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embeddedFontLst>
    <p:embeddedFont>
      <p:font typeface="Libre Franklin"/>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7"/>
          <p:cNvSpPr txBox="1"/>
          <p:nvPr>
            <p:ph type="ctrTitle"/>
          </p:nvPr>
        </p:nvSpPr>
        <p:spPr>
          <a:xfrm>
            <a:off x="1412781" y="4568964"/>
            <a:ext cx="10416000" cy="14886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lang="en-IN"/>
              <a:t>S.Manjula Devi</a:t>
            </a:r>
            <a:br>
              <a:rPr lang="en-IN"/>
            </a:br>
            <a:r>
              <a:rPr lang="en-IN"/>
              <a:t>Computer Science and Engineering</a:t>
            </a:r>
            <a:br>
              <a:rPr lang="en-IN"/>
            </a:br>
            <a:r>
              <a:rPr lang="en-IN"/>
              <a:t>St. Mother Theresa Engineering College</a:t>
            </a:r>
            <a:endParaRPr/>
          </a:p>
        </p:txBody>
      </p:sp>
      <p:sp>
        <p:nvSpPr>
          <p:cNvPr id="59" name="Google Shape;59;p7"/>
          <p:cNvSpPr txBox="1"/>
          <p:nvPr/>
        </p:nvSpPr>
        <p:spPr>
          <a:xfrm>
            <a:off x="1941375" y="1915849"/>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IN" sz="2400" u="none" cap="none" strike="noStrike">
                <a:solidFill>
                  <a:srgbClr val="2D936B"/>
                </a:solidFill>
                <a:latin typeface="Trebuchet MS"/>
                <a:ea typeface="Trebuchet MS"/>
                <a:cs typeface="Trebuchet MS"/>
                <a:sym typeface="Trebuchet MS"/>
              </a:rPr>
              <a:t>Final Project</a:t>
            </a:r>
            <a:endParaRPr b="0" i="0" sz="2400" u="none" cap="none" strike="noStrike">
              <a:solidFill>
                <a:schemeClr val="dk1"/>
              </a:solidFill>
              <a:latin typeface="Trebuchet MS"/>
              <a:ea typeface="Trebuchet MS"/>
              <a:cs typeface="Trebuchet MS"/>
              <a:sym typeface="Trebuchet MS"/>
            </a:endParaRPr>
          </a:p>
        </p:txBody>
      </p:sp>
      <p:sp>
        <p:nvSpPr>
          <p:cNvPr id="60" name="Google Shape;60;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61" name="Google Shape;61;p7"/>
          <p:cNvSpPr txBox="1"/>
          <p:nvPr/>
        </p:nvSpPr>
        <p:spPr>
          <a:xfrm>
            <a:off x="2488060" y="2879839"/>
            <a:ext cx="6195695" cy="670696"/>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4250"/>
              <a:buFont typeface="Arial"/>
              <a:buNone/>
            </a:pPr>
            <a:r>
              <a:rPr b="1" i="0" lang="en-IN" sz="4250" u="none" cap="none" strike="noStrike">
                <a:solidFill>
                  <a:schemeClr val="dk1"/>
                </a:solidFill>
                <a:latin typeface="Trebuchet MS"/>
                <a:ea typeface="Trebuchet MS"/>
                <a:cs typeface="Trebuchet MS"/>
                <a:sym typeface="Trebuchet MS"/>
              </a:rPr>
              <a:t>Keylogger and Security</a:t>
            </a:r>
            <a:endParaRPr b="0" i="0" sz="1400" u="none" cap="none" strike="noStrike">
              <a:solidFill>
                <a:srgbClr val="000000"/>
              </a:solidFill>
              <a:latin typeface="Arial"/>
              <a:ea typeface="Arial"/>
              <a:cs typeface="Arial"/>
              <a:sym typeface="Arial"/>
            </a:endParaRPr>
          </a:p>
        </p:txBody>
      </p:sp>
      <p:sp>
        <p:nvSpPr>
          <p:cNvPr id="62" name="Google Shape;62;p7"/>
          <p:cNvSpPr txBox="1"/>
          <p:nvPr/>
        </p:nvSpPr>
        <p:spPr>
          <a:xfrm>
            <a:off x="3249714" y="4173094"/>
            <a:ext cx="2060563"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IN" sz="2400" u="none" cap="none" strike="noStrike">
                <a:solidFill>
                  <a:srgbClr val="2D936B"/>
                </a:solidFill>
                <a:latin typeface="Trebuchet MS"/>
                <a:ea typeface="Trebuchet MS"/>
                <a:cs typeface="Trebuchet MS"/>
                <a:sym typeface="Trebuchet MS"/>
              </a:rPr>
              <a:t>Presented By,</a:t>
            </a:r>
            <a:endParaRPr b="1" i="0" sz="2400" u="none" cap="none" strike="noStrike">
              <a:solidFill>
                <a:srgbClr val="2D936B"/>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755332" y="802387"/>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IN"/>
              <a:t>REFERENCE</a:t>
            </a:r>
            <a:endParaRPr/>
          </a:p>
        </p:txBody>
      </p:sp>
      <p:sp>
        <p:nvSpPr>
          <p:cNvPr id="167" name="Google Shape;167;p16"/>
          <p:cNvSpPr/>
          <p:nvPr/>
        </p:nvSpPr>
        <p:spPr>
          <a:xfrm>
            <a:off x="581192" y="1302026"/>
            <a:ext cx="10813955" cy="4673324"/>
          </a:xfrm>
          <a:prstGeom prst="rect">
            <a:avLst/>
          </a:prstGeom>
          <a:noFill/>
          <a:ln>
            <a:noFill/>
          </a:ln>
        </p:spPr>
        <p:txBody>
          <a:bodyPr anchorCtr="0" anchor="ctr" bIns="45700" lIns="91425" spcFirstLastPara="1" rIns="91425" wrap="square" tIns="45700">
            <a:noAutofit/>
          </a:bodyPr>
          <a:lstStyle/>
          <a:p>
            <a:pPr indent="-305435" lvl="0" marL="305435" marR="0" rtl="0" algn="just">
              <a:lnSpc>
                <a:spcPct val="110000"/>
              </a:lnSpc>
              <a:spcBef>
                <a:spcPts val="0"/>
              </a:spcBef>
              <a:spcAft>
                <a:spcPts val="0"/>
              </a:spcAft>
              <a:buClr>
                <a:schemeClr val="accent1"/>
              </a:buClr>
              <a:buSzPts val="2208"/>
              <a:buFont typeface="Noto Sans Symbols"/>
              <a:buChar char="◼"/>
            </a:pPr>
            <a:r>
              <a:rPr b="0" i="0" lang="en-IN" sz="2400" u="none" cap="none" strike="noStrike">
                <a:solidFill>
                  <a:srgbClr val="0F0F0F"/>
                </a:solidFill>
                <a:latin typeface="Calibri"/>
                <a:ea typeface="Calibri"/>
                <a:cs typeface="Calibri"/>
                <a:sym typeface="Calibri"/>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58540" y="2800840"/>
            <a:ext cx="8280317" cy="75819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grpSp>
        <p:nvGrpSpPr>
          <p:cNvPr id="67" name="Google Shape;67;p8"/>
          <p:cNvGrpSpPr/>
          <p:nvPr/>
        </p:nvGrpSpPr>
        <p:grpSpPr>
          <a:xfrm>
            <a:off x="7448612" y="0"/>
            <a:ext cx="4743796" cy="6858466"/>
            <a:chOff x="7448612" y="0"/>
            <a:chExt cx="4743796" cy="6858466"/>
          </a:xfrm>
        </p:grpSpPr>
        <p:sp>
          <p:nvSpPr>
            <p:cNvPr id="68" name="Google Shape;68;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7" name="Google Shape;77;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0" name="Google Shape;80;p8"/>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81" name="Google Shape;81;p8"/>
          <p:cNvGrpSpPr/>
          <p:nvPr/>
        </p:nvGrpSpPr>
        <p:grpSpPr>
          <a:xfrm>
            <a:off x="579587" y="3848277"/>
            <a:ext cx="4124325" cy="3009898"/>
            <a:chOff x="47625" y="3819523"/>
            <a:chExt cx="4124325" cy="3009898"/>
          </a:xfrm>
        </p:grpSpPr>
        <p:pic>
          <p:nvPicPr>
            <p:cNvPr id="82" name="Google Shape;82;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83" name="Google Shape;83;p8"/>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84" name="Google Shape;84;p8"/>
          <p:cNvSpPr txBox="1"/>
          <p:nvPr>
            <p:ph type="title"/>
          </p:nvPr>
        </p:nvSpPr>
        <p:spPr>
          <a:xfrm>
            <a:off x="826039" y="632294"/>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IN"/>
              <a:t>AGENDA</a:t>
            </a:r>
            <a:endParaRPr/>
          </a:p>
        </p:txBody>
      </p:sp>
      <p:sp>
        <p:nvSpPr>
          <p:cNvPr id="85" name="Google Shape;85;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86" name="Google Shape;86;p8"/>
          <p:cNvSpPr/>
          <p:nvPr/>
        </p:nvSpPr>
        <p:spPr>
          <a:xfrm>
            <a:off x="3052313" y="1489541"/>
            <a:ext cx="6748944" cy="4132006"/>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accent1"/>
              </a:buClr>
              <a:buSzPts val="1840"/>
              <a:buFont typeface="Noto Sans Symbols"/>
              <a:buNone/>
            </a:pPr>
            <a:r>
              <a:rPr b="1" i="0" lang="en-IN" sz="2000" u="none" cap="none" strike="noStrike">
                <a:solidFill>
                  <a:srgbClr val="3F3F3F"/>
                </a:solidFill>
                <a:latin typeface="Arial"/>
                <a:ea typeface="Arial"/>
                <a:cs typeface="Arial"/>
                <a:sym typeface="Arial"/>
              </a:rPr>
              <a:t>  </a:t>
            </a:r>
            <a:endParaRPr b="0" i="0" sz="1700" u="none" cap="none" strike="noStrike">
              <a:solidFill>
                <a:srgbClr val="3F3F3F"/>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Problem Statement </a:t>
            </a:r>
            <a:r>
              <a:rPr b="0" i="0" lang="en-IN" sz="2000" u="none" cap="none" strike="noStrike">
                <a:solidFill>
                  <a:srgbClr val="3F3F3F"/>
                </a:solidFill>
                <a:latin typeface="Arial"/>
                <a:ea typeface="Arial"/>
                <a:cs typeface="Arial"/>
                <a:sym typeface="Arial"/>
              </a:rPr>
              <a:t>(Should not include solution)</a:t>
            </a:r>
            <a:endParaRPr b="0" i="0" sz="1700" u="none" cap="none" strike="noStrike">
              <a:solidFill>
                <a:srgbClr val="3F3F3F"/>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Proposed System/Solution</a:t>
            </a:r>
            <a:endParaRPr b="0" i="0" sz="1700" u="none" cap="none" strike="noStrike">
              <a:solidFill>
                <a:srgbClr val="3F3F3F"/>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System Development Approach </a:t>
            </a:r>
            <a:r>
              <a:rPr b="0" i="0" lang="en-IN" sz="2000" u="none" cap="none" strike="noStrike">
                <a:solidFill>
                  <a:srgbClr val="3F3F3F"/>
                </a:solidFill>
                <a:latin typeface="Arial"/>
                <a:ea typeface="Arial"/>
                <a:cs typeface="Arial"/>
                <a:sym typeface="Arial"/>
              </a:rPr>
              <a:t>(Technology Used) </a:t>
            </a:r>
            <a:endParaRPr b="0" i="0" sz="1700" u="none" cap="none" strike="noStrike">
              <a:solidFill>
                <a:srgbClr val="3F3F3F"/>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Algorithm &amp; Deployment  </a:t>
            </a:r>
            <a:endParaRPr b="0" i="0" sz="1700" u="none" cap="none" strike="noStrike">
              <a:solidFill>
                <a:srgbClr val="3F3F3F"/>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Result (Output Image)</a:t>
            </a:r>
            <a:endParaRPr b="0" i="0" sz="1400" u="none" cap="none" strike="noStrike">
              <a:solidFill>
                <a:srgbClr val="000000"/>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Conclusion</a:t>
            </a:r>
            <a:endParaRPr b="0" i="0" sz="1700" u="none" cap="none" strike="noStrike">
              <a:solidFill>
                <a:srgbClr val="3F3F3F"/>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3F3F3F"/>
                </a:solidFill>
                <a:latin typeface="Arial"/>
                <a:ea typeface="Arial"/>
                <a:cs typeface="Arial"/>
                <a:sym typeface="Arial"/>
              </a:rPr>
              <a:t>References</a:t>
            </a:r>
            <a:endParaRPr b="0" i="0" sz="1700" u="none" cap="none" strike="noStrike">
              <a:solidFill>
                <a:srgbClr val="3F3F3F"/>
              </a:solidFill>
              <a:latin typeface="Arial"/>
              <a:ea typeface="Arial"/>
              <a:cs typeface="Arial"/>
              <a:sym typeface="Arial"/>
            </a:endParaRPr>
          </a:p>
          <a:p>
            <a:pPr indent="-206121" lvl="0" marL="305435" marR="0" rtl="0" algn="l">
              <a:lnSpc>
                <a:spcPct val="110000"/>
              </a:lnSpc>
              <a:spcBef>
                <a:spcPts val="940"/>
              </a:spcBef>
              <a:spcAft>
                <a:spcPts val="0"/>
              </a:spcAft>
              <a:buClr>
                <a:schemeClr val="accent1"/>
              </a:buClr>
              <a:buSzPts val="1564"/>
              <a:buFont typeface="Noto Sans Symbols"/>
              <a:buNone/>
            </a:pPr>
            <a:r>
              <a:t/>
            </a:r>
            <a:endParaRPr b="0" i="0" sz="1700" u="none" cap="none" strike="noStrike">
              <a:solidFill>
                <a:srgbClr val="3F3F3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9"/>
          <p:cNvGrpSpPr/>
          <p:nvPr/>
        </p:nvGrpSpPr>
        <p:grpSpPr>
          <a:xfrm rot="-1080000">
            <a:off x="9069777" y="3537549"/>
            <a:ext cx="2762250" cy="3257550"/>
            <a:chOff x="7991475" y="2933700"/>
            <a:chExt cx="2762250" cy="3257550"/>
          </a:xfrm>
        </p:grpSpPr>
        <p:sp>
          <p:nvSpPr>
            <p:cNvPr id="92" name="Google Shape;92;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4" name="Google Shape;94;p9"/>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95" name="Google Shape;95;p9"/>
          <p:cNvSpPr/>
          <p:nvPr/>
        </p:nvSpPr>
        <p:spPr>
          <a:xfrm>
            <a:off x="8018792" y="13935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9"/>
          <p:cNvSpPr txBox="1"/>
          <p:nvPr>
            <p:ph type="title"/>
          </p:nvPr>
        </p:nvSpPr>
        <p:spPr>
          <a:xfrm>
            <a:off x="675921" y="747583"/>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sz="4250"/>
              <a:t>PROBLEM	STATEMENT</a:t>
            </a:r>
            <a:endParaRPr sz="4250"/>
          </a:p>
        </p:txBody>
      </p:sp>
      <p:sp>
        <p:nvSpPr>
          <p:cNvPr id="97" name="Google Shape;97;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98" name="Google Shape;98;p9"/>
          <p:cNvSpPr txBox="1"/>
          <p:nvPr/>
        </p:nvSpPr>
        <p:spPr>
          <a:xfrm>
            <a:off x="1374476" y="2007079"/>
            <a:ext cx="7818407" cy="317009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IN" sz="3200" u="none" cap="none" strike="noStrike">
                <a:solidFill>
                  <a:srgbClr val="0F0F0F"/>
                </a:solidFill>
                <a:latin typeface="Libre Franklin"/>
                <a:ea typeface="Libre Franklin"/>
                <a:cs typeface="Libre Franklin"/>
                <a:sym typeface="Libre Franklin"/>
              </a:rPr>
              <a:t>Example:</a:t>
            </a:r>
            <a:r>
              <a:rPr b="0" i="0" lang="en-IN" sz="2800" u="none" cap="none" strike="noStrike">
                <a:solidFill>
                  <a:srgbClr val="0F0F0F"/>
                </a:solidFill>
                <a:latin typeface="Libre Franklin"/>
                <a:ea typeface="Libre Franklin"/>
                <a:cs typeface="Libre Franklin"/>
                <a:sym typeface="Libre Franklin"/>
              </a:rPr>
              <a:t> </a:t>
            </a:r>
            <a:r>
              <a:rPr b="0" i="0" lang="en-IN" sz="2400" u="none" cap="none" strike="noStrike">
                <a:solidFill>
                  <a:srgbClr val="0F0F0F"/>
                </a:solidFill>
                <a:latin typeface="Libre Franklin"/>
                <a:ea typeface="Libre Franklin"/>
                <a:cs typeface="Libre Franklin"/>
                <a:sym typeface="Libre Franklin"/>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1894037" y="556295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10"/>
          <p:cNvSpPr txBox="1"/>
          <p:nvPr>
            <p:ph type="title"/>
          </p:nvPr>
        </p:nvSpPr>
        <p:spPr>
          <a:xfrm>
            <a:off x="538492" y="427061"/>
            <a:ext cx="5551061"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sz="4250"/>
              <a:t>PROPOSED SOLUTION</a:t>
            </a:r>
            <a:endParaRPr sz="4250"/>
          </a:p>
        </p:txBody>
      </p:sp>
      <p:sp>
        <p:nvSpPr>
          <p:cNvPr id="106" name="Google Shape;106;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07" name="Google Shape;107;p10"/>
          <p:cNvSpPr/>
          <p:nvPr/>
        </p:nvSpPr>
        <p:spPr>
          <a:xfrm>
            <a:off x="297898" y="1101757"/>
            <a:ext cx="10678957" cy="5578350"/>
          </a:xfrm>
          <a:prstGeom prst="rect">
            <a:avLst/>
          </a:prstGeom>
          <a:noFill/>
          <a:ln>
            <a:noFill/>
          </a:ln>
        </p:spPr>
        <p:txBody>
          <a:bodyPr anchorCtr="0" anchor="ctr" bIns="45700" lIns="91425" spcFirstLastPara="1" rIns="91425" wrap="square" tIns="45700">
            <a:noAutofit/>
          </a:bodyPr>
          <a:lstStyle/>
          <a:p>
            <a:pPr indent="-235329" lvl="0" marL="305435" marR="0" rtl="0" algn="l">
              <a:lnSpc>
                <a:spcPct val="110000"/>
              </a:lnSpc>
              <a:spcBef>
                <a:spcPts val="0"/>
              </a:spcBef>
              <a:spcAft>
                <a:spcPts val="0"/>
              </a:spcAft>
              <a:buClr>
                <a:schemeClr val="accent1"/>
              </a:buClr>
              <a:buSzPts val="1104"/>
              <a:buFont typeface="Noto Sans Symbols"/>
              <a:buNone/>
            </a:pPr>
            <a:r>
              <a:t/>
            </a:r>
            <a:endParaRPr b="1" i="0" sz="1200" u="none" cap="none" strike="noStrike">
              <a:solidFill>
                <a:srgbClr val="3F3F3F"/>
              </a:solidFill>
              <a:latin typeface="Calibri"/>
              <a:ea typeface="Calibri"/>
              <a:cs typeface="Calibri"/>
              <a:sym typeface="Calibri"/>
            </a:endParaRPr>
          </a:p>
          <a:p>
            <a:pPr indent="-305435" lvl="0" marL="305435" marR="0" rtl="0" algn="l">
              <a:lnSpc>
                <a:spcPct val="11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i="0" sz="1200" u="none" cap="none" strike="noStrike">
              <a:solidFill>
                <a:srgbClr val="3F3F3F"/>
              </a:solidFill>
              <a:latin typeface="Calibri"/>
              <a:ea typeface="Calibri"/>
              <a:cs typeface="Calibri"/>
              <a:sym typeface="Calibri"/>
            </a:endParaRPr>
          </a:p>
          <a:p>
            <a:pPr indent="-305435" lvl="0" marL="305435" marR="0" rtl="0" algn="l">
              <a:lnSpc>
                <a:spcPct val="11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Data Collection:</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Gather historical data on bike rentals, including time, date, location, and other relevant factors.</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Utilize real-time data sources, such as weather conditions, events, and holidays, to enhance prediction accuracy.</a:t>
            </a:r>
            <a:endParaRPr b="1" i="0" sz="1200" u="none" cap="none" strike="noStrike">
              <a:solidFill>
                <a:srgbClr val="3F3F3F"/>
              </a:solidFill>
              <a:latin typeface="Calibri"/>
              <a:ea typeface="Calibri"/>
              <a:cs typeface="Calibri"/>
              <a:sym typeface="Calibri"/>
            </a:endParaRPr>
          </a:p>
          <a:p>
            <a:pPr indent="-305435" lvl="0" marL="305435" marR="0" rtl="0" algn="l">
              <a:lnSpc>
                <a:spcPct val="11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Data Preprocessing:</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Clean and preprocess the collected data to handle missing values, outliers, and inconsistencies.</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Feature engineering to extract relevant features from the data that might impact bike demand.</a:t>
            </a:r>
            <a:endParaRPr b="1" i="0" sz="1200" u="none" cap="none" strike="noStrike">
              <a:solidFill>
                <a:srgbClr val="3F3F3F"/>
              </a:solidFill>
              <a:latin typeface="Calibri"/>
              <a:ea typeface="Calibri"/>
              <a:cs typeface="Calibri"/>
              <a:sym typeface="Calibri"/>
            </a:endParaRPr>
          </a:p>
          <a:p>
            <a:pPr indent="-305435" lvl="0" marL="305435" marR="0" rtl="0" algn="l">
              <a:lnSpc>
                <a:spcPct val="11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Machine Learning Algorithm:</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Implement a machine learning algorithm, such as a time-series forecasting model (e.g., ARIMA, SARIMA, or LSTM), to predict bike counts based on historical patterns.</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Consider incorporating other factors like weather conditions, day of the week, and special events to improve prediction accuracy.</a:t>
            </a:r>
            <a:endParaRPr b="1" i="0" sz="1200" u="none" cap="none" strike="noStrike">
              <a:solidFill>
                <a:srgbClr val="3F3F3F"/>
              </a:solidFill>
              <a:latin typeface="Calibri"/>
              <a:ea typeface="Calibri"/>
              <a:cs typeface="Calibri"/>
              <a:sym typeface="Calibri"/>
            </a:endParaRPr>
          </a:p>
          <a:p>
            <a:pPr indent="-305435" lvl="0" marL="305435" marR="0" rtl="0" algn="l">
              <a:lnSpc>
                <a:spcPct val="11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Deployment:</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Develop a user-friendly interface or application that provides real-time predictions for bike counts at different hours.</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Deploy the solution on a scalable and reliable platform, considering factors like server infrastructure, response time, and user accessibility.</a:t>
            </a:r>
            <a:endParaRPr b="1" i="0" sz="1200" u="none" cap="none" strike="noStrike">
              <a:solidFill>
                <a:srgbClr val="3F3F3F"/>
              </a:solidFill>
              <a:latin typeface="Calibri"/>
              <a:ea typeface="Calibri"/>
              <a:cs typeface="Calibri"/>
              <a:sym typeface="Calibri"/>
            </a:endParaRPr>
          </a:p>
          <a:p>
            <a:pPr indent="-305435" lvl="0" marL="305435" marR="0" rtl="0" algn="l">
              <a:lnSpc>
                <a:spcPct val="11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Evaluation:</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Assess the model's performance using appropriate metrics such as Mean Absolute Error (MAE), Root Mean Squared Error (RMSE), or other relevant metrics.</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1" i="0" lang="en-IN" sz="1200" u="none" cap="none" strike="noStrike">
                <a:solidFill>
                  <a:srgbClr val="3F3F3F"/>
                </a:solidFill>
                <a:latin typeface="Calibri"/>
                <a:ea typeface="Calibri"/>
                <a:cs typeface="Calibri"/>
                <a:sym typeface="Calibri"/>
              </a:rPr>
              <a:t>Fine-tune the model based on feedback and continuous monitoring of prediction accuracy.</a:t>
            </a:r>
            <a:endParaRPr b="1" i="0" sz="1200" u="none" cap="none" strike="noStrike">
              <a:solidFill>
                <a:srgbClr val="3F3F3F"/>
              </a:solidFill>
              <a:latin typeface="Calibri"/>
              <a:ea typeface="Calibri"/>
              <a:cs typeface="Calibri"/>
              <a:sym typeface="Calibri"/>
            </a:endParaRPr>
          </a:p>
          <a:p>
            <a:pPr indent="-305435" lvl="1" marL="629920" marR="0" rtl="0" algn="l">
              <a:lnSpc>
                <a:spcPct val="100000"/>
              </a:lnSpc>
              <a:spcBef>
                <a:spcPts val="840"/>
              </a:spcBef>
              <a:spcAft>
                <a:spcPts val="0"/>
              </a:spcAft>
              <a:buClr>
                <a:schemeClr val="accent1"/>
              </a:buClr>
              <a:buSzPts val="1104"/>
              <a:buFont typeface="Noto Sans Symbols"/>
              <a:buChar char="◼"/>
            </a:pPr>
            <a:r>
              <a:rPr b="0" i="0" lang="en-IN" sz="1200" u="none" cap="none" strike="noStrike">
                <a:solidFill>
                  <a:srgbClr val="3F3F3F"/>
                </a:solidFill>
                <a:latin typeface="Calibri"/>
                <a:ea typeface="Calibri"/>
                <a:cs typeface="Calibri"/>
                <a:sym typeface="Calibri"/>
              </a:rPr>
              <a:t>Result:</a:t>
            </a:r>
            <a:endParaRPr b="0" i="0" sz="1200" u="none" cap="none" strike="noStrike">
              <a:solidFill>
                <a:srgbClr val="3F3F3F"/>
              </a:solidFill>
              <a:latin typeface="Calibri"/>
              <a:ea typeface="Calibri"/>
              <a:cs typeface="Calibri"/>
              <a:sym typeface="Calibri"/>
            </a:endParaRPr>
          </a:p>
          <a:p>
            <a:pPr indent="0" lvl="0" marL="0" marR="0" rtl="0" algn="l">
              <a:lnSpc>
                <a:spcPct val="110000"/>
              </a:lnSpc>
              <a:spcBef>
                <a:spcPts val="940"/>
              </a:spcBef>
              <a:spcAft>
                <a:spcPts val="0"/>
              </a:spcAft>
              <a:buClr>
                <a:schemeClr val="accent1"/>
              </a:buClr>
              <a:buSzPts val="1564"/>
              <a:buFont typeface="Noto Sans Symbols"/>
              <a:buNone/>
            </a:pPr>
            <a:r>
              <a:t/>
            </a:r>
            <a:endParaRPr b="0" i="0" sz="1700" u="none" cap="none" strike="noStrike">
              <a:solidFill>
                <a:srgbClr val="3F3F3F"/>
              </a:solidFill>
              <a:latin typeface="Calibri"/>
              <a:ea typeface="Calibri"/>
              <a:cs typeface="Calibri"/>
              <a:sym typeface="Calibri"/>
            </a:endParaRPr>
          </a:p>
        </p:txBody>
      </p:sp>
      <p:sp>
        <p:nvSpPr>
          <p:cNvPr id="108" name="Google Shape;108;p10"/>
          <p:cNvSpPr/>
          <p:nvPr/>
        </p:nvSpPr>
        <p:spPr>
          <a:xfrm>
            <a:off x="8881433" y="343511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10"/>
          <p:cNvSpPr/>
          <p:nvPr/>
        </p:nvSpPr>
        <p:spPr>
          <a:xfrm>
            <a:off x="8723282" y="18536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11"/>
          <p:cNvSpPr txBox="1"/>
          <p:nvPr>
            <p:ph type="title"/>
          </p:nvPr>
        </p:nvSpPr>
        <p:spPr>
          <a:xfrm>
            <a:off x="699452" y="891793"/>
            <a:ext cx="6006632" cy="755335"/>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a:t>SYSTEM APPROACH</a:t>
            </a:r>
            <a:endParaRPr/>
          </a:p>
        </p:txBody>
      </p:sp>
      <p:sp>
        <p:nvSpPr>
          <p:cNvPr id="118" name="Google Shape;118;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19" name="Google Shape;119;p11"/>
          <p:cNvSpPr/>
          <p:nvPr/>
        </p:nvSpPr>
        <p:spPr>
          <a:xfrm>
            <a:off x="1199418" y="1086366"/>
            <a:ext cx="9778786" cy="4730833"/>
          </a:xfrm>
          <a:prstGeom prst="rect">
            <a:avLst/>
          </a:prstGeom>
          <a:noFill/>
          <a:ln>
            <a:noFill/>
          </a:ln>
        </p:spPr>
        <p:txBody>
          <a:bodyPr anchorCtr="0" anchor="ctr" bIns="45700" lIns="91425" spcFirstLastPara="1" rIns="91425" wrap="square" tIns="45700">
            <a:noAutofit/>
          </a:bodyPr>
          <a:lstStyle/>
          <a:p>
            <a:pPr indent="0" lvl="0" marL="0" marR="0" rtl="0" algn="just">
              <a:lnSpc>
                <a:spcPct val="110000"/>
              </a:lnSpc>
              <a:spcBef>
                <a:spcPts val="0"/>
              </a:spcBef>
              <a:spcAft>
                <a:spcPts val="0"/>
              </a:spcAft>
              <a:buClr>
                <a:schemeClr val="accent1"/>
              </a:buClr>
              <a:buSzPts val="1840"/>
              <a:buFont typeface="Noto Sans Symbols"/>
              <a:buNone/>
            </a:pPr>
            <a:r>
              <a:rPr b="1" i="0" lang="en-IN" sz="2000" u="none" cap="none" strike="noStrike">
                <a:solidFill>
                  <a:srgbClr val="0F0F0F"/>
                </a:solidFill>
                <a:latin typeface="Calibri"/>
                <a:ea typeface="Calibri"/>
                <a:cs typeface="Calibri"/>
                <a:sym typeface="Calibri"/>
              </a:rPr>
              <a:t>The "System Approach" section outlines the overall strategy and methodology for developing and implementing the rental bike prediction system. Here's a suggested structure for this section:</a:t>
            </a:r>
            <a:endParaRPr b="0" i="0" sz="2000" u="none" cap="none" strike="noStrike">
              <a:solidFill>
                <a:srgbClr val="3F3F3F"/>
              </a:solidFill>
              <a:latin typeface="Calibri"/>
              <a:ea typeface="Calibri"/>
              <a:cs typeface="Calibri"/>
              <a:sym typeface="Calibri"/>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0F0F0F"/>
                </a:solidFill>
                <a:latin typeface="Calibri"/>
                <a:ea typeface="Calibri"/>
                <a:cs typeface="Calibri"/>
                <a:sym typeface="Calibri"/>
              </a:rPr>
              <a:t>System requirements</a:t>
            </a:r>
            <a:endParaRPr b="1" i="0" sz="2000" u="none" cap="none" strike="noStrike">
              <a:solidFill>
                <a:srgbClr val="0F0F0F"/>
              </a:solidFill>
              <a:latin typeface="Calibri"/>
              <a:ea typeface="Calibri"/>
              <a:cs typeface="Calibri"/>
              <a:sym typeface="Calibri"/>
            </a:endParaRPr>
          </a:p>
          <a:p>
            <a:pPr indent="-305435" lvl="0" marL="305435" marR="0" rtl="0" algn="l">
              <a:lnSpc>
                <a:spcPct val="110000"/>
              </a:lnSpc>
              <a:spcBef>
                <a:spcPts val="1000"/>
              </a:spcBef>
              <a:spcAft>
                <a:spcPts val="0"/>
              </a:spcAft>
              <a:buClr>
                <a:schemeClr val="accent1"/>
              </a:buClr>
              <a:buSzPts val="1840"/>
              <a:buFont typeface="Noto Sans Symbols"/>
              <a:buChar char="◼"/>
            </a:pPr>
            <a:r>
              <a:rPr b="1" i="0" lang="en-IN" sz="2000" u="none" cap="none" strike="noStrike">
                <a:solidFill>
                  <a:srgbClr val="0F0F0F"/>
                </a:solidFill>
                <a:latin typeface="Calibri"/>
                <a:ea typeface="Calibri"/>
                <a:cs typeface="Calibri"/>
                <a:sym typeface="Calibri"/>
              </a:rPr>
              <a:t>Library required to build the model</a:t>
            </a:r>
            <a:endParaRPr b="1" i="0" sz="2000" u="none" cap="none" strike="noStrike">
              <a:solidFill>
                <a:srgbClr val="0F0F0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p:nvPr/>
        </p:nvSpPr>
        <p:spPr>
          <a:xfrm>
            <a:off x="9353550" y="4614953"/>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12"/>
          <p:cNvSpPr txBox="1"/>
          <p:nvPr>
            <p:ph type="title"/>
          </p:nvPr>
        </p:nvSpPr>
        <p:spPr>
          <a:xfrm>
            <a:off x="558165" y="857885"/>
            <a:ext cx="9763125"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IN"/>
              <a:t>ALGORITHEM </a:t>
            </a:r>
            <a:r>
              <a:rPr lang="en-IN">
                <a:latin typeface="Times New Roman"/>
                <a:ea typeface="Times New Roman"/>
                <a:cs typeface="Times New Roman"/>
                <a:sym typeface="Times New Roman"/>
              </a:rPr>
              <a:t>&amp; </a:t>
            </a:r>
            <a:r>
              <a:rPr lang="en-IN"/>
              <a:t>DEPLOYMENT</a:t>
            </a:r>
            <a:endParaRPr/>
          </a:p>
        </p:txBody>
      </p:sp>
      <p:sp>
        <p:nvSpPr>
          <p:cNvPr id="128" name="Google Shape;128;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29" name="Google Shape;129;p12"/>
          <p:cNvSpPr/>
          <p:nvPr/>
        </p:nvSpPr>
        <p:spPr>
          <a:xfrm>
            <a:off x="1228173" y="2092780"/>
            <a:ext cx="9735653" cy="4745210"/>
          </a:xfrm>
          <a:prstGeom prst="rect">
            <a:avLst/>
          </a:prstGeom>
          <a:noFill/>
          <a:ln>
            <a:noFill/>
          </a:ln>
        </p:spPr>
        <p:txBody>
          <a:bodyPr anchorCtr="0" anchor="ctr" bIns="45700" lIns="91425" spcFirstLastPara="1" rIns="91425" wrap="square" tIns="45700">
            <a:noAutofit/>
          </a:bodyPr>
          <a:lstStyle/>
          <a:p>
            <a:pPr indent="-305435" lvl="0" marL="305435" marR="0" rtl="0" algn="l">
              <a:lnSpc>
                <a:spcPct val="110000"/>
              </a:lnSpc>
              <a:spcBef>
                <a:spcPts val="0"/>
              </a:spcBef>
              <a:spcAft>
                <a:spcPts val="0"/>
              </a:spcAft>
              <a:buClr>
                <a:schemeClr val="accent1"/>
              </a:buClr>
              <a:buSzPts val="1472"/>
              <a:buFont typeface="Noto Sans Symbols"/>
              <a:buChar char="◼"/>
            </a:pPr>
            <a:r>
              <a:rPr b="0" i="0" lang="en-IN" sz="1600" u="none" cap="none" strike="noStrike">
                <a:solidFill>
                  <a:srgbClr val="3F3F3F"/>
                </a:solidFill>
                <a:latin typeface="Calibri"/>
                <a:ea typeface="Calibri"/>
                <a:cs typeface="Calibri"/>
                <a:sym typeface="Calibri"/>
              </a:rPr>
              <a:t>In the Algorithm section, describe the machine learning algorithm chosen for predicting bike counts. Here's an example structure for this section:</a:t>
            </a:r>
            <a:endParaRPr b="0" i="0" sz="1600" u="none" cap="none" strike="noStrike">
              <a:solidFill>
                <a:srgbClr val="3F3F3F"/>
              </a:solidFill>
              <a:latin typeface="Calibri"/>
              <a:ea typeface="Calibri"/>
              <a:cs typeface="Calibri"/>
              <a:sym typeface="Calibri"/>
            </a:endParaRPr>
          </a:p>
          <a:p>
            <a:pPr indent="-305435" lvl="0" marL="305435" marR="0" rtl="0" algn="l">
              <a:lnSpc>
                <a:spcPct val="110000"/>
              </a:lnSpc>
              <a:spcBef>
                <a:spcPts val="920"/>
              </a:spcBef>
              <a:spcAft>
                <a:spcPts val="0"/>
              </a:spcAft>
              <a:buClr>
                <a:schemeClr val="accent1"/>
              </a:buClr>
              <a:buSzPts val="1472"/>
              <a:buFont typeface="Noto Sans Symbols"/>
              <a:buChar char="◼"/>
            </a:pPr>
            <a:r>
              <a:rPr b="1" i="0" lang="en-IN" sz="1600" u="none" cap="none" strike="noStrike">
                <a:solidFill>
                  <a:srgbClr val="3F3F3F"/>
                </a:solidFill>
                <a:latin typeface="Calibri"/>
                <a:ea typeface="Calibri"/>
                <a:cs typeface="Calibri"/>
                <a:sym typeface="Calibri"/>
              </a:rPr>
              <a:t>Algorithm Selection:</a:t>
            </a:r>
            <a:endParaRPr b="0" i="0" sz="1600" u="none" cap="none" strike="noStrike">
              <a:solidFill>
                <a:srgbClr val="3F3F3F"/>
              </a:solidFill>
              <a:latin typeface="Calibri"/>
              <a:ea typeface="Calibri"/>
              <a:cs typeface="Calibri"/>
              <a:sym typeface="Calibri"/>
            </a:endParaRPr>
          </a:p>
          <a:p>
            <a:pPr indent="-305435" lvl="1" marL="629920" marR="0" rtl="0" algn="l">
              <a:lnSpc>
                <a:spcPct val="100000"/>
              </a:lnSpc>
              <a:spcBef>
                <a:spcPts val="920"/>
              </a:spcBef>
              <a:spcAft>
                <a:spcPts val="0"/>
              </a:spcAft>
              <a:buClr>
                <a:schemeClr val="accent1"/>
              </a:buClr>
              <a:buSzPts val="1472"/>
              <a:buFont typeface="Noto Sans Symbols"/>
              <a:buChar char="◼"/>
            </a:pPr>
            <a:r>
              <a:rPr b="0" i="0" lang="en-IN" sz="1600" u="none" cap="none" strike="noStrike">
                <a:solidFill>
                  <a:srgbClr val="3F3F3F"/>
                </a:solidFill>
                <a:latin typeface="Calibri"/>
                <a:ea typeface="Calibri"/>
                <a:cs typeface="Calibri"/>
                <a:sym typeface="Calibri"/>
              </a:rPr>
              <a:t>Provide a brief overview of the chosen algorithm (e.g., time-series forecasting model, like ARIMA or LSTM) and justify its selection based on the problem statement and data characteristics.</a:t>
            </a:r>
            <a:endParaRPr b="0" i="0" sz="1600" u="none" cap="none" strike="noStrike">
              <a:solidFill>
                <a:srgbClr val="3F3F3F"/>
              </a:solidFill>
              <a:latin typeface="Calibri"/>
              <a:ea typeface="Calibri"/>
              <a:cs typeface="Calibri"/>
              <a:sym typeface="Calibri"/>
            </a:endParaRPr>
          </a:p>
          <a:p>
            <a:pPr indent="-305435" lvl="0" marL="305435" marR="0" rtl="0" algn="l">
              <a:lnSpc>
                <a:spcPct val="110000"/>
              </a:lnSpc>
              <a:spcBef>
                <a:spcPts val="920"/>
              </a:spcBef>
              <a:spcAft>
                <a:spcPts val="0"/>
              </a:spcAft>
              <a:buClr>
                <a:schemeClr val="accent1"/>
              </a:buClr>
              <a:buSzPts val="1472"/>
              <a:buFont typeface="Noto Sans Symbols"/>
              <a:buChar char="◼"/>
            </a:pPr>
            <a:r>
              <a:rPr b="1" i="0" lang="en-IN" sz="1600" u="none" cap="none" strike="noStrike">
                <a:solidFill>
                  <a:srgbClr val="3F3F3F"/>
                </a:solidFill>
                <a:latin typeface="Calibri"/>
                <a:ea typeface="Calibri"/>
                <a:cs typeface="Calibri"/>
                <a:sym typeface="Calibri"/>
              </a:rPr>
              <a:t>Data Input:</a:t>
            </a:r>
            <a:endParaRPr b="0" i="0" sz="1600" u="none" cap="none" strike="noStrike">
              <a:solidFill>
                <a:srgbClr val="3F3F3F"/>
              </a:solidFill>
              <a:latin typeface="Calibri"/>
              <a:ea typeface="Calibri"/>
              <a:cs typeface="Calibri"/>
              <a:sym typeface="Calibri"/>
            </a:endParaRPr>
          </a:p>
          <a:p>
            <a:pPr indent="-305435" lvl="1" marL="629920" marR="0" rtl="0" algn="l">
              <a:lnSpc>
                <a:spcPct val="100000"/>
              </a:lnSpc>
              <a:spcBef>
                <a:spcPts val="920"/>
              </a:spcBef>
              <a:spcAft>
                <a:spcPts val="0"/>
              </a:spcAft>
              <a:buClr>
                <a:schemeClr val="accent1"/>
              </a:buClr>
              <a:buSzPts val="1472"/>
              <a:buFont typeface="Noto Sans Symbols"/>
              <a:buChar char="◼"/>
            </a:pPr>
            <a:r>
              <a:rPr b="0" i="0" lang="en-IN" sz="1600" u="none" cap="none" strike="noStrike">
                <a:solidFill>
                  <a:srgbClr val="3F3F3F"/>
                </a:solidFill>
                <a:latin typeface="Calibri"/>
                <a:ea typeface="Calibri"/>
                <a:cs typeface="Calibri"/>
                <a:sym typeface="Calibri"/>
              </a:rPr>
              <a:t>Specify the input features used by the algorithm, such as historical bike rental data, weather conditions, day of the week, and any other relevant factors.</a:t>
            </a:r>
            <a:endParaRPr b="0" i="0" sz="1600" u="none" cap="none" strike="noStrike">
              <a:solidFill>
                <a:srgbClr val="3F3F3F"/>
              </a:solidFill>
              <a:latin typeface="Calibri"/>
              <a:ea typeface="Calibri"/>
              <a:cs typeface="Calibri"/>
              <a:sym typeface="Calibri"/>
            </a:endParaRPr>
          </a:p>
          <a:p>
            <a:pPr indent="-305435" lvl="0" marL="305435" marR="0" rtl="0" algn="l">
              <a:lnSpc>
                <a:spcPct val="110000"/>
              </a:lnSpc>
              <a:spcBef>
                <a:spcPts val="920"/>
              </a:spcBef>
              <a:spcAft>
                <a:spcPts val="0"/>
              </a:spcAft>
              <a:buClr>
                <a:schemeClr val="accent1"/>
              </a:buClr>
              <a:buSzPts val="1472"/>
              <a:buFont typeface="Noto Sans Symbols"/>
              <a:buChar char="◼"/>
            </a:pPr>
            <a:r>
              <a:rPr b="1" i="0" lang="en-IN" sz="1600" u="none" cap="none" strike="noStrike">
                <a:solidFill>
                  <a:srgbClr val="3F3F3F"/>
                </a:solidFill>
                <a:latin typeface="Calibri"/>
                <a:ea typeface="Calibri"/>
                <a:cs typeface="Calibri"/>
                <a:sym typeface="Calibri"/>
              </a:rPr>
              <a:t>Training Process:</a:t>
            </a:r>
            <a:endParaRPr b="0" i="0" sz="1600" u="none" cap="none" strike="noStrike">
              <a:solidFill>
                <a:srgbClr val="3F3F3F"/>
              </a:solidFill>
              <a:latin typeface="Calibri"/>
              <a:ea typeface="Calibri"/>
              <a:cs typeface="Calibri"/>
              <a:sym typeface="Calibri"/>
            </a:endParaRPr>
          </a:p>
          <a:p>
            <a:pPr indent="-305435" lvl="1" marL="629920" marR="0" rtl="0" algn="l">
              <a:lnSpc>
                <a:spcPct val="100000"/>
              </a:lnSpc>
              <a:spcBef>
                <a:spcPts val="920"/>
              </a:spcBef>
              <a:spcAft>
                <a:spcPts val="0"/>
              </a:spcAft>
              <a:buClr>
                <a:schemeClr val="accent1"/>
              </a:buClr>
              <a:buSzPts val="1472"/>
              <a:buFont typeface="Noto Sans Symbols"/>
              <a:buChar char="◼"/>
            </a:pPr>
            <a:r>
              <a:rPr b="0" i="0" lang="en-IN" sz="1600" u="none" cap="none" strike="noStrike">
                <a:solidFill>
                  <a:srgbClr val="3F3F3F"/>
                </a:solidFill>
                <a:latin typeface="Calibri"/>
                <a:ea typeface="Calibri"/>
                <a:cs typeface="Calibri"/>
                <a:sym typeface="Calibri"/>
              </a:rPr>
              <a:t>Explain how the algorithm is trained using historical data. Highlight any specific considerations or techniques employed, such as cross-validation or hyperparameter tuning.</a:t>
            </a:r>
            <a:endParaRPr b="0" i="0" sz="1600" u="none" cap="none" strike="noStrike">
              <a:solidFill>
                <a:srgbClr val="3F3F3F"/>
              </a:solidFill>
              <a:latin typeface="Calibri"/>
              <a:ea typeface="Calibri"/>
              <a:cs typeface="Calibri"/>
              <a:sym typeface="Calibri"/>
            </a:endParaRPr>
          </a:p>
          <a:p>
            <a:pPr indent="-305435" lvl="0" marL="305435" marR="0" rtl="0" algn="l">
              <a:lnSpc>
                <a:spcPct val="110000"/>
              </a:lnSpc>
              <a:spcBef>
                <a:spcPts val="920"/>
              </a:spcBef>
              <a:spcAft>
                <a:spcPts val="0"/>
              </a:spcAft>
              <a:buClr>
                <a:schemeClr val="accent1"/>
              </a:buClr>
              <a:buSzPts val="1472"/>
              <a:buFont typeface="Noto Sans Symbols"/>
              <a:buChar char="◼"/>
            </a:pPr>
            <a:r>
              <a:rPr b="1" i="0" lang="en-IN" sz="1600" u="none" cap="none" strike="noStrike">
                <a:solidFill>
                  <a:srgbClr val="3F3F3F"/>
                </a:solidFill>
                <a:latin typeface="Calibri"/>
                <a:ea typeface="Calibri"/>
                <a:cs typeface="Calibri"/>
                <a:sym typeface="Calibri"/>
              </a:rPr>
              <a:t>Prediction Process:</a:t>
            </a:r>
            <a:endParaRPr b="0" i="0" sz="1600" u="none" cap="none" strike="noStrike">
              <a:solidFill>
                <a:srgbClr val="3F3F3F"/>
              </a:solidFill>
              <a:latin typeface="Calibri"/>
              <a:ea typeface="Calibri"/>
              <a:cs typeface="Calibri"/>
              <a:sym typeface="Calibri"/>
            </a:endParaRPr>
          </a:p>
          <a:p>
            <a:pPr indent="-305435" lvl="1" marL="629920" marR="0" rtl="0" algn="l">
              <a:lnSpc>
                <a:spcPct val="100000"/>
              </a:lnSpc>
              <a:spcBef>
                <a:spcPts val="920"/>
              </a:spcBef>
              <a:spcAft>
                <a:spcPts val="0"/>
              </a:spcAft>
              <a:buClr>
                <a:schemeClr val="accent1"/>
              </a:buClr>
              <a:buSzPts val="1472"/>
              <a:buFont typeface="Noto Sans Symbols"/>
              <a:buChar char="◼"/>
            </a:pPr>
            <a:r>
              <a:rPr b="0" i="0" lang="en-IN" sz="1600" u="none" cap="none" strike="noStrike">
                <a:solidFill>
                  <a:srgbClr val="3F3F3F"/>
                </a:solidFill>
                <a:latin typeface="Calibri"/>
                <a:ea typeface="Calibri"/>
                <a:cs typeface="Calibri"/>
                <a:sym typeface="Calibri"/>
              </a:rPr>
              <a:t>Detail how the trained algorithm makes predictions for future bike counts. Discuss any real-time data inputs considered during the prediction phase.</a:t>
            </a:r>
            <a:endParaRPr b="0" i="0" sz="1600" u="none" cap="none" strike="noStrike">
              <a:solidFill>
                <a:srgbClr val="3F3F3F"/>
              </a:solidFill>
              <a:latin typeface="Calibri"/>
              <a:ea typeface="Calibri"/>
              <a:cs typeface="Calibri"/>
              <a:sym typeface="Calibri"/>
            </a:endParaRPr>
          </a:p>
          <a:p>
            <a:pPr indent="-200279" lvl="0" marL="305435" marR="0" rtl="0" algn="l">
              <a:lnSpc>
                <a:spcPct val="110000"/>
              </a:lnSpc>
              <a:spcBef>
                <a:spcPts val="960"/>
              </a:spcBef>
              <a:spcAft>
                <a:spcPts val="0"/>
              </a:spcAft>
              <a:buClr>
                <a:schemeClr val="accent1"/>
              </a:buClr>
              <a:buSzPts val="1656"/>
              <a:buFont typeface="Noto Sans Symbols"/>
              <a:buNone/>
            </a:pPr>
            <a:r>
              <a:t/>
            </a:r>
            <a:endParaRPr b="0" i="0" sz="1800" u="none" cap="none" strike="noStrike">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p:nvPr/>
        </p:nvSpPr>
        <p:spPr>
          <a:xfrm>
            <a:off x="9353550" y="4701217"/>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7" name="Google Shape;137;p13"/>
          <p:cNvPicPr preferRelativeResize="0"/>
          <p:nvPr/>
        </p:nvPicPr>
        <p:blipFill rotWithShape="1">
          <a:blip r:embed="rId3">
            <a:alphaModFix/>
          </a:blip>
          <a:srcRect b="0" l="0" r="0" t="0"/>
          <a:stretch/>
        </p:blipFill>
        <p:spPr>
          <a:xfrm>
            <a:off x="9166" y="4344656"/>
            <a:ext cx="1647466" cy="2499324"/>
          </a:xfrm>
          <a:prstGeom prst="rect">
            <a:avLst/>
          </a:prstGeom>
          <a:noFill/>
          <a:ln>
            <a:noFill/>
          </a:ln>
        </p:spPr>
      </p:pic>
      <p:sp>
        <p:nvSpPr>
          <p:cNvPr id="138" name="Google Shape;138;p13"/>
          <p:cNvSpPr txBox="1"/>
          <p:nvPr>
            <p:ph type="title"/>
          </p:nvPr>
        </p:nvSpPr>
        <p:spPr>
          <a:xfrm>
            <a:off x="826039" y="798712"/>
            <a:ext cx="7543165" cy="755335"/>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a:t>RESULT</a:t>
            </a:r>
            <a:endParaRPr/>
          </a:p>
        </p:txBody>
      </p:sp>
      <p:sp>
        <p:nvSpPr>
          <p:cNvPr id="139" name="Google Shape;139;p13"/>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40" name="Google Shape;140;p13"/>
          <p:cNvSpPr/>
          <p:nvPr/>
        </p:nvSpPr>
        <p:spPr>
          <a:xfrm>
            <a:off x="825607" y="2380326"/>
            <a:ext cx="10684559" cy="2085401"/>
          </a:xfrm>
          <a:prstGeom prst="rect">
            <a:avLst/>
          </a:prstGeom>
          <a:noFill/>
          <a:ln>
            <a:noFill/>
          </a:ln>
        </p:spPr>
        <p:txBody>
          <a:bodyPr anchorCtr="0" anchor="ctr" bIns="45700" lIns="91425" spcFirstLastPara="1" rIns="91425" wrap="square" tIns="45700">
            <a:noAutofit/>
          </a:bodyPr>
          <a:lstStyle/>
          <a:p>
            <a:pPr indent="0" lvl="0" marL="0" marR="0" rtl="0" algn="just">
              <a:lnSpc>
                <a:spcPct val="110000"/>
              </a:lnSpc>
              <a:spcBef>
                <a:spcPts val="0"/>
              </a:spcBef>
              <a:spcAft>
                <a:spcPts val="0"/>
              </a:spcAft>
              <a:buClr>
                <a:schemeClr val="accent1"/>
              </a:buClr>
              <a:buSzPts val="2208"/>
              <a:buFont typeface="Noto Sans Symbols"/>
              <a:buNone/>
            </a:pPr>
            <a:r>
              <a:rPr b="0" i="0" lang="en-IN" sz="2400" u="none" cap="none" strike="noStrike">
                <a:solidFill>
                  <a:srgbClr val="0F0F0F"/>
                </a:solidFill>
                <a:latin typeface="Calibri"/>
                <a:ea typeface="Calibri"/>
                <a:cs typeface="Calibri"/>
                <a:sym typeface="Calibri"/>
              </a:rPr>
              <a:t>Present the results of the machine learning model in terms of its accuracy and effectiveness in predicting bike counts. Include visualizations and comparisons between predicted and actual counts to highlight the model's performance.</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49" name="Google Shape;149;p14"/>
          <p:cNvSpPr txBox="1"/>
          <p:nvPr/>
        </p:nvSpPr>
        <p:spPr>
          <a:xfrm>
            <a:off x="754152" y="808731"/>
            <a:ext cx="3864621" cy="7521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IN" sz="4800" u="none" cap="none" strike="noStrike">
                <a:solidFill>
                  <a:schemeClr val="dk1"/>
                </a:solidFill>
                <a:latin typeface="Trebuchet MS"/>
                <a:ea typeface="Trebuchet MS"/>
                <a:cs typeface="Trebuchet MS"/>
                <a:sym typeface="Trebuchet MS"/>
              </a:rPr>
              <a:t>CONCLUTION</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1141909" y="1316403"/>
            <a:ext cx="10238861" cy="4587060"/>
          </a:xfrm>
          <a:prstGeom prst="rect">
            <a:avLst/>
          </a:prstGeom>
          <a:noFill/>
          <a:ln>
            <a:noFill/>
          </a:ln>
        </p:spPr>
        <p:txBody>
          <a:bodyPr anchorCtr="0" anchor="ctr" bIns="45700" lIns="91425" spcFirstLastPara="1" rIns="91425" wrap="square" tIns="45700">
            <a:noAutofit/>
          </a:bodyPr>
          <a:lstStyle/>
          <a:p>
            <a:pPr indent="-305435" lvl="0" marL="305435" marR="0" rtl="0" algn="l">
              <a:lnSpc>
                <a:spcPct val="110000"/>
              </a:lnSpc>
              <a:spcBef>
                <a:spcPts val="0"/>
              </a:spcBef>
              <a:spcAft>
                <a:spcPts val="0"/>
              </a:spcAft>
              <a:buClr>
                <a:schemeClr val="accent1"/>
              </a:buClr>
              <a:buSzPts val="1840"/>
              <a:buFont typeface="Noto Sans Symbols"/>
              <a:buChar char="◼"/>
            </a:pPr>
            <a:r>
              <a:rPr b="0" i="0" lang="en-IN" sz="2000" u="none" cap="none" strike="noStrike">
                <a:solidFill>
                  <a:srgbClr val="0F0F0F"/>
                </a:solidFill>
                <a:latin typeface="Calibri"/>
                <a:ea typeface="Calibri"/>
                <a:cs typeface="Calibri"/>
                <a:sym typeface="Calibri"/>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8" name="Google Shape;158;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59" name="Google Shape;159;p15"/>
          <p:cNvSpPr txBox="1"/>
          <p:nvPr>
            <p:ph type="title"/>
          </p:nvPr>
        </p:nvSpPr>
        <p:spPr>
          <a:xfrm>
            <a:off x="683446" y="845520"/>
            <a:ext cx="4536224"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IN"/>
              <a:t>FUTURE SCOPE</a:t>
            </a:r>
            <a:endParaRPr/>
          </a:p>
        </p:txBody>
      </p:sp>
      <p:sp>
        <p:nvSpPr>
          <p:cNvPr id="160" name="Google Shape;160;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61" name="Google Shape;161;p15"/>
          <p:cNvSpPr/>
          <p:nvPr/>
        </p:nvSpPr>
        <p:spPr>
          <a:xfrm>
            <a:off x="1127531" y="1215762"/>
            <a:ext cx="9936936" cy="4687701"/>
          </a:xfrm>
          <a:prstGeom prst="rect">
            <a:avLst/>
          </a:prstGeom>
          <a:noFill/>
          <a:ln>
            <a:noFill/>
          </a:ln>
        </p:spPr>
        <p:txBody>
          <a:bodyPr anchorCtr="0" anchor="ctr" bIns="45700" lIns="91425" spcFirstLastPara="1" rIns="91425" wrap="square" tIns="45700">
            <a:noAutofit/>
          </a:bodyPr>
          <a:lstStyle/>
          <a:p>
            <a:pPr indent="0" lvl="0" marL="0" marR="0" rtl="0" algn="just">
              <a:lnSpc>
                <a:spcPct val="110000"/>
              </a:lnSpc>
              <a:spcBef>
                <a:spcPts val="0"/>
              </a:spcBef>
              <a:spcAft>
                <a:spcPts val="0"/>
              </a:spcAft>
              <a:buClr>
                <a:schemeClr val="accent1"/>
              </a:buClr>
              <a:buSzPts val="2208"/>
              <a:buFont typeface="Noto Sans Symbols"/>
              <a:buNone/>
            </a:pPr>
            <a:r>
              <a:t/>
            </a:r>
            <a:endParaRPr b="1" i="0" sz="2400" u="none" cap="none" strike="noStrike">
              <a:solidFill>
                <a:srgbClr val="3F3F3F"/>
              </a:solidFill>
              <a:latin typeface="Calibri"/>
              <a:ea typeface="Calibri"/>
              <a:cs typeface="Calibri"/>
              <a:sym typeface="Calibri"/>
            </a:endParaRPr>
          </a:p>
          <a:p>
            <a:pPr indent="-305435" lvl="0" marL="305435" marR="0" rtl="0" algn="just">
              <a:lnSpc>
                <a:spcPct val="110000"/>
              </a:lnSpc>
              <a:spcBef>
                <a:spcPts val="1080"/>
              </a:spcBef>
              <a:spcAft>
                <a:spcPts val="0"/>
              </a:spcAft>
              <a:buClr>
                <a:schemeClr val="accent1"/>
              </a:buClr>
              <a:buSzPts val="2208"/>
              <a:buFont typeface="Noto Sans Symbols"/>
              <a:buChar char="◼"/>
            </a:pPr>
            <a:r>
              <a:rPr b="0" i="0" lang="en-IN" sz="2400" u="none" cap="none" strike="noStrike">
                <a:solidFill>
                  <a:srgbClr val="3F3F3F"/>
                </a:solidFill>
                <a:latin typeface="Calibri"/>
                <a:ea typeface="Calibri"/>
                <a:cs typeface="Calibri"/>
                <a:sym typeface="Calibri"/>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i="0" sz="2400" u="none" cap="none" strike="noStrike">
              <a:solidFill>
                <a:srgbClr val="3F3F3F"/>
              </a:solidFill>
              <a:latin typeface="Calibri"/>
              <a:ea typeface="Calibri"/>
              <a:cs typeface="Calibri"/>
              <a:sym typeface="Calibri"/>
            </a:endParaRPr>
          </a:p>
          <a:p>
            <a:pPr indent="-200279" lvl="0" marL="305435" marR="0" rtl="0" algn="just">
              <a:lnSpc>
                <a:spcPct val="110000"/>
              </a:lnSpc>
              <a:spcBef>
                <a:spcPts val="960"/>
              </a:spcBef>
              <a:spcAft>
                <a:spcPts val="0"/>
              </a:spcAft>
              <a:buClr>
                <a:schemeClr val="accent1"/>
              </a:buClr>
              <a:buSzPts val="1656"/>
              <a:buFont typeface="Noto Sans Symbols"/>
              <a:buNone/>
            </a:pPr>
            <a:r>
              <a:t/>
            </a:r>
            <a:endParaRPr b="0" i="0" sz="1800" u="none" cap="none" strike="noStrike">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