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7" r:id="rId2"/>
    <p:sldId id="258" r:id="rId3"/>
    <p:sldId id="260" r:id="rId4"/>
    <p:sldId id="276" r:id="rId5"/>
    <p:sldId id="275" r:id="rId6"/>
    <p:sldId id="263" r:id="rId7"/>
    <p:sldId id="277" r:id="rId8"/>
    <p:sldId id="278" r:id="rId9"/>
    <p:sldId id="281" r:id="rId10"/>
    <p:sldId id="262" r:id="rId11"/>
    <p:sldId id="282" r:id="rId12"/>
    <p:sldId id="266" r:id="rId13"/>
    <p:sldId id="273" r:id="rId14"/>
    <p:sldId id="279" r:id="rId15"/>
    <p:sldId id="267" r:id="rId16"/>
    <p:sldId id="268" r:id="rId17"/>
    <p:sldId id="269" r:id="rId18"/>
    <p:sldId id="280" r:id="rId19"/>
    <p:sldId id="27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4" autoAdjust="0"/>
    <p:restoredTop sz="90608" autoAdjust="0"/>
  </p:normalViewPr>
  <p:slideViewPr>
    <p:cSldViewPr snapToGrid="0">
      <p:cViewPr varScale="1">
        <p:scale>
          <a:sx n="79" d="100"/>
          <a:sy n="79" d="100"/>
        </p:scale>
        <p:origin x="61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B9469-BFE4-4860-B12A-2BE86A4EF381}" type="datetimeFigureOut">
              <a:rPr lang="en-IN" smtClean="0"/>
              <a:t>22-05-2020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32C64-BB19-4993-B898-A412BEFAFD7E}" type="slidenum">
              <a:rPr lang="en-IN" smtClean="0"/>
              <a:t>‹#›</a:t>
            </a:fld>
            <a:endParaRPr lang="en-IN"/>
          </a:p>
        </p:txBody>
      </p:sp>
    </p:spTree>
    <p:extLst>
      <p:ext uri="{BB962C8B-B14F-4D97-AF65-F5344CB8AC3E}">
        <p14:creationId xmlns:p14="http://schemas.microsoft.com/office/powerpoint/2010/main" val="249953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832C64-BB19-4993-B898-A412BEFAFD7E}" type="slidenum">
              <a:rPr lang="en-IN" smtClean="0"/>
              <a:t>8</a:t>
            </a:fld>
            <a:endParaRPr lang="en-IN"/>
          </a:p>
        </p:txBody>
      </p:sp>
    </p:spTree>
    <p:extLst>
      <p:ext uri="{BB962C8B-B14F-4D97-AF65-F5344CB8AC3E}">
        <p14:creationId xmlns:p14="http://schemas.microsoft.com/office/powerpoint/2010/main" val="142984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5/22/2020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5/22/2020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5/22/2020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5/22/2020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5/22/2020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5/22/2020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5/22/2020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5/22/2020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4250" y="1449147"/>
            <a:ext cx="8657751" cy="2971051"/>
          </a:xfrm>
        </p:spPr>
        <p:txBody>
          <a:bodyPr/>
          <a:lstStyle/>
          <a:p>
            <a:r>
              <a:rPr lang="en-IN" dirty="0"/>
              <a:t>LIVER</a:t>
            </a:r>
            <a:br>
              <a:rPr lang="en-IN" dirty="0"/>
            </a:br>
            <a:r>
              <a:rPr lang="en-IN" dirty="0"/>
              <a:t>DISEASE ANALYSIS</a:t>
            </a:r>
          </a:p>
        </p:txBody>
      </p:sp>
      <p:pic>
        <p:nvPicPr>
          <p:cNvPr id="4" name="Picture Placeholder 11">
            <a:extLst>
              <a:ext uri="{FF2B5EF4-FFF2-40B4-BE49-F238E27FC236}">
                <a16:creationId xmlns:a16="http://schemas.microsoft.com/office/drawing/2014/main" id="{48C189D3-D18E-41BC-AEF4-262A6F095447}"/>
              </a:ext>
            </a:extLst>
          </p:cNvPr>
          <p:cNvPicPr>
            <a:picLocks noChangeAspect="1"/>
          </p:cNvPicPr>
          <p:nvPr/>
        </p:nvPicPr>
        <p:blipFill>
          <a:blip r:embed="rId2">
            <a:extLst>
              <a:ext uri="{28A0092B-C50C-407E-A947-70E740481C1C}">
                <a14:useLocalDpi xmlns:a14="http://schemas.microsoft.com/office/drawing/2010/main" val="0"/>
              </a:ext>
            </a:extLst>
          </a:blip>
          <a:srcRect t="1837" b="1837"/>
          <a:stretch>
            <a:fillRect/>
          </a:stretch>
        </p:blipFill>
        <p:spPr>
          <a:xfrm>
            <a:off x="272716" y="2092339"/>
            <a:ext cx="2229696" cy="2229696"/>
          </a:xfrm>
          <a:prstGeom prst="rect">
            <a:avLst/>
          </a:prstGeom>
          <a:effectLst>
            <a:outerShdw blurRad="50800" dir="14400000">
              <a:srgbClr val="000000">
                <a:alpha val="40000"/>
              </a:srgbClr>
            </a:outerShdw>
          </a:effectLst>
        </p:spPr>
      </p:pic>
      <p:sp>
        <p:nvSpPr>
          <p:cNvPr id="5" name="Freeform 48">
            <a:extLst>
              <a:ext uri="{FF2B5EF4-FFF2-40B4-BE49-F238E27FC236}">
                <a16:creationId xmlns:a16="http://schemas.microsoft.com/office/drawing/2014/main" id="{0C26C278-2C20-46D0-94EC-66E4A2FE6993}"/>
              </a:ext>
            </a:extLst>
          </p:cNvPr>
          <p:cNvSpPr>
            <a:spLocks noChangeAspect="1"/>
          </p:cNvSpPr>
          <p:nvPr/>
        </p:nvSpPr>
        <p:spPr>
          <a:xfrm>
            <a:off x="744585" y="2671084"/>
            <a:ext cx="1618049" cy="1347538"/>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17905904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10571998" cy="970450"/>
          </a:xfrm>
        </p:spPr>
        <p:txBody>
          <a:bodyPr/>
          <a:lstStyle/>
          <a:p>
            <a:r>
              <a:rPr lang="en-US" dirty="0"/>
              <a:t>Existing System</a:t>
            </a:r>
            <a:endParaRPr lang="en-IN" dirty="0"/>
          </a:p>
        </p:txBody>
      </p:sp>
      <p:sp>
        <p:nvSpPr>
          <p:cNvPr id="3" name="Content Placeholder 2"/>
          <p:cNvSpPr>
            <a:spLocks noGrp="1"/>
          </p:cNvSpPr>
          <p:nvPr>
            <p:ph idx="1"/>
          </p:nvPr>
        </p:nvSpPr>
        <p:spPr/>
        <p:txBody>
          <a:bodyPr>
            <a:normAutofit/>
          </a:bodyPr>
          <a:lstStyle/>
          <a:p>
            <a:pPr algn="just"/>
            <a:r>
              <a:rPr lang="en-US" sz="2800" dirty="0"/>
              <a:t>Even though different solutions have been successfully applied and implemented, they implement fewer models or algorithms on the different t datasets but the existing methods require a high computational cost.</a:t>
            </a:r>
            <a:endParaRPr lang="en-IN" sz="2800" dirty="0"/>
          </a:p>
        </p:txBody>
      </p:sp>
    </p:spTree>
    <p:extLst>
      <p:ext uri="{BB962C8B-B14F-4D97-AF65-F5344CB8AC3E}">
        <p14:creationId xmlns:p14="http://schemas.microsoft.com/office/powerpoint/2010/main" val="2952082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34EB-6984-41B4-9949-F81115530356}"/>
              </a:ext>
            </a:extLst>
          </p:cNvPr>
          <p:cNvSpPr>
            <a:spLocks noGrp="1"/>
          </p:cNvSpPr>
          <p:nvPr>
            <p:ph type="title"/>
          </p:nvPr>
        </p:nvSpPr>
        <p:spPr/>
        <p:txBody>
          <a:bodyPr/>
          <a:lstStyle/>
          <a:p>
            <a:r>
              <a:rPr lang="en-IN" dirty="0"/>
              <a:t>System Design</a:t>
            </a:r>
          </a:p>
        </p:txBody>
      </p:sp>
      <p:pic>
        <p:nvPicPr>
          <p:cNvPr id="6" name="Picture 5">
            <a:extLst>
              <a:ext uri="{FF2B5EF4-FFF2-40B4-BE49-F238E27FC236}">
                <a16:creationId xmlns:a16="http://schemas.microsoft.com/office/drawing/2014/main" id="{E54615B6-ED94-42DB-BA16-3EE55BA5C62C}"/>
              </a:ext>
            </a:extLst>
          </p:cNvPr>
          <p:cNvPicPr>
            <a:picLocks noChangeAspect="1"/>
          </p:cNvPicPr>
          <p:nvPr/>
        </p:nvPicPr>
        <p:blipFill>
          <a:blip r:embed="rId2"/>
          <a:stretch>
            <a:fillRect/>
          </a:stretch>
        </p:blipFill>
        <p:spPr>
          <a:xfrm>
            <a:off x="998686" y="2397351"/>
            <a:ext cx="9715694" cy="3785735"/>
          </a:xfrm>
          <a:prstGeom prst="rect">
            <a:avLst/>
          </a:prstGeom>
        </p:spPr>
      </p:pic>
    </p:spTree>
    <p:extLst>
      <p:ext uri="{BB962C8B-B14F-4D97-AF65-F5344CB8AC3E}">
        <p14:creationId xmlns:p14="http://schemas.microsoft.com/office/powerpoint/2010/main" val="271588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IN" dirty="0"/>
          </a:p>
        </p:txBody>
      </p:sp>
      <p:sp>
        <p:nvSpPr>
          <p:cNvPr id="3" name="Content Placeholder 2"/>
          <p:cNvSpPr>
            <a:spLocks noGrp="1"/>
          </p:cNvSpPr>
          <p:nvPr>
            <p:ph idx="1"/>
          </p:nvPr>
        </p:nvSpPr>
        <p:spPr>
          <a:xfrm>
            <a:off x="0" y="447188"/>
            <a:ext cx="5971555" cy="6410812"/>
          </a:xfrm>
        </p:spPr>
        <p:txBody>
          <a:bodyPr>
            <a:normAutofit/>
          </a:bodyPr>
          <a:lstStyle/>
          <a:p>
            <a:pPr algn="just"/>
            <a:r>
              <a:rPr lang="en-US" sz="2800" b="1" dirty="0"/>
              <a:t>FRONT-END DESIGN</a:t>
            </a:r>
          </a:p>
          <a:p>
            <a:pPr marL="0" indent="0" algn="just">
              <a:buNone/>
            </a:pPr>
            <a:r>
              <a:rPr lang="en-US" sz="2800" b="1" dirty="0"/>
              <a:t>	</a:t>
            </a:r>
            <a:r>
              <a:rPr lang="en-US" sz="2800" dirty="0"/>
              <a:t>we are creating form for accepting the values from the user, where we are using the HTML , CSS for creating the Front end of the project</a:t>
            </a:r>
            <a:endParaRPr lang="en-IN" sz="2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555" y="0"/>
            <a:ext cx="6543760" cy="6767146"/>
          </a:xfrm>
          <a:prstGeom prst="rect">
            <a:avLst/>
          </a:prstGeom>
        </p:spPr>
      </p:pic>
    </p:spTree>
    <p:extLst>
      <p:ext uri="{BB962C8B-B14F-4D97-AF65-F5344CB8AC3E}">
        <p14:creationId xmlns:p14="http://schemas.microsoft.com/office/powerpoint/2010/main" val="155008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IN" dirty="0"/>
          </a:p>
        </p:txBody>
      </p:sp>
      <p:sp>
        <p:nvSpPr>
          <p:cNvPr id="3" name="Content Placeholder 2"/>
          <p:cNvSpPr>
            <a:spLocks noGrp="1"/>
          </p:cNvSpPr>
          <p:nvPr>
            <p:ph idx="1"/>
          </p:nvPr>
        </p:nvSpPr>
        <p:spPr>
          <a:xfrm>
            <a:off x="139444" y="2069433"/>
            <a:ext cx="11242554" cy="4357494"/>
          </a:xfrm>
        </p:spPr>
        <p:txBody>
          <a:bodyPr>
            <a:normAutofit fontScale="92500" lnSpcReduction="20000"/>
          </a:bodyPr>
          <a:lstStyle/>
          <a:p>
            <a:pPr algn="just"/>
            <a:r>
              <a:rPr lang="en-US" sz="3200" b="1" dirty="0"/>
              <a:t>Back-End</a:t>
            </a:r>
          </a:p>
          <a:p>
            <a:pPr marL="0" lvl="0" indent="0" algn="just">
              <a:lnSpc>
                <a:spcPct val="100000"/>
              </a:lnSpc>
              <a:buNone/>
            </a:pPr>
            <a:r>
              <a:rPr lang="en-US" altLang="en-IN" sz="3200" dirty="0">
                <a:cs typeface="Times New Roman" panose="02020603050405020304" pitchFamily="18" charset="0"/>
              </a:rPr>
              <a:t>With the help of Python packages and use of </a:t>
            </a:r>
            <a:r>
              <a:rPr lang="en-US" altLang="en-IN" sz="3200" dirty="0" err="1">
                <a:cs typeface="Times New Roman" panose="02020603050405020304" pitchFamily="18" charset="0"/>
              </a:rPr>
              <a:t>Spyder</a:t>
            </a:r>
            <a:r>
              <a:rPr lang="en-US" altLang="en-IN" sz="3200" dirty="0">
                <a:cs typeface="Times New Roman" panose="02020603050405020304" pitchFamily="18" charset="0"/>
              </a:rPr>
              <a:t> IDE we proceed with our design to implement the project:</a:t>
            </a:r>
          </a:p>
          <a:p>
            <a:pPr marL="0" lvl="0" indent="0" algn="just">
              <a:lnSpc>
                <a:spcPct val="100000"/>
              </a:lnSpc>
              <a:buNone/>
            </a:pPr>
            <a:r>
              <a:rPr lang="en-US" altLang="en-IN" sz="3200" dirty="0">
                <a:cs typeface="Times New Roman" panose="02020603050405020304" pitchFamily="18" charset="0"/>
              </a:rPr>
              <a:t>1.Setting </a:t>
            </a:r>
            <a:r>
              <a:rPr lang="en-US" altLang="en-IN" sz="3200" dirty="0" err="1">
                <a:cs typeface="Times New Roman" panose="02020603050405020304" pitchFamily="18" charset="0"/>
              </a:rPr>
              <a:t>Spyder</a:t>
            </a:r>
            <a:r>
              <a:rPr lang="en-US" altLang="en-IN" sz="3200" dirty="0">
                <a:cs typeface="Times New Roman" panose="02020603050405020304" pitchFamily="18" charset="0"/>
              </a:rPr>
              <a:t> environment and importing packages Padas, </a:t>
            </a:r>
            <a:r>
              <a:rPr lang="en-US" altLang="en-IN" sz="3200" dirty="0" err="1">
                <a:cs typeface="Times New Roman" panose="02020603050405020304" pitchFamily="18" charset="0"/>
              </a:rPr>
              <a:t>Numpy</a:t>
            </a:r>
            <a:r>
              <a:rPr lang="en-US" altLang="en-IN" sz="3200" dirty="0">
                <a:cs typeface="Times New Roman" panose="02020603050405020304" pitchFamily="18" charset="0"/>
              </a:rPr>
              <a:t> &amp; </a:t>
            </a:r>
            <a:r>
              <a:rPr lang="en-US" altLang="en-IN" sz="3200" dirty="0" err="1">
                <a:cs typeface="Times New Roman" panose="02020603050405020304" pitchFamily="18" charset="0"/>
              </a:rPr>
              <a:t>Webbrowser</a:t>
            </a:r>
            <a:r>
              <a:rPr lang="en-US" altLang="en-IN" sz="3200" dirty="0">
                <a:cs typeface="Times New Roman" panose="02020603050405020304" pitchFamily="18" charset="0"/>
              </a:rPr>
              <a:t> for running our code.</a:t>
            </a:r>
          </a:p>
          <a:p>
            <a:pPr marL="0" lvl="0" indent="0" algn="just">
              <a:lnSpc>
                <a:spcPct val="100000"/>
              </a:lnSpc>
              <a:buNone/>
            </a:pPr>
            <a:r>
              <a:rPr lang="en-US" sz="3200" b="1" dirty="0">
                <a:cs typeface="Times New Roman" panose="02020603050405020304" pitchFamily="18" charset="0"/>
              </a:rPr>
              <a:t>2. </a:t>
            </a:r>
            <a:r>
              <a:rPr lang="en-US" sz="3200" dirty="0">
                <a:cs typeface="Times New Roman" panose="02020603050405020304" pitchFamily="18" charset="0"/>
              </a:rPr>
              <a:t>After the packages , we are collecting the data from the user </a:t>
            </a:r>
          </a:p>
          <a:p>
            <a:pPr marL="0" lvl="0" indent="0" algn="just">
              <a:lnSpc>
                <a:spcPct val="100000"/>
              </a:lnSpc>
              <a:buNone/>
            </a:pPr>
            <a:r>
              <a:rPr lang="en-US" sz="3200" b="1" dirty="0">
                <a:cs typeface="Times New Roman" panose="02020603050405020304" pitchFamily="18" charset="0"/>
              </a:rPr>
              <a:t>3. </a:t>
            </a:r>
            <a:r>
              <a:rPr lang="en-US" sz="3200" dirty="0">
                <a:cs typeface="Times New Roman" panose="02020603050405020304" pitchFamily="18" charset="0"/>
              </a:rPr>
              <a:t>After inserting the values our model will predict the output.</a:t>
            </a:r>
            <a:endParaRPr lang="en-IN" sz="3200" b="1" dirty="0"/>
          </a:p>
        </p:txBody>
      </p:sp>
    </p:spTree>
    <p:extLst>
      <p:ext uri="{BB962C8B-B14F-4D97-AF65-F5344CB8AC3E}">
        <p14:creationId xmlns:p14="http://schemas.microsoft.com/office/powerpoint/2010/main" val="2461650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7532" y="28861"/>
            <a:ext cx="3262467" cy="970450"/>
          </a:xfrm>
        </p:spPr>
        <p:txBody>
          <a:bodyPr/>
          <a:lstStyle/>
          <a:p>
            <a:r>
              <a:rPr lang="en-IN" sz="6000" u="sng" dirty="0"/>
              <a:t>Output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06" t="13559" r="8450"/>
          <a:stretch/>
        </p:blipFill>
        <p:spPr>
          <a:xfrm>
            <a:off x="0" y="1862666"/>
            <a:ext cx="6011332" cy="499533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824" r="7913"/>
          <a:stretch/>
        </p:blipFill>
        <p:spPr>
          <a:xfrm>
            <a:off x="6011332" y="1862667"/>
            <a:ext cx="6180667" cy="4995333"/>
          </a:xfrm>
          <a:prstGeom prst="rect">
            <a:avLst/>
          </a:prstGeom>
        </p:spPr>
      </p:pic>
      <p:sp>
        <p:nvSpPr>
          <p:cNvPr id="6" name="Title 1"/>
          <p:cNvSpPr txBox="1">
            <a:spLocks/>
          </p:cNvSpPr>
          <p:nvPr/>
        </p:nvSpPr>
        <p:spPr>
          <a:xfrm>
            <a:off x="640667" y="892215"/>
            <a:ext cx="2542800"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Negative</a:t>
            </a:r>
          </a:p>
        </p:txBody>
      </p:sp>
      <p:sp>
        <p:nvSpPr>
          <p:cNvPr id="7" name="Title 1"/>
          <p:cNvSpPr txBox="1">
            <a:spLocks/>
          </p:cNvSpPr>
          <p:nvPr/>
        </p:nvSpPr>
        <p:spPr>
          <a:xfrm>
            <a:off x="8074400" y="807794"/>
            <a:ext cx="2542800"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Positive</a:t>
            </a:r>
          </a:p>
        </p:txBody>
      </p:sp>
    </p:spTree>
    <p:extLst>
      <p:ext uri="{BB962C8B-B14F-4D97-AF65-F5344CB8AC3E}">
        <p14:creationId xmlns:p14="http://schemas.microsoft.com/office/powerpoint/2010/main" val="242046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endParaRPr lang="en-IN" dirty="0"/>
          </a:p>
        </p:txBody>
      </p:sp>
      <p:sp>
        <p:nvSpPr>
          <p:cNvPr id="3" name="Content Placeholder 2"/>
          <p:cNvSpPr>
            <a:spLocks noGrp="1"/>
          </p:cNvSpPr>
          <p:nvPr>
            <p:ph idx="1"/>
          </p:nvPr>
        </p:nvSpPr>
        <p:spPr>
          <a:xfrm>
            <a:off x="0" y="846668"/>
            <a:ext cx="10554574" cy="6129866"/>
          </a:xfrm>
        </p:spPr>
        <p:txBody>
          <a:bodyPr>
            <a:normAutofit/>
          </a:bodyPr>
          <a:lstStyle/>
          <a:p>
            <a:r>
              <a:rPr lang="en-IN" sz="3600" b="1" dirty="0"/>
              <a:t>HARDWARE REQUIREMENTS:</a:t>
            </a:r>
          </a:p>
          <a:p>
            <a:pPr marL="0" indent="0">
              <a:buNone/>
            </a:pPr>
            <a:r>
              <a:rPr lang="en-IN" sz="3600" dirty="0"/>
              <a:t> RAM : 4 GB</a:t>
            </a:r>
          </a:p>
          <a:p>
            <a:pPr marL="0" indent="0">
              <a:buNone/>
            </a:pPr>
            <a:r>
              <a:rPr lang="en-IN" sz="3600" dirty="0"/>
              <a:t> System Type : 64-bit OS</a:t>
            </a:r>
          </a:p>
          <a:p>
            <a:pPr marL="0" indent="0">
              <a:buNone/>
            </a:pPr>
            <a:r>
              <a:rPr lang="en-IN" sz="3600" dirty="0"/>
              <a:t> Processor : Intel® core i3-6000U CPU</a:t>
            </a:r>
          </a:p>
          <a:p>
            <a:pPr marL="0" indent="0">
              <a:buNone/>
            </a:pPr>
            <a:r>
              <a:rPr lang="en-US" sz="3600" dirty="0"/>
              <a:t> Hard Disk : 125GB minimum</a:t>
            </a:r>
            <a:endParaRPr lang="en-IN" sz="3600" dirty="0"/>
          </a:p>
        </p:txBody>
      </p:sp>
    </p:spTree>
    <p:extLst>
      <p:ext uri="{BB962C8B-B14F-4D97-AF65-F5344CB8AC3E}">
        <p14:creationId xmlns:p14="http://schemas.microsoft.com/office/powerpoint/2010/main" val="428655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endParaRPr lang="en-IN" dirty="0"/>
          </a:p>
        </p:txBody>
      </p:sp>
      <p:sp>
        <p:nvSpPr>
          <p:cNvPr id="5" name="Content Placeholder 2"/>
          <p:cNvSpPr>
            <a:spLocks noGrp="1"/>
          </p:cNvSpPr>
          <p:nvPr>
            <p:ph idx="1"/>
          </p:nvPr>
        </p:nvSpPr>
        <p:spPr>
          <a:xfrm>
            <a:off x="186267" y="1591734"/>
            <a:ext cx="10554574" cy="5638800"/>
          </a:xfrm>
        </p:spPr>
        <p:txBody>
          <a:bodyPr>
            <a:normAutofit/>
          </a:bodyPr>
          <a:lstStyle/>
          <a:p>
            <a:pPr algn="just"/>
            <a:r>
              <a:rPr lang="en-IN" sz="3200" b="1" dirty="0"/>
              <a:t>Software Requirements:</a:t>
            </a:r>
          </a:p>
          <a:p>
            <a:pPr algn="just"/>
            <a:r>
              <a:rPr lang="en-IN" sz="3200" dirty="0"/>
              <a:t>OS : Windows XP – 10, Kali Linux</a:t>
            </a:r>
          </a:p>
          <a:p>
            <a:pPr algn="just"/>
            <a:r>
              <a:rPr lang="en-IN" sz="3200" dirty="0"/>
              <a:t>Software : Python (</a:t>
            </a:r>
            <a:r>
              <a:rPr lang="en-IN" sz="3200" dirty="0" err="1"/>
              <a:t>MatLab</a:t>
            </a:r>
            <a:r>
              <a:rPr lang="en-IN" sz="3200" dirty="0"/>
              <a:t>, </a:t>
            </a:r>
            <a:r>
              <a:rPr lang="en-IN" sz="3200" dirty="0" err="1"/>
              <a:t>Pandas,Numpy,Flask</a:t>
            </a:r>
            <a:r>
              <a:rPr lang="en-IN" sz="3200" dirty="0"/>
              <a:t>, 								    </a:t>
            </a:r>
            <a:r>
              <a:rPr lang="en-IN" sz="3200" dirty="0" err="1" smtClean="0"/>
              <a:t>Spyder</a:t>
            </a:r>
            <a:r>
              <a:rPr lang="en-IN" sz="3200" dirty="0" smtClean="0"/>
              <a:t> </a:t>
            </a:r>
            <a:r>
              <a:rPr lang="en-IN" sz="3200" dirty="0"/>
              <a:t>(IDE)).</a:t>
            </a:r>
          </a:p>
          <a:p>
            <a:pPr algn="just"/>
            <a:r>
              <a:rPr lang="en-IN" sz="3200" dirty="0"/>
              <a:t>Languages : Python.</a:t>
            </a:r>
          </a:p>
          <a:p>
            <a:pPr algn="just"/>
            <a:r>
              <a:rPr lang="en-US" sz="3200" dirty="0"/>
              <a:t>User Interface : </a:t>
            </a:r>
            <a:r>
              <a:rPr lang="en-US" sz="3200" dirty="0" smtClean="0"/>
              <a:t>HTML,CSS, </a:t>
            </a:r>
            <a:r>
              <a:rPr lang="en-US" sz="3200" dirty="0" smtClean="0"/>
              <a:t>JavaScript &amp;Bootstrap</a:t>
            </a:r>
            <a:r>
              <a:rPr lang="en-US" sz="3200" dirty="0" smtClean="0"/>
              <a:t>.</a:t>
            </a:r>
            <a:endParaRPr lang="en-IN" sz="3200" dirty="0"/>
          </a:p>
        </p:txBody>
      </p:sp>
    </p:spTree>
    <p:extLst>
      <p:ext uri="{BB962C8B-B14F-4D97-AF65-F5344CB8AC3E}">
        <p14:creationId xmlns:p14="http://schemas.microsoft.com/office/powerpoint/2010/main" val="284707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88" y="421062"/>
            <a:ext cx="10571998" cy="970450"/>
          </a:xfrm>
        </p:spPr>
        <p:txBody>
          <a:bodyPr/>
          <a:lstStyle/>
          <a:p>
            <a:r>
              <a:rPr lang="en-US" dirty="0"/>
              <a:t>Future Scope</a:t>
            </a:r>
            <a:endParaRPr lang="en-IN" dirty="0"/>
          </a:p>
        </p:txBody>
      </p:sp>
      <p:sp>
        <p:nvSpPr>
          <p:cNvPr id="3" name="Content Placeholder 2"/>
          <p:cNvSpPr>
            <a:spLocks noGrp="1"/>
          </p:cNvSpPr>
          <p:nvPr>
            <p:ph idx="1"/>
          </p:nvPr>
        </p:nvSpPr>
        <p:spPr>
          <a:xfrm>
            <a:off x="478971" y="2222287"/>
            <a:ext cx="10894315" cy="3934673"/>
          </a:xfrm>
        </p:spPr>
        <p:txBody>
          <a:bodyPr>
            <a:normAutofit/>
          </a:bodyPr>
          <a:lstStyle/>
          <a:p>
            <a:pPr algn="just"/>
            <a:r>
              <a:rPr lang="en-US" sz="2800" dirty="0"/>
              <a:t> This paper gives a thought of machine learning calculations accessible for discovery and determination of liver illness. From the examine it very well may be unmistakably seen that diverse managed learning calculations Support Vector Machine give improved exactness on discovery of liver maladies.</a:t>
            </a:r>
            <a:endParaRPr lang="en-IN" sz="2800" dirty="0"/>
          </a:p>
        </p:txBody>
      </p:sp>
    </p:spTree>
    <p:extLst>
      <p:ext uri="{BB962C8B-B14F-4D97-AF65-F5344CB8AC3E}">
        <p14:creationId xmlns:p14="http://schemas.microsoft.com/office/powerpoint/2010/main" val="71552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49EC-5170-4E96-9466-784C9CAEF3EA}"/>
              </a:ext>
            </a:extLst>
          </p:cNvPr>
          <p:cNvSpPr>
            <a:spLocks noGrp="1"/>
          </p:cNvSpPr>
          <p:nvPr>
            <p:ph type="title"/>
          </p:nvPr>
        </p:nvSpPr>
        <p:spPr/>
        <p:txBody>
          <a:bodyPr/>
          <a:lstStyle/>
          <a:p>
            <a:r>
              <a:rPr lang="en-US" dirty="0"/>
              <a:t>Conclusion</a:t>
            </a:r>
            <a:endParaRPr lang="en-IN" dirty="0"/>
          </a:p>
        </p:txBody>
      </p:sp>
      <p:sp>
        <p:nvSpPr>
          <p:cNvPr id="4" name="Rectangle 3">
            <a:extLst>
              <a:ext uri="{FF2B5EF4-FFF2-40B4-BE49-F238E27FC236}">
                <a16:creationId xmlns:a16="http://schemas.microsoft.com/office/drawing/2014/main" id="{DD0E3C71-D960-468D-8828-5A0501FC62E3}"/>
              </a:ext>
            </a:extLst>
          </p:cNvPr>
          <p:cNvSpPr/>
          <p:nvPr/>
        </p:nvSpPr>
        <p:spPr>
          <a:xfrm>
            <a:off x="0" y="2122208"/>
            <a:ext cx="11710737" cy="4378827"/>
          </a:xfrm>
          <a:prstGeom prst="rect">
            <a:avLst/>
          </a:prstGeom>
        </p:spPr>
        <p:txBody>
          <a:bodyPr wrap="square">
            <a:spAutoFit/>
          </a:bodyPr>
          <a:lstStyle/>
          <a:p>
            <a:pPr marL="434340" indent="-342900" algn="just">
              <a:lnSpc>
                <a:spcPct val="115000"/>
              </a:lnSpc>
              <a:spcAft>
                <a:spcPts val="25"/>
              </a:spcAft>
              <a:buClr>
                <a:schemeClr val="accent1"/>
              </a:buClr>
              <a:buSzPct val="150000"/>
              <a:buFont typeface="Courier New" panose="02070309020205020404" pitchFamily="49" charset="0"/>
              <a:buChar char="o"/>
            </a:pPr>
            <a:r>
              <a:rPr lang="en-IN" sz="2800" dirty="0">
                <a:ea typeface="Times New Roman" panose="02020603050405020304" pitchFamily="18" charset="0"/>
              </a:rPr>
              <a:t>Firstly, a naive predictor and a benchmark model ('Logistic Regression') were run on the dataset to determine the benchmark value of accuracy. The greatest difficulty in the execution of this project was faced in two areas- determining the algorithms for training and choosing proper parameters for fine-tuning. Initially, I found it very vexing to decide upon 3 or 4 techniques out of the numerous options available in </a:t>
            </a:r>
            <a:r>
              <a:rPr lang="en-IN" sz="2800" dirty="0" err="1">
                <a:ea typeface="Times New Roman" panose="02020603050405020304" pitchFamily="18" charset="0"/>
              </a:rPr>
              <a:t>sklearn</a:t>
            </a:r>
            <a:r>
              <a:rPr lang="en-IN" sz="2800" dirty="0">
                <a:ea typeface="Times New Roman" panose="02020603050405020304" pitchFamily="18" charset="0"/>
              </a:rPr>
              <a:t>.</a:t>
            </a:r>
            <a:endParaRPr lang="en-IN" sz="3600" dirty="0">
              <a:solidFill>
                <a:srgbClr val="000000"/>
              </a:solidFill>
              <a:ea typeface="Times New Roman" panose="02020603050405020304" pitchFamily="18" charset="0"/>
            </a:endParaRPr>
          </a:p>
          <a:p>
            <a:pPr marL="434340" indent="-342900" algn="just">
              <a:lnSpc>
                <a:spcPct val="115000"/>
              </a:lnSpc>
              <a:spcAft>
                <a:spcPts val="25"/>
              </a:spcAft>
              <a:buClr>
                <a:schemeClr val="accent1"/>
              </a:buClr>
              <a:buSzPct val="150000"/>
              <a:buFont typeface="Courier New" panose="02070309020205020404" pitchFamily="49" charset="0"/>
              <a:buChar char="o"/>
            </a:pPr>
            <a:endParaRPr lang="en-IN" sz="2800" dirty="0">
              <a:solidFill>
                <a:srgbClr val="000000"/>
              </a:solidFill>
              <a:ea typeface="Times New Roman" panose="02020603050405020304" pitchFamily="18" charset="0"/>
            </a:endParaRPr>
          </a:p>
          <a:p>
            <a:pPr marL="434340" indent="-342900" algn="just">
              <a:lnSpc>
                <a:spcPct val="115000"/>
              </a:lnSpc>
              <a:spcAft>
                <a:spcPts val="25"/>
              </a:spcAft>
              <a:buClr>
                <a:schemeClr val="accent1"/>
              </a:buClr>
              <a:buSzPct val="150000"/>
              <a:buFont typeface="Courier New" panose="02070309020205020404" pitchFamily="49" charset="0"/>
              <a:buChar char="o"/>
            </a:pPr>
            <a:endParaRPr lang="en-IN" sz="2000" dirty="0">
              <a:ea typeface="Times New Roman" panose="02020603050405020304" pitchFamily="18" charset="0"/>
            </a:endParaRPr>
          </a:p>
        </p:txBody>
      </p:sp>
    </p:spTree>
    <p:extLst>
      <p:ext uri="{BB962C8B-B14F-4D97-AF65-F5344CB8AC3E}">
        <p14:creationId xmlns:p14="http://schemas.microsoft.com/office/powerpoint/2010/main" val="1083076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IN" dirty="0"/>
          </a:p>
        </p:txBody>
      </p:sp>
      <p:sp>
        <p:nvSpPr>
          <p:cNvPr id="3" name="Content Placeholder 2"/>
          <p:cNvSpPr>
            <a:spLocks noGrp="1"/>
          </p:cNvSpPr>
          <p:nvPr>
            <p:ph idx="1"/>
          </p:nvPr>
        </p:nvSpPr>
        <p:spPr>
          <a:xfrm>
            <a:off x="0" y="1879600"/>
            <a:ext cx="11220886" cy="4978400"/>
          </a:xfrm>
        </p:spPr>
        <p:txBody>
          <a:bodyPr>
            <a:normAutofit/>
          </a:bodyPr>
          <a:lstStyle/>
          <a:p>
            <a:r>
              <a:rPr lang="en-IN" sz="2400" dirty="0" err="1"/>
              <a:t>Nazmun</a:t>
            </a:r>
            <a:r>
              <a:rPr lang="en-IN" sz="2400" dirty="0"/>
              <a:t> </a:t>
            </a:r>
            <a:r>
              <a:rPr lang="en-IN" sz="2400" dirty="0" err="1"/>
              <a:t>Nahar</a:t>
            </a:r>
            <a:r>
              <a:rPr lang="en-IN" sz="2400" dirty="0"/>
              <a:t> and </a:t>
            </a:r>
            <a:r>
              <a:rPr lang="en-IN" sz="2400" dirty="0" err="1"/>
              <a:t>Ferdous</a:t>
            </a:r>
            <a:r>
              <a:rPr lang="en-IN" sz="2400" dirty="0"/>
              <a:t> </a:t>
            </a:r>
            <a:r>
              <a:rPr lang="en-IN" sz="2400" dirty="0" err="1"/>
              <a:t>Ara</a:t>
            </a:r>
            <a:r>
              <a:rPr lang="en-IN" sz="2400" dirty="0"/>
              <a:t>, "Liver disease prediction by using different decision tree techniques", International Journal of Data Mining &amp; Knowledge Management Process (IJDKP),Vol.8, No.2, March 2018.</a:t>
            </a:r>
          </a:p>
          <a:p>
            <a:r>
              <a:rPr lang="en-IN" sz="2400" dirty="0" err="1"/>
              <a:t>Divya</a:t>
            </a:r>
            <a:r>
              <a:rPr lang="en-IN" sz="2400" dirty="0"/>
              <a:t>, B, </a:t>
            </a:r>
            <a:r>
              <a:rPr lang="en-IN" sz="2400" dirty="0" err="1"/>
              <a:t>Kalaiselvi</a:t>
            </a:r>
            <a:r>
              <a:rPr lang="en-IN" sz="2400" dirty="0"/>
              <a:t>, R, Review on Confidentiality of the Outsourced Data, Research Journal of Science and Engineering Systems, vol.1, pp.1-7, 2017.</a:t>
            </a:r>
          </a:p>
          <a:p>
            <a:r>
              <a:rPr lang="en-IN" sz="2400" dirty="0" err="1"/>
              <a:t>Hassoon</a:t>
            </a:r>
            <a:r>
              <a:rPr lang="en-IN" sz="2400" dirty="0"/>
              <a:t>, M, </a:t>
            </a:r>
            <a:r>
              <a:rPr lang="en-IN" sz="2400" dirty="0" err="1"/>
              <a:t>Kouhi</a:t>
            </a:r>
            <a:r>
              <a:rPr lang="en-IN" sz="2400" dirty="0"/>
              <a:t>, M S, </a:t>
            </a:r>
            <a:r>
              <a:rPr lang="en-IN" sz="2400" dirty="0" err="1"/>
              <a:t>Zomorodi-Moghadam</a:t>
            </a:r>
            <a:r>
              <a:rPr lang="en-IN" sz="2400" dirty="0"/>
              <a:t>, M, &amp; </a:t>
            </a:r>
            <a:r>
              <a:rPr lang="en-IN" sz="2400" dirty="0" err="1"/>
              <a:t>Abdar</a:t>
            </a:r>
            <a:r>
              <a:rPr lang="en-IN" sz="2400" dirty="0"/>
              <a:t>, M, Rule optimization of boosted c5. 0 classification using genetic algorithm for liver </a:t>
            </a:r>
            <a:r>
              <a:rPr lang="en-IN" sz="2400" dirty="0" err="1"/>
              <a:t>diseaseprediction</a:t>
            </a:r>
            <a:r>
              <a:rPr lang="en-IN" sz="2400" dirty="0"/>
              <a:t>. In 2017 International Conference on Computer and Applications (ICCA), pp. 299-305, IEEE, 2017.</a:t>
            </a:r>
          </a:p>
        </p:txBody>
      </p:sp>
    </p:spTree>
    <p:extLst>
      <p:ext uri="{BB962C8B-B14F-4D97-AF65-F5344CB8AC3E}">
        <p14:creationId xmlns:p14="http://schemas.microsoft.com/office/powerpoint/2010/main" val="1334417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Phase II</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5324" y="1417638"/>
            <a:ext cx="10554574" cy="5440362"/>
          </a:xfrm>
        </p:spPr>
        <p:txBody>
          <a:bodyPr>
            <a:normAutofit/>
          </a:bodyPr>
          <a:lstStyle/>
          <a:p>
            <a:r>
              <a:rPr lang="en-US" sz="2800" dirty="0">
                <a:latin typeface="Times New Roman" panose="02020603050405020304" pitchFamily="18" charset="0"/>
                <a:cs typeface="Times New Roman" panose="02020603050405020304" pitchFamily="18" charset="0"/>
              </a:rPr>
              <a:t>Submitted by:</a:t>
            </a:r>
          </a:p>
          <a:p>
            <a:pPr marL="0" indent="0">
              <a:buNone/>
            </a:pPr>
            <a:r>
              <a:rPr lang="en-US" sz="2800" dirty="0">
                <a:latin typeface="Times New Roman" panose="02020603050405020304" pitchFamily="18" charset="0"/>
                <a:cs typeface="Times New Roman" panose="02020603050405020304" pitchFamily="18" charset="0"/>
              </a:rPr>
              <a:t>				Md Irfan Khan	:	3GN17CS400</a:t>
            </a:r>
          </a:p>
          <a:p>
            <a:pPr marL="0" indent="0">
              <a:buNone/>
            </a:pPr>
            <a:r>
              <a:rPr lang="en-US" sz="2800" dirty="0">
                <a:latin typeface="Times New Roman" panose="02020603050405020304" pitchFamily="18" charset="0"/>
                <a:cs typeface="Times New Roman" panose="02020603050405020304" pitchFamily="18" charset="0"/>
              </a:rPr>
              <a:t>				Pooja </a:t>
            </a:r>
            <a:r>
              <a:rPr lang="en-US" sz="2800" dirty="0" err="1">
                <a:latin typeface="Times New Roman" panose="02020603050405020304" pitchFamily="18" charset="0"/>
                <a:cs typeface="Times New Roman" panose="02020603050405020304" pitchFamily="18" charset="0"/>
              </a:rPr>
              <a:t>Tandle</a:t>
            </a:r>
            <a:r>
              <a:rPr lang="en-US" sz="2800" dirty="0">
                <a:latin typeface="Times New Roman" panose="02020603050405020304" pitchFamily="18" charset="0"/>
                <a:cs typeface="Times New Roman" panose="02020603050405020304" pitchFamily="18" charset="0"/>
              </a:rPr>
              <a:t>	:	3GN16CS056</a:t>
            </a:r>
          </a:p>
          <a:p>
            <a:pPr marL="0" indent="0">
              <a:buNone/>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Pawar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Arathi</a:t>
            </a:r>
            <a:r>
              <a:rPr lang="en-US" sz="2800" dirty="0">
                <a:latin typeface="Times New Roman" panose="02020603050405020304" pitchFamily="18" charset="0"/>
                <a:cs typeface="Times New Roman" panose="02020603050405020304" pitchFamily="18" charset="0"/>
              </a:rPr>
              <a:t>	:	3GN16CS055</a:t>
            </a:r>
          </a:p>
          <a:p>
            <a:r>
              <a:rPr lang="en-US" sz="2800" dirty="0">
                <a:latin typeface="Times New Roman" panose="02020603050405020304" pitchFamily="18" charset="0"/>
                <a:cs typeface="Times New Roman" panose="02020603050405020304" pitchFamily="18" charset="0"/>
              </a:rPr>
              <a:t>Under the Guidance of:</a:t>
            </a:r>
          </a:p>
          <a:p>
            <a:pPr marL="0" indent="0">
              <a:buNone/>
            </a:pPr>
            <a:r>
              <a:rPr lang="en-US" sz="2800" dirty="0">
                <a:latin typeface="Times New Roman" panose="02020603050405020304" pitchFamily="18" charset="0"/>
                <a:cs typeface="Times New Roman" panose="02020603050405020304" pitchFamily="18" charset="0"/>
              </a:rPr>
              <a:t>					Prof: RAGEENA M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842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114675" y="1979728"/>
            <a:ext cx="5962650" cy="1744663"/>
          </a:xfrm>
        </p:spPr>
        <p:txBody>
          <a:bodyPr/>
          <a:lstStyle/>
          <a:p>
            <a:pPr algn="ctr"/>
            <a:r>
              <a:rPr lang="en-US" sz="6600" dirty="0"/>
              <a:t>Thank You</a:t>
            </a:r>
            <a:endParaRPr lang="en-IN" sz="6600" dirty="0"/>
          </a:p>
        </p:txBody>
      </p:sp>
    </p:spTree>
    <p:extLst>
      <p:ext uri="{BB962C8B-B14F-4D97-AF65-F5344CB8AC3E}">
        <p14:creationId xmlns:p14="http://schemas.microsoft.com/office/powerpoint/2010/main" val="247382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a:xfrm>
            <a:off x="490330" y="2319130"/>
            <a:ext cx="11203289" cy="4399722"/>
          </a:xfrm>
        </p:spPr>
        <p:txBody>
          <a:bodyPr>
            <a:noAutofit/>
          </a:bodyPr>
          <a:lstStyle/>
          <a:p>
            <a:pPr algn="just"/>
            <a:r>
              <a:rPr lang="en-US" sz="2800" dirty="0">
                <a:latin typeface="Times New Roman" panose="02020603050405020304" pitchFamily="18" charset="0"/>
                <a:cs typeface="Times New Roman" panose="02020603050405020304" pitchFamily="18" charset="0"/>
              </a:rPr>
              <a:t>The model is derived based on the analysis of a set of training liver data </a:t>
            </a:r>
            <a:r>
              <a:rPr lang="en-US" sz="2800" dirty="0" err="1">
                <a:latin typeface="Times New Roman" panose="02020603050405020304" pitchFamily="18" charset="0"/>
                <a:cs typeface="Times New Roman" panose="02020603050405020304" pitchFamily="18" charset="0"/>
              </a:rPr>
              <a:t>i.e</a:t>
            </a:r>
            <a:r>
              <a:rPr lang="en-US" sz="2800" dirty="0">
                <a:latin typeface="Times New Roman" panose="02020603050405020304" pitchFamily="18" charset="0"/>
                <a:cs typeface="Times New Roman" panose="02020603050405020304" pitchFamily="18" charset="0"/>
              </a:rPr>
              <a:t>, data objects for which the class labels are known. </a:t>
            </a:r>
          </a:p>
          <a:p>
            <a:pPr algn="just"/>
            <a:r>
              <a:rPr lang="en-US" sz="2800" dirty="0">
                <a:latin typeface="Times New Roman" panose="02020603050405020304" pitchFamily="18" charset="0"/>
                <a:cs typeface="Times New Roman" panose="02020603050405020304" pitchFamily="18" charset="0"/>
              </a:rPr>
              <a:t>The model is used to predict the class label of objects for which the class label is having the liver disease or not having a liver disease that is unknown. </a:t>
            </a:r>
          </a:p>
          <a:p>
            <a:pPr algn="just"/>
            <a:r>
              <a:rPr lang="en-US" sz="2800" dirty="0">
                <a:latin typeface="Times New Roman" panose="02020603050405020304" pitchFamily="18" charset="0"/>
                <a:cs typeface="Times New Roman" panose="02020603050405020304" pitchFamily="18" charset="0"/>
              </a:rPr>
              <a:t>Machine learning investigates how computers can learn (or improve their performance) based on liver data. </a:t>
            </a:r>
          </a:p>
          <a:p>
            <a:pPr algn="just"/>
            <a:r>
              <a:rPr lang="en-US" sz="2800" dirty="0">
                <a:latin typeface="Times New Roman" panose="02020603050405020304" pitchFamily="18" charset="0"/>
                <a:cs typeface="Times New Roman" panose="02020603050405020304" pitchFamily="18" charset="0"/>
              </a:rPr>
              <a:t>The main research area is for computer programs to automatically learn to recognize complex patterns and make intelligent decisions based on liver data.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4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7"/>
          <p:cNvSpPr txBox="1">
            <a:spLocks/>
          </p:cNvSpPr>
          <p:nvPr/>
        </p:nvSpPr>
        <p:spPr>
          <a:xfrm>
            <a:off x="779603" y="3390104"/>
            <a:ext cx="2105992" cy="328116"/>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500" b="1" dirty="0">
                <a:cs typeface="Arial" pitchFamily="34" charset="0"/>
              </a:rPr>
              <a:t>PYTHON</a:t>
            </a:r>
          </a:p>
        </p:txBody>
      </p:sp>
      <p:sp>
        <p:nvSpPr>
          <p:cNvPr id="5" name="Text Placeholder 17"/>
          <p:cNvSpPr txBox="1">
            <a:spLocks/>
          </p:cNvSpPr>
          <p:nvPr/>
        </p:nvSpPr>
        <p:spPr>
          <a:xfrm>
            <a:off x="6096000" y="3569878"/>
            <a:ext cx="2349501" cy="214484"/>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400" b="1" dirty="0">
                <a:cs typeface="Arial" pitchFamily="34" charset="0"/>
              </a:rPr>
              <a:t>AI MACHINE LANGUAGE</a:t>
            </a:r>
          </a:p>
        </p:txBody>
      </p:sp>
      <p:grpSp>
        <p:nvGrpSpPr>
          <p:cNvPr id="6" name="Group 5"/>
          <p:cNvGrpSpPr/>
          <p:nvPr/>
        </p:nvGrpSpPr>
        <p:grpSpPr>
          <a:xfrm>
            <a:off x="3075174" y="861815"/>
            <a:ext cx="2662723" cy="4475724"/>
            <a:chOff x="2261643" y="1393166"/>
            <a:chExt cx="1997043" cy="2805978"/>
          </a:xfrm>
          <a:solidFill>
            <a:schemeClr val="accent5">
              <a:lumMod val="40000"/>
              <a:lumOff val="60000"/>
            </a:schemeClr>
          </a:solidFill>
        </p:grpSpPr>
        <p:sp>
          <p:nvSpPr>
            <p:cNvPr id="7" name="Text Placeholder 18"/>
            <p:cNvSpPr txBox="1">
              <a:spLocks/>
            </p:cNvSpPr>
            <p:nvPr/>
          </p:nvSpPr>
          <p:spPr>
            <a:xfrm>
              <a:off x="2261643" y="1393166"/>
              <a:ext cx="1997043" cy="249580"/>
            </a:xfrm>
            <a:prstGeom prst="rect">
              <a:avLst/>
            </a:prstGeom>
            <a:grp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chemeClr val="accent2"/>
                  </a:solidFill>
                  <a:cs typeface="Arial" pitchFamily="34" charset="0"/>
                </a:rPr>
                <a:t>PYTHON LANGUAGE</a:t>
              </a:r>
            </a:p>
          </p:txBody>
        </p:sp>
        <p:sp>
          <p:nvSpPr>
            <p:cNvPr id="8" name="TextBox 7"/>
            <p:cNvSpPr txBox="1"/>
            <p:nvPr/>
          </p:nvSpPr>
          <p:spPr>
            <a:xfrm>
              <a:off x="2261643" y="1737715"/>
              <a:ext cx="1997043" cy="2461429"/>
            </a:xfrm>
            <a:prstGeom prst="rect">
              <a:avLst/>
            </a:prstGeom>
            <a:solidFill>
              <a:schemeClr val="bg1"/>
            </a:solidFill>
          </p:spPr>
          <p:txBody>
            <a:bodyPr wrap="square" rtlCol="0">
              <a:spAutoFit/>
            </a:bodyPr>
            <a:lstStyle/>
            <a:p>
              <a:pPr algn="just"/>
              <a:r>
                <a:rPr lang="en-IN" dirty="0"/>
                <a:t>Python is a very powerful programming language used for many different applications. Over time, the huge community around this open source language has created quite a few tools to efficiently work with Python. </a:t>
              </a:r>
              <a:endParaRPr lang="ko-KR" altLang="en-US" sz="1600" dirty="0">
                <a:solidFill>
                  <a:schemeClr val="tx1">
                    <a:lumMod val="75000"/>
                    <a:lumOff val="25000"/>
                  </a:schemeClr>
                </a:solidFill>
                <a:cs typeface="Arial" pitchFamily="34" charset="0"/>
              </a:endParaRPr>
            </a:p>
          </p:txBody>
        </p:sp>
      </p:grpSp>
      <p:sp>
        <p:nvSpPr>
          <p:cNvPr id="11" name="TextBox 10"/>
          <p:cNvSpPr txBox="1"/>
          <p:nvPr/>
        </p:nvSpPr>
        <p:spPr>
          <a:xfrm>
            <a:off x="8704215" y="861815"/>
            <a:ext cx="2662723" cy="4772056"/>
          </a:xfrm>
          <a:prstGeom prst="rect">
            <a:avLst/>
          </a:prstGeom>
          <a:solidFill>
            <a:schemeClr val="bg1"/>
          </a:solidFill>
        </p:spPr>
        <p:txBody>
          <a:bodyPr wrap="square" rtlCol="0">
            <a:spAutoFit/>
          </a:bodyPr>
          <a:lstStyle/>
          <a:p>
            <a:r>
              <a:rPr lang="en-IN" b="1" dirty="0"/>
              <a:t>AI Machine learning</a:t>
            </a:r>
            <a:r>
              <a:rPr lang="en-IN" dirty="0"/>
              <a:t>  is the scientific study of algorithms and </a:t>
            </a:r>
          </a:p>
          <a:p>
            <a:r>
              <a:rPr lang="en-IN" dirty="0"/>
              <a:t>Statistical models that computer systems use in order to perform a specific task effectively without using explicit instructions, relying on patterns and inference instead. It is seen as a subset of artificial intelligence</a:t>
            </a:r>
            <a:endParaRPr lang="ko-KR" altLang="en-US" dirty="0">
              <a:cs typeface="Arial" pitchFamily="34" charset="0"/>
            </a:endParaRPr>
          </a:p>
        </p:txBody>
      </p:sp>
      <p:pic>
        <p:nvPicPr>
          <p:cNvPr id="12" name="Picture Placeholder 3">
            <a:extLst>
              <a:ext uri="{FF2B5EF4-FFF2-40B4-BE49-F238E27FC236}">
                <a16:creationId xmlns:a16="http://schemas.microsoft.com/office/drawing/2014/main" id="{09DD0155-CC46-4974-AB65-1D9E436B2E4F}"/>
              </a:ext>
            </a:extLst>
          </p:cNvPr>
          <p:cNvPicPr>
            <a:picLocks noChangeAspect="1"/>
          </p:cNvPicPr>
          <p:nvPr/>
        </p:nvPicPr>
        <p:blipFill>
          <a:blip r:embed="rId2">
            <a:extLst>
              <a:ext uri="{28A0092B-C50C-407E-A947-70E740481C1C}">
                <a14:useLocalDpi xmlns:a14="http://schemas.microsoft.com/office/drawing/2010/main" val="0"/>
              </a:ext>
            </a:extLst>
          </a:blip>
          <a:srcRect l="15733" r="15733"/>
          <a:stretch>
            <a:fillRect/>
          </a:stretch>
        </p:blipFill>
        <p:spPr>
          <a:xfrm>
            <a:off x="825062" y="1685981"/>
            <a:ext cx="2089838" cy="1453800"/>
          </a:xfrm>
          <a:prstGeom prst="rect">
            <a:avLst/>
          </a:prstGeom>
          <a:effectLst>
            <a:outerShdw blurRad="50800" dir="14400000">
              <a:srgbClr val="000000">
                <a:alpha val="40000"/>
              </a:srgbClr>
            </a:outerShdw>
          </a:effectLst>
        </p:spPr>
      </p:pic>
      <p:pic>
        <p:nvPicPr>
          <p:cNvPr id="13" name="Picture Placeholder 22">
            <a:extLst>
              <a:ext uri="{FF2B5EF4-FFF2-40B4-BE49-F238E27FC236}">
                <a16:creationId xmlns:a16="http://schemas.microsoft.com/office/drawing/2014/main" id="{0F3FCDF6-DB11-4D01-BF65-DCD114DCA084}"/>
              </a:ext>
            </a:extLst>
          </p:cNvPr>
          <p:cNvPicPr>
            <a:picLocks noChangeAspect="1"/>
          </p:cNvPicPr>
          <p:nvPr/>
        </p:nvPicPr>
        <p:blipFill rotWithShape="1">
          <a:blip r:embed="rId3">
            <a:extLst>
              <a:ext uri="{28A0092B-C50C-407E-A947-70E740481C1C}">
                <a14:useLocalDpi xmlns:a14="http://schemas.microsoft.com/office/drawing/2010/main" val="0"/>
              </a:ext>
            </a:extLst>
          </a:blip>
          <a:srcRect t="7135" b="23275"/>
          <a:stretch/>
        </p:blipFill>
        <p:spPr>
          <a:xfrm>
            <a:off x="6117056" y="1644881"/>
            <a:ext cx="2208000" cy="1536000"/>
          </a:xfrm>
          <a:prstGeom prst="rect">
            <a:avLst/>
          </a:prstGeom>
        </p:spPr>
      </p:pic>
    </p:spTree>
    <p:extLst>
      <p:ext uri="{BB962C8B-B14F-4D97-AF65-F5344CB8AC3E}">
        <p14:creationId xmlns:p14="http://schemas.microsoft.com/office/powerpoint/2010/main" val="120131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39694"/>
            <a:ext cx="6056021" cy="970450"/>
          </a:xfrm>
        </p:spPr>
        <p:txBody>
          <a:bodyPr/>
          <a:lstStyle/>
          <a:p>
            <a:r>
              <a:rPr lang="en-US" dirty="0"/>
              <a:t>What are Liver Function</a:t>
            </a:r>
            <a:endParaRPr lang="en-IN" dirty="0"/>
          </a:p>
        </p:txBody>
      </p:sp>
      <p:sp>
        <p:nvSpPr>
          <p:cNvPr id="3" name="Content Placeholder 2"/>
          <p:cNvSpPr>
            <a:spLocks noGrp="1"/>
          </p:cNvSpPr>
          <p:nvPr>
            <p:ph idx="1"/>
          </p:nvPr>
        </p:nvSpPr>
        <p:spPr>
          <a:xfrm>
            <a:off x="193070" y="2074023"/>
            <a:ext cx="5533962" cy="4783977"/>
          </a:xfrm>
        </p:spPr>
        <p:txBody>
          <a:bodyPr>
            <a:normAutofit/>
          </a:bodyPr>
          <a:lstStyle/>
          <a:p>
            <a:pPr marL="0" indent="0" algn="just">
              <a:buNone/>
            </a:pPr>
            <a:r>
              <a:rPr lang="en-US" dirty="0"/>
              <a:t>The liver has a multitude of important and complex functions. Some of these functions are to:</a:t>
            </a:r>
          </a:p>
          <a:p>
            <a:pPr algn="just"/>
            <a:r>
              <a:rPr lang="en-US" dirty="0"/>
              <a:t>Manufacture (synthesize) proteins, including albumin (to help maintain the volume of blood) and blood clotting factors</a:t>
            </a:r>
          </a:p>
          <a:p>
            <a:pPr algn="just"/>
            <a:r>
              <a:rPr lang="en-US" dirty="0"/>
              <a:t>Synthesize, store, and process (metabolize) fats, including fatty acids(used for energy) and cholesterol</a:t>
            </a:r>
          </a:p>
          <a:p>
            <a:pPr algn="just"/>
            <a:r>
              <a:rPr lang="en-US" dirty="0"/>
              <a:t>Metabolize and store carbohydrates, which are used as the source for the sugar (glucose) in blood that red blood cells and the brain use</a:t>
            </a:r>
          </a:p>
          <a:p>
            <a:endParaRPr lang="en-IN" dirty="0"/>
          </a:p>
        </p:txBody>
      </p:sp>
      <p:sp>
        <p:nvSpPr>
          <p:cNvPr id="4" name="Title 1"/>
          <p:cNvSpPr txBox="1">
            <a:spLocks/>
          </p:cNvSpPr>
          <p:nvPr/>
        </p:nvSpPr>
        <p:spPr>
          <a:xfrm>
            <a:off x="6857995" y="320842"/>
            <a:ext cx="5061289" cy="1521913"/>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What are Common Liver Diseases</a:t>
            </a:r>
            <a:endParaRPr lang="en-IN" dirty="0"/>
          </a:p>
        </p:txBody>
      </p:sp>
      <p:sp>
        <p:nvSpPr>
          <p:cNvPr id="5" name="Content Placeholder 2"/>
          <p:cNvSpPr txBox="1">
            <a:spLocks/>
          </p:cNvSpPr>
          <p:nvPr/>
        </p:nvSpPr>
        <p:spPr>
          <a:xfrm>
            <a:off x="6385322" y="2074023"/>
            <a:ext cx="5533962" cy="449981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000" dirty="0"/>
              <a:t>The most common liver diseases are various types of:</a:t>
            </a:r>
          </a:p>
          <a:p>
            <a:r>
              <a:rPr lang="en-US" sz="2000" dirty="0"/>
              <a:t>Acute (sudden) hepatitis (inflammation),</a:t>
            </a:r>
          </a:p>
          <a:p>
            <a:r>
              <a:rPr lang="en-US" sz="2000" dirty="0"/>
              <a:t>Chronic (long duration) hepatitis,</a:t>
            </a:r>
          </a:p>
          <a:p>
            <a:r>
              <a:rPr lang="en-US" sz="2000" dirty="0"/>
              <a:t>Fatty liver disease,</a:t>
            </a:r>
          </a:p>
          <a:p>
            <a:r>
              <a:rPr lang="en-US" sz="2000" dirty="0"/>
              <a:t>Cirrhosis (scarring), and</a:t>
            </a:r>
          </a:p>
          <a:p>
            <a:r>
              <a:rPr lang="en-US" sz="2000" dirty="0"/>
              <a:t>Cancer</a:t>
            </a:r>
          </a:p>
        </p:txBody>
      </p:sp>
    </p:spTree>
    <p:extLst>
      <p:ext uri="{BB962C8B-B14F-4D97-AF65-F5344CB8AC3E}">
        <p14:creationId xmlns:p14="http://schemas.microsoft.com/office/powerpoint/2010/main" val="2375269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endParaRPr lang="en-IN" dirty="0"/>
          </a:p>
        </p:txBody>
      </p:sp>
      <p:sp>
        <p:nvSpPr>
          <p:cNvPr id="3" name="Content Placeholder 2"/>
          <p:cNvSpPr>
            <a:spLocks noGrp="1"/>
          </p:cNvSpPr>
          <p:nvPr>
            <p:ph idx="1"/>
          </p:nvPr>
        </p:nvSpPr>
        <p:spPr>
          <a:xfrm>
            <a:off x="265043" y="2637183"/>
            <a:ext cx="11604740" cy="3720074"/>
          </a:xfrm>
        </p:spPr>
        <p:txBody>
          <a:bodyPr>
            <a:noAutofit/>
          </a:bodyPr>
          <a:lstStyle/>
          <a:p>
            <a:pPr algn="just"/>
            <a:r>
              <a:rPr lang="en-US" sz="2400" dirty="0"/>
              <a:t>The proposed system is built expert system which employs for the diagnosis of LDs is developed in an environment </a:t>
            </a:r>
            <a:r>
              <a:rPr lang="en-US" sz="2400" dirty="0" err="1"/>
              <a:t>Neuroph</a:t>
            </a:r>
            <a:r>
              <a:rPr lang="en-US" sz="2400" dirty="0"/>
              <a:t> and Crystal's reports were used for analysis. </a:t>
            </a:r>
          </a:p>
          <a:p>
            <a:pPr algn="just"/>
            <a:r>
              <a:rPr lang="en-US" sz="2400" dirty="0"/>
              <a:t>Approach for analyzing clusters to identify a meaningful pattern for determining whether a patient suffers from LD or not is presented. </a:t>
            </a:r>
          </a:p>
          <a:p>
            <a:pPr algn="just"/>
            <a:r>
              <a:rPr lang="en-US" sz="2400" dirty="0"/>
              <a:t>The system provides a guide for the diagnosis of LDs within the decision-making framework. </a:t>
            </a:r>
          </a:p>
          <a:p>
            <a:pPr algn="just"/>
            <a:r>
              <a:rPr lang="en-US" sz="2400" dirty="0"/>
              <a:t>The process for the medical diagnosis of LD starts when an individual consults a physician (doctor) and presents a set of complaints (symptoms). </a:t>
            </a:r>
          </a:p>
          <a:p>
            <a:pPr algn="just"/>
            <a:r>
              <a:rPr lang="en-US" sz="2400" dirty="0"/>
              <a:t>The physician then requests further information that will further aid in the proper diagnosis of the </a:t>
            </a:r>
            <a:r>
              <a:rPr lang="en-IN" sz="2400" dirty="0"/>
              <a:t>disease.</a:t>
            </a:r>
          </a:p>
        </p:txBody>
      </p:sp>
    </p:spTree>
    <p:extLst>
      <p:ext uri="{BB962C8B-B14F-4D97-AF65-F5344CB8AC3E}">
        <p14:creationId xmlns:p14="http://schemas.microsoft.com/office/powerpoint/2010/main" val="365021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DESIGN MODEL</a:t>
            </a:r>
            <a:endParaRPr lang="en-IN" dirty="0"/>
          </a:p>
        </p:txBody>
      </p:sp>
      <p:sp>
        <p:nvSpPr>
          <p:cNvPr id="5" name="Oval 4">
            <a:extLst>
              <a:ext uri="{FF2B5EF4-FFF2-40B4-BE49-F238E27FC236}">
                <a16:creationId xmlns:a16="http://schemas.microsoft.com/office/drawing/2014/main" id="{0188E8EB-A3A0-4E9B-BB18-60B55DCB2EA7}"/>
              </a:ext>
            </a:extLst>
          </p:cNvPr>
          <p:cNvSpPr/>
          <p:nvPr/>
        </p:nvSpPr>
        <p:spPr>
          <a:xfrm>
            <a:off x="168463" y="2450962"/>
            <a:ext cx="2398971" cy="22148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Random Forest</a:t>
            </a:r>
          </a:p>
          <a:p>
            <a:pPr algn="ctr"/>
            <a:r>
              <a:rPr lang="en-US" sz="1600" b="1" dirty="0">
                <a:solidFill>
                  <a:schemeClr val="bg1"/>
                </a:solidFill>
              </a:rPr>
              <a:t>Model</a:t>
            </a:r>
            <a:endParaRPr lang="en-IN" sz="1600" b="1" dirty="0">
              <a:solidFill>
                <a:schemeClr val="bg1"/>
              </a:solidFill>
            </a:endParaRPr>
          </a:p>
          <a:p>
            <a:pPr algn="ctr"/>
            <a:endParaRPr lang="en-US" sz="1600" b="1" dirty="0">
              <a:solidFill>
                <a:schemeClr val="bg1"/>
              </a:solidFill>
            </a:endParaRPr>
          </a:p>
        </p:txBody>
      </p:sp>
      <p:sp>
        <p:nvSpPr>
          <p:cNvPr id="6" name="Oval 5">
            <a:extLst>
              <a:ext uri="{FF2B5EF4-FFF2-40B4-BE49-F238E27FC236}">
                <a16:creationId xmlns:a16="http://schemas.microsoft.com/office/drawing/2014/main" id="{0188E8EB-A3A0-4E9B-BB18-60B55DCB2EA7}"/>
              </a:ext>
            </a:extLst>
          </p:cNvPr>
          <p:cNvSpPr/>
          <p:nvPr/>
        </p:nvSpPr>
        <p:spPr>
          <a:xfrm>
            <a:off x="9344548" y="2467004"/>
            <a:ext cx="2398971" cy="22148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Decision Tree Classifier</a:t>
            </a:r>
            <a:endParaRPr lang="en-IN" sz="1600" b="1" dirty="0">
              <a:solidFill>
                <a:schemeClr val="bg1"/>
              </a:solidFill>
            </a:endParaRPr>
          </a:p>
        </p:txBody>
      </p:sp>
      <p:sp>
        <p:nvSpPr>
          <p:cNvPr id="7" name="Block Arc 14">
            <a:extLst>
              <a:ext uri="{FF2B5EF4-FFF2-40B4-BE49-F238E27FC236}">
                <a16:creationId xmlns:a16="http://schemas.microsoft.com/office/drawing/2014/main" id="{EF207FFE-79E0-4C60-A0C8-4CF4AB97A9FB}"/>
              </a:ext>
            </a:extLst>
          </p:cNvPr>
          <p:cNvSpPr/>
          <p:nvPr/>
        </p:nvSpPr>
        <p:spPr>
          <a:xfrm rot="16200000">
            <a:off x="10183787" y="2762779"/>
            <a:ext cx="720493" cy="75960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Oval 7">
            <a:extLst>
              <a:ext uri="{FF2B5EF4-FFF2-40B4-BE49-F238E27FC236}">
                <a16:creationId xmlns:a16="http://schemas.microsoft.com/office/drawing/2014/main" id="{0188E8EB-A3A0-4E9B-BB18-60B55DCB2EA7}"/>
              </a:ext>
            </a:extLst>
          </p:cNvPr>
          <p:cNvSpPr/>
          <p:nvPr/>
        </p:nvSpPr>
        <p:spPr>
          <a:xfrm>
            <a:off x="6288526" y="2507110"/>
            <a:ext cx="2398971" cy="22148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Logistic Regression</a:t>
            </a:r>
            <a:endParaRPr lang="en-IN" sz="1600" b="1" dirty="0">
              <a:solidFill>
                <a:schemeClr val="bg1"/>
              </a:solidFill>
            </a:endParaRPr>
          </a:p>
        </p:txBody>
      </p:sp>
      <p:sp>
        <p:nvSpPr>
          <p:cNvPr id="9" name="Block Arc 14">
            <a:extLst>
              <a:ext uri="{FF2B5EF4-FFF2-40B4-BE49-F238E27FC236}">
                <a16:creationId xmlns:a16="http://schemas.microsoft.com/office/drawing/2014/main" id="{EF207FFE-79E0-4C60-A0C8-4CF4AB97A9FB}"/>
              </a:ext>
            </a:extLst>
          </p:cNvPr>
          <p:cNvSpPr/>
          <p:nvPr/>
        </p:nvSpPr>
        <p:spPr>
          <a:xfrm rot="16200000">
            <a:off x="7127765" y="2802885"/>
            <a:ext cx="720493" cy="75960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Oval 9">
            <a:extLst>
              <a:ext uri="{FF2B5EF4-FFF2-40B4-BE49-F238E27FC236}">
                <a16:creationId xmlns:a16="http://schemas.microsoft.com/office/drawing/2014/main" id="{0188E8EB-A3A0-4E9B-BB18-60B55DCB2EA7}"/>
              </a:ext>
            </a:extLst>
          </p:cNvPr>
          <p:cNvSpPr/>
          <p:nvPr/>
        </p:nvSpPr>
        <p:spPr>
          <a:xfrm>
            <a:off x="3296673" y="2450963"/>
            <a:ext cx="2398971" cy="22148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endParaRPr lang="en-US" sz="1600" b="1" dirty="0">
              <a:solidFill>
                <a:schemeClr val="bg1"/>
              </a:solidFill>
            </a:endParaRPr>
          </a:p>
          <a:p>
            <a:pPr algn="ctr"/>
            <a:r>
              <a:rPr lang="en-US" sz="1600" b="1" dirty="0">
                <a:solidFill>
                  <a:schemeClr val="bg1"/>
                </a:solidFill>
              </a:rPr>
              <a:t>Gaussian Naive</a:t>
            </a:r>
          </a:p>
          <a:p>
            <a:pPr algn="ctr"/>
            <a:r>
              <a:rPr lang="en-US" sz="1600" b="1" dirty="0">
                <a:solidFill>
                  <a:schemeClr val="bg1"/>
                </a:solidFill>
              </a:rPr>
              <a:t>Bayes</a:t>
            </a:r>
          </a:p>
        </p:txBody>
      </p:sp>
      <p:sp>
        <p:nvSpPr>
          <p:cNvPr id="11" name="Block Arc 14">
            <a:extLst>
              <a:ext uri="{FF2B5EF4-FFF2-40B4-BE49-F238E27FC236}">
                <a16:creationId xmlns:a16="http://schemas.microsoft.com/office/drawing/2014/main" id="{EF207FFE-79E0-4C60-A0C8-4CF4AB97A9FB}"/>
              </a:ext>
            </a:extLst>
          </p:cNvPr>
          <p:cNvSpPr/>
          <p:nvPr/>
        </p:nvSpPr>
        <p:spPr>
          <a:xfrm rot="16200000">
            <a:off x="4135912" y="2746738"/>
            <a:ext cx="720493" cy="75960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Block Arc 14">
            <a:extLst>
              <a:ext uri="{FF2B5EF4-FFF2-40B4-BE49-F238E27FC236}">
                <a16:creationId xmlns:a16="http://schemas.microsoft.com/office/drawing/2014/main" id="{EF207FFE-79E0-4C60-A0C8-4CF4AB97A9FB}"/>
              </a:ext>
            </a:extLst>
          </p:cNvPr>
          <p:cNvSpPr/>
          <p:nvPr/>
        </p:nvSpPr>
        <p:spPr>
          <a:xfrm rot="16200000">
            <a:off x="951554" y="2802885"/>
            <a:ext cx="720493" cy="759606"/>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Tree>
    <p:extLst>
      <p:ext uri="{BB962C8B-B14F-4D97-AF65-F5344CB8AC3E}">
        <p14:creationId xmlns:p14="http://schemas.microsoft.com/office/powerpoint/2010/main" val="376785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9657" y="0"/>
            <a:ext cx="12032343" cy="6740307"/>
          </a:xfrm>
          <a:prstGeom prst="rect">
            <a:avLst/>
          </a:prstGeom>
        </p:spPr>
        <p:txBody>
          <a:bodyPr wrap="square">
            <a:spAutoFit/>
          </a:bodyPr>
          <a:lstStyle/>
          <a:p>
            <a:pPr fontAlgn="base"/>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a:buFont typeface="Wingdings" panose="05000000000000000000" pitchFamily="2" charset="2"/>
              <a:buChar char="v"/>
            </a:pPr>
            <a:r>
              <a:rPr lang="en-US" b="1" dirty="0">
                <a:ea typeface="Tahoma" panose="020B0604030504040204" pitchFamily="34" charset="0"/>
                <a:cs typeface="Tahoma" panose="020B0604030504040204" pitchFamily="34" charset="0"/>
              </a:rPr>
              <a:t>Random Forest Regression</a:t>
            </a:r>
            <a:endParaRPr lang="en-US" b="1" i="1" dirty="0">
              <a:ea typeface="Tahoma" panose="020B0604030504040204" pitchFamily="34" charset="0"/>
              <a:cs typeface="Tahoma" panose="020B0604030504040204" pitchFamily="34" charset="0"/>
            </a:endParaRPr>
          </a:p>
          <a:p>
            <a:pPr algn="just" fontAlgn="base"/>
            <a:r>
              <a:rPr lang="en-US" dirty="0">
                <a:ea typeface="Tahoma" panose="020B0604030504040204" pitchFamily="34" charset="0"/>
                <a:cs typeface="Tahoma" panose="020B0604030504040204" pitchFamily="34" charset="0"/>
              </a:rPr>
              <a:t>A Random Forest is an ensemble technique capable of performing both regression and classification tasks with the use of multiple decision trees and a technique called Bootstrap Aggregation, commonly known as bagging.</a:t>
            </a:r>
          </a:p>
          <a:p>
            <a:pPr fontAlgn="base"/>
            <a:r>
              <a:rPr lang="en-IN" b="1" dirty="0">
                <a:ea typeface="Calibri" panose="020F0502020204030204" pitchFamily="34" charset="0"/>
              </a:rPr>
              <a:t>Accuracy scored:0.68</a:t>
            </a:r>
          </a:p>
          <a:p>
            <a:pPr lvl="0" fontAlgn="base"/>
            <a:endParaRPr lang="en-IN" b="1" dirty="0">
              <a:ea typeface="Tahoma" panose="020B0604030504040204" pitchFamily="34" charset="0"/>
              <a:cs typeface="Tahoma" panose="020B0604030504040204" pitchFamily="34" charset="0"/>
            </a:endParaRPr>
          </a:p>
          <a:p>
            <a:pPr marL="285750" lvl="0" indent="-285750" fontAlgn="base">
              <a:buFont typeface="Wingdings" panose="05000000000000000000" pitchFamily="2" charset="2"/>
              <a:buChar char="v"/>
            </a:pPr>
            <a:r>
              <a:rPr lang="en-IN" b="1" dirty="0">
                <a:ea typeface="Tahoma" panose="020B0604030504040204" pitchFamily="34" charset="0"/>
                <a:cs typeface="Tahoma" panose="020B0604030504040204" pitchFamily="34" charset="0"/>
              </a:rPr>
              <a:t>Gaussian Naive Bayes Classifier</a:t>
            </a:r>
          </a:p>
          <a:p>
            <a:pPr algn="just" fontAlgn="base"/>
            <a:r>
              <a:rPr lang="en-IN" dirty="0">
                <a:ea typeface="Tahoma" panose="020B0604030504040204" pitchFamily="34" charset="0"/>
                <a:cs typeface="Tahoma" panose="020B0604030504040204" pitchFamily="34" charset="0"/>
              </a:rPr>
              <a:t>Naive Bayes is a classification algorithm for binary (two-class) and multi-class classification problems. The technique is easiest to understand when described using binary or categorical input values. The representation for naive Bayes is probabilities. </a:t>
            </a:r>
          </a:p>
          <a:p>
            <a:pPr algn="just" fontAlgn="base"/>
            <a:r>
              <a:rPr lang="en-IN" b="1" dirty="0"/>
              <a:t>Accuracy scored:0.5613</a:t>
            </a:r>
            <a:endParaRPr lang="en-IN" dirty="0"/>
          </a:p>
          <a:p>
            <a:pPr lvl="0"/>
            <a:endParaRPr lang="en-IN" b="1" dirty="0">
              <a:ea typeface="Tahoma" panose="020B0604030504040204" pitchFamily="34" charset="0"/>
              <a:cs typeface="Tahoma" panose="020B0604030504040204" pitchFamily="34" charset="0"/>
            </a:endParaRPr>
          </a:p>
          <a:p>
            <a:pPr marL="285750" lvl="0" indent="-285750">
              <a:buFont typeface="Wingdings" panose="05000000000000000000" pitchFamily="2" charset="2"/>
              <a:buChar char="v"/>
            </a:pPr>
            <a:r>
              <a:rPr lang="en-IN" b="1" dirty="0">
                <a:ea typeface="Tahoma" panose="020B0604030504040204" pitchFamily="34" charset="0"/>
                <a:cs typeface="Tahoma" panose="020B0604030504040204" pitchFamily="34" charset="0"/>
              </a:rPr>
              <a:t>Logistic Regression</a:t>
            </a:r>
          </a:p>
          <a:p>
            <a:pPr lvl="0" algn="just"/>
            <a:r>
              <a:rPr lang="en-IN" dirty="0">
                <a:ea typeface="Tahoma" panose="020B0604030504040204" pitchFamily="34" charset="0"/>
                <a:cs typeface="Tahoma" panose="020B0604030504040204" pitchFamily="34" charset="0"/>
              </a:rPr>
              <a:t>Since the outcome is binary and we have a reasonable number of examples at our disposal compared to number of features, this approach seems suitable. At the core of this method is a logistic or sigmoid function that quantifies the difference between each prediction and its corresponding true value. </a:t>
            </a:r>
          </a:p>
          <a:p>
            <a:pPr algn="just"/>
            <a:r>
              <a:rPr lang="en-IN" b="1" dirty="0"/>
              <a:t>Accuracy scored:0.7143</a:t>
            </a:r>
            <a:endParaRPr lang="en-IN" dirty="0"/>
          </a:p>
          <a:p>
            <a:pPr lvl="0"/>
            <a:endParaRPr lang="en-US" dirty="0">
              <a:ea typeface="Tahoma" panose="020B0604030504040204" pitchFamily="34" charset="0"/>
              <a:cs typeface="Tahoma" panose="020B0604030504040204" pitchFamily="34" charset="0"/>
            </a:endParaRPr>
          </a:p>
          <a:p>
            <a:pPr marL="285750" lvl="0" indent="-285750">
              <a:buFont typeface="Wingdings" panose="05000000000000000000" pitchFamily="2" charset="2"/>
              <a:buChar char="v"/>
            </a:pPr>
            <a:r>
              <a:rPr lang="en-US" b="1" dirty="0">
                <a:ea typeface="Tahoma" panose="020B0604030504040204" pitchFamily="34" charset="0"/>
                <a:cs typeface="Tahoma" panose="020B0604030504040204" pitchFamily="34" charset="0"/>
              </a:rPr>
              <a:t>Decision Trees</a:t>
            </a:r>
          </a:p>
          <a:p>
            <a:pPr lvl="0"/>
            <a:r>
              <a:rPr lang="en-US" dirty="0"/>
              <a:t>Decision Trees are a non-parametric supervised learning method used for both classification and regression tasks. The goal is to create a model that predicts the value of a target variable by learning simple decision rules inferred from the data features.</a:t>
            </a:r>
            <a:endParaRPr lang="en-IN" b="1" dirty="0">
              <a:ea typeface="Tahoma" panose="020B0604030504040204" pitchFamily="34" charset="0"/>
              <a:cs typeface="Tahoma" panose="020B0604030504040204" pitchFamily="34" charset="0"/>
            </a:endParaRPr>
          </a:p>
          <a:p>
            <a:pPr lvl="0"/>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8746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0F4670-62C6-40C1-A1E0-298DEE38AF20}"/>
              </a:ext>
            </a:extLst>
          </p:cNvPr>
          <p:cNvSpPr/>
          <p:nvPr/>
        </p:nvSpPr>
        <p:spPr>
          <a:xfrm>
            <a:off x="290286" y="653142"/>
            <a:ext cx="11901714" cy="5232202"/>
          </a:xfrm>
          <a:prstGeom prst="rect">
            <a:avLst/>
          </a:prstGeom>
        </p:spPr>
        <p:txBody>
          <a:bodyPr wrap="square">
            <a:spAutoFit/>
          </a:bodyPr>
          <a:lstStyle/>
          <a:p>
            <a:pPr lvl="0"/>
            <a:r>
              <a:rPr lang="en-IN" sz="2800" b="1" dirty="0"/>
              <a:t>Logistic Regression</a:t>
            </a:r>
            <a:r>
              <a:rPr lang="en-IN" sz="2800" dirty="0"/>
              <a:t>:</a:t>
            </a:r>
          </a:p>
          <a:p>
            <a:pPr lvl="0"/>
            <a:endParaRPr lang="en-IN" dirty="0"/>
          </a:p>
          <a:p>
            <a:pPr algn="just"/>
            <a:r>
              <a:rPr lang="en-IN" dirty="0"/>
              <a:t>Since the outcome is binary and we have a reasonable number of examples at our disposal compared to number of features, this approach seems suitable. </a:t>
            </a:r>
          </a:p>
          <a:p>
            <a:pPr marL="342900" indent="-342900" algn="just">
              <a:buFont typeface="Arial" panose="020B0604020202020204" pitchFamily="34" charset="0"/>
              <a:buChar char="•"/>
            </a:pPr>
            <a:r>
              <a:rPr lang="en-IN" dirty="0"/>
              <a:t>At the core of this method is a logistic or sigmoid function that quantifies the difference between each prediction and its corresponding true value. </a:t>
            </a:r>
          </a:p>
          <a:p>
            <a:pPr algn="just"/>
            <a:endParaRPr lang="en-IN" dirty="0"/>
          </a:p>
          <a:p>
            <a:pPr marL="342900" indent="-342900" algn="just">
              <a:buFont typeface="Arial" panose="020B0604020202020204" pitchFamily="34" charset="0"/>
              <a:buChar char="•"/>
            </a:pPr>
            <a:r>
              <a:rPr lang="en-IN" dirty="0"/>
              <a:t>When presented with a number of inputs , it assigns different weights to features(based on their relative importance).</a:t>
            </a:r>
          </a:p>
          <a:p>
            <a:pPr marL="342900" indent="-342900" algn="just">
              <a:buFont typeface="Arial" panose="020B0604020202020204" pitchFamily="34" charset="0"/>
              <a:buChar char="•"/>
            </a:pPr>
            <a:r>
              <a:rPr lang="en-IN" dirty="0"/>
              <a:t>Since for this data it already knows the output beforehand, it continuously adjusts the weights such that when these weights summed up with their features are introduced in the logistic function, the results are as near as possible to the actual ones. </a:t>
            </a:r>
          </a:p>
          <a:p>
            <a:pPr algn="just"/>
            <a:endParaRPr lang="en-IN" dirty="0"/>
          </a:p>
          <a:p>
            <a:pPr algn="just"/>
            <a:r>
              <a:rPr lang="en-IN" dirty="0"/>
              <a:t>Once presented with a test value, it again inserts the value into our logistic function and returns the output as a number between 0 and 1, which represents the probability of that test value being in a particular class.</a:t>
            </a:r>
          </a:p>
          <a:p>
            <a:pPr algn="just"/>
            <a:r>
              <a:rPr lang="en-IN" dirty="0"/>
              <a:t> </a:t>
            </a:r>
          </a:p>
          <a:p>
            <a:pPr algn="just"/>
            <a:r>
              <a:rPr lang="en-IN" b="1" dirty="0"/>
              <a:t>Accuracy scored:0.7143</a:t>
            </a:r>
            <a:endParaRPr lang="en-IN" dirty="0"/>
          </a:p>
        </p:txBody>
      </p:sp>
    </p:spTree>
    <p:extLst>
      <p:ext uri="{BB962C8B-B14F-4D97-AF65-F5344CB8AC3E}">
        <p14:creationId xmlns:p14="http://schemas.microsoft.com/office/powerpoint/2010/main" val="2160221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13</TotalTime>
  <Words>1009</Words>
  <Application>Microsoft Office PowerPoint</Application>
  <PresentationFormat>Widescreen</PresentationFormat>
  <Paragraphs>123</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맑은 고딕</vt:lpstr>
      <vt:lpstr>Arial</vt:lpstr>
      <vt:lpstr>Calibri</vt:lpstr>
      <vt:lpstr>Century Gothic</vt:lpstr>
      <vt:lpstr>Courier New</vt:lpstr>
      <vt:lpstr>Tahoma</vt:lpstr>
      <vt:lpstr>Times New Roman</vt:lpstr>
      <vt:lpstr>Wingdings</vt:lpstr>
      <vt:lpstr>Wingdings 2</vt:lpstr>
      <vt:lpstr>Quotable</vt:lpstr>
      <vt:lpstr>LIVER DISEASE ANALYSIS</vt:lpstr>
      <vt:lpstr>Project Phase II</vt:lpstr>
      <vt:lpstr>Introduction</vt:lpstr>
      <vt:lpstr>PowerPoint Presentation</vt:lpstr>
      <vt:lpstr>What are Liver Function</vt:lpstr>
      <vt:lpstr>Analysis</vt:lpstr>
      <vt:lpstr>DESIGN MODEL</vt:lpstr>
      <vt:lpstr>PowerPoint Presentation</vt:lpstr>
      <vt:lpstr>PowerPoint Presentation</vt:lpstr>
      <vt:lpstr>Existing System</vt:lpstr>
      <vt:lpstr>System Design</vt:lpstr>
      <vt:lpstr>Design</vt:lpstr>
      <vt:lpstr>Design</vt:lpstr>
      <vt:lpstr>Output</vt:lpstr>
      <vt:lpstr>System Requirements</vt:lpstr>
      <vt:lpstr>System requirements</vt:lpstr>
      <vt:lpstr>Future Scope</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ANALYSIS</dc:title>
  <dc:creator>md irfan khan</dc:creator>
  <cp:lastModifiedBy>md irfan khan</cp:lastModifiedBy>
  <cp:revision>35</cp:revision>
  <dcterms:created xsi:type="dcterms:W3CDTF">2020-03-11T12:11:32Z</dcterms:created>
  <dcterms:modified xsi:type="dcterms:W3CDTF">2020-05-22T10:02:54Z</dcterms:modified>
</cp:coreProperties>
</file>