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8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090665" y="9909758"/>
            <a:ext cx="59690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1989" y="743654"/>
            <a:ext cx="3657600" cy="236156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b="1" spc="-5" dirty="0">
                <a:latin typeface="Times New Roman"/>
                <a:cs typeface="Times New Roman"/>
              </a:rPr>
              <a:t>KIDS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LEARNING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GAME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lang="en-US" sz="1400" i="1" spc="-5" dirty="0" smtClean="0">
                <a:latin typeface="Times New Roman"/>
                <a:cs typeface="Times New Roman"/>
              </a:rPr>
              <a:t>presentation</a:t>
            </a:r>
            <a:endParaRPr sz="14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1400" i="1" spc="-5" dirty="0">
                <a:latin typeface="Times New Roman"/>
                <a:cs typeface="Times New Roman"/>
              </a:rPr>
              <a:t>Degree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of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1600" b="1" spc="-5" dirty="0">
                <a:latin typeface="Times New Roman"/>
                <a:cs typeface="Times New Roman"/>
              </a:rPr>
              <a:t>BACHELOR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TECHNOLOGY</a:t>
            </a:r>
            <a:endParaRPr sz="1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600" b="1" spc="-5" dirty="0">
                <a:latin typeface="Times New Roman"/>
                <a:cs typeface="Times New Roman"/>
              </a:rPr>
              <a:t>in</a:t>
            </a:r>
            <a:endParaRPr sz="1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COMPUTER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SCIENCE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 ENGINEERING</a:t>
            </a:r>
            <a:endParaRPr sz="1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740"/>
              </a:spcBef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12892"/>
              </p:ext>
            </p:extLst>
          </p:nvPr>
        </p:nvGraphicFramePr>
        <p:xfrm>
          <a:off x="1211325" y="3452324"/>
          <a:ext cx="5010784" cy="1274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2023110"/>
                <a:gridCol w="1399539"/>
              </a:tblGrid>
              <a:tr h="216211">
                <a:tc>
                  <a:txBody>
                    <a:bodyPr/>
                    <a:lstStyle/>
                    <a:p>
                      <a:pPr marR="260985" algn="ctr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Registration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31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 algn="ctr">
                        <a:lnSpc>
                          <a:spcPts val="131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890"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12115358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MD</a:t>
                      </a:r>
                      <a:r>
                        <a:rPr lang="en-US" sz="1800" b="0" spc="-5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ISHTIYAQUE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3333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200" spc="-5" dirty="0" smtClean="0">
                          <a:latin typeface="Times New Roman"/>
                          <a:cs typeface="Times New Roman"/>
                        </a:rPr>
                        <a:t>RK21QTA27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</a:tr>
              <a:tr h="262889">
                <a:tc>
                  <a:txBody>
                    <a:bodyPr/>
                    <a:lstStyle/>
                    <a:p>
                      <a:pPr marR="259079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12115058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4527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200" spc="-5" dirty="0" err="1" smtClean="0">
                          <a:latin typeface="Times New Roman"/>
                          <a:cs typeface="Times New Roman"/>
                        </a:rPr>
                        <a:t>Sahil</a:t>
                      </a:r>
                      <a:r>
                        <a:rPr lang="en-US" sz="1200" spc="-5" baseline="0" dirty="0" smtClean="0">
                          <a:latin typeface="Times New Roman"/>
                          <a:cs typeface="Times New Roman"/>
                        </a:rPr>
                        <a:t>  ding  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3333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200" spc="-5" dirty="0" smtClean="0">
                          <a:latin typeface="Times New Roman"/>
                          <a:cs typeface="Times New Roman"/>
                        </a:rPr>
                        <a:t>RK21QTA02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16211">
                <a:tc>
                  <a:txBody>
                    <a:bodyPr/>
                    <a:lstStyle/>
                    <a:p>
                      <a:pPr marR="259079" algn="ctr">
                        <a:lnSpc>
                          <a:spcPts val="1360"/>
                        </a:lnSpc>
                        <a:spcBef>
                          <a:spcPts val="240"/>
                        </a:spcBef>
                      </a:pP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12115110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R="490855" algn="r">
                        <a:lnSpc>
                          <a:spcPts val="1360"/>
                        </a:lnSpc>
                        <a:spcBef>
                          <a:spcPts val="240"/>
                        </a:spcBef>
                      </a:pPr>
                      <a:r>
                        <a:rPr lang="en-US" sz="1200" spc="-5" dirty="0" smtClean="0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lang="en-US" sz="1200" spc="-5" baseline="0" dirty="0" smtClean="0">
                          <a:latin typeface="Times New Roman"/>
                          <a:cs typeface="Times New Roman"/>
                        </a:rPr>
                        <a:t> lucky </a:t>
                      </a:r>
                      <a:r>
                        <a:rPr lang="en-US" sz="1200" spc="-5" baseline="0" dirty="0" err="1" smtClean="0">
                          <a:latin typeface="Times New Roman"/>
                          <a:cs typeface="Times New Roman"/>
                        </a:rPr>
                        <a:t>ahmad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333375" algn="ctr">
                        <a:lnSpc>
                          <a:spcPts val="1360"/>
                        </a:lnSpc>
                        <a:spcBef>
                          <a:spcPts val="240"/>
                        </a:spcBef>
                      </a:pPr>
                      <a:r>
                        <a:rPr sz="1200" spc="-5" dirty="0" smtClean="0">
                          <a:latin typeface="Times New Roman"/>
                          <a:cs typeface="Times New Roman"/>
                        </a:rPr>
                        <a:t>RK</a:t>
                      </a:r>
                      <a:r>
                        <a:rPr lang="en-US" sz="1200" spc="-5" dirty="0" smtClean="0">
                          <a:latin typeface="Times New Roman"/>
                          <a:cs typeface="Times New Roman"/>
                        </a:rPr>
                        <a:t>21QTB51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89275" y="4663454"/>
            <a:ext cx="1382395" cy="5469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guidance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lang="en-US" sz="1200" dirty="0" smtClean="0">
                <a:latin typeface="Times New Roman"/>
                <a:cs typeface="Times New Roman"/>
              </a:rPr>
              <a:t>NAVPREET RUPL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1050" y="7888875"/>
            <a:ext cx="3456940" cy="11518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1400" b="1" dirty="0">
                <a:latin typeface="Times New Roman"/>
                <a:cs typeface="Times New Roman"/>
              </a:rPr>
              <a:t>School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5" dirty="0">
                <a:latin typeface="Times New Roman"/>
                <a:cs typeface="Times New Roman"/>
              </a:rPr>
              <a:t> Computer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Science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Engineering</a:t>
            </a:r>
            <a:endParaRPr sz="1400" dirty="0">
              <a:latin typeface="Times New Roman"/>
              <a:cs typeface="Times New Roman"/>
            </a:endParaRPr>
          </a:p>
          <a:p>
            <a:pPr marL="777875" marR="764540" algn="ctr">
              <a:lnSpc>
                <a:spcPct val="143700"/>
              </a:lnSpc>
              <a:spcBef>
                <a:spcPts val="115"/>
              </a:spcBef>
            </a:pPr>
            <a:r>
              <a:rPr sz="1200" dirty="0">
                <a:latin typeface="Times New Roman"/>
                <a:cs typeface="Times New Roman"/>
              </a:rPr>
              <a:t>Lovely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University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Phagwara,</a:t>
            </a:r>
            <a:r>
              <a:rPr sz="1200" dirty="0">
                <a:latin typeface="Times New Roman"/>
                <a:cs typeface="Times New Roman"/>
              </a:rPr>
              <a:t> Punjab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(India)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NOV </a:t>
            </a:r>
            <a:r>
              <a:rPr sz="1200" dirty="0" smtClean="0">
                <a:latin typeface="Times New Roman"/>
                <a:cs typeface="Times New Roman"/>
              </a:rPr>
              <a:t>20</a:t>
            </a:r>
            <a:r>
              <a:rPr lang="en-US" sz="1200" dirty="0" smtClean="0">
                <a:latin typeface="Times New Roman"/>
                <a:cs typeface="Times New Roman"/>
              </a:rPr>
              <a:t>22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9348" y="5308472"/>
            <a:ext cx="2741612" cy="26193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99"/>
            <a:ext cx="5769610" cy="51879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Label(frame3,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text="Press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Playing...",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bg="#46f0f0",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fg="blue",</a:t>
            </a:r>
            <a:endParaRPr sz="900">
              <a:latin typeface="Courier New"/>
              <a:cs typeface="Courier New"/>
            </a:endParaRPr>
          </a:p>
          <a:p>
            <a:pPr marL="292100" marR="51435" indent="-274320">
              <a:lnSpc>
                <a:spcPts val="1019"/>
              </a:lnSpc>
              <a:spcBef>
                <a:spcPts val="55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font="garamond 30 italic").grid(row=2, column=1, sticky=W, padx=10, pady=10)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Button(frame3,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text="EXIT",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bg="darksalmon",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fg="yellow",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bd=3,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cursor="arrow",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9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command=exit).grid(row=2,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column=2,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sticky=W,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padx=10,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pady=10,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ipadx=30)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09446"/>
            <a:ext cx="5755005" cy="12871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04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shows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messagebox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total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number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spc="2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correctly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recognize. And it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also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print </a:t>
            </a:r>
            <a:r>
              <a:rPr sz="130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percentage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accuracy.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b="1" spc="-5" dirty="0">
                <a:latin typeface="Times New Roman"/>
                <a:cs typeface="Times New Roman"/>
              </a:rPr>
              <a:t>home()</a:t>
            </a:r>
            <a:endParaRPr sz="1300">
              <a:latin typeface="Times New Roman"/>
              <a:cs typeface="Times New Roman"/>
            </a:endParaRPr>
          </a:p>
          <a:p>
            <a:pPr marL="12700" marR="2021839">
              <a:lnSpc>
                <a:spcPct val="146900"/>
              </a:lnSpc>
            </a:pPr>
            <a:r>
              <a:rPr sz="1300" spc="-5" dirty="0">
                <a:latin typeface="Times New Roman"/>
                <a:cs typeface="Times New Roman"/>
              </a:rPr>
              <a:t>This function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dirty="0">
                <a:latin typeface="Times New Roman"/>
                <a:cs typeface="Times New Roman"/>
              </a:rPr>
              <a:t>defined </a:t>
            </a:r>
            <a:r>
              <a:rPr sz="1300" spc="-5" dirty="0">
                <a:latin typeface="Times New Roman"/>
                <a:cs typeface="Times New Roman"/>
              </a:rPr>
              <a:t>in the</a:t>
            </a:r>
            <a:r>
              <a:rPr sz="1300" dirty="0">
                <a:latin typeface="Times New Roman"/>
                <a:cs typeface="Times New Roman"/>
              </a:rPr>
              <a:t> program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named </a:t>
            </a:r>
            <a:r>
              <a:rPr sz="1300" spc="-5" dirty="0">
                <a:latin typeface="Times New Roman"/>
                <a:cs typeface="Times New Roman"/>
              </a:rPr>
              <a:t>“klg.py”.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used is…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787649"/>
            <a:ext cx="5769610" cy="518159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def</a:t>
            </a:r>
            <a:r>
              <a:rPr sz="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home():</a:t>
            </a:r>
            <a:endParaRPr sz="900">
              <a:latin typeface="Courier New"/>
              <a:cs typeface="Courier New"/>
            </a:endParaRPr>
          </a:p>
          <a:p>
            <a:pPr marL="292100" marR="4302760">
              <a:lnSpc>
                <a:spcPts val="1019"/>
              </a:lnSpc>
              <a:spcBef>
                <a:spcPts val="5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window1.destroy()  import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os</a:t>
            </a:r>
            <a:endParaRPr sz="900">
              <a:latin typeface="Courier New"/>
              <a:cs typeface="Courier New"/>
            </a:endParaRPr>
          </a:p>
          <a:p>
            <a:pPr marL="292100">
              <a:lnSpc>
                <a:spcPts val="9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os.system("python</a:t>
            </a:r>
            <a:r>
              <a:rPr sz="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about_us.py")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284347"/>
            <a:ext cx="5754370" cy="57042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04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2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destroys</a:t>
            </a:r>
            <a:r>
              <a:rPr sz="1300" spc="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2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move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2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new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named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“about_us.py”.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 marL="12700" marR="5715">
              <a:lnSpc>
                <a:spcPts val="1490"/>
              </a:lnSpc>
              <a:spcBef>
                <a:spcPts val="855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step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implementing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by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coding.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most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important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part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program. 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particular</a:t>
            </a:r>
            <a:r>
              <a:rPr sz="1300" dirty="0">
                <a:latin typeface="Times New Roman"/>
                <a:cs typeface="Times New Roman"/>
              </a:rPr>
              <a:t> care</a:t>
            </a:r>
            <a:r>
              <a:rPr sz="1300" spc="-5" dirty="0">
                <a:latin typeface="Times New Roman"/>
                <a:cs typeface="Times New Roman"/>
              </a:rPr>
              <a:t> should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 done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 </a:t>
            </a:r>
            <a:r>
              <a:rPr sz="1300" dirty="0">
                <a:latin typeface="Times New Roman"/>
                <a:cs typeface="Times New Roman"/>
              </a:rPr>
              <a:t>order </a:t>
            </a:r>
            <a:r>
              <a:rPr sz="1300" spc="-5" dirty="0">
                <a:latin typeface="Times New Roman"/>
                <a:cs typeface="Times New Roman"/>
              </a:rPr>
              <a:t>to get</a:t>
            </a:r>
            <a:r>
              <a:rPr sz="1300" dirty="0">
                <a:latin typeface="Times New Roman"/>
                <a:cs typeface="Times New Roman"/>
              </a:rPr>
              <a:t> error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free </a:t>
            </a:r>
            <a:r>
              <a:rPr sz="1300" spc="-5" dirty="0">
                <a:latin typeface="Times New Roman"/>
                <a:cs typeface="Times New Roman"/>
              </a:rPr>
              <a:t>program.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Debugging</a:t>
            </a:r>
            <a:endParaRPr sz="1400">
              <a:latin typeface="Times New Roman"/>
              <a:cs typeface="Times New Roman"/>
            </a:endParaRPr>
          </a:p>
          <a:p>
            <a:pPr marL="12700" marR="7620">
              <a:lnSpc>
                <a:spcPts val="1490"/>
              </a:lnSpc>
              <a:spcBef>
                <a:spcPts val="855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step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check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the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any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errors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code.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linking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module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take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place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after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checking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individual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modules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Execution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step</a:t>
            </a:r>
            <a:r>
              <a:rPr sz="1300" dirty="0">
                <a:latin typeface="Times New Roman"/>
                <a:cs typeface="Times New Roman"/>
              </a:rPr>
              <a:t> is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executing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simple </a:t>
            </a:r>
            <a:r>
              <a:rPr sz="1300" spc="-5" dirty="0">
                <a:latin typeface="Times New Roman"/>
                <a:cs typeface="Times New Roman"/>
              </a:rPr>
              <a:t>testing.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Working</a:t>
            </a:r>
            <a:endParaRPr sz="1400">
              <a:latin typeface="Times New Roman"/>
              <a:cs typeface="Times New Roman"/>
            </a:endParaRPr>
          </a:p>
          <a:p>
            <a:pPr marL="12700" marR="1515745">
              <a:lnSpc>
                <a:spcPct val="147100"/>
              </a:lnSpc>
            </a:pPr>
            <a:r>
              <a:rPr sz="1300" spc="-15" dirty="0">
                <a:latin typeface="Times New Roman"/>
                <a:cs typeface="Times New Roman"/>
              </a:rPr>
              <a:t>We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have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used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tkinter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library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develop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GUI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project.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We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import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sys</a:t>
            </a:r>
            <a:r>
              <a:rPr sz="1300" dirty="0">
                <a:latin typeface="Times New Roman"/>
                <a:cs typeface="Times New Roman"/>
              </a:rPr>
              <a:t> library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 </a:t>
            </a:r>
            <a:r>
              <a:rPr sz="1300" spc="-5" dirty="0">
                <a:latin typeface="Times New Roman"/>
                <a:cs typeface="Times New Roman"/>
              </a:rPr>
              <a:t>know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version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dirty="0">
                <a:latin typeface="Times New Roman"/>
                <a:cs typeface="Times New Roman"/>
              </a:rPr>
              <a:t> using.</a:t>
            </a:r>
            <a:endParaRPr sz="1300">
              <a:latin typeface="Times New Roman"/>
              <a:cs typeface="Times New Roman"/>
            </a:endParaRPr>
          </a:p>
          <a:p>
            <a:pPr marL="12700" marR="1864995">
              <a:lnSpc>
                <a:spcPct val="146900"/>
              </a:lnSpc>
              <a:spcBef>
                <a:spcPts val="15"/>
              </a:spcBef>
            </a:pPr>
            <a:r>
              <a:rPr sz="1300" spc="-15" dirty="0">
                <a:latin typeface="Times New Roman"/>
                <a:cs typeface="Times New Roman"/>
              </a:rPr>
              <a:t>We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import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messagebox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-5" dirty="0">
                <a:latin typeface="Times New Roman"/>
                <a:cs typeface="Times New Roman"/>
              </a:rPr>
              <a:t> tkinter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show </a:t>
            </a:r>
            <a:r>
              <a:rPr sz="1300" spc="-5" dirty="0">
                <a:latin typeface="Times New Roman"/>
                <a:cs typeface="Times New Roman"/>
              </a:rPr>
              <a:t>information.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We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import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os</a:t>
            </a:r>
            <a:r>
              <a:rPr sz="1300" dirty="0">
                <a:latin typeface="Times New Roman"/>
                <a:cs typeface="Times New Roman"/>
              </a:rPr>
              <a:t> for </a:t>
            </a:r>
            <a:r>
              <a:rPr sz="1300" spc="-5" dirty="0">
                <a:latin typeface="Times New Roman"/>
                <a:cs typeface="Times New Roman"/>
              </a:rPr>
              <a:t>linking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another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program.</a:t>
            </a:r>
            <a:endParaRPr sz="1300">
              <a:latin typeface="Times New Roman"/>
              <a:cs typeface="Times New Roman"/>
            </a:endParaRPr>
          </a:p>
          <a:p>
            <a:pPr marL="12700" marR="6350">
              <a:lnSpc>
                <a:spcPts val="1490"/>
              </a:lnSpc>
              <a:spcBef>
                <a:spcPts val="850"/>
              </a:spcBef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detail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description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about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working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discussing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now.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running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program name “about_us.py”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</a:t>
            </a:r>
            <a:r>
              <a:rPr sz="1300" spc="-10" dirty="0">
                <a:latin typeface="Times New Roman"/>
                <a:cs typeface="Times New Roman"/>
              </a:rPr>
              <a:t>will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interface like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21352"/>
            <a:ext cx="5758180" cy="7969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2.6.1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40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start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button,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destroyed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move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program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named “klg.py”.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interface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will</a:t>
            </a:r>
            <a:r>
              <a:rPr sz="1300" spc="-5" dirty="0">
                <a:latin typeface="Times New Roman"/>
                <a:cs typeface="Times New Roman"/>
              </a:rPr>
              <a:t> look like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014868"/>
            <a:ext cx="5758180" cy="176276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300" spc="-10" dirty="0">
                <a:latin typeface="Times New Roman"/>
                <a:cs typeface="Times New Roman"/>
              </a:rPr>
              <a:t>Fi</a:t>
            </a:r>
            <a:r>
              <a:rPr sz="1300" spc="-5" dirty="0">
                <a:latin typeface="Times New Roman"/>
                <a:cs typeface="Times New Roman"/>
              </a:rPr>
              <a:t>g </a:t>
            </a:r>
            <a:r>
              <a:rPr sz="1300" spc="-10" dirty="0">
                <a:latin typeface="Times New Roman"/>
                <a:cs typeface="Times New Roman"/>
              </a:rPr>
              <a:t>2.6.2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50"/>
              </a:spcBef>
            </a:pPr>
            <a:r>
              <a:rPr sz="1300" spc="-5" dirty="0">
                <a:latin typeface="Times New Roman"/>
                <a:cs typeface="Times New Roman"/>
              </a:rPr>
              <a:t>These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five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button.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move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next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window.</a:t>
            </a:r>
            <a:endParaRPr sz="1300">
              <a:latin typeface="Times New Roman"/>
              <a:cs typeface="Times New Roman"/>
            </a:endParaRPr>
          </a:p>
          <a:p>
            <a:pPr marL="12700" marR="6350">
              <a:lnSpc>
                <a:spcPts val="1490"/>
              </a:lnSpc>
              <a:spcBef>
                <a:spcPts val="810"/>
              </a:spcBef>
            </a:pPr>
            <a:r>
              <a:rPr sz="1300" spc="-5" dirty="0">
                <a:latin typeface="Times New Roman"/>
                <a:cs typeface="Times New Roman"/>
              </a:rPr>
              <a:t>If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EXIT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dirty="0">
                <a:latin typeface="Times New Roman"/>
                <a:cs typeface="Times New Roman"/>
              </a:rPr>
              <a:t> exit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further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processing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done.</a:t>
            </a:r>
            <a:endParaRPr sz="1300">
              <a:latin typeface="Times New Roman"/>
              <a:cs typeface="Times New Roman"/>
            </a:endParaRPr>
          </a:p>
          <a:p>
            <a:pPr marL="12700" marR="5715">
              <a:lnSpc>
                <a:spcPts val="1490"/>
              </a:lnSpc>
              <a:spcBef>
                <a:spcPts val="815"/>
              </a:spcBef>
            </a:pPr>
            <a:r>
              <a:rPr sz="1300" spc="-15" dirty="0">
                <a:latin typeface="Times New Roman"/>
                <a:cs typeface="Times New Roman"/>
              </a:rPr>
              <a:t>We </a:t>
            </a:r>
            <a:r>
              <a:rPr sz="1300" dirty="0">
                <a:latin typeface="Times New Roman"/>
                <a:cs typeface="Times New Roman"/>
              </a:rPr>
              <a:t>will </a:t>
            </a:r>
            <a:r>
              <a:rPr sz="1300" spc="-5" dirty="0">
                <a:latin typeface="Times New Roman"/>
                <a:cs typeface="Times New Roman"/>
              </a:rPr>
              <a:t>discuss the </a:t>
            </a:r>
            <a:r>
              <a:rPr sz="1300" dirty="0">
                <a:latin typeface="Times New Roman"/>
                <a:cs typeface="Times New Roman"/>
              </a:rPr>
              <a:t>things </a:t>
            </a:r>
            <a:r>
              <a:rPr sz="1300" spc="-5" dirty="0">
                <a:latin typeface="Times New Roman"/>
                <a:cs typeface="Times New Roman"/>
              </a:rPr>
              <a:t>that happen on </a:t>
            </a:r>
            <a:r>
              <a:rPr sz="1300" dirty="0">
                <a:latin typeface="Times New Roman"/>
                <a:cs typeface="Times New Roman"/>
              </a:rPr>
              <a:t>click </a:t>
            </a:r>
            <a:r>
              <a:rPr sz="1300" spc="-5" dirty="0">
                <a:latin typeface="Times New Roman"/>
                <a:cs typeface="Times New Roman"/>
              </a:rPr>
              <a:t>BIRDS image i.e. Parrot. On clicking it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will </a:t>
            </a:r>
            <a:r>
              <a:rPr sz="1300" dirty="0">
                <a:latin typeface="Times New Roman"/>
                <a:cs typeface="Times New Roman"/>
              </a:rPr>
              <a:t>destroy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 window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next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interface </a:t>
            </a:r>
            <a:r>
              <a:rPr sz="1300" spc="-5" dirty="0">
                <a:latin typeface="Times New Roman"/>
                <a:cs typeface="Times New Roman"/>
              </a:rPr>
              <a:t>will </a:t>
            </a:r>
            <a:r>
              <a:rPr sz="1300" spc="-10" dirty="0">
                <a:latin typeface="Times New Roman"/>
                <a:cs typeface="Times New Roman"/>
              </a:rPr>
              <a:t>look</a:t>
            </a:r>
            <a:r>
              <a:rPr sz="1300" spc="-5" dirty="0">
                <a:latin typeface="Times New Roman"/>
                <a:cs typeface="Times New Roman"/>
              </a:rPr>
              <a:t> like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910327"/>
            <a:ext cx="5731509" cy="322211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9" name="object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6351"/>
            <a:ext cx="5731509" cy="3218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20413"/>
            <a:ext cx="5754370" cy="109093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2.6.3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50"/>
              </a:spcBef>
            </a:pPr>
            <a:r>
              <a:rPr sz="1300" spc="-5" dirty="0">
                <a:latin typeface="Times New Roman"/>
                <a:cs typeface="Times New Roman"/>
              </a:rPr>
              <a:t>If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EXIT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dirty="0">
                <a:latin typeface="Times New Roman"/>
                <a:cs typeface="Times New Roman"/>
              </a:rPr>
              <a:t> exit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further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processing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done.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OK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frame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destroy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get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new</a:t>
            </a:r>
            <a:r>
              <a:rPr sz="1300" dirty="0">
                <a:latin typeface="Times New Roman"/>
                <a:cs typeface="Times New Roman"/>
              </a:rPr>
              <a:t> interface </a:t>
            </a:r>
            <a:r>
              <a:rPr sz="1300" spc="-5" dirty="0">
                <a:latin typeface="Times New Roman"/>
                <a:cs typeface="Times New Roman"/>
              </a:rPr>
              <a:t>like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510168"/>
            <a:ext cx="5756275" cy="8001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2.6.4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50"/>
              </a:spcBef>
            </a:pPr>
            <a:r>
              <a:rPr sz="1300" dirty="0">
                <a:latin typeface="Times New Roman"/>
                <a:cs typeface="Times New Roman"/>
              </a:rPr>
              <a:t>After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selecting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SUBMIT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button.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interface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look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like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226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03519"/>
            <a:ext cx="5731509" cy="322186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20413"/>
            <a:ext cx="5752465" cy="8001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2.6.5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50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OK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button,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get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accuracy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i.e.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number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that</a:t>
            </a:r>
            <a:r>
              <a:rPr sz="1300" spc="-5" dirty="0">
                <a:latin typeface="Times New Roman"/>
                <a:cs typeface="Times New Roman"/>
              </a:rPr>
              <a:t> 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correctly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recognize </a:t>
            </a:r>
            <a:r>
              <a:rPr sz="1300" spc="-10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interface </a:t>
            </a:r>
            <a:r>
              <a:rPr sz="1300" spc="-10" dirty="0">
                <a:latin typeface="Times New Roman"/>
                <a:cs typeface="Times New Roman"/>
              </a:rPr>
              <a:t>will</a:t>
            </a:r>
            <a:r>
              <a:rPr sz="1300" spc="-5" dirty="0">
                <a:latin typeface="Times New Roman"/>
                <a:cs typeface="Times New Roman"/>
              </a:rPr>
              <a:t> look like </a:t>
            </a:r>
            <a:r>
              <a:rPr sz="1300" spc="-10" dirty="0">
                <a:latin typeface="Times New Roman"/>
                <a:cs typeface="Times New Roman"/>
              </a:rPr>
              <a:t>this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220608"/>
            <a:ext cx="5755005" cy="12782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2.6.6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40"/>
              </a:spcBef>
            </a:pPr>
            <a:r>
              <a:rPr sz="1300" spc="-5" dirty="0">
                <a:latin typeface="Times New Roman"/>
                <a:cs typeface="Times New Roman"/>
              </a:rPr>
              <a:t>If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EXIT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dirty="0">
                <a:latin typeface="Times New Roman"/>
                <a:cs typeface="Times New Roman"/>
              </a:rPr>
              <a:t> exit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further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processing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done.</a:t>
            </a:r>
            <a:endParaRPr sz="1300">
              <a:latin typeface="Times New Roman"/>
              <a:cs typeface="Times New Roman"/>
            </a:endParaRPr>
          </a:p>
          <a:p>
            <a:pPr marL="12700" marR="7620">
              <a:lnSpc>
                <a:spcPts val="1490"/>
              </a:lnSpc>
              <a:spcBef>
                <a:spcPts val="815"/>
              </a:spcBef>
            </a:pPr>
            <a:r>
              <a:rPr sz="1300" spc="-5" dirty="0">
                <a:latin typeface="Times New Roman"/>
                <a:cs typeface="Times New Roman"/>
              </a:rPr>
              <a:t>If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HOME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button,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window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will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destroy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move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</a:t>
            </a:r>
            <a:r>
              <a:rPr sz="1300" spc="-5" dirty="0">
                <a:latin typeface="Times New Roman"/>
                <a:cs typeface="Times New Roman"/>
              </a:rPr>
              <a:t> “about_us.py”.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same </a:t>
            </a:r>
            <a:r>
              <a:rPr sz="1300" dirty="0">
                <a:latin typeface="Times New Roman"/>
                <a:cs typeface="Times New Roman"/>
              </a:rPr>
              <a:t>thing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will</a:t>
            </a:r>
            <a:r>
              <a:rPr sz="1300" spc="-5" dirty="0">
                <a:latin typeface="Times New Roman"/>
                <a:cs typeface="Times New Roman"/>
              </a:rPr>
              <a:t> happen again.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226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11419"/>
            <a:ext cx="5731509" cy="32226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1429765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8237"/>
            <a:ext cx="5762625" cy="85832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267835" marR="5080" indent="336550" algn="r">
              <a:lnSpc>
                <a:spcPct val="103099"/>
              </a:lnSpc>
              <a:spcBef>
                <a:spcPts val="35"/>
              </a:spcBef>
            </a:pP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H</a:t>
            </a:r>
            <a:r>
              <a:rPr sz="1600" b="1" spc="-10" dirty="0">
                <a:latin typeface="Times New Roman"/>
                <a:cs typeface="Times New Roman"/>
              </a:rPr>
              <a:t>AP</a:t>
            </a:r>
            <a:r>
              <a:rPr sz="1600" b="1" dirty="0">
                <a:latin typeface="Times New Roman"/>
                <a:cs typeface="Times New Roman"/>
              </a:rPr>
              <a:t>TE</a:t>
            </a:r>
            <a:r>
              <a:rPr sz="1600" b="1" spc="15" dirty="0">
                <a:latin typeface="Times New Roman"/>
                <a:cs typeface="Times New Roman"/>
              </a:rPr>
              <a:t>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3  </a:t>
            </a:r>
            <a:r>
              <a:rPr sz="1600" b="1" dirty="0">
                <a:latin typeface="Times New Roman"/>
                <a:cs typeface="Times New Roman"/>
              </a:rPr>
              <a:t>TE</a:t>
            </a: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H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L</a:t>
            </a:r>
            <a:r>
              <a:rPr sz="1600" b="1" spc="-5" dirty="0">
                <a:latin typeface="Times New Roman"/>
                <a:cs typeface="Times New Roman"/>
              </a:rPr>
              <a:t>OG</a:t>
            </a:r>
            <a:r>
              <a:rPr sz="1600" b="1" spc="15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469265" lvl="1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Python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3.7</a:t>
            </a:r>
            <a:endParaRPr sz="14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95800"/>
              </a:lnSpc>
              <a:spcBef>
                <a:spcPts val="800"/>
              </a:spcBef>
            </a:pPr>
            <a:r>
              <a:rPr sz="1300" spc="-5" dirty="0">
                <a:latin typeface="Times New Roman"/>
                <a:cs typeface="Times New Roman"/>
              </a:rPr>
              <a:t>Python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interpreted,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object-oriented,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high-level</a:t>
            </a:r>
            <a:r>
              <a:rPr sz="1300" dirty="0">
                <a:latin typeface="Times New Roman"/>
                <a:cs typeface="Times New Roman"/>
              </a:rPr>
              <a:t> programming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language</a:t>
            </a:r>
            <a:r>
              <a:rPr sz="1300" dirty="0">
                <a:latin typeface="Times New Roman"/>
                <a:cs typeface="Times New Roman"/>
              </a:rPr>
              <a:t> with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dynamic </a:t>
            </a:r>
            <a:r>
              <a:rPr sz="1300" dirty="0">
                <a:latin typeface="Times New Roman"/>
                <a:cs typeface="Times New Roman"/>
              </a:rPr>
              <a:t>semantics. Its high-level </a:t>
            </a:r>
            <a:r>
              <a:rPr sz="1300" spc="-5" dirty="0">
                <a:latin typeface="Times New Roman"/>
                <a:cs typeface="Times New Roman"/>
              </a:rPr>
              <a:t>built in </a:t>
            </a:r>
            <a:r>
              <a:rPr sz="1300" dirty="0">
                <a:latin typeface="Times New Roman"/>
                <a:cs typeface="Times New Roman"/>
              </a:rPr>
              <a:t>data </a:t>
            </a:r>
            <a:r>
              <a:rPr sz="1300" spc="-5" dirty="0">
                <a:latin typeface="Times New Roman"/>
                <a:cs typeface="Times New Roman"/>
              </a:rPr>
              <a:t>structures, </a:t>
            </a:r>
            <a:r>
              <a:rPr sz="1300" dirty="0">
                <a:latin typeface="Times New Roman"/>
                <a:cs typeface="Times New Roman"/>
              </a:rPr>
              <a:t>combined </a:t>
            </a:r>
            <a:r>
              <a:rPr sz="1300" spc="-5" dirty="0">
                <a:latin typeface="Times New Roman"/>
                <a:cs typeface="Times New Roman"/>
              </a:rPr>
              <a:t>with dynamic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typing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dynamic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binding,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make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dirty="0">
                <a:latin typeface="Times New Roman"/>
                <a:cs typeface="Times New Roman"/>
              </a:rPr>
              <a:t> very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attractive</a:t>
            </a:r>
            <a:r>
              <a:rPr sz="1300" dirty="0">
                <a:latin typeface="Times New Roman"/>
                <a:cs typeface="Times New Roman"/>
              </a:rPr>
              <a:t> for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Rapid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Application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Development, as well as </a:t>
            </a:r>
            <a:r>
              <a:rPr sz="1300" dirty="0">
                <a:latin typeface="Times New Roman"/>
                <a:cs typeface="Times New Roman"/>
              </a:rPr>
              <a:t>for </a:t>
            </a:r>
            <a:r>
              <a:rPr sz="1300" spc="-5" dirty="0">
                <a:latin typeface="Times New Roman"/>
                <a:cs typeface="Times New Roman"/>
              </a:rPr>
              <a:t>use as a scripting or </a:t>
            </a:r>
            <a:r>
              <a:rPr sz="1300" dirty="0">
                <a:latin typeface="Times New Roman"/>
                <a:cs typeface="Times New Roman"/>
              </a:rPr>
              <a:t>glue </a:t>
            </a:r>
            <a:r>
              <a:rPr sz="1300" spc="-5" dirty="0">
                <a:latin typeface="Times New Roman"/>
                <a:cs typeface="Times New Roman"/>
              </a:rPr>
              <a:t>language to connect </a:t>
            </a:r>
            <a:r>
              <a:rPr sz="1300" dirty="0">
                <a:latin typeface="Times New Roman"/>
                <a:cs typeface="Times New Roman"/>
              </a:rPr>
              <a:t>existing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components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together.</a:t>
            </a:r>
            <a:endParaRPr sz="13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95500"/>
              </a:lnSpc>
              <a:spcBef>
                <a:spcPts val="10"/>
              </a:spcBef>
            </a:pPr>
            <a:r>
              <a:rPr sz="1300" spc="-5" dirty="0">
                <a:latin typeface="Times New Roman"/>
                <a:cs typeface="Times New Roman"/>
              </a:rPr>
              <a:t>Python's simple, </a:t>
            </a:r>
            <a:r>
              <a:rPr sz="1300" dirty="0">
                <a:latin typeface="Times New Roman"/>
                <a:cs typeface="Times New Roman"/>
              </a:rPr>
              <a:t>easy to </a:t>
            </a:r>
            <a:r>
              <a:rPr sz="1300" spc="-5" dirty="0">
                <a:latin typeface="Times New Roman"/>
                <a:cs typeface="Times New Roman"/>
              </a:rPr>
              <a:t>learn syntax emphasizes </a:t>
            </a:r>
            <a:r>
              <a:rPr sz="1300" dirty="0">
                <a:latin typeface="Times New Roman"/>
                <a:cs typeface="Times New Roman"/>
              </a:rPr>
              <a:t>readability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therefore </a:t>
            </a:r>
            <a:r>
              <a:rPr sz="1300" spc="-5" dirty="0">
                <a:latin typeface="Times New Roman"/>
                <a:cs typeface="Times New Roman"/>
              </a:rPr>
              <a:t>reduces 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cost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maintenance.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Python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supports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modules</a:t>
            </a:r>
            <a:r>
              <a:rPr sz="1300" dirty="0">
                <a:latin typeface="Times New Roman"/>
                <a:cs typeface="Times New Roman"/>
              </a:rPr>
              <a:t> 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packages,</a:t>
            </a:r>
            <a:r>
              <a:rPr sz="1300" dirty="0">
                <a:latin typeface="Times New Roman"/>
                <a:cs typeface="Times New Roman"/>
              </a:rPr>
              <a:t> which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encourages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 </a:t>
            </a:r>
            <a:r>
              <a:rPr sz="1300" dirty="0">
                <a:latin typeface="Times New Roman"/>
                <a:cs typeface="Times New Roman"/>
              </a:rPr>
              <a:t>modularity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code </a:t>
            </a:r>
            <a:r>
              <a:rPr sz="1300" dirty="0">
                <a:latin typeface="Times New Roman"/>
                <a:cs typeface="Times New Roman"/>
              </a:rPr>
              <a:t>reuse.</a:t>
            </a:r>
            <a:endParaRPr sz="1300">
              <a:latin typeface="Times New Roman"/>
              <a:cs typeface="Times New Roman"/>
            </a:endParaRPr>
          </a:p>
          <a:p>
            <a:pPr marL="469265" lvl="1" indent="-457200" algn="just">
              <a:lnSpc>
                <a:spcPct val="100000"/>
              </a:lnSpc>
              <a:spcBef>
                <a:spcPts val="745"/>
              </a:spcBef>
              <a:buAutoNum type="arabicPeriod" startAt="2"/>
              <a:tabLst>
                <a:tab pos="469900" algn="l"/>
              </a:tabLst>
            </a:pPr>
            <a:r>
              <a:rPr sz="1300" b="1" spc="-10" dirty="0">
                <a:latin typeface="Times New Roman"/>
                <a:cs typeface="Times New Roman"/>
              </a:rPr>
              <a:t>GUI</a:t>
            </a:r>
            <a:endParaRPr sz="13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95800"/>
              </a:lnSpc>
              <a:spcBef>
                <a:spcPts val="810"/>
              </a:spcBef>
            </a:pPr>
            <a:r>
              <a:rPr sz="1300" spc="-5" dirty="0">
                <a:latin typeface="Times New Roman"/>
                <a:cs typeface="Times New Roman"/>
              </a:rPr>
              <a:t>Short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Graphical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User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Interface,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GUI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(pronounced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as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either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G-U-I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or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gooey)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allows </a:t>
            </a:r>
            <a:r>
              <a:rPr sz="1300" spc="-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icons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other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visual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indicators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interact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electronic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devices,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rather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than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using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only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text via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command </a:t>
            </a:r>
            <a:r>
              <a:rPr sz="1300" dirty="0">
                <a:latin typeface="Times New Roman"/>
                <a:cs typeface="Times New Roman"/>
              </a:rPr>
              <a:t>line.</a:t>
            </a:r>
            <a:endParaRPr sz="13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1490"/>
              </a:lnSpc>
              <a:spcBef>
                <a:spcPts val="35"/>
              </a:spcBef>
            </a:pPr>
            <a:r>
              <a:rPr sz="1300" spc="-5" dirty="0">
                <a:latin typeface="Times New Roman"/>
                <a:cs typeface="Times New Roman"/>
              </a:rPr>
              <a:t>A GUI uses </a:t>
            </a:r>
            <a:r>
              <a:rPr sz="1300" dirty="0">
                <a:latin typeface="Times New Roman"/>
                <a:cs typeface="Times New Roman"/>
              </a:rPr>
              <a:t>icons, and </a:t>
            </a:r>
            <a:r>
              <a:rPr sz="1300" spc="-10" dirty="0">
                <a:latin typeface="Times New Roman"/>
                <a:cs typeface="Times New Roman"/>
              </a:rPr>
              <a:t>menus </a:t>
            </a:r>
            <a:r>
              <a:rPr sz="1300" spc="-5" dirty="0">
                <a:latin typeface="Times New Roman"/>
                <a:cs typeface="Times New Roman"/>
              </a:rPr>
              <a:t>to </a:t>
            </a:r>
            <a:r>
              <a:rPr sz="1300" dirty="0">
                <a:latin typeface="Times New Roman"/>
                <a:cs typeface="Times New Roman"/>
              </a:rPr>
              <a:t>carry </a:t>
            </a:r>
            <a:r>
              <a:rPr sz="1300" spc="-5" dirty="0">
                <a:latin typeface="Times New Roman"/>
                <a:cs typeface="Times New Roman"/>
              </a:rPr>
              <a:t>out commands, such as opening, deleting, and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moving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files.</a:t>
            </a:r>
            <a:endParaRPr sz="1300">
              <a:latin typeface="Times New Roman"/>
              <a:cs typeface="Times New Roman"/>
            </a:endParaRPr>
          </a:p>
          <a:p>
            <a:pPr marL="469265" lvl="1" indent="-457200" algn="just">
              <a:lnSpc>
                <a:spcPct val="100000"/>
              </a:lnSpc>
              <a:spcBef>
                <a:spcPts val="705"/>
              </a:spcBef>
              <a:buAutoNum type="arabicPeriod" startAt="3"/>
              <a:tabLst>
                <a:tab pos="46990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IDE</a:t>
            </a:r>
            <a:endParaRPr sz="1300">
              <a:latin typeface="Times New Roman"/>
              <a:cs typeface="Times New Roman"/>
            </a:endParaRPr>
          </a:p>
          <a:p>
            <a:pPr marL="12700" marR="24130" algn="just">
              <a:lnSpc>
                <a:spcPts val="2250"/>
              </a:lnSpc>
              <a:spcBef>
                <a:spcPts val="185"/>
              </a:spcBef>
            </a:pPr>
            <a:r>
              <a:rPr sz="1300" spc="5" dirty="0">
                <a:latin typeface="Times New Roman"/>
                <a:cs typeface="Times New Roman"/>
              </a:rPr>
              <a:t>Integrated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development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environment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(IDE)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used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</a:t>
            </a:r>
            <a:r>
              <a:rPr sz="1300" spc="5" dirty="0">
                <a:latin typeface="Times New Roman"/>
                <a:cs typeface="Times New Roman"/>
              </a:rPr>
              <a:t> PyCharm.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provides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code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analysis,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graphical debugger,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integrated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unit tester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etc.</a:t>
            </a:r>
            <a:endParaRPr sz="1300">
              <a:latin typeface="Times New Roman"/>
              <a:cs typeface="Times New Roman"/>
            </a:endParaRPr>
          </a:p>
          <a:p>
            <a:pPr marL="469265" lvl="1" indent="-457200" algn="just">
              <a:lnSpc>
                <a:spcPct val="100000"/>
              </a:lnSpc>
              <a:spcBef>
                <a:spcPts val="490"/>
              </a:spcBef>
              <a:buAutoNum type="arabicPeriod" startAt="4"/>
              <a:tabLst>
                <a:tab pos="46990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Tkinter</a:t>
            </a:r>
            <a:endParaRPr sz="13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800"/>
              </a:lnSpc>
            </a:pP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Python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offers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multiple options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developing GUI. Out of all the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GUI 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methods,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tkinter </a:t>
            </a:r>
            <a:r>
              <a:rPr sz="1300" spc="-3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is most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commonly used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method.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is a standard Python interface to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Tk GUI toolkit </a:t>
            </a:r>
            <a:r>
              <a:rPr sz="1300" spc="-3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12121"/>
                </a:solidFill>
                <a:latin typeface="Times New Roman"/>
                <a:cs typeface="Times New Roman"/>
              </a:rPr>
              <a:t>shipped with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Python. Python with tkinter outputs the fastest and easiest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way to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create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GUI </a:t>
            </a:r>
            <a:r>
              <a:rPr sz="1300" dirty="0">
                <a:solidFill>
                  <a:srgbClr val="212121"/>
                </a:solidFill>
                <a:latin typeface="Times New Roman"/>
                <a:cs typeface="Times New Roman"/>
              </a:rPr>
              <a:t>applications.</a:t>
            </a:r>
            <a:endParaRPr sz="1300">
              <a:latin typeface="Times New Roman"/>
              <a:cs typeface="Times New Roman"/>
            </a:endParaRPr>
          </a:p>
          <a:p>
            <a:pPr marL="469265" lvl="1" indent="-457200" algn="just">
              <a:lnSpc>
                <a:spcPct val="100000"/>
              </a:lnSpc>
              <a:spcBef>
                <a:spcPts val="670"/>
              </a:spcBef>
              <a:buAutoNum type="arabicPeriod" startAt="5"/>
              <a:tabLst>
                <a:tab pos="46990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Widgets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classes</a:t>
            </a:r>
            <a:endParaRPr sz="13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2250"/>
              </a:lnSpc>
              <a:spcBef>
                <a:spcPts val="185"/>
              </a:spcBef>
            </a:pPr>
            <a:r>
              <a:rPr sz="1300" spc="5" dirty="0">
                <a:latin typeface="Times New Roman"/>
                <a:cs typeface="Times New Roman"/>
              </a:rPr>
              <a:t>Tkinter’s </a:t>
            </a:r>
            <a:r>
              <a:rPr sz="1300" dirty="0">
                <a:latin typeface="Times New Roman"/>
                <a:cs typeface="Times New Roman"/>
              </a:rPr>
              <a:t>GUI </a:t>
            </a:r>
            <a:r>
              <a:rPr sz="1300" spc="5" dirty="0">
                <a:latin typeface="Times New Roman"/>
                <a:cs typeface="Times New Roman"/>
              </a:rPr>
              <a:t>classes define common </a:t>
            </a:r>
            <a:r>
              <a:rPr sz="1300" dirty="0">
                <a:latin typeface="Times New Roman"/>
                <a:cs typeface="Times New Roman"/>
              </a:rPr>
              <a:t>GUI </a:t>
            </a:r>
            <a:r>
              <a:rPr sz="1300" spc="5" dirty="0">
                <a:latin typeface="Times New Roman"/>
                <a:cs typeface="Times New Roman"/>
              </a:rPr>
              <a:t>widgets such </a:t>
            </a:r>
            <a:r>
              <a:rPr sz="1300" dirty="0">
                <a:latin typeface="Times New Roman"/>
                <a:cs typeface="Times New Roman"/>
              </a:rPr>
              <a:t>as </a:t>
            </a:r>
            <a:r>
              <a:rPr sz="1300" spc="5" dirty="0">
                <a:latin typeface="Times New Roman"/>
                <a:cs typeface="Times New Roman"/>
              </a:rPr>
              <a:t>button, labels, check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buttons,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frames,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canvases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other.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will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some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them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our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project.</a:t>
            </a:r>
            <a:endParaRPr sz="1300">
              <a:latin typeface="Times New Roman"/>
              <a:cs typeface="Times New Roman"/>
            </a:endParaRPr>
          </a:p>
          <a:p>
            <a:pPr marL="469265" lvl="1" indent="-457200" algn="just">
              <a:lnSpc>
                <a:spcPct val="100000"/>
              </a:lnSpc>
              <a:spcBef>
                <a:spcPts val="490"/>
              </a:spcBef>
              <a:buAutoNum type="arabicPeriod" startAt="6"/>
              <a:tabLst>
                <a:tab pos="46990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Option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with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values</a:t>
            </a:r>
            <a:endParaRPr sz="13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3600"/>
              </a:lnSpc>
              <a:spcBef>
                <a:spcPts val="5"/>
              </a:spcBef>
            </a:pPr>
            <a:r>
              <a:rPr sz="1300" spc="5" dirty="0">
                <a:latin typeface="Times New Roman"/>
                <a:cs typeface="Times New Roman"/>
              </a:rPr>
              <a:t>Widgets classes contains </a:t>
            </a:r>
            <a:r>
              <a:rPr sz="1300" dirty="0">
                <a:latin typeface="Times New Roman"/>
                <a:cs typeface="Times New Roman"/>
              </a:rPr>
              <a:t>option </a:t>
            </a:r>
            <a:r>
              <a:rPr sz="1300" spc="5" dirty="0">
                <a:latin typeface="Times New Roman"/>
                <a:cs typeface="Times New Roman"/>
              </a:rPr>
              <a:t>with their values </a:t>
            </a:r>
            <a:r>
              <a:rPr sz="1300" dirty="0">
                <a:latin typeface="Times New Roman"/>
                <a:cs typeface="Times New Roman"/>
              </a:rPr>
              <a:t>to </a:t>
            </a:r>
            <a:r>
              <a:rPr sz="1300" spc="5" dirty="0">
                <a:latin typeface="Times New Roman"/>
                <a:cs typeface="Times New Roman"/>
              </a:rPr>
              <a:t>change the interface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the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widgets classes means appearance </a:t>
            </a:r>
            <a:r>
              <a:rPr sz="1300" spc="-5" dirty="0">
                <a:latin typeface="Times New Roman"/>
                <a:cs typeface="Times New Roman"/>
              </a:rPr>
              <a:t>of </a:t>
            </a:r>
            <a:r>
              <a:rPr sz="1300" spc="5" dirty="0">
                <a:latin typeface="Times New Roman"/>
                <a:cs typeface="Times New Roman"/>
              </a:rPr>
              <a:t>the window. Some </a:t>
            </a:r>
            <a:r>
              <a:rPr sz="1300" spc="-5" dirty="0">
                <a:latin typeface="Times New Roman"/>
                <a:cs typeface="Times New Roman"/>
              </a:rPr>
              <a:t>of </a:t>
            </a:r>
            <a:r>
              <a:rPr sz="1300" spc="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option </a:t>
            </a:r>
            <a:r>
              <a:rPr sz="1300" spc="5" dirty="0">
                <a:latin typeface="Times New Roman"/>
                <a:cs typeface="Times New Roman"/>
              </a:rPr>
              <a:t>are width,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height, fg, bg, side, row, column, text, onvalue, offvalue, variable, expand, fill, file,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image,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command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on.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1198117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8237"/>
            <a:ext cx="5671820" cy="53982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Times New Roman"/>
                <a:cs typeface="Times New Roman"/>
              </a:rPr>
              <a:t>TABLE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OF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CONTENTS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39970" algn="l"/>
              </a:tabLst>
            </a:pPr>
            <a:r>
              <a:rPr sz="1400" b="1" i="1" spc="-5" dirty="0">
                <a:latin typeface="Times New Roman"/>
                <a:cs typeface="Times New Roman"/>
              </a:rPr>
              <a:t>CONTENTS	PAGE</a:t>
            </a:r>
            <a:r>
              <a:rPr sz="1400" b="1" i="1" spc="-7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NO.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4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INTRODUCTION……………………………………………………7</a:t>
            </a:r>
            <a:endParaRPr sz="14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85"/>
              </a:spcBef>
            </a:pPr>
            <a:r>
              <a:rPr sz="1300" spc="-5" dirty="0">
                <a:latin typeface="Times New Roman"/>
                <a:cs typeface="Times New Roman"/>
              </a:rPr>
              <a:t>1.1.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Introduction……………………………………………………………..7</a:t>
            </a:r>
            <a:endParaRPr sz="13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Times New Roman"/>
                <a:cs typeface="Times New Roman"/>
              </a:rPr>
              <a:t>1.2.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Uses……………………………………………………………………..7</a:t>
            </a:r>
            <a:endParaRPr sz="13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Times New Roman"/>
                <a:cs typeface="Times New Roman"/>
              </a:rPr>
              <a:t>1.3.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Special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Button………..…………………………………………………7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400" b="1" dirty="0">
                <a:latin typeface="Times New Roman"/>
                <a:cs typeface="Times New Roman"/>
              </a:rPr>
              <a:t>2.</a:t>
            </a:r>
            <a:r>
              <a:rPr sz="1400" b="1" spc="4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METHODOLOGY…………………………………………………..11</a:t>
            </a:r>
            <a:endParaRPr sz="1400" dirty="0">
              <a:latin typeface="Times New Roman"/>
              <a:cs typeface="Times New Roman"/>
            </a:endParaRPr>
          </a:p>
          <a:p>
            <a:pPr marR="271780" algn="r">
              <a:lnSpc>
                <a:spcPct val="100000"/>
              </a:lnSpc>
              <a:spcBef>
                <a:spcPts val="185"/>
              </a:spcBef>
            </a:pPr>
            <a:r>
              <a:rPr sz="1300" spc="-5" dirty="0">
                <a:latin typeface="Times New Roman"/>
                <a:cs typeface="Times New Roman"/>
              </a:rPr>
              <a:t>2.1.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Requirements……………………………………………………………11</a:t>
            </a:r>
            <a:endParaRPr sz="1300" dirty="0">
              <a:latin typeface="Times New Roman"/>
              <a:cs typeface="Times New Roman"/>
            </a:endParaRPr>
          </a:p>
          <a:p>
            <a:pPr marR="266700" algn="r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Times New Roman"/>
                <a:cs typeface="Times New Roman"/>
              </a:rPr>
              <a:t>2.2.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Functionality…………………………………………………………….11</a:t>
            </a:r>
            <a:endParaRPr sz="1300" dirty="0">
              <a:latin typeface="Times New Roman"/>
              <a:cs typeface="Times New Roman"/>
            </a:endParaRPr>
          </a:p>
          <a:p>
            <a:pPr marR="225425" algn="r">
              <a:lnSpc>
                <a:spcPct val="100000"/>
              </a:lnSpc>
              <a:spcBef>
                <a:spcPts val="160"/>
              </a:spcBef>
            </a:pPr>
            <a:r>
              <a:rPr sz="1300" spc="-5" dirty="0">
                <a:latin typeface="Times New Roman"/>
                <a:cs typeface="Times New Roman"/>
              </a:rPr>
              <a:t>2.3.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Implementation…………………………………………………………..13</a:t>
            </a:r>
            <a:endParaRPr sz="1300" dirty="0">
              <a:latin typeface="Times New Roman"/>
              <a:cs typeface="Times New Roman"/>
            </a:endParaRPr>
          </a:p>
          <a:p>
            <a:pPr marR="205104" algn="r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Times New Roman"/>
                <a:cs typeface="Times New Roman"/>
              </a:rPr>
              <a:t>2.4.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Debugging………………………………………………………………..13</a:t>
            </a:r>
            <a:endParaRPr sz="1300" dirty="0">
              <a:latin typeface="Times New Roman"/>
              <a:cs typeface="Times New Roman"/>
            </a:endParaRPr>
          </a:p>
          <a:p>
            <a:pPr marR="189230" algn="r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Times New Roman"/>
                <a:cs typeface="Times New Roman"/>
              </a:rPr>
              <a:t>2.5.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Execution…………………………………………………………………13</a:t>
            </a:r>
            <a:endParaRPr sz="1300" dirty="0">
              <a:latin typeface="Times New Roman"/>
              <a:cs typeface="Times New Roman"/>
            </a:endParaRPr>
          </a:p>
          <a:p>
            <a:pPr marR="189230" algn="r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Times New Roman"/>
                <a:cs typeface="Times New Roman"/>
              </a:rPr>
              <a:t>2.6.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Working…………………………………………………………………..13</a:t>
            </a:r>
            <a:endParaRPr sz="1300" dirty="0">
              <a:latin typeface="Times New Roman"/>
              <a:cs typeface="Times New Roman"/>
            </a:endParaRPr>
          </a:p>
          <a:p>
            <a:pPr marR="172085" algn="r">
              <a:lnSpc>
                <a:spcPct val="100000"/>
              </a:lnSpc>
              <a:spcBef>
                <a:spcPts val="155"/>
              </a:spcBef>
            </a:pPr>
            <a:r>
              <a:rPr sz="1400" b="1" dirty="0">
                <a:latin typeface="Times New Roman"/>
                <a:cs typeface="Times New Roman"/>
              </a:rPr>
              <a:t>3.</a:t>
            </a:r>
            <a:r>
              <a:rPr sz="1400" b="1" spc="4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TECHNOLOGY……………………………………………………….18</a:t>
            </a:r>
            <a:endParaRPr sz="1400" dirty="0">
              <a:latin typeface="Times New Roman"/>
              <a:cs typeface="Times New Roman"/>
            </a:endParaRPr>
          </a:p>
          <a:p>
            <a:pPr marR="143510" algn="r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Times New Roman"/>
                <a:cs typeface="Times New Roman"/>
              </a:rPr>
              <a:t>3.1.</a:t>
            </a:r>
            <a:r>
              <a:rPr sz="1300" spc="-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Python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3.7…………………………………………………………………18</a:t>
            </a:r>
            <a:endParaRPr sz="1300" dirty="0">
              <a:latin typeface="Times New Roman"/>
              <a:cs typeface="Times New Roman"/>
            </a:endParaRPr>
          </a:p>
          <a:p>
            <a:pPr marR="111760" algn="r">
              <a:lnSpc>
                <a:spcPct val="100000"/>
              </a:lnSpc>
              <a:spcBef>
                <a:spcPts val="170"/>
              </a:spcBef>
            </a:pPr>
            <a:r>
              <a:rPr sz="1300" spc="-5" dirty="0">
                <a:latin typeface="Times New Roman"/>
                <a:cs typeface="Times New Roman"/>
              </a:rPr>
              <a:t>3.2.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GUI………………………………………………………………………...18</a:t>
            </a:r>
            <a:endParaRPr sz="1300" dirty="0">
              <a:latin typeface="Times New Roman"/>
              <a:cs typeface="Times New Roman"/>
            </a:endParaRPr>
          </a:p>
          <a:p>
            <a:pPr marR="88900" algn="r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Times New Roman"/>
                <a:cs typeface="Times New Roman"/>
              </a:rPr>
              <a:t>3.3.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IDE…………………………………………………………………………18</a:t>
            </a:r>
            <a:endParaRPr sz="1300" dirty="0">
              <a:latin typeface="Times New Roman"/>
              <a:cs typeface="Times New Roman"/>
            </a:endParaRPr>
          </a:p>
          <a:p>
            <a:pPr marR="84455" algn="r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Times New Roman"/>
                <a:cs typeface="Times New Roman"/>
              </a:rPr>
              <a:t>3.4.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Tkinter……………………………………………………………………...18</a:t>
            </a:r>
            <a:endParaRPr sz="1300" dirty="0">
              <a:latin typeface="Times New Roman"/>
              <a:cs typeface="Times New Roman"/>
            </a:endParaRPr>
          </a:p>
          <a:p>
            <a:pPr marL="241300" marR="55880" algn="r">
              <a:lnSpc>
                <a:spcPts val="1730"/>
              </a:lnSpc>
              <a:spcBef>
                <a:spcPts val="70"/>
              </a:spcBef>
            </a:pPr>
            <a:r>
              <a:rPr sz="1300" spc="-5" dirty="0">
                <a:latin typeface="Times New Roman"/>
                <a:cs typeface="Times New Roman"/>
              </a:rPr>
              <a:t>3.5. Widgets classes………...…………………………………………………..18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3.6.</a:t>
            </a:r>
            <a:r>
              <a:rPr sz="1300" spc="-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Option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values………………………………………………………….18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48895" algn="r">
              <a:lnSpc>
                <a:spcPct val="100000"/>
              </a:lnSpc>
              <a:spcBef>
                <a:spcPts val="20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1154" y="888237"/>
            <a:ext cx="17805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latin typeface="Times New Roman"/>
                <a:cs typeface="Times New Roman"/>
              </a:rPr>
              <a:t>LIST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15" dirty="0">
                <a:latin typeface="Times New Roman"/>
                <a:cs typeface="Times New Roman"/>
              </a:rPr>
              <a:t>OF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FIGURES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198117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66793"/>
              </p:ext>
            </p:extLst>
          </p:nvPr>
        </p:nvGraphicFramePr>
        <p:xfrm>
          <a:off x="882954" y="1612900"/>
          <a:ext cx="5779770" cy="4727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125"/>
                <a:gridCol w="3312795"/>
                <a:gridCol w="1720850"/>
              </a:tblGrid>
              <a:tr h="50089">
                <a:tc>
                  <a:txBody>
                    <a:bodyPr/>
                    <a:lstStyle/>
                    <a:p>
                      <a:pPr marL="31750">
                        <a:lnSpc>
                          <a:spcPts val="1530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Fig</a:t>
                      </a:r>
                      <a:r>
                        <a:rPr sz="1400" b="1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530"/>
                        </a:lnSpc>
                      </a:pP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0">
                        <a:lnSpc>
                          <a:spcPts val="1530"/>
                        </a:lnSpc>
                      </a:pP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400" b="1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63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1.3.1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now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43497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6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1.3.2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7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1.3.3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Parrot</a:t>
                      </a: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4191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70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1.3.4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Exit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42100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</a:tr>
              <a:tr h="3065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1.3.5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Submit</a:t>
                      </a:r>
                      <a:r>
                        <a:rPr sz="13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42989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65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1.3.6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Home</a:t>
                      </a: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/>
                </a:tc>
              </a:tr>
              <a:tr h="306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1.3.7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Ok</a:t>
                      </a: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6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1.3.8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box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63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2.6.1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us home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6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2.6.2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KLG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home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3511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6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2.6.3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Images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3556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63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2.6.4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Checkbox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72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2.6.5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Checkbox with messagebox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38290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</a:tr>
              <a:tr h="3072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2.6.6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Checkbox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thank</a:t>
                      </a:r>
                      <a:r>
                        <a:rPr sz="13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image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37719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</a:tr>
              <a:tr h="244298">
                <a:tc>
                  <a:txBody>
                    <a:bodyPr/>
                    <a:lstStyle/>
                    <a:p>
                      <a:pPr marL="31750">
                        <a:lnSpc>
                          <a:spcPts val="148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Times New Roman"/>
                          <a:cs typeface="Times New Roman"/>
                        </a:rPr>
                        <a:t>2.6.7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48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chart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368935" algn="r">
                        <a:lnSpc>
                          <a:spcPts val="1480"/>
                        </a:lnSpc>
                        <a:spcBef>
                          <a:spcPts val="3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0" marR="0" marT="4318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1429765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8237"/>
            <a:ext cx="5763260" cy="727138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062095" marR="5715" indent="542290" algn="r">
              <a:lnSpc>
                <a:spcPct val="103099"/>
              </a:lnSpc>
              <a:spcBef>
                <a:spcPts val="35"/>
              </a:spcBef>
            </a:pP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H</a:t>
            </a:r>
            <a:r>
              <a:rPr sz="1600" b="1" spc="-10" dirty="0">
                <a:latin typeface="Times New Roman"/>
                <a:cs typeface="Times New Roman"/>
              </a:rPr>
              <a:t>AP</a:t>
            </a:r>
            <a:r>
              <a:rPr sz="1600" b="1" dirty="0">
                <a:latin typeface="Times New Roman"/>
                <a:cs typeface="Times New Roman"/>
              </a:rPr>
              <a:t>TE</a:t>
            </a:r>
            <a:r>
              <a:rPr sz="1600" b="1" spc="15" dirty="0">
                <a:latin typeface="Times New Roman"/>
                <a:cs typeface="Times New Roman"/>
              </a:rPr>
              <a:t>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1  </a:t>
            </a:r>
            <a:r>
              <a:rPr sz="1600" b="1" spc="-15" dirty="0">
                <a:latin typeface="Times New Roman"/>
                <a:cs typeface="Times New Roman"/>
              </a:rPr>
              <a:t>I</a:t>
            </a:r>
            <a:r>
              <a:rPr sz="1600" b="1" spc="40" dirty="0">
                <a:latin typeface="Times New Roman"/>
                <a:cs typeface="Times New Roman"/>
              </a:rPr>
              <a:t>N</a:t>
            </a:r>
            <a:r>
              <a:rPr sz="1600" b="1" spc="45" dirty="0">
                <a:latin typeface="Times New Roman"/>
                <a:cs typeface="Times New Roman"/>
              </a:rPr>
              <a:t>T</a:t>
            </a:r>
            <a:r>
              <a:rPr sz="1600" b="1" spc="25" dirty="0">
                <a:latin typeface="Times New Roman"/>
                <a:cs typeface="Times New Roman"/>
              </a:rPr>
              <a:t>R</a:t>
            </a:r>
            <a:r>
              <a:rPr sz="1600" b="1" spc="45" dirty="0">
                <a:latin typeface="Times New Roman"/>
                <a:cs typeface="Times New Roman"/>
              </a:rPr>
              <a:t>O</a:t>
            </a:r>
            <a:r>
              <a:rPr sz="1600" b="1" spc="40" dirty="0">
                <a:latin typeface="Times New Roman"/>
                <a:cs typeface="Times New Roman"/>
              </a:rPr>
              <a:t>DU</a:t>
            </a:r>
            <a:r>
              <a:rPr sz="1600" b="1" spc="25" dirty="0">
                <a:latin typeface="Times New Roman"/>
                <a:cs typeface="Times New Roman"/>
              </a:rPr>
              <a:t>C</a:t>
            </a:r>
            <a:r>
              <a:rPr sz="1600" b="1" spc="45" dirty="0">
                <a:latin typeface="Times New Roman"/>
                <a:cs typeface="Times New Roman"/>
              </a:rPr>
              <a:t>T</a:t>
            </a:r>
            <a:r>
              <a:rPr sz="1600" b="1" spc="15" dirty="0">
                <a:latin typeface="Times New Roman"/>
                <a:cs typeface="Times New Roman"/>
              </a:rPr>
              <a:t>I</a:t>
            </a:r>
            <a:r>
              <a:rPr sz="1600" b="1" spc="30" dirty="0">
                <a:latin typeface="Times New Roman"/>
                <a:cs typeface="Times New Roman"/>
              </a:rPr>
              <a:t>O</a:t>
            </a:r>
            <a:r>
              <a:rPr sz="1600" b="1" spc="15" dirty="0">
                <a:latin typeface="Times New Roman"/>
                <a:cs typeface="Times New Roman"/>
              </a:rPr>
              <a:t>N</a:t>
            </a:r>
            <a:endParaRPr sz="1600" dirty="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400" b="1" spc="-5" dirty="0">
                <a:solidFill>
                  <a:srgbClr val="1F1F1F"/>
                </a:solidFill>
                <a:latin typeface="Times New Roman"/>
                <a:cs typeface="Times New Roman"/>
              </a:rPr>
              <a:t>Introduction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800"/>
              </a:lnSpc>
              <a:spcBef>
                <a:spcPts val="1160"/>
              </a:spcBef>
            </a:pP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Based</a:t>
            </a:r>
            <a:r>
              <a:rPr sz="13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13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Image</a:t>
            </a:r>
            <a:r>
              <a:rPr sz="13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Recognition,</a:t>
            </a:r>
            <a:r>
              <a:rPr sz="13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3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game</a:t>
            </a:r>
            <a:r>
              <a:rPr sz="13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1F1F"/>
                </a:solidFill>
                <a:latin typeface="Times New Roman"/>
                <a:cs typeface="Times New Roman"/>
              </a:rPr>
              <a:t>is</a:t>
            </a:r>
            <a:r>
              <a:rPr sz="13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designed</a:t>
            </a:r>
            <a:r>
              <a:rPr sz="13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in</a:t>
            </a:r>
            <a:r>
              <a:rPr sz="13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which</a:t>
            </a:r>
            <a:r>
              <a:rPr sz="13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3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1F1F"/>
                </a:solidFill>
                <a:latin typeface="Times New Roman"/>
                <a:cs typeface="Times New Roman"/>
              </a:rPr>
              <a:t>kids</a:t>
            </a:r>
            <a:r>
              <a:rPr sz="13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F1F1F"/>
                </a:solidFill>
                <a:latin typeface="Times New Roman"/>
                <a:cs typeface="Times New Roman"/>
              </a:rPr>
              <a:t>will</a:t>
            </a:r>
            <a:r>
              <a:rPr sz="13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F1F1F"/>
                </a:solidFill>
                <a:latin typeface="Times New Roman"/>
                <a:cs typeface="Times New Roman"/>
              </a:rPr>
              <a:t>sees</a:t>
            </a:r>
            <a:r>
              <a:rPr sz="13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3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various </a:t>
            </a:r>
            <a:r>
              <a:rPr sz="1300" spc="-3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images </a:t>
            </a:r>
            <a:r>
              <a:rPr sz="1300" dirty="0">
                <a:solidFill>
                  <a:srgbClr val="1F1F1F"/>
                </a:solidFill>
                <a:latin typeface="Times New Roman"/>
                <a:cs typeface="Times New Roman"/>
              </a:rPr>
              <a:t>for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some </a:t>
            </a:r>
            <a:r>
              <a:rPr sz="1300" dirty="0">
                <a:solidFill>
                  <a:srgbClr val="1F1F1F"/>
                </a:solidFill>
                <a:latin typeface="Times New Roman"/>
                <a:cs typeface="Times New Roman"/>
              </a:rPr>
              <a:t>particular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time duration and </a:t>
            </a:r>
            <a:r>
              <a:rPr sz="1300" dirty="0">
                <a:solidFill>
                  <a:srgbClr val="1F1F1F"/>
                </a:solidFill>
                <a:latin typeface="Times New Roman"/>
                <a:cs typeface="Times New Roman"/>
              </a:rPr>
              <a:t>after </a:t>
            </a:r>
            <a:r>
              <a:rPr sz="1300" spc="-10" dirty="0">
                <a:solidFill>
                  <a:srgbClr val="1F1F1F"/>
                </a:solidFill>
                <a:latin typeface="Times New Roman"/>
                <a:cs typeface="Times New Roman"/>
              </a:rPr>
              <a:t>that </a:t>
            </a:r>
            <a:r>
              <a:rPr sz="1300" dirty="0">
                <a:solidFill>
                  <a:srgbClr val="1F1F1F"/>
                </a:solidFill>
                <a:latin typeface="Times New Roman"/>
                <a:cs typeface="Times New Roman"/>
              </a:rPr>
              <a:t>they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have to recognize </a:t>
            </a:r>
            <a:r>
              <a:rPr sz="1300" dirty="0">
                <a:solidFill>
                  <a:srgbClr val="1F1F1F"/>
                </a:solidFill>
                <a:latin typeface="Times New Roman"/>
                <a:cs typeface="Times New Roman"/>
              </a:rPr>
              <a:t>them </a:t>
            </a:r>
            <a:r>
              <a:rPr sz="1300" spc="15" dirty="0">
                <a:solidFill>
                  <a:srgbClr val="1F1F1F"/>
                </a:solidFill>
                <a:latin typeface="Times New Roman"/>
                <a:cs typeface="Times New Roman"/>
              </a:rPr>
              <a:t>by </a:t>
            </a:r>
            <a:r>
              <a:rPr sz="13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the names of</a:t>
            </a:r>
            <a:r>
              <a:rPr sz="13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F1F1F"/>
                </a:solidFill>
                <a:latin typeface="Times New Roman"/>
                <a:cs typeface="Times New Roman"/>
              </a:rPr>
              <a:t>images.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Uses</a:t>
            </a:r>
            <a:endParaRPr sz="1400" dirty="0">
              <a:latin typeface="Times New Roman"/>
              <a:cs typeface="Times New Roman"/>
            </a:endParaRPr>
          </a:p>
          <a:p>
            <a:pPr marL="12700" marR="12065" algn="just">
              <a:lnSpc>
                <a:spcPts val="1490"/>
              </a:lnSpc>
              <a:spcBef>
                <a:spcPts val="1045"/>
              </a:spcBef>
            </a:pPr>
            <a:r>
              <a:rPr sz="1300" dirty="0">
                <a:latin typeface="Times New Roman"/>
                <a:cs typeface="Times New Roman"/>
              </a:rPr>
              <a:t>By </a:t>
            </a:r>
            <a:r>
              <a:rPr sz="1300" spc="-5" dirty="0">
                <a:latin typeface="Times New Roman"/>
                <a:cs typeface="Times New Roman"/>
              </a:rPr>
              <a:t>developing this game, we will predict </a:t>
            </a:r>
            <a:r>
              <a:rPr sz="130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number of images` </a:t>
            </a:r>
            <a:r>
              <a:rPr sz="1300" dirty="0">
                <a:latin typeface="Times New Roman"/>
                <a:cs typeface="Times New Roman"/>
              </a:rPr>
              <a:t>that </a:t>
            </a:r>
            <a:r>
              <a:rPr sz="1300" spc="-5" dirty="0">
                <a:latin typeface="Times New Roman"/>
                <a:cs typeface="Times New Roman"/>
              </a:rPr>
              <a:t>are </a:t>
            </a:r>
            <a:r>
              <a:rPr sz="1300" dirty="0">
                <a:latin typeface="Times New Roman"/>
                <a:cs typeface="Times New Roman"/>
              </a:rPr>
              <a:t>correctly 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recognized </a:t>
            </a:r>
            <a:r>
              <a:rPr sz="1300" spc="5" dirty="0">
                <a:latin typeface="Times New Roman"/>
                <a:cs typeface="Times New Roman"/>
              </a:rPr>
              <a:t>by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user </a:t>
            </a: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-5" dirty="0">
                <a:latin typeface="Times New Roman"/>
                <a:cs typeface="Times New Roman"/>
              </a:rPr>
              <a:t> total number 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images.</a:t>
            </a:r>
            <a:endParaRPr sz="13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300" spc="-5" dirty="0">
                <a:latin typeface="Times New Roman"/>
                <a:cs typeface="Times New Roman"/>
              </a:rPr>
              <a:t>All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perform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some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special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kind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operations.</a:t>
            </a:r>
            <a:endParaRPr sz="13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Start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game</a:t>
            </a: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10" dirty="0">
                <a:latin typeface="Times New Roman"/>
                <a:cs typeface="Times New Roman"/>
              </a:rPr>
              <a:t>Continue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playing</a:t>
            </a:r>
            <a:endParaRPr sz="13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Exit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program</a:t>
            </a: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Returning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total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number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correctly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recognize</a:t>
            </a:r>
            <a:endParaRPr sz="13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Printing</a:t>
            </a:r>
            <a:r>
              <a:rPr sz="1300" dirty="0">
                <a:latin typeface="Times New Roman"/>
                <a:cs typeface="Times New Roman"/>
              </a:rPr>
              <a:t> the </a:t>
            </a:r>
            <a:r>
              <a:rPr sz="1300" spc="-5" dirty="0">
                <a:latin typeface="Times New Roman"/>
                <a:cs typeface="Times New Roman"/>
              </a:rPr>
              <a:t>total</a:t>
            </a:r>
            <a:r>
              <a:rPr sz="1300" dirty="0">
                <a:latin typeface="Times New Roman"/>
                <a:cs typeface="Times New Roman"/>
              </a:rPr>
              <a:t> number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correctly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recognize</a:t>
            </a:r>
            <a:endParaRPr sz="13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25"/>
              </a:spcBef>
            </a:pPr>
            <a:r>
              <a:rPr sz="1300" spc="-10" dirty="0">
                <a:latin typeface="Times New Roman"/>
                <a:cs typeface="Times New Roman"/>
              </a:rPr>
              <a:t>Button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 </a:t>
            </a:r>
            <a:r>
              <a:rPr sz="1300" spc="-5" dirty="0">
                <a:latin typeface="Times New Roman"/>
                <a:cs typeface="Times New Roman"/>
              </a:rPr>
              <a:t>project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like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EXIT,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START,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OK,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SUBMIT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etc.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1.3.	Special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Button</a:t>
            </a:r>
            <a:endParaRPr sz="1400" dirty="0">
              <a:latin typeface="Times New Roman"/>
              <a:cs typeface="Times New Roman"/>
            </a:endParaRPr>
          </a:p>
          <a:p>
            <a:pPr marL="12700" marR="3075940">
              <a:lnSpc>
                <a:spcPct val="146900"/>
              </a:lnSpc>
              <a:spcBef>
                <a:spcPts val="204"/>
              </a:spcBef>
            </a:pPr>
            <a:r>
              <a:rPr sz="1300" spc="-5" dirty="0">
                <a:latin typeface="Times New Roman"/>
                <a:cs typeface="Times New Roman"/>
              </a:rPr>
              <a:t>Kids Learning </a:t>
            </a:r>
            <a:r>
              <a:rPr sz="1300" dirty="0">
                <a:latin typeface="Times New Roman"/>
                <a:cs typeface="Times New Roman"/>
              </a:rPr>
              <a:t>Game uses </a:t>
            </a:r>
            <a:r>
              <a:rPr sz="1300" spc="-5" dirty="0">
                <a:latin typeface="Times New Roman"/>
                <a:cs typeface="Times New Roman"/>
              </a:rPr>
              <a:t>some buttons.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All the button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used 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 program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endParaRPr sz="13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START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NOW</a:t>
            </a: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EXIT</a:t>
            </a:r>
            <a:endParaRPr sz="13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OK</a:t>
            </a:r>
            <a:endParaRPr sz="13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SUBMIT</a:t>
            </a:r>
            <a:endParaRPr sz="13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HOME</a:t>
            </a:r>
            <a:endParaRPr sz="13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IMAGE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BUTTON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START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NOW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93327"/>
            <a:ext cx="3148330" cy="6045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45715">
              <a:lnSpc>
                <a:spcPct val="100000"/>
              </a:lnSpc>
              <a:spcBef>
                <a:spcPts val="819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1.3.1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program…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250935"/>
            <a:ext cx="2533650" cy="99949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914399"/>
            <a:ext cx="5769610" cy="25971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Button(about_us_window3,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image=start,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command=home_page).pack(anchor=NW,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padx=200,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105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pady=30)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056792"/>
            <a:ext cx="440817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defined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“about_us.py”.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 button starts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our program.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734057"/>
            <a:ext cx="5758815" cy="9944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04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button,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will</a:t>
            </a:r>
            <a:r>
              <a:rPr sz="1300" spc="1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go</a:t>
            </a:r>
            <a:r>
              <a:rPr sz="1300" spc="2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“klg.py”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“about_us.py”.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IMAGE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BUTTON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477029"/>
            <a:ext cx="2146300" cy="6108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1.3.2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5179186"/>
            <a:ext cx="5769610" cy="64833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Button(frame1,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image=homebird,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command=birds).pack(side=LEFT,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padx=10)</a:t>
            </a:r>
            <a:endParaRPr sz="900">
              <a:latin typeface="Courier New"/>
              <a:cs typeface="Courier New"/>
            </a:endParaRPr>
          </a:p>
          <a:p>
            <a:pPr marL="17780" marR="667385">
              <a:lnSpc>
                <a:spcPct val="94500"/>
              </a:lnSpc>
              <a:spcBef>
                <a:spcPts val="3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Button(frame1, image=homeflower, command=flowers).pack(side=LEFT, padx=10) </a:t>
            </a:r>
            <a:r>
              <a:rPr sz="9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Button(frame1, image=homeanimal, command=animals).pack(side=LEFT, padx=10) </a:t>
            </a:r>
            <a:r>
              <a:rPr sz="9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Button(frame1, image=homefruit, command=fruits).pack(side=LEFT, padx=10)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Button(frame1,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image=homeplayer,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command=players).pack(side=LEFT,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padx=10)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002675"/>
            <a:ext cx="2348230" cy="6045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745614">
              <a:lnSpc>
                <a:spcPct val="100000"/>
              </a:lnSpc>
              <a:spcBef>
                <a:spcPts val="819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1.3.3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8700261"/>
            <a:ext cx="5769610" cy="129539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925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Button(frame1,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image=homebird,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command=birds).pack(side=LEFT,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padx=10)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712860"/>
            <a:ext cx="440817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defined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“about_us.py”.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There are</a:t>
            </a:r>
            <a:r>
              <a:rPr sz="1300" dirty="0">
                <a:latin typeface="Times New Roman"/>
                <a:cs typeface="Times New Roman"/>
              </a:rPr>
              <a:t> five</a:t>
            </a:r>
            <a:r>
              <a:rPr sz="1300" spc="-5" dirty="0">
                <a:latin typeface="Times New Roman"/>
                <a:cs typeface="Times New Roman"/>
              </a:rPr>
              <a:t> button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we</a:t>
            </a:r>
            <a:r>
              <a:rPr sz="1300" spc="-5" dirty="0">
                <a:latin typeface="Times New Roman"/>
                <a:cs typeface="Times New Roman"/>
              </a:rPr>
              <a:t> used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here.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button</a:t>
            </a:r>
            <a:r>
              <a:rPr sz="1300" spc="-5" dirty="0">
                <a:latin typeface="Times New Roman"/>
                <a:cs typeface="Times New Roman"/>
              </a:rPr>
              <a:t> are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images.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820923"/>
            <a:ext cx="5731509" cy="177431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17335"/>
            <a:ext cx="1733550" cy="214287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751830" cy="2228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04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12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images.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can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according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image we click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-5" dirty="0">
                <a:latin typeface="Times New Roman"/>
                <a:cs typeface="Times New Roman"/>
              </a:rPr>
              <a:t>For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example, if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dirty="0">
                <a:latin typeface="Times New Roman"/>
                <a:cs typeface="Times New Roman"/>
              </a:rPr>
              <a:t> click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flower,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12</a:t>
            </a:r>
            <a:r>
              <a:rPr sz="1300" dirty="0">
                <a:latin typeface="Times New Roman"/>
                <a:cs typeface="Times New Roman"/>
              </a:rPr>
              <a:t> different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flowers.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EXIT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R="3579495" algn="r">
              <a:lnSpc>
                <a:spcPct val="100000"/>
              </a:lnSpc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1.3.4</a:t>
            </a:r>
            <a:endParaRPr sz="1300">
              <a:latin typeface="Times New Roman"/>
              <a:cs typeface="Times New Roman"/>
            </a:endParaRPr>
          </a:p>
          <a:p>
            <a:pPr marR="3610610" algn="r">
              <a:lnSpc>
                <a:spcPct val="100000"/>
              </a:lnSpc>
              <a:spcBef>
                <a:spcPts val="720"/>
              </a:spcBef>
            </a:pP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3212921"/>
            <a:ext cx="5769610" cy="25971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Button(frame3,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text="EXIT",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bg="darksalmon",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fg="yellow",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bd=3,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cursor="arrow",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105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command=exit).pack(side=LEFT,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padx=10,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pady=25,</a:t>
            </a:r>
            <a:r>
              <a:rPr sz="9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ipadx=30)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353840"/>
            <a:ext cx="5753100" cy="8001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defined</a:t>
            </a:r>
            <a:r>
              <a:rPr sz="1300" dirty="0">
                <a:latin typeface="Times New Roman"/>
                <a:cs typeface="Times New Roman"/>
              </a:rPr>
              <a:t> 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“klg.py”.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50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button,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exit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further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execution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done.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514214"/>
            <a:ext cx="3235325" cy="149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Times New Roman"/>
                <a:cs typeface="Times New Roman"/>
              </a:rPr>
              <a:t>OK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307465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1.3.5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2300"/>
              </a:lnSpc>
              <a:spcBef>
                <a:spcPts val="85"/>
              </a:spcBef>
            </a:pPr>
            <a:r>
              <a:rPr sz="1300" spc="-5" dirty="0">
                <a:latin typeface="Times New Roman"/>
                <a:cs typeface="Times New Roman"/>
              </a:rPr>
              <a:t>There are </a:t>
            </a:r>
            <a:r>
              <a:rPr sz="1300" dirty="0">
                <a:latin typeface="Times New Roman"/>
                <a:cs typeface="Times New Roman"/>
              </a:rPr>
              <a:t>two </a:t>
            </a:r>
            <a:r>
              <a:rPr sz="1300" spc="-5" dirty="0">
                <a:latin typeface="Times New Roman"/>
                <a:cs typeface="Times New Roman"/>
              </a:rPr>
              <a:t>OK </a:t>
            </a:r>
            <a:r>
              <a:rPr sz="1300" dirty="0">
                <a:latin typeface="Times New Roman"/>
                <a:cs typeface="Times New Roman"/>
              </a:rPr>
              <a:t>buttons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dirty="0">
                <a:latin typeface="Times New Roman"/>
                <a:cs typeface="Times New Roman"/>
              </a:rPr>
              <a:t>used </a:t>
            </a:r>
            <a:r>
              <a:rPr sz="1300" spc="-5" dirty="0">
                <a:latin typeface="Times New Roman"/>
                <a:cs typeface="Times New Roman"/>
              </a:rPr>
              <a:t>in </a:t>
            </a:r>
            <a:r>
              <a:rPr sz="1300" dirty="0">
                <a:latin typeface="Times New Roman"/>
                <a:cs typeface="Times New Roman"/>
              </a:rPr>
              <a:t>this </a:t>
            </a:r>
            <a:r>
              <a:rPr sz="1300" spc="-5" dirty="0">
                <a:latin typeface="Times New Roman"/>
                <a:cs typeface="Times New Roman"/>
              </a:rPr>
              <a:t>project.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used in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16" y="6101460"/>
            <a:ext cx="5769610" cy="259079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Button(frame1,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text="OK",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bg="darksalmon",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fg="yellow",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bd=3,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cursor="arrow",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105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command=okProcess).grid(row=3,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column=4,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sticky=W,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padx=10,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pady=10, ipadx=30)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242075"/>
            <a:ext cx="5753735" cy="8001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defined</a:t>
            </a:r>
            <a:r>
              <a:rPr sz="1300" dirty="0">
                <a:latin typeface="Times New Roman"/>
                <a:cs typeface="Times New Roman"/>
              </a:rPr>
              <a:t> 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“klg.py”.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50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button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means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continue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game.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We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will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see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20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name.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We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can select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name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go 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SUBMIT button.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400925"/>
            <a:ext cx="214630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SUBMIT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40208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1.3.6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416" y="8678926"/>
            <a:ext cx="5769610" cy="259079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Button(frame2,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text="SUBMIT",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bg="darksalmon",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fg="yellow",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bd=3,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cursor="arrow",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105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command=printing).grid(row=5,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column=1,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padx=10,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pady=10,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ipadx=20)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8821063"/>
            <a:ext cx="5755005" cy="7969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defined</a:t>
            </a:r>
            <a:r>
              <a:rPr sz="1300" dirty="0">
                <a:latin typeface="Times New Roman"/>
                <a:cs typeface="Times New Roman"/>
              </a:rPr>
              <a:t> 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“klg.py”.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40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button,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messagebox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appear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where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can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total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number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 </a:t>
            </a:r>
            <a:r>
              <a:rPr sz="1300" dirty="0">
                <a:latin typeface="Times New Roman"/>
                <a:cs typeface="Times New Roman"/>
              </a:rPr>
              <a:t>correctly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recognize.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70759"/>
            <a:ext cx="1552575" cy="5040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28031"/>
            <a:ext cx="1285875" cy="5521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7714995"/>
            <a:ext cx="1381125" cy="52387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5"/>
            <a:ext cx="5467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Times New Roman"/>
                <a:cs typeface="Times New Roman"/>
              </a:rPr>
              <a:t>HOME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82572"/>
            <a:ext cx="2146300" cy="607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49680">
              <a:lnSpc>
                <a:spcPct val="100000"/>
              </a:lnSpc>
              <a:spcBef>
                <a:spcPts val="830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1.3.7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our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283205"/>
            <a:ext cx="5769610" cy="259079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Button(frame2,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text="HOME",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bg="darksalmon",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fg="yellow",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bd=3,</a:t>
            </a:r>
            <a:r>
              <a:rPr sz="9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cursor="arrow",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105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command=home).grid(row=1,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column=6,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padx=200,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pady=10,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ipadx=20)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425344"/>
            <a:ext cx="5756910" cy="7969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defined</a:t>
            </a:r>
            <a:r>
              <a:rPr sz="1300" dirty="0">
                <a:latin typeface="Times New Roman"/>
                <a:cs typeface="Times New Roman"/>
              </a:rPr>
              <a:t> 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“klg.py”.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40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spc="2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this</a:t>
            </a:r>
            <a:r>
              <a:rPr sz="1300" spc="2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button,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2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will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go</a:t>
            </a:r>
            <a:r>
              <a:rPr sz="1300" spc="3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2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program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</a:t>
            </a:r>
            <a:r>
              <a:rPr sz="1300" spc="2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“about_us.py”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“klg.py”.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583050"/>
            <a:ext cx="2586990" cy="149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Times New Roman"/>
                <a:cs typeface="Times New Roman"/>
              </a:rPr>
              <a:t>OK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040765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1.3.8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46900"/>
              </a:lnSpc>
            </a:pPr>
            <a:r>
              <a:rPr sz="1300" spc="-5" dirty="0">
                <a:latin typeface="Times New Roman"/>
                <a:cs typeface="Times New Roman"/>
              </a:rPr>
              <a:t>No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code 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there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this</a:t>
            </a:r>
            <a:r>
              <a:rPr sz="1300" spc="-5" dirty="0">
                <a:latin typeface="Times New Roman"/>
                <a:cs typeface="Times New Roman"/>
              </a:rPr>
              <a:t> button.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 button is present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message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box.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613931"/>
            <a:ext cx="3961129" cy="607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736215">
              <a:lnSpc>
                <a:spcPct val="100000"/>
              </a:lnSpc>
              <a:spcBef>
                <a:spcPts val="830"/>
              </a:spcBef>
            </a:pPr>
            <a:r>
              <a:rPr sz="1300" spc="-10" dirty="0">
                <a:latin typeface="Times New Roman"/>
                <a:cs typeface="Times New Roman"/>
              </a:rPr>
              <a:t>Fig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1.3.9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300" spc="-5" dirty="0">
                <a:latin typeface="Times New Roman"/>
                <a:cs typeface="Times New Roman"/>
              </a:rPr>
              <a:t>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clicking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button,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get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percentage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accuracy.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864"/>
            <a:ext cx="1238250" cy="6381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944492"/>
            <a:ext cx="1019175" cy="504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169534"/>
            <a:ext cx="2714625" cy="170497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1429765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6"/>
                </a:lnTo>
                <a:lnTo>
                  <a:pt x="5769229" y="6096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4050" y="304799"/>
            <a:ext cx="5762625" cy="621792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065270" marR="5080" indent="539115" algn="r">
              <a:lnSpc>
                <a:spcPct val="103099"/>
              </a:lnSpc>
              <a:spcBef>
                <a:spcPts val="35"/>
              </a:spcBef>
            </a:pPr>
            <a:r>
              <a:rPr sz="1600" b="1" spc="-10" dirty="0">
                <a:latin typeface="Times New Roman"/>
                <a:cs typeface="Times New Roman"/>
              </a:rPr>
              <a:t>C</a:t>
            </a:r>
            <a:r>
              <a:rPr sz="1600" b="1" spc="-5" dirty="0">
                <a:latin typeface="Times New Roman"/>
                <a:cs typeface="Times New Roman"/>
              </a:rPr>
              <a:t>H</a:t>
            </a:r>
            <a:r>
              <a:rPr sz="1600" b="1" spc="-10" dirty="0">
                <a:latin typeface="Times New Roman"/>
                <a:cs typeface="Times New Roman"/>
              </a:rPr>
              <a:t>AP</a:t>
            </a:r>
            <a:r>
              <a:rPr sz="1600" b="1" dirty="0">
                <a:latin typeface="Times New Roman"/>
                <a:cs typeface="Times New Roman"/>
              </a:rPr>
              <a:t>TE</a:t>
            </a:r>
            <a:r>
              <a:rPr sz="1600" b="1" spc="15" dirty="0">
                <a:latin typeface="Times New Roman"/>
                <a:cs typeface="Times New Roman"/>
              </a:rPr>
              <a:t>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2  </a:t>
            </a:r>
            <a:r>
              <a:rPr sz="1600" b="1" spc="-5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ET</a:t>
            </a:r>
            <a:r>
              <a:rPr sz="1600" b="1" spc="-5" dirty="0">
                <a:latin typeface="Times New Roman"/>
                <a:cs typeface="Times New Roman"/>
              </a:rPr>
              <a:t>HO</a:t>
            </a:r>
            <a:r>
              <a:rPr sz="1600" b="1" spc="-10" dirty="0">
                <a:latin typeface="Times New Roman"/>
                <a:cs typeface="Times New Roman"/>
              </a:rPr>
              <a:t>D</a:t>
            </a:r>
            <a:r>
              <a:rPr sz="1600" b="1" spc="-1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L</a:t>
            </a:r>
            <a:r>
              <a:rPr sz="1600" b="1" spc="-15" dirty="0">
                <a:latin typeface="Times New Roman"/>
                <a:cs typeface="Times New Roman"/>
              </a:rPr>
              <a:t>OG</a:t>
            </a:r>
            <a:r>
              <a:rPr sz="1600" b="1" spc="15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12700" marR="12065">
              <a:lnSpc>
                <a:spcPts val="1490"/>
              </a:lnSpc>
              <a:spcBef>
                <a:spcPts val="844"/>
              </a:spcBef>
            </a:pPr>
            <a:r>
              <a:rPr sz="1300" spc="-5" dirty="0">
                <a:latin typeface="Times New Roman"/>
                <a:cs typeface="Times New Roman"/>
              </a:rPr>
              <a:t>First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step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gathering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our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requirements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project.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functions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modules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necessary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 the </a:t>
            </a:r>
            <a:r>
              <a:rPr sz="1300" spc="-5" dirty="0">
                <a:latin typeface="Times New Roman"/>
                <a:cs typeface="Times New Roman"/>
              </a:rPr>
              <a:t>development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project.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Functionality</a:t>
            </a:r>
            <a:endParaRPr sz="1400">
              <a:latin typeface="Times New Roman"/>
              <a:cs typeface="Times New Roman"/>
            </a:endParaRPr>
          </a:p>
          <a:p>
            <a:pPr marL="12700" marR="10795">
              <a:lnSpc>
                <a:spcPts val="1490"/>
              </a:lnSpc>
              <a:spcBef>
                <a:spcPts val="844"/>
              </a:spcBef>
            </a:pPr>
            <a:r>
              <a:rPr sz="1300" spc="-5" dirty="0">
                <a:latin typeface="Times New Roman"/>
                <a:cs typeface="Times New Roman"/>
              </a:rPr>
              <a:t>In this step we </a:t>
            </a:r>
            <a:r>
              <a:rPr sz="1300" dirty="0">
                <a:latin typeface="Times New Roman"/>
                <a:cs typeface="Times New Roman"/>
              </a:rPr>
              <a:t>will </a:t>
            </a:r>
            <a:r>
              <a:rPr sz="1300" spc="-5" dirty="0">
                <a:latin typeface="Times New Roman"/>
                <a:cs typeface="Times New Roman"/>
              </a:rPr>
              <a:t>discuss the </a:t>
            </a:r>
            <a:r>
              <a:rPr sz="1300" dirty="0">
                <a:latin typeface="Times New Roman"/>
                <a:cs typeface="Times New Roman"/>
              </a:rPr>
              <a:t>different </a:t>
            </a:r>
            <a:r>
              <a:rPr sz="1300" spc="-5" dirty="0">
                <a:latin typeface="Times New Roman"/>
                <a:cs typeface="Times New Roman"/>
              </a:rPr>
              <a:t>function used in </a:t>
            </a:r>
            <a:r>
              <a:rPr sz="1300" dirty="0">
                <a:latin typeface="Times New Roman"/>
                <a:cs typeface="Times New Roman"/>
              </a:rPr>
              <a:t>the program </a:t>
            </a:r>
            <a:r>
              <a:rPr sz="1300" spc="-5" dirty="0">
                <a:latin typeface="Times New Roman"/>
                <a:cs typeface="Times New Roman"/>
              </a:rPr>
              <a:t>and how </a:t>
            </a:r>
            <a:r>
              <a:rPr sz="1300" dirty="0">
                <a:latin typeface="Times New Roman"/>
                <a:cs typeface="Times New Roman"/>
              </a:rPr>
              <a:t>they </a:t>
            </a:r>
            <a:r>
              <a:rPr sz="1300" spc="-5" dirty="0">
                <a:latin typeface="Times New Roman"/>
                <a:cs typeface="Times New Roman"/>
              </a:rPr>
              <a:t>are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working.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different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types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used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are…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home_page()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birds()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flowers()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animals()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fruits()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players()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okProcess()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counting()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printing()</a:t>
            </a:r>
            <a:endParaRPr sz="13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Times New Roman"/>
                <a:cs typeface="Times New Roman"/>
              </a:rPr>
              <a:t>home()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300" spc="-5" dirty="0">
                <a:latin typeface="Times New Roman"/>
                <a:cs typeface="Times New Roman"/>
              </a:rPr>
              <a:t>Now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discuss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working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each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b="1" spc="-5" dirty="0">
                <a:latin typeface="Times New Roman"/>
                <a:cs typeface="Times New Roman"/>
              </a:rPr>
              <a:t>home_page()</a:t>
            </a:r>
            <a:endParaRPr sz="1300">
              <a:latin typeface="Times New Roman"/>
              <a:cs typeface="Times New Roman"/>
            </a:endParaRPr>
          </a:p>
          <a:p>
            <a:pPr marL="12700" marR="1644014">
              <a:lnSpc>
                <a:spcPct val="146900"/>
              </a:lnSpc>
              <a:spcBef>
                <a:spcPts val="15"/>
              </a:spcBef>
            </a:pPr>
            <a:r>
              <a:rPr sz="1300" spc="-5" dirty="0">
                <a:latin typeface="Times New Roman"/>
                <a:cs typeface="Times New Roman"/>
              </a:rPr>
              <a:t>This function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dirty="0">
                <a:latin typeface="Times New Roman"/>
                <a:cs typeface="Times New Roman"/>
              </a:rPr>
              <a:t> defined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program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named </a:t>
            </a:r>
            <a:r>
              <a:rPr sz="1300" spc="-5" dirty="0">
                <a:latin typeface="Times New Roman"/>
                <a:cs typeface="Times New Roman"/>
              </a:rPr>
              <a:t>“about_us.py”.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used is…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7197216"/>
            <a:ext cx="5769610" cy="518159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def</a:t>
            </a:r>
            <a:r>
              <a:rPr sz="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home_page():</a:t>
            </a:r>
            <a:endParaRPr sz="900">
              <a:latin typeface="Courier New"/>
              <a:cs typeface="Courier New"/>
            </a:endParaRPr>
          </a:p>
          <a:p>
            <a:pPr marL="292100" marR="3685540">
              <a:lnSpc>
                <a:spcPts val="1019"/>
              </a:lnSpc>
              <a:spcBef>
                <a:spcPts val="5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about_us_window.destroy()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900" spc="1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os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os.system("python</a:t>
            </a:r>
            <a:r>
              <a:rPr sz="9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klg.py")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693914"/>
            <a:ext cx="5755005" cy="20580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04"/>
              </a:spcBef>
            </a:pPr>
            <a:r>
              <a:rPr sz="1300" spc="-5" dirty="0">
                <a:latin typeface="Times New Roman"/>
                <a:cs typeface="Times New Roman"/>
              </a:rPr>
              <a:t>Working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function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destroy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move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new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program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“klg.py”.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b="1" spc="-5" dirty="0">
                <a:latin typeface="Times New Roman"/>
                <a:cs typeface="Times New Roman"/>
              </a:rPr>
              <a:t>birds()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Times New Roman"/>
                <a:cs typeface="Times New Roman"/>
              </a:rPr>
              <a:t>This function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dirty="0">
                <a:latin typeface="Times New Roman"/>
                <a:cs typeface="Times New Roman"/>
              </a:rPr>
              <a:t>defined </a:t>
            </a:r>
            <a:r>
              <a:rPr sz="1300" spc="-5" dirty="0">
                <a:latin typeface="Times New Roman"/>
                <a:cs typeface="Times New Roman"/>
              </a:rPr>
              <a:t>in the</a:t>
            </a:r>
            <a:r>
              <a:rPr sz="1300" dirty="0">
                <a:latin typeface="Times New Roman"/>
                <a:cs typeface="Times New Roman"/>
              </a:rPr>
              <a:t> program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named</a:t>
            </a:r>
            <a:r>
              <a:rPr sz="1300" spc="-5" dirty="0">
                <a:latin typeface="Times New Roman"/>
                <a:cs typeface="Times New Roman"/>
              </a:rPr>
              <a:t> “klg.py”.</a:t>
            </a:r>
            <a:endParaRPr sz="1300">
              <a:latin typeface="Times New Roman"/>
              <a:cs typeface="Times New Roman"/>
            </a:endParaRPr>
          </a:p>
          <a:p>
            <a:pPr marL="12700" marR="5715">
              <a:lnSpc>
                <a:spcPts val="1490"/>
              </a:lnSpc>
              <a:spcBef>
                <a:spcPts val="855"/>
              </a:spcBef>
            </a:pPr>
            <a:r>
              <a:rPr sz="1300" spc="-5" dirty="0">
                <a:latin typeface="Times New Roman"/>
                <a:cs typeface="Times New Roman"/>
              </a:rPr>
              <a:t>Working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destroy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display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new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12 images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some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text and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some </a:t>
            </a:r>
            <a:r>
              <a:rPr sz="1300" dirty="0">
                <a:latin typeface="Times New Roman"/>
                <a:cs typeface="Times New Roman"/>
              </a:rPr>
              <a:t>button.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b="1" dirty="0">
                <a:latin typeface="Times New Roman"/>
                <a:cs typeface="Times New Roman"/>
              </a:rPr>
              <a:t>flowers()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Times New Roman"/>
                <a:cs typeface="Times New Roman"/>
              </a:rPr>
              <a:t>This function is</a:t>
            </a:r>
            <a:r>
              <a:rPr sz="1300" dirty="0">
                <a:latin typeface="Times New Roman"/>
                <a:cs typeface="Times New Roman"/>
              </a:rPr>
              <a:t> defined</a:t>
            </a:r>
            <a:r>
              <a:rPr sz="1300" spc="-5" dirty="0">
                <a:latin typeface="Times New Roman"/>
                <a:cs typeface="Times New Roman"/>
              </a:rPr>
              <a:t> 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program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named</a:t>
            </a:r>
            <a:r>
              <a:rPr sz="1300" spc="-5" dirty="0">
                <a:latin typeface="Times New Roman"/>
                <a:cs typeface="Times New Roman"/>
              </a:rPr>
              <a:t> “klg.py”.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756910" cy="554291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620">
              <a:lnSpc>
                <a:spcPts val="1490"/>
              </a:lnSpc>
              <a:spcBef>
                <a:spcPts val="204"/>
              </a:spcBef>
            </a:pPr>
            <a:r>
              <a:rPr sz="1300" spc="-5" dirty="0">
                <a:latin typeface="Times New Roman"/>
                <a:cs typeface="Times New Roman"/>
              </a:rPr>
              <a:t>Working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destroy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display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new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12 images and some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text 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some </a:t>
            </a:r>
            <a:r>
              <a:rPr sz="1300" dirty="0">
                <a:latin typeface="Times New Roman"/>
                <a:cs typeface="Times New Roman"/>
              </a:rPr>
              <a:t>button.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b="1" spc="-5" dirty="0">
                <a:latin typeface="Times New Roman"/>
                <a:cs typeface="Times New Roman"/>
              </a:rPr>
              <a:t>animals()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Times New Roman"/>
                <a:cs typeface="Times New Roman"/>
              </a:rPr>
              <a:t>This function is</a:t>
            </a:r>
            <a:r>
              <a:rPr sz="1300" dirty="0">
                <a:latin typeface="Times New Roman"/>
                <a:cs typeface="Times New Roman"/>
              </a:rPr>
              <a:t> defined</a:t>
            </a:r>
            <a:r>
              <a:rPr sz="1300" spc="-5" dirty="0">
                <a:latin typeface="Times New Roman"/>
                <a:cs typeface="Times New Roman"/>
              </a:rPr>
              <a:t> 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program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named</a:t>
            </a:r>
            <a:r>
              <a:rPr sz="1300" spc="-5" dirty="0">
                <a:latin typeface="Times New Roman"/>
                <a:cs typeface="Times New Roman"/>
              </a:rPr>
              <a:t> “klg.py”.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55"/>
              </a:spcBef>
            </a:pPr>
            <a:r>
              <a:rPr sz="1300" spc="-5" dirty="0">
                <a:latin typeface="Times New Roman"/>
                <a:cs typeface="Times New Roman"/>
              </a:rPr>
              <a:t>Working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destroy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display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new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12 images and some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text 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some </a:t>
            </a:r>
            <a:r>
              <a:rPr sz="1300" dirty="0">
                <a:latin typeface="Times New Roman"/>
                <a:cs typeface="Times New Roman"/>
              </a:rPr>
              <a:t>button.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b="1" spc="-5" dirty="0">
                <a:latin typeface="Times New Roman"/>
                <a:cs typeface="Times New Roman"/>
              </a:rPr>
              <a:t>friuts()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Times New Roman"/>
                <a:cs typeface="Times New Roman"/>
              </a:rPr>
              <a:t>This function is</a:t>
            </a:r>
            <a:r>
              <a:rPr sz="1300" dirty="0">
                <a:latin typeface="Times New Roman"/>
                <a:cs typeface="Times New Roman"/>
              </a:rPr>
              <a:t> defined</a:t>
            </a:r>
            <a:r>
              <a:rPr sz="1300" spc="-5" dirty="0">
                <a:latin typeface="Times New Roman"/>
                <a:cs typeface="Times New Roman"/>
              </a:rPr>
              <a:t> 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program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named</a:t>
            </a:r>
            <a:r>
              <a:rPr sz="1300" spc="-5" dirty="0">
                <a:latin typeface="Times New Roman"/>
                <a:cs typeface="Times New Roman"/>
              </a:rPr>
              <a:t> “klg.py”.</a:t>
            </a:r>
            <a:endParaRPr sz="1300">
              <a:latin typeface="Times New Roman"/>
              <a:cs typeface="Times New Roman"/>
            </a:endParaRPr>
          </a:p>
          <a:p>
            <a:pPr marL="12700" marR="7620">
              <a:lnSpc>
                <a:spcPts val="1490"/>
              </a:lnSpc>
              <a:spcBef>
                <a:spcPts val="855"/>
              </a:spcBef>
            </a:pPr>
            <a:r>
              <a:rPr sz="1300" spc="-5" dirty="0">
                <a:latin typeface="Times New Roman"/>
                <a:cs typeface="Times New Roman"/>
              </a:rPr>
              <a:t>Working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destroy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display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new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 12 images and some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text 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some </a:t>
            </a:r>
            <a:r>
              <a:rPr sz="1300" dirty="0">
                <a:latin typeface="Times New Roman"/>
                <a:cs typeface="Times New Roman"/>
              </a:rPr>
              <a:t>button.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00" b="1" spc="-5" dirty="0">
                <a:latin typeface="Times New Roman"/>
                <a:cs typeface="Times New Roman"/>
              </a:rPr>
              <a:t>players()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00" spc="-5" dirty="0">
                <a:latin typeface="Times New Roman"/>
                <a:cs typeface="Times New Roman"/>
              </a:rPr>
              <a:t>This function is</a:t>
            </a:r>
            <a:r>
              <a:rPr sz="1300" dirty="0">
                <a:latin typeface="Times New Roman"/>
                <a:cs typeface="Times New Roman"/>
              </a:rPr>
              <a:t> defined</a:t>
            </a:r>
            <a:r>
              <a:rPr sz="1300" spc="-5" dirty="0">
                <a:latin typeface="Times New Roman"/>
                <a:cs typeface="Times New Roman"/>
              </a:rPr>
              <a:t> 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dirty="0">
                <a:latin typeface="Times New Roman"/>
                <a:cs typeface="Times New Roman"/>
              </a:rPr>
              <a:t>program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named</a:t>
            </a:r>
            <a:r>
              <a:rPr sz="1300" spc="-5" dirty="0">
                <a:latin typeface="Times New Roman"/>
                <a:cs typeface="Times New Roman"/>
              </a:rPr>
              <a:t> “klg.py”.</a:t>
            </a:r>
            <a:endParaRPr sz="1300">
              <a:latin typeface="Times New Roman"/>
              <a:cs typeface="Times New Roman"/>
            </a:endParaRPr>
          </a:p>
          <a:p>
            <a:pPr marL="12700" marR="7620">
              <a:lnSpc>
                <a:spcPts val="1490"/>
              </a:lnSpc>
              <a:spcBef>
                <a:spcPts val="840"/>
              </a:spcBef>
            </a:pPr>
            <a:r>
              <a:rPr sz="1300" spc="-5" dirty="0">
                <a:latin typeface="Times New Roman"/>
                <a:cs typeface="Times New Roman"/>
              </a:rPr>
              <a:t>Working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destroy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display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new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window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with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12 images and some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text and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some </a:t>
            </a:r>
            <a:r>
              <a:rPr sz="1300" dirty="0">
                <a:latin typeface="Times New Roman"/>
                <a:cs typeface="Times New Roman"/>
              </a:rPr>
              <a:t>button.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b="1" spc="-5" dirty="0">
                <a:latin typeface="Times New Roman"/>
                <a:cs typeface="Times New Roman"/>
              </a:rPr>
              <a:t>okProcess()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300" spc="-5" dirty="0">
                <a:latin typeface="Times New Roman"/>
                <a:cs typeface="Times New Roman"/>
              </a:rPr>
              <a:t>This function is</a:t>
            </a:r>
            <a:r>
              <a:rPr sz="1300" dirty="0">
                <a:latin typeface="Times New Roman"/>
                <a:cs typeface="Times New Roman"/>
              </a:rPr>
              <a:t> defined</a:t>
            </a:r>
            <a:r>
              <a:rPr sz="1300" spc="-5" dirty="0">
                <a:latin typeface="Times New Roman"/>
                <a:cs typeface="Times New Roman"/>
              </a:rPr>
              <a:t> 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program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named</a:t>
            </a:r>
            <a:r>
              <a:rPr sz="1300" spc="-5" dirty="0">
                <a:latin typeface="Times New Roman"/>
                <a:cs typeface="Times New Roman"/>
              </a:rPr>
              <a:t> “klg.py”.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850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destroys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current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frame.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After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list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20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name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appear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including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image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 are previously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shown.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00" b="1" spc="-5" dirty="0">
                <a:latin typeface="Times New Roman"/>
                <a:cs typeface="Times New Roman"/>
              </a:rPr>
              <a:t>counting()</a:t>
            </a:r>
            <a:endParaRPr sz="1300">
              <a:latin typeface="Times New Roman"/>
              <a:cs typeface="Times New Roman"/>
            </a:endParaRPr>
          </a:p>
          <a:p>
            <a:pPr marL="12700" marR="2024380">
              <a:lnSpc>
                <a:spcPct val="146900"/>
              </a:lnSpc>
            </a:pPr>
            <a:r>
              <a:rPr sz="1300" spc="-5" dirty="0">
                <a:latin typeface="Times New Roman"/>
                <a:cs typeface="Times New Roman"/>
              </a:rPr>
              <a:t>This function is </a:t>
            </a:r>
            <a:r>
              <a:rPr sz="1300" dirty="0">
                <a:latin typeface="Times New Roman"/>
                <a:cs typeface="Times New Roman"/>
              </a:rPr>
              <a:t>defined </a:t>
            </a:r>
            <a:r>
              <a:rPr sz="1300" spc="-5" dirty="0">
                <a:latin typeface="Times New Roman"/>
                <a:cs typeface="Times New Roman"/>
              </a:rPr>
              <a:t>in the </a:t>
            </a:r>
            <a:r>
              <a:rPr sz="1300" dirty="0">
                <a:latin typeface="Times New Roman"/>
                <a:cs typeface="Times New Roman"/>
              </a:rPr>
              <a:t>program named </a:t>
            </a:r>
            <a:r>
              <a:rPr sz="1300" spc="-5" dirty="0">
                <a:latin typeface="Times New Roman"/>
                <a:cs typeface="Times New Roman"/>
              </a:rPr>
              <a:t>“klg.py”.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use is…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6528180"/>
            <a:ext cx="5769610" cy="518159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def</a:t>
            </a:r>
            <a:r>
              <a:rPr sz="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counting():</a:t>
            </a:r>
            <a:endParaRPr sz="900">
              <a:latin typeface="Courier New"/>
              <a:cs typeface="Courier New"/>
            </a:endParaRPr>
          </a:p>
          <a:p>
            <a:pPr marL="17780" marR="462915" indent="274320">
              <a:lnSpc>
                <a:spcPts val="1019"/>
              </a:lnSpc>
              <a:spcBef>
                <a:spcPts val="55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count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v1.get()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v2.get()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v3.get()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v4.get()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v5.get()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v6.get()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9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v7.get()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v8.get()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v9.get()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v10.get()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v11.get()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v12.get()</a:t>
            </a:r>
            <a:endParaRPr sz="900">
              <a:latin typeface="Courier New"/>
              <a:cs typeface="Courier New"/>
            </a:endParaRPr>
          </a:p>
          <a:p>
            <a:pPr marL="292100">
              <a:lnSpc>
                <a:spcPts val="9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count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29399"/>
            <a:ext cx="4658360" cy="11906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function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returns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number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images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correctly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selected.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300" b="1" spc="-5" dirty="0">
                <a:latin typeface="Times New Roman"/>
                <a:cs typeface="Times New Roman"/>
              </a:rPr>
              <a:t>printing()</a:t>
            </a:r>
            <a:endParaRPr sz="1300">
              <a:latin typeface="Times New Roman"/>
              <a:cs typeface="Times New Roman"/>
            </a:endParaRPr>
          </a:p>
          <a:p>
            <a:pPr marL="12700" marR="925830">
              <a:lnSpc>
                <a:spcPts val="2300"/>
              </a:lnSpc>
              <a:spcBef>
                <a:spcPts val="85"/>
              </a:spcBef>
            </a:pPr>
            <a:r>
              <a:rPr sz="1300" spc="-5" dirty="0">
                <a:latin typeface="Times New Roman"/>
                <a:cs typeface="Times New Roman"/>
              </a:rPr>
              <a:t>This function is </a:t>
            </a:r>
            <a:r>
              <a:rPr sz="1300" dirty="0">
                <a:latin typeface="Times New Roman"/>
                <a:cs typeface="Times New Roman"/>
              </a:rPr>
              <a:t>defined </a:t>
            </a:r>
            <a:r>
              <a:rPr sz="1300" spc="-5" dirty="0">
                <a:latin typeface="Times New Roman"/>
                <a:cs typeface="Times New Roman"/>
              </a:rPr>
              <a:t>in the </a:t>
            </a:r>
            <a:r>
              <a:rPr sz="1300" dirty="0">
                <a:latin typeface="Times New Roman"/>
                <a:cs typeface="Times New Roman"/>
              </a:rPr>
              <a:t>program named </a:t>
            </a:r>
            <a:r>
              <a:rPr sz="1300" spc="-5" dirty="0">
                <a:latin typeface="Times New Roman"/>
                <a:cs typeface="Times New Roman"/>
              </a:rPr>
              <a:t>“klg.py”.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we used is…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416" y="8211057"/>
            <a:ext cx="5769610" cy="155448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894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def</a:t>
            </a:r>
            <a:r>
              <a:rPr sz="9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printing():</a:t>
            </a:r>
            <a:endParaRPr sz="900">
              <a:latin typeface="Courier New"/>
              <a:cs typeface="Courier New"/>
            </a:endParaRPr>
          </a:p>
          <a:p>
            <a:pPr marL="17780" marR="120014" indent="274320">
              <a:lnSpc>
                <a:spcPts val="1019"/>
              </a:lnSpc>
              <a:spcBef>
                <a:spcPts val="5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messagebox.showinfo("Number of Birds", str(counting())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 "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Birds are correctly </a:t>
            </a:r>
            <a:r>
              <a:rPr sz="9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recognize")</a:t>
            </a:r>
            <a:endParaRPr sz="900">
              <a:latin typeface="Courier New"/>
              <a:cs typeface="Courier New"/>
            </a:endParaRPr>
          </a:p>
          <a:p>
            <a:pPr marL="17780" marR="805815" indent="274320">
              <a:lnSpc>
                <a:spcPts val="1019"/>
              </a:lnSpc>
              <a:spcBef>
                <a:spcPts val="5"/>
              </a:spcBef>
            </a:pP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L =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Label(frame2, bg="skyblue", fg="black", font="gabriola 30 italic </a:t>
            </a:r>
            <a:r>
              <a:rPr sz="9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underline")</a:t>
            </a:r>
            <a:endParaRPr sz="900">
              <a:latin typeface="Courier New"/>
              <a:cs typeface="Courier New"/>
            </a:endParaRPr>
          </a:p>
          <a:p>
            <a:pPr marL="292100">
              <a:lnSpc>
                <a:spcPts val="965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L.grid(row=5,</a:t>
            </a:r>
            <a:r>
              <a:rPr sz="9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column=2,</a:t>
            </a:r>
            <a:r>
              <a:rPr sz="9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columnspan=15)</a:t>
            </a:r>
            <a:endParaRPr sz="900">
              <a:latin typeface="Courier New"/>
              <a:cs typeface="Courier New"/>
            </a:endParaRPr>
          </a:p>
          <a:p>
            <a:pPr marL="17780" marR="51435" indent="274320">
              <a:lnSpc>
                <a:spcPts val="1019"/>
              </a:lnSpc>
              <a:spcBef>
                <a:spcPts val="50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L.config(text="Percentage of Accuracy is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" +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str("%.2f"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%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((counting()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100)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/ </a:t>
            </a:r>
            <a:r>
              <a:rPr sz="9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12))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 "%")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Courier New"/>
              <a:cs typeface="Courier New"/>
            </a:endParaRPr>
          </a:p>
          <a:p>
            <a:pPr marL="292100">
              <a:lnSpc>
                <a:spcPts val="1050"/>
              </a:lnSpc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Label(frame3,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image=smile).grid(row=1,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column=1,</a:t>
            </a:r>
            <a:r>
              <a:rPr sz="9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padx=100,</a:t>
            </a:r>
            <a:r>
              <a:rPr sz="9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pady=50)</a:t>
            </a:r>
            <a:endParaRPr sz="900">
              <a:latin typeface="Courier New"/>
              <a:cs typeface="Courier New"/>
            </a:endParaRPr>
          </a:p>
          <a:p>
            <a:pPr marL="17780" marR="119380" indent="274320">
              <a:lnSpc>
                <a:spcPts val="1019"/>
              </a:lnSpc>
              <a:spcBef>
                <a:spcPts val="55"/>
              </a:spcBef>
            </a:pP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Label(frame3, text="Thank You !!!", bg="#46f0f0", fg="blue", font="chaurcer 25 </a:t>
            </a:r>
            <a:r>
              <a:rPr sz="900" spc="-5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italic").grid(row=1,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column=2, sticky=N,</a:t>
            </a:r>
            <a:r>
              <a:rPr sz="9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ourier New"/>
                <a:cs typeface="Courier New"/>
              </a:rPr>
              <a:t>pady=180)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spc="-25" dirty="0"/>
              <a:t> </a:t>
            </a:r>
            <a:r>
              <a:rPr dirty="0"/>
              <a:t>|</a:t>
            </a:r>
            <a:r>
              <a:rPr spc="-4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2298</Words>
  <Application>Microsoft Office PowerPoint</Application>
  <PresentationFormat>Custom</PresentationFormat>
  <Paragraphs>312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subhadip mondal</dc:creator>
  <cp:lastModifiedBy>INDIAN</cp:lastModifiedBy>
  <cp:revision>7</cp:revision>
  <dcterms:created xsi:type="dcterms:W3CDTF">2022-09-29T16:07:01Z</dcterms:created>
  <dcterms:modified xsi:type="dcterms:W3CDTF">2022-11-16T14:52:51Z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2022-09-29T00:00:00Z</vt:filetime>
  </property>
</Properties>
</file>