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66" r:id="rId6"/>
    <p:sldId id="267" r:id="rId7"/>
    <p:sldId id="259" r:id="rId8"/>
    <p:sldId id="273" r:id="rId9"/>
    <p:sldId id="260" r:id="rId10"/>
    <p:sldId id="269" r:id="rId11"/>
    <p:sldId id="270" r:id="rId12"/>
    <p:sldId id="271" r:id="rId13"/>
    <p:sldId id="272" r:id="rId14"/>
    <p:sldId id="26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8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5866-CA7B-4145-8CE7-0A31EEE2E07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3444D-03EB-496B-909B-09716DF94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0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8A5BD-F3E3-4A03-A003-9D63B710C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28" y="509422"/>
            <a:ext cx="6213895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амка 6">
            <a:extLst>
              <a:ext uri="{FF2B5EF4-FFF2-40B4-BE49-F238E27FC236}">
                <a16:creationId xmlns:a16="http://schemas.microsoft.com/office/drawing/2014/main" id="{B2CD82D2-BFB3-4B32-BAAF-7009848A216C}"/>
              </a:ext>
            </a:extLst>
          </p:cNvPr>
          <p:cNvSpPr/>
          <p:nvPr userDrawn="1"/>
        </p:nvSpPr>
        <p:spPr>
          <a:xfrm>
            <a:off x="7073661" y="1462672"/>
            <a:ext cx="3942271" cy="3692106"/>
          </a:xfrm>
          <a:prstGeom prst="frame">
            <a:avLst>
              <a:gd name="adj1" fmla="val 87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мка 7">
            <a:extLst>
              <a:ext uri="{FF2B5EF4-FFF2-40B4-BE49-F238E27FC236}">
                <a16:creationId xmlns:a16="http://schemas.microsoft.com/office/drawing/2014/main" id="{9F4B6123-40BE-4E21-A048-402172CE3EDB}"/>
              </a:ext>
            </a:extLst>
          </p:cNvPr>
          <p:cNvSpPr/>
          <p:nvPr userDrawn="1"/>
        </p:nvSpPr>
        <p:spPr>
          <a:xfrm>
            <a:off x="6028427" y="3509963"/>
            <a:ext cx="2090467" cy="1957812"/>
          </a:xfrm>
          <a:prstGeom prst="frame">
            <a:avLst>
              <a:gd name="adj1" fmla="val 50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Рамка 8">
            <a:extLst>
              <a:ext uri="{FF2B5EF4-FFF2-40B4-BE49-F238E27FC236}">
                <a16:creationId xmlns:a16="http://schemas.microsoft.com/office/drawing/2014/main" id="{65AE3CB2-356C-4971-A983-7D730366CCA3}"/>
              </a:ext>
            </a:extLst>
          </p:cNvPr>
          <p:cNvSpPr/>
          <p:nvPr userDrawn="1"/>
        </p:nvSpPr>
        <p:spPr>
          <a:xfrm>
            <a:off x="10341045" y="1863306"/>
            <a:ext cx="1372189" cy="1285114"/>
          </a:xfrm>
          <a:prstGeom prst="frame">
            <a:avLst>
              <a:gd name="adj1" fmla="val 215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Рамка 9">
            <a:extLst>
              <a:ext uri="{FF2B5EF4-FFF2-40B4-BE49-F238E27FC236}">
                <a16:creationId xmlns:a16="http://schemas.microsoft.com/office/drawing/2014/main" id="{A3AC2540-8CC3-4880-973D-39C4A5B2C866}"/>
              </a:ext>
            </a:extLst>
          </p:cNvPr>
          <p:cNvSpPr/>
          <p:nvPr userDrawn="1"/>
        </p:nvSpPr>
        <p:spPr>
          <a:xfrm>
            <a:off x="10899120" y="5253486"/>
            <a:ext cx="864435" cy="809580"/>
          </a:xfrm>
          <a:prstGeom prst="frame">
            <a:avLst>
              <a:gd name="adj1" fmla="val 180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Рамка 10">
            <a:extLst>
              <a:ext uri="{FF2B5EF4-FFF2-40B4-BE49-F238E27FC236}">
                <a16:creationId xmlns:a16="http://schemas.microsoft.com/office/drawing/2014/main" id="{24B37C98-C20F-4572-A0B3-9A30C060E673}"/>
              </a:ext>
            </a:extLst>
          </p:cNvPr>
          <p:cNvSpPr/>
          <p:nvPr userDrawn="1"/>
        </p:nvSpPr>
        <p:spPr>
          <a:xfrm>
            <a:off x="7073660" y="367769"/>
            <a:ext cx="864435" cy="809580"/>
          </a:xfrm>
          <a:prstGeom prst="frame">
            <a:avLst>
              <a:gd name="adj1" fmla="val 50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E2704EA-4FB2-4C03-8579-31DE623FBACB}"/>
              </a:ext>
            </a:extLst>
          </p:cNvPr>
          <p:cNvCxnSpPr/>
          <p:nvPr userDrawn="1"/>
        </p:nvCxnSpPr>
        <p:spPr>
          <a:xfrm>
            <a:off x="324928" y="3148420"/>
            <a:ext cx="3256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амка 13">
            <a:extLst>
              <a:ext uri="{FF2B5EF4-FFF2-40B4-BE49-F238E27FC236}">
                <a16:creationId xmlns:a16="http://schemas.microsoft.com/office/drawing/2014/main" id="{D0405E18-A2A3-481D-9AAA-A0F57E658EFD}"/>
              </a:ext>
            </a:extLst>
          </p:cNvPr>
          <p:cNvSpPr/>
          <p:nvPr userDrawn="1"/>
        </p:nvSpPr>
        <p:spPr>
          <a:xfrm>
            <a:off x="1551319" y="4251064"/>
            <a:ext cx="2090468" cy="1957813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мка 14">
            <a:extLst>
              <a:ext uri="{FF2B5EF4-FFF2-40B4-BE49-F238E27FC236}">
                <a16:creationId xmlns:a16="http://schemas.microsoft.com/office/drawing/2014/main" id="{856D71DE-E397-4F9D-B792-3C8AD992C725}"/>
              </a:ext>
            </a:extLst>
          </p:cNvPr>
          <p:cNvSpPr/>
          <p:nvPr userDrawn="1"/>
        </p:nvSpPr>
        <p:spPr>
          <a:xfrm>
            <a:off x="3728041" y="3870805"/>
            <a:ext cx="1108512" cy="1038169"/>
          </a:xfrm>
          <a:prstGeom prst="frame">
            <a:avLst>
              <a:gd name="adj1" fmla="val 5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E1B61-6B95-4BD5-8A8D-1D38E044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D949E-00E3-4E89-BDBA-3FEE4D9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0EA7D8-F2EA-4924-A23F-7DC5190A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0787AF-BD7C-48AB-A66B-871CED0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0788B5-9088-4EE2-923A-0F8A8A4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2B19A3-EB7D-4A88-8805-5E6C27A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D1719-7033-4D9A-9FD6-5DBEEA69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CF4EE6-5B59-496F-9D4D-61B4B4862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385C1F-4137-489E-8BEA-D8770E30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97D53E-C5F2-419B-B7DE-B8FDEAA8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8815-9B6A-47ED-A1C6-758ED027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1465B1-5930-48A5-949C-78766C92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5384A-2762-4F3E-8806-B3A5C6F0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1E803A-2F86-42B3-8A99-5778A46F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FCBE6-377D-45C4-B439-8BA847A3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868BC-E866-4191-ADB2-04008F04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D40CB-055A-4876-8367-E24403B1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D639C-F8D5-4C53-BDD5-46D714504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C63352-AA8D-4692-8689-35F8ACF4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3408F-67D7-410B-8DC0-BC1D187E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EB4D-4E1A-43CD-AECA-1F260BD2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ED966-1029-4BE5-A6D1-395C76E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5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4149000"/>
            <a:ext cx="8976000" cy="27110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3500000" algn="b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5631" y="375112"/>
            <a:ext cx="5220737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998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5184000"/>
            <a:ext cx="3531000" cy="1676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319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DEB28-B214-4A65-9CFF-3052859A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5D21D-D4A9-4E80-B2E0-92287274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1"/>
            <a:ext cx="10515600" cy="41719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7B320-58C3-4DBF-A296-EBEC8578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A83A8-4039-4938-97D2-6B80C63A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DD809-D4AD-4728-97EC-7028906F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438EE6-A199-4C90-A36F-23760ECB52C1}"/>
              </a:ext>
            </a:extLst>
          </p:cNvPr>
          <p:cNvSpPr/>
          <p:nvPr userDrawn="1"/>
        </p:nvSpPr>
        <p:spPr>
          <a:xfrm>
            <a:off x="0" y="6176962"/>
            <a:ext cx="12187567" cy="683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61805B-D72F-4036-927F-88EF4E2739F0}"/>
              </a:ext>
            </a:extLst>
          </p:cNvPr>
          <p:cNvSpPr/>
          <p:nvPr userDrawn="1"/>
        </p:nvSpPr>
        <p:spPr>
          <a:xfrm>
            <a:off x="0" y="1646238"/>
            <a:ext cx="12192000" cy="179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8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E8277-7A9E-42D5-8116-5A6B10D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D397DC-F0AA-4929-B157-144B3308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51BF0-D7FD-4055-9ED0-D1116661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96E0C6-626F-4D9A-938C-70599D2F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D1FD2-9FAD-499F-86DC-0671859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3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EC5A4-3B24-4F1C-B28C-39C4C7F9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7AE0C-FF0D-4332-B49E-3B6B79EC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BCDFB5-C2F3-4AC2-9052-24058850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159F2-B661-4598-8FF8-5D4A47C5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71E864-CAF8-4B65-B946-E2A52EA0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9CAB32-FCC0-4040-964B-9EAAAB1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7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EEB1-002A-4FCE-89FE-4A08B3CB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2A806-4929-4C56-86D0-6BB4C828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604A8-E615-45F1-A383-70A0DBC8D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4915D5-08FE-4498-B2C9-E11D90889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61C468-33C0-4A89-9E00-758987B02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9DA2D8-F498-4A02-84FB-4A29C26D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2AB6F8-5F7A-4277-9249-A2B12CD3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C17D11-7E3E-4EA5-9D51-3CAD8A1C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6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BBE04-3D4C-49C5-8433-7657C543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B70D68-1350-43C2-BFF0-87BC3FAA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F355E9-67BC-4E51-B9C5-CCC1DECD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1667EB-355F-4E9A-8183-FDFE498C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5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C3B37D-6568-4C64-BFCF-70D6732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85F413-180A-410E-94F2-BF5D7D5E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B98603-6EE0-42FD-A07A-FFECE42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446B-51D6-40B2-9473-B57A997B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C6C79-DA40-490C-9CA8-7AC21CF1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F4322C-FE74-4650-B1D4-D03FDB85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0ED1B-540E-4DE7-8E5E-DCCFE0F34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EF205E-BA47-48C8-88BF-B84A32F99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A6CB7-8532-4019-A798-63FD255EC12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:a16="http://schemas.microsoft.com/office/drawing/2014/main" id="{8856EEBA-578F-43FB-94EF-29B9A31542C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94266" y="4047066"/>
            <a:ext cx="2954867" cy="220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E3003-C145-48A7-A124-4A080A6F2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28" y="1257300"/>
            <a:ext cx="6213895" cy="163972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Project-4</a:t>
            </a:r>
            <a:br>
              <a:rPr lang="en-US" sz="8800" dirty="0" smtClean="0"/>
            </a:br>
            <a:r>
              <a:rPr lang="ru-RU" sz="1400" dirty="0" smtClean="0"/>
              <a:t>Интернет – магазин электроники</a:t>
            </a:r>
            <a:endParaRPr lang="ru-RU" sz="8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A63583-7ABE-4C8D-88A9-EA63CF78E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7771" y="1257300"/>
            <a:ext cx="3447142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928" y="4521201"/>
            <a:ext cx="2671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Выполнила</a:t>
            </a:r>
            <a:r>
              <a:rPr lang="en-US" dirty="0" smtClean="0"/>
              <a:t>:</a:t>
            </a:r>
            <a:r>
              <a:rPr lang="ru-RU" dirty="0" smtClean="0"/>
              <a:t> команда</a:t>
            </a:r>
            <a:r>
              <a:rPr lang="en-US" dirty="0" smtClean="0"/>
              <a:t> </a:t>
            </a:r>
            <a:r>
              <a:rPr lang="ru-RU" dirty="0" smtClean="0"/>
              <a:t>№4</a:t>
            </a:r>
          </a:p>
          <a:p>
            <a:r>
              <a:rPr lang="ru-RU" dirty="0" err="1" smtClean="0"/>
              <a:t>Шарипов</a:t>
            </a:r>
            <a:r>
              <a:rPr lang="ru-RU" dirty="0" smtClean="0"/>
              <a:t> </a:t>
            </a:r>
            <a:r>
              <a:rPr lang="ru-RU" dirty="0" err="1" smtClean="0"/>
              <a:t>Идель</a:t>
            </a:r>
            <a:endParaRPr lang="ru-RU" dirty="0" smtClean="0"/>
          </a:p>
          <a:p>
            <a:r>
              <a:rPr lang="ru-RU" dirty="0" smtClean="0"/>
              <a:t>Аминов </a:t>
            </a:r>
            <a:r>
              <a:rPr lang="ru-RU" dirty="0" err="1" smtClean="0"/>
              <a:t>Арслан</a:t>
            </a:r>
            <a:endParaRPr lang="ru-RU" dirty="0" smtClean="0"/>
          </a:p>
          <a:p>
            <a:r>
              <a:rPr lang="ru-RU" dirty="0" err="1" smtClean="0"/>
              <a:t>Хисамутдинов</a:t>
            </a:r>
            <a:r>
              <a:rPr lang="ru-RU" dirty="0" smtClean="0"/>
              <a:t> Булат</a:t>
            </a:r>
          </a:p>
          <a:p>
            <a:r>
              <a:rPr lang="ru-RU" dirty="0" smtClean="0"/>
              <a:t>Малашкин Георгий</a:t>
            </a:r>
          </a:p>
          <a:p>
            <a:r>
              <a:rPr lang="ru-RU" dirty="0" smtClean="0"/>
              <a:t>Горбатов Захар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1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F6883-43F5-4811-B9C1-620956BE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/ Авторизация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582333"/>
            <a:ext cx="4766733" cy="2681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67" y="2582332"/>
            <a:ext cx="4766734" cy="2681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99733" y="5263619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549994" y="5276304"/>
            <a:ext cx="14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11" name="Номер слайда 1"/>
          <p:cNvSpPr txBox="1">
            <a:spLocks/>
          </p:cNvSpPr>
          <p:nvPr/>
        </p:nvSpPr>
        <p:spPr>
          <a:xfrm>
            <a:off x="11020424" y="6356350"/>
            <a:ext cx="409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492125"/>
            <a:ext cx="2294467" cy="727075"/>
          </a:xfrm>
        </p:spPr>
        <p:txBody>
          <a:bodyPr/>
          <a:lstStyle/>
          <a:p>
            <a:r>
              <a:rPr lang="ru-RU" dirty="0" smtClean="0"/>
              <a:t>Корзина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6" y="1988080"/>
            <a:ext cx="6790267" cy="3819525"/>
          </a:xfrm>
          <a:ln>
            <a:solidFill>
              <a:schemeClr val="tx1"/>
            </a:solidFill>
          </a:ln>
        </p:spPr>
      </p:pic>
      <p:sp>
        <p:nvSpPr>
          <p:cNvPr id="6" name="Номер слайда 1"/>
          <p:cNvSpPr txBox="1">
            <a:spLocks/>
          </p:cNvSpPr>
          <p:nvPr/>
        </p:nvSpPr>
        <p:spPr>
          <a:xfrm>
            <a:off x="10934699" y="6356350"/>
            <a:ext cx="41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/>
                </a:solidFill>
              </a:rPr>
              <a:t>11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товаров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8332"/>
            <a:ext cx="4771437" cy="2683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33" y="2328332"/>
            <a:ext cx="4771437" cy="26839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Прямая со стрелкой 10"/>
          <p:cNvCxnSpPr/>
          <p:nvPr/>
        </p:nvCxnSpPr>
        <p:spPr>
          <a:xfrm>
            <a:off x="5842000" y="3678765"/>
            <a:ext cx="8974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175" y="5037666"/>
            <a:ext cx="17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Каталог товаров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400248" y="5037666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товара</a:t>
            </a:r>
            <a:endParaRPr lang="ru-RU" dirty="0"/>
          </a:p>
        </p:txBody>
      </p:sp>
      <p:sp>
        <p:nvSpPr>
          <p:cNvPr id="18" name="Номер слайда 1"/>
          <p:cNvSpPr txBox="1">
            <a:spLocks/>
          </p:cNvSpPr>
          <p:nvPr/>
        </p:nvSpPr>
        <p:spPr>
          <a:xfrm>
            <a:off x="10934699" y="6356350"/>
            <a:ext cx="41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заказа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80746"/>
            <a:ext cx="4969933" cy="2795587"/>
          </a:xfrm>
          <a:ln>
            <a:solidFill>
              <a:schemeClr val="tx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580745"/>
            <a:ext cx="4969933" cy="2795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812238" y="5452533"/>
            <a:ext cx="26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Ввод контактных данных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310595" y="5452533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оплаты</a:t>
            </a:r>
            <a:endParaRPr lang="ru-RU" dirty="0"/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10934699" y="6356350"/>
            <a:ext cx="41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/>
                </a:solidFill>
              </a:rPr>
              <a:t>13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01952C0-E96C-4A69-A3E3-15B3F1622B63}"/>
              </a:ext>
            </a:extLst>
          </p:cNvPr>
          <p:cNvSpPr/>
          <p:nvPr/>
        </p:nvSpPr>
        <p:spPr>
          <a:xfrm>
            <a:off x="-89749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07A8E2C6-A814-45AF-B2BA-FDA725A73C95}"/>
              </a:ext>
            </a:extLst>
          </p:cNvPr>
          <p:cNvSpPr txBox="1">
            <a:spLocks/>
          </p:cNvSpPr>
          <p:nvPr/>
        </p:nvSpPr>
        <p:spPr>
          <a:xfrm>
            <a:off x="462502" y="2723609"/>
            <a:ext cx="4432499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bg1"/>
                </a:solidFill>
              </a:rPr>
              <a:t>СПАСИБО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42E77C5-7360-4346-8D91-13F3BAA1F06D}"/>
              </a:ext>
            </a:extLst>
          </p:cNvPr>
          <p:cNvSpPr txBox="1">
            <a:spLocks/>
          </p:cNvSpPr>
          <p:nvPr/>
        </p:nvSpPr>
        <p:spPr>
          <a:xfrm>
            <a:off x="916448" y="3660208"/>
            <a:ext cx="3873500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Мы старались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1" name="Рисунок 10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C70915F-3796-4894-BEE8-3933527F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877" y="1323975"/>
            <a:ext cx="3810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03B44AC-385A-4294-8740-E184BBF6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9C9A6FD-CFE0-4664-9FA9-C8C44BD7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914" y="2204357"/>
            <a:ext cx="5217886" cy="354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Требуется разработать ИС для автоматизированной работы компании по продаже электроники через интернет магазин. ИС должна обеспечивать удобное и простое взаимодействие клиентов с магазином.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8F9971-F91C-47B0-8D45-FF5C7D2FC7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60930" y="2263624"/>
            <a:ext cx="3126013" cy="31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35">
            <a:extLst>
              <a:ext uri="{FF2B5EF4-FFF2-40B4-BE49-F238E27FC236}">
                <a16:creationId xmlns:a16="http://schemas.microsoft.com/office/drawing/2014/main" id="{A905F789-9B30-4E04-99B2-7D1D9138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Диаграмма </a:t>
            </a:r>
            <a:r>
              <a:rPr lang="ru-RU" sz="3600" dirty="0" err="1"/>
              <a:t>Г</a:t>
            </a:r>
            <a:r>
              <a:rPr lang="ru-RU" sz="3600" dirty="0" err="1" smtClean="0"/>
              <a:t>анта</a:t>
            </a:r>
            <a:endParaRPr lang="ru-RU" sz="3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52C6D6-DAAD-4092-A77C-E304FB72154C}"/>
              </a:ext>
            </a:extLst>
          </p:cNvPr>
          <p:cNvSpPr txBox="1"/>
          <p:nvPr/>
        </p:nvSpPr>
        <p:spPr>
          <a:xfrm>
            <a:off x="184185" y="5065282"/>
            <a:ext cx="8259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*Тип </a:t>
            </a:r>
            <a:r>
              <a:rPr lang="ru-RU" dirty="0"/>
              <a:t>столбчатых </a:t>
            </a:r>
            <a:r>
              <a:rPr lang="ru-RU" dirty="0" smtClean="0"/>
              <a:t>диаграмм, который </a:t>
            </a:r>
            <a:r>
              <a:rPr lang="ru-RU" dirty="0"/>
              <a:t>используется для иллюстрации плана, графика работ по какому-либо проекту. Является одним из методов планирования проектов. Используется в приложениях по управлению проектами.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84" y="4470699"/>
            <a:ext cx="6588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Период выполнения проекта</a:t>
            </a:r>
            <a:r>
              <a:rPr lang="en-US" dirty="0" smtClean="0"/>
              <a:t>: 14 </a:t>
            </a:r>
            <a:r>
              <a:rPr lang="ru-RU" dirty="0" smtClean="0"/>
              <a:t>октября 2022 – 21 декабря 2022</a:t>
            </a:r>
            <a:endParaRPr lang="ru-RU" dirty="0"/>
          </a:p>
        </p:txBody>
      </p:sp>
      <p:sp>
        <p:nvSpPr>
          <p:cNvPr id="10" name="Номер слайда 1"/>
          <p:cNvSpPr txBox="1">
            <a:spLocks/>
          </p:cNvSpPr>
          <p:nvPr/>
        </p:nvSpPr>
        <p:spPr>
          <a:xfrm>
            <a:off x="11020424" y="6356350"/>
            <a:ext cx="333375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3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0"/>
          <a:stretch/>
        </p:blipFill>
        <p:spPr>
          <a:xfrm>
            <a:off x="2051085" y="1122111"/>
            <a:ext cx="8616915" cy="27613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3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F8221F-DC73-4027-9090-5E35928F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2" y="375112"/>
            <a:ext cx="5625000" cy="668887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Функциональная модель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A6373F6-2677-4FBA-B325-66FDEF290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348615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43654E-69DE-499A-8F58-2D9316A2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3664" y="3664072"/>
            <a:ext cx="4787900" cy="3191933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12" name="Текст 6">
            <a:extLst>
              <a:ext uri="{FF2B5EF4-FFF2-40B4-BE49-F238E27FC236}">
                <a16:creationId xmlns:a16="http://schemas.microsoft.com/office/drawing/2014/main" id="{BF77033D-07FC-4029-87CB-33C1EE3F1622}"/>
              </a:ext>
            </a:extLst>
          </p:cNvPr>
          <p:cNvSpPr txBox="1">
            <a:spLocks/>
          </p:cNvSpPr>
          <p:nvPr/>
        </p:nvSpPr>
        <p:spPr>
          <a:xfrm>
            <a:off x="7212078" y="375112"/>
            <a:ext cx="4712151" cy="348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5063867"/>
            <a:ext cx="3683001" cy="179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04690" y="669329"/>
            <a:ext cx="4275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Модель</a:t>
            </a:r>
            <a:r>
              <a:rPr lang="ru-RU" dirty="0"/>
              <a:t> инфологического уровня представления, в которой акцентируется </a:t>
            </a:r>
            <a:r>
              <a:rPr lang="ru-RU" b="1" dirty="0"/>
              <a:t>функциональный</a:t>
            </a:r>
            <a:r>
              <a:rPr lang="ru-RU" dirty="0"/>
              <a:t> аспект моделирования предметной области. </a:t>
            </a:r>
            <a:r>
              <a:rPr lang="ru-RU" b="1" dirty="0"/>
              <a:t>Функциональная</a:t>
            </a:r>
            <a:r>
              <a:rPr lang="ru-RU" dirty="0"/>
              <a:t> </a:t>
            </a:r>
            <a:r>
              <a:rPr lang="ru-RU" b="1" dirty="0"/>
              <a:t>модель</a:t>
            </a:r>
            <a:r>
              <a:rPr lang="ru-RU" dirty="0"/>
              <a:t> в виде иерархии функций способствует пониманию поведения субъекта моделирования.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2" b="34512"/>
          <a:stretch/>
        </p:blipFill>
        <p:spPr>
          <a:xfrm>
            <a:off x="380228" y="1307266"/>
            <a:ext cx="6138298" cy="4163578"/>
          </a:xfrm>
          <a:prstGeom prst="rect">
            <a:avLst/>
          </a:prstGeom>
        </p:spPr>
      </p:pic>
      <p:sp>
        <p:nvSpPr>
          <p:cNvPr id="17" name="Номер слайда 1"/>
          <p:cNvSpPr txBox="1">
            <a:spLocks/>
          </p:cNvSpPr>
          <p:nvPr/>
        </p:nvSpPr>
        <p:spPr>
          <a:xfrm>
            <a:off x="11020424" y="6356350"/>
            <a:ext cx="333375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585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5063867"/>
            <a:ext cx="3683001" cy="179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6536267" cy="74506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89056" y="-725155"/>
            <a:ext cx="6697211" cy="841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Диаграмма</a:t>
            </a:r>
            <a:r>
              <a:rPr lang="ru-RU" dirty="0"/>
              <a:t> в языке моделирования UML — наглядное представление некоей совокупности элементов модели системы в виде графа, на котором дуги (отношения) связывают вершины (сущности). В своём графическом виде различные виды диаграмм UML (диаграммы классов, компонентов, объектов и др.) применяются для визуализации разных аспектов устройства или поведения моделируемой системы</a:t>
            </a:r>
            <a:r>
              <a:rPr lang="ru-RU" dirty="0" smtClean="0"/>
              <a:t>.</a:t>
            </a:r>
            <a:r>
              <a:rPr lang="ru-RU" b="1" dirty="0"/>
              <a:t> Диаграмма</a:t>
            </a:r>
            <a:r>
              <a:rPr lang="ru-RU" dirty="0"/>
              <a:t> в языке моделирования UML — наглядное представление некоей совокупности элементов модели системы в виде графа, на котором дуги (отношения) связывают вершины (сущности). В своём графическом виде различные виды диаграмм UML (диаграммы классов, компонентов, объектов и др.) применяются для визуализации разных аспектов устройства или поведения моделируемой системы.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35" y="171912"/>
            <a:ext cx="5625000" cy="668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38" y="897020"/>
            <a:ext cx="7887235" cy="565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11020424" y="6356350"/>
            <a:ext cx="333375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702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063867"/>
            <a:ext cx="3683001" cy="179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934" y="375112"/>
            <a:ext cx="5668399" cy="668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sp>
        <p:nvSpPr>
          <p:cNvPr id="6" name="Номер слайда 1"/>
          <p:cNvSpPr txBox="1">
            <a:spLocks/>
          </p:cNvSpPr>
          <p:nvPr/>
        </p:nvSpPr>
        <p:spPr>
          <a:xfrm>
            <a:off x="11020424" y="6356350"/>
            <a:ext cx="333375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6</a:t>
            </a:r>
            <a:endParaRPr lang="ru-RU" sz="1400" dirty="0"/>
          </a:p>
        </p:txBody>
      </p:sp>
      <p:sp>
        <p:nvSpPr>
          <p:cNvPr id="3" name="AutoShape 2" descr="blob:https://web.whatsapp.com/37f31d95-e100-4b14-bf34-ef7146dbe8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blob:https://web.whatsapp.com/37f31d95-e100-4b14-bf34-ef7146dbe83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blob:https://web.whatsapp.com/37f31d95-e100-4b14-bf34-ef7146dbe83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1" y="1195755"/>
            <a:ext cx="8205911" cy="55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5B92C2-974F-4A6E-AEC7-7D1A5280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прецедентов</a:t>
            </a:r>
            <a:endParaRPr lang="ru-RU" b="1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2550375"/>
            <a:ext cx="6968068" cy="2955301"/>
          </a:xfr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31801" y="2319866"/>
            <a:ext cx="3979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Диаграмма</a:t>
            </a:r>
            <a:r>
              <a:rPr lang="ru-RU" dirty="0"/>
              <a:t> в языке моделирования UML — наглядное представление некоей совокупности элементов модели системы в виде графа, на котором дуги (отношения) связывают вершины (сущности). В своём графическом виде различные виды диаграмм UML (диаграммы классов, компонентов, объектов и др.) применяются для визуализации разных аспектов устройства или поведения моделируемой системы.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7800" y="5551520"/>
            <a:ext cx="375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клиента и администратора</a:t>
            </a:r>
            <a:endParaRPr lang="ru-RU" dirty="0"/>
          </a:p>
        </p:txBody>
      </p:sp>
      <p:sp>
        <p:nvSpPr>
          <p:cNvPr id="15" name="Номер слайда 1"/>
          <p:cNvSpPr txBox="1">
            <a:spLocks/>
          </p:cNvSpPr>
          <p:nvPr/>
        </p:nvSpPr>
        <p:spPr>
          <a:xfrm>
            <a:off x="11020424" y="6356350"/>
            <a:ext cx="33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46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 152"/>
          <p:cNvSpPr/>
          <p:nvPr/>
        </p:nvSpPr>
        <p:spPr>
          <a:xfrm>
            <a:off x="-180975" y="6048375"/>
            <a:ext cx="129444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400" y="222250"/>
            <a:ext cx="10515600" cy="1325563"/>
          </a:xfrm>
        </p:spPr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4" y="1893791"/>
            <a:ext cx="5761096" cy="4684501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41055" y="1937838"/>
            <a:ext cx="604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организации работы сайта используется СУБД </a:t>
            </a:r>
            <a:r>
              <a:rPr lang="en-US" dirty="0" err="1" smtClean="0"/>
              <a:t>MySql</a:t>
            </a:r>
            <a:r>
              <a:rPr lang="en-US" dirty="0"/>
              <a:t>.</a:t>
            </a:r>
            <a:endParaRPr lang="ru-RU" dirty="0"/>
          </a:p>
        </p:txBody>
      </p:sp>
      <p:grpSp>
        <p:nvGrpSpPr>
          <p:cNvPr id="7" name="Google Shape;2060;p34"/>
          <p:cNvGrpSpPr/>
          <p:nvPr/>
        </p:nvGrpSpPr>
        <p:grpSpPr>
          <a:xfrm>
            <a:off x="7697622" y="2555197"/>
            <a:ext cx="2579853" cy="3140753"/>
            <a:chOff x="2602525" y="317054"/>
            <a:chExt cx="4174283" cy="4762495"/>
          </a:xfrm>
        </p:grpSpPr>
        <p:sp>
          <p:nvSpPr>
            <p:cNvPr id="8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2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3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6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51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4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8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5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6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Номер слайда 1"/>
          <p:cNvSpPr txBox="1">
            <a:spLocks/>
          </p:cNvSpPr>
          <p:nvPr/>
        </p:nvSpPr>
        <p:spPr>
          <a:xfrm>
            <a:off x="11020424" y="6356350"/>
            <a:ext cx="33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27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F6883-43F5-4811-B9C1-620956BE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Главное окно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33" y="1963751"/>
            <a:ext cx="7636933" cy="3587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147734" y="5639915"/>
            <a:ext cx="1487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Главное окно</a:t>
            </a:r>
            <a:endParaRPr lang="ru-RU" dirty="0"/>
          </a:p>
        </p:txBody>
      </p:sp>
      <p:sp>
        <p:nvSpPr>
          <p:cNvPr id="20" name="Номер слайда 1"/>
          <p:cNvSpPr txBox="1">
            <a:spLocks/>
          </p:cNvSpPr>
          <p:nvPr/>
        </p:nvSpPr>
        <p:spPr>
          <a:xfrm>
            <a:off x="11020424" y="6356350"/>
            <a:ext cx="33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82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120</Words>
  <Application>Microsoft Office PowerPoint</Application>
  <PresentationFormat>Широкоэкранный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Project-4 Интернет – магазин электроники</vt:lpstr>
      <vt:lpstr>Введение</vt:lpstr>
      <vt:lpstr>Диаграмма Ганта</vt:lpstr>
      <vt:lpstr>Функциональная модель</vt:lpstr>
      <vt:lpstr>Декомпозиция</vt:lpstr>
      <vt:lpstr>Диаграмма последовательностей</vt:lpstr>
      <vt:lpstr>Диаграмма прецедентов</vt:lpstr>
      <vt:lpstr>Схема базы данных</vt:lpstr>
      <vt:lpstr>Главное окно</vt:lpstr>
      <vt:lpstr>Регистрация / Авторизация</vt:lpstr>
      <vt:lpstr>Корзина</vt:lpstr>
      <vt:lpstr>Просмотр товаров</vt:lpstr>
      <vt:lpstr>Формирование заказа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МОиБД</cp:lastModifiedBy>
  <cp:revision>18</cp:revision>
  <dcterms:created xsi:type="dcterms:W3CDTF">2021-05-05T06:53:09Z</dcterms:created>
  <dcterms:modified xsi:type="dcterms:W3CDTF">2022-11-30T04:39:23Z</dcterms:modified>
</cp:coreProperties>
</file>