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0"/>
  </p:notesMasterIdLst>
  <p:sldIdLst>
    <p:sldId id="256" r:id="rId2"/>
    <p:sldId id="265" r:id="rId3"/>
    <p:sldId id="260" r:id="rId4"/>
    <p:sldId id="263" r:id="rId5"/>
    <p:sldId id="264" r:id="rId6"/>
    <p:sldId id="258" r:id="rId7"/>
    <p:sldId id="261" r:id="rId8"/>
    <p:sldId id="259" r:id="rId9"/>
    <p:sldId id="262" r:id="rId10"/>
    <p:sldId id="266" r:id="rId11"/>
    <p:sldId id="268" r:id="rId12"/>
    <p:sldId id="269" r:id="rId13"/>
    <p:sldId id="270" r:id="rId14"/>
    <p:sldId id="271" r:id="rId15"/>
    <p:sldId id="274" r:id="rId16"/>
    <p:sldId id="275" r:id="rId17"/>
    <p:sldId id="278" r:id="rId18"/>
    <p:sldId id="276" r:id="rId19"/>
    <p:sldId id="277" r:id="rId20"/>
    <p:sldId id="272" r:id="rId21"/>
    <p:sldId id="279" r:id="rId22"/>
    <p:sldId id="273" r:id="rId23"/>
    <p:sldId id="280" r:id="rId24"/>
    <p:sldId id="281" r:id="rId25"/>
    <p:sldId id="283" r:id="rId26"/>
    <p:sldId id="282" r:id="rId27"/>
    <p:sldId id="285" r:id="rId28"/>
    <p:sldId id="284" r:id="rId29"/>
    <p:sldId id="293" r:id="rId30"/>
    <p:sldId id="286" r:id="rId31"/>
    <p:sldId id="287" r:id="rId32"/>
    <p:sldId id="288" r:id="rId33"/>
    <p:sldId id="289" r:id="rId34"/>
    <p:sldId id="290" r:id="rId35"/>
    <p:sldId id="291" r:id="rId36"/>
    <p:sldId id="292" r:id="rId37"/>
    <p:sldId id="294" r:id="rId38"/>
    <p:sldId id="25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04"/>
    <a:srgbClr val="9C0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5" autoAdjust="0"/>
    <p:restoredTop sz="76190" autoAdjust="0"/>
  </p:normalViewPr>
  <p:slideViewPr>
    <p:cSldViewPr snapToGrid="0" snapToObjects="1">
      <p:cViewPr>
        <p:scale>
          <a:sx n="126" d="100"/>
          <a:sy n="126" d="100"/>
        </p:scale>
        <p:origin x="1672" y="-560"/>
      </p:cViewPr>
      <p:guideLst>
        <p:guide orient="horz" pos="2160"/>
        <p:guide pos="2880"/>
      </p:guideLst>
    </p:cSldViewPr>
  </p:slideViewPr>
  <p:outlineViewPr>
    <p:cViewPr>
      <p:scale>
        <a:sx n="33" d="100"/>
        <a:sy n="33" d="100"/>
      </p:scale>
      <p:origin x="0" y="0"/>
    </p:cViewPr>
  </p:outlineViewPr>
  <p:notesTextViewPr>
    <p:cViewPr>
      <p:scale>
        <a:sx n="114" d="100"/>
        <a:sy n="114"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0B660-9C2B-7447-A4CC-E74AA8819312}" type="datetimeFigureOut">
              <a:rPr lang="en-US" smtClean="0"/>
              <a:t>5/3/24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A71F9-BF02-024A-8C98-666FECA84BC8}" type="slidenum">
              <a:rPr lang="en-US" smtClean="0"/>
              <a:t>‹#›</a:t>
            </a:fld>
            <a:endParaRPr lang="en-US"/>
          </a:p>
        </p:txBody>
      </p:sp>
    </p:spTree>
    <p:extLst>
      <p:ext uri="{BB962C8B-B14F-4D97-AF65-F5344CB8AC3E}">
        <p14:creationId xmlns:p14="http://schemas.microsoft.com/office/powerpoint/2010/main" val="40693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2</a:t>
            </a:fld>
            <a:endParaRPr lang="en-US"/>
          </a:p>
        </p:txBody>
      </p:sp>
    </p:spTree>
    <p:extLst>
      <p:ext uri="{BB962C8B-B14F-4D97-AF65-F5344CB8AC3E}">
        <p14:creationId xmlns:p14="http://schemas.microsoft.com/office/powerpoint/2010/main" val="3596607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has minimal info: name + credit card  =&gt; product</a:t>
            </a:r>
          </a:p>
          <a:p>
            <a:endParaRPr lang="en-US" dirty="0"/>
          </a:p>
          <a:p>
            <a:r>
              <a:rPr lang="en-US" dirty="0"/>
              <a:t>Medium has more info to put in a generation prefix</a:t>
            </a:r>
          </a:p>
          <a:p>
            <a:endParaRPr lang="en-US" dirty="0"/>
          </a:p>
          <a:p>
            <a:r>
              <a:rPr lang="en-US" dirty="0"/>
              <a:t>Long has less natural language and possibly more “junk” data</a:t>
            </a:r>
          </a:p>
        </p:txBody>
      </p:sp>
      <p:sp>
        <p:nvSpPr>
          <p:cNvPr id="4" name="Slide Number Placeholder 3"/>
          <p:cNvSpPr>
            <a:spLocks noGrp="1"/>
          </p:cNvSpPr>
          <p:nvPr>
            <p:ph type="sldNum" sz="quarter" idx="5"/>
          </p:nvPr>
        </p:nvSpPr>
        <p:spPr/>
        <p:txBody>
          <a:bodyPr/>
          <a:lstStyle/>
          <a:p>
            <a:fld id="{869A71F9-BF02-024A-8C98-666FECA84BC8}" type="slidenum">
              <a:rPr lang="en-US" smtClean="0"/>
              <a:t>11</a:t>
            </a:fld>
            <a:endParaRPr lang="en-US"/>
          </a:p>
        </p:txBody>
      </p:sp>
    </p:spTree>
    <p:extLst>
      <p:ext uri="{BB962C8B-B14F-4D97-AF65-F5344CB8AC3E}">
        <p14:creationId xmlns:p14="http://schemas.microsoft.com/office/powerpoint/2010/main" val="2704800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 fine tuned</a:t>
            </a:r>
          </a:p>
          <a:p>
            <a:endParaRPr lang="en-US" dirty="0"/>
          </a:p>
          <a:p>
            <a:r>
              <a:rPr lang="en-US" dirty="0"/>
              <a:t>Beats all similar models across many benchmarks, even Llama 2 13B</a:t>
            </a:r>
          </a:p>
          <a:p>
            <a:endParaRPr lang="en-US" dirty="0"/>
          </a:p>
          <a:p>
            <a:r>
              <a:rPr lang="en-US" dirty="0"/>
              <a:t>Llama 3 was released after I had finished experimenting</a:t>
            </a:r>
          </a:p>
        </p:txBody>
      </p:sp>
      <p:sp>
        <p:nvSpPr>
          <p:cNvPr id="4" name="Slide Number Placeholder 3"/>
          <p:cNvSpPr>
            <a:spLocks noGrp="1"/>
          </p:cNvSpPr>
          <p:nvPr>
            <p:ph type="sldNum" sz="quarter" idx="5"/>
          </p:nvPr>
        </p:nvSpPr>
        <p:spPr/>
        <p:txBody>
          <a:bodyPr/>
          <a:lstStyle/>
          <a:p>
            <a:fld id="{869A71F9-BF02-024A-8C98-666FECA84BC8}" type="slidenum">
              <a:rPr lang="en-US" smtClean="0"/>
              <a:t>12</a:t>
            </a:fld>
            <a:endParaRPr lang="en-US"/>
          </a:p>
        </p:txBody>
      </p:sp>
    </p:spTree>
    <p:extLst>
      <p:ext uri="{BB962C8B-B14F-4D97-AF65-F5344CB8AC3E}">
        <p14:creationId xmlns:p14="http://schemas.microsoft.com/office/powerpoint/2010/main" val="272733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handbook handles processing for consistent experiments</a:t>
            </a:r>
          </a:p>
          <a:p>
            <a:r>
              <a:rPr lang="en-US" dirty="0"/>
              <a:t>Apply chat template to user/assistant prompt pairs</a:t>
            </a:r>
          </a:p>
          <a:p>
            <a:r>
              <a:rPr lang="en-US" dirty="0"/>
              <a:t>Instruction fine tuning expects user prompt inside </a:t>
            </a:r>
            <a:r>
              <a:rPr lang="en-US" dirty="0" err="1"/>
              <a:t>inst</a:t>
            </a:r>
            <a:r>
              <a:rPr lang="en-US" dirty="0"/>
              <a:t> tokens</a:t>
            </a:r>
          </a:p>
          <a:p>
            <a:endParaRPr lang="en-US" dirty="0"/>
          </a:p>
          <a:p>
            <a:r>
              <a:rPr lang="en-US" dirty="0"/>
              <a:t>Loss calc in 2 ways</a:t>
            </a:r>
          </a:p>
          <a:p>
            <a:endParaRPr lang="en-US" dirty="0"/>
          </a:p>
          <a:p>
            <a:r>
              <a:rPr lang="en-US" dirty="0"/>
              <a:t>No packing if completion only</a:t>
            </a:r>
          </a:p>
          <a:p>
            <a:endParaRPr lang="en-US" dirty="0"/>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13</a:t>
            </a:fld>
            <a:endParaRPr lang="en-US"/>
          </a:p>
        </p:txBody>
      </p:sp>
    </p:spTree>
    <p:extLst>
      <p:ext uri="{BB962C8B-B14F-4D97-AF65-F5344CB8AC3E}">
        <p14:creationId xmlns:p14="http://schemas.microsoft.com/office/powerpoint/2010/main" val="1312163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15GB GPU memory just to store model weights</a:t>
            </a:r>
          </a:p>
          <a:p>
            <a:r>
              <a:rPr lang="en-US" dirty="0"/>
              <a:t>Full fine tuning needs  &gt;3x to store gradients and optimizer state</a:t>
            </a:r>
          </a:p>
          <a:p>
            <a:endParaRPr lang="en-US" dirty="0"/>
          </a:p>
          <a:p>
            <a:r>
              <a:rPr lang="en-US" dirty="0" err="1"/>
              <a:t>ZeRO</a:t>
            </a:r>
            <a:r>
              <a:rPr lang="en-US" dirty="0"/>
              <a:t> stage 3 enables data parallelism so the optimizer states, gradients, and model params can be sharded over many GPUs</a:t>
            </a:r>
          </a:p>
          <a:p>
            <a:endParaRPr lang="en-US" dirty="0"/>
          </a:p>
          <a:p>
            <a:r>
              <a:rPr lang="en-US" dirty="0"/>
              <a:t>Was difficult to get working, even with a cluster of A100s</a:t>
            </a:r>
          </a:p>
          <a:p>
            <a:endParaRPr lang="en-US" dirty="0"/>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14</a:t>
            </a:fld>
            <a:endParaRPr lang="en-US"/>
          </a:p>
        </p:txBody>
      </p:sp>
    </p:spTree>
    <p:extLst>
      <p:ext uri="{BB962C8B-B14F-4D97-AF65-F5344CB8AC3E}">
        <p14:creationId xmlns:p14="http://schemas.microsoft.com/office/powerpoint/2010/main" val="240425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15</a:t>
            </a:fld>
            <a:endParaRPr lang="en-US"/>
          </a:p>
        </p:txBody>
      </p:sp>
    </p:spTree>
    <p:extLst>
      <p:ext uri="{BB962C8B-B14F-4D97-AF65-F5344CB8AC3E}">
        <p14:creationId xmlns:p14="http://schemas.microsoft.com/office/powerpoint/2010/main" val="10999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discoverable extraction: attacker knows training prompt format and all user data except credit card numbers</a:t>
            </a:r>
          </a:p>
          <a:p>
            <a:endParaRPr lang="en-US" dirty="0"/>
          </a:p>
          <a:p>
            <a:r>
              <a:rPr lang="en-US" dirty="0"/>
              <a:t>Model may fill out user part of prompt</a:t>
            </a:r>
          </a:p>
        </p:txBody>
      </p:sp>
      <p:sp>
        <p:nvSpPr>
          <p:cNvPr id="4" name="Slide Number Placeholder 3"/>
          <p:cNvSpPr>
            <a:spLocks noGrp="1"/>
          </p:cNvSpPr>
          <p:nvPr>
            <p:ph type="sldNum" sz="quarter" idx="5"/>
          </p:nvPr>
        </p:nvSpPr>
        <p:spPr/>
        <p:txBody>
          <a:bodyPr/>
          <a:lstStyle/>
          <a:p>
            <a:fld id="{869A71F9-BF02-024A-8C98-666FECA84BC8}" type="slidenum">
              <a:rPr lang="en-US" smtClean="0"/>
              <a:t>16</a:t>
            </a:fld>
            <a:endParaRPr lang="en-US"/>
          </a:p>
        </p:txBody>
      </p:sp>
    </p:spTree>
    <p:extLst>
      <p:ext uri="{BB962C8B-B14F-4D97-AF65-F5344CB8AC3E}">
        <p14:creationId xmlns:p14="http://schemas.microsoft.com/office/powerpoint/2010/main" val="80690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For a user, guess a CC number </a:t>
            </a:r>
            <a:r>
              <a:rPr lang="en-US" i="1" dirty="0"/>
              <a:t>x</a:t>
            </a:r>
          </a:p>
          <a:p>
            <a:pPr lvl="1"/>
            <a:r>
              <a:rPr lang="en-US" i="0" dirty="0"/>
              <a:t>Generate a response with the user’s data filling x in for the cc number</a:t>
            </a:r>
          </a:p>
          <a:p>
            <a:pPr lvl="1"/>
            <a:r>
              <a:rPr lang="en-US" dirty="0"/>
              <a:t>Calculate CE loss for the scores of the assistant response</a:t>
            </a:r>
          </a:p>
          <a:p>
            <a:pPr lvl="1"/>
            <a:r>
              <a:rPr lang="en-US" dirty="0"/>
              <a:t>Compare losses across different </a:t>
            </a:r>
            <a:r>
              <a:rPr lang="en-US" i="1" dirty="0"/>
              <a:t>x</a:t>
            </a:r>
            <a:r>
              <a:rPr lang="en-US" dirty="0"/>
              <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18</a:t>
            </a:fld>
            <a:endParaRPr lang="en-US"/>
          </a:p>
        </p:txBody>
      </p:sp>
    </p:spTree>
    <p:extLst>
      <p:ext uri="{BB962C8B-B14F-4D97-AF65-F5344CB8AC3E}">
        <p14:creationId xmlns:p14="http://schemas.microsoft.com/office/powerpoint/2010/main" val="2341242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Hypothesis is that the correct number will have the lowest loss since it has been seen in the same context by the model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Nearby numbers may have similarly low losses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technique may still work with completion only loss</a:t>
            </a:r>
          </a:p>
        </p:txBody>
      </p:sp>
      <p:sp>
        <p:nvSpPr>
          <p:cNvPr id="4" name="Slide Number Placeholder 3"/>
          <p:cNvSpPr>
            <a:spLocks noGrp="1"/>
          </p:cNvSpPr>
          <p:nvPr>
            <p:ph type="sldNum" sz="quarter" idx="5"/>
          </p:nvPr>
        </p:nvSpPr>
        <p:spPr/>
        <p:txBody>
          <a:bodyPr/>
          <a:lstStyle/>
          <a:p>
            <a:fld id="{869A71F9-BF02-024A-8C98-666FECA84BC8}" type="slidenum">
              <a:rPr lang="en-US" smtClean="0"/>
              <a:t>19</a:t>
            </a:fld>
            <a:endParaRPr lang="en-US"/>
          </a:p>
        </p:txBody>
      </p:sp>
    </p:spTree>
    <p:extLst>
      <p:ext uri="{BB962C8B-B14F-4D97-AF65-F5344CB8AC3E}">
        <p14:creationId xmlns:p14="http://schemas.microsoft.com/office/powerpoint/2010/main" val="350326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am going to compare partial prompt completion</a:t>
            </a:r>
          </a:p>
          <a:p>
            <a:endParaRPr lang="en-US" dirty="0"/>
          </a:p>
          <a:p>
            <a:r>
              <a:rPr lang="en-US" dirty="0"/>
              <a:t>Orange = median</a:t>
            </a:r>
          </a:p>
          <a:p>
            <a:r>
              <a:rPr lang="en-US" dirty="0"/>
              <a:t>Outliers = outside 1.5 * IQR</a:t>
            </a:r>
          </a:p>
          <a:p>
            <a:endParaRPr lang="en-US" dirty="0"/>
          </a:p>
          <a:p>
            <a:r>
              <a:rPr lang="en-US" dirty="0"/>
              <a:t>No fully memorize examples until 16 epochs, after which the vast majority were memorized</a:t>
            </a:r>
          </a:p>
          <a:p>
            <a:endParaRPr lang="en-US" dirty="0"/>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20</a:t>
            </a:fld>
            <a:endParaRPr lang="en-US"/>
          </a:p>
        </p:txBody>
      </p:sp>
    </p:spTree>
    <p:extLst>
      <p:ext uri="{BB962C8B-B14F-4D97-AF65-F5344CB8AC3E}">
        <p14:creationId xmlns:p14="http://schemas.microsoft.com/office/powerpoint/2010/main" val="322011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do not line up with epochs, but 16 epochs should be around step 25</a:t>
            </a:r>
          </a:p>
          <a:p>
            <a:endParaRPr lang="en-US" dirty="0"/>
          </a:p>
          <a:p>
            <a:r>
              <a:rPr lang="en-US" dirty="0"/>
              <a:t>Eval loss shows overfitting, might mean bad recommendations</a:t>
            </a:r>
          </a:p>
        </p:txBody>
      </p:sp>
      <p:sp>
        <p:nvSpPr>
          <p:cNvPr id="4" name="Slide Number Placeholder 3"/>
          <p:cNvSpPr>
            <a:spLocks noGrp="1"/>
          </p:cNvSpPr>
          <p:nvPr>
            <p:ph type="sldNum" sz="quarter" idx="5"/>
          </p:nvPr>
        </p:nvSpPr>
        <p:spPr/>
        <p:txBody>
          <a:bodyPr/>
          <a:lstStyle/>
          <a:p>
            <a:fld id="{869A71F9-BF02-024A-8C98-666FECA84BC8}" type="slidenum">
              <a:rPr lang="en-US" smtClean="0"/>
              <a:t>21</a:t>
            </a:fld>
            <a:endParaRPr lang="en-US"/>
          </a:p>
        </p:txBody>
      </p:sp>
    </p:spTree>
    <p:extLst>
      <p:ext uri="{BB962C8B-B14F-4D97-AF65-F5344CB8AC3E}">
        <p14:creationId xmlns:p14="http://schemas.microsoft.com/office/powerpoint/2010/main" val="110445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business has database of users</a:t>
            </a:r>
          </a:p>
          <a:p>
            <a:r>
              <a:rPr lang="en-US" dirty="0"/>
              <a:t>Consider only credit card numbers to be private</a:t>
            </a:r>
          </a:p>
          <a:p>
            <a:r>
              <a:rPr lang="en-US" dirty="0"/>
              <a:t>Want to make a product recommender bot</a:t>
            </a:r>
          </a:p>
          <a:p>
            <a:r>
              <a:rPr lang="en-US" dirty="0"/>
              <a:t>Fine tune an LLM using </a:t>
            </a:r>
            <a:r>
              <a:rPr lang="en-US" dirty="0" err="1"/>
              <a:t>QLoRA</a:t>
            </a:r>
            <a:endParaRPr lang="en-US" dirty="0"/>
          </a:p>
          <a:p>
            <a:r>
              <a:rPr lang="en-US" dirty="0"/>
              <a:t>The training chat responses only contain product data</a:t>
            </a:r>
          </a:p>
          <a:p>
            <a:r>
              <a:rPr lang="en-US" dirty="0"/>
              <a:t>They leave credit card details in training prompts</a:t>
            </a:r>
          </a:p>
          <a:p>
            <a:r>
              <a:rPr lang="en-US" dirty="0"/>
              <a:t>Can a chat user get access?</a:t>
            </a:r>
          </a:p>
        </p:txBody>
      </p:sp>
      <p:sp>
        <p:nvSpPr>
          <p:cNvPr id="4" name="Slide Number Placeholder 3"/>
          <p:cNvSpPr>
            <a:spLocks noGrp="1"/>
          </p:cNvSpPr>
          <p:nvPr>
            <p:ph type="sldNum" sz="quarter" idx="5"/>
          </p:nvPr>
        </p:nvSpPr>
        <p:spPr/>
        <p:txBody>
          <a:bodyPr/>
          <a:lstStyle/>
          <a:p>
            <a:fld id="{869A71F9-BF02-024A-8C98-666FECA84BC8}" type="slidenum">
              <a:rPr lang="en-US" smtClean="0"/>
              <a:t>3</a:t>
            </a:fld>
            <a:endParaRPr lang="en-US"/>
          </a:p>
        </p:txBody>
      </p:sp>
    </p:spTree>
    <p:extLst>
      <p:ext uri="{BB962C8B-B14F-4D97-AF65-F5344CB8AC3E}">
        <p14:creationId xmlns:p14="http://schemas.microsoft.com/office/powerpoint/2010/main" val="359861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epochs</a:t>
            </a:r>
          </a:p>
          <a:p>
            <a:endParaRPr lang="en-US" dirty="0"/>
          </a:p>
          <a:p>
            <a:r>
              <a:rPr lang="en-US" dirty="0"/>
              <a:t>I varied the number of examples and the lengths of the prompts. More examples led to higher full memorization, but the effect of prompt length was unclear. I also tested for 15 and 17 epochs</a:t>
            </a:r>
          </a:p>
        </p:txBody>
      </p:sp>
      <p:sp>
        <p:nvSpPr>
          <p:cNvPr id="4" name="Slide Number Placeholder 3"/>
          <p:cNvSpPr>
            <a:spLocks noGrp="1"/>
          </p:cNvSpPr>
          <p:nvPr>
            <p:ph type="sldNum" sz="quarter" idx="5"/>
          </p:nvPr>
        </p:nvSpPr>
        <p:spPr/>
        <p:txBody>
          <a:bodyPr/>
          <a:lstStyle/>
          <a:p>
            <a:fld id="{869A71F9-BF02-024A-8C98-666FECA84BC8}" type="slidenum">
              <a:rPr lang="en-US" smtClean="0"/>
              <a:t>22</a:t>
            </a:fld>
            <a:endParaRPr lang="en-US"/>
          </a:p>
        </p:txBody>
      </p:sp>
    </p:spTree>
    <p:extLst>
      <p:ext uri="{BB962C8B-B14F-4D97-AF65-F5344CB8AC3E}">
        <p14:creationId xmlns:p14="http://schemas.microsoft.com/office/powerpoint/2010/main" val="3158564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Decided on 4 bit quantization, r = 16, alpha = 16, trained for 20 epochs</a:t>
            </a:r>
          </a:p>
          <a:p>
            <a:endParaRPr lang="en-US" dirty="0"/>
          </a:p>
          <a:p>
            <a:r>
              <a:rPr lang="en-US" dirty="0"/>
              <a:t>30% fully memorized at 20 epochs, compared to 2% at 15</a:t>
            </a:r>
          </a:p>
          <a:p>
            <a:r>
              <a:rPr lang="en-US" dirty="0"/>
              <a:t>Larger numbers above random guessing compared to full fine tune even at lower epochs</a:t>
            </a:r>
          </a:p>
        </p:txBody>
      </p:sp>
      <p:sp>
        <p:nvSpPr>
          <p:cNvPr id="4" name="Slide Number Placeholder 3"/>
          <p:cNvSpPr>
            <a:spLocks noGrp="1"/>
          </p:cNvSpPr>
          <p:nvPr>
            <p:ph type="sldNum" sz="quarter" idx="5"/>
          </p:nvPr>
        </p:nvSpPr>
        <p:spPr/>
        <p:txBody>
          <a:bodyPr/>
          <a:lstStyle/>
          <a:p>
            <a:fld id="{869A71F9-BF02-024A-8C98-666FECA84BC8}" type="slidenum">
              <a:rPr lang="en-US" smtClean="0"/>
              <a:t>24</a:t>
            </a:fld>
            <a:endParaRPr lang="en-US"/>
          </a:p>
        </p:txBody>
      </p:sp>
    </p:spTree>
    <p:extLst>
      <p:ext uri="{BB962C8B-B14F-4D97-AF65-F5344CB8AC3E}">
        <p14:creationId xmlns:p14="http://schemas.microsoft.com/office/powerpoint/2010/main" val="1279951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more overfitting seems to be happening compared to full fine tuning (ends at 20 epochs)</a:t>
            </a:r>
          </a:p>
        </p:txBody>
      </p:sp>
      <p:sp>
        <p:nvSpPr>
          <p:cNvPr id="4" name="Slide Number Placeholder 3"/>
          <p:cNvSpPr>
            <a:spLocks noGrp="1"/>
          </p:cNvSpPr>
          <p:nvPr>
            <p:ph type="sldNum" sz="quarter" idx="5"/>
          </p:nvPr>
        </p:nvSpPr>
        <p:spPr/>
        <p:txBody>
          <a:bodyPr/>
          <a:lstStyle/>
          <a:p>
            <a:fld id="{869A71F9-BF02-024A-8C98-666FECA84BC8}" type="slidenum">
              <a:rPr lang="en-US" smtClean="0"/>
              <a:t>25</a:t>
            </a:fld>
            <a:endParaRPr lang="en-US"/>
          </a:p>
        </p:txBody>
      </p:sp>
    </p:spTree>
    <p:extLst>
      <p:ext uri="{BB962C8B-B14F-4D97-AF65-F5344CB8AC3E}">
        <p14:creationId xmlns:p14="http://schemas.microsoft.com/office/powerpoint/2010/main" val="3529519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unintuitive, but more training examples mean more steps</a:t>
            </a:r>
          </a:p>
        </p:txBody>
      </p:sp>
      <p:sp>
        <p:nvSpPr>
          <p:cNvPr id="4" name="Slide Number Placeholder 3"/>
          <p:cNvSpPr>
            <a:spLocks noGrp="1"/>
          </p:cNvSpPr>
          <p:nvPr>
            <p:ph type="sldNum" sz="quarter" idx="5"/>
          </p:nvPr>
        </p:nvSpPr>
        <p:spPr/>
        <p:txBody>
          <a:bodyPr/>
          <a:lstStyle/>
          <a:p>
            <a:fld id="{869A71F9-BF02-024A-8C98-666FECA84BC8}" type="slidenum">
              <a:rPr lang="en-US" smtClean="0"/>
              <a:t>26</a:t>
            </a:fld>
            <a:endParaRPr lang="en-US"/>
          </a:p>
        </p:txBody>
      </p:sp>
    </p:spTree>
    <p:extLst>
      <p:ext uri="{BB962C8B-B14F-4D97-AF65-F5344CB8AC3E}">
        <p14:creationId xmlns:p14="http://schemas.microsoft.com/office/powerpoint/2010/main" val="4073801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number of training steps is kept constant fewer different examples significantly outperform more</a:t>
            </a:r>
          </a:p>
          <a:p>
            <a:r>
              <a:rPr lang="en-US" dirty="0"/>
              <a:t>Short prompt</a:t>
            </a:r>
          </a:p>
          <a:p>
            <a:r>
              <a:rPr lang="en-US" dirty="0"/>
              <a:t>2 epochs of 1000 examples – 0% fully memorized</a:t>
            </a:r>
          </a:p>
          <a:p>
            <a:r>
              <a:rPr lang="en-US" dirty="0"/>
              <a:t>20 epochs of 100 examples – 59% fully memorized </a:t>
            </a:r>
          </a:p>
          <a:p>
            <a:r>
              <a:rPr lang="en-US" dirty="0"/>
              <a:t>63 epochs of 32 examples – 81% fully memorized</a:t>
            </a:r>
          </a:p>
        </p:txBody>
      </p:sp>
      <p:sp>
        <p:nvSpPr>
          <p:cNvPr id="4" name="Slide Number Placeholder 3"/>
          <p:cNvSpPr>
            <a:spLocks noGrp="1"/>
          </p:cNvSpPr>
          <p:nvPr>
            <p:ph type="sldNum" sz="quarter" idx="5"/>
          </p:nvPr>
        </p:nvSpPr>
        <p:spPr/>
        <p:txBody>
          <a:bodyPr/>
          <a:lstStyle/>
          <a:p>
            <a:fld id="{869A71F9-BF02-024A-8C98-666FECA84BC8}" type="slidenum">
              <a:rPr lang="en-US" smtClean="0"/>
              <a:t>27</a:t>
            </a:fld>
            <a:endParaRPr lang="en-US"/>
          </a:p>
        </p:txBody>
      </p:sp>
    </p:spTree>
    <p:extLst>
      <p:ext uri="{BB962C8B-B14F-4D97-AF65-F5344CB8AC3E}">
        <p14:creationId xmlns:p14="http://schemas.microsoft.com/office/powerpoint/2010/main" val="2196878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may not be very useful, since shorter targets are easier to randomly guess. </a:t>
            </a:r>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31</a:t>
            </a:fld>
            <a:endParaRPr lang="en-US"/>
          </a:p>
        </p:txBody>
      </p:sp>
    </p:spTree>
    <p:extLst>
      <p:ext uri="{BB962C8B-B14F-4D97-AF65-F5344CB8AC3E}">
        <p14:creationId xmlns:p14="http://schemas.microsoft.com/office/powerpoint/2010/main" val="203818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training does not minimize loss over generating CC numbers</a:t>
            </a:r>
          </a:p>
          <a:p>
            <a:endParaRPr lang="en-US" dirty="0"/>
          </a:p>
          <a:p>
            <a:r>
              <a:rPr lang="en-US" dirty="0"/>
              <a:t>Median examples had worse than random extraction (100 short)</a:t>
            </a:r>
          </a:p>
        </p:txBody>
      </p:sp>
      <p:sp>
        <p:nvSpPr>
          <p:cNvPr id="4" name="Slide Number Placeholder 3"/>
          <p:cNvSpPr>
            <a:spLocks noGrp="1"/>
          </p:cNvSpPr>
          <p:nvPr>
            <p:ph type="sldNum" sz="quarter" idx="5"/>
          </p:nvPr>
        </p:nvSpPr>
        <p:spPr/>
        <p:txBody>
          <a:bodyPr/>
          <a:lstStyle/>
          <a:p>
            <a:fld id="{869A71F9-BF02-024A-8C98-666FECA84BC8}" type="slidenum">
              <a:rPr lang="en-US" smtClean="0"/>
              <a:t>33</a:t>
            </a:fld>
            <a:endParaRPr lang="en-US"/>
          </a:p>
        </p:txBody>
      </p:sp>
    </p:spTree>
    <p:extLst>
      <p:ext uri="{BB962C8B-B14F-4D97-AF65-F5344CB8AC3E}">
        <p14:creationId xmlns:p14="http://schemas.microsoft.com/office/powerpoint/2010/main" val="3345262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 match is a number with middle 4 digits set to 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lowest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lowest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highest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pattern with more/less examples and with </a:t>
            </a:r>
            <a:r>
              <a:rPr lang="en-US" dirty="0" err="1"/>
              <a:t>QLoRA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Medium 100 full fine tune had the more contrast, all others had slightly lower proportions ranked as lowest loss</a:t>
            </a:r>
          </a:p>
        </p:txBody>
      </p:sp>
      <p:sp>
        <p:nvSpPr>
          <p:cNvPr id="4" name="Slide Number Placeholder 3"/>
          <p:cNvSpPr>
            <a:spLocks noGrp="1"/>
          </p:cNvSpPr>
          <p:nvPr>
            <p:ph type="sldNum" sz="quarter" idx="5"/>
          </p:nvPr>
        </p:nvSpPr>
        <p:spPr/>
        <p:txBody>
          <a:bodyPr/>
          <a:lstStyle/>
          <a:p>
            <a:fld id="{869A71F9-BF02-024A-8C98-666FECA84BC8}" type="slidenum">
              <a:rPr lang="en-US" smtClean="0"/>
              <a:t>34</a:t>
            </a:fld>
            <a:endParaRPr lang="en-US"/>
          </a:p>
        </p:txBody>
      </p:sp>
    </p:spTree>
    <p:extLst>
      <p:ext uri="{BB962C8B-B14F-4D97-AF65-F5344CB8AC3E}">
        <p14:creationId xmlns:p14="http://schemas.microsoft.com/office/powerpoint/2010/main" val="2942075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35</a:t>
            </a:fld>
            <a:endParaRPr lang="en-US"/>
          </a:p>
        </p:txBody>
      </p:sp>
    </p:spTree>
    <p:extLst>
      <p:ext uri="{BB962C8B-B14F-4D97-AF65-F5344CB8AC3E}">
        <p14:creationId xmlns:p14="http://schemas.microsoft.com/office/powerpoint/2010/main" val="1436288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In this setting overfitting seemed to be happening before memorization became a huge issue, but even some memorization is very bad with a large enough user dataset</a:t>
            </a:r>
          </a:p>
        </p:txBody>
      </p:sp>
      <p:sp>
        <p:nvSpPr>
          <p:cNvPr id="4" name="Slide Number Placeholder 3"/>
          <p:cNvSpPr>
            <a:spLocks noGrp="1"/>
          </p:cNvSpPr>
          <p:nvPr>
            <p:ph type="sldNum" sz="quarter" idx="5"/>
          </p:nvPr>
        </p:nvSpPr>
        <p:spPr/>
        <p:txBody>
          <a:bodyPr/>
          <a:lstStyle/>
          <a:p>
            <a:fld id="{869A71F9-BF02-024A-8C98-666FECA84BC8}" type="slidenum">
              <a:rPr lang="en-US" smtClean="0"/>
              <a:t>37</a:t>
            </a:fld>
            <a:endParaRPr lang="en-US"/>
          </a:p>
        </p:txBody>
      </p:sp>
    </p:spTree>
    <p:extLst>
      <p:ext uri="{BB962C8B-B14F-4D97-AF65-F5344CB8AC3E}">
        <p14:creationId xmlns:p14="http://schemas.microsoft.com/office/powerpoint/2010/main" val="295048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being able to extract training data has legal and security implications</a:t>
            </a:r>
          </a:p>
          <a:p>
            <a:endParaRPr lang="en-US" dirty="0"/>
          </a:p>
          <a:p>
            <a:r>
              <a:rPr lang="en-US" dirty="0"/>
              <a:t>Companies using LLM chatbots have been held responsible for their outputs</a:t>
            </a:r>
          </a:p>
          <a:p>
            <a:endParaRPr lang="en-US" dirty="0"/>
          </a:p>
          <a:p>
            <a:r>
              <a:rPr lang="en-US" dirty="0"/>
              <a:t>Already people have claimed that business oriented chatbots may be leaking confidential information</a:t>
            </a:r>
          </a:p>
          <a:p>
            <a:endParaRPr lang="en-US" dirty="0"/>
          </a:p>
          <a:p>
            <a:r>
              <a:rPr lang="en-US" dirty="0"/>
              <a:t>Leaking copyrighted data has legal implications, sensitive data may have security implications</a:t>
            </a:r>
          </a:p>
          <a:p>
            <a:endParaRPr lang="en-US" dirty="0"/>
          </a:p>
          <a:p>
            <a:r>
              <a:rPr lang="en-US" dirty="0"/>
              <a:t>Businesses should be able to make informed decisions about whether or not to fine-tune a model</a:t>
            </a:r>
          </a:p>
          <a:p>
            <a:r>
              <a:rPr lang="en-US" dirty="0"/>
              <a:t>on private data based on the risk of data extraction</a:t>
            </a:r>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4</a:t>
            </a:fld>
            <a:endParaRPr lang="en-US"/>
          </a:p>
        </p:txBody>
      </p:sp>
    </p:spTree>
    <p:extLst>
      <p:ext uri="{BB962C8B-B14F-4D97-AF65-F5344CB8AC3E}">
        <p14:creationId xmlns:p14="http://schemas.microsoft.com/office/powerpoint/2010/main" val="233523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answers to these questions are not well understood</a:t>
            </a:r>
          </a:p>
          <a:p>
            <a:endParaRPr lang="en-US" dirty="0"/>
          </a:p>
          <a:p>
            <a:r>
              <a:rPr lang="en-US" dirty="0"/>
              <a:t>It is difficult to directly answer these questions so I decided to conduct a series of experiments to gain some insights</a:t>
            </a:r>
          </a:p>
        </p:txBody>
      </p:sp>
      <p:sp>
        <p:nvSpPr>
          <p:cNvPr id="4" name="Slide Number Placeholder 3"/>
          <p:cNvSpPr>
            <a:spLocks noGrp="1"/>
          </p:cNvSpPr>
          <p:nvPr>
            <p:ph type="sldNum" sz="quarter" idx="5"/>
          </p:nvPr>
        </p:nvSpPr>
        <p:spPr/>
        <p:txBody>
          <a:bodyPr/>
          <a:lstStyle/>
          <a:p>
            <a:fld id="{869A71F9-BF02-024A-8C98-666FECA84BC8}" type="slidenum">
              <a:rPr lang="en-US" smtClean="0"/>
              <a:t>5</a:t>
            </a:fld>
            <a:endParaRPr lang="en-US"/>
          </a:p>
        </p:txBody>
      </p:sp>
    </p:spTree>
    <p:extLst>
      <p:ext uri="{BB962C8B-B14F-4D97-AF65-F5344CB8AC3E}">
        <p14:creationId xmlns:p14="http://schemas.microsoft.com/office/powerpoint/2010/main" val="214446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showed that training data could be reliably extracted from GPT-2</a:t>
            </a:r>
          </a:p>
          <a:p>
            <a:r>
              <a:rPr lang="en-US" dirty="0"/>
              <a:t>They repeatedly queried GPT-2, at times with various prefixes</a:t>
            </a:r>
          </a:p>
          <a:p>
            <a:r>
              <a:rPr lang="en-US" dirty="0"/>
              <a:t>Filtered responses to those likely to have been memorized based on 6 membership inference metrics</a:t>
            </a:r>
          </a:p>
          <a:p>
            <a:r>
              <a:rPr lang="en-US" dirty="0"/>
              <a:t>Found a high proportion of the filtered responses actually memorized aggregate &gt; 33%</a:t>
            </a:r>
          </a:p>
          <a:p>
            <a:r>
              <a:rPr lang="en-US" dirty="0"/>
              <a:t>Memorized data includes names, phone, addresses, social media, URLs, code UUIDs, and removed data</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6</a:t>
            </a:fld>
            <a:endParaRPr lang="en-US"/>
          </a:p>
        </p:txBody>
      </p:sp>
    </p:spTree>
    <p:extLst>
      <p:ext uri="{BB962C8B-B14F-4D97-AF65-F5344CB8AC3E}">
        <p14:creationId xmlns:p14="http://schemas.microsoft.com/office/powerpoint/2010/main" val="329941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extractable memorization – adversary does not know prefixes from the training set</a:t>
            </a:r>
          </a:p>
          <a:p>
            <a:endParaRPr lang="en-US" dirty="0"/>
          </a:p>
          <a:p>
            <a:r>
              <a:rPr lang="en-US" dirty="0"/>
              <a:t>GPT-J: at least 1% of data is </a:t>
            </a:r>
            <a:r>
              <a:rPr lang="en-US" dirty="0" err="1"/>
              <a:t>extractably</a:t>
            </a:r>
            <a:r>
              <a:rPr lang="en-US" dirty="0"/>
              <a:t> memorized with 50 tokens of context</a:t>
            </a:r>
          </a:p>
          <a:p>
            <a:endParaRPr lang="en-US" dirty="0"/>
          </a:p>
          <a:p>
            <a:r>
              <a:rPr lang="en-US" dirty="0"/>
              <a:t>larger models memorize 2-5× more than smaller models. </a:t>
            </a:r>
          </a:p>
          <a:p>
            <a:r>
              <a:rPr lang="en-US" dirty="0"/>
              <a:t>Examples repeated more often are more likely to be extractable.</a:t>
            </a:r>
          </a:p>
          <a:p>
            <a:r>
              <a:rPr lang="en-US" dirty="0"/>
              <a:t>Orders of magnitude easier to extract sequences when given a longer context</a:t>
            </a:r>
          </a:p>
        </p:txBody>
      </p:sp>
      <p:sp>
        <p:nvSpPr>
          <p:cNvPr id="4" name="Slide Number Placeholder 3"/>
          <p:cNvSpPr>
            <a:spLocks noGrp="1"/>
          </p:cNvSpPr>
          <p:nvPr>
            <p:ph type="sldNum" sz="quarter" idx="5"/>
          </p:nvPr>
        </p:nvSpPr>
        <p:spPr/>
        <p:txBody>
          <a:bodyPr/>
          <a:lstStyle/>
          <a:p>
            <a:fld id="{869A71F9-BF02-024A-8C98-666FECA84BC8}" type="slidenum">
              <a:rPr lang="en-US" smtClean="0"/>
              <a:t>7</a:t>
            </a:fld>
            <a:endParaRPr lang="en-US"/>
          </a:p>
        </p:txBody>
      </p:sp>
    </p:spTree>
    <p:extLst>
      <p:ext uri="{BB962C8B-B14F-4D97-AF65-F5344CB8AC3E}">
        <p14:creationId xmlns:p14="http://schemas.microsoft.com/office/powerpoint/2010/main" val="3661668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Thousands of examples of data were shown to be extractable using this divergence attack</a:t>
            </a:r>
          </a:p>
          <a:p>
            <a:r>
              <a:rPr lang="en-US" dirty="0"/>
              <a:t>Showed that chat alignment does not hinder extraction</a:t>
            </a:r>
          </a:p>
          <a:p>
            <a:endParaRPr lang="en-US" dirty="0"/>
          </a:p>
          <a:p>
            <a:r>
              <a:rPr lang="en-US" dirty="0"/>
              <a:t>Defined discoverable memorization, where the attacker knows prefixes p.</a:t>
            </a:r>
          </a:p>
          <a:p>
            <a:endParaRPr lang="en-US" dirty="0"/>
          </a:p>
          <a:p>
            <a:r>
              <a:rPr lang="en-US" dirty="0"/>
              <a:t>All of these related to extraction on pretrained models, not specifically fine tuning</a:t>
            </a:r>
          </a:p>
          <a:p>
            <a:r>
              <a:rPr lang="en-US" dirty="0"/>
              <a:t>Large search space of extractable data</a:t>
            </a:r>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8</a:t>
            </a:fld>
            <a:endParaRPr lang="en-US"/>
          </a:p>
        </p:txBody>
      </p:sp>
    </p:spTree>
    <p:extLst>
      <p:ext uri="{BB962C8B-B14F-4D97-AF65-F5344CB8AC3E}">
        <p14:creationId xmlns:p14="http://schemas.microsoft.com/office/powerpoint/2010/main" val="2224792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work does not really look at the theoretical bounds on how much can be memorized</a:t>
            </a:r>
          </a:p>
          <a:p>
            <a:r>
              <a:rPr lang="en-US" dirty="0"/>
              <a:t>Wanted to get an idea of what I could expect when looking for specific data in LLM output</a:t>
            </a:r>
          </a:p>
          <a:p>
            <a:endParaRPr lang="en-US" dirty="0"/>
          </a:p>
          <a:p>
            <a:r>
              <a:rPr lang="en-US" dirty="0"/>
              <a:t>Pretrained models with certain number of passes on particular data</a:t>
            </a:r>
          </a:p>
          <a:p>
            <a:r>
              <a:rPr lang="en-US" dirty="0"/>
              <a:t>Looked for this (key, attribute, value) information in generated responses</a:t>
            </a:r>
          </a:p>
          <a:p>
            <a:r>
              <a:rPr lang="en-US" dirty="0"/>
              <a:t>Calculated </a:t>
            </a:r>
            <a:r>
              <a:rPr lang="en-US" dirty="0" err="1"/>
              <a:t>theortical</a:t>
            </a:r>
            <a:r>
              <a:rPr lang="en-US" dirty="0"/>
              <a:t> bit complexity bounds for data</a:t>
            </a:r>
          </a:p>
          <a:p>
            <a:r>
              <a:rPr lang="en-US" dirty="0"/>
              <a:t>When data was exposed 1000x, got bound of 2 bits/param</a:t>
            </a:r>
          </a:p>
          <a:p>
            <a:r>
              <a:rPr lang="en-US" dirty="0"/>
              <a:t>Reduced to 0.7bits/param when quantized to 4-bits</a:t>
            </a:r>
          </a:p>
          <a:p>
            <a:r>
              <a:rPr lang="en-US" dirty="0"/>
              <a:t>Reduced significantly with addition of junk data</a:t>
            </a:r>
          </a:p>
          <a:p>
            <a:endParaRPr lang="en-US" dirty="0"/>
          </a:p>
          <a:p>
            <a:r>
              <a:rPr lang="en-US" dirty="0"/>
              <a:t>Also did not look at fine tuning</a:t>
            </a:r>
          </a:p>
          <a:p>
            <a:endParaRPr lang="en-US" dirty="0"/>
          </a:p>
          <a:p>
            <a:endParaRPr lang="en-US" dirty="0"/>
          </a:p>
        </p:txBody>
      </p:sp>
      <p:sp>
        <p:nvSpPr>
          <p:cNvPr id="4" name="Slide Number Placeholder 3"/>
          <p:cNvSpPr>
            <a:spLocks noGrp="1"/>
          </p:cNvSpPr>
          <p:nvPr>
            <p:ph type="sldNum" sz="quarter" idx="5"/>
          </p:nvPr>
        </p:nvSpPr>
        <p:spPr/>
        <p:txBody>
          <a:bodyPr/>
          <a:lstStyle/>
          <a:p>
            <a:fld id="{869A71F9-BF02-024A-8C98-666FECA84BC8}" type="slidenum">
              <a:rPr lang="en-US" smtClean="0"/>
              <a:t>9</a:t>
            </a:fld>
            <a:endParaRPr lang="en-US"/>
          </a:p>
        </p:txBody>
      </p:sp>
    </p:spTree>
    <p:extLst>
      <p:ext uri="{BB962C8B-B14F-4D97-AF65-F5344CB8AC3E}">
        <p14:creationId xmlns:p14="http://schemas.microsoft.com/office/powerpoint/2010/main" val="323578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numbers are generally 16</a:t>
            </a:r>
          </a:p>
          <a:p>
            <a:r>
              <a:rPr lang="en-US" dirty="0"/>
              <a:t>digits long, begin with an Issuer Identification Number (IIN), and pass the </a:t>
            </a:r>
            <a:r>
              <a:rPr lang="en-US" dirty="0" err="1"/>
              <a:t>Luhn</a:t>
            </a:r>
            <a:r>
              <a:rPr lang="en-US" dirty="0"/>
              <a:t> check digit algorithm. </a:t>
            </a:r>
          </a:p>
          <a:p>
            <a:endParaRPr lang="en-US" dirty="0"/>
          </a:p>
          <a:p>
            <a:r>
              <a:rPr lang="en-US" dirty="0" err="1"/>
              <a:t>Huggingface</a:t>
            </a:r>
            <a:r>
              <a:rPr lang="en-US" dirty="0"/>
              <a:t> alignment handbook provides function to apply a chat template</a:t>
            </a:r>
          </a:p>
        </p:txBody>
      </p:sp>
      <p:sp>
        <p:nvSpPr>
          <p:cNvPr id="4" name="Slide Number Placeholder 3"/>
          <p:cNvSpPr>
            <a:spLocks noGrp="1"/>
          </p:cNvSpPr>
          <p:nvPr>
            <p:ph type="sldNum" sz="quarter" idx="5"/>
          </p:nvPr>
        </p:nvSpPr>
        <p:spPr/>
        <p:txBody>
          <a:bodyPr/>
          <a:lstStyle/>
          <a:p>
            <a:fld id="{869A71F9-BF02-024A-8C98-666FECA84BC8}" type="slidenum">
              <a:rPr lang="en-US" smtClean="0"/>
              <a:t>10</a:t>
            </a:fld>
            <a:endParaRPr lang="en-US"/>
          </a:p>
        </p:txBody>
      </p:sp>
    </p:spTree>
    <p:extLst>
      <p:ext uri="{BB962C8B-B14F-4D97-AF65-F5344CB8AC3E}">
        <p14:creationId xmlns:p14="http://schemas.microsoft.com/office/powerpoint/2010/main" val="335643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3">
            <a:extLst>
              <a:ext uri="{FF2B5EF4-FFF2-40B4-BE49-F238E27FC236}">
                <a16:creationId xmlns:a16="http://schemas.microsoft.com/office/drawing/2014/main" id="{C64AE99E-0530-1589-AB5E-94F3A4A8A5B3}"/>
              </a:ext>
            </a:extLst>
          </p:cNvPr>
          <p:cNvSpPr>
            <a:spLocks noGrp="1"/>
          </p:cNvSpPr>
          <p:nvPr>
            <p:ph type="sldNum" sz="quarter" idx="10"/>
          </p:nvPr>
        </p:nvSpPr>
        <p:spPr/>
        <p:txBody>
          <a:bodyPr/>
          <a:lstStyle/>
          <a:p>
            <a:fld id="{62ECA871-F8B2-5F44-9A61-0D6737A2151A}" type="slidenum">
              <a:rPr lang="en-US" smtClean="0"/>
              <a:t>‹#›</a:t>
            </a:fld>
            <a:endParaRPr lang="en-US" dirty="0"/>
          </a:p>
        </p:txBody>
      </p:sp>
    </p:spTree>
    <p:extLst>
      <p:ext uri="{BB962C8B-B14F-4D97-AF65-F5344CB8AC3E}">
        <p14:creationId xmlns:p14="http://schemas.microsoft.com/office/powerpoint/2010/main" val="64487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630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014AD4D-5246-0146-8047-224DD03786DC}" type="slidenum">
              <a:rPr lang="en-US" smtClean="0"/>
              <a:t>‹#›</a:t>
            </a:fld>
            <a:endParaRPr lang="en-US"/>
          </a:p>
        </p:txBody>
      </p:sp>
    </p:spTree>
    <p:extLst>
      <p:ext uri="{BB962C8B-B14F-4D97-AF65-F5344CB8AC3E}">
        <p14:creationId xmlns:p14="http://schemas.microsoft.com/office/powerpoint/2010/main" val="304879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A08E456C-0640-CA05-4FCA-63F2A662F7FE}"/>
              </a:ext>
            </a:extLst>
          </p:cNvPr>
          <p:cNvSpPr>
            <a:spLocks noGrp="1"/>
          </p:cNvSpPr>
          <p:nvPr>
            <p:ph type="sldNum" sz="quarter" idx="10"/>
          </p:nvPr>
        </p:nvSpPr>
        <p:spPr/>
        <p:txBody>
          <a:bodyPr/>
          <a:lstStyle/>
          <a:p>
            <a:fld id="{62ECA871-F8B2-5F44-9A61-0D6737A2151A}" type="slidenum">
              <a:rPr lang="en-US" smtClean="0"/>
              <a:t>‹#›</a:t>
            </a:fld>
            <a:endParaRPr lang="en-US" dirty="0"/>
          </a:p>
        </p:txBody>
      </p:sp>
    </p:spTree>
    <p:extLst>
      <p:ext uri="{BB962C8B-B14F-4D97-AF65-F5344CB8AC3E}">
        <p14:creationId xmlns:p14="http://schemas.microsoft.com/office/powerpoint/2010/main" val="328052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FA52D589-6A68-ABCC-16A4-EE11F85B703B}"/>
              </a:ext>
            </a:extLst>
          </p:cNvPr>
          <p:cNvSpPr>
            <a:spLocks noGrp="1"/>
          </p:cNvSpPr>
          <p:nvPr>
            <p:ph type="sldNum" sz="quarter" idx="10"/>
          </p:nvPr>
        </p:nvSpPr>
        <p:spPr/>
        <p:txBody>
          <a:bodyPr/>
          <a:lstStyle/>
          <a:p>
            <a:fld id="{62ECA871-F8B2-5F44-9A61-0D6737A2151A}" type="slidenum">
              <a:rPr lang="en-US" smtClean="0"/>
              <a:t>‹#›</a:t>
            </a:fld>
            <a:endParaRPr lang="en-US" dirty="0"/>
          </a:p>
        </p:txBody>
      </p:sp>
    </p:spTree>
    <p:extLst>
      <p:ext uri="{BB962C8B-B14F-4D97-AF65-F5344CB8AC3E}">
        <p14:creationId xmlns:p14="http://schemas.microsoft.com/office/powerpoint/2010/main" val="153797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AAAC2FD4-3637-9020-1743-8FA7515C232D}"/>
              </a:ext>
            </a:extLst>
          </p:cNvPr>
          <p:cNvSpPr>
            <a:spLocks noGrp="1"/>
          </p:cNvSpPr>
          <p:nvPr>
            <p:ph type="sldNum" sz="quarter" idx="10"/>
          </p:nvPr>
        </p:nvSpPr>
        <p:spPr/>
        <p:txBody>
          <a:bodyPr/>
          <a:lstStyle/>
          <a:p>
            <a:fld id="{62ECA871-F8B2-5F44-9A61-0D6737A2151A}" type="slidenum">
              <a:rPr lang="en-US" smtClean="0"/>
              <a:t>‹#›</a:t>
            </a:fld>
            <a:endParaRPr lang="en-US" dirty="0"/>
          </a:p>
        </p:txBody>
      </p:sp>
    </p:spTree>
    <p:extLst>
      <p:ext uri="{BB962C8B-B14F-4D97-AF65-F5344CB8AC3E}">
        <p14:creationId xmlns:p14="http://schemas.microsoft.com/office/powerpoint/2010/main" val="38717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9BAE9C0-85DF-102C-5DF3-63924E4D0A6F}"/>
              </a:ext>
            </a:extLst>
          </p:cNvPr>
          <p:cNvSpPr>
            <a:spLocks noGrp="1"/>
          </p:cNvSpPr>
          <p:nvPr>
            <p:ph type="sldNum" sz="quarter" idx="10"/>
          </p:nvPr>
        </p:nvSpPr>
        <p:spPr/>
        <p:txBody>
          <a:bodyPr/>
          <a:lstStyle/>
          <a:p>
            <a:fld id="{62ECA871-F8B2-5F44-9A61-0D6737A2151A}" type="slidenum">
              <a:rPr lang="en-US" smtClean="0"/>
              <a:t>‹#›</a:t>
            </a:fld>
            <a:endParaRPr lang="en-US" dirty="0"/>
          </a:p>
        </p:txBody>
      </p:sp>
    </p:spTree>
    <p:extLst>
      <p:ext uri="{BB962C8B-B14F-4D97-AF65-F5344CB8AC3E}">
        <p14:creationId xmlns:p14="http://schemas.microsoft.com/office/powerpoint/2010/main" val="147523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4F40D36-2EEC-9333-91CD-E2CF131D1FFF}"/>
              </a:ext>
            </a:extLst>
          </p:cNvPr>
          <p:cNvSpPr>
            <a:spLocks noGrp="1"/>
          </p:cNvSpPr>
          <p:nvPr>
            <p:ph type="sldNum" sz="quarter" idx="10"/>
          </p:nvPr>
        </p:nvSpPr>
        <p:spPr/>
        <p:txBody>
          <a:bodyPr/>
          <a:lstStyle/>
          <a:p>
            <a:fld id="{62ECA871-F8B2-5F44-9A61-0D6737A2151A}" type="slidenum">
              <a:rPr lang="en-US" smtClean="0"/>
              <a:t>‹#›</a:t>
            </a:fld>
            <a:endParaRPr lang="en-US" dirty="0"/>
          </a:p>
        </p:txBody>
      </p:sp>
    </p:spTree>
    <p:extLst>
      <p:ext uri="{BB962C8B-B14F-4D97-AF65-F5344CB8AC3E}">
        <p14:creationId xmlns:p14="http://schemas.microsoft.com/office/powerpoint/2010/main" val="80756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819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957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273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94790"/>
            <a:ext cx="8229600" cy="9228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3509644" y="6607340"/>
            <a:ext cx="5347137" cy="0"/>
          </a:xfrm>
          <a:prstGeom prst="line">
            <a:avLst/>
          </a:prstGeom>
          <a:ln>
            <a:solidFill>
              <a:srgbClr val="AC0004"/>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72920" y="375930"/>
            <a:ext cx="8483861" cy="0"/>
          </a:xfrm>
          <a:prstGeom prst="line">
            <a:avLst/>
          </a:prstGeom>
          <a:ln>
            <a:solidFill>
              <a:srgbClr val="AC0004"/>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userDrawn="1"/>
        </p:nvPicPr>
        <p:blipFill>
          <a:blip r:embed="rId13"/>
          <a:srcRect/>
          <a:stretch/>
        </p:blipFill>
        <p:spPr>
          <a:xfrm>
            <a:off x="457200" y="6209430"/>
            <a:ext cx="2982642" cy="489537"/>
          </a:xfrm>
          <a:prstGeom prst="rect">
            <a:avLst/>
          </a:prstGeom>
        </p:spPr>
      </p:pic>
      <p:sp>
        <p:nvSpPr>
          <p:cNvPr id="6" name="Slide Number Placeholder 5">
            <a:extLst>
              <a:ext uri="{FF2B5EF4-FFF2-40B4-BE49-F238E27FC236}">
                <a16:creationId xmlns:a16="http://schemas.microsoft.com/office/drawing/2014/main" id="{C3D60546-C5D3-39FD-F680-B7F617358AB6}"/>
              </a:ext>
            </a:extLst>
          </p:cNvPr>
          <p:cNvSpPr>
            <a:spLocks noGrp="1"/>
          </p:cNvSpPr>
          <p:nvPr>
            <p:ph type="sldNum" sz="quarter" idx="4"/>
          </p:nvPr>
        </p:nvSpPr>
        <p:spPr>
          <a:xfrm>
            <a:off x="6629400" y="620943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ECA871-F8B2-5F44-9A61-0D6737A2151A}" type="slidenum">
              <a:rPr lang="en-US" smtClean="0"/>
              <a:t>‹#›</a:t>
            </a:fld>
            <a:endParaRPr lang="en-US" dirty="0"/>
          </a:p>
        </p:txBody>
      </p:sp>
    </p:spTree>
    <p:extLst>
      <p:ext uri="{BB962C8B-B14F-4D97-AF65-F5344CB8AC3E}">
        <p14:creationId xmlns:p14="http://schemas.microsoft.com/office/powerpoint/2010/main" val="2534659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800" kern="1200">
          <a:solidFill>
            <a:schemeClr val="tx1"/>
          </a:solidFill>
          <a:latin typeface="Open Sans"/>
          <a:ea typeface="+mn-ea"/>
          <a:cs typeface="Open Sans"/>
        </a:defRPr>
      </a:lvl2pPr>
      <a:lvl3pPr marL="1143000" indent="-228600" algn="l" defTabSz="457200" rtl="0" eaLnBrk="1" latinLnBrk="0" hangingPunct="1">
        <a:spcBef>
          <a:spcPct val="20000"/>
        </a:spcBef>
        <a:buFont typeface="Arial"/>
        <a:buChar char="•"/>
        <a:defRPr sz="2400" kern="120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Extraction of Training Data from Fine-Tuned</a:t>
            </a:r>
            <a:br>
              <a:rPr lang="en-US" dirty="0"/>
            </a:br>
            <a:r>
              <a:rPr lang="en-US" dirty="0"/>
              <a:t>Large Language Models</a:t>
            </a:r>
          </a:p>
        </p:txBody>
      </p:sp>
      <p:sp>
        <p:nvSpPr>
          <p:cNvPr id="3" name="Subtitle 2"/>
          <p:cNvSpPr>
            <a:spLocks noGrp="1"/>
          </p:cNvSpPr>
          <p:nvPr>
            <p:ph type="subTitle" idx="1"/>
          </p:nvPr>
        </p:nvSpPr>
        <p:spPr>
          <a:xfrm>
            <a:off x="1371600" y="4487916"/>
            <a:ext cx="6400800" cy="1150883"/>
          </a:xfrm>
        </p:spPr>
        <p:txBody>
          <a:bodyPr>
            <a:normAutofit/>
          </a:bodyPr>
          <a:lstStyle/>
          <a:p>
            <a:r>
              <a:rPr lang="en-US" dirty="0"/>
              <a:t>Mihir Dhamankar</a:t>
            </a:r>
          </a:p>
          <a:p>
            <a:r>
              <a:rPr lang="en-US" sz="2000" dirty="0"/>
              <a:t>Master’s Thesis Presentation</a:t>
            </a:r>
          </a:p>
        </p:txBody>
      </p:sp>
      <p:sp>
        <p:nvSpPr>
          <p:cNvPr id="4" name="Slide Number Placeholder 3">
            <a:extLst>
              <a:ext uri="{FF2B5EF4-FFF2-40B4-BE49-F238E27FC236}">
                <a16:creationId xmlns:a16="http://schemas.microsoft.com/office/drawing/2014/main" id="{1DC26CB5-B2BE-BACE-AE29-85A3E556CB38}"/>
              </a:ext>
            </a:extLst>
          </p:cNvPr>
          <p:cNvSpPr>
            <a:spLocks noGrp="1"/>
          </p:cNvSpPr>
          <p:nvPr>
            <p:ph type="sldNum" sz="quarter" idx="10"/>
          </p:nvPr>
        </p:nvSpPr>
        <p:spPr/>
        <p:txBody>
          <a:bodyPr/>
          <a:lstStyle/>
          <a:p>
            <a:fld id="{62ECA871-F8B2-5F44-9A61-0D6737A2151A}" type="slidenum">
              <a:rPr lang="en-US" smtClean="0"/>
              <a:t>1</a:t>
            </a:fld>
            <a:endParaRPr lang="en-US" dirty="0"/>
          </a:p>
        </p:txBody>
      </p:sp>
    </p:spTree>
    <p:extLst>
      <p:ext uri="{BB962C8B-B14F-4D97-AF65-F5344CB8AC3E}">
        <p14:creationId xmlns:p14="http://schemas.microsoft.com/office/powerpoint/2010/main" val="153663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6B49-56B9-2739-C2F4-C7CDBFE9BEF8}"/>
              </a:ext>
            </a:extLst>
          </p:cNvPr>
          <p:cNvSpPr>
            <a:spLocks noGrp="1"/>
          </p:cNvSpPr>
          <p:nvPr>
            <p:ph type="title"/>
          </p:nvPr>
        </p:nvSpPr>
        <p:spPr/>
        <p:txBody>
          <a:bodyPr/>
          <a:lstStyle/>
          <a:p>
            <a:r>
              <a:rPr lang="en-US" dirty="0"/>
              <a:t>Dataset Creation</a:t>
            </a:r>
          </a:p>
        </p:txBody>
      </p:sp>
      <p:sp>
        <p:nvSpPr>
          <p:cNvPr id="3" name="Content Placeholder 2">
            <a:extLst>
              <a:ext uri="{FF2B5EF4-FFF2-40B4-BE49-F238E27FC236}">
                <a16:creationId xmlns:a16="http://schemas.microsoft.com/office/drawing/2014/main" id="{B6245139-9143-D727-985A-92D3DB7990B7}"/>
              </a:ext>
            </a:extLst>
          </p:cNvPr>
          <p:cNvSpPr>
            <a:spLocks noGrp="1"/>
          </p:cNvSpPr>
          <p:nvPr>
            <p:ph idx="1"/>
          </p:nvPr>
        </p:nvSpPr>
        <p:spPr/>
        <p:txBody>
          <a:bodyPr/>
          <a:lstStyle/>
          <a:p>
            <a:pPr marL="0" indent="0">
              <a:buNone/>
            </a:pPr>
            <a:r>
              <a:rPr lang="en-US" sz="2000" dirty="0"/>
              <a:t>Faker:</a:t>
            </a:r>
          </a:p>
          <a:p>
            <a:pPr marL="0" indent="0">
              <a:buNone/>
            </a:pPr>
            <a:endParaRPr lang="en-US" dirty="0"/>
          </a:p>
          <a:p>
            <a:pPr marL="0" indent="0">
              <a:buNone/>
            </a:pPr>
            <a:endParaRPr lang="en-US"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CC #: ~16 digits, starts with IIN, passes </a:t>
            </a:r>
            <a:r>
              <a:rPr lang="en-US" sz="2000" dirty="0" err="1"/>
              <a:t>Luhn</a:t>
            </a:r>
            <a:r>
              <a:rPr lang="en-US" sz="2000" dirty="0"/>
              <a:t> algorithm</a:t>
            </a:r>
          </a:p>
          <a:p>
            <a:pPr marL="0" indent="0">
              <a:buNone/>
            </a:pPr>
            <a:endParaRPr lang="en-US" sz="2000" dirty="0"/>
          </a:p>
          <a:p>
            <a:pPr marL="0" indent="0">
              <a:buNone/>
            </a:pPr>
            <a:r>
              <a:rPr lang="en-US" sz="2000" dirty="0" err="1"/>
              <a:t>apply_chat_template</a:t>
            </a:r>
            <a:endParaRPr lang="en-US" sz="2000" dirty="0"/>
          </a:p>
          <a:p>
            <a:pPr marL="0" indent="0">
              <a:buNone/>
            </a:pPr>
            <a:r>
              <a:rPr lang="en-US" sz="2000" dirty="0">
                <a:latin typeface="Courier New" panose="02070309020205020404" pitchFamily="49" charset="0"/>
                <a:cs typeface="Courier New" panose="02070309020205020404" pitchFamily="49" charset="0"/>
              </a:rPr>
              <a:t>[INST] {user input} [/INST]{assistant response}&lt;/s&gt;</a:t>
            </a:r>
          </a:p>
        </p:txBody>
      </p:sp>
      <p:sp>
        <p:nvSpPr>
          <p:cNvPr id="4" name="Slide Number Placeholder 3">
            <a:extLst>
              <a:ext uri="{FF2B5EF4-FFF2-40B4-BE49-F238E27FC236}">
                <a16:creationId xmlns:a16="http://schemas.microsoft.com/office/drawing/2014/main" id="{2D246F7A-D8EA-F6A9-CEAC-F6C58FE21759}"/>
              </a:ext>
            </a:extLst>
          </p:cNvPr>
          <p:cNvSpPr>
            <a:spLocks noGrp="1"/>
          </p:cNvSpPr>
          <p:nvPr>
            <p:ph type="sldNum" sz="quarter" idx="10"/>
          </p:nvPr>
        </p:nvSpPr>
        <p:spPr/>
        <p:txBody>
          <a:bodyPr/>
          <a:lstStyle/>
          <a:p>
            <a:fld id="{62ECA871-F8B2-5F44-9A61-0D6737A2151A}" type="slidenum">
              <a:rPr lang="en-US" smtClean="0"/>
              <a:t>10</a:t>
            </a:fld>
            <a:endParaRPr lang="en-US" dirty="0"/>
          </a:p>
        </p:txBody>
      </p:sp>
      <p:pic>
        <p:nvPicPr>
          <p:cNvPr id="5" name="Picture 4">
            <a:extLst>
              <a:ext uri="{FF2B5EF4-FFF2-40B4-BE49-F238E27FC236}">
                <a16:creationId xmlns:a16="http://schemas.microsoft.com/office/drawing/2014/main" id="{6123C005-F03B-07D0-6E7E-DA9C8798A5C6}"/>
              </a:ext>
            </a:extLst>
          </p:cNvPr>
          <p:cNvPicPr>
            <a:picLocks noChangeAspect="1"/>
          </p:cNvPicPr>
          <p:nvPr/>
        </p:nvPicPr>
        <p:blipFill>
          <a:blip r:embed="rId3"/>
          <a:stretch>
            <a:fillRect/>
          </a:stretch>
        </p:blipFill>
        <p:spPr>
          <a:xfrm>
            <a:off x="601264" y="2137896"/>
            <a:ext cx="5609036" cy="1614594"/>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27121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1F52-23A9-D021-541B-BD2CCFF9D5EC}"/>
              </a:ext>
            </a:extLst>
          </p:cNvPr>
          <p:cNvSpPr>
            <a:spLocks noGrp="1"/>
          </p:cNvSpPr>
          <p:nvPr>
            <p:ph type="title"/>
          </p:nvPr>
        </p:nvSpPr>
        <p:spPr/>
        <p:txBody>
          <a:bodyPr/>
          <a:lstStyle/>
          <a:p>
            <a:r>
              <a:rPr lang="en-US" dirty="0"/>
              <a:t>Dataset Creation</a:t>
            </a:r>
          </a:p>
        </p:txBody>
      </p:sp>
      <p:sp>
        <p:nvSpPr>
          <p:cNvPr id="3" name="Content Placeholder 2">
            <a:extLst>
              <a:ext uri="{FF2B5EF4-FFF2-40B4-BE49-F238E27FC236}">
                <a16:creationId xmlns:a16="http://schemas.microsoft.com/office/drawing/2014/main" id="{F78E0578-A5F5-2395-DA60-8D8F72EF898D}"/>
              </a:ext>
            </a:extLst>
          </p:cNvPr>
          <p:cNvSpPr>
            <a:spLocks noGrp="1"/>
          </p:cNvSpPr>
          <p:nvPr>
            <p:ph idx="1"/>
          </p:nvPr>
        </p:nvSpPr>
        <p:spPr>
          <a:xfrm>
            <a:off x="457200" y="1318342"/>
            <a:ext cx="8229600" cy="4525963"/>
          </a:xfrm>
        </p:spPr>
        <p:txBody>
          <a:bodyPr>
            <a:normAutofit/>
          </a:bodyPr>
          <a:lstStyle/>
          <a:p>
            <a:pPr marL="0" indent="0">
              <a:buNone/>
            </a:pPr>
            <a:r>
              <a:rPr lang="en-US" sz="2400" dirty="0"/>
              <a:t>Prompt Examples</a:t>
            </a:r>
          </a:p>
          <a:p>
            <a:pPr marL="0" indent="0">
              <a:buNone/>
            </a:pPr>
            <a:endParaRPr lang="en-US" sz="2400" dirty="0"/>
          </a:p>
        </p:txBody>
      </p:sp>
      <p:sp>
        <p:nvSpPr>
          <p:cNvPr id="4" name="Slide Number Placeholder 3">
            <a:extLst>
              <a:ext uri="{FF2B5EF4-FFF2-40B4-BE49-F238E27FC236}">
                <a16:creationId xmlns:a16="http://schemas.microsoft.com/office/drawing/2014/main" id="{BD124A57-4FEA-99CE-2F5D-C6813C028897}"/>
              </a:ext>
            </a:extLst>
          </p:cNvPr>
          <p:cNvSpPr>
            <a:spLocks noGrp="1"/>
          </p:cNvSpPr>
          <p:nvPr>
            <p:ph type="sldNum" sz="quarter" idx="10"/>
          </p:nvPr>
        </p:nvSpPr>
        <p:spPr/>
        <p:txBody>
          <a:bodyPr/>
          <a:lstStyle/>
          <a:p>
            <a:fld id="{62ECA871-F8B2-5F44-9A61-0D6737A2151A}" type="slidenum">
              <a:rPr lang="en-US" smtClean="0"/>
              <a:t>11</a:t>
            </a:fld>
            <a:endParaRPr lang="en-US" dirty="0"/>
          </a:p>
        </p:txBody>
      </p:sp>
      <p:pic>
        <p:nvPicPr>
          <p:cNvPr id="7" name="Picture 6">
            <a:extLst>
              <a:ext uri="{FF2B5EF4-FFF2-40B4-BE49-F238E27FC236}">
                <a16:creationId xmlns:a16="http://schemas.microsoft.com/office/drawing/2014/main" id="{DBD1DAC4-BD2C-66EF-91CE-049027251DA7}"/>
              </a:ext>
            </a:extLst>
          </p:cNvPr>
          <p:cNvPicPr>
            <a:picLocks noChangeAspect="1"/>
          </p:cNvPicPr>
          <p:nvPr/>
        </p:nvPicPr>
        <p:blipFill>
          <a:blip r:embed="rId3"/>
          <a:stretch>
            <a:fillRect/>
          </a:stretch>
        </p:blipFill>
        <p:spPr>
          <a:xfrm>
            <a:off x="2679700" y="1902370"/>
            <a:ext cx="6184900" cy="818061"/>
          </a:xfrm>
          <a:prstGeom prst="rect">
            <a:avLst/>
          </a:prstGeom>
        </p:spPr>
      </p:pic>
      <p:pic>
        <p:nvPicPr>
          <p:cNvPr id="5" name="Picture 4">
            <a:extLst>
              <a:ext uri="{FF2B5EF4-FFF2-40B4-BE49-F238E27FC236}">
                <a16:creationId xmlns:a16="http://schemas.microsoft.com/office/drawing/2014/main" id="{5EF93D60-8379-686E-CF66-D7470EA06144}"/>
              </a:ext>
            </a:extLst>
          </p:cNvPr>
          <p:cNvPicPr>
            <a:picLocks noChangeAspect="1"/>
          </p:cNvPicPr>
          <p:nvPr/>
        </p:nvPicPr>
        <p:blipFill>
          <a:blip r:embed="rId4"/>
          <a:stretch>
            <a:fillRect/>
          </a:stretch>
        </p:blipFill>
        <p:spPr>
          <a:xfrm>
            <a:off x="2730500" y="2949127"/>
            <a:ext cx="6184900" cy="1105035"/>
          </a:xfrm>
          <a:prstGeom prst="rect">
            <a:avLst/>
          </a:prstGeom>
        </p:spPr>
      </p:pic>
      <p:pic>
        <p:nvPicPr>
          <p:cNvPr id="6" name="Picture 5">
            <a:extLst>
              <a:ext uri="{FF2B5EF4-FFF2-40B4-BE49-F238E27FC236}">
                <a16:creationId xmlns:a16="http://schemas.microsoft.com/office/drawing/2014/main" id="{A06E77B1-8355-39DC-C224-2F33D442674F}"/>
              </a:ext>
            </a:extLst>
          </p:cNvPr>
          <p:cNvPicPr>
            <a:picLocks noChangeAspect="1"/>
          </p:cNvPicPr>
          <p:nvPr/>
        </p:nvPicPr>
        <p:blipFill>
          <a:blip r:embed="rId5"/>
          <a:stretch>
            <a:fillRect/>
          </a:stretch>
        </p:blipFill>
        <p:spPr>
          <a:xfrm>
            <a:off x="2730500" y="4170832"/>
            <a:ext cx="6184900" cy="2038598"/>
          </a:xfrm>
          <a:prstGeom prst="rect">
            <a:avLst/>
          </a:prstGeom>
        </p:spPr>
      </p:pic>
      <p:sp>
        <p:nvSpPr>
          <p:cNvPr id="8" name="Content Placeholder 2">
            <a:extLst>
              <a:ext uri="{FF2B5EF4-FFF2-40B4-BE49-F238E27FC236}">
                <a16:creationId xmlns:a16="http://schemas.microsoft.com/office/drawing/2014/main" id="{D8D8BF11-BFED-D762-A8D8-C701FFFE94DF}"/>
              </a:ext>
            </a:extLst>
          </p:cNvPr>
          <p:cNvSpPr txBox="1">
            <a:spLocks/>
          </p:cNvSpPr>
          <p:nvPr/>
        </p:nvSpPr>
        <p:spPr>
          <a:xfrm>
            <a:off x="1447800" y="1902370"/>
            <a:ext cx="1447800" cy="4976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800" kern="1200">
                <a:solidFill>
                  <a:schemeClr val="tx1"/>
                </a:solidFill>
                <a:latin typeface="Open Sans"/>
                <a:ea typeface="+mn-ea"/>
                <a:cs typeface="Open Sans"/>
              </a:defRPr>
            </a:lvl2pPr>
            <a:lvl3pPr marL="1143000" indent="-228600" algn="l" defTabSz="457200" rtl="0" eaLnBrk="1" latinLnBrk="0" hangingPunct="1">
              <a:spcBef>
                <a:spcPct val="20000"/>
              </a:spcBef>
              <a:buFont typeface="Arial"/>
              <a:buChar char="•"/>
              <a:defRPr sz="2400" kern="120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t>Short</a:t>
            </a:r>
          </a:p>
        </p:txBody>
      </p:sp>
      <p:sp>
        <p:nvSpPr>
          <p:cNvPr id="9" name="Content Placeholder 2">
            <a:extLst>
              <a:ext uri="{FF2B5EF4-FFF2-40B4-BE49-F238E27FC236}">
                <a16:creationId xmlns:a16="http://schemas.microsoft.com/office/drawing/2014/main" id="{FC80F95D-7B6A-C4E0-3CB5-297D6EE4042C}"/>
              </a:ext>
            </a:extLst>
          </p:cNvPr>
          <p:cNvSpPr txBox="1">
            <a:spLocks/>
          </p:cNvSpPr>
          <p:nvPr/>
        </p:nvSpPr>
        <p:spPr>
          <a:xfrm>
            <a:off x="1447800" y="2892309"/>
            <a:ext cx="1447800" cy="4976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800" kern="1200">
                <a:solidFill>
                  <a:schemeClr val="tx1"/>
                </a:solidFill>
                <a:latin typeface="Open Sans"/>
                <a:ea typeface="+mn-ea"/>
                <a:cs typeface="Open Sans"/>
              </a:defRPr>
            </a:lvl2pPr>
            <a:lvl3pPr marL="1143000" indent="-228600" algn="l" defTabSz="457200" rtl="0" eaLnBrk="1" latinLnBrk="0" hangingPunct="1">
              <a:spcBef>
                <a:spcPct val="20000"/>
              </a:spcBef>
              <a:buFont typeface="Arial"/>
              <a:buChar char="•"/>
              <a:defRPr sz="2400" kern="120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t>Medium</a:t>
            </a:r>
          </a:p>
        </p:txBody>
      </p:sp>
      <p:sp>
        <p:nvSpPr>
          <p:cNvPr id="10" name="Content Placeholder 2">
            <a:extLst>
              <a:ext uri="{FF2B5EF4-FFF2-40B4-BE49-F238E27FC236}">
                <a16:creationId xmlns:a16="http://schemas.microsoft.com/office/drawing/2014/main" id="{C3A2B7F1-E084-9E62-CFAF-592BC59744C9}"/>
              </a:ext>
            </a:extLst>
          </p:cNvPr>
          <p:cNvSpPr txBox="1">
            <a:spLocks/>
          </p:cNvSpPr>
          <p:nvPr/>
        </p:nvSpPr>
        <p:spPr>
          <a:xfrm>
            <a:off x="1447800" y="4166975"/>
            <a:ext cx="1447800" cy="4976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800" kern="1200">
                <a:solidFill>
                  <a:schemeClr val="tx1"/>
                </a:solidFill>
                <a:latin typeface="Open Sans"/>
                <a:ea typeface="+mn-ea"/>
                <a:cs typeface="Open Sans"/>
              </a:defRPr>
            </a:lvl2pPr>
            <a:lvl3pPr marL="1143000" indent="-228600" algn="l" defTabSz="457200" rtl="0" eaLnBrk="1" latinLnBrk="0" hangingPunct="1">
              <a:spcBef>
                <a:spcPct val="20000"/>
              </a:spcBef>
              <a:buFont typeface="Arial"/>
              <a:buChar char="•"/>
              <a:defRPr sz="2400" kern="120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t>Long</a:t>
            </a:r>
          </a:p>
        </p:txBody>
      </p:sp>
    </p:spTree>
    <p:extLst>
      <p:ext uri="{BB962C8B-B14F-4D97-AF65-F5344CB8AC3E}">
        <p14:creationId xmlns:p14="http://schemas.microsoft.com/office/powerpoint/2010/main" val="52942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3512-2EE6-2245-9A52-6E9FCBA619D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9A6D214F-E9C2-7389-DB76-1AAF9096035E}"/>
              </a:ext>
            </a:extLst>
          </p:cNvPr>
          <p:cNvSpPr>
            <a:spLocks noGrp="1"/>
          </p:cNvSpPr>
          <p:nvPr>
            <p:ph idx="1"/>
          </p:nvPr>
        </p:nvSpPr>
        <p:spPr/>
        <p:txBody>
          <a:bodyPr/>
          <a:lstStyle/>
          <a:p>
            <a:r>
              <a:rPr lang="en-US" dirty="0"/>
              <a:t>Mistral-7B-Instruct-v0.2 best open weight 7B parameter chat model</a:t>
            </a:r>
          </a:p>
          <a:p>
            <a:pPr lvl="1"/>
            <a:r>
              <a:rPr lang="en-US" dirty="0"/>
              <a:t>GQA</a:t>
            </a:r>
          </a:p>
          <a:p>
            <a:pPr lvl="1"/>
            <a:r>
              <a:rPr lang="en-US" dirty="0"/>
              <a:t>Sliding Window Attention</a:t>
            </a:r>
          </a:p>
          <a:p>
            <a:pPr lvl="1"/>
            <a:endParaRPr lang="en-US" dirty="0"/>
          </a:p>
          <a:p>
            <a:r>
              <a:rPr lang="en-US" dirty="0"/>
              <a:t>Llama 3 and Phi-3 may be good options in the future</a:t>
            </a:r>
          </a:p>
        </p:txBody>
      </p:sp>
      <p:sp>
        <p:nvSpPr>
          <p:cNvPr id="4" name="Slide Number Placeholder 3">
            <a:extLst>
              <a:ext uri="{FF2B5EF4-FFF2-40B4-BE49-F238E27FC236}">
                <a16:creationId xmlns:a16="http://schemas.microsoft.com/office/drawing/2014/main" id="{6FDBFB49-5EC9-1DCA-246F-FDF26DA8A03A}"/>
              </a:ext>
            </a:extLst>
          </p:cNvPr>
          <p:cNvSpPr>
            <a:spLocks noGrp="1"/>
          </p:cNvSpPr>
          <p:nvPr>
            <p:ph type="sldNum" sz="quarter" idx="10"/>
          </p:nvPr>
        </p:nvSpPr>
        <p:spPr/>
        <p:txBody>
          <a:bodyPr/>
          <a:lstStyle/>
          <a:p>
            <a:fld id="{62ECA871-F8B2-5F44-9A61-0D6737A2151A}" type="slidenum">
              <a:rPr lang="en-US" smtClean="0"/>
              <a:t>12</a:t>
            </a:fld>
            <a:endParaRPr lang="en-US" dirty="0"/>
          </a:p>
        </p:txBody>
      </p:sp>
      <p:pic>
        <p:nvPicPr>
          <p:cNvPr id="1026" name="Picture 2" descr="mistralai/Mistral-7B-v0.1 · Hugging Face">
            <a:extLst>
              <a:ext uri="{FF2B5EF4-FFF2-40B4-BE49-F238E27FC236}">
                <a16:creationId xmlns:a16="http://schemas.microsoft.com/office/drawing/2014/main" id="{CFB69738-CE8D-C071-CAD7-A4680A12B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2159000"/>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93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D83-5A80-8D37-1EB7-793B785AF557}"/>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5B5811D6-05D6-B4C5-AE73-5E5C16E13450}"/>
              </a:ext>
            </a:extLst>
          </p:cNvPr>
          <p:cNvSpPr>
            <a:spLocks noGrp="1"/>
          </p:cNvSpPr>
          <p:nvPr>
            <p:ph idx="1"/>
          </p:nvPr>
        </p:nvSpPr>
        <p:spPr/>
        <p:txBody>
          <a:bodyPr/>
          <a:lstStyle/>
          <a:p>
            <a:r>
              <a:rPr lang="en-US" dirty="0"/>
              <a:t>Full loss vs completion only loss</a:t>
            </a:r>
          </a:p>
          <a:p>
            <a:pPr lvl="1"/>
            <a:r>
              <a:rPr lang="en-US" dirty="0"/>
              <a:t>Assistant response after “[/INST]” token</a:t>
            </a:r>
          </a:p>
          <a:p>
            <a:r>
              <a:rPr lang="en-US" dirty="0"/>
              <a:t>No packing</a:t>
            </a:r>
          </a:p>
        </p:txBody>
      </p:sp>
      <p:sp>
        <p:nvSpPr>
          <p:cNvPr id="4" name="Slide Number Placeholder 3">
            <a:extLst>
              <a:ext uri="{FF2B5EF4-FFF2-40B4-BE49-F238E27FC236}">
                <a16:creationId xmlns:a16="http://schemas.microsoft.com/office/drawing/2014/main" id="{EF8130A8-77C6-C784-6E2E-E1CB21BC6C66}"/>
              </a:ext>
            </a:extLst>
          </p:cNvPr>
          <p:cNvSpPr>
            <a:spLocks noGrp="1"/>
          </p:cNvSpPr>
          <p:nvPr>
            <p:ph type="sldNum" sz="quarter" idx="10"/>
          </p:nvPr>
        </p:nvSpPr>
        <p:spPr/>
        <p:txBody>
          <a:bodyPr/>
          <a:lstStyle/>
          <a:p>
            <a:fld id="{62ECA871-F8B2-5F44-9A61-0D6737A2151A}" type="slidenum">
              <a:rPr lang="en-US" smtClean="0"/>
              <a:t>13</a:t>
            </a:fld>
            <a:endParaRPr lang="en-US" dirty="0"/>
          </a:p>
        </p:txBody>
      </p:sp>
    </p:spTree>
    <p:extLst>
      <p:ext uri="{BB962C8B-B14F-4D97-AF65-F5344CB8AC3E}">
        <p14:creationId xmlns:p14="http://schemas.microsoft.com/office/powerpoint/2010/main" val="161824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D83-5A80-8D37-1EB7-793B785AF557}"/>
              </a:ext>
            </a:extLst>
          </p:cNvPr>
          <p:cNvSpPr>
            <a:spLocks noGrp="1"/>
          </p:cNvSpPr>
          <p:nvPr>
            <p:ph type="title"/>
          </p:nvPr>
        </p:nvSpPr>
        <p:spPr/>
        <p:txBody>
          <a:bodyPr/>
          <a:lstStyle/>
          <a:p>
            <a:r>
              <a:rPr lang="en-US" dirty="0"/>
              <a:t>Full Fine Tuning</a:t>
            </a:r>
          </a:p>
        </p:txBody>
      </p:sp>
      <p:sp>
        <p:nvSpPr>
          <p:cNvPr id="3" name="Content Placeholder 2">
            <a:extLst>
              <a:ext uri="{FF2B5EF4-FFF2-40B4-BE49-F238E27FC236}">
                <a16:creationId xmlns:a16="http://schemas.microsoft.com/office/drawing/2014/main" id="{5B5811D6-05D6-B4C5-AE73-5E5C16E13450}"/>
              </a:ext>
            </a:extLst>
          </p:cNvPr>
          <p:cNvSpPr>
            <a:spLocks noGrp="1"/>
          </p:cNvSpPr>
          <p:nvPr>
            <p:ph idx="1"/>
          </p:nvPr>
        </p:nvSpPr>
        <p:spPr/>
        <p:txBody>
          <a:bodyPr/>
          <a:lstStyle/>
          <a:p>
            <a:r>
              <a:rPr lang="en-US" dirty="0"/>
              <a:t>Full fine tuning of 7,241,732,096 trainable parameters</a:t>
            </a:r>
          </a:p>
          <a:p>
            <a:r>
              <a:rPr lang="en-US" dirty="0"/>
              <a:t>&gt; 3x more memory needed</a:t>
            </a:r>
          </a:p>
          <a:p>
            <a:r>
              <a:rPr lang="en-US" dirty="0" err="1"/>
              <a:t>DeepSpeed</a:t>
            </a:r>
            <a:r>
              <a:rPr lang="en-US" dirty="0"/>
              <a:t> ZeRO-3</a:t>
            </a:r>
          </a:p>
        </p:txBody>
      </p:sp>
      <p:sp>
        <p:nvSpPr>
          <p:cNvPr id="4" name="Slide Number Placeholder 3">
            <a:extLst>
              <a:ext uri="{FF2B5EF4-FFF2-40B4-BE49-F238E27FC236}">
                <a16:creationId xmlns:a16="http://schemas.microsoft.com/office/drawing/2014/main" id="{EF8130A8-77C6-C784-6E2E-E1CB21BC6C66}"/>
              </a:ext>
            </a:extLst>
          </p:cNvPr>
          <p:cNvSpPr>
            <a:spLocks noGrp="1"/>
          </p:cNvSpPr>
          <p:nvPr>
            <p:ph type="sldNum" sz="quarter" idx="10"/>
          </p:nvPr>
        </p:nvSpPr>
        <p:spPr/>
        <p:txBody>
          <a:bodyPr/>
          <a:lstStyle/>
          <a:p>
            <a:fld id="{62ECA871-F8B2-5F44-9A61-0D6737A2151A}" type="slidenum">
              <a:rPr lang="en-US" smtClean="0"/>
              <a:t>14</a:t>
            </a:fld>
            <a:endParaRPr lang="en-US" dirty="0"/>
          </a:p>
        </p:txBody>
      </p:sp>
      <p:pic>
        <p:nvPicPr>
          <p:cNvPr id="2052" name="Picture 4" descr="DeepSpeed - Wikipedia">
            <a:extLst>
              <a:ext uri="{FF2B5EF4-FFF2-40B4-BE49-F238E27FC236}">
                <a16:creationId xmlns:a16="http://schemas.microsoft.com/office/drawing/2014/main" id="{4ACAD7D3-3910-2BD7-E58B-DC5547203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098541"/>
            <a:ext cx="5067300" cy="188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29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002-DA86-FD10-015E-4E39CB584CA4}"/>
              </a:ext>
            </a:extLst>
          </p:cNvPr>
          <p:cNvSpPr>
            <a:spLocks noGrp="1"/>
          </p:cNvSpPr>
          <p:nvPr>
            <p:ph type="title"/>
          </p:nvPr>
        </p:nvSpPr>
        <p:spPr/>
        <p:txBody>
          <a:bodyPr/>
          <a:lstStyle/>
          <a:p>
            <a:r>
              <a:rPr lang="en-US" dirty="0" err="1"/>
              <a:t>QLoRA</a:t>
            </a:r>
            <a:r>
              <a:rPr lang="en-US" dirty="0"/>
              <a:t> Fine Tuning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6D5E84-B54A-73D6-838D-5B901333EB02}"/>
                  </a:ext>
                </a:extLst>
              </p:cNvPr>
              <p:cNvSpPr>
                <a:spLocks noGrp="1"/>
              </p:cNvSpPr>
              <p:nvPr>
                <p:ph idx="1"/>
              </p:nvPr>
            </p:nvSpPr>
            <p:spPr>
              <a:xfrm>
                <a:off x="457199" y="1600200"/>
                <a:ext cx="5237741" cy="4525963"/>
              </a:xfrm>
            </p:spPr>
            <p:txBody>
              <a:bodyPr>
                <a:normAutofit fontScale="77500" lnSpcReduction="20000"/>
              </a:bodyPr>
              <a:lstStyle/>
              <a:p>
                <a:r>
                  <a:rPr lang="en-US" dirty="0"/>
                  <a:t>Quantized Low Rank Adapters</a:t>
                </a:r>
              </a:p>
              <a:p>
                <a:r>
                  <a:rPr lang="en-US" dirty="0"/>
                  <a:t>Without </a:t>
                </a:r>
                <a:r>
                  <a:rPr lang="en-US" dirty="0" err="1"/>
                  <a:t>LoRA</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𝑊</m:t>
                        </m:r>
                      </m:e>
                      <m:sub>
                        <m:r>
                          <a:rPr lang="en-US" b="0" i="1" smtClean="0">
                            <a:latin typeface="Cambria Math" panose="02040503050406030204" pitchFamily="18" charset="0"/>
                          </a:rPr>
                          <m:t>0</m:t>
                        </m:r>
                      </m:sub>
                    </m:sSub>
                    <m:r>
                      <a:rPr lang="en-US" b="0" i="1" smtClean="0">
                        <a:latin typeface="Cambria Math" panose="02040503050406030204" pitchFamily="18" charset="0"/>
                      </a:rPr>
                      <m:t>𝑥</m:t>
                    </m:r>
                  </m:oMath>
                </a14:m>
                <a:endParaRPr lang="en-US" b="0" dirty="0"/>
              </a:p>
              <a:p>
                <a:r>
                  <a:rPr lang="en-US" dirty="0" err="1"/>
                  <a:t>LoRA</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𝑊</m:t>
                        </m:r>
                      </m:e>
                      <m:sub>
                        <m:r>
                          <a:rPr lang="en-US" b="0" i="1" smtClean="0">
                            <a:latin typeface="Cambria Math" panose="02040503050406030204" pitchFamily="18" charset="0"/>
                          </a:rPr>
                          <m:t>0</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𝐵𝐴𝑥</m:t>
                    </m:r>
                    <m:r>
                      <a:rPr lang="en-US" b="0" i="0" smtClean="0">
                        <a:latin typeface="Cambria Math" panose="02040503050406030204" pitchFamily="18" charset="0"/>
                      </a:rPr>
                      <m:t> </m:t>
                    </m:r>
                  </m:oMath>
                </a14:m>
                <a:endParaRPr lang="en-US" b="0" dirty="0"/>
              </a:p>
              <a:p>
                <a:pPr lvl="1"/>
                <a:r>
                  <a:rPr lang="en-US" b="0" dirty="0"/>
                  <a:t>Scale </a:t>
                </a:r>
                <a14:m>
                  <m:oMath xmlns:m="http://schemas.openxmlformats.org/officeDocument/2006/math">
                    <m:r>
                      <a:rPr lang="en-US" b="0" i="1" smtClean="0">
                        <a:latin typeface="Cambria Math" panose="02040503050406030204" pitchFamily="18" charset="0"/>
                      </a:rPr>
                      <m:t>𝐵𝐴</m:t>
                    </m:r>
                  </m:oMath>
                </a14:m>
                <a:r>
                  <a:rPr lang="en-US" b="0" dirty="0"/>
                  <a:t>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𝑟</m:t>
                        </m:r>
                      </m:den>
                    </m:f>
                  </m:oMath>
                </a14:m>
                <a:endParaRPr lang="en-US" b="0" dirty="0"/>
              </a:p>
              <a:p>
                <a:pPr lvl="1"/>
                <a14:m>
                  <m:oMath xmlns:m="http://schemas.openxmlformats.org/officeDocument/2006/math">
                    <m:r>
                      <a:rPr lang="en-US" b="0" i="1" smtClean="0">
                        <a:latin typeface="Cambria Math" panose="02040503050406030204" pitchFamily="18" charset="0"/>
                      </a:rPr>
                      <m:t>𝑟</m:t>
                    </m:r>
                  </m:oMath>
                </a14:m>
                <a:r>
                  <a:rPr lang="en-US" b="0" dirty="0"/>
                  <a:t> rank</a:t>
                </a:r>
              </a:p>
              <a:p>
                <a:pPr lvl="1"/>
                <a14:m>
                  <m:oMath xmlns:m="http://schemas.openxmlformats.org/officeDocument/2006/math">
                    <m:r>
                      <a:rPr lang="en-US" b="0" i="1" smtClean="0">
                        <a:latin typeface="Cambria Math" panose="02040503050406030204" pitchFamily="18" charset="0"/>
                      </a:rPr>
                      <m:t>𝛼</m:t>
                    </m:r>
                    <m:r>
                      <a:rPr lang="en-US" b="0" i="0" smtClean="0">
                        <a:latin typeface="Cambria Math" panose="02040503050406030204" pitchFamily="18" charset="0"/>
                      </a:rPr>
                      <m:t> </m:t>
                    </m:r>
                  </m:oMath>
                </a14:m>
                <a:r>
                  <a:rPr lang="en-US" b="0" dirty="0"/>
                  <a:t>scaling factor</a:t>
                </a:r>
              </a:p>
              <a:p>
                <a:r>
                  <a:rPr lang="en-US" dirty="0" err="1"/>
                  <a:t>QLoRA</a:t>
                </a:r>
                <a:r>
                  <a:rPr lang="en-US" dirty="0"/>
                  <a:t>: </a:t>
                </a:r>
                <a:r>
                  <a:rPr lang="en-US" b="1" dirty="0"/>
                  <a:t>A</a:t>
                </a:r>
                <a:r>
                  <a:rPr lang="en-US" dirty="0"/>
                  <a:t> and </a:t>
                </a:r>
                <a:r>
                  <a:rPr lang="en-US" b="1" dirty="0"/>
                  <a:t>B</a:t>
                </a:r>
                <a:r>
                  <a:rPr lang="en-US" dirty="0"/>
                  <a:t> are quantized</a:t>
                </a:r>
              </a:p>
              <a:p>
                <a:r>
                  <a:rPr lang="en-US" b="0" dirty="0"/>
                  <a:t>Much lower compute, similar results</a:t>
                </a:r>
              </a:p>
              <a:p>
                <a:pPr marL="457200" lvl="1" indent="0">
                  <a:buNone/>
                </a:pPr>
                <a14:m>
                  <m:oMath xmlns:m="http://schemas.openxmlformats.org/officeDocument/2006/math">
                    <m:r>
                      <a:rPr lang="en-US" b="0" i="1" smtClean="0">
                        <a:latin typeface="Cambria Math" panose="02040503050406030204" pitchFamily="18" charset="0"/>
                      </a:rPr>
                      <m:t>𝑟</m:t>
                    </m:r>
                  </m:oMath>
                </a14:m>
                <a:r>
                  <a:rPr lang="en-US" b="0" dirty="0"/>
                  <a:t> = 32: </a:t>
                </a:r>
                <a:r>
                  <a:rPr lang="en-US" dirty="0"/>
                  <a:t>83,886,080 params</a:t>
                </a:r>
                <a:endParaRPr lang="en-US" b="0" dirty="0"/>
              </a:p>
              <a:p>
                <a:pPr marL="457200" lvl="1" indent="0">
                  <a:buNone/>
                </a:pPr>
                <a14:m>
                  <m:oMath xmlns:m="http://schemas.openxmlformats.org/officeDocument/2006/math">
                    <m:r>
                      <a:rPr lang="en-US" b="0" i="1" smtClean="0">
                        <a:latin typeface="Cambria Math" panose="02040503050406030204" pitchFamily="18" charset="0"/>
                      </a:rPr>
                      <m:t>𝑟</m:t>
                    </m:r>
                  </m:oMath>
                </a14:m>
                <a:r>
                  <a:rPr lang="en-US" b="0" dirty="0"/>
                  <a:t> = 16: </a:t>
                </a:r>
                <a:r>
                  <a:rPr lang="en-US" dirty="0"/>
                  <a:t>41,943,040 params</a:t>
                </a:r>
              </a:p>
            </p:txBody>
          </p:sp>
        </mc:Choice>
        <mc:Fallback xmlns="">
          <p:sp>
            <p:nvSpPr>
              <p:cNvPr id="3" name="Content Placeholder 2">
                <a:extLst>
                  <a:ext uri="{FF2B5EF4-FFF2-40B4-BE49-F238E27FC236}">
                    <a16:creationId xmlns:a16="http://schemas.microsoft.com/office/drawing/2014/main" id="{A86D5E84-B54A-73D6-838D-5B901333EB02}"/>
                  </a:ext>
                </a:extLst>
              </p:cNvPr>
              <p:cNvSpPr>
                <a:spLocks noGrp="1" noRot="1" noChangeAspect="1" noMove="1" noResize="1" noEditPoints="1" noAdjustHandles="1" noChangeArrowheads="1" noChangeShapeType="1" noTextEdit="1"/>
              </p:cNvSpPr>
              <p:nvPr>
                <p:ph idx="1"/>
              </p:nvPr>
            </p:nvSpPr>
            <p:spPr>
              <a:xfrm>
                <a:off x="457199" y="1600200"/>
                <a:ext cx="5237741" cy="4525963"/>
              </a:xfrm>
              <a:blipFill>
                <a:blip r:embed="rId3"/>
                <a:stretch>
                  <a:fillRect l="-193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DF5C210-7E7B-8587-6321-0286ED55B621}"/>
              </a:ext>
            </a:extLst>
          </p:cNvPr>
          <p:cNvSpPr>
            <a:spLocks noGrp="1"/>
          </p:cNvSpPr>
          <p:nvPr>
            <p:ph type="sldNum" sz="quarter" idx="10"/>
          </p:nvPr>
        </p:nvSpPr>
        <p:spPr/>
        <p:txBody>
          <a:bodyPr/>
          <a:lstStyle/>
          <a:p>
            <a:fld id="{62ECA871-F8B2-5F44-9A61-0D6737A2151A}" type="slidenum">
              <a:rPr lang="en-US" smtClean="0"/>
              <a:t>15</a:t>
            </a:fld>
            <a:endParaRPr lang="en-US" dirty="0"/>
          </a:p>
        </p:txBody>
      </p:sp>
      <p:grpSp>
        <p:nvGrpSpPr>
          <p:cNvPr id="12" name="Group 11">
            <a:extLst>
              <a:ext uri="{FF2B5EF4-FFF2-40B4-BE49-F238E27FC236}">
                <a16:creationId xmlns:a16="http://schemas.microsoft.com/office/drawing/2014/main" id="{3BDF7FC6-CD44-6CDC-1089-569687B11A42}"/>
              </a:ext>
            </a:extLst>
          </p:cNvPr>
          <p:cNvGrpSpPr/>
          <p:nvPr/>
        </p:nvGrpSpPr>
        <p:grpSpPr>
          <a:xfrm>
            <a:off x="5533768" y="1436122"/>
            <a:ext cx="3249685" cy="2984500"/>
            <a:chOff x="4699000" y="1859151"/>
            <a:chExt cx="3896050" cy="3539434"/>
          </a:xfrm>
        </p:grpSpPr>
        <p:pic>
          <p:nvPicPr>
            <p:cNvPr id="9" name="Picture 8">
              <a:extLst>
                <a:ext uri="{FF2B5EF4-FFF2-40B4-BE49-F238E27FC236}">
                  <a16:creationId xmlns:a16="http://schemas.microsoft.com/office/drawing/2014/main" id="{72B1DA5A-559B-0045-E57A-59E3FF8AED3B}"/>
                </a:ext>
              </a:extLst>
            </p:cNvPr>
            <p:cNvPicPr>
              <a:picLocks noChangeAspect="1"/>
            </p:cNvPicPr>
            <p:nvPr/>
          </p:nvPicPr>
          <p:blipFill>
            <a:blip r:embed="rId4"/>
            <a:stretch>
              <a:fillRect/>
            </a:stretch>
          </p:blipFill>
          <p:spPr>
            <a:xfrm>
              <a:off x="5512576" y="1859151"/>
              <a:ext cx="2018524" cy="394684"/>
            </a:xfrm>
            <a:prstGeom prst="rect">
              <a:avLst/>
            </a:prstGeom>
          </p:spPr>
        </p:pic>
        <p:pic>
          <p:nvPicPr>
            <p:cNvPr id="10" name="Content Placeholder 4">
              <a:extLst>
                <a:ext uri="{FF2B5EF4-FFF2-40B4-BE49-F238E27FC236}">
                  <a16:creationId xmlns:a16="http://schemas.microsoft.com/office/drawing/2014/main" id="{444B1555-1FA3-3F98-75EA-F372A5AAB853}"/>
                </a:ext>
              </a:extLst>
            </p:cNvPr>
            <p:cNvPicPr>
              <a:picLocks noChangeAspect="1"/>
            </p:cNvPicPr>
            <p:nvPr/>
          </p:nvPicPr>
          <p:blipFill rotWithShape="1">
            <a:blip r:embed="rId5"/>
            <a:srcRect t="6367"/>
            <a:stretch/>
          </p:blipFill>
          <p:spPr>
            <a:xfrm>
              <a:off x="4699000" y="2159000"/>
              <a:ext cx="3896050" cy="3239585"/>
            </a:xfrm>
            <a:prstGeom prst="rect">
              <a:avLst/>
            </a:prstGeom>
          </p:spPr>
        </p:pic>
      </p:grpSp>
      <p:sp>
        <p:nvSpPr>
          <p:cNvPr id="11" name="TextBox 10">
            <a:extLst>
              <a:ext uri="{FF2B5EF4-FFF2-40B4-BE49-F238E27FC236}">
                <a16:creationId xmlns:a16="http://schemas.microsoft.com/office/drawing/2014/main" id="{DAE630B5-F224-38C6-3EBF-902734109275}"/>
              </a:ext>
            </a:extLst>
          </p:cNvPr>
          <p:cNvSpPr txBox="1"/>
          <p:nvPr/>
        </p:nvSpPr>
        <p:spPr>
          <a:xfrm>
            <a:off x="5397500" y="5840098"/>
            <a:ext cx="3547125" cy="369332"/>
          </a:xfrm>
          <a:prstGeom prst="rect">
            <a:avLst/>
          </a:prstGeom>
          <a:noFill/>
        </p:spPr>
        <p:txBody>
          <a:bodyPr wrap="none" rtlCol="0">
            <a:spAutoFit/>
          </a:bodyPr>
          <a:lstStyle/>
          <a:p>
            <a:r>
              <a:rPr lang="en-US" dirty="0"/>
              <a:t>Image from 10-623 lecture 11 slides</a:t>
            </a:r>
          </a:p>
        </p:txBody>
      </p:sp>
      <p:pic>
        <p:nvPicPr>
          <p:cNvPr id="13" name="Picture 12">
            <a:extLst>
              <a:ext uri="{FF2B5EF4-FFF2-40B4-BE49-F238E27FC236}">
                <a16:creationId xmlns:a16="http://schemas.microsoft.com/office/drawing/2014/main" id="{69F7F40A-4A08-CAA7-FC87-8A3E2206CF9F}"/>
              </a:ext>
            </a:extLst>
          </p:cNvPr>
          <p:cNvPicPr>
            <a:picLocks noChangeAspect="1"/>
          </p:cNvPicPr>
          <p:nvPr/>
        </p:nvPicPr>
        <p:blipFill>
          <a:blip r:embed="rId6"/>
          <a:stretch>
            <a:fillRect/>
          </a:stretch>
        </p:blipFill>
        <p:spPr>
          <a:xfrm>
            <a:off x="5694941" y="4256544"/>
            <a:ext cx="2927341" cy="1512787"/>
          </a:xfrm>
          <a:prstGeom prst="rect">
            <a:avLst/>
          </a:prstGeom>
        </p:spPr>
      </p:pic>
    </p:spTree>
    <p:extLst>
      <p:ext uri="{BB962C8B-B14F-4D97-AF65-F5344CB8AC3E}">
        <p14:creationId xmlns:p14="http://schemas.microsoft.com/office/powerpoint/2010/main" val="368884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8EBF-5BE9-4369-17BF-8AE84BE31AB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CD65B0FA-A166-5B11-E3B6-A889C6CE1C5A}"/>
              </a:ext>
            </a:extLst>
          </p:cNvPr>
          <p:cNvSpPr>
            <a:spLocks noGrp="1"/>
          </p:cNvSpPr>
          <p:nvPr>
            <p:ph idx="1"/>
          </p:nvPr>
        </p:nvSpPr>
        <p:spPr/>
        <p:txBody>
          <a:bodyPr/>
          <a:lstStyle/>
          <a:p>
            <a:r>
              <a:rPr lang="en-US" dirty="0"/>
              <a:t>Discoverable extraction</a:t>
            </a:r>
          </a:p>
          <a:p>
            <a:r>
              <a:rPr lang="en-US" dirty="0"/>
              <a:t>Partial prompt completion</a:t>
            </a:r>
          </a:p>
          <a:p>
            <a:pPr lvl="1"/>
            <a:r>
              <a:rPr lang="en-US" dirty="0"/>
              <a:t>Attacker can remove “[/INST]” added by </a:t>
            </a:r>
            <a:r>
              <a:rPr lang="en-US" dirty="0" err="1"/>
              <a:t>apply_chat_template</a:t>
            </a:r>
            <a:endParaRPr lang="en-US" dirty="0"/>
          </a:p>
          <a:p>
            <a:pPr lvl="1"/>
            <a:r>
              <a:rPr lang="en-US" dirty="0"/>
              <a:t>Prompt: </a:t>
            </a:r>
            <a:r>
              <a:rPr lang="en-US" dirty="0">
                <a:latin typeface="Courier New" panose="02070309020205020404" pitchFamily="49" charset="0"/>
                <a:cs typeface="Courier New" panose="02070309020205020404" pitchFamily="49" charset="0"/>
              </a:rPr>
              <a:t>[INST] Scott Hahn’s credit card number is</a:t>
            </a:r>
          </a:p>
        </p:txBody>
      </p:sp>
      <p:sp>
        <p:nvSpPr>
          <p:cNvPr id="4" name="Slide Number Placeholder 3">
            <a:extLst>
              <a:ext uri="{FF2B5EF4-FFF2-40B4-BE49-F238E27FC236}">
                <a16:creationId xmlns:a16="http://schemas.microsoft.com/office/drawing/2014/main" id="{7454B764-F908-9F3E-0E68-B590BD7F38C4}"/>
              </a:ext>
            </a:extLst>
          </p:cNvPr>
          <p:cNvSpPr>
            <a:spLocks noGrp="1"/>
          </p:cNvSpPr>
          <p:nvPr>
            <p:ph type="sldNum" sz="quarter" idx="10"/>
          </p:nvPr>
        </p:nvSpPr>
        <p:spPr/>
        <p:txBody>
          <a:bodyPr/>
          <a:lstStyle/>
          <a:p>
            <a:fld id="{62ECA871-F8B2-5F44-9A61-0D6737A2151A}" type="slidenum">
              <a:rPr lang="en-US" smtClean="0"/>
              <a:t>16</a:t>
            </a:fld>
            <a:endParaRPr lang="en-US" dirty="0"/>
          </a:p>
        </p:txBody>
      </p:sp>
    </p:spTree>
    <p:extLst>
      <p:ext uri="{BB962C8B-B14F-4D97-AF65-F5344CB8AC3E}">
        <p14:creationId xmlns:p14="http://schemas.microsoft.com/office/powerpoint/2010/main" val="69287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C7D2-50E1-EC78-EED7-D1292BCFA96B}"/>
              </a:ext>
            </a:extLst>
          </p:cNvPr>
          <p:cNvSpPr>
            <a:spLocks noGrp="1"/>
          </p:cNvSpPr>
          <p:nvPr>
            <p:ph type="title"/>
          </p:nvPr>
        </p:nvSpPr>
        <p:spPr/>
        <p:txBody>
          <a:bodyPr/>
          <a:lstStyle/>
          <a:p>
            <a:r>
              <a:rPr lang="en-US" dirty="0"/>
              <a:t>Data Extraction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B32BCA-E75D-63D6-6288-8AD63590C851}"/>
                  </a:ext>
                </a:extLst>
              </p:cNvPr>
              <p:cNvSpPr>
                <a:spLocks noGrp="1"/>
              </p:cNvSpPr>
              <p:nvPr>
                <p:ph idx="1"/>
              </p:nvPr>
            </p:nvSpPr>
            <p:spPr/>
            <p:txBody>
              <a:bodyPr>
                <a:normAutofit lnSpcReduction="10000"/>
              </a:bodyPr>
              <a:lstStyle/>
              <a:p>
                <a:r>
                  <a:rPr lang="en-US" dirty="0"/>
                  <a:t>Partial prompt completion evaluation</a:t>
                </a:r>
              </a:p>
              <a:p>
                <a:pPr lvl="1"/>
                <a:r>
                  <a:rPr lang="en-US" dirty="0" err="1"/>
                  <a:t>Levenshtein</a:t>
                </a:r>
                <a:r>
                  <a:rPr lang="en-US" dirty="0"/>
                  <a:t> distance: number of single-character edits (insertions, deletions or substitutions)</a:t>
                </a:r>
              </a:p>
              <a:p>
                <a:pPr lvl="1"/>
                <a:r>
                  <a:rPr lang="en-US" dirty="0" err="1"/>
                  <a:t>Levenshtein</a:t>
                </a:r>
                <a:r>
                  <a:rPr lang="en-US" dirty="0"/>
                  <a:t> ratio</a:t>
                </a:r>
              </a:p>
              <a:p>
                <a:pPr lvl="2"/>
                <a:r>
                  <a:rPr lang="en-US" dirty="0"/>
                  <a:t>2 strings of length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pPr lvl="2"/>
                <a14:m>
                  <m:oMath xmlns:m="http://schemas.openxmlformats.org/officeDocument/2006/math">
                    <m:r>
                      <a:rPr lang="en-US" b="0" i="1" smtClean="0">
                        <a:latin typeface="Cambria Math" panose="02040503050406030204" pitchFamily="18" charset="0"/>
                      </a:rPr>
                      <m:t>𝐿𝑅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𝐿𝐷</m:t>
                        </m:r>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den>
                    </m:f>
                  </m:oMath>
                </a14:m>
                <a:endParaRPr lang="en-US" dirty="0"/>
              </a:p>
              <a:p>
                <a:pPr lvl="2"/>
                <a:r>
                  <a:rPr lang="en-US" dirty="0"/>
                  <a:t>1 is match, 0 is no digits in common</a:t>
                </a:r>
              </a:p>
              <a:p>
                <a:pPr lvl="2"/>
                <a:r>
                  <a:rPr lang="en-US" dirty="0"/>
                  <a:t>Random guessing: 0.375</a:t>
                </a:r>
              </a:p>
              <a:p>
                <a:pPr lvl="2"/>
                <a:r>
                  <a:rPr lang="en-US" dirty="0"/>
                  <a:t>Smart guessing (know 5/16 digits): 0.553</a:t>
                </a:r>
              </a:p>
            </p:txBody>
          </p:sp>
        </mc:Choice>
        <mc:Fallback xmlns="">
          <p:sp>
            <p:nvSpPr>
              <p:cNvPr id="3" name="Content Placeholder 2">
                <a:extLst>
                  <a:ext uri="{FF2B5EF4-FFF2-40B4-BE49-F238E27FC236}">
                    <a16:creationId xmlns:a16="http://schemas.microsoft.com/office/drawing/2014/main" id="{19B32BCA-E75D-63D6-6288-8AD63590C851}"/>
                  </a:ext>
                </a:extLst>
              </p:cNvPr>
              <p:cNvSpPr>
                <a:spLocks noGrp="1" noRot="1" noChangeAspect="1" noMove="1" noResize="1" noEditPoints="1" noAdjustHandles="1" noChangeArrowheads="1" noChangeShapeType="1" noTextEdit="1"/>
              </p:cNvSpPr>
              <p:nvPr>
                <p:ph idx="1"/>
              </p:nvPr>
            </p:nvSpPr>
            <p:spPr>
              <a:blipFill>
                <a:blip r:embed="rId2"/>
                <a:stretch>
                  <a:fillRect l="-1852" t="-3081" b="-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9938FF-A494-D78E-ADB6-973A2DF79FAA}"/>
              </a:ext>
            </a:extLst>
          </p:cNvPr>
          <p:cNvSpPr>
            <a:spLocks noGrp="1"/>
          </p:cNvSpPr>
          <p:nvPr>
            <p:ph type="sldNum" sz="quarter" idx="10"/>
          </p:nvPr>
        </p:nvSpPr>
        <p:spPr/>
        <p:txBody>
          <a:bodyPr/>
          <a:lstStyle/>
          <a:p>
            <a:fld id="{62ECA871-F8B2-5F44-9A61-0D6737A2151A}" type="slidenum">
              <a:rPr lang="en-US" smtClean="0"/>
              <a:t>17</a:t>
            </a:fld>
            <a:endParaRPr lang="en-US" dirty="0"/>
          </a:p>
        </p:txBody>
      </p:sp>
    </p:spTree>
    <p:extLst>
      <p:ext uri="{BB962C8B-B14F-4D97-AF65-F5344CB8AC3E}">
        <p14:creationId xmlns:p14="http://schemas.microsoft.com/office/powerpoint/2010/main" val="145601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8EBF-5BE9-4369-17BF-8AE84BE31AB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CD65B0FA-A166-5B11-E3B6-A889C6CE1C5A}"/>
              </a:ext>
            </a:extLst>
          </p:cNvPr>
          <p:cNvSpPr>
            <a:spLocks noGrp="1"/>
          </p:cNvSpPr>
          <p:nvPr>
            <p:ph idx="1"/>
          </p:nvPr>
        </p:nvSpPr>
        <p:spPr/>
        <p:txBody>
          <a:bodyPr>
            <a:normAutofit/>
          </a:bodyPr>
          <a:lstStyle/>
          <a:p>
            <a:r>
              <a:rPr lang="en-US" dirty="0"/>
              <a:t>Loss comparison</a:t>
            </a:r>
          </a:p>
          <a:p>
            <a:pPr lvl="1"/>
            <a:r>
              <a:rPr lang="en-US" dirty="0"/>
              <a:t>Attacker has access to token probability scores during generation</a:t>
            </a:r>
          </a:p>
          <a:p>
            <a:pPr lvl="1"/>
            <a:r>
              <a:rPr lang="en-US" dirty="0"/>
              <a:t>Attacker knows “correct” product suggestions</a:t>
            </a:r>
          </a:p>
        </p:txBody>
      </p:sp>
      <p:sp>
        <p:nvSpPr>
          <p:cNvPr id="4" name="Slide Number Placeholder 3">
            <a:extLst>
              <a:ext uri="{FF2B5EF4-FFF2-40B4-BE49-F238E27FC236}">
                <a16:creationId xmlns:a16="http://schemas.microsoft.com/office/drawing/2014/main" id="{7454B764-F908-9F3E-0E68-B590BD7F38C4}"/>
              </a:ext>
            </a:extLst>
          </p:cNvPr>
          <p:cNvSpPr>
            <a:spLocks noGrp="1"/>
          </p:cNvSpPr>
          <p:nvPr>
            <p:ph type="sldNum" sz="quarter" idx="10"/>
          </p:nvPr>
        </p:nvSpPr>
        <p:spPr/>
        <p:txBody>
          <a:bodyPr/>
          <a:lstStyle/>
          <a:p>
            <a:fld id="{62ECA871-F8B2-5F44-9A61-0D6737A2151A}" type="slidenum">
              <a:rPr lang="en-US" smtClean="0"/>
              <a:t>18</a:t>
            </a:fld>
            <a:endParaRPr lang="en-US" dirty="0"/>
          </a:p>
        </p:txBody>
      </p:sp>
    </p:spTree>
    <p:extLst>
      <p:ext uri="{BB962C8B-B14F-4D97-AF65-F5344CB8AC3E}">
        <p14:creationId xmlns:p14="http://schemas.microsoft.com/office/powerpoint/2010/main" val="397701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8EBF-5BE9-4369-17BF-8AE84BE31AB7}"/>
              </a:ext>
            </a:extLst>
          </p:cNvPr>
          <p:cNvSpPr>
            <a:spLocks noGrp="1"/>
          </p:cNvSpPr>
          <p:nvPr>
            <p:ph type="title"/>
          </p:nvPr>
        </p:nvSpPr>
        <p:spPr/>
        <p:txBody>
          <a:bodyPr/>
          <a:lstStyle/>
          <a:p>
            <a:r>
              <a:rPr lang="en-US" dirty="0"/>
              <a:t>Loss Comparison Example</a:t>
            </a:r>
          </a:p>
        </p:txBody>
      </p:sp>
      <p:sp>
        <p:nvSpPr>
          <p:cNvPr id="3" name="Content Placeholder 2">
            <a:extLst>
              <a:ext uri="{FF2B5EF4-FFF2-40B4-BE49-F238E27FC236}">
                <a16:creationId xmlns:a16="http://schemas.microsoft.com/office/drawing/2014/main" id="{CD65B0FA-A166-5B11-E3B6-A889C6CE1C5A}"/>
              </a:ext>
            </a:extLst>
          </p:cNvPr>
          <p:cNvSpPr>
            <a:spLocks noGrp="1"/>
          </p:cNvSpPr>
          <p:nvPr>
            <p:ph idx="1"/>
          </p:nvPr>
        </p:nvSpPr>
        <p:spPr/>
        <p:txBody>
          <a:bodyPr>
            <a:normAutofit/>
          </a:bodyPr>
          <a:lstStyle/>
          <a:p>
            <a:pPr marL="0" indent="0">
              <a:buNone/>
            </a:pPr>
            <a:r>
              <a:rPr lang="en-US" dirty="0"/>
              <a:t>Pseudocode</a:t>
            </a:r>
          </a:p>
          <a:p>
            <a:pPr marL="0" indent="0">
              <a:buNone/>
            </a:pPr>
            <a:endParaRPr lang="en-US" dirty="0"/>
          </a:p>
        </p:txBody>
      </p:sp>
      <p:sp>
        <p:nvSpPr>
          <p:cNvPr id="4" name="Slide Number Placeholder 3">
            <a:extLst>
              <a:ext uri="{FF2B5EF4-FFF2-40B4-BE49-F238E27FC236}">
                <a16:creationId xmlns:a16="http://schemas.microsoft.com/office/drawing/2014/main" id="{7454B764-F908-9F3E-0E68-B590BD7F38C4}"/>
              </a:ext>
            </a:extLst>
          </p:cNvPr>
          <p:cNvSpPr>
            <a:spLocks noGrp="1"/>
          </p:cNvSpPr>
          <p:nvPr>
            <p:ph type="sldNum" sz="quarter" idx="10"/>
          </p:nvPr>
        </p:nvSpPr>
        <p:spPr/>
        <p:txBody>
          <a:bodyPr/>
          <a:lstStyle/>
          <a:p>
            <a:fld id="{62ECA871-F8B2-5F44-9A61-0D6737A2151A}" type="slidenum">
              <a:rPr lang="en-US" smtClean="0"/>
              <a:t>19</a:t>
            </a:fld>
            <a:endParaRPr lang="en-US" dirty="0"/>
          </a:p>
        </p:txBody>
      </p:sp>
      <p:pic>
        <p:nvPicPr>
          <p:cNvPr id="9" name="Picture 8">
            <a:extLst>
              <a:ext uri="{FF2B5EF4-FFF2-40B4-BE49-F238E27FC236}">
                <a16:creationId xmlns:a16="http://schemas.microsoft.com/office/drawing/2014/main" id="{74F66695-C3A3-E101-1B86-7095DA79D59B}"/>
              </a:ext>
            </a:extLst>
          </p:cNvPr>
          <p:cNvPicPr>
            <a:picLocks noChangeAspect="1"/>
          </p:cNvPicPr>
          <p:nvPr/>
        </p:nvPicPr>
        <p:blipFill>
          <a:blip r:embed="rId3"/>
          <a:stretch>
            <a:fillRect/>
          </a:stretch>
        </p:blipFill>
        <p:spPr>
          <a:xfrm>
            <a:off x="685800" y="2296007"/>
            <a:ext cx="7772400" cy="3332785"/>
          </a:xfrm>
          <a:prstGeom prst="rect">
            <a:avLst/>
          </a:prstGeom>
        </p:spPr>
      </p:pic>
    </p:spTree>
    <p:extLst>
      <p:ext uri="{BB962C8B-B14F-4D97-AF65-F5344CB8AC3E}">
        <p14:creationId xmlns:p14="http://schemas.microsoft.com/office/powerpoint/2010/main" val="43780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2757-2A0F-40EC-78B4-F6C4C9599C4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123E0AF-1445-6349-4335-8B663FF659D2}"/>
              </a:ext>
            </a:extLst>
          </p:cNvPr>
          <p:cNvSpPr>
            <a:spLocks noGrp="1"/>
          </p:cNvSpPr>
          <p:nvPr>
            <p:ph idx="1"/>
          </p:nvPr>
        </p:nvSpPr>
        <p:spPr/>
        <p:txBody>
          <a:bodyPr/>
          <a:lstStyle/>
          <a:p>
            <a:r>
              <a:rPr lang="en-US" dirty="0"/>
              <a:t>LLM chat models can perform tasks they were not explicitly trained for</a:t>
            </a:r>
          </a:p>
          <a:p>
            <a:r>
              <a:rPr lang="en-US" dirty="0"/>
              <a:t>In-context learning boosts accuracy significantly</a:t>
            </a:r>
          </a:p>
          <a:p>
            <a:r>
              <a:rPr lang="en-US" dirty="0"/>
              <a:t>Fine tuning improves accuracy without sacrificing context length</a:t>
            </a:r>
          </a:p>
          <a:p>
            <a:r>
              <a:rPr lang="en-US" dirty="0" err="1"/>
              <a:t>QLoRA</a:t>
            </a:r>
            <a:r>
              <a:rPr lang="en-US" dirty="0"/>
              <a:t> enables fine tuning with less computation</a:t>
            </a:r>
          </a:p>
        </p:txBody>
      </p:sp>
      <p:sp>
        <p:nvSpPr>
          <p:cNvPr id="4" name="Slide Number Placeholder 3">
            <a:extLst>
              <a:ext uri="{FF2B5EF4-FFF2-40B4-BE49-F238E27FC236}">
                <a16:creationId xmlns:a16="http://schemas.microsoft.com/office/drawing/2014/main" id="{FBEF121F-0E02-C993-1167-5C66E6AEB7C2}"/>
              </a:ext>
            </a:extLst>
          </p:cNvPr>
          <p:cNvSpPr>
            <a:spLocks noGrp="1"/>
          </p:cNvSpPr>
          <p:nvPr>
            <p:ph type="sldNum" sz="quarter" idx="10"/>
          </p:nvPr>
        </p:nvSpPr>
        <p:spPr/>
        <p:txBody>
          <a:bodyPr/>
          <a:lstStyle/>
          <a:p>
            <a:fld id="{62ECA871-F8B2-5F44-9A61-0D6737A2151A}" type="slidenum">
              <a:rPr lang="en-US" smtClean="0"/>
              <a:t>2</a:t>
            </a:fld>
            <a:endParaRPr lang="en-US" dirty="0"/>
          </a:p>
        </p:txBody>
      </p:sp>
    </p:spTree>
    <p:extLst>
      <p:ext uri="{BB962C8B-B14F-4D97-AF65-F5344CB8AC3E}">
        <p14:creationId xmlns:p14="http://schemas.microsoft.com/office/powerpoint/2010/main" val="1400611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32F9-CCD1-3D51-6567-54E3DF2697F0}"/>
              </a:ext>
            </a:extLst>
          </p:cNvPr>
          <p:cNvSpPr>
            <a:spLocks noGrp="1"/>
          </p:cNvSpPr>
          <p:nvPr>
            <p:ph type="title"/>
          </p:nvPr>
        </p:nvSpPr>
        <p:spPr/>
        <p:txBody>
          <a:bodyPr/>
          <a:lstStyle/>
          <a:p>
            <a:r>
              <a:rPr lang="en-US" dirty="0"/>
              <a:t>Full Fine Tune Results</a:t>
            </a:r>
          </a:p>
        </p:txBody>
      </p:sp>
      <p:sp>
        <p:nvSpPr>
          <p:cNvPr id="4" name="Slide Number Placeholder 3">
            <a:extLst>
              <a:ext uri="{FF2B5EF4-FFF2-40B4-BE49-F238E27FC236}">
                <a16:creationId xmlns:a16="http://schemas.microsoft.com/office/drawing/2014/main" id="{F622AC1A-3A38-11C4-2DDA-4C1027487B97}"/>
              </a:ext>
            </a:extLst>
          </p:cNvPr>
          <p:cNvSpPr>
            <a:spLocks noGrp="1"/>
          </p:cNvSpPr>
          <p:nvPr>
            <p:ph type="sldNum" sz="quarter" idx="10"/>
          </p:nvPr>
        </p:nvSpPr>
        <p:spPr/>
        <p:txBody>
          <a:bodyPr/>
          <a:lstStyle/>
          <a:p>
            <a:fld id="{62ECA871-F8B2-5F44-9A61-0D6737A2151A}" type="slidenum">
              <a:rPr lang="en-US" smtClean="0"/>
              <a:t>20</a:t>
            </a:fld>
            <a:endParaRPr lang="en-US" dirty="0"/>
          </a:p>
        </p:txBody>
      </p:sp>
      <p:pic>
        <p:nvPicPr>
          <p:cNvPr id="8" name="Picture 7">
            <a:extLst>
              <a:ext uri="{FF2B5EF4-FFF2-40B4-BE49-F238E27FC236}">
                <a16:creationId xmlns:a16="http://schemas.microsoft.com/office/drawing/2014/main" id="{90B67199-3B54-FA33-F3B6-06D4A3E04F29}"/>
              </a:ext>
            </a:extLst>
          </p:cNvPr>
          <p:cNvPicPr>
            <a:picLocks noChangeAspect="1"/>
          </p:cNvPicPr>
          <p:nvPr/>
        </p:nvPicPr>
        <p:blipFill>
          <a:blip r:embed="rId3"/>
          <a:stretch>
            <a:fillRect/>
          </a:stretch>
        </p:blipFill>
        <p:spPr>
          <a:xfrm>
            <a:off x="1569950" y="1706355"/>
            <a:ext cx="6004100" cy="4503075"/>
          </a:xfrm>
          <a:prstGeom prst="rect">
            <a:avLst/>
          </a:prstGeom>
        </p:spPr>
      </p:pic>
      <p:sp>
        <p:nvSpPr>
          <p:cNvPr id="3" name="Content Placeholder 2">
            <a:extLst>
              <a:ext uri="{FF2B5EF4-FFF2-40B4-BE49-F238E27FC236}">
                <a16:creationId xmlns:a16="http://schemas.microsoft.com/office/drawing/2014/main" id="{8E91E8BA-A032-CC98-F37E-E2DC157340CA}"/>
              </a:ext>
            </a:extLst>
          </p:cNvPr>
          <p:cNvSpPr>
            <a:spLocks noGrp="1"/>
          </p:cNvSpPr>
          <p:nvPr>
            <p:ph idx="1"/>
          </p:nvPr>
        </p:nvSpPr>
        <p:spPr>
          <a:xfrm>
            <a:off x="457200" y="1367990"/>
            <a:ext cx="7340600" cy="4525963"/>
          </a:xfrm>
        </p:spPr>
        <p:txBody>
          <a:bodyPr>
            <a:normAutofit/>
          </a:bodyPr>
          <a:lstStyle/>
          <a:p>
            <a:r>
              <a:rPr lang="en-US" sz="2400" dirty="0"/>
              <a:t>100 Short Prompts – Partial Prompt Completion</a:t>
            </a:r>
          </a:p>
        </p:txBody>
      </p:sp>
    </p:spTree>
    <p:extLst>
      <p:ext uri="{BB962C8B-B14F-4D97-AF65-F5344CB8AC3E}">
        <p14:creationId xmlns:p14="http://schemas.microsoft.com/office/powerpoint/2010/main" val="339318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72A5-5931-C2DF-BED6-CD2E5E2C5595}"/>
              </a:ext>
            </a:extLst>
          </p:cNvPr>
          <p:cNvSpPr>
            <a:spLocks noGrp="1"/>
          </p:cNvSpPr>
          <p:nvPr>
            <p:ph type="title"/>
          </p:nvPr>
        </p:nvSpPr>
        <p:spPr/>
        <p:txBody>
          <a:bodyPr/>
          <a:lstStyle/>
          <a:p>
            <a:r>
              <a:rPr lang="en-US" dirty="0"/>
              <a:t>Full Fine Tune Results</a:t>
            </a:r>
          </a:p>
        </p:txBody>
      </p:sp>
      <p:pic>
        <p:nvPicPr>
          <p:cNvPr id="6" name="Content Placeholder 5" descr="A graph of loss and training&#10;&#10;Description automatically generated">
            <a:extLst>
              <a:ext uri="{FF2B5EF4-FFF2-40B4-BE49-F238E27FC236}">
                <a16:creationId xmlns:a16="http://schemas.microsoft.com/office/drawing/2014/main" id="{3338D06F-BE02-E049-47FC-B9D8039167F0}"/>
              </a:ext>
            </a:extLst>
          </p:cNvPr>
          <p:cNvPicPr>
            <a:picLocks noGrp="1" noChangeAspect="1"/>
          </p:cNvPicPr>
          <p:nvPr>
            <p:ph idx="1"/>
          </p:nvPr>
        </p:nvPicPr>
        <p:blipFill>
          <a:blip r:embed="rId3"/>
          <a:stretch>
            <a:fillRect/>
          </a:stretch>
        </p:blipFill>
        <p:spPr>
          <a:xfrm>
            <a:off x="1627398" y="1550552"/>
            <a:ext cx="5889204" cy="4525963"/>
          </a:xfrm>
        </p:spPr>
      </p:pic>
      <p:sp>
        <p:nvSpPr>
          <p:cNvPr id="4" name="Slide Number Placeholder 3">
            <a:extLst>
              <a:ext uri="{FF2B5EF4-FFF2-40B4-BE49-F238E27FC236}">
                <a16:creationId xmlns:a16="http://schemas.microsoft.com/office/drawing/2014/main" id="{A43C15F5-D78C-46E3-C391-1C39F5366A01}"/>
              </a:ext>
            </a:extLst>
          </p:cNvPr>
          <p:cNvSpPr>
            <a:spLocks noGrp="1"/>
          </p:cNvSpPr>
          <p:nvPr>
            <p:ph type="sldNum" sz="quarter" idx="10"/>
          </p:nvPr>
        </p:nvSpPr>
        <p:spPr/>
        <p:txBody>
          <a:bodyPr/>
          <a:lstStyle/>
          <a:p>
            <a:fld id="{62ECA871-F8B2-5F44-9A61-0D6737A2151A}" type="slidenum">
              <a:rPr lang="en-US" smtClean="0"/>
              <a:t>21</a:t>
            </a:fld>
            <a:endParaRPr lang="en-US" dirty="0"/>
          </a:p>
        </p:txBody>
      </p:sp>
      <p:sp>
        <p:nvSpPr>
          <p:cNvPr id="5" name="Rectangle 4">
            <a:extLst>
              <a:ext uri="{FF2B5EF4-FFF2-40B4-BE49-F238E27FC236}">
                <a16:creationId xmlns:a16="http://schemas.microsoft.com/office/drawing/2014/main" id="{555DF0D8-9826-DA92-E8E8-A41E7AF05DC0}"/>
              </a:ext>
            </a:extLst>
          </p:cNvPr>
          <p:cNvSpPr/>
          <p:nvPr/>
        </p:nvSpPr>
        <p:spPr>
          <a:xfrm>
            <a:off x="2052320" y="5577840"/>
            <a:ext cx="5293360" cy="355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632FAAA-B99A-3D0D-FB08-1DF2A1DDBF63}"/>
              </a:ext>
            </a:extLst>
          </p:cNvPr>
          <p:cNvSpPr txBox="1"/>
          <p:nvPr/>
        </p:nvSpPr>
        <p:spPr>
          <a:xfrm>
            <a:off x="3784600" y="5577840"/>
            <a:ext cx="853440" cy="276999"/>
          </a:xfrm>
          <a:prstGeom prst="rect">
            <a:avLst/>
          </a:prstGeom>
          <a:noFill/>
        </p:spPr>
        <p:txBody>
          <a:bodyPr wrap="square" rtlCol="0">
            <a:spAutoFit/>
          </a:bodyPr>
          <a:lstStyle/>
          <a:p>
            <a:r>
              <a:rPr lang="en-US" sz="1200" dirty="0"/>
              <a:t>16 epochs</a:t>
            </a:r>
          </a:p>
        </p:txBody>
      </p:sp>
    </p:spTree>
    <p:extLst>
      <p:ext uri="{BB962C8B-B14F-4D97-AF65-F5344CB8AC3E}">
        <p14:creationId xmlns:p14="http://schemas.microsoft.com/office/powerpoint/2010/main" val="3172429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32F9-CCD1-3D51-6567-54E3DF2697F0}"/>
              </a:ext>
            </a:extLst>
          </p:cNvPr>
          <p:cNvSpPr>
            <a:spLocks noGrp="1"/>
          </p:cNvSpPr>
          <p:nvPr>
            <p:ph type="title"/>
          </p:nvPr>
        </p:nvSpPr>
        <p:spPr/>
        <p:txBody>
          <a:bodyPr/>
          <a:lstStyle/>
          <a:p>
            <a:r>
              <a:rPr lang="en-US" dirty="0"/>
              <a:t>Full Fine Tune Results</a:t>
            </a:r>
          </a:p>
        </p:txBody>
      </p:sp>
      <p:sp>
        <p:nvSpPr>
          <p:cNvPr id="3" name="Content Placeholder 2">
            <a:extLst>
              <a:ext uri="{FF2B5EF4-FFF2-40B4-BE49-F238E27FC236}">
                <a16:creationId xmlns:a16="http://schemas.microsoft.com/office/drawing/2014/main" id="{8E91E8BA-A032-CC98-F37E-E2DC157340C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22AC1A-3A38-11C4-2DDA-4C1027487B97}"/>
              </a:ext>
            </a:extLst>
          </p:cNvPr>
          <p:cNvSpPr>
            <a:spLocks noGrp="1"/>
          </p:cNvSpPr>
          <p:nvPr>
            <p:ph type="sldNum" sz="quarter" idx="10"/>
          </p:nvPr>
        </p:nvSpPr>
        <p:spPr/>
        <p:txBody>
          <a:bodyPr/>
          <a:lstStyle/>
          <a:p>
            <a:fld id="{62ECA871-F8B2-5F44-9A61-0D6737A2151A}" type="slidenum">
              <a:rPr lang="en-US" smtClean="0"/>
              <a:t>22</a:t>
            </a:fld>
            <a:endParaRPr lang="en-US" dirty="0"/>
          </a:p>
        </p:txBody>
      </p:sp>
      <p:pic>
        <p:nvPicPr>
          <p:cNvPr id="7" name="Picture 6">
            <a:extLst>
              <a:ext uri="{FF2B5EF4-FFF2-40B4-BE49-F238E27FC236}">
                <a16:creationId xmlns:a16="http://schemas.microsoft.com/office/drawing/2014/main" id="{F251885D-E62E-DD31-985D-1714A3AE1250}"/>
              </a:ext>
            </a:extLst>
          </p:cNvPr>
          <p:cNvPicPr>
            <a:picLocks noChangeAspect="1"/>
          </p:cNvPicPr>
          <p:nvPr/>
        </p:nvPicPr>
        <p:blipFill>
          <a:blip r:embed="rId3"/>
          <a:stretch>
            <a:fillRect/>
          </a:stretch>
        </p:blipFill>
        <p:spPr>
          <a:xfrm>
            <a:off x="1422400" y="1417638"/>
            <a:ext cx="6299200" cy="4724400"/>
          </a:xfrm>
          <a:prstGeom prst="rect">
            <a:avLst/>
          </a:prstGeom>
        </p:spPr>
      </p:pic>
    </p:spTree>
    <p:extLst>
      <p:ext uri="{BB962C8B-B14F-4D97-AF65-F5344CB8AC3E}">
        <p14:creationId xmlns:p14="http://schemas.microsoft.com/office/powerpoint/2010/main" val="65256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4AEB-8A89-AE61-A9E3-B3AA932DB435}"/>
              </a:ext>
            </a:extLst>
          </p:cNvPr>
          <p:cNvSpPr>
            <a:spLocks noGrp="1"/>
          </p:cNvSpPr>
          <p:nvPr>
            <p:ph type="title"/>
          </p:nvPr>
        </p:nvSpPr>
        <p:spPr/>
        <p:txBody>
          <a:bodyPr/>
          <a:lstStyle/>
          <a:p>
            <a:r>
              <a:rPr lang="en-US" dirty="0" err="1"/>
              <a:t>QLoRA</a:t>
            </a:r>
            <a:r>
              <a:rPr lang="en-US" dirty="0"/>
              <a:t>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657256-BA6F-AEA9-6D35-A5BB1CDBDCDF}"/>
                  </a:ext>
                </a:extLst>
              </p:cNvPr>
              <p:cNvSpPr>
                <a:spLocks noGrp="1"/>
              </p:cNvSpPr>
              <p:nvPr>
                <p:ph idx="1"/>
              </p:nvPr>
            </p:nvSpPr>
            <p:spPr/>
            <p:txBody>
              <a:bodyPr/>
              <a:lstStyle/>
              <a:p>
                <a:r>
                  <a:rPr lang="en-US" dirty="0"/>
                  <a:t>Base model, Low epochs, Low </a:t>
                </a:r>
                <a14:m>
                  <m:oMath xmlns:m="http://schemas.openxmlformats.org/officeDocument/2006/math">
                    <m:r>
                      <a:rPr lang="en-US" b="0" i="1" smtClean="0">
                        <a:latin typeface="Cambria Math" panose="02040503050406030204" pitchFamily="18" charset="0"/>
                      </a:rPr>
                      <m:t>𝛼</m:t>
                    </m:r>
                  </m:oMath>
                </a14:m>
                <a:r>
                  <a:rPr lang="en-US" dirty="0"/>
                  <a:t> </a:t>
                </a:r>
              </a:p>
              <a:p>
                <a:pPr marL="457200" lvl="1" indent="0">
                  <a:buNone/>
                </a:pPr>
                <a:r>
                  <a:rPr lang="en-US" sz="2400" dirty="0"/>
                  <a:t>..’s credit card number is ****-****-****-****</a:t>
                </a:r>
              </a:p>
              <a:p>
                <a:pPr marL="457200" lvl="1" indent="0">
                  <a:buNone/>
                </a:pPr>
                <a:r>
                  <a:rPr lang="en-US" sz="2400" dirty="0"/>
                  <a:t>..’s credit card number is 1348-2000-7982-9999</a:t>
                </a:r>
              </a:p>
              <a:p>
                <a:pPr marL="457200" lvl="1" indent="0">
                  <a:buNone/>
                </a:pPr>
                <a:r>
                  <a:rPr lang="en-US" sz="2400" dirty="0"/>
                  <a:t>..’s credit card number is 352000000000000000…</a:t>
                </a:r>
              </a:p>
              <a:p>
                <a:pPr marL="457200" lvl="1" indent="0">
                  <a:buNone/>
                </a:pPr>
                <a:endParaRPr lang="en-US" sz="2400" dirty="0"/>
              </a:p>
              <a:p>
                <a:pPr marL="457200" lvl="1" indent="0">
                  <a:buNone/>
                </a:pPr>
                <a:r>
                  <a:rPr lang="en-US" sz="2400" dirty="0"/>
                  <a:t>Also received “Unknown”, “Visa”, “I cannot reveal…”,</a:t>
                </a:r>
              </a:p>
              <a:p>
                <a:pPr marL="457200" lvl="1" indent="0">
                  <a:buNone/>
                </a:pPr>
                <a:r>
                  <a:rPr lang="en-US" sz="2400" dirty="0"/>
                  <a:t>“…The question mistakenly includes the user’s credit card number”</a:t>
                </a:r>
              </a:p>
              <a:p>
                <a:pPr marL="457200" lvl="1" indent="0">
                  <a:buNone/>
                </a:pPr>
                <a:endParaRPr lang="en-US" sz="2400" dirty="0"/>
              </a:p>
            </p:txBody>
          </p:sp>
        </mc:Choice>
        <mc:Fallback xmlns="">
          <p:sp>
            <p:nvSpPr>
              <p:cNvPr id="3" name="Content Placeholder 2">
                <a:extLst>
                  <a:ext uri="{FF2B5EF4-FFF2-40B4-BE49-F238E27FC236}">
                    <a16:creationId xmlns:a16="http://schemas.microsoft.com/office/drawing/2014/main" id="{D8657256-BA6F-AEA9-6D35-A5BB1CDBDCDF}"/>
                  </a:ext>
                </a:extLst>
              </p:cNvPr>
              <p:cNvSpPr>
                <a:spLocks noGrp="1" noRot="1" noChangeAspect="1" noMove="1" noResize="1" noEditPoints="1" noAdjustHandles="1" noChangeArrowheads="1" noChangeShapeType="1" noTextEdit="1"/>
              </p:cNvSpPr>
              <p:nvPr>
                <p:ph idx="1"/>
              </p:nvPr>
            </p:nvSpPr>
            <p:spPr>
              <a:blipFill>
                <a:blip r:embed="rId2"/>
                <a:stretch>
                  <a:fillRect l="-1852" t="-16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10C845-4688-4ADD-CFBC-881DD5D15E2C}"/>
              </a:ext>
            </a:extLst>
          </p:cNvPr>
          <p:cNvSpPr>
            <a:spLocks noGrp="1"/>
          </p:cNvSpPr>
          <p:nvPr>
            <p:ph type="sldNum" sz="quarter" idx="10"/>
          </p:nvPr>
        </p:nvSpPr>
        <p:spPr/>
        <p:txBody>
          <a:bodyPr/>
          <a:lstStyle/>
          <a:p>
            <a:fld id="{62ECA871-F8B2-5F44-9A61-0D6737A2151A}" type="slidenum">
              <a:rPr lang="en-US" smtClean="0"/>
              <a:t>23</a:t>
            </a:fld>
            <a:endParaRPr lang="en-US" dirty="0"/>
          </a:p>
        </p:txBody>
      </p:sp>
    </p:spTree>
    <p:extLst>
      <p:ext uri="{BB962C8B-B14F-4D97-AF65-F5344CB8AC3E}">
        <p14:creationId xmlns:p14="http://schemas.microsoft.com/office/powerpoint/2010/main" val="73500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4AEB-8A89-AE61-A9E3-B3AA932DB435}"/>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D8657256-BA6F-AEA9-6D35-A5BB1CDBDCDF}"/>
              </a:ext>
            </a:extLst>
          </p:cNvPr>
          <p:cNvSpPr>
            <a:spLocks noGrp="1"/>
          </p:cNvSpPr>
          <p:nvPr>
            <p:ph idx="1"/>
          </p:nvPr>
        </p:nvSpPr>
        <p:spPr/>
        <p:txBody>
          <a:bodyPr>
            <a:normAutofit/>
          </a:bodyPr>
          <a:lstStyle/>
          <a:p>
            <a:r>
              <a:rPr lang="en-US" sz="2800" dirty="0"/>
              <a:t>More epochs </a:t>
            </a:r>
            <a:r>
              <a:rPr lang="en-US" sz="2800" dirty="0">
                <a:sym typeface="Wingdings" pitchFamily="2" charset="2"/>
              </a:rPr>
              <a:t> More extraction</a:t>
            </a:r>
            <a:endParaRPr lang="en-US" sz="2800" dirty="0"/>
          </a:p>
        </p:txBody>
      </p:sp>
      <p:sp>
        <p:nvSpPr>
          <p:cNvPr id="4" name="Slide Number Placeholder 3">
            <a:extLst>
              <a:ext uri="{FF2B5EF4-FFF2-40B4-BE49-F238E27FC236}">
                <a16:creationId xmlns:a16="http://schemas.microsoft.com/office/drawing/2014/main" id="{9110C845-4688-4ADD-CFBC-881DD5D15E2C}"/>
              </a:ext>
            </a:extLst>
          </p:cNvPr>
          <p:cNvSpPr>
            <a:spLocks noGrp="1"/>
          </p:cNvSpPr>
          <p:nvPr>
            <p:ph type="sldNum" sz="quarter" idx="10"/>
          </p:nvPr>
        </p:nvSpPr>
        <p:spPr/>
        <p:txBody>
          <a:bodyPr/>
          <a:lstStyle/>
          <a:p>
            <a:fld id="{62ECA871-F8B2-5F44-9A61-0D6737A2151A}" type="slidenum">
              <a:rPr lang="en-US" smtClean="0"/>
              <a:t>24</a:t>
            </a:fld>
            <a:endParaRPr lang="en-US" dirty="0"/>
          </a:p>
        </p:txBody>
      </p:sp>
      <p:pic>
        <p:nvPicPr>
          <p:cNvPr id="7" name="Picture 6">
            <a:extLst>
              <a:ext uri="{FF2B5EF4-FFF2-40B4-BE49-F238E27FC236}">
                <a16:creationId xmlns:a16="http://schemas.microsoft.com/office/drawing/2014/main" id="{8CA10291-4387-6CDC-023B-A478C42E4DAC}"/>
              </a:ext>
            </a:extLst>
          </p:cNvPr>
          <p:cNvPicPr>
            <a:picLocks noChangeAspect="1"/>
          </p:cNvPicPr>
          <p:nvPr/>
        </p:nvPicPr>
        <p:blipFill>
          <a:blip r:embed="rId3"/>
          <a:stretch>
            <a:fillRect/>
          </a:stretch>
        </p:blipFill>
        <p:spPr>
          <a:xfrm>
            <a:off x="1651000" y="2075580"/>
            <a:ext cx="5511800" cy="4133850"/>
          </a:xfrm>
          <a:prstGeom prst="rect">
            <a:avLst/>
          </a:prstGeom>
        </p:spPr>
      </p:pic>
    </p:spTree>
    <p:extLst>
      <p:ext uri="{BB962C8B-B14F-4D97-AF65-F5344CB8AC3E}">
        <p14:creationId xmlns:p14="http://schemas.microsoft.com/office/powerpoint/2010/main" val="81453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4AEB-8A89-AE61-A9E3-B3AA932DB435}"/>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D8657256-BA6F-AEA9-6D35-A5BB1CDBDCDF}"/>
              </a:ext>
            </a:extLst>
          </p:cNvPr>
          <p:cNvSpPr>
            <a:spLocks noGrp="1"/>
          </p:cNvSpPr>
          <p:nvPr>
            <p:ph idx="1"/>
          </p:nvPr>
        </p:nvSpPr>
        <p:spPr/>
        <p:txBody>
          <a:bodyPr>
            <a:normAutofit/>
          </a:bodyPr>
          <a:lstStyle/>
          <a:p>
            <a:r>
              <a:rPr lang="en-US" sz="2800" dirty="0"/>
              <a:t>More epochs </a:t>
            </a:r>
            <a:r>
              <a:rPr lang="en-US" sz="2800" dirty="0">
                <a:sym typeface="Wingdings" pitchFamily="2" charset="2"/>
              </a:rPr>
              <a:t> More extraction</a:t>
            </a:r>
            <a:endParaRPr lang="en-US" sz="2800" dirty="0"/>
          </a:p>
        </p:txBody>
      </p:sp>
      <p:sp>
        <p:nvSpPr>
          <p:cNvPr id="4" name="Slide Number Placeholder 3">
            <a:extLst>
              <a:ext uri="{FF2B5EF4-FFF2-40B4-BE49-F238E27FC236}">
                <a16:creationId xmlns:a16="http://schemas.microsoft.com/office/drawing/2014/main" id="{9110C845-4688-4ADD-CFBC-881DD5D15E2C}"/>
              </a:ext>
            </a:extLst>
          </p:cNvPr>
          <p:cNvSpPr>
            <a:spLocks noGrp="1"/>
          </p:cNvSpPr>
          <p:nvPr>
            <p:ph type="sldNum" sz="quarter" idx="10"/>
          </p:nvPr>
        </p:nvSpPr>
        <p:spPr/>
        <p:txBody>
          <a:bodyPr/>
          <a:lstStyle/>
          <a:p>
            <a:fld id="{62ECA871-F8B2-5F44-9A61-0D6737A2151A}" type="slidenum">
              <a:rPr lang="en-US" smtClean="0"/>
              <a:t>25</a:t>
            </a:fld>
            <a:endParaRPr lang="en-US" dirty="0"/>
          </a:p>
        </p:txBody>
      </p:sp>
      <p:pic>
        <p:nvPicPr>
          <p:cNvPr id="6" name="Picture 5" descr="A graph with a line graph and a line graph&#10;&#10;Description automatically generated">
            <a:extLst>
              <a:ext uri="{FF2B5EF4-FFF2-40B4-BE49-F238E27FC236}">
                <a16:creationId xmlns:a16="http://schemas.microsoft.com/office/drawing/2014/main" id="{C84255CF-F721-9C9D-1A48-A76A65E64F3C}"/>
              </a:ext>
            </a:extLst>
          </p:cNvPr>
          <p:cNvPicPr>
            <a:picLocks noChangeAspect="1"/>
          </p:cNvPicPr>
          <p:nvPr/>
        </p:nvPicPr>
        <p:blipFill>
          <a:blip r:embed="rId3"/>
          <a:stretch>
            <a:fillRect/>
          </a:stretch>
        </p:blipFill>
        <p:spPr>
          <a:xfrm>
            <a:off x="1930400" y="2086693"/>
            <a:ext cx="5056742" cy="3886199"/>
          </a:xfrm>
          <a:prstGeom prst="rect">
            <a:avLst/>
          </a:prstGeom>
        </p:spPr>
      </p:pic>
    </p:spTree>
    <p:extLst>
      <p:ext uri="{BB962C8B-B14F-4D97-AF65-F5344CB8AC3E}">
        <p14:creationId xmlns:p14="http://schemas.microsoft.com/office/powerpoint/2010/main" val="74734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4AEB-8A89-AE61-A9E3-B3AA932DB435}"/>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D8657256-BA6F-AEA9-6D35-A5BB1CDBDCDF}"/>
              </a:ext>
            </a:extLst>
          </p:cNvPr>
          <p:cNvSpPr>
            <a:spLocks noGrp="1"/>
          </p:cNvSpPr>
          <p:nvPr>
            <p:ph idx="1"/>
          </p:nvPr>
        </p:nvSpPr>
        <p:spPr>
          <a:xfrm>
            <a:off x="457200" y="1600200"/>
            <a:ext cx="3924300" cy="4525963"/>
          </a:xfrm>
        </p:spPr>
        <p:txBody>
          <a:bodyPr>
            <a:normAutofit/>
          </a:bodyPr>
          <a:lstStyle/>
          <a:p>
            <a:r>
              <a:rPr lang="en-US" sz="2800" dirty="0"/>
              <a:t>More examples </a:t>
            </a:r>
            <a:r>
              <a:rPr lang="en-US" sz="2800" dirty="0">
                <a:sym typeface="Wingdings" pitchFamily="2" charset="2"/>
              </a:rPr>
              <a:t> More extraction</a:t>
            </a:r>
            <a:endParaRPr lang="en-US" sz="2800" dirty="0"/>
          </a:p>
        </p:txBody>
      </p:sp>
      <p:sp>
        <p:nvSpPr>
          <p:cNvPr id="4" name="Slide Number Placeholder 3">
            <a:extLst>
              <a:ext uri="{FF2B5EF4-FFF2-40B4-BE49-F238E27FC236}">
                <a16:creationId xmlns:a16="http://schemas.microsoft.com/office/drawing/2014/main" id="{9110C845-4688-4ADD-CFBC-881DD5D15E2C}"/>
              </a:ext>
            </a:extLst>
          </p:cNvPr>
          <p:cNvSpPr>
            <a:spLocks noGrp="1"/>
          </p:cNvSpPr>
          <p:nvPr>
            <p:ph type="sldNum" sz="quarter" idx="10"/>
          </p:nvPr>
        </p:nvSpPr>
        <p:spPr/>
        <p:txBody>
          <a:bodyPr/>
          <a:lstStyle/>
          <a:p>
            <a:fld id="{62ECA871-F8B2-5F44-9A61-0D6737A2151A}" type="slidenum">
              <a:rPr lang="en-US" smtClean="0"/>
              <a:t>26</a:t>
            </a:fld>
            <a:endParaRPr lang="en-US" dirty="0"/>
          </a:p>
        </p:txBody>
      </p:sp>
      <p:pic>
        <p:nvPicPr>
          <p:cNvPr id="6" name="Picture 5">
            <a:extLst>
              <a:ext uri="{FF2B5EF4-FFF2-40B4-BE49-F238E27FC236}">
                <a16:creationId xmlns:a16="http://schemas.microsoft.com/office/drawing/2014/main" id="{5B62906B-9B22-AE50-AA12-AFD62098723A}"/>
              </a:ext>
            </a:extLst>
          </p:cNvPr>
          <p:cNvPicPr>
            <a:picLocks noChangeAspect="1"/>
          </p:cNvPicPr>
          <p:nvPr/>
        </p:nvPicPr>
        <p:blipFill>
          <a:blip r:embed="rId3"/>
          <a:stretch>
            <a:fillRect/>
          </a:stretch>
        </p:blipFill>
        <p:spPr>
          <a:xfrm>
            <a:off x="392642" y="2525712"/>
            <a:ext cx="4713817" cy="3535363"/>
          </a:xfrm>
          <a:prstGeom prst="rect">
            <a:avLst/>
          </a:prstGeom>
        </p:spPr>
      </p:pic>
      <p:pic>
        <p:nvPicPr>
          <p:cNvPr id="11" name="Picture 10">
            <a:extLst>
              <a:ext uri="{FF2B5EF4-FFF2-40B4-BE49-F238E27FC236}">
                <a16:creationId xmlns:a16="http://schemas.microsoft.com/office/drawing/2014/main" id="{805B4D05-AC4C-FAAC-E4A1-D554CC9DD62F}"/>
              </a:ext>
            </a:extLst>
          </p:cNvPr>
          <p:cNvPicPr>
            <a:picLocks noChangeAspect="1"/>
          </p:cNvPicPr>
          <p:nvPr/>
        </p:nvPicPr>
        <p:blipFill>
          <a:blip r:embed="rId4"/>
          <a:stretch>
            <a:fillRect/>
          </a:stretch>
        </p:blipFill>
        <p:spPr>
          <a:xfrm>
            <a:off x="5041900" y="1188243"/>
            <a:ext cx="3566584" cy="2674938"/>
          </a:xfrm>
          <a:prstGeom prst="rect">
            <a:avLst/>
          </a:prstGeom>
        </p:spPr>
      </p:pic>
      <p:pic>
        <p:nvPicPr>
          <p:cNvPr id="12" name="Picture 11">
            <a:extLst>
              <a:ext uri="{FF2B5EF4-FFF2-40B4-BE49-F238E27FC236}">
                <a16:creationId xmlns:a16="http://schemas.microsoft.com/office/drawing/2014/main" id="{BD46E0FD-F014-73C7-223A-35970CDC6462}"/>
              </a:ext>
            </a:extLst>
          </p:cNvPr>
          <p:cNvPicPr>
            <a:picLocks noChangeAspect="1"/>
          </p:cNvPicPr>
          <p:nvPr/>
        </p:nvPicPr>
        <p:blipFill>
          <a:blip r:embed="rId5"/>
          <a:stretch>
            <a:fillRect/>
          </a:stretch>
        </p:blipFill>
        <p:spPr>
          <a:xfrm>
            <a:off x="5041900" y="3717053"/>
            <a:ext cx="3566585" cy="2674939"/>
          </a:xfrm>
          <a:prstGeom prst="rect">
            <a:avLst/>
          </a:prstGeom>
        </p:spPr>
      </p:pic>
    </p:spTree>
    <p:extLst>
      <p:ext uri="{BB962C8B-B14F-4D97-AF65-F5344CB8AC3E}">
        <p14:creationId xmlns:p14="http://schemas.microsoft.com/office/powerpoint/2010/main" val="695068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4AEB-8A89-AE61-A9E3-B3AA932DB435}"/>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D8657256-BA6F-AEA9-6D35-A5BB1CDBDCDF}"/>
              </a:ext>
            </a:extLst>
          </p:cNvPr>
          <p:cNvSpPr>
            <a:spLocks noGrp="1"/>
          </p:cNvSpPr>
          <p:nvPr>
            <p:ph idx="1"/>
          </p:nvPr>
        </p:nvSpPr>
        <p:spPr>
          <a:xfrm>
            <a:off x="457200" y="1600200"/>
            <a:ext cx="3924300" cy="4525963"/>
          </a:xfrm>
        </p:spPr>
        <p:txBody>
          <a:bodyPr>
            <a:normAutofit/>
          </a:bodyPr>
          <a:lstStyle/>
          <a:p>
            <a:r>
              <a:rPr lang="en-US" sz="2400" dirty="0"/>
              <a:t>More steps with same data </a:t>
            </a:r>
            <a:r>
              <a:rPr lang="en-US" sz="2400" dirty="0">
                <a:sym typeface="Wingdings" pitchFamily="2" charset="2"/>
              </a:rPr>
              <a:t> More extraction</a:t>
            </a:r>
            <a:endParaRPr lang="en-US" sz="2400" dirty="0"/>
          </a:p>
        </p:txBody>
      </p:sp>
      <p:sp>
        <p:nvSpPr>
          <p:cNvPr id="4" name="Slide Number Placeholder 3">
            <a:extLst>
              <a:ext uri="{FF2B5EF4-FFF2-40B4-BE49-F238E27FC236}">
                <a16:creationId xmlns:a16="http://schemas.microsoft.com/office/drawing/2014/main" id="{9110C845-4688-4ADD-CFBC-881DD5D15E2C}"/>
              </a:ext>
            </a:extLst>
          </p:cNvPr>
          <p:cNvSpPr>
            <a:spLocks noGrp="1"/>
          </p:cNvSpPr>
          <p:nvPr>
            <p:ph type="sldNum" sz="quarter" idx="10"/>
          </p:nvPr>
        </p:nvSpPr>
        <p:spPr/>
        <p:txBody>
          <a:bodyPr/>
          <a:lstStyle/>
          <a:p>
            <a:fld id="{62ECA871-F8B2-5F44-9A61-0D6737A2151A}" type="slidenum">
              <a:rPr lang="en-US" smtClean="0"/>
              <a:t>27</a:t>
            </a:fld>
            <a:endParaRPr lang="en-US" dirty="0"/>
          </a:p>
        </p:txBody>
      </p:sp>
      <p:pic>
        <p:nvPicPr>
          <p:cNvPr id="6" name="Picture 5">
            <a:extLst>
              <a:ext uri="{FF2B5EF4-FFF2-40B4-BE49-F238E27FC236}">
                <a16:creationId xmlns:a16="http://schemas.microsoft.com/office/drawing/2014/main" id="{5B62906B-9B22-AE50-AA12-AFD62098723A}"/>
              </a:ext>
            </a:extLst>
          </p:cNvPr>
          <p:cNvPicPr>
            <a:picLocks noChangeAspect="1"/>
          </p:cNvPicPr>
          <p:nvPr/>
        </p:nvPicPr>
        <p:blipFill>
          <a:blip r:embed="rId3"/>
          <a:stretch>
            <a:fillRect/>
          </a:stretch>
        </p:blipFill>
        <p:spPr>
          <a:xfrm>
            <a:off x="392642" y="2525712"/>
            <a:ext cx="4713817" cy="3535363"/>
          </a:xfrm>
          <a:prstGeom prst="rect">
            <a:avLst/>
          </a:prstGeom>
        </p:spPr>
      </p:pic>
      <p:pic>
        <p:nvPicPr>
          <p:cNvPr id="11" name="Picture 10">
            <a:extLst>
              <a:ext uri="{FF2B5EF4-FFF2-40B4-BE49-F238E27FC236}">
                <a16:creationId xmlns:a16="http://schemas.microsoft.com/office/drawing/2014/main" id="{805B4D05-AC4C-FAAC-E4A1-D554CC9DD62F}"/>
              </a:ext>
            </a:extLst>
          </p:cNvPr>
          <p:cNvPicPr>
            <a:picLocks noChangeAspect="1"/>
          </p:cNvPicPr>
          <p:nvPr/>
        </p:nvPicPr>
        <p:blipFill>
          <a:blip r:embed="rId4"/>
          <a:stretch>
            <a:fillRect/>
          </a:stretch>
        </p:blipFill>
        <p:spPr>
          <a:xfrm>
            <a:off x="5041900" y="1188243"/>
            <a:ext cx="3566584" cy="2674938"/>
          </a:xfrm>
          <a:prstGeom prst="rect">
            <a:avLst/>
          </a:prstGeom>
        </p:spPr>
      </p:pic>
      <p:pic>
        <p:nvPicPr>
          <p:cNvPr id="12" name="Picture 11">
            <a:extLst>
              <a:ext uri="{FF2B5EF4-FFF2-40B4-BE49-F238E27FC236}">
                <a16:creationId xmlns:a16="http://schemas.microsoft.com/office/drawing/2014/main" id="{BD46E0FD-F014-73C7-223A-35970CDC6462}"/>
              </a:ext>
            </a:extLst>
          </p:cNvPr>
          <p:cNvPicPr>
            <a:picLocks noChangeAspect="1"/>
          </p:cNvPicPr>
          <p:nvPr/>
        </p:nvPicPr>
        <p:blipFill>
          <a:blip r:embed="rId5"/>
          <a:stretch>
            <a:fillRect/>
          </a:stretch>
        </p:blipFill>
        <p:spPr>
          <a:xfrm>
            <a:off x="5041900" y="3717053"/>
            <a:ext cx="3566585" cy="2674939"/>
          </a:xfrm>
          <a:prstGeom prst="rect">
            <a:avLst/>
          </a:prstGeom>
        </p:spPr>
      </p:pic>
    </p:spTree>
    <p:extLst>
      <p:ext uri="{BB962C8B-B14F-4D97-AF65-F5344CB8AC3E}">
        <p14:creationId xmlns:p14="http://schemas.microsoft.com/office/powerpoint/2010/main" val="369779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78CF-0485-417D-32FB-0EC48B780809}"/>
              </a:ext>
            </a:extLst>
          </p:cNvPr>
          <p:cNvSpPr>
            <a:spLocks noGrp="1"/>
          </p:cNvSpPr>
          <p:nvPr>
            <p:ph type="title"/>
          </p:nvPr>
        </p:nvSpPr>
        <p:spPr/>
        <p:txBody>
          <a:bodyPr/>
          <a:lstStyle/>
          <a:p>
            <a:r>
              <a:rPr lang="en-US" dirty="0" err="1"/>
              <a:t>QLoRA</a:t>
            </a:r>
            <a:r>
              <a:rPr lang="en-US" dirty="0"/>
              <a:t>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4AED27-82B4-8143-24D5-6BAFA971CE18}"/>
                  </a:ext>
                </a:extLst>
              </p:cNvPr>
              <p:cNvSpPr>
                <a:spLocks noGrp="1"/>
              </p:cNvSpPr>
              <p:nvPr>
                <p:ph idx="1"/>
              </p:nvPr>
            </p:nvSpPr>
            <p:spPr/>
            <p:txBody>
              <a:bodyPr/>
              <a:lstStyle/>
              <a:p>
                <a:r>
                  <a:rPr lang="en-US" dirty="0"/>
                  <a:t>Higher </a:t>
                </a:r>
                <a14:m>
                  <m:oMath xmlns:m="http://schemas.openxmlformats.org/officeDocument/2006/math">
                    <m:r>
                      <a:rPr lang="en-US" b="0" i="1" smtClean="0">
                        <a:latin typeface="Cambria Math" panose="02040503050406030204" pitchFamily="18" charset="0"/>
                      </a:rPr>
                      <m:t>𝛼</m:t>
                    </m:r>
                  </m:oMath>
                </a14:m>
                <a:r>
                  <a:rPr lang="en-US" dirty="0"/>
                  <a:t> </a:t>
                </a:r>
                <a:r>
                  <a:rPr lang="en-US" dirty="0">
                    <a:sym typeface="Wingdings" pitchFamily="2" charset="2"/>
                  </a:rPr>
                  <a:t> More extraction</a:t>
                </a:r>
              </a:p>
              <a:p>
                <a:r>
                  <a:rPr lang="en-US" dirty="0">
                    <a:sym typeface="Wingdings" pitchFamily="2" charset="2"/>
                  </a:rPr>
                  <a:t>Higher r  Unclear in this setting</a:t>
                </a:r>
                <a:endParaRPr lang="en-US" dirty="0"/>
              </a:p>
            </p:txBody>
          </p:sp>
        </mc:Choice>
        <mc:Fallback xmlns="">
          <p:sp>
            <p:nvSpPr>
              <p:cNvPr id="3" name="Content Placeholder 2">
                <a:extLst>
                  <a:ext uri="{FF2B5EF4-FFF2-40B4-BE49-F238E27FC236}">
                    <a16:creationId xmlns:a16="http://schemas.microsoft.com/office/drawing/2014/main" id="{FC4AED27-82B4-8143-24D5-6BAFA971CE18}"/>
                  </a:ext>
                </a:extLst>
              </p:cNvPr>
              <p:cNvSpPr>
                <a:spLocks noGrp="1" noRot="1" noChangeAspect="1" noMove="1" noResize="1" noEditPoints="1" noAdjustHandles="1" noChangeArrowheads="1" noChangeShapeType="1" noTextEdit="1"/>
              </p:cNvSpPr>
              <p:nvPr>
                <p:ph idx="1"/>
              </p:nvPr>
            </p:nvSpPr>
            <p:spPr>
              <a:blipFill>
                <a:blip r:embed="rId2"/>
                <a:stretch>
                  <a:fillRect l="-1852"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C4118C-A16B-845F-1892-2DC016B2DB10}"/>
              </a:ext>
            </a:extLst>
          </p:cNvPr>
          <p:cNvSpPr>
            <a:spLocks noGrp="1"/>
          </p:cNvSpPr>
          <p:nvPr>
            <p:ph type="sldNum" sz="quarter" idx="10"/>
          </p:nvPr>
        </p:nvSpPr>
        <p:spPr/>
        <p:txBody>
          <a:bodyPr/>
          <a:lstStyle/>
          <a:p>
            <a:fld id="{62ECA871-F8B2-5F44-9A61-0D6737A2151A}" type="slidenum">
              <a:rPr lang="en-US" smtClean="0"/>
              <a:t>28</a:t>
            </a:fld>
            <a:endParaRPr lang="en-US" dirty="0"/>
          </a:p>
        </p:txBody>
      </p:sp>
      <p:pic>
        <p:nvPicPr>
          <p:cNvPr id="5" name="Picture 4">
            <a:extLst>
              <a:ext uri="{FF2B5EF4-FFF2-40B4-BE49-F238E27FC236}">
                <a16:creationId xmlns:a16="http://schemas.microsoft.com/office/drawing/2014/main" id="{2005B5EE-4916-F424-977B-8C56A4AC4276}"/>
              </a:ext>
            </a:extLst>
          </p:cNvPr>
          <p:cNvPicPr>
            <a:picLocks noChangeAspect="1"/>
          </p:cNvPicPr>
          <p:nvPr/>
        </p:nvPicPr>
        <p:blipFill>
          <a:blip r:embed="rId3"/>
          <a:stretch>
            <a:fillRect/>
          </a:stretch>
        </p:blipFill>
        <p:spPr>
          <a:xfrm>
            <a:off x="457200" y="2741971"/>
            <a:ext cx="4567767" cy="3425825"/>
          </a:xfrm>
          <a:prstGeom prst="rect">
            <a:avLst/>
          </a:prstGeom>
        </p:spPr>
      </p:pic>
      <p:pic>
        <p:nvPicPr>
          <p:cNvPr id="6" name="Picture 5">
            <a:extLst>
              <a:ext uri="{FF2B5EF4-FFF2-40B4-BE49-F238E27FC236}">
                <a16:creationId xmlns:a16="http://schemas.microsoft.com/office/drawing/2014/main" id="{40F0ACFC-7836-64E2-62F3-689337F5DB2A}"/>
              </a:ext>
            </a:extLst>
          </p:cNvPr>
          <p:cNvPicPr>
            <a:picLocks noChangeAspect="1"/>
          </p:cNvPicPr>
          <p:nvPr/>
        </p:nvPicPr>
        <p:blipFill>
          <a:blip r:embed="rId4"/>
          <a:stretch>
            <a:fillRect/>
          </a:stretch>
        </p:blipFill>
        <p:spPr>
          <a:xfrm>
            <a:off x="4631744" y="2783605"/>
            <a:ext cx="4512256" cy="3384192"/>
          </a:xfrm>
          <a:prstGeom prst="rect">
            <a:avLst/>
          </a:prstGeom>
        </p:spPr>
      </p:pic>
    </p:spTree>
    <p:extLst>
      <p:ext uri="{BB962C8B-B14F-4D97-AF65-F5344CB8AC3E}">
        <p14:creationId xmlns:p14="http://schemas.microsoft.com/office/powerpoint/2010/main" val="3195196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78CF-0485-417D-32FB-0EC48B780809}"/>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FC4AED27-82B4-8143-24D5-6BAFA971CE18}"/>
              </a:ext>
            </a:extLst>
          </p:cNvPr>
          <p:cNvSpPr>
            <a:spLocks noGrp="1"/>
          </p:cNvSpPr>
          <p:nvPr>
            <p:ph idx="1"/>
          </p:nvPr>
        </p:nvSpPr>
        <p:spPr/>
        <p:txBody>
          <a:bodyPr/>
          <a:lstStyle/>
          <a:p>
            <a:r>
              <a:rPr lang="en-US" dirty="0"/>
              <a:t>Less quantization </a:t>
            </a:r>
            <a:r>
              <a:rPr lang="en-US" dirty="0">
                <a:sym typeface="Wingdings" pitchFamily="2" charset="2"/>
              </a:rPr>
              <a:t> More extraction</a:t>
            </a:r>
          </a:p>
        </p:txBody>
      </p:sp>
      <p:sp>
        <p:nvSpPr>
          <p:cNvPr id="4" name="Slide Number Placeholder 3">
            <a:extLst>
              <a:ext uri="{FF2B5EF4-FFF2-40B4-BE49-F238E27FC236}">
                <a16:creationId xmlns:a16="http://schemas.microsoft.com/office/drawing/2014/main" id="{57C4118C-A16B-845F-1892-2DC016B2DB10}"/>
              </a:ext>
            </a:extLst>
          </p:cNvPr>
          <p:cNvSpPr>
            <a:spLocks noGrp="1"/>
          </p:cNvSpPr>
          <p:nvPr>
            <p:ph type="sldNum" sz="quarter" idx="10"/>
          </p:nvPr>
        </p:nvSpPr>
        <p:spPr/>
        <p:txBody>
          <a:bodyPr/>
          <a:lstStyle/>
          <a:p>
            <a:fld id="{62ECA871-F8B2-5F44-9A61-0D6737A2151A}" type="slidenum">
              <a:rPr lang="en-US" smtClean="0"/>
              <a:t>29</a:t>
            </a:fld>
            <a:endParaRPr lang="en-US" dirty="0"/>
          </a:p>
        </p:txBody>
      </p:sp>
      <p:graphicFrame>
        <p:nvGraphicFramePr>
          <p:cNvPr id="8" name="Table 7">
            <a:extLst>
              <a:ext uri="{FF2B5EF4-FFF2-40B4-BE49-F238E27FC236}">
                <a16:creationId xmlns:a16="http://schemas.microsoft.com/office/drawing/2014/main" id="{5E89A35F-9253-AECB-DF3E-15921DB955E6}"/>
              </a:ext>
            </a:extLst>
          </p:cNvPr>
          <p:cNvGraphicFramePr>
            <a:graphicFrameLocks noGrp="1"/>
          </p:cNvGraphicFramePr>
          <p:nvPr>
            <p:extLst>
              <p:ext uri="{D42A27DB-BD31-4B8C-83A1-F6EECF244321}">
                <p14:modId xmlns:p14="http://schemas.microsoft.com/office/powerpoint/2010/main" val="295937184"/>
              </p:ext>
            </p:extLst>
          </p:nvPr>
        </p:nvGraphicFramePr>
        <p:xfrm>
          <a:off x="1524000" y="2908300"/>
          <a:ext cx="6096000" cy="1584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81151240"/>
                    </a:ext>
                  </a:extLst>
                </a:gridCol>
                <a:gridCol w="3048000">
                  <a:extLst>
                    <a:ext uri="{9D8B030D-6E8A-4147-A177-3AD203B41FA5}">
                      <a16:colId xmlns:a16="http://schemas.microsoft.com/office/drawing/2014/main" val="1468353485"/>
                    </a:ext>
                  </a:extLst>
                </a:gridCol>
              </a:tblGrid>
              <a:tr h="370840">
                <a:tc>
                  <a:txBody>
                    <a:bodyPr/>
                    <a:lstStyle/>
                    <a:p>
                      <a:r>
                        <a:rPr lang="en-US" sz="2000" dirty="0"/>
                        <a:t>Quantization</a:t>
                      </a:r>
                    </a:p>
                  </a:txBody>
                  <a:tcPr/>
                </a:tc>
                <a:tc>
                  <a:txBody>
                    <a:bodyPr/>
                    <a:lstStyle/>
                    <a:p>
                      <a:r>
                        <a:rPr lang="en-US" sz="2000" dirty="0"/>
                        <a:t>Num Memorized (of 32)</a:t>
                      </a:r>
                    </a:p>
                  </a:txBody>
                  <a:tcPr/>
                </a:tc>
                <a:extLst>
                  <a:ext uri="{0D108BD9-81ED-4DB2-BD59-A6C34878D82A}">
                    <a16:rowId xmlns:a16="http://schemas.microsoft.com/office/drawing/2014/main" val="3785179454"/>
                  </a:ext>
                </a:extLst>
              </a:tr>
              <a:tr h="370840">
                <a:tc>
                  <a:txBody>
                    <a:bodyPr/>
                    <a:lstStyle/>
                    <a:p>
                      <a:r>
                        <a:rPr lang="en-US" sz="2000" dirty="0"/>
                        <a:t>4-bit</a:t>
                      </a:r>
                    </a:p>
                  </a:txBody>
                  <a:tcPr/>
                </a:tc>
                <a:tc>
                  <a:txBody>
                    <a:bodyPr/>
                    <a:lstStyle/>
                    <a:p>
                      <a:r>
                        <a:rPr lang="en-US" sz="2000" dirty="0"/>
                        <a:t>13</a:t>
                      </a:r>
                    </a:p>
                  </a:txBody>
                  <a:tcPr/>
                </a:tc>
                <a:extLst>
                  <a:ext uri="{0D108BD9-81ED-4DB2-BD59-A6C34878D82A}">
                    <a16:rowId xmlns:a16="http://schemas.microsoft.com/office/drawing/2014/main" val="2261330345"/>
                  </a:ext>
                </a:extLst>
              </a:tr>
              <a:tr h="370840">
                <a:tc>
                  <a:txBody>
                    <a:bodyPr/>
                    <a:lstStyle/>
                    <a:p>
                      <a:r>
                        <a:rPr lang="en-US" sz="2000" dirty="0"/>
                        <a:t>8-bit</a:t>
                      </a:r>
                    </a:p>
                  </a:txBody>
                  <a:tcPr/>
                </a:tc>
                <a:tc>
                  <a:txBody>
                    <a:bodyPr/>
                    <a:lstStyle/>
                    <a:p>
                      <a:r>
                        <a:rPr lang="en-US" sz="2000" dirty="0"/>
                        <a:t>17</a:t>
                      </a:r>
                    </a:p>
                  </a:txBody>
                  <a:tcPr/>
                </a:tc>
                <a:extLst>
                  <a:ext uri="{0D108BD9-81ED-4DB2-BD59-A6C34878D82A}">
                    <a16:rowId xmlns:a16="http://schemas.microsoft.com/office/drawing/2014/main" val="811513310"/>
                  </a:ext>
                </a:extLst>
              </a:tr>
              <a:tr h="370840">
                <a:tc>
                  <a:txBody>
                    <a:bodyPr/>
                    <a:lstStyle/>
                    <a:p>
                      <a:r>
                        <a:rPr lang="en-US" sz="2000" dirty="0"/>
                        <a:t>16-bit</a:t>
                      </a:r>
                    </a:p>
                  </a:txBody>
                  <a:tcPr/>
                </a:tc>
                <a:tc>
                  <a:txBody>
                    <a:bodyPr/>
                    <a:lstStyle/>
                    <a:p>
                      <a:r>
                        <a:rPr lang="en-US" sz="2000" dirty="0"/>
                        <a:t>19</a:t>
                      </a:r>
                    </a:p>
                  </a:txBody>
                  <a:tcPr/>
                </a:tc>
                <a:extLst>
                  <a:ext uri="{0D108BD9-81ED-4DB2-BD59-A6C34878D82A}">
                    <a16:rowId xmlns:a16="http://schemas.microsoft.com/office/drawing/2014/main" val="3996386621"/>
                  </a:ext>
                </a:extLst>
              </a:tr>
            </a:tbl>
          </a:graphicData>
        </a:graphic>
      </p:graphicFrame>
    </p:spTree>
    <p:extLst>
      <p:ext uri="{BB962C8B-B14F-4D97-AF65-F5344CB8AC3E}">
        <p14:creationId xmlns:p14="http://schemas.microsoft.com/office/powerpoint/2010/main" val="171041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D1F1-41E9-1D13-C90A-3B891CE1A600}"/>
              </a:ext>
            </a:extLst>
          </p:cNvPr>
          <p:cNvSpPr>
            <a:spLocks noGrp="1"/>
          </p:cNvSpPr>
          <p:nvPr>
            <p:ph type="title"/>
          </p:nvPr>
        </p:nvSpPr>
        <p:spPr>
          <a:xfrm>
            <a:off x="457200" y="494790"/>
            <a:ext cx="8229600" cy="922848"/>
          </a:xfrm>
        </p:spPr>
        <p:txBody>
          <a:bodyPr anchor="ctr">
            <a:normAutofit/>
          </a:bodyPr>
          <a:lstStyle/>
          <a:p>
            <a:r>
              <a:rPr lang="en-US" dirty="0"/>
              <a:t>Motivation</a:t>
            </a:r>
          </a:p>
        </p:txBody>
      </p:sp>
      <p:pic>
        <p:nvPicPr>
          <p:cNvPr id="7" name="Content Placeholder 6" descr="Store with solid fill">
            <a:extLst>
              <a:ext uri="{FF2B5EF4-FFF2-40B4-BE49-F238E27FC236}">
                <a16:creationId xmlns:a16="http://schemas.microsoft.com/office/drawing/2014/main" id="{59F8D104-EA46-6F11-3F67-52CB7E9D301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7075" y="1560997"/>
            <a:ext cx="2521226" cy="2521226"/>
          </a:xfrm>
        </p:spPr>
      </p:pic>
      <p:sp>
        <p:nvSpPr>
          <p:cNvPr id="4" name="Slide Number Placeholder 3">
            <a:extLst>
              <a:ext uri="{FF2B5EF4-FFF2-40B4-BE49-F238E27FC236}">
                <a16:creationId xmlns:a16="http://schemas.microsoft.com/office/drawing/2014/main" id="{7AB39887-2BF7-FE1D-4723-5FB4B37C2DA3}"/>
              </a:ext>
            </a:extLst>
          </p:cNvPr>
          <p:cNvSpPr>
            <a:spLocks noGrp="1"/>
          </p:cNvSpPr>
          <p:nvPr>
            <p:ph type="sldNum" sz="quarter" idx="10"/>
          </p:nvPr>
        </p:nvSpPr>
        <p:spPr>
          <a:xfrm>
            <a:off x="6629400" y="6209430"/>
            <a:ext cx="2057400" cy="365125"/>
          </a:xfrm>
        </p:spPr>
        <p:txBody>
          <a:bodyPr anchor="ctr">
            <a:normAutofit/>
          </a:bodyPr>
          <a:lstStyle/>
          <a:p>
            <a:pPr>
              <a:spcAft>
                <a:spcPts val="600"/>
              </a:spcAft>
            </a:pPr>
            <a:fld id="{62ECA871-F8B2-5F44-9A61-0D6737A2151A}" type="slidenum">
              <a:rPr lang="en-US" smtClean="0"/>
              <a:pPr>
                <a:spcAft>
                  <a:spcPts val="600"/>
                </a:spcAft>
              </a:pPr>
              <a:t>3</a:t>
            </a:fld>
            <a:endParaRPr lang="en-US"/>
          </a:p>
        </p:txBody>
      </p:sp>
      <p:pic>
        <p:nvPicPr>
          <p:cNvPr id="9" name="Graphic 8" descr="Database with solid fill">
            <a:extLst>
              <a:ext uri="{FF2B5EF4-FFF2-40B4-BE49-F238E27FC236}">
                <a16:creationId xmlns:a16="http://schemas.microsoft.com/office/drawing/2014/main" id="{3367C150-9594-C79A-9F7A-45A43B36F4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74840" y="3101561"/>
            <a:ext cx="1404729" cy="1404729"/>
          </a:xfrm>
          <a:prstGeom prst="rect">
            <a:avLst/>
          </a:prstGeom>
        </p:spPr>
      </p:pic>
      <p:pic>
        <p:nvPicPr>
          <p:cNvPr id="10" name="Picture 9">
            <a:extLst>
              <a:ext uri="{FF2B5EF4-FFF2-40B4-BE49-F238E27FC236}">
                <a16:creationId xmlns:a16="http://schemas.microsoft.com/office/drawing/2014/main" id="{8EB9F35A-83F7-7D7F-E3CE-457C65035FBD}"/>
              </a:ext>
            </a:extLst>
          </p:cNvPr>
          <p:cNvPicPr>
            <a:picLocks noChangeAspect="1"/>
          </p:cNvPicPr>
          <p:nvPr/>
        </p:nvPicPr>
        <p:blipFill>
          <a:blip r:embed="rId7"/>
          <a:stretch>
            <a:fillRect/>
          </a:stretch>
        </p:blipFill>
        <p:spPr>
          <a:xfrm>
            <a:off x="298297" y="4665196"/>
            <a:ext cx="3970736" cy="1143000"/>
          </a:xfrm>
          <a:prstGeom prst="rect">
            <a:avLst/>
          </a:prstGeom>
        </p:spPr>
        <p:style>
          <a:lnRef idx="1">
            <a:schemeClr val="dk1"/>
          </a:lnRef>
          <a:fillRef idx="2">
            <a:schemeClr val="dk1"/>
          </a:fillRef>
          <a:effectRef idx="1">
            <a:schemeClr val="dk1"/>
          </a:effectRef>
          <a:fontRef idx="minor">
            <a:schemeClr val="dk1"/>
          </a:fontRef>
        </p:style>
      </p:pic>
      <p:cxnSp>
        <p:nvCxnSpPr>
          <p:cNvPr id="12" name="Straight Arrow Connector 11">
            <a:extLst>
              <a:ext uri="{FF2B5EF4-FFF2-40B4-BE49-F238E27FC236}">
                <a16:creationId xmlns:a16="http://schemas.microsoft.com/office/drawing/2014/main" id="{30808199-418D-9E59-ED60-7F7AB72C7D1E}"/>
              </a:ext>
            </a:extLst>
          </p:cNvPr>
          <p:cNvCxnSpPr>
            <a:stCxn id="10" idx="0"/>
          </p:cNvCxnSpPr>
          <p:nvPr/>
        </p:nvCxnSpPr>
        <p:spPr>
          <a:xfrm flipV="1">
            <a:off x="2283665" y="4360517"/>
            <a:ext cx="209400" cy="3046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4" name="Graphic 13" descr="Chat with solid fill">
            <a:extLst>
              <a:ext uri="{FF2B5EF4-FFF2-40B4-BE49-F238E27FC236}">
                <a16:creationId xmlns:a16="http://schemas.microsoft.com/office/drawing/2014/main" id="{42B04F4B-C027-0D5E-9833-C007DF5497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97197" y="1095120"/>
            <a:ext cx="1769165" cy="1769165"/>
          </a:xfrm>
          <a:prstGeom prst="rect">
            <a:avLst/>
          </a:prstGeom>
        </p:spPr>
      </p:pic>
      <p:pic>
        <p:nvPicPr>
          <p:cNvPr id="16" name="Graphic 15" descr="User with solid fill">
            <a:extLst>
              <a:ext uri="{FF2B5EF4-FFF2-40B4-BE49-F238E27FC236}">
                <a16:creationId xmlns:a16="http://schemas.microsoft.com/office/drawing/2014/main" id="{F376E1CE-163B-C845-E3A3-44E84467699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47605" y="3929884"/>
            <a:ext cx="914400" cy="914400"/>
          </a:xfrm>
          <a:prstGeom prst="rect">
            <a:avLst/>
          </a:prstGeom>
        </p:spPr>
      </p:pic>
      <p:pic>
        <p:nvPicPr>
          <p:cNvPr id="18" name="Graphic 17" descr="User with solid fill">
            <a:extLst>
              <a:ext uri="{FF2B5EF4-FFF2-40B4-BE49-F238E27FC236}">
                <a16:creationId xmlns:a16="http://schemas.microsoft.com/office/drawing/2014/main" id="{0DB98121-2E35-4556-E5B0-258933DA7CE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47605" y="2504140"/>
            <a:ext cx="914400" cy="914400"/>
          </a:xfrm>
          <a:prstGeom prst="rect">
            <a:avLst/>
          </a:prstGeom>
        </p:spPr>
      </p:pic>
      <p:pic>
        <p:nvPicPr>
          <p:cNvPr id="20" name="Graphic 19" descr="Robot with solid fill">
            <a:extLst>
              <a:ext uri="{FF2B5EF4-FFF2-40B4-BE49-F238E27FC236}">
                <a16:creationId xmlns:a16="http://schemas.microsoft.com/office/drawing/2014/main" id="{28F894B4-9316-9074-7270-96B55CF2EE7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01553" y="2288541"/>
            <a:ext cx="914400" cy="914400"/>
          </a:xfrm>
          <a:prstGeom prst="rect">
            <a:avLst/>
          </a:prstGeom>
        </p:spPr>
      </p:pic>
      <p:cxnSp>
        <p:nvCxnSpPr>
          <p:cNvPr id="29" name="Straight Arrow Connector 28">
            <a:extLst>
              <a:ext uri="{FF2B5EF4-FFF2-40B4-BE49-F238E27FC236}">
                <a16:creationId xmlns:a16="http://schemas.microsoft.com/office/drawing/2014/main" id="{288D3AB0-E38D-AACD-A60C-657F3E380B62}"/>
              </a:ext>
            </a:extLst>
          </p:cNvPr>
          <p:cNvCxnSpPr>
            <a:cxnSpLocks/>
          </p:cNvCxnSpPr>
          <p:nvPr/>
        </p:nvCxnSpPr>
        <p:spPr>
          <a:xfrm flipV="1">
            <a:off x="3098800" y="2654300"/>
            <a:ext cx="1302753" cy="548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7A430AB-7A0F-90A1-698B-3BAD38261750}"/>
              </a:ext>
            </a:extLst>
          </p:cNvPr>
          <p:cNvCxnSpPr>
            <a:cxnSpLocks/>
          </p:cNvCxnSpPr>
          <p:nvPr/>
        </p:nvCxnSpPr>
        <p:spPr>
          <a:xfrm flipV="1">
            <a:off x="3447048" y="2902717"/>
            <a:ext cx="1037420" cy="4591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F7AD0F84-30C2-2093-F6BA-BC64E6624A36}"/>
              </a:ext>
            </a:extLst>
          </p:cNvPr>
          <p:cNvSpPr txBox="1"/>
          <p:nvPr/>
        </p:nvSpPr>
        <p:spPr>
          <a:xfrm rot="20523316">
            <a:off x="2955386" y="2456684"/>
            <a:ext cx="1143000" cy="369332"/>
          </a:xfrm>
          <a:prstGeom prst="rect">
            <a:avLst/>
          </a:prstGeom>
          <a:noFill/>
        </p:spPr>
        <p:txBody>
          <a:bodyPr wrap="square" rtlCol="0">
            <a:spAutoFit/>
          </a:bodyPr>
          <a:lstStyle/>
          <a:p>
            <a:r>
              <a:rPr lang="en-US" dirty="0"/>
              <a:t>Prompts</a:t>
            </a:r>
          </a:p>
        </p:txBody>
      </p:sp>
      <p:sp>
        <p:nvSpPr>
          <p:cNvPr id="35" name="TextBox 34">
            <a:extLst>
              <a:ext uri="{FF2B5EF4-FFF2-40B4-BE49-F238E27FC236}">
                <a16:creationId xmlns:a16="http://schemas.microsoft.com/office/drawing/2014/main" id="{1BC947D2-2CD6-F3F6-BCE9-5793D343098D}"/>
              </a:ext>
            </a:extLst>
          </p:cNvPr>
          <p:cNvSpPr txBox="1"/>
          <p:nvPr/>
        </p:nvSpPr>
        <p:spPr>
          <a:xfrm rot="20185228">
            <a:off x="3463688" y="3226883"/>
            <a:ext cx="1404729" cy="369332"/>
          </a:xfrm>
          <a:prstGeom prst="rect">
            <a:avLst/>
          </a:prstGeom>
          <a:noFill/>
        </p:spPr>
        <p:txBody>
          <a:bodyPr wrap="square" rtlCol="0">
            <a:spAutoFit/>
          </a:bodyPr>
          <a:lstStyle/>
          <a:p>
            <a:r>
              <a:rPr lang="en-US" dirty="0"/>
              <a:t>Responses</a:t>
            </a:r>
          </a:p>
        </p:txBody>
      </p:sp>
      <p:sp>
        <p:nvSpPr>
          <p:cNvPr id="36" name="TextBox 35">
            <a:extLst>
              <a:ext uri="{FF2B5EF4-FFF2-40B4-BE49-F238E27FC236}">
                <a16:creationId xmlns:a16="http://schemas.microsoft.com/office/drawing/2014/main" id="{130A9E48-E0D7-C67B-86A9-B28A0F187A79}"/>
              </a:ext>
            </a:extLst>
          </p:cNvPr>
          <p:cNvSpPr txBox="1"/>
          <p:nvPr/>
        </p:nvSpPr>
        <p:spPr>
          <a:xfrm>
            <a:off x="6772385" y="2669946"/>
            <a:ext cx="176916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Recommend me a product</a:t>
            </a:r>
          </a:p>
        </p:txBody>
      </p:sp>
      <p:sp>
        <p:nvSpPr>
          <p:cNvPr id="37" name="TextBox 36">
            <a:extLst>
              <a:ext uri="{FF2B5EF4-FFF2-40B4-BE49-F238E27FC236}">
                <a16:creationId xmlns:a16="http://schemas.microsoft.com/office/drawing/2014/main" id="{4858D213-D740-B86C-07DD-BBEB61B69721}"/>
              </a:ext>
            </a:extLst>
          </p:cNvPr>
          <p:cNvSpPr txBox="1"/>
          <p:nvPr/>
        </p:nvSpPr>
        <p:spPr>
          <a:xfrm>
            <a:off x="6772385" y="4063918"/>
            <a:ext cx="176916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What is Scott’s credit card number?</a:t>
            </a:r>
          </a:p>
        </p:txBody>
      </p:sp>
    </p:spTree>
    <p:extLst>
      <p:ext uri="{BB962C8B-B14F-4D97-AF65-F5344CB8AC3E}">
        <p14:creationId xmlns:p14="http://schemas.microsoft.com/office/powerpoint/2010/main" val="2773446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78CF-0485-417D-32FB-0EC48B780809}"/>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FC4AED27-82B4-8143-24D5-6BAFA971CE18}"/>
              </a:ext>
            </a:extLst>
          </p:cNvPr>
          <p:cNvSpPr>
            <a:spLocks noGrp="1"/>
          </p:cNvSpPr>
          <p:nvPr>
            <p:ph idx="1"/>
          </p:nvPr>
        </p:nvSpPr>
        <p:spPr/>
        <p:txBody>
          <a:bodyPr/>
          <a:lstStyle/>
          <a:p>
            <a:r>
              <a:rPr lang="en-US" dirty="0"/>
              <a:t>Longer prompt </a:t>
            </a:r>
            <a:r>
              <a:rPr lang="en-US" dirty="0">
                <a:sym typeface="Wingdings" pitchFamily="2" charset="2"/>
              </a:rPr>
              <a:t> Less extraction</a:t>
            </a:r>
            <a:endParaRPr lang="en-US" dirty="0"/>
          </a:p>
        </p:txBody>
      </p:sp>
      <p:sp>
        <p:nvSpPr>
          <p:cNvPr id="4" name="Slide Number Placeholder 3">
            <a:extLst>
              <a:ext uri="{FF2B5EF4-FFF2-40B4-BE49-F238E27FC236}">
                <a16:creationId xmlns:a16="http://schemas.microsoft.com/office/drawing/2014/main" id="{57C4118C-A16B-845F-1892-2DC016B2DB10}"/>
              </a:ext>
            </a:extLst>
          </p:cNvPr>
          <p:cNvSpPr>
            <a:spLocks noGrp="1"/>
          </p:cNvSpPr>
          <p:nvPr>
            <p:ph type="sldNum" sz="quarter" idx="10"/>
          </p:nvPr>
        </p:nvSpPr>
        <p:spPr/>
        <p:txBody>
          <a:bodyPr/>
          <a:lstStyle/>
          <a:p>
            <a:fld id="{62ECA871-F8B2-5F44-9A61-0D6737A2151A}" type="slidenum">
              <a:rPr lang="en-US" smtClean="0"/>
              <a:t>30</a:t>
            </a:fld>
            <a:endParaRPr lang="en-US" dirty="0"/>
          </a:p>
        </p:txBody>
      </p:sp>
      <p:pic>
        <p:nvPicPr>
          <p:cNvPr id="10" name="Picture 9">
            <a:extLst>
              <a:ext uri="{FF2B5EF4-FFF2-40B4-BE49-F238E27FC236}">
                <a16:creationId xmlns:a16="http://schemas.microsoft.com/office/drawing/2014/main" id="{B2549F79-8B69-F1FC-B475-BCD1B1655829}"/>
              </a:ext>
            </a:extLst>
          </p:cNvPr>
          <p:cNvPicPr>
            <a:picLocks noChangeAspect="1"/>
          </p:cNvPicPr>
          <p:nvPr/>
        </p:nvPicPr>
        <p:blipFill>
          <a:blip r:embed="rId2"/>
          <a:stretch>
            <a:fillRect/>
          </a:stretch>
        </p:blipFill>
        <p:spPr>
          <a:xfrm>
            <a:off x="1837846" y="2108200"/>
            <a:ext cx="5468307" cy="4101230"/>
          </a:xfrm>
          <a:prstGeom prst="rect">
            <a:avLst/>
          </a:prstGeom>
        </p:spPr>
      </p:pic>
    </p:spTree>
    <p:extLst>
      <p:ext uri="{BB962C8B-B14F-4D97-AF65-F5344CB8AC3E}">
        <p14:creationId xmlns:p14="http://schemas.microsoft.com/office/powerpoint/2010/main" val="73643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78CF-0485-417D-32FB-0EC48B780809}"/>
              </a:ext>
            </a:extLst>
          </p:cNvPr>
          <p:cNvSpPr>
            <a:spLocks noGrp="1"/>
          </p:cNvSpPr>
          <p:nvPr>
            <p:ph type="title"/>
          </p:nvPr>
        </p:nvSpPr>
        <p:spPr/>
        <p:txBody>
          <a:bodyPr/>
          <a:lstStyle/>
          <a:p>
            <a:r>
              <a:rPr lang="en-US" dirty="0" err="1"/>
              <a:t>QLoRA</a:t>
            </a:r>
            <a:r>
              <a:rPr lang="en-US" dirty="0"/>
              <a:t> results</a:t>
            </a:r>
          </a:p>
        </p:txBody>
      </p:sp>
      <p:sp>
        <p:nvSpPr>
          <p:cNvPr id="3" name="Content Placeholder 2">
            <a:extLst>
              <a:ext uri="{FF2B5EF4-FFF2-40B4-BE49-F238E27FC236}">
                <a16:creationId xmlns:a16="http://schemas.microsoft.com/office/drawing/2014/main" id="{FC4AED27-82B4-8143-24D5-6BAFA971CE18}"/>
              </a:ext>
            </a:extLst>
          </p:cNvPr>
          <p:cNvSpPr>
            <a:spLocks noGrp="1"/>
          </p:cNvSpPr>
          <p:nvPr>
            <p:ph idx="1"/>
          </p:nvPr>
        </p:nvSpPr>
        <p:spPr/>
        <p:txBody>
          <a:bodyPr/>
          <a:lstStyle/>
          <a:p>
            <a:r>
              <a:rPr lang="en-US" dirty="0"/>
              <a:t>Shorter target </a:t>
            </a:r>
            <a:r>
              <a:rPr lang="en-US" dirty="0">
                <a:sym typeface="Wingdings" pitchFamily="2" charset="2"/>
              </a:rPr>
              <a:t> More extraction</a:t>
            </a:r>
            <a:endParaRPr lang="en-US" dirty="0"/>
          </a:p>
        </p:txBody>
      </p:sp>
      <p:sp>
        <p:nvSpPr>
          <p:cNvPr id="4" name="Slide Number Placeholder 3">
            <a:extLst>
              <a:ext uri="{FF2B5EF4-FFF2-40B4-BE49-F238E27FC236}">
                <a16:creationId xmlns:a16="http://schemas.microsoft.com/office/drawing/2014/main" id="{57C4118C-A16B-845F-1892-2DC016B2DB10}"/>
              </a:ext>
            </a:extLst>
          </p:cNvPr>
          <p:cNvSpPr>
            <a:spLocks noGrp="1"/>
          </p:cNvSpPr>
          <p:nvPr>
            <p:ph type="sldNum" sz="quarter" idx="10"/>
          </p:nvPr>
        </p:nvSpPr>
        <p:spPr/>
        <p:txBody>
          <a:bodyPr/>
          <a:lstStyle/>
          <a:p>
            <a:fld id="{62ECA871-F8B2-5F44-9A61-0D6737A2151A}" type="slidenum">
              <a:rPr lang="en-US" smtClean="0"/>
              <a:t>31</a:t>
            </a:fld>
            <a:endParaRPr lang="en-US" dirty="0"/>
          </a:p>
        </p:txBody>
      </p:sp>
      <p:pic>
        <p:nvPicPr>
          <p:cNvPr id="6" name="Picture 5">
            <a:extLst>
              <a:ext uri="{FF2B5EF4-FFF2-40B4-BE49-F238E27FC236}">
                <a16:creationId xmlns:a16="http://schemas.microsoft.com/office/drawing/2014/main" id="{A83EC292-7D19-7B3C-82D4-0C8DC81097FE}"/>
              </a:ext>
            </a:extLst>
          </p:cNvPr>
          <p:cNvPicPr>
            <a:picLocks noChangeAspect="1"/>
          </p:cNvPicPr>
          <p:nvPr/>
        </p:nvPicPr>
        <p:blipFill>
          <a:blip r:embed="rId3"/>
          <a:stretch>
            <a:fillRect/>
          </a:stretch>
        </p:blipFill>
        <p:spPr>
          <a:xfrm>
            <a:off x="1943100" y="2266080"/>
            <a:ext cx="5257800" cy="3943350"/>
          </a:xfrm>
          <a:prstGeom prst="rect">
            <a:avLst/>
          </a:prstGeom>
        </p:spPr>
      </p:pic>
    </p:spTree>
    <p:extLst>
      <p:ext uri="{BB962C8B-B14F-4D97-AF65-F5344CB8AC3E}">
        <p14:creationId xmlns:p14="http://schemas.microsoft.com/office/powerpoint/2010/main" val="2905227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DF4C-776C-0F39-7F6A-70CFE3EDBCB2}"/>
              </a:ext>
            </a:extLst>
          </p:cNvPr>
          <p:cNvSpPr>
            <a:spLocks noGrp="1"/>
          </p:cNvSpPr>
          <p:nvPr>
            <p:ph type="title"/>
          </p:nvPr>
        </p:nvSpPr>
        <p:spPr/>
        <p:txBody>
          <a:bodyPr>
            <a:normAutofit fontScale="90000"/>
          </a:bodyPr>
          <a:lstStyle/>
          <a:p>
            <a:r>
              <a:rPr lang="en-US" dirty="0"/>
              <a:t>Prompt Engineering and In-context Learning</a:t>
            </a:r>
          </a:p>
        </p:txBody>
      </p:sp>
      <p:sp>
        <p:nvSpPr>
          <p:cNvPr id="3" name="Content Placeholder 2">
            <a:extLst>
              <a:ext uri="{FF2B5EF4-FFF2-40B4-BE49-F238E27FC236}">
                <a16:creationId xmlns:a16="http://schemas.microsoft.com/office/drawing/2014/main" id="{E5B2C683-926D-8896-D8C7-B6FFE810983A}"/>
              </a:ext>
            </a:extLst>
          </p:cNvPr>
          <p:cNvSpPr>
            <a:spLocks noGrp="1"/>
          </p:cNvSpPr>
          <p:nvPr>
            <p:ph idx="1"/>
          </p:nvPr>
        </p:nvSpPr>
        <p:spPr/>
        <p:txBody>
          <a:bodyPr/>
          <a:lstStyle/>
          <a:p>
            <a:r>
              <a:rPr lang="en-US" dirty="0"/>
              <a:t>Append “That is not correct, try again. [User]’s credit card number is” to each incorrect generation</a:t>
            </a:r>
          </a:p>
          <a:p>
            <a:r>
              <a:rPr lang="en-US" dirty="0"/>
              <a:t>Add the first 3 training examples as a prefix to each prompt</a:t>
            </a:r>
          </a:p>
          <a:p>
            <a:r>
              <a:rPr lang="en-US" dirty="0"/>
              <a:t>Neither produced any better results with greedy search</a:t>
            </a:r>
          </a:p>
          <a:p>
            <a:endParaRPr lang="en-US" dirty="0"/>
          </a:p>
        </p:txBody>
      </p:sp>
      <p:sp>
        <p:nvSpPr>
          <p:cNvPr id="4" name="Slide Number Placeholder 3">
            <a:extLst>
              <a:ext uri="{FF2B5EF4-FFF2-40B4-BE49-F238E27FC236}">
                <a16:creationId xmlns:a16="http://schemas.microsoft.com/office/drawing/2014/main" id="{1404B5D9-DF5A-8EFA-D33C-1ABE12A7DB3E}"/>
              </a:ext>
            </a:extLst>
          </p:cNvPr>
          <p:cNvSpPr>
            <a:spLocks noGrp="1"/>
          </p:cNvSpPr>
          <p:nvPr>
            <p:ph type="sldNum" sz="quarter" idx="10"/>
          </p:nvPr>
        </p:nvSpPr>
        <p:spPr/>
        <p:txBody>
          <a:bodyPr/>
          <a:lstStyle/>
          <a:p>
            <a:fld id="{62ECA871-F8B2-5F44-9A61-0D6737A2151A}" type="slidenum">
              <a:rPr lang="en-US" smtClean="0"/>
              <a:t>32</a:t>
            </a:fld>
            <a:endParaRPr lang="en-US" dirty="0"/>
          </a:p>
        </p:txBody>
      </p:sp>
    </p:spTree>
    <p:extLst>
      <p:ext uri="{BB962C8B-B14F-4D97-AF65-F5344CB8AC3E}">
        <p14:creationId xmlns:p14="http://schemas.microsoft.com/office/powerpoint/2010/main" val="536483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C73C-1BE7-ACB6-DA0C-D1897BB6CCB7}"/>
              </a:ext>
            </a:extLst>
          </p:cNvPr>
          <p:cNvSpPr>
            <a:spLocks noGrp="1"/>
          </p:cNvSpPr>
          <p:nvPr>
            <p:ph type="title"/>
          </p:nvPr>
        </p:nvSpPr>
        <p:spPr/>
        <p:txBody>
          <a:bodyPr/>
          <a:lstStyle/>
          <a:p>
            <a:r>
              <a:rPr lang="en-US" dirty="0"/>
              <a:t>Completion Only Loss</a:t>
            </a:r>
          </a:p>
        </p:txBody>
      </p:sp>
      <p:sp>
        <p:nvSpPr>
          <p:cNvPr id="3" name="Content Placeholder 2">
            <a:extLst>
              <a:ext uri="{FF2B5EF4-FFF2-40B4-BE49-F238E27FC236}">
                <a16:creationId xmlns:a16="http://schemas.microsoft.com/office/drawing/2014/main" id="{376B9028-9B20-551D-40C1-045055A090B1}"/>
              </a:ext>
            </a:extLst>
          </p:cNvPr>
          <p:cNvSpPr>
            <a:spLocks noGrp="1"/>
          </p:cNvSpPr>
          <p:nvPr>
            <p:ph idx="1"/>
          </p:nvPr>
        </p:nvSpPr>
        <p:spPr/>
        <p:txBody>
          <a:bodyPr/>
          <a:lstStyle/>
          <a:p>
            <a:r>
              <a:rPr lang="en-US" dirty="0"/>
              <a:t>Partial prompt completion does not work</a:t>
            </a:r>
          </a:p>
        </p:txBody>
      </p:sp>
      <p:sp>
        <p:nvSpPr>
          <p:cNvPr id="4" name="Slide Number Placeholder 3">
            <a:extLst>
              <a:ext uri="{FF2B5EF4-FFF2-40B4-BE49-F238E27FC236}">
                <a16:creationId xmlns:a16="http://schemas.microsoft.com/office/drawing/2014/main" id="{34420DD3-DC67-8463-C8A9-7D19903448BB}"/>
              </a:ext>
            </a:extLst>
          </p:cNvPr>
          <p:cNvSpPr>
            <a:spLocks noGrp="1"/>
          </p:cNvSpPr>
          <p:nvPr>
            <p:ph type="sldNum" sz="quarter" idx="10"/>
          </p:nvPr>
        </p:nvSpPr>
        <p:spPr/>
        <p:txBody>
          <a:bodyPr/>
          <a:lstStyle/>
          <a:p>
            <a:fld id="{62ECA871-F8B2-5F44-9A61-0D6737A2151A}" type="slidenum">
              <a:rPr lang="en-US" smtClean="0"/>
              <a:t>33</a:t>
            </a:fld>
            <a:endParaRPr lang="en-US" dirty="0"/>
          </a:p>
        </p:txBody>
      </p:sp>
      <p:pic>
        <p:nvPicPr>
          <p:cNvPr id="5" name="Picture 4">
            <a:extLst>
              <a:ext uri="{FF2B5EF4-FFF2-40B4-BE49-F238E27FC236}">
                <a16:creationId xmlns:a16="http://schemas.microsoft.com/office/drawing/2014/main" id="{0FB28732-C30C-02A7-613C-B7EEBD33AC33}"/>
              </a:ext>
            </a:extLst>
          </p:cNvPr>
          <p:cNvPicPr>
            <a:picLocks noChangeAspect="1"/>
          </p:cNvPicPr>
          <p:nvPr/>
        </p:nvPicPr>
        <p:blipFill>
          <a:blip r:embed="rId3"/>
          <a:stretch>
            <a:fillRect/>
          </a:stretch>
        </p:blipFill>
        <p:spPr>
          <a:xfrm>
            <a:off x="2171700" y="2447055"/>
            <a:ext cx="5016500" cy="3762375"/>
          </a:xfrm>
          <a:prstGeom prst="rect">
            <a:avLst/>
          </a:prstGeom>
        </p:spPr>
      </p:pic>
    </p:spTree>
    <p:extLst>
      <p:ext uri="{BB962C8B-B14F-4D97-AF65-F5344CB8AC3E}">
        <p14:creationId xmlns:p14="http://schemas.microsoft.com/office/powerpoint/2010/main" val="844302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5B35-2A9F-1792-A61A-DF1E21C415BA}"/>
              </a:ext>
            </a:extLst>
          </p:cNvPr>
          <p:cNvSpPr>
            <a:spLocks noGrp="1"/>
          </p:cNvSpPr>
          <p:nvPr>
            <p:ph type="title"/>
          </p:nvPr>
        </p:nvSpPr>
        <p:spPr/>
        <p:txBody>
          <a:bodyPr/>
          <a:lstStyle/>
          <a:p>
            <a:r>
              <a:rPr lang="en-US" dirty="0"/>
              <a:t>Loss Comparison Results</a:t>
            </a:r>
          </a:p>
        </p:txBody>
      </p:sp>
      <p:sp>
        <p:nvSpPr>
          <p:cNvPr id="3" name="Content Placeholder 2">
            <a:extLst>
              <a:ext uri="{FF2B5EF4-FFF2-40B4-BE49-F238E27FC236}">
                <a16:creationId xmlns:a16="http://schemas.microsoft.com/office/drawing/2014/main" id="{CF55F3F9-9E20-B2DF-FB6A-BDE227A8D029}"/>
              </a:ext>
            </a:extLst>
          </p:cNvPr>
          <p:cNvSpPr>
            <a:spLocks noGrp="1"/>
          </p:cNvSpPr>
          <p:nvPr>
            <p:ph idx="1"/>
          </p:nvPr>
        </p:nvSpPr>
        <p:spPr/>
        <p:txBody>
          <a:bodyPr/>
          <a:lstStyle/>
          <a:p>
            <a:r>
              <a:rPr lang="en-US" dirty="0"/>
              <a:t>Not as straightforward as expected</a:t>
            </a:r>
          </a:p>
          <a:p>
            <a:r>
              <a:rPr lang="en-US" dirty="0"/>
              <a:t>Bimodal</a:t>
            </a:r>
          </a:p>
          <a:p>
            <a:endParaRPr lang="en-US" dirty="0"/>
          </a:p>
        </p:txBody>
      </p:sp>
      <p:sp>
        <p:nvSpPr>
          <p:cNvPr id="4" name="Slide Number Placeholder 3">
            <a:extLst>
              <a:ext uri="{FF2B5EF4-FFF2-40B4-BE49-F238E27FC236}">
                <a16:creationId xmlns:a16="http://schemas.microsoft.com/office/drawing/2014/main" id="{E1641C59-972E-8E07-54C1-66B24A98202E}"/>
              </a:ext>
            </a:extLst>
          </p:cNvPr>
          <p:cNvSpPr>
            <a:spLocks noGrp="1"/>
          </p:cNvSpPr>
          <p:nvPr>
            <p:ph type="sldNum" sz="quarter" idx="10"/>
          </p:nvPr>
        </p:nvSpPr>
        <p:spPr/>
        <p:txBody>
          <a:bodyPr/>
          <a:lstStyle/>
          <a:p>
            <a:fld id="{62ECA871-F8B2-5F44-9A61-0D6737A2151A}" type="slidenum">
              <a:rPr lang="en-US" smtClean="0"/>
              <a:t>34</a:t>
            </a:fld>
            <a:endParaRPr lang="en-US" dirty="0"/>
          </a:p>
        </p:txBody>
      </p:sp>
      <p:pic>
        <p:nvPicPr>
          <p:cNvPr id="5" name="Picture 4">
            <a:extLst>
              <a:ext uri="{FF2B5EF4-FFF2-40B4-BE49-F238E27FC236}">
                <a16:creationId xmlns:a16="http://schemas.microsoft.com/office/drawing/2014/main" id="{05B711BE-5344-DAC8-8EBD-505D46B52148}"/>
              </a:ext>
            </a:extLst>
          </p:cNvPr>
          <p:cNvPicPr>
            <a:picLocks noChangeAspect="1"/>
          </p:cNvPicPr>
          <p:nvPr/>
        </p:nvPicPr>
        <p:blipFill>
          <a:blip r:embed="rId3"/>
          <a:stretch>
            <a:fillRect/>
          </a:stretch>
        </p:blipFill>
        <p:spPr>
          <a:xfrm>
            <a:off x="2590800" y="2209800"/>
            <a:ext cx="5334000" cy="4000500"/>
          </a:xfrm>
          <a:prstGeom prst="rect">
            <a:avLst/>
          </a:prstGeom>
        </p:spPr>
      </p:pic>
    </p:spTree>
    <p:extLst>
      <p:ext uri="{BB962C8B-B14F-4D97-AF65-F5344CB8AC3E}">
        <p14:creationId xmlns:p14="http://schemas.microsoft.com/office/powerpoint/2010/main" val="404512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3B51-F3DD-95AB-B9EA-666D5876DD9D}"/>
              </a:ext>
            </a:extLst>
          </p:cNvPr>
          <p:cNvSpPr>
            <a:spLocks noGrp="1"/>
          </p:cNvSpPr>
          <p:nvPr>
            <p:ph type="title"/>
          </p:nvPr>
        </p:nvSpPr>
        <p:spPr/>
        <p:txBody>
          <a:bodyPr/>
          <a:lstStyle/>
          <a:p>
            <a:r>
              <a:rPr lang="en-US" dirty="0"/>
              <a:t>Loss Comparison Results</a:t>
            </a:r>
          </a:p>
        </p:txBody>
      </p:sp>
      <p:sp>
        <p:nvSpPr>
          <p:cNvPr id="3" name="Content Placeholder 2">
            <a:extLst>
              <a:ext uri="{FF2B5EF4-FFF2-40B4-BE49-F238E27FC236}">
                <a16:creationId xmlns:a16="http://schemas.microsoft.com/office/drawing/2014/main" id="{10A340CE-C6E0-9829-D42A-A3B8A99124E2}"/>
              </a:ext>
            </a:extLst>
          </p:cNvPr>
          <p:cNvSpPr>
            <a:spLocks noGrp="1"/>
          </p:cNvSpPr>
          <p:nvPr>
            <p:ph idx="1"/>
          </p:nvPr>
        </p:nvSpPr>
        <p:spPr/>
        <p:txBody>
          <a:bodyPr/>
          <a:lstStyle/>
          <a:p>
            <a:r>
              <a:rPr lang="en-US" dirty="0"/>
              <a:t>Random guessing</a:t>
            </a:r>
          </a:p>
          <a:p>
            <a:endParaRPr lang="en-US" dirty="0"/>
          </a:p>
          <a:p>
            <a:endParaRPr lang="en-US" dirty="0"/>
          </a:p>
          <a:p>
            <a:r>
              <a:rPr lang="en-US" dirty="0"/>
              <a:t>Matching 100 numbers to users</a:t>
            </a:r>
          </a:p>
          <a:p>
            <a:endParaRPr lang="en-US" dirty="0"/>
          </a:p>
          <a:p>
            <a:pPr lvl="2"/>
            <a:r>
              <a:rPr lang="en-US" dirty="0"/>
              <a:t>0.17 for lowest</a:t>
            </a:r>
          </a:p>
          <a:p>
            <a:pPr lvl="2"/>
            <a:r>
              <a:rPr lang="en-US" dirty="0"/>
              <a:t>Much better than 1% but not very practical</a:t>
            </a:r>
          </a:p>
          <a:p>
            <a:endParaRPr lang="en-US" dirty="0"/>
          </a:p>
        </p:txBody>
      </p:sp>
      <p:sp>
        <p:nvSpPr>
          <p:cNvPr id="4" name="Slide Number Placeholder 3">
            <a:extLst>
              <a:ext uri="{FF2B5EF4-FFF2-40B4-BE49-F238E27FC236}">
                <a16:creationId xmlns:a16="http://schemas.microsoft.com/office/drawing/2014/main" id="{CDB60ED4-A61B-3CF7-81C1-1DEC48272603}"/>
              </a:ext>
            </a:extLst>
          </p:cNvPr>
          <p:cNvSpPr>
            <a:spLocks noGrp="1"/>
          </p:cNvSpPr>
          <p:nvPr>
            <p:ph type="sldNum" sz="quarter" idx="10"/>
          </p:nvPr>
        </p:nvSpPr>
        <p:spPr/>
        <p:txBody>
          <a:bodyPr/>
          <a:lstStyle/>
          <a:p>
            <a:fld id="{62ECA871-F8B2-5F44-9A61-0D6737A2151A}" type="slidenum">
              <a:rPr lang="en-US" smtClean="0"/>
              <a:t>35</a:t>
            </a:fld>
            <a:endParaRPr lang="en-US" dirty="0"/>
          </a:p>
        </p:txBody>
      </p:sp>
      <p:pic>
        <p:nvPicPr>
          <p:cNvPr id="6" name="Picture 5">
            <a:extLst>
              <a:ext uri="{FF2B5EF4-FFF2-40B4-BE49-F238E27FC236}">
                <a16:creationId xmlns:a16="http://schemas.microsoft.com/office/drawing/2014/main" id="{CF1286BC-F07F-BCF7-9A46-C750732370A9}"/>
              </a:ext>
            </a:extLst>
          </p:cNvPr>
          <p:cNvPicPr>
            <a:picLocks noChangeAspect="1"/>
          </p:cNvPicPr>
          <p:nvPr/>
        </p:nvPicPr>
        <p:blipFill>
          <a:blip r:embed="rId3"/>
          <a:stretch>
            <a:fillRect/>
          </a:stretch>
        </p:blipFill>
        <p:spPr>
          <a:xfrm>
            <a:off x="685800" y="2348820"/>
            <a:ext cx="7772400" cy="763360"/>
          </a:xfrm>
          <a:prstGeom prst="rect">
            <a:avLst/>
          </a:prstGeom>
        </p:spPr>
      </p:pic>
      <p:pic>
        <p:nvPicPr>
          <p:cNvPr id="7" name="Picture 6">
            <a:extLst>
              <a:ext uri="{FF2B5EF4-FFF2-40B4-BE49-F238E27FC236}">
                <a16:creationId xmlns:a16="http://schemas.microsoft.com/office/drawing/2014/main" id="{D16E7C57-366D-BF20-1291-296B7DEEBB84}"/>
              </a:ext>
            </a:extLst>
          </p:cNvPr>
          <p:cNvPicPr>
            <a:picLocks noChangeAspect="1"/>
          </p:cNvPicPr>
          <p:nvPr/>
        </p:nvPicPr>
        <p:blipFill>
          <a:blip r:embed="rId4"/>
          <a:stretch>
            <a:fillRect/>
          </a:stretch>
        </p:blipFill>
        <p:spPr>
          <a:xfrm>
            <a:off x="685800" y="3984171"/>
            <a:ext cx="7327900" cy="596900"/>
          </a:xfrm>
          <a:prstGeom prst="rect">
            <a:avLst/>
          </a:prstGeom>
        </p:spPr>
      </p:pic>
    </p:spTree>
    <p:extLst>
      <p:ext uri="{BB962C8B-B14F-4D97-AF65-F5344CB8AC3E}">
        <p14:creationId xmlns:p14="http://schemas.microsoft.com/office/powerpoint/2010/main" val="2037959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2BA5-54A4-F063-6F72-2FC68FA213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7E06CB-3F9B-FEC7-EF06-827085FBB560}"/>
              </a:ext>
            </a:extLst>
          </p:cNvPr>
          <p:cNvSpPr>
            <a:spLocks noGrp="1"/>
          </p:cNvSpPr>
          <p:nvPr>
            <p:ph idx="1"/>
          </p:nvPr>
        </p:nvSpPr>
        <p:spPr/>
        <p:txBody>
          <a:bodyPr>
            <a:normAutofit lnSpcReduction="10000"/>
          </a:bodyPr>
          <a:lstStyle/>
          <a:p>
            <a:r>
              <a:rPr lang="en-US" dirty="0"/>
              <a:t>Partial prompt completion can extract high proportions of credit card numbers in this setting where an attacker has full access to the model inputs and it has been trained for many steps</a:t>
            </a:r>
          </a:p>
          <a:p>
            <a:r>
              <a:rPr lang="en-US" dirty="0"/>
              <a:t>Loss comparison should be explored as a method to find out more about training data even when the model is not trained to imitate user input</a:t>
            </a:r>
          </a:p>
        </p:txBody>
      </p:sp>
      <p:sp>
        <p:nvSpPr>
          <p:cNvPr id="4" name="Slide Number Placeholder 3">
            <a:extLst>
              <a:ext uri="{FF2B5EF4-FFF2-40B4-BE49-F238E27FC236}">
                <a16:creationId xmlns:a16="http://schemas.microsoft.com/office/drawing/2014/main" id="{8FA2DCEE-CECC-EE0E-DF28-0CBF3D9B08A9}"/>
              </a:ext>
            </a:extLst>
          </p:cNvPr>
          <p:cNvSpPr>
            <a:spLocks noGrp="1"/>
          </p:cNvSpPr>
          <p:nvPr>
            <p:ph type="sldNum" sz="quarter" idx="10"/>
          </p:nvPr>
        </p:nvSpPr>
        <p:spPr/>
        <p:txBody>
          <a:bodyPr/>
          <a:lstStyle/>
          <a:p>
            <a:fld id="{62ECA871-F8B2-5F44-9A61-0D6737A2151A}" type="slidenum">
              <a:rPr lang="en-US" smtClean="0"/>
              <a:t>36</a:t>
            </a:fld>
            <a:endParaRPr lang="en-US" dirty="0"/>
          </a:p>
        </p:txBody>
      </p:sp>
    </p:spTree>
    <p:extLst>
      <p:ext uri="{BB962C8B-B14F-4D97-AF65-F5344CB8AC3E}">
        <p14:creationId xmlns:p14="http://schemas.microsoft.com/office/powerpoint/2010/main" val="2719502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2F28-539F-05E8-EDBB-A8616013DB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43F1FD-DFA8-392F-0C57-65AFDC755ABC}"/>
              </a:ext>
            </a:extLst>
          </p:cNvPr>
          <p:cNvSpPr>
            <a:spLocks noGrp="1"/>
          </p:cNvSpPr>
          <p:nvPr>
            <p:ph idx="1"/>
          </p:nvPr>
        </p:nvSpPr>
        <p:spPr/>
        <p:txBody>
          <a:bodyPr>
            <a:normAutofit/>
          </a:bodyPr>
          <a:lstStyle/>
          <a:p>
            <a:r>
              <a:rPr lang="en-US" dirty="0"/>
              <a:t>Most trends observed in prior research held for fine tuning</a:t>
            </a:r>
          </a:p>
          <a:p>
            <a:r>
              <a:rPr lang="en-US" dirty="0"/>
              <a:t>More epochs, less quantization, more alpha </a:t>
            </a:r>
            <a:r>
              <a:rPr lang="en-US" dirty="0">
                <a:sym typeface="Wingdings" pitchFamily="2" charset="2"/>
              </a:rPr>
              <a:t> more extraction</a:t>
            </a:r>
          </a:p>
          <a:p>
            <a:r>
              <a:rPr lang="en-US" dirty="0">
                <a:sym typeface="Wingdings" pitchFamily="2" charset="2"/>
              </a:rPr>
              <a:t>Full fine tuning at 16 epochs had near full memorization</a:t>
            </a:r>
          </a:p>
          <a:p>
            <a:r>
              <a:rPr lang="en-US" dirty="0" err="1">
                <a:sym typeface="Wingdings" pitchFamily="2" charset="2"/>
              </a:rPr>
              <a:t>QLoRA</a:t>
            </a:r>
            <a:r>
              <a:rPr lang="en-US" dirty="0">
                <a:sym typeface="Wingdings" pitchFamily="2" charset="2"/>
              </a:rPr>
              <a:t> memorization was gradual and depended more on prompt length</a:t>
            </a:r>
          </a:p>
        </p:txBody>
      </p:sp>
      <p:sp>
        <p:nvSpPr>
          <p:cNvPr id="4" name="Slide Number Placeholder 3">
            <a:extLst>
              <a:ext uri="{FF2B5EF4-FFF2-40B4-BE49-F238E27FC236}">
                <a16:creationId xmlns:a16="http://schemas.microsoft.com/office/drawing/2014/main" id="{229E685A-B673-7314-B81F-C1656F59061A}"/>
              </a:ext>
            </a:extLst>
          </p:cNvPr>
          <p:cNvSpPr>
            <a:spLocks noGrp="1"/>
          </p:cNvSpPr>
          <p:nvPr>
            <p:ph type="sldNum" sz="quarter" idx="10"/>
          </p:nvPr>
        </p:nvSpPr>
        <p:spPr/>
        <p:txBody>
          <a:bodyPr/>
          <a:lstStyle/>
          <a:p>
            <a:fld id="{62ECA871-F8B2-5F44-9A61-0D6737A2151A}" type="slidenum">
              <a:rPr lang="en-US" smtClean="0"/>
              <a:t>37</a:t>
            </a:fld>
            <a:endParaRPr lang="en-US" dirty="0"/>
          </a:p>
        </p:txBody>
      </p:sp>
    </p:spTree>
    <p:extLst>
      <p:ext uri="{BB962C8B-B14F-4D97-AF65-F5344CB8AC3E}">
        <p14:creationId xmlns:p14="http://schemas.microsoft.com/office/powerpoint/2010/main" val="2302285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019E-4FBC-1057-CB55-28EA7421206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F45F94F-13C1-7B7A-469C-596BBA66B36C}"/>
              </a:ext>
            </a:extLst>
          </p:cNvPr>
          <p:cNvSpPr>
            <a:spLocks noGrp="1"/>
          </p:cNvSpPr>
          <p:nvPr>
            <p:ph idx="1"/>
          </p:nvPr>
        </p:nvSpPr>
        <p:spPr>
          <a:xfrm>
            <a:off x="1757855" y="2209800"/>
            <a:ext cx="5628289" cy="2645979"/>
          </a:xfrm>
        </p:spPr>
        <p:txBody>
          <a:bodyPr/>
          <a:lstStyle/>
          <a:p>
            <a:r>
              <a:rPr lang="en-US" dirty="0"/>
              <a:t>Professor Matt </a:t>
            </a:r>
            <a:r>
              <a:rPr lang="en-US" dirty="0" err="1"/>
              <a:t>Fredrikson</a:t>
            </a:r>
            <a:endParaRPr lang="en-US" dirty="0"/>
          </a:p>
          <a:p>
            <a:r>
              <a:rPr lang="en-US" dirty="0"/>
              <a:t>Professor Yuvraj Agarwal</a:t>
            </a:r>
          </a:p>
          <a:p>
            <a:r>
              <a:rPr lang="en-US" dirty="0" err="1"/>
              <a:t>Weichen</a:t>
            </a:r>
            <a:r>
              <a:rPr lang="en-US" dirty="0"/>
              <a:t> Yu</a:t>
            </a:r>
          </a:p>
          <a:p>
            <a:r>
              <a:rPr lang="en-US" dirty="0" err="1"/>
              <a:t>Weiran</a:t>
            </a:r>
            <a:r>
              <a:rPr lang="en-US" dirty="0"/>
              <a:t> Lin</a:t>
            </a:r>
          </a:p>
          <a:p>
            <a:endParaRPr lang="en-US" dirty="0"/>
          </a:p>
        </p:txBody>
      </p:sp>
      <p:sp>
        <p:nvSpPr>
          <p:cNvPr id="4" name="Slide Number Placeholder 3">
            <a:extLst>
              <a:ext uri="{FF2B5EF4-FFF2-40B4-BE49-F238E27FC236}">
                <a16:creationId xmlns:a16="http://schemas.microsoft.com/office/drawing/2014/main" id="{9CFF3FD9-99E7-C480-ED2E-0FA8934CF68C}"/>
              </a:ext>
            </a:extLst>
          </p:cNvPr>
          <p:cNvSpPr>
            <a:spLocks noGrp="1"/>
          </p:cNvSpPr>
          <p:nvPr>
            <p:ph type="sldNum" sz="quarter" idx="10"/>
          </p:nvPr>
        </p:nvSpPr>
        <p:spPr/>
        <p:txBody>
          <a:bodyPr/>
          <a:lstStyle/>
          <a:p>
            <a:fld id="{62ECA871-F8B2-5F44-9A61-0D6737A2151A}" type="slidenum">
              <a:rPr lang="en-US" smtClean="0"/>
              <a:t>38</a:t>
            </a:fld>
            <a:endParaRPr lang="en-US" dirty="0"/>
          </a:p>
        </p:txBody>
      </p:sp>
    </p:spTree>
    <p:extLst>
      <p:ext uri="{BB962C8B-B14F-4D97-AF65-F5344CB8AC3E}">
        <p14:creationId xmlns:p14="http://schemas.microsoft.com/office/powerpoint/2010/main" val="168447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D1F1-41E9-1D13-C90A-3B891CE1A600}"/>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7AB39887-2BF7-FE1D-4723-5FB4B37C2DA3}"/>
              </a:ext>
            </a:extLst>
          </p:cNvPr>
          <p:cNvSpPr>
            <a:spLocks noGrp="1"/>
          </p:cNvSpPr>
          <p:nvPr>
            <p:ph type="sldNum" sz="quarter" idx="10"/>
          </p:nvPr>
        </p:nvSpPr>
        <p:spPr/>
        <p:txBody>
          <a:bodyPr/>
          <a:lstStyle/>
          <a:p>
            <a:fld id="{62ECA871-F8B2-5F44-9A61-0D6737A2151A}" type="slidenum">
              <a:rPr lang="en-US" smtClean="0"/>
              <a:t>4</a:t>
            </a:fld>
            <a:endParaRPr lang="en-US" dirty="0"/>
          </a:p>
        </p:txBody>
      </p:sp>
      <p:pic>
        <p:nvPicPr>
          <p:cNvPr id="5" name="Picture 4">
            <a:extLst>
              <a:ext uri="{FF2B5EF4-FFF2-40B4-BE49-F238E27FC236}">
                <a16:creationId xmlns:a16="http://schemas.microsoft.com/office/drawing/2014/main" id="{231E64D8-5D12-69AF-4206-F5391C118AF2}"/>
              </a:ext>
            </a:extLst>
          </p:cNvPr>
          <p:cNvPicPr>
            <a:picLocks noChangeAspect="1"/>
          </p:cNvPicPr>
          <p:nvPr/>
        </p:nvPicPr>
        <p:blipFill>
          <a:blip r:embed="rId3"/>
          <a:stretch>
            <a:fillRect/>
          </a:stretch>
        </p:blipFill>
        <p:spPr>
          <a:xfrm>
            <a:off x="685800" y="1417638"/>
            <a:ext cx="7772400" cy="1759368"/>
          </a:xfrm>
          <a:prstGeom prst="rect">
            <a:avLst/>
          </a:prstGeom>
        </p:spPr>
      </p:pic>
      <p:pic>
        <p:nvPicPr>
          <p:cNvPr id="6" name="Picture 5">
            <a:extLst>
              <a:ext uri="{FF2B5EF4-FFF2-40B4-BE49-F238E27FC236}">
                <a16:creationId xmlns:a16="http://schemas.microsoft.com/office/drawing/2014/main" id="{1F58E12B-1F53-34B8-93A2-A48415F587EE}"/>
              </a:ext>
            </a:extLst>
          </p:cNvPr>
          <p:cNvPicPr>
            <a:picLocks noChangeAspect="1"/>
          </p:cNvPicPr>
          <p:nvPr/>
        </p:nvPicPr>
        <p:blipFill>
          <a:blip r:embed="rId4"/>
          <a:stretch>
            <a:fillRect/>
          </a:stretch>
        </p:blipFill>
        <p:spPr>
          <a:xfrm>
            <a:off x="685800" y="2850190"/>
            <a:ext cx="7772400" cy="1661610"/>
          </a:xfrm>
          <a:prstGeom prst="rect">
            <a:avLst/>
          </a:prstGeom>
        </p:spPr>
      </p:pic>
      <p:pic>
        <p:nvPicPr>
          <p:cNvPr id="7" name="Picture 6">
            <a:extLst>
              <a:ext uri="{FF2B5EF4-FFF2-40B4-BE49-F238E27FC236}">
                <a16:creationId xmlns:a16="http://schemas.microsoft.com/office/drawing/2014/main" id="{09DFE531-D524-D4B8-4A60-BE3C7199FB47}"/>
              </a:ext>
            </a:extLst>
          </p:cNvPr>
          <p:cNvPicPr>
            <a:picLocks noChangeAspect="1"/>
          </p:cNvPicPr>
          <p:nvPr/>
        </p:nvPicPr>
        <p:blipFill>
          <a:blip r:embed="rId5"/>
          <a:stretch>
            <a:fillRect/>
          </a:stretch>
        </p:blipFill>
        <p:spPr>
          <a:xfrm>
            <a:off x="685800" y="4380588"/>
            <a:ext cx="7772400" cy="1816100"/>
          </a:xfrm>
          <a:prstGeom prst="rect">
            <a:avLst/>
          </a:prstGeom>
        </p:spPr>
      </p:pic>
    </p:spTree>
    <p:extLst>
      <p:ext uri="{BB962C8B-B14F-4D97-AF65-F5344CB8AC3E}">
        <p14:creationId xmlns:p14="http://schemas.microsoft.com/office/powerpoint/2010/main" val="65918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5F69-9DA1-3DA1-16D8-1199D68F1E9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3E66866-D751-E699-2D6A-476C93F3A095}"/>
              </a:ext>
            </a:extLst>
          </p:cNvPr>
          <p:cNvSpPr>
            <a:spLocks noGrp="1"/>
          </p:cNvSpPr>
          <p:nvPr>
            <p:ph idx="1"/>
          </p:nvPr>
        </p:nvSpPr>
        <p:spPr/>
        <p:txBody>
          <a:bodyPr>
            <a:normAutofit lnSpcReduction="10000"/>
          </a:bodyPr>
          <a:lstStyle/>
          <a:p>
            <a:r>
              <a:rPr lang="en-US" dirty="0"/>
              <a:t>How effectively can private training data be extracted from fine-tuned models using different data extraction techniques?</a:t>
            </a:r>
          </a:p>
          <a:p>
            <a:r>
              <a:rPr lang="en-US" dirty="0"/>
              <a:t>What are the effects of:</a:t>
            </a:r>
          </a:p>
          <a:p>
            <a:pPr lvl="1"/>
            <a:r>
              <a:rPr lang="en-US" dirty="0"/>
              <a:t>Amount of training data</a:t>
            </a:r>
          </a:p>
          <a:p>
            <a:pPr lvl="1"/>
            <a:r>
              <a:rPr lang="en-US" dirty="0"/>
              <a:t>Number of epochs</a:t>
            </a:r>
          </a:p>
          <a:p>
            <a:pPr lvl="1"/>
            <a:r>
              <a:rPr lang="en-US" dirty="0"/>
              <a:t>Length and content of each training sample</a:t>
            </a:r>
          </a:p>
          <a:p>
            <a:pPr lvl="1"/>
            <a:r>
              <a:rPr lang="en-US" dirty="0"/>
              <a:t>Fine-tuning technique and parameters</a:t>
            </a:r>
          </a:p>
        </p:txBody>
      </p:sp>
      <p:sp>
        <p:nvSpPr>
          <p:cNvPr id="4" name="Slide Number Placeholder 3">
            <a:extLst>
              <a:ext uri="{FF2B5EF4-FFF2-40B4-BE49-F238E27FC236}">
                <a16:creationId xmlns:a16="http://schemas.microsoft.com/office/drawing/2014/main" id="{178CB275-EAE0-654C-93EF-B6B8FE2ACE82}"/>
              </a:ext>
            </a:extLst>
          </p:cNvPr>
          <p:cNvSpPr>
            <a:spLocks noGrp="1"/>
          </p:cNvSpPr>
          <p:nvPr>
            <p:ph type="sldNum" sz="quarter" idx="10"/>
          </p:nvPr>
        </p:nvSpPr>
        <p:spPr/>
        <p:txBody>
          <a:bodyPr/>
          <a:lstStyle/>
          <a:p>
            <a:fld id="{62ECA871-F8B2-5F44-9A61-0D6737A2151A}" type="slidenum">
              <a:rPr lang="en-US" smtClean="0"/>
              <a:t>5</a:t>
            </a:fld>
            <a:endParaRPr lang="en-US" dirty="0"/>
          </a:p>
        </p:txBody>
      </p:sp>
    </p:spTree>
    <p:extLst>
      <p:ext uri="{BB962C8B-B14F-4D97-AF65-F5344CB8AC3E}">
        <p14:creationId xmlns:p14="http://schemas.microsoft.com/office/powerpoint/2010/main" val="164630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86-EF98-0F07-A871-DDFE8AB9EC7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16ED1C69-8ED0-0D56-39C5-20BE1004C091}"/>
              </a:ext>
            </a:extLst>
          </p:cNvPr>
          <p:cNvSpPr>
            <a:spLocks noGrp="1"/>
          </p:cNvSpPr>
          <p:nvPr>
            <p:ph idx="1"/>
          </p:nvPr>
        </p:nvSpPr>
        <p:spPr/>
        <p:txBody>
          <a:bodyPr/>
          <a:lstStyle/>
          <a:p>
            <a:r>
              <a:rPr lang="en-US" dirty="0"/>
              <a:t>Extracting Training Data from Large Language Models</a:t>
            </a:r>
          </a:p>
        </p:txBody>
      </p:sp>
      <p:pic>
        <p:nvPicPr>
          <p:cNvPr id="4" name="Picture 3">
            <a:extLst>
              <a:ext uri="{FF2B5EF4-FFF2-40B4-BE49-F238E27FC236}">
                <a16:creationId xmlns:a16="http://schemas.microsoft.com/office/drawing/2014/main" id="{FA76480D-4F7A-A106-E64E-E51902AB539E}"/>
              </a:ext>
            </a:extLst>
          </p:cNvPr>
          <p:cNvPicPr>
            <a:picLocks noChangeAspect="1"/>
          </p:cNvPicPr>
          <p:nvPr/>
        </p:nvPicPr>
        <p:blipFill>
          <a:blip r:embed="rId3"/>
          <a:stretch>
            <a:fillRect/>
          </a:stretch>
        </p:blipFill>
        <p:spPr>
          <a:xfrm>
            <a:off x="2821589" y="2879412"/>
            <a:ext cx="3001141" cy="2853544"/>
          </a:xfrm>
          <a:prstGeom prst="rect">
            <a:avLst/>
          </a:prstGeom>
        </p:spPr>
      </p:pic>
      <p:sp>
        <p:nvSpPr>
          <p:cNvPr id="5" name="TextBox 4">
            <a:extLst>
              <a:ext uri="{FF2B5EF4-FFF2-40B4-BE49-F238E27FC236}">
                <a16:creationId xmlns:a16="http://schemas.microsoft.com/office/drawing/2014/main" id="{96254357-100E-EF5A-C886-8A492F402B60}"/>
              </a:ext>
            </a:extLst>
          </p:cNvPr>
          <p:cNvSpPr txBox="1"/>
          <p:nvPr/>
        </p:nvSpPr>
        <p:spPr>
          <a:xfrm>
            <a:off x="6343792" y="5879854"/>
            <a:ext cx="2007476" cy="369332"/>
          </a:xfrm>
          <a:prstGeom prst="rect">
            <a:avLst/>
          </a:prstGeom>
          <a:noFill/>
        </p:spPr>
        <p:txBody>
          <a:bodyPr wrap="square" rtlCol="0">
            <a:spAutoFit/>
          </a:bodyPr>
          <a:lstStyle/>
          <a:p>
            <a:r>
              <a:rPr lang="en-US" dirty="0" err="1"/>
              <a:t>Carlini</a:t>
            </a:r>
            <a:r>
              <a:rPr lang="en-US" dirty="0"/>
              <a:t> et al. (2021)</a:t>
            </a:r>
          </a:p>
        </p:txBody>
      </p:sp>
      <p:sp>
        <p:nvSpPr>
          <p:cNvPr id="6" name="Slide Number Placeholder 5">
            <a:extLst>
              <a:ext uri="{FF2B5EF4-FFF2-40B4-BE49-F238E27FC236}">
                <a16:creationId xmlns:a16="http://schemas.microsoft.com/office/drawing/2014/main" id="{48488E7B-E883-5F10-FE90-F992B0D63613}"/>
              </a:ext>
            </a:extLst>
          </p:cNvPr>
          <p:cNvSpPr>
            <a:spLocks noGrp="1"/>
          </p:cNvSpPr>
          <p:nvPr>
            <p:ph type="sldNum" sz="quarter" idx="10"/>
          </p:nvPr>
        </p:nvSpPr>
        <p:spPr/>
        <p:txBody>
          <a:bodyPr/>
          <a:lstStyle/>
          <a:p>
            <a:fld id="{62ECA871-F8B2-5F44-9A61-0D6737A2151A}" type="slidenum">
              <a:rPr lang="en-US" smtClean="0"/>
              <a:t>6</a:t>
            </a:fld>
            <a:endParaRPr lang="en-US" dirty="0"/>
          </a:p>
        </p:txBody>
      </p:sp>
    </p:spTree>
    <p:extLst>
      <p:ext uri="{BB962C8B-B14F-4D97-AF65-F5344CB8AC3E}">
        <p14:creationId xmlns:p14="http://schemas.microsoft.com/office/powerpoint/2010/main" val="230865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86-EF98-0F07-A871-DDFE8AB9EC7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16ED1C69-8ED0-0D56-39C5-20BE1004C091}"/>
              </a:ext>
            </a:extLst>
          </p:cNvPr>
          <p:cNvSpPr>
            <a:spLocks noGrp="1"/>
          </p:cNvSpPr>
          <p:nvPr>
            <p:ph idx="1"/>
          </p:nvPr>
        </p:nvSpPr>
        <p:spPr/>
        <p:txBody>
          <a:bodyPr/>
          <a:lstStyle/>
          <a:p>
            <a:r>
              <a:rPr lang="en-US" dirty="0"/>
              <a:t>Quantifying Memorization Across Neural Language Models</a:t>
            </a:r>
          </a:p>
        </p:txBody>
      </p:sp>
      <p:pic>
        <p:nvPicPr>
          <p:cNvPr id="8" name="Picture 7">
            <a:extLst>
              <a:ext uri="{FF2B5EF4-FFF2-40B4-BE49-F238E27FC236}">
                <a16:creationId xmlns:a16="http://schemas.microsoft.com/office/drawing/2014/main" id="{0972F56C-261A-B3F0-EB74-8553F5105EDD}"/>
              </a:ext>
            </a:extLst>
          </p:cNvPr>
          <p:cNvPicPr>
            <a:picLocks noChangeAspect="1"/>
          </p:cNvPicPr>
          <p:nvPr/>
        </p:nvPicPr>
        <p:blipFill>
          <a:blip r:embed="rId3"/>
          <a:stretch>
            <a:fillRect/>
          </a:stretch>
        </p:blipFill>
        <p:spPr>
          <a:xfrm>
            <a:off x="1343163" y="3727184"/>
            <a:ext cx="6457674" cy="2148728"/>
          </a:xfrm>
          <a:prstGeom prst="rect">
            <a:avLst/>
          </a:prstGeom>
        </p:spPr>
      </p:pic>
      <p:sp>
        <p:nvSpPr>
          <p:cNvPr id="5" name="TextBox 4">
            <a:extLst>
              <a:ext uri="{FF2B5EF4-FFF2-40B4-BE49-F238E27FC236}">
                <a16:creationId xmlns:a16="http://schemas.microsoft.com/office/drawing/2014/main" id="{96254357-100E-EF5A-C886-8A492F402B60}"/>
              </a:ext>
            </a:extLst>
          </p:cNvPr>
          <p:cNvSpPr txBox="1"/>
          <p:nvPr/>
        </p:nvSpPr>
        <p:spPr>
          <a:xfrm>
            <a:off x="6343792" y="5881957"/>
            <a:ext cx="2007476" cy="369332"/>
          </a:xfrm>
          <a:prstGeom prst="rect">
            <a:avLst/>
          </a:prstGeom>
          <a:noFill/>
        </p:spPr>
        <p:txBody>
          <a:bodyPr wrap="square" rtlCol="0">
            <a:spAutoFit/>
          </a:bodyPr>
          <a:lstStyle/>
          <a:p>
            <a:r>
              <a:rPr lang="en-US" dirty="0" err="1"/>
              <a:t>Carlini</a:t>
            </a:r>
            <a:r>
              <a:rPr lang="en-US" dirty="0"/>
              <a:t> et al. (2023)</a:t>
            </a:r>
          </a:p>
        </p:txBody>
      </p:sp>
      <p:sp>
        <p:nvSpPr>
          <p:cNvPr id="9" name="TextBox 8">
            <a:extLst>
              <a:ext uri="{FF2B5EF4-FFF2-40B4-BE49-F238E27FC236}">
                <a16:creationId xmlns:a16="http://schemas.microsoft.com/office/drawing/2014/main" id="{D0AD2B31-4BD6-82AE-37F9-D33591B5EA72}"/>
              </a:ext>
            </a:extLst>
          </p:cNvPr>
          <p:cNvSpPr txBox="1"/>
          <p:nvPr/>
        </p:nvSpPr>
        <p:spPr>
          <a:xfrm>
            <a:off x="1620045" y="2669811"/>
            <a:ext cx="6321287" cy="1200329"/>
          </a:xfrm>
          <a:prstGeom prst="rect">
            <a:avLst/>
          </a:prstGeom>
          <a:noFill/>
        </p:spPr>
        <p:txBody>
          <a:bodyPr wrap="square" rtlCol="0">
            <a:spAutoFit/>
          </a:bodyPr>
          <a:lstStyle/>
          <a:p>
            <a:r>
              <a:rPr lang="en-US" b="1" dirty="0"/>
              <a:t>Extractable memorization:</a:t>
            </a:r>
            <a:r>
              <a:rPr lang="en-US" dirty="0"/>
              <a:t> Given a model with a generation routine </a:t>
            </a:r>
            <a:r>
              <a:rPr lang="en-US" i="1" dirty="0"/>
              <a:t>Gen</a:t>
            </a:r>
            <a:r>
              <a:rPr lang="en-US" dirty="0"/>
              <a:t>, an example </a:t>
            </a:r>
            <a:r>
              <a:rPr lang="en-US" i="1" dirty="0"/>
              <a:t>x</a:t>
            </a:r>
            <a:r>
              <a:rPr lang="en-US" dirty="0"/>
              <a:t> from the training set </a:t>
            </a:r>
            <a:r>
              <a:rPr lang="en-US" i="1" dirty="0"/>
              <a:t>X</a:t>
            </a:r>
            <a:r>
              <a:rPr lang="en-US" dirty="0"/>
              <a:t> is </a:t>
            </a:r>
            <a:r>
              <a:rPr lang="en-US" dirty="0" err="1"/>
              <a:t>extractably</a:t>
            </a:r>
            <a:r>
              <a:rPr lang="en-US" dirty="0"/>
              <a:t> memorized if an adversary (without access to </a:t>
            </a:r>
            <a:r>
              <a:rPr lang="en-US" i="1" dirty="0"/>
              <a:t>X</a:t>
            </a:r>
            <a:r>
              <a:rPr lang="en-US" dirty="0"/>
              <a:t>) can construct a prompt </a:t>
            </a:r>
            <a:r>
              <a:rPr lang="en-US" i="1" dirty="0"/>
              <a:t>p</a:t>
            </a:r>
            <a:r>
              <a:rPr lang="en-US" dirty="0"/>
              <a:t> that makes the model produce </a:t>
            </a:r>
            <a:r>
              <a:rPr lang="en-US" i="1" dirty="0"/>
              <a:t>x</a:t>
            </a:r>
            <a:r>
              <a:rPr lang="en-US" dirty="0"/>
              <a:t> (i.e., </a:t>
            </a:r>
            <a:r>
              <a:rPr lang="en-US" i="1" dirty="0"/>
              <a:t>Gen</a:t>
            </a:r>
            <a:r>
              <a:rPr lang="en-US" dirty="0"/>
              <a:t>(</a:t>
            </a:r>
            <a:r>
              <a:rPr lang="en-US" i="1" dirty="0"/>
              <a:t>p</a:t>
            </a:r>
            <a:r>
              <a:rPr lang="en-US" dirty="0"/>
              <a:t>) = </a:t>
            </a:r>
            <a:r>
              <a:rPr lang="en-US" i="1" dirty="0"/>
              <a:t>x</a:t>
            </a:r>
            <a:r>
              <a:rPr lang="en-US" dirty="0"/>
              <a:t>).</a:t>
            </a:r>
          </a:p>
        </p:txBody>
      </p:sp>
      <p:sp>
        <p:nvSpPr>
          <p:cNvPr id="10" name="Slide Number Placeholder 9">
            <a:extLst>
              <a:ext uri="{FF2B5EF4-FFF2-40B4-BE49-F238E27FC236}">
                <a16:creationId xmlns:a16="http://schemas.microsoft.com/office/drawing/2014/main" id="{C86AF82D-67A1-CD92-7A95-B4A18D78DD6A}"/>
              </a:ext>
            </a:extLst>
          </p:cNvPr>
          <p:cNvSpPr>
            <a:spLocks noGrp="1"/>
          </p:cNvSpPr>
          <p:nvPr>
            <p:ph type="sldNum" sz="quarter" idx="10"/>
          </p:nvPr>
        </p:nvSpPr>
        <p:spPr/>
        <p:txBody>
          <a:bodyPr/>
          <a:lstStyle/>
          <a:p>
            <a:fld id="{62ECA871-F8B2-5F44-9A61-0D6737A2151A}" type="slidenum">
              <a:rPr lang="en-US" smtClean="0"/>
              <a:t>7</a:t>
            </a:fld>
            <a:endParaRPr lang="en-US" dirty="0"/>
          </a:p>
        </p:txBody>
      </p:sp>
    </p:spTree>
    <p:extLst>
      <p:ext uri="{BB962C8B-B14F-4D97-AF65-F5344CB8AC3E}">
        <p14:creationId xmlns:p14="http://schemas.microsoft.com/office/powerpoint/2010/main" val="105950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86-EF98-0F07-A871-DDFE8AB9EC7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16ED1C69-8ED0-0D56-39C5-20BE1004C091}"/>
              </a:ext>
            </a:extLst>
          </p:cNvPr>
          <p:cNvSpPr>
            <a:spLocks noGrp="1"/>
          </p:cNvSpPr>
          <p:nvPr>
            <p:ph idx="1"/>
          </p:nvPr>
        </p:nvSpPr>
        <p:spPr/>
        <p:txBody>
          <a:bodyPr/>
          <a:lstStyle/>
          <a:p>
            <a:r>
              <a:rPr lang="en-US" dirty="0"/>
              <a:t>Scalable Extraction of Training Data from (Production) Language Models</a:t>
            </a:r>
          </a:p>
        </p:txBody>
      </p:sp>
      <p:sp>
        <p:nvSpPr>
          <p:cNvPr id="5" name="TextBox 4">
            <a:extLst>
              <a:ext uri="{FF2B5EF4-FFF2-40B4-BE49-F238E27FC236}">
                <a16:creationId xmlns:a16="http://schemas.microsoft.com/office/drawing/2014/main" id="{96254357-100E-EF5A-C886-8A492F402B60}"/>
              </a:ext>
            </a:extLst>
          </p:cNvPr>
          <p:cNvSpPr txBox="1"/>
          <p:nvPr/>
        </p:nvSpPr>
        <p:spPr>
          <a:xfrm>
            <a:off x="6251027" y="5732956"/>
            <a:ext cx="2007476" cy="369332"/>
          </a:xfrm>
          <a:prstGeom prst="rect">
            <a:avLst/>
          </a:prstGeom>
          <a:noFill/>
        </p:spPr>
        <p:txBody>
          <a:bodyPr wrap="square" rtlCol="0">
            <a:spAutoFit/>
          </a:bodyPr>
          <a:lstStyle/>
          <a:p>
            <a:r>
              <a:rPr lang="en-US" dirty="0"/>
              <a:t>Nasr et al. (2023)</a:t>
            </a:r>
          </a:p>
        </p:txBody>
      </p:sp>
      <p:pic>
        <p:nvPicPr>
          <p:cNvPr id="6" name="Picture 5">
            <a:extLst>
              <a:ext uri="{FF2B5EF4-FFF2-40B4-BE49-F238E27FC236}">
                <a16:creationId xmlns:a16="http://schemas.microsoft.com/office/drawing/2014/main" id="{12B29D0D-F93A-5CB4-2D10-447E9E624AAB}"/>
              </a:ext>
            </a:extLst>
          </p:cNvPr>
          <p:cNvPicPr>
            <a:picLocks noChangeAspect="1"/>
          </p:cNvPicPr>
          <p:nvPr/>
        </p:nvPicPr>
        <p:blipFill>
          <a:blip r:embed="rId3"/>
          <a:stretch>
            <a:fillRect/>
          </a:stretch>
        </p:blipFill>
        <p:spPr>
          <a:xfrm>
            <a:off x="688561" y="2786556"/>
            <a:ext cx="3632200" cy="2946400"/>
          </a:xfrm>
          <a:prstGeom prst="rect">
            <a:avLst/>
          </a:prstGeom>
        </p:spPr>
      </p:pic>
      <p:sp>
        <p:nvSpPr>
          <p:cNvPr id="7" name="TextBox 6">
            <a:extLst>
              <a:ext uri="{FF2B5EF4-FFF2-40B4-BE49-F238E27FC236}">
                <a16:creationId xmlns:a16="http://schemas.microsoft.com/office/drawing/2014/main" id="{7B9BD8A9-5150-62AA-60D7-BE3978BEF6C9}"/>
              </a:ext>
            </a:extLst>
          </p:cNvPr>
          <p:cNvSpPr txBox="1"/>
          <p:nvPr/>
        </p:nvSpPr>
        <p:spPr>
          <a:xfrm>
            <a:off x="4471211" y="3429000"/>
            <a:ext cx="4065138" cy="1200329"/>
          </a:xfrm>
          <a:prstGeom prst="rect">
            <a:avLst/>
          </a:prstGeom>
          <a:noFill/>
        </p:spPr>
        <p:txBody>
          <a:bodyPr wrap="square" rtlCol="0">
            <a:spAutoFit/>
          </a:bodyPr>
          <a:lstStyle/>
          <a:p>
            <a:r>
              <a:rPr lang="en-US" b="1" dirty="0"/>
              <a:t>Discoverable memorization:</a:t>
            </a:r>
            <a:r>
              <a:rPr lang="en-US" dirty="0"/>
              <a:t> For a model </a:t>
            </a:r>
            <a:r>
              <a:rPr lang="en-US" i="1" dirty="0"/>
              <a:t>Gen</a:t>
            </a:r>
            <a:r>
              <a:rPr lang="en-US" dirty="0"/>
              <a:t> and an example [</a:t>
            </a:r>
            <a:r>
              <a:rPr lang="en-US" i="1" dirty="0"/>
              <a:t>p</a:t>
            </a:r>
            <a:r>
              <a:rPr lang="en-US" dirty="0"/>
              <a:t>||</a:t>
            </a:r>
            <a:r>
              <a:rPr lang="en-US" i="1" dirty="0"/>
              <a:t>x</a:t>
            </a:r>
            <a:r>
              <a:rPr lang="en-US" dirty="0"/>
              <a:t>] from the training set </a:t>
            </a:r>
            <a:r>
              <a:rPr lang="en-US" i="1" dirty="0"/>
              <a:t>X</a:t>
            </a:r>
            <a:r>
              <a:rPr lang="en-US" dirty="0"/>
              <a:t>, we say that </a:t>
            </a:r>
            <a:r>
              <a:rPr lang="en-US" i="1" dirty="0"/>
              <a:t>x</a:t>
            </a:r>
            <a:r>
              <a:rPr lang="en-US" dirty="0"/>
              <a:t> is </a:t>
            </a:r>
            <a:r>
              <a:rPr lang="en-US" dirty="0" err="1"/>
              <a:t>discoverably</a:t>
            </a:r>
            <a:r>
              <a:rPr lang="en-US" dirty="0"/>
              <a:t> memorized if </a:t>
            </a:r>
            <a:r>
              <a:rPr lang="en-US" i="1" dirty="0"/>
              <a:t>Gen</a:t>
            </a:r>
            <a:r>
              <a:rPr lang="en-US" dirty="0"/>
              <a:t>(</a:t>
            </a:r>
            <a:r>
              <a:rPr lang="en-US" i="1" dirty="0"/>
              <a:t>p</a:t>
            </a:r>
            <a:r>
              <a:rPr lang="en-US" dirty="0"/>
              <a:t>) = </a:t>
            </a:r>
            <a:r>
              <a:rPr lang="en-US" i="1" dirty="0"/>
              <a:t>x</a:t>
            </a:r>
            <a:r>
              <a:rPr lang="en-US" dirty="0"/>
              <a:t>.</a:t>
            </a:r>
          </a:p>
        </p:txBody>
      </p:sp>
      <p:sp>
        <p:nvSpPr>
          <p:cNvPr id="8" name="Slide Number Placeholder 7">
            <a:extLst>
              <a:ext uri="{FF2B5EF4-FFF2-40B4-BE49-F238E27FC236}">
                <a16:creationId xmlns:a16="http://schemas.microsoft.com/office/drawing/2014/main" id="{D3B0EBAB-6142-2011-1FDD-0B640ECC2637}"/>
              </a:ext>
            </a:extLst>
          </p:cNvPr>
          <p:cNvSpPr>
            <a:spLocks noGrp="1"/>
          </p:cNvSpPr>
          <p:nvPr>
            <p:ph type="sldNum" sz="quarter" idx="10"/>
          </p:nvPr>
        </p:nvSpPr>
        <p:spPr/>
        <p:txBody>
          <a:bodyPr/>
          <a:lstStyle/>
          <a:p>
            <a:fld id="{62ECA871-F8B2-5F44-9A61-0D6737A2151A}" type="slidenum">
              <a:rPr lang="en-US" smtClean="0"/>
              <a:t>8</a:t>
            </a:fld>
            <a:endParaRPr lang="en-US" dirty="0"/>
          </a:p>
        </p:txBody>
      </p:sp>
    </p:spTree>
    <p:extLst>
      <p:ext uri="{BB962C8B-B14F-4D97-AF65-F5344CB8AC3E}">
        <p14:creationId xmlns:p14="http://schemas.microsoft.com/office/powerpoint/2010/main" val="358697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86-EF98-0F07-A871-DDFE8AB9EC7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16ED1C69-8ED0-0D56-39C5-20BE1004C091}"/>
              </a:ext>
            </a:extLst>
          </p:cNvPr>
          <p:cNvSpPr>
            <a:spLocks noGrp="1"/>
          </p:cNvSpPr>
          <p:nvPr>
            <p:ph idx="1"/>
          </p:nvPr>
        </p:nvSpPr>
        <p:spPr/>
        <p:txBody>
          <a:bodyPr/>
          <a:lstStyle/>
          <a:p>
            <a:pPr algn="l"/>
            <a:r>
              <a:rPr lang="en-US" i="0" dirty="0">
                <a:solidFill>
                  <a:srgbClr val="000000"/>
                </a:solidFill>
                <a:effectLst/>
                <a:highlight>
                  <a:srgbClr val="FFFFFF"/>
                </a:highlight>
                <a:latin typeface="Lucida Grande" panose="020B0600040502020204" pitchFamily="34" charset="0"/>
              </a:rPr>
              <a:t>Knowledge Capacity Scaling Laws</a:t>
            </a:r>
          </a:p>
        </p:txBody>
      </p:sp>
      <p:sp>
        <p:nvSpPr>
          <p:cNvPr id="5" name="TextBox 4">
            <a:extLst>
              <a:ext uri="{FF2B5EF4-FFF2-40B4-BE49-F238E27FC236}">
                <a16:creationId xmlns:a16="http://schemas.microsoft.com/office/drawing/2014/main" id="{96254357-100E-EF5A-C886-8A492F402B60}"/>
              </a:ext>
            </a:extLst>
          </p:cNvPr>
          <p:cNvSpPr txBox="1"/>
          <p:nvPr/>
        </p:nvSpPr>
        <p:spPr>
          <a:xfrm>
            <a:off x="5870714" y="5732956"/>
            <a:ext cx="2387790" cy="369332"/>
          </a:xfrm>
          <a:prstGeom prst="rect">
            <a:avLst/>
          </a:prstGeom>
          <a:noFill/>
        </p:spPr>
        <p:txBody>
          <a:bodyPr wrap="square" rtlCol="0">
            <a:spAutoFit/>
          </a:bodyPr>
          <a:lstStyle/>
          <a:p>
            <a:r>
              <a:rPr lang="en-US" dirty="0"/>
              <a:t>Allen-Zhu and Li (2024)</a:t>
            </a:r>
          </a:p>
        </p:txBody>
      </p:sp>
      <p:sp>
        <p:nvSpPr>
          <p:cNvPr id="7" name="TextBox 6">
            <a:extLst>
              <a:ext uri="{FF2B5EF4-FFF2-40B4-BE49-F238E27FC236}">
                <a16:creationId xmlns:a16="http://schemas.microsoft.com/office/drawing/2014/main" id="{7B9BD8A9-5150-62AA-60D7-BE3978BEF6C9}"/>
              </a:ext>
            </a:extLst>
          </p:cNvPr>
          <p:cNvSpPr txBox="1"/>
          <p:nvPr/>
        </p:nvSpPr>
        <p:spPr>
          <a:xfrm>
            <a:off x="5870713" y="3429000"/>
            <a:ext cx="2665636" cy="923330"/>
          </a:xfrm>
          <a:prstGeom prst="rect">
            <a:avLst/>
          </a:prstGeom>
          <a:noFill/>
        </p:spPr>
        <p:txBody>
          <a:bodyPr wrap="square" rtlCol="0">
            <a:spAutoFit/>
          </a:bodyPr>
          <a:lstStyle/>
          <a:p>
            <a:r>
              <a:rPr lang="en-US" dirty="0"/>
              <a:t>Theoretical max of 2 bits/parameter even when quantized to 8-bits</a:t>
            </a:r>
          </a:p>
        </p:txBody>
      </p:sp>
      <p:pic>
        <p:nvPicPr>
          <p:cNvPr id="4" name="Picture 3">
            <a:extLst>
              <a:ext uri="{FF2B5EF4-FFF2-40B4-BE49-F238E27FC236}">
                <a16:creationId xmlns:a16="http://schemas.microsoft.com/office/drawing/2014/main" id="{AC80FF46-0624-7AFF-FCB5-4CE683809D55}"/>
              </a:ext>
            </a:extLst>
          </p:cNvPr>
          <p:cNvPicPr>
            <a:picLocks noChangeAspect="1"/>
          </p:cNvPicPr>
          <p:nvPr/>
        </p:nvPicPr>
        <p:blipFill>
          <a:blip r:embed="rId3"/>
          <a:stretch>
            <a:fillRect/>
          </a:stretch>
        </p:blipFill>
        <p:spPr>
          <a:xfrm>
            <a:off x="607651" y="2558315"/>
            <a:ext cx="4733908" cy="2941697"/>
          </a:xfrm>
          <a:prstGeom prst="rect">
            <a:avLst/>
          </a:prstGeom>
        </p:spPr>
      </p:pic>
      <p:sp>
        <p:nvSpPr>
          <p:cNvPr id="8" name="Slide Number Placeholder 7">
            <a:extLst>
              <a:ext uri="{FF2B5EF4-FFF2-40B4-BE49-F238E27FC236}">
                <a16:creationId xmlns:a16="http://schemas.microsoft.com/office/drawing/2014/main" id="{0E0FB3D2-142E-2FF9-57FA-6C5681AB1B95}"/>
              </a:ext>
            </a:extLst>
          </p:cNvPr>
          <p:cNvSpPr>
            <a:spLocks noGrp="1"/>
          </p:cNvSpPr>
          <p:nvPr>
            <p:ph type="sldNum" sz="quarter" idx="10"/>
          </p:nvPr>
        </p:nvSpPr>
        <p:spPr/>
        <p:txBody>
          <a:bodyPr/>
          <a:lstStyle/>
          <a:p>
            <a:fld id="{62ECA871-F8B2-5F44-9A61-0D6737A2151A}" type="slidenum">
              <a:rPr lang="en-US" smtClean="0"/>
              <a:t>9</a:t>
            </a:fld>
            <a:endParaRPr lang="en-US" dirty="0"/>
          </a:p>
        </p:txBody>
      </p:sp>
    </p:spTree>
    <p:extLst>
      <p:ext uri="{BB962C8B-B14F-4D97-AF65-F5344CB8AC3E}">
        <p14:creationId xmlns:p14="http://schemas.microsoft.com/office/powerpoint/2010/main" val="58252819"/>
      </p:ext>
    </p:extLst>
  </p:cSld>
  <p:clrMapOvr>
    <a:masterClrMapping/>
  </p:clrMapOvr>
</p:sld>
</file>

<file path=ppt/theme/theme1.xml><?xml version="1.0" encoding="utf-8"?>
<a:theme xmlns:a="http://schemas.openxmlformats.org/drawingml/2006/main" name="Custom Design">
  <a:themeElements>
    <a:clrScheme name="Custom 3">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039FA32D-A85D-4F46-896A-4AFD5503B9BF}" vid="{132133A8-294D-AD4D-A1C2-08B49E8699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5056</TotalTime>
  <Words>2035</Words>
  <Application>Microsoft Macintosh PowerPoint</Application>
  <PresentationFormat>On-screen Show (4:3)</PresentationFormat>
  <Paragraphs>360</Paragraphs>
  <Slides>38</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Aptos</vt:lpstr>
      <vt:lpstr>Arial</vt:lpstr>
      <vt:lpstr>Calibri</vt:lpstr>
      <vt:lpstr>Cambria Math</vt:lpstr>
      <vt:lpstr>Courier New</vt:lpstr>
      <vt:lpstr>Lucida Grande</vt:lpstr>
      <vt:lpstr>Open Sans</vt:lpstr>
      <vt:lpstr>Wingdings</vt:lpstr>
      <vt:lpstr>Custom Design</vt:lpstr>
      <vt:lpstr>Extraction of Training Data from Fine-Tuned Large Language Models</vt:lpstr>
      <vt:lpstr>Background</vt:lpstr>
      <vt:lpstr>Motivation</vt:lpstr>
      <vt:lpstr>Motivation</vt:lpstr>
      <vt:lpstr>Problem Statement</vt:lpstr>
      <vt:lpstr>Prior Work</vt:lpstr>
      <vt:lpstr>Prior Work</vt:lpstr>
      <vt:lpstr>Prior Work</vt:lpstr>
      <vt:lpstr>Prior Work</vt:lpstr>
      <vt:lpstr>Dataset Creation</vt:lpstr>
      <vt:lpstr>Dataset Creation</vt:lpstr>
      <vt:lpstr>Model Selection</vt:lpstr>
      <vt:lpstr>Fine Tuning</vt:lpstr>
      <vt:lpstr>Full Fine Tuning</vt:lpstr>
      <vt:lpstr>QLoRA Fine Tuning</vt:lpstr>
      <vt:lpstr>Data Extraction</vt:lpstr>
      <vt:lpstr>Data Extraction</vt:lpstr>
      <vt:lpstr>Data Extraction</vt:lpstr>
      <vt:lpstr>Loss Comparison Example</vt:lpstr>
      <vt:lpstr>Full Fine Tune Results</vt:lpstr>
      <vt:lpstr>Full Fine Tune Results</vt:lpstr>
      <vt:lpstr>Full Fine Tune Results</vt:lpstr>
      <vt:lpstr>QLoRA Results</vt:lpstr>
      <vt:lpstr>QLoRA Results</vt:lpstr>
      <vt:lpstr>QLoRA Results</vt:lpstr>
      <vt:lpstr>QLoRA Results</vt:lpstr>
      <vt:lpstr>QLoRA Results</vt:lpstr>
      <vt:lpstr>QLoRA results</vt:lpstr>
      <vt:lpstr>QLoRA results</vt:lpstr>
      <vt:lpstr>QLoRA results</vt:lpstr>
      <vt:lpstr>QLoRA results</vt:lpstr>
      <vt:lpstr>Prompt Engineering and In-context Learning</vt:lpstr>
      <vt:lpstr>Completion Only Loss</vt:lpstr>
      <vt:lpstr>Loss Comparison Results</vt:lpstr>
      <vt:lpstr>Loss Comparison Results</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Milind Dhamankar</dc:creator>
  <cp:lastModifiedBy>Mihir Milind Dhamankar</cp:lastModifiedBy>
  <cp:revision>11</cp:revision>
  <dcterms:created xsi:type="dcterms:W3CDTF">2024-04-28T21:27:01Z</dcterms:created>
  <dcterms:modified xsi:type="dcterms:W3CDTF">2024-05-06T05:37:59Z</dcterms:modified>
</cp:coreProperties>
</file>