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256" r:id="rId2"/>
    <p:sldId id="262" r:id="rId3"/>
    <p:sldId id="257" r:id="rId4"/>
    <p:sldId id="258" r:id="rId5"/>
    <p:sldId id="259" r:id="rId6"/>
    <p:sldId id="260" r:id="rId7"/>
    <p:sldId id="261" r:id="rId8"/>
  </p:sldIdLst>
  <p:sldSz cx="9144000" cy="6858000" type="screen4x3"/>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5" autoAdjust="0"/>
    <p:restoredTop sz="94660"/>
  </p:normalViewPr>
  <p:slideViewPr>
    <p:cSldViewPr snapToGrid="0" showGuides="1">
      <p:cViewPr varScale="1">
        <p:scale>
          <a:sx n="85" d="100"/>
          <a:sy n="85" d="100"/>
        </p:scale>
        <p:origin x="761" y="24"/>
      </p:cViewPr>
      <p:guideLst>
        <p:guide orient="horz" pos="2160"/>
        <p:guide pos="2880"/>
      </p:guideLst>
    </p:cSldViewPr>
  </p:slideViewPr>
  <p:notesTextViewPr>
    <p:cViewPr>
      <p:scale>
        <a:sx n="1" d="1"/>
        <a:sy n="1" d="1"/>
      </p:scale>
      <p:origin x="0" y="0"/>
    </p:cViewPr>
  </p:notesTextViewPr>
  <p:sorterViewPr>
    <p:cViewPr varScale="1">
      <p:scale>
        <a:sx n="1" d="1"/>
        <a:sy n="1" d="1"/>
      </p:scale>
      <p:origin x="0" y="-207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23B7C-A67C-4DEE-B3E5-B5C3C44CCA0E}" type="datetimeFigureOut">
              <a:rPr lang="en-CH" smtClean="0"/>
              <a:t>10/09/2024</a:t>
            </a:fld>
            <a:endParaRPr lang="en-CH"/>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5E7D7-4BBA-4EA4-B98E-45F7E6A22037}" type="slidenum">
              <a:rPr lang="en-CH" smtClean="0"/>
              <a:t>‹#›</a:t>
            </a:fld>
            <a:endParaRPr lang="en-CH"/>
          </a:p>
        </p:txBody>
      </p:sp>
    </p:spTree>
    <p:extLst>
      <p:ext uri="{BB962C8B-B14F-4D97-AF65-F5344CB8AC3E}">
        <p14:creationId xmlns:p14="http://schemas.microsoft.com/office/powerpoint/2010/main" val="3764383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FD15E7D7-4BBA-4EA4-B98E-45F7E6A22037}" type="slidenum">
              <a:rPr lang="en-CH" smtClean="0"/>
              <a:t>3</a:t>
            </a:fld>
            <a:endParaRPr lang="en-CH"/>
          </a:p>
        </p:txBody>
      </p:sp>
    </p:spTree>
    <p:extLst>
      <p:ext uri="{BB962C8B-B14F-4D97-AF65-F5344CB8AC3E}">
        <p14:creationId xmlns:p14="http://schemas.microsoft.com/office/powerpoint/2010/main" val="889311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CFA5A-260F-2A61-18E0-423CB149B0FD}"/>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CH" dirty="0"/>
          </a:p>
        </p:txBody>
      </p:sp>
      <p:sp>
        <p:nvSpPr>
          <p:cNvPr id="3" name="Subtitle 2">
            <a:extLst>
              <a:ext uri="{FF2B5EF4-FFF2-40B4-BE49-F238E27FC236}">
                <a16:creationId xmlns:a16="http://schemas.microsoft.com/office/drawing/2014/main" id="{321DFD52-F3B1-F981-6D6C-3099105F467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5" name="Footer Placeholder 4">
            <a:extLst>
              <a:ext uri="{FF2B5EF4-FFF2-40B4-BE49-F238E27FC236}">
                <a16:creationId xmlns:a16="http://schemas.microsoft.com/office/drawing/2014/main" id="{8C7B06DA-F374-D881-C5B6-AE385B45070D}"/>
              </a:ext>
            </a:extLst>
          </p:cNvPr>
          <p:cNvSpPr>
            <a:spLocks noGrp="1"/>
          </p:cNvSpPr>
          <p:nvPr>
            <p:ph type="ftr" sz="quarter" idx="11"/>
          </p:nvPr>
        </p:nvSpPr>
        <p:spPr>
          <a:xfrm>
            <a:off x="0" y="6567464"/>
            <a:ext cx="4130566" cy="290535"/>
          </a:xfrm>
        </p:spPr>
        <p:txBody>
          <a:bodyPr/>
          <a:lstStyle>
            <a:lvl1pPr>
              <a:defRPr sz="900"/>
            </a:lvl1pPr>
          </a:lstStyle>
          <a:p>
            <a:r>
              <a:rPr lang="en-GB" dirty="0"/>
              <a:t>Gröbner/Kazadzis Atmospheric Remote Sensing, </a:t>
            </a:r>
            <a:r>
              <a:rPr lang="el-GR" dirty="0"/>
              <a:t>701-12</a:t>
            </a:r>
            <a:r>
              <a:rPr lang="en-GB" dirty="0"/>
              <a:t>41</a:t>
            </a:r>
            <a:r>
              <a:rPr lang="el-GR" dirty="0"/>
              <a:t>-00L</a:t>
            </a:r>
            <a:endParaRPr lang="en-CH" dirty="0"/>
          </a:p>
        </p:txBody>
      </p:sp>
      <p:sp>
        <p:nvSpPr>
          <p:cNvPr id="6" name="Slide Number Placeholder 5">
            <a:extLst>
              <a:ext uri="{FF2B5EF4-FFF2-40B4-BE49-F238E27FC236}">
                <a16:creationId xmlns:a16="http://schemas.microsoft.com/office/drawing/2014/main" id="{3A87CBDD-9C28-0560-D6CD-4DB86F7C2E83}"/>
              </a:ext>
            </a:extLst>
          </p:cNvPr>
          <p:cNvSpPr>
            <a:spLocks noGrp="1"/>
          </p:cNvSpPr>
          <p:nvPr>
            <p:ph type="sldNum" sz="quarter" idx="12"/>
          </p:nvPr>
        </p:nvSpPr>
        <p:spPr>
          <a:xfrm>
            <a:off x="8031404" y="6603500"/>
            <a:ext cx="1112595" cy="254498"/>
          </a:xfrm>
        </p:spPr>
        <p:txBody>
          <a:bodyPr/>
          <a:lstStyle>
            <a:lvl1pPr>
              <a:defRPr sz="900"/>
            </a:lvl1pPr>
          </a:lstStyle>
          <a:p>
            <a:fld id="{D571F08B-92A7-4089-9E92-0164F741762B}" type="slidenum">
              <a:rPr lang="en-CH" smtClean="0"/>
              <a:pPr/>
              <a:t>‹#›</a:t>
            </a:fld>
            <a:endParaRPr lang="en-CH" dirty="0"/>
          </a:p>
        </p:txBody>
      </p:sp>
    </p:spTree>
    <p:extLst>
      <p:ext uri="{BB962C8B-B14F-4D97-AF65-F5344CB8AC3E}">
        <p14:creationId xmlns:p14="http://schemas.microsoft.com/office/powerpoint/2010/main" val="1258434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FC814-D452-9E61-97CC-6522061C463B}"/>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489D683C-B61F-E5E8-CE9F-99E7610367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3844B0EF-6432-D797-1A55-58E146D356F9}"/>
              </a:ext>
            </a:extLst>
          </p:cNvPr>
          <p:cNvSpPr>
            <a:spLocks noGrp="1"/>
          </p:cNvSpPr>
          <p:nvPr>
            <p:ph type="dt" sz="half" idx="10"/>
          </p:nvPr>
        </p:nvSpPr>
        <p:spPr>
          <a:xfrm>
            <a:off x="628650" y="6356351"/>
            <a:ext cx="2057400" cy="365125"/>
          </a:xfrm>
          <a:prstGeom prst="rect">
            <a:avLst/>
          </a:prstGeom>
        </p:spPr>
        <p:txBody>
          <a:bodyPr/>
          <a:lstStyle/>
          <a:p>
            <a:endParaRPr lang="en-CH"/>
          </a:p>
        </p:txBody>
      </p:sp>
      <p:sp>
        <p:nvSpPr>
          <p:cNvPr id="5" name="Footer Placeholder 4">
            <a:extLst>
              <a:ext uri="{FF2B5EF4-FFF2-40B4-BE49-F238E27FC236}">
                <a16:creationId xmlns:a16="http://schemas.microsoft.com/office/drawing/2014/main" id="{4E2CCD76-CF8C-7477-745B-2CDA2D47D213}"/>
              </a:ext>
            </a:extLst>
          </p:cNvPr>
          <p:cNvSpPr>
            <a:spLocks noGrp="1"/>
          </p:cNvSpPr>
          <p:nvPr>
            <p:ph type="ftr" sz="quarter" idx="11"/>
          </p:nvPr>
        </p:nvSpPr>
        <p:spPr/>
        <p:txBody>
          <a:bodyPr/>
          <a:lstStyle/>
          <a:p>
            <a:r>
              <a:rPr lang="fr-FR"/>
              <a:t>Gröbner/Kazadzis Atmospheric Remote Sensing, 701-1241-00L</a:t>
            </a:r>
            <a:endParaRPr lang="en-CH"/>
          </a:p>
        </p:txBody>
      </p:sp>
      <p:sp>
        <p:nvSpPr>
          <p:cNvPr id="6" name="Slide Number Placeholder 5">
            <a:extLst>
              <a:ext uri="{FF2B5EF4-FFF2-40B4-BE49-F238E27FC236}">
                <a16:creationId xmlns:a16="http://schemas.microsoft.com/office/drawing/2014/main" id="{CD458585-CD32-AE7B-8832-C06BE979CEC6}"/>
              </a:ext>
            </a:extLst>
          </p:cNvPr>
          <p:cNvSpPr>
            <a:spLocks noGrp="1"/>
          </p:cNvSpPr>
          <p:nvPr>
            <p:ph type="sldNum" sz="quarter" idx="12"/>
          </p:nvPr>
        </p:nvSpPr>
        <p:spPr/>
        <p:txBody>
          <a:bodyPr/>
          <a:lstStyle/>
          <a:p>
            <a:fld id="{D571F08B-92A7-4089-9E92-0164F741762B}" type="slidenum">
              <a:rPr lang="en-CH" smtClean="0"/>
              <a:t>‹#›</a:t>
            </a:fld>
            <a:endParaRPr lang="en-CH"/>
          </a:p>
        </p:txBody>
      </p:sp>
    </p:spTree>
    <p:extLst>
      <p:ext uri="{BB962C8B-B14F-4D97-AF65-F5344CB8AC3E}">
        <p14:creationId xmlns:p14="http://schemas.microsoft.com/office/powerpoint/2010/main" val="257044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3FFF57-4335-C531-7C9D-5BFC621184A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0D46F941-BF50-48D6-D2AA-AD6683D02450}"/>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155FB7BB-9FD1-E208-4773-4242FB0602D5}"/>
              </a:ext>
            </a:extLst>
          </p:cNvPr>
          <p:cNvSpPr>
            <a:spLocks noGrp="1"/>
          </p:cNvSpPr>
          <p:nvPr>
            <p:ph type="dt" sz="half" idx="10"/>
          </p:nvPr>
        </p:nvSpPr>
        <p:spPr>
          <a:xfrm>
            <a:off x="628650" y="6356351"/>
            <a:ext cx="2057400" cy="365125"/>
          </a:xfrm>
          <a:prstGeom prst="rect">
            <a:avLst/>
          </a:prstGeom>
        </p:spPr>
        <p:txBody>
          <a:bodyPr/>
          <a:lstStyle/>
          <a:p>
            <a:endParaRPr lang="en-CH"/>
          </a:p>
        </p:txBody>
      </p:sp>
      <p:sp>
        <p:nvSpPr>
          <p:cNvPr id="5" name="Footer Placeholder 4">
            <a:extLst>
              <a:ext uri="{FF2B5EF4-FFF2-40B4-BE49-F238E27FC236}">
                <a16:creationId xmlns:a16="http://schemas.microsoft.com/office/drawing/2014/main" id="{92A8EB6D-48DA-B181-15D9-8E0234BD9BE8}"/>
              </a:ext>
            </a:extLst>
          </p:cNvPr>
          <p:cNvSpPr>
            <a:spLocks noGrp="1"/>
          </p:cNvSpPr>
          <p:nvPr>
            <p:ph type="ftr" sz="quarter" idx="11"/>
          </p:nvPr>
        </p:nvSpPr>
        <p:spPr/>
        <p:txBody>
          <a:bodyPr/>
          <a:lstStyle/>
          <a:p>
            <a:r>
              <a:rPr lang="fr-FR"/>
              <a:t>Gröbner/Kazadzis Atmospheric Remote Sensing, 701-1241-00L</a:t>
            </a:r>
            <a:endParaRPr lang="en-CH"/>
          </a:p>
        </p:txBody>
      </p:sp>
      <p:sp>
        <p:nvSpPr>
          <p:cNvPr id="6" name="Slide Number Placeholder 5">
            <a:extLst>
              <a:ext uri="{FF2B5EF4-FFF2-40B4-BE49-F238E27FC236}">
                <a16:creationId xmlns:a16="http://schemas.microsoft.com/office/drawing/2014/main" id="{D5FE5DEC-48B3-68ED-7106-94DF662F38DC}"/>
              </a:ext>
            </a:extLst>
          </p:cNvPr>
          <p:cNvSpPr>
            <a:spLocks noGrp="1"/>
          </p:cNvSpPr>
          <p:nvPr>
            <p:ph type="sldNum" sz="quarter" idx="12"/>
          </p:nvPr>
        </p:nvSpPr>
        <p:spPr/>
        <p:txBody>
          <a:bodyPr/>
          <a:lstStyle/>
          <a:p>
            <a:fld id="{D571F08B-92A7-4089-9E92-0164F741762B}" type="slidenum">
              <a:rPr lang="en-CH" smtClean="0"/>
              <a:t>‹#›</a:t>
            </a:fld>
            <a:endParaRPr lang="en-CH"/>
          </a:p>
        </p:txBody>
      </p:sp>
    </p:spTree>
    <p:extLst>
      <p:ext uri="{BB962C8B-B14F-4D97-AF65-F5344CB8AC3E}">
        <p14:creationId xmlns:p14="http://schemas.microsoft.com/office/powerpoint/2010/main" val="1719784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0A4E-FB05-9720-9C10-E87397642B35}"/>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AA21C33A-2A6B-20E2-0044-F02A263E97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25DF31B1-9237-5246-4B6A-201456627092}"/>
              </a:ext>
            </a:extLst>
          </p:cNvPr>
          <p:cNvSpPr>
            <a:spLocks noGrp="1"/>
          </p:cNvSpPr>
          <p:nvPr>
            <p:ph type="dt" sz="half" idx="10"/>
          </p:nvPr>
        </p:nvSpPr>
        <p:spPr>
          <a:xfrm>
            <a:off x="628650" y="6356351"/>
            <a:ext cx="2057400" cy="365125"/>
          </a:xfrm>
          <a:prstGeom prst="rect">
            <a:avLst/>
          </a:prstGeom>
        </p:spPr>
        <p:txBody>
          <a:bodyPr/>
          <a:lstStyle/>
          <a:p>
            <a:endParaRPr lang="en-CH"/>
          </a:p>
        </p:txBody>
      </p:sp>
      <p:sp>
        <p:nvSpPr>
          <p:cNvPr id="5" name="Footer Placeholder 4">
            <a:extLst>
              <a:ext uri="{FF2B5EF4-FFF2-40B4-BE49-F238E27FC236}">
                <a16:creationId xmlns:a16="http://schemas.microsoft.com/office/drawing/2014/main" id="{6F7190AE-BCAE-942C-4B2C-085F2C07F648}"/>
              </a:ext>
            </a:extLst>
          </p:cNvPr>
          <p:cNvSpPr>
            <a:spLocks noGrp="1"/>
          </p:cNvSpPr>
          <p:nvPr>
            <p:ph type="ftr" sz="quarter" idx="11"/>
          </p:nvPr>
        </p:nvSpPr>
        <p:spPr/>
        <p:txBody>
          <a:bodyPr/>
          <a:lstStyle/>
          <a:p>
            <a:r>
              <a:rPr lang="fr-FR"/>
              <a:t>Gröbner/Kazadzis Atmospheric Remote Sensing, 701-1241-00L</a:t>
            </a:r>
            <a:endParaRPr lang="en-CH"/>
          </a:p>
        </p:txBody>
      </p:sp>
      <p:sp>
        <p:nvSpPr>
          <p:cNvPr id="6" name="Slide Number Placeholder 5">
            <a:extLst>
              <a:ext uri="{FF2B5EF4-FFF2-40B4-BE49-F238E27FC236}">
                <a16:creationId xmlns:a16="http://schemas.microsoft.com/office/drawing/2014/main" id="{EC2CDD2B-2524-75A4-117D-370D24B3ED0C}"/>
              </a:ext>
            </a:extLst>
          </p:cNvPr>
          <p:cNvSpPr>
            <a:spLocks noGrp="1"/>
          </p:cNvSpPr>
          <p:nvPr>
            <p:ph type="sldNum" sz="quarter" idx="12"/>
          </p:nvPr>
        </p:nvSpPr>
        <p:spPr/>
        <p:txBody>
          <a:bodyPr/>
          <a:lstStyle/>
          <a:p>
            <a:fld id="{D571F08B-92A7-4089-9E92-0164F741762B}" type="slidenum">
              <a:rPr lang="en-CH" smtClean="0"/>
              <a:t>‹#›</a:t>
            </a:fld>
            <a:endParaRPr lang="en-CH"/>
          </a:p>
        </p:txBody>
      </p:sp>
    </p:spTree>
    <p:extLst>
      <p:ext uri="{BB962C8B-B14F-4D97-AF65-F5344CB8AC3E}">
        <p14:creationId xmlns:p14="http://schemas.microsoft.com/office/powerpoint/2010/main" val="1520076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D5044-210B-EF91-DE82-5A54B3D35C94}"/>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D046764A-86CC-8DE3-440A-A7865496BB90}"/>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9E55E7-00AF-045B-4BD0-E1EFB91A60BE}"/>
              </a:ext>
            </a:extLst>
          </p:cNvPr>
          <p:cNvSpPr>
            <a:spLocks noGrp="1"/>
          </p:cNvSpPr>
          <p:nvPr>
            <p:ph type="dt" sz="half" idx="10"/>
          </p:nvPr>
        </p:nvSpPr>
        <p:spPr>
          <a:xfrm>
            <a:off x="628650" y="6356351"/>
            <a:ext cx="2057400" cy="365125"/>
          </a:xfrm>
          <a:prstGeom prst="rect">
            <a:avLst/>
          </a:prstGeom>
        </p:spPr>
        <p:txBody>
          <a:bodyPr/>
          <a:lstStyle/>
          <a:p>
            <a:endParaRPr lang="en-CH"/>
          </a:p>
        </p:txBody>
      </p:sp>
      <p:sp>
        <p:nvSpPr>
          <p:cNvPr id="5" name="Footer Placeholder 4">
            <a:extLst>
              <a:ext uri="{FF2B5EF4-FFF2-40B4-BE49-F238E27FC236}">
                <a16:creationId xmlns:a16="http://schemas.microsoft.com/office/drawing/2014/main" id="{A400EABC-DB6C-25D0-F9B8-DD738EAE022E}"/>
              </a:ext>
            </a:extLst>
          </p:cNvPr>
          <p:cNvSpPr>
            <a:spLocks noGrp="1"/>
          </p:cNvSpPr>
          <p:nvPr>
            <p:ph type="ftr" sz="quarter" idx="11"/>
          </p:nvPr>
        </p:nvSpPr>
        <p:spPr/>
        <p:txBody>
          <a:bodyPr/>
          <a:lstStyle/>
          <a:p>
            <a:r>
              <a:rPr lang="fr-FR"/>
              <a:t>Gröbner/Kazadzis Atmospheric Remote Sensing, 701-1241-00L</a:t>
            </a:r>
            <a:endParaRPr lang="en-CH"/>
          </a:p>
        </p:txBody>
      </p:sp>
      <p:sp>
        <p:nvSpPr>
          <p:cNvPr id="6" name="Slide Number Placeholder 5">
            <a:extLst>
              <a:ext uri="{FF2B5EF4-FFF2-40B4-BE49-F238E27FC236}">
                <a16:creationId xmlns:a16="http://schemas.microsoft.com/office/drawing/2014/main" id="{D3699BE5-569E-C0A0-CBFD-421E0B7F93CC}"/>
              </a:ext>
            </a:extLst>
          </p:cNvPr>
          <p:cNvSpPr>
            <a:spLocks noGrp="1"/>
          </p:cNvSpPr>
          <p:nvPr>
            <p:ph type="sldNum" sz="quarter" idx="12"/>
          </p:nvPr>
        </p:nvSpPr>
        <p:spPr/>
        <p:txBody>
          <a:bodyPr/>
          <a:lstStyle/>
          <a:p>
            <a:fld id="{D571F08B-92A7-4089-9E92-0164F741762B}" type="slidenum">
              <a:rPr lang="en-CH" smtClean="0"/>
              <a:t>‹#›</a:t>
            </a:fld>
            <a:endParaRPr lang="en-CH"/>
          </a:p>
        </p:txBody>
      </p:sp>
    </p:spTree>
    <p:extLst>
      <p:ext uri="{BB962C8B-B14F-4D97-AF65-F5344CB8AC3E}">
        <p14:creationId xmlns:p14="http://schemas.microsoft.com/office/powerpoint/2010/main" val="2003041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4180-13DF-5989-A638-5AB4FB5B89DC}"/>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62B18FE1-D457-E5E4-D3E4-D7EA8396C1E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9870B965-9EF1-262A-4452-080FE7F243F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F737FAB9-A844-0E82-52B0-59ED9061291F}"/>
              </a:ext>
            </a:extLst>
          </p:cNvPr>
          <p:cNvSpPr>
            <a:spLocks noGrp="1"/>
          </p:cNvSpPr>
          <p:nvPr>
            <p:ph type="dt" sz="half" idx="10"/>
          </p:nvPr>
        </p:nvSpPr>
        <p:spPr>
          <a:xfrm>
            <a:off x="628650" y="6356351"/>
            <a:ext cx="2057400" cy="365125"/>
          </a:xfrm>
          <a:prstGeom prst="rect">
            <a:avLst/>
          </a:prstGeom>
        </p:spPr>
        <p:txBody>
          <a:bodyPr/>
          <a:lstStyle/>
          <a:p>
            <a:endParaRPr lang="en-CH"/>
          </a:p>
        </p:txBody>
      </p:sp>
      <p:sp>
        <p:nvSpPr>
          <p:cNvPr id="6" name="Footer Placeholder 5">
            <a:extLst>
              <a:ext uri="{FF2B5EF4-FFF2-40B4-BE49-F238E27FC236}">
                <a16:creationId xmlns:a16="http://schemas.microsoft.com/office/drawing/2014/main" id="{2DC1BEE1-0E01-C57F-7AD8-75E820ED12B0}"/>
              </a:ext>
            </a:extLst>
          </p:cNvPr>
          <p:cNvSpPr>
            <a:spLocks noGrp="1"/>
          </p:cNvSpPr>
          <p:nvPr>
            <p:ph type="ftr" sz="quarter" idx="11"/>
          </p:nvPr>
        </p:nvSpPr>
        <p:spPr/>
        <p:txBody>
          <a:bodyPr/>
          <a:lstStyle/>
          <a:p>
            <a:r>
              <a:rPr lang="fr-FR"/>
              <a:t>Gröbner/Kazadzis Atmospheric Remote Sensing, 701-1241-00L</a:t>
            </a:r>
            <a:endParaRPr lang="en-CH"/>
          </a:p>
        </p:txBody>
      </p:sp>
      <p:sp>
        <p:nvSpPr>
          <p:cNvPr id="7" name="Slide Number Placeholder 6">
            <a:extLst>
              <a:ext uri="{FF2B5EF4-FFF2-40B4-BE49-F238E27FC236}">
                <a16:creationId xmlns:a16="http://schemas.microsoft.com/office/drawing/2014/main" id="{E4696610-8F67-EF71-5AE2-99BB9186197E}"/>
              </a:ext>
            </a:extLst>
          </p:cNvPr>
          <p:cNvSpPr>
            <a:spLocks noGrp="1"/>
          </p:cNvSpPr>
          <p:nvPr>
            <p:ph type="sldNum" sz="quarter" idx="12"/>
          </p:nvPr>
        </p:nvSpPr>
        <p:spPr/>
        <p:txBody>
          <a:bodyPr/>
          <a:lstStyle/>
          <a:p>
            <a:fld id="{D571F08B-92A7-4089-9E92-0164F741762B}" type="slidenum">
              <a:rPr lang="en-CH" smtClean="0"/>
              <a:t>‹#›</a:t>
            </a:fld>
            <a:endParaRPr lang="en-CH"/>
          </a:p>
        </p:txBody>
      </p:sp>
    </p:spTree>
    <p:extLst>
      <p:ext uri="{BB962C8B-B14F-4D97-AF65-F5344CB8AC3E}">
        <p14:creationId xmlns:p14="http://schemas.microsoft.com/office/powerpoint/2010/main" val="2384293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2BD98-ED8A-24F8-DEB7-C768C649C64F}"/>
              </a:ext>
            </a:extLst>
          </p:cNvPr>
          <p:cNvSpPr>
            <a:spLocks noGrp="1"/>
          </p:cNvSpPr>
          <p:nvPr>
            <p:ph type="title"/>
          </p:nvPr>
        </p:nvSpPr>
        <p:spPr>
          <a:xfrm>
            <a:off x="629841" y="365126"/>
            <a:ext cx="78867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C26BF933-1B29-8D4F-7955-6CEC668A955A}"/>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CA648C-D176-CA0D-F58E-9236BC47C22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47D98BBE-E914-CB03-6B24-AE379AA5635C}"/>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EF8CD9-C6AF-D8AB-DB07-2190FC21F29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5B07EC16-6AA4-E80D-CB91-61B3531CC67C}"/>
              </a:ext>
            </a:extLst>
          </p:cNvPr>
          <p:cNvSpPr>
            <a:spLocks noGrp="1"/>
          </p:cNvSpPr>
          <p:nvPr>
            <p:ph type="dt" sz="half" idx="10"/>
          </p:nvPr>
        </p:nvSpPr>
        <p:spPr>
          <a:xfrm>
            <a:off x="628650" y="6356351"/>
            <a:ext cx="2057400" cy="365125"/>
          </a:xfrm>
          <a:prstGeom prst="rect">
            <a:avLst/>
          </a:prstGeom>
        </p:spPr>
        <p:txBody>
          <a:bodyPr/>
          <a:lstStyle/>
          <a:p>
            <a:endParaRPr lang="en-CH"/>
          </a:p>
        </p:txBody>
      </p:sp>
      <p:sp>
        <p:nvSpPr>
          <p:cNvPr id="8" name="Footer Placeholder 7">
            <a:extLst>
              <a:ext uri="{FF2B5EF4-FFF2-40B4-BE49-F238E27FC236}">
                <a16:creationId xmlns:a16="http://schemas.microsoft.com/office/drawing/2014/main" id="{5BFEBD1F-9A31-96CF-5E64-53F47006B1A1}"/>
              </a:ext>
            </a:extLst>
          </p:cNvPr>
          <p:cNvSpPr>
            <a:spLocks noGrp="1"/>
          </p:cNvSpPr>
          <p:nvPr>
            <p:ph type="ftr" sz="quarter" idx="11"/>
          </p:nvPr>
        </p:nvSpPr>
        <p:spPr/>
        <p:txBody>
          <a:bodyPr/>
          <a:lstStyle/>
          <a:p>
            <a:r>
              <a:rPr lang="fr-FR"/>
              <a:t>Gröbner/Kazadzis Atmospheric Remote Sensing, 701-1241-00L</a:t>
            </a:r>
            <a:endParaRPr lang="en-CH"/>
          </a:p>
        </p:txBody>
      </p:sp>
      <p:sp>
        <p:nvSpPr>
          <p:cNvPr id="9" name="Slide Number Placeholder 8">
            <a:extLst>
              <a:ext uri="{FF2B5EF4-FFF2-40B4-BE49-F238E27FC236}">
                <a16:creationId xmlns:a16="http://schemas.microsoft.com/office/drawing/2014/main" id="{80E3D217-5E4B-6276-E6FE-1FBFFE268045}"/>
              </a:ext>
            </a:extLst>
          </p:cNvPr>
          <p:cNvSpPr>
            <a:spLocks noGrp="1"/>
          </p:cNvSpPr>
          <p:nvPr>
            <p:ph type="sldNum" sz="quarter" idx="12"/>
          </p:nvPr>
        </p:nvSpPr>
        <p:spPr/>
        <p:txBody>
          <a:bodyPr/>
          <a:lstStyle/>
          <a:p>
            <a:fld id="{D571F08B-92A7-4089-9E92-0164F741762B}" type="slidenum">
              <a:rPr lang="en-CH" smtClean="0"/>
              <a:t>‹#›</a:t>
            </a:fld>
            <a:endParaRPr lang="en-CH"/>
          </a:p>
        </p:txBody>
      </p:sp>
    </p:spTree>
    <p:extLst>
      <p:ext uri="{BB962C8B-B14F-4D97-AF65-F5344CB8AC3E}">
        <p14:creationId xmlns:p14="http://schemas.microsoft.com/office/powerpoint/2010/main" val="1247052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2152-F4A3-8326-6200-A89472E8AFB2}"/>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498A225C-B506-0216-E4AB-512FB6C4C8C4}"/>
              </a:ext>
            </a:extLst>
          </p:cNvPr>
          <p:cNvSpPr>
            <a:spLocks noGrp="1"/>
          </p:cNvSpPr>
          <p:nvPr>
            <p:ph type="dt" sz="half" idx="10"/>
          </p:nvPr>
        </p:nvSpPr>
        <p:spPr>
          <a:xfrm>
            <a:off x="628650" y="6356351"/>
            <a:ext cx="2057400" cy="365125"/>
          </a:xfrm>
          <a:prstGeom prst="rect">
            <a:avLst/>
          </a:prstGeom>
        </p:spPr>
        <p:txBody>
          <a:bodyPr/>
          <a:lstStyle/>
          <a:p>
            <a:endParaRPr lang="en-CH"/>
          </a:p>
        </p:txBody>
      </p:sp>
      <p:sp>
        <p:nvSpPr>
          <p:cNvPr id="4" name="Footer Placeholder 3">
            <a:extLst>
              <a:ext uri="{FF2B5EF4-FFF2-40B4-BE49-F238E27FC236}">
                <a16:creationId xmlns:a16="http://schemas.microsoft.com/office/drawing/2014/main" id="{78841D5D-81C7-9561-5C0D-1E423BC82591}"/>
              </a:ext>
            </a:extLst>
          </p:cNvPr>
          <p:cNvSpPr>
            <a:spLocks noGrp="1"/>
          </p:cNvSpPr>
          <p:nvPr>
            <p:ph type="ftr" sz="quarter" idx="11"/>
          </p:nvPr>
        </p:nvSpPr>
        <p:spPr/>
        <p:txBody>
          <a:bodyPr/>
          <a:lstStyle/>
          <a:p>
            <a:r>
              <a:rPr lang="fr-FR"/>
              <a:t>Gröbner/Kazadzis Atmospheric Remote Sensing, 701-1241-00L</a:t>
            </a:r>
            <a:endParaRPr lang="en-CH"/>
          </a:p>
        </p:txBody>
      </p:sp>
      <p:sp>
        <p:nvSpPr>
          <p:cNvPr id="5" name="Slide Number Placeholder 4">
            <a:extLst>
              <a:ext uri="{FF2B5EF4-FFF2-40B4-BE49-F238E27FC236}">
                <a16:creationId xmlns:a16="http://schemas.microsoft.com/office/drawing/2014/main" id="{A2796DB2-24BC-11C1-32DB-4BDC695BDA2C}"/>
              </a:ext>
            </a:extLst>
          </p:cNvPr>
          <p:cNvSpPr>
            <a:spLocks noGrp="1"/>
          </p:cNvSpPr>
          <p:nvPr>
            <p:ph type="sldNum" sz="quarter" idx="12"/>
          </p:nvPr>
        </p:nvSpPr>
        <p:spPr/>
        <p:txBody>
          <a:bodyPr/>
          <a:lstStyle/>
          <a:p>
            <a:fld id="{D571F08B-92A7-4089-9E92-0164F741762B}" type="slidenum">
              <a:rPr lang="en-CH" smtClean="0"/>
              <a:t>‹#›</a:t>
            </a:fld>
            <a:endParaRPr lang="en-CH"/>
          </a:p>
        </p:txBody>
      </p:sp>
    </p:spTree>
    <p:extLst>
      <p:ext uri="{BB962C8B-B14F-4D97-AF65-F5344CB8AC3E}">
        <p14:creationId xmlns:p14="http://schemas.microsoft.com/office/powerpoint/2010/main" val="434757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B09FA1-F444-AABB-5E67-ED3FF24B2D59}"/>
              </a:ext>
            </a:extLst>
          </p:cNvPr>
          <p:cNvSpPr>
            <a:spLocks noGrp="1"/>
          </p:cNvSpPr>
          <p:nvPr>
            <p:ph type="dt" sz="half" idx="10"/>
          </p:nvPr>
        </p:nvSpPr>
        <p:spPr>
          <a:xfrm>
            <a:off x="628650" y="6356351"/>
            <a:ext cx="2057400" cy="365125"/>
          </a:xfrm>
          <a:prstGeom prst="rect">
            <a:avLst/>
          </a:prstGeom>
        </p:spPr>
        <p:txBody>
          <a:bodyPr/>
          <a:lstStyle/>
          <a:p>
            <a:endParaRPr lang="en-CH"/>
          </a:p>
        </p:txBody>
      </p:sp>
      <p:sp>
        <p:nvSpPr>
          <p:cNvPr id="3" name="Footer Placeholder 2">
            <a:extLst>
              <a:ext uri="{FF2B5EF4-FFF2-40B4-BE49-F238E27FC236}">
                <a16:creationId xmlns:a16="http://schemas.microsoft.com/office/drawing/2014/main" id="{44214D35-FA70-DCBF-E3C1-5CBF9B8133A1}"/>
              </a:ext>
            </a:extLst>
          </p:cNvPr>
          <p:cNvSpPr>
            <a:spLocks noGrp="1"/>
          </p:cNvSpPr>
          <p:nvPr>
            <p:ph type="ftr" sz="quarter" idx="11"/>
          </p:nvPr>
        </p:nvSpPr>
        <p:spPr/>
        <p:txBody>
          <a:bodyPr/>
          <a:lstStyle/>
          <a:p>
            <a:r>
              <a:rPr lang="fr-FR"/>
              <a:t>Gröbner/Kazadzis Atmospheric Remote Sensing, 701-1241-00L</a:t>
            </a:r>
            <a:endParaRPr lang="en-CH"/>
          </a:p>
        </p:txBody>
      </p:sp>
      <p:sp>
        <p:nvSpPr>
          <p:cNvPr id="4" name="Slide Number Placeholder 3">
            <a:extLst>
              <a:ext uri="{FF2B5EF4-FFF2-40B4-BE49-F238E27FC236}">
                <a16:creationId xmlns:a16="http://schemas.microsoft.com/office/drawing/2014/main" id="{BED80A11-608F-7F5F-231C-974018AB8C11}"/>
              </a:ext>
            </a:extLst>
          </p:cNvPr>
          <p:cNvSpPr>
            <a:spLocks noGrp="1"/>
          </p:cNvSpPr>
          <p:nvPr>
            <p:ph type="sldNum" sz="quarter" idx="12"/>
          </p:nvPr>
        </p:nvSpPr>
        <p:spPr/>
        <p:txBody>
          <a:bodyPr/>
          <a:lstStyle/>
          <a:p>
            <a:fld id="{D571F08B-92A7-4089-9E92-0164F741762B}" type="slidenum">
              <a:rPr lang="en-CH" smtClean="0"/>
              <a:t>‹#›</a:t>
            </a:fld>
            <a:endParaRPr lang="en-CH"/>
          </a:p>
        </p:txBody>
      </p:sp>
    </p:spTree>
    <p:extLst>
      <p:ext uri="{BB962C8B-B14F-4D97-AF65-F5344CB8AC3E}">
        <p14:creationId xmlns:p14="http://schemas.microsoft.com/office/powerpoint/2010/main" val="91512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69FEB-5E31-F6B1-77CC-3A001CE93DF8}"/>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240260F7-AE6B-0902-44F4-2B2B0324DC2D}"/>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582CBD85-585E-0AC7-CE02-E9146C1ECCDE}"/>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7365F6-AB9F-A315-59CF-7751A89C2395}"/>
              </a:ext>
            </a:extLst>
          </p:cNvPr>
          <p:cNvSpPr>
            <a:spLocks noGrp="1"/>
          </p:cNvSpPr>
          <p:nvPr>
            <p:ph type="dt" sz="half" idx="10"/>
          </p:nvPr>
        </p:nvSpPr>
        <p:spPr>
          <a:xfrm>
            <a:off x="628650" y="6356351"/>
            <a:ext cx="2057400" cy="365125"/>
          </a:xfrm>
          <a:prstGeom prst="rect">
            <a:avLst/>
          </a:prstGeom>
        </p:spPr>
        <p:txBody>
          <a:bodyPr/>
          <a:lstStyle/>
          <a:p>
            <a:endParaRPr lang="en-CH"/>
          </a:p>
        </p:txBody>
      </p:sp>
      <p:sp>
        <p:nvSpPr>
          <p:cNvPr id="6" name="Footer Placeholder 5">
            <a:extLst>
              <a:ext uri="{FF2B5EF4-FFF2-40B4-BE49-F238E27FC236}">
                <a16:creationId xmlns:a16="http://schemas.microsoft.com/office/drawing/2014/main" id="{8F17C0CD-B079-6CBA-6CC1-36607920A415}"/>
              </a:ext>
            </a:extLst>
          </p:cNvPr>
          <p:cNvSpPr>
            <a:spLocks noGrp="1"/>
          </p:cNvSpPr>
          <p:nvPr>
            <p:ph type="ftr" sz="quarter" idx="11"/>
          </p:nvPr>
        </p:nvSpPr>
        <p:spPr/>
        <p:txBody>
          <a:bodyPr/>
          <a:lstStyle/>
          <a:p>
            <a:r>
              <a:rPr lang="fr-FR"/>
              <a:t>Gröbner/Kazadzis Atmospheric Remote Sensing, 701-1241-00L</a:t>
            </a:r>
            <a:endParaRPr lang="en-CH"/>
          </a:p>
        </p:txBody>
      </p:sp>
      <p:sp>
        <p:nvSpPr>
          <p:cNvPr id="7" name="Slide Number Placeholder 6">
            <a:extLst>
              <a:ext uri="{FF2B5EF4-FFF2-40B4-BE49-F238E27FC236}">
                <a16:creationId xmlns:a16="http://schemas.microsoft.com/office/drawing/2014/main" id="{60FE2596-E8C6-6A67-330D-B10EB77949DD}"/>
              </a:ext>
            </a:extLst>
          </p:cNvPr>
          <p:cNvSpPr>
            <a:spLocks noGrp="1"/>
          </p:cNvSpPr>
          <p:nvPr>
            <p:ph type="sldNum" sz="quarter" idx="12"/>
          </p:nvPr>
        </p:nvSpPr>
        <p:spPr/>
        <p:txBody>
          <a:bodyPr/>
          <a:lstStyle/>
          <a:p>
            <a:fld id="{D571F08B-92A7-4089-9E92-0164F741762B}" type="slidenum">
              <a:rPr lang="en-CH" smtClean="0"/>
              <a:t>‹#›</a:t>
            </a:fld>
            <a:endParaRPr lang="en-CH"/>
          </a:p>
        </p:txBody>
      </p:sp>
    </p:spTree>
    <p:extLst>
      <p:ext uri="{BB962C8B-B14F-4D97-AF65-F5344CB8AC3E}">
        <p14:creationId xmlns:p14="http://schemas.microsoft.com/office/powerpoint/2010/main" val="165298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1731-D99E-C617-2FF2-254E5D51FB22}"/>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1773B1F1-14CD-2436-74E6-E861A5401FC3}"/>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H"/>
          </a:p>
        </p:txBody>
      </p:sp>
      <p:sp>
        <p:nvSpPr>
          <p:cNvPr id="4" name="Text Placeholder 3">
            <a:extLst>
              <a:ext uri="{FF2B5EF4-FFF2-40B4-BE49-F238E27FC236}">
                <a16:creationId xmlns:a16="http://schemas.microsoft.com/office/drawing/2014/main" id="{0FE4671A-5569-794A-ADE6-1930C7ECE550}"/>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EF26DE-F999-2DCF-0B0A-04CF91DDA075}"/>
              </a:ext>
            </a:extLst>
          </p:cNvPr>
          <p:cNvSpPr>
            <a:spLocks noGrp="1"/>
          </p:cNvSpPr>
          <p:nvPr>
            <p:ph type="dt" sz="half" idx="10"/>
          </p:nvPr>
        </p:nvSpPr>
        <p:spPr>
          <a:xfrm>
            <a:off x="628650" y="6356351"/>
            <a:ext cx="2057400" cy="365125"/>
          </a:xfrm>
          <a:prstGeom prst="rect">
            <a:avLst/>
          </a:prstGeom>
        </p:spPr>
        <p:txBody>
          <a:bodyPr/>
          <a:lstStyle/>
          <a:p>
            <a:endParaRPr lang="en-CH"/>
          </a:p>
        </p:txBody>
      </p:sp>
      <p:sp>
        <p:nvSpPr>
          <p:cNvPr id="6" name="Footer Placeholder 5">
            <a:extLst>
              <a:ext uri="{FF2B5EF4-FFF2-40B4-BE49-F238E27FC236}">
                <a16:creationId xmlns:a16="http://schemas.microsoft.com/office/drawing/2014/main" id="{C10CDD2E-EEBC-E842-401C-8CCCBC7FB626}"/>
              </a:ext>
            </a:extLst>
          </p:cNvPr>
          <p:cNvSpPr>
            <a:spLocks noGrp="1"/>
          </p:cNvSpPr>
          <p:nvPr>
            <p:ph type="ftr" sz="quarter" idx="11"/>
          </p:nvPr>
        </p:nvSpPr>
        <p:spPr/>
        <p:txBody>
          <a:bodyPr/>
          <a:lstStyle/>
          <a:p>
            <a:r>
              <a:rPr lang="fr-FR"/>
              <a:t>Gröbner/Kazadzis Atmospheric Remote Sensing, 701-1241-00L</a:t>
            </a:r>
            <a:endParaRPr lang="en-CH"/>
          </a:p>
        </p:txBody>
      </p:sp>
      <p:sp>
        <p:nvSpPr>
          <p:cNvPr id="7" name="Slide Number Placeholder 6">
            <a:extLst>
              <a:ext uri="{FF2B5EF4-FFF2-40B4-BE49-F238E27FC236}">
                <a16:creationId xmlns:a16="http://schemas.microsoft.com/office/drawing/2014/main" id="{7D81E113-21C4-061B-97BD-A19094C16DF1}"/>
              </a:ext>
            </a:extLst>
          </p:cNvPr>
          <p:cNvSpPr>
            <a:spLocks noGrp="1"/>
          </p:cNvSpPr>
          <p:nvPr>
            <p:ph type="sldNum" sz="quarter" idx="12"/>
          </p:nvPr>
        </p:nvSpPr>
        <p:spPr/>
        <p:txBody>
          <a:bodyPr/>
          <a:lstStyle/>
          <a:p>
            <a:fld id="{D571F08B-92A7-4089-9E92-0164F741762B}" type="slidenum">
              <a:rPr lang="en-CH" smtClean="0"/>
              <a:t>‹#›</a:t>
            </a:fld>
            <a:endParaRPr lang="en-CH"/>
          </a:p>
        </p:txBody>
      </p:sp>
    </p:spTree>
    <p:extLst>
      <p:ext uri="{BB962C8B-B14F-4D97-AF65-F5344CB8AC3E}">
        <p14:creationId xmlns:p14="http://schemas.microsoft.com/office/powerpoint/2010/main" val="2287392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0ABED-F1AC-E3B3-9291-2EDB54D50AA7}"/>
              </a:ext>
            </a:extLst>
          </p:cNvPr>
          <p:cNvSpPr>
            <a:spLocks noGrp="1"/>
          </p:cNvSpPr>
          <p:nvPr>
            <p:ph type="title"/>
          </p:nvPr>
        </p:nvSpPr>
        <p:spPr>
          <a:xfrm>
            <a:off x="628650" y="365126"/>
            <a:ext cx="7886700" cy="833053"/>
          </a:xfrm>
          <a:prstGeom prst="rect">
            <a:avLst/>
          </a:prstGeom>
        </p:spPr>
        <p:txBody>
          <a:bodyPr vert="horz" lIns="91440" tIns="45720" rIns="91440" bIns="45720" rtlCol="0" anchor="ctr">
            <a:normAutofit/>
          </a:bodyPr>
          <a:lstStyle/>
          <a:p>
            <a:r>
              <a:rPr lang="en-US"/>
              <a:t>Click to edit Master title style</a:t>
            </a:r>
            <a:endParaRPr lang="en-CH" dirty="0"/>
          </a:p>
        </p:txBody>
      </p:sp>
      <p:sp>
        <p:nvSpPr>
          <p:cNvPr id="3" name="Text Placeholder 2">
            <a:extLst>
              <a:ext uri="{FF2B5EF4-FFF2-40B4-BE49-F238E27FC236}">
                <a16:creationId xmlns:a16="http://schemas.microsoft.com/office/drawing/2014/main" id="{55057521-A3EB-7A21-E2E2-E7755741552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dirty="0"/>
          </a:p>
        </p:txBody>
      </p:sp>
      <p:sp>
        <p:nvSpPr>
          <p:cNvPr id="5" name="Footer Placeholder 4">
            <a:extLst>
              <a:ext uri="{FF2B5EF4-FFF2-40B4-BE49-F238E27FC236}">
                <a16:creationId xmlns:a16="http://schemas.microsoft.com/office/drawing/2014/main" id="{C9674CB4-323A-41F7-B70B-343D69BCC079}"/>
              </a:ext>
            </a:extLst>
          </p:cNvPr>
          <p:cNvSpPr>
            <a:spLocks noGrp="1"/>
          </p:cNvSpPr>
          <p:nvPr>
            <p:ph type="ftr" sz="quarter" idx="3"/>
          </p:nvPr>
        </p:nvSpPr>
        <p:spPr>
          <a:xfrm>
            <a:off x="0" y="6598994"/>
            <a:ext cx="6115050" cy="259005"/>
          </a:xfrm>
          <a:prstGeom prst="rect">
            <a:avLst/>
          </a:prstGeom>
        </p:spPr>
        <p:txBody>
          <a:bodyPr vert="horz" lIns="91440" tIns="45720" rIns="91440" bIns="45720" rtlCol="0" anchor="ctr"/>
          <a:lstStyle>
            <a:lvl1pPr algn="l">
              <a:defRPr sz="900">
                <a:solidFill>
                  <a:schemeClr val="tx1">
                    <a:tint val="75000"/>
                  </a:schemeClr>
                </a:solidFill>
                <a:latin typeface="Nunito" pitchFamily="2" charset="0"/>
              </a:defRPr>
            </a:lvl1pPr>
          </a:lstStyle>
          <a:p>
            <a:r>
              <a:rPr lang="en-GB" dirty="0"/>
              <a:t>Gröbner/Kazadzis Atmospheric Remote Sensing, </a:t>
            </a:r>
            <a:r>
              <a:rPr lang="el-GR" dirty="0"/>
              <a:t>701-12</a:t>
            </a:r>
            <a:r>
              <a:rPr lang="en-GB" dirty="0"/>
              <a:t>41</a:t>
            </a:r>
            <a:r>
              <a:rPr lang="el-GR" dirty="0"/>
              <a:t>-00L</a:t>
            </a:r>
            <a:endParaRPr lang="en-CH" dirty="0"/>
          </a:p>
        </p:txBody>
      </p:sp>
      <p:sp>
        <p:nvSpPr>
          <p:cNvPr id="6" name="Slide Number Placeholder 5">
            <a:extLst>
              <a:ext uri="{FF2B5EF4-FFF2-40B4-BE49-F238E27FC236}">
                <a16:creationId xmlns:a16="http://schemas.microsoft.com/office/drawing/2014/main" id="{CB0E4840-6C44-4739-92F8-2D832C6E56D0}"/>
              </a:ext>
            </a:extLst>
          </p:cNvPr>
          <p:cNvSpPr>
            <a:spLocks noGrp="1"/>
          </p:cNvSpPr>
          <p:nvPr>
            <p:ph type="sldNum" sz="quarter" idx="4"/>
          </p:nvPr>
        </p:nvSpPr>
        <p:spPr>
          <a:xfrm>
            <a:off x="8031404" y="6598994"/>
            <a:ext cx="1112595" cy="259004"/>
          </a:xfrm>
          <a:prstGeom prst="rect">
            <a:avLst/>
          </a:prstGeom>
        </p:spPr>
        <p:txBody>
          <a:bodyPr vert="horz" lIns="91440" tIns="45720" rIns="91440" bIns="45720" rtlCol="0" anchor="ctr"/>
          <a:lstStyle>
            <a:lvl1pPr algn="r">
              <a:defRPr sz="900">
                <a:solidFill>
                  <a:schemeClr val="tx1">
                    <a:tint val="75000"/>
                  </a:schemeClr>
                </a:solidFill>
                <a:latin typeface="Nunito" pitchFamily="2" charset="0"/>
              </a:defRPr>
            </a:lvl1pPr>
          </a:lstStyle>
          <a:p>
            <a:fld id="{D571F08B-92A7-4089-9E92-0164F741762B}" type="slidenum">
              <a:rPr lang="en-CH" smtClean="0"/>
              <a:pPr/>
              <a:t>‹#›</a:t>
            </a:fld>
            <a:endParaRPr lang="en-CH" dirty="0"/>
          </a:p>
        </p:txBody>
      </p:sp>
    </p:spTree>
    <p:extLst>
      <p:ext uri="{BB962C8B-B14F-4D97-AF65-F5344CB8AC3E}">
        <p14:creationId xmlns:p14="http://schemas.microsoft.com/office/powerpoint/2010/main" val="4132681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3200" kern="1200">
          <a:solidFill>
            <a:schemeClr val="tx1"/>
          </a:solidFill>
          <a:latin typeface="Nunito"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AA38B-1923-8365-1740-E5B56145A090}"/>
              </a:ext>
            </a:extLst>
          </p:cNvPr>
          <p:cNvSpPr>
            <a:spLocks noGrp="1"/>
          </p:cNvSpPr>
          <p:nvPr>
            <p:ph type="ctrTitle"/>
          </p:nvPr>
        </p:nvSpPr>
        <p:spPr/>
        <p:txBody>
          <a:bodyPr>
            <a:normAutofit/>
          </a:bodyPr>
          <a:lstStyle/>
          <a:p>
            <a:r>
              <a:rPr lang="en-GB" sz="4000" dirty="0"/>
              <a:t>Exercise 1</a:t>
            </a:r>
            <a:endParaRPr lang="en-CH" sz="4000" dirty="0"/>
          </a:p>
        </p:txBody>
      </p:sp>
      <p:sp>
        <p:nvSpPr>
          <p:cNvPr id="3" name="Subtitle 2">
            <a:extLst>
              <a:ext uri="{FF2B5EF4-FFF2-40B4-BE49-F238E27FC236}">
                <a16:creationId xmlns:a16="http://schemas.microsoft.com/office/drawing/2014/main" id="{65E5367E-2CD5-7743-97D7-178DB065CA88}"/>
              </a:ext>
            </a:extLst>
          </p:cNvPr>
          <p:cNvSpPr>
            <a:spLocks noGrp="1"/>
          </p:cNvSpPr>
          <p:nvPr>
            <p:ph type="subTitle" idx="1"/>
          </p:nvPr>
        </p:nvSpPr>
        <p:spPr/>
        <p:txBody>
          <a:bodyPr/>
          <a:lstStyle/>
          <a:p>
            <a:r>
              <a:rPr lang="en-GB" dirty="0"/>
              <a:t>Radiative transfer modelling</a:t>
            </a:r>
            <a:endParaRPr lang="en-CH" dirty="0"/>
          </a:p>
        </p:txBody>
      </p:sp>
      <p:sp>
        <p:nvSpPr>
          <p:cNvPr id="5" name="TextBox 4">
            <a:extLst>
              <a:ext uri="{FF2B5EF4-FFF2-40B4-BE49-F238E27FC236}">
                <a16:creationId xmlns:a16="http://schemas.microsoft.com/office/drawing/2014/main" id="{8C4956BF-1B75-6667-2ACD-321AA25E1C80}"/>
              </a:ext>
            </a:extLst>
          </p:cNvPr>
          <p:cNvSpPr txBox="1"/>
          <p:nvPr/>
        </p:nvSpPr>
        <p:spPr>
          <a:xfrm>
            <a:off x="1564431" y="4657635"/>
            <a:ext cx="6559421" cy="923330"/>
          </a:xfrm>
          <a:prstGeom prst="rect">
            <a:avLst/>
          </a:prstGeom>
          <a:noFill/>
        </p:spPr>
        <p:txBody>
          <a:bodyPr wrap="square">
            <a:spAutoFit/>
          </a:bodyPr>
          <a:lstStyle/>
          <a:p>
            <a:pPr marL="0" indent="0">
              <a:buNone/>
            </a:pPr>
            <a:r>
              <a:rPr lang="en-GB" dirty="0"/>
              <a:t>Return the exercises by 25 October as a pdf file.</a:t>
            </a:r>
          </a:p>
          <a:p>
            <a:pPr marL="0" indent="0">
              <a:buNone/>
            </a:pPr>
            <a:r>
              <a:rPr lang="en-GB" dirty="0"/>
              <a:t>The analysis of the spectra is best done with a programming environment such as python, R, </a:t>
            </a:r>
            <a:r>
              <a:rPr lang="en-GB" dirty="0" err="1"/>
              <a:t>matlab</a:t>
            </a:r>
            <a:r>
              <a:rPr lang="en-GB" dirty="0"/>
              <a:t>,…</a:t>
            </a:r>
            <a:endParaRPr lang="en-CH" dirty="0"/>
          </a:p>
        </p:txBody>
      </p:sp>
    </p:spTree>
    <p:extLst>
      <p:ext uri="{BB962C8B-B14F-4D97-AF65-F5344CB8AC3E}">
        <p14:creationId xmlns:p14="http://schemas.microsoft.com/office/powerpoint/2010/main" val="171773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ABC4-338E-DFA6-CF72-5A7989E6C23A}"/>
              </a:ext>
            </a:extLst>
          </p:cNvPr>
          <p:cNvSpPr>
            <a:spLocks noGrp="1"/>
          </p:cNvSpPr>
          <p:nvPr>
            <p:ph type="title"/>
          </p:nvPr>
        </p:nvSpPr>
        <p:spPr>
          <a:xfrm>
            <a:off x="628650" y="365126"/>
            <a:ext cx="8156762" cy="833053"/>
          </a:xfrm>
        </p:spPr>
        <p:txBody>
          <a:bodyPr>
            <a:normAutofit fontScale="90000"/>
          </a:bodyPr>
          <a:lstStyle/>
          <a:p>
            <a:r>
              <a:rPr lang="en-GB" dirty="0"/>
              <a:t>Impact of airmass on remote sensing retrievals?</a:t>
            </a:r>
            <a:endParaRPr lang="en-CH" dirty="0"/>
          </a:p>
        </p:txBody>
      </p:sp>
      <p:sp>
        <p:nvSpPr>
          <p:cNvPr id="3" name="Content Placeholder 2">
            <a:extLst>
              <a:ext uri="{FF2B5EF4-FFF2-40B4-BE49-F238E27FC236}">
                <a16:creationId xmlns:a16="http://schemas.microsoft.com/office/drawing/2014/main" id="{96DB2F21-BE63-5BBD-796E-12D271E24A05}"/>
              </a:ext>
            </a:extLst>
          </p:cNvPr>
          <p:cNvSpPr>
            <a:spLocks noGrp="1"/>
          </p:cNvSpPr>
          <p:nvPr>
            <p:ph idx="1"/>
          </p:nvPr>
        </p:nvSpPr>
        <p:spPr/>
        <p:txBody>
          <a:bodyPr/>
          <a:lstStyle/>
          <a:p>
            <a:pPr marL="342900" indent="-342900">
              <a:buAutoNum type="arabicParenR"/>
            </a:pPr>
            <a:r>
              <a:rPr lang="en-GB" dirty="0"/>
              <a:t>plane-parallel atmosphere (the earth is flat)</a:t>
            </a:r>
          </a:p>
          <a:p>
            <a:pPr marL="342900" indent="-342900">
              <a:buAutoNum type="arabicParenR"/>
            </a:pPr>
            <a:endParaRPr lang="en-GB" dirty="0"/>
          </a:p>
          <a:p>
            <a:pPr marL="342900" indent="-342900">
              <a:buAutoNum type="arabicParenR"/>
            </a:pPr>
            <a:endParaRPr lang="en-GB" dirty="0"/>
          </a:p>
          <a:p>
            <a:pPr marL="342900" indent="-342900">
              <a:buAutoNum type="arabicParenR"/>
            </a:pPr>
            <a:endParaRPr lang="en-GB" dirty="0"/>
          </a:p>
          <a:p>
            <a:pPr marL="342900" indent="-342900">
              <a:buAutoNum type="arabicParenR"/>
            </a:pPr>
            <a:endParaRPr lang="en-GB" dirty="0"/>
          </a:p>
          <a:p>
            <a:pPr marL="342900" indent="-342900">
              <a:buAutoNum type="arabicParenR"/>
            </a:pPr>
            <a:r>
              <a:rPr lang="en-GB" dirty="0"/>
              <a:t>But the earth is not flat</a:t>
            </a:r>
            <a:endParaRPr lang="en-CH" dirty="0"/>
          </a:p>
        </p:txBody>
      </p:sp>
      <p:sp>
        <p:nvSpPr>
          <p:cNvPr id="4" name="Footer Placeholder 3">
            <a:extLst>
              <a:ext uri="{FF2B5EF4-FFF2-40B4-BE49-F238E27FC236}">
                <a16:creationId xmlns:a16="http://schemas.microsoft.com/office/drawing/2014/main" id="{0E59998A-879C-6D32-57AD-839FF534A641}"/>
              </a:ext>
            </a:extLst>
          </p:cNvPr>
          <p:cNvSpPr>
            <a:spLocks noGrp="1"/>
          </p:cNvSpPr>
          <p:nvPr>
            <p:ph type="ftr" sz="quarter" idx="11"/>
          </p:nvPr>
        </p:nvSpPr>
        <p:spPr/>
        <p:txBody>
          <a:bodyPr/>
          <a:lstStyle/>
          <a:p>
            <a:r>
              <a:rPr lang="fr-FR"/>
              <a:t>Gröbner/Kazadzis Atmospheric Remote Sensing, 701-1241-00L</a:t>
            </a:r>
            <a:endParaRPr lang="en-CH"/>
          </a:p>
        </p:txBody>
      </p:sp>
      <p:sp>
        <p:nvSpPr>
          <p:cNvPr id="5" name="Slide Number Placeholder 4">
            <a:extLst>
              <a:ext uri="{FF2B5EF4-FFF2-40B4-BE49-F238E27FC236}">
                <a16:creationId xmlns:a16="http://schemas.microsoft.com/office/drawing/2014/main" id="{712F0C2B-617B-2003-DECD-8021431B7608}"/>
              </a:ext>
            </a:extLst>
          </p:cNvPr>
          <p:cNvSpPr>
            <a:spLocks noGrp="1"/>
          </p:cNvSpPr>
          <p:nvPr>
            <p:ph type="sldNum" sz="quarter" idx="12"/>
          </p:nvPr>
        </p:nvSpPr>
        <p:spPr/>
        <p:txBody>
          <a:bodyPr/>
          <a:lstStyle/>
          <a:p>
            <a:fld id="{D571F08B-92A7-4089-9E92-0164F741762B}" type="slidenum">
              <a:rPr lang="en-CH" smtClean="0"/>
              <a:t>2</a:t>
            </a:fld>
            <a:endParaRPr lang="en-CH"/>
          </a:p>
        </p:txBody>
      </p:sp>
      <p:grpSp>
        <p:nvGrpSpPr>
          <p:cNvPr id="18" name="Group 17">
            <a:extLst>
              <a:ext uri="{FF2B5EF4-FFF2-40B4-BE49-F238E27FC236}">
                <a16:creationId xmlns:a16="http://schemas.microsoft.com/office/drawing/2014/main" id="{D4E72D3F-B46E-D507-1AE0-485E219015AE}"/>
              </a:ext>
            </a:extLst>
          </p:cNvPr>
          <p:cNvGrpSpPr/>
          <p:nvPr/>
        </p:nvGrpSpPr>
        <p:grpSpPr>
          <a:xfrm>
            <a:off x="6097209" y="1679713"/>
            <a:ext cx="2382838" cy="1905000"/>
            <a:chOff x="5867400" y="2286000"/>
            <a:chExt cx="2382838" cy="1905000"/>
          </a:xfrm>
        </p:grpSpPr>
        <p:sp>
          <p:nvSpPr>
            <p:cNvPr id="6" name="Line 12">
              <a:extLst>
                <a:ext uri="{FF2B5EF4-FFF2-40B4-BE49-F238E27FC236}">
                  <a16:creationId xmlns:a16="http://schemas.microsoft.com/office/drawing/2014/main" id="{04F2B2CC-E8E0-5962-A907-BA5A6C7AB3F9}"/>
                </a:ext>
              </a:extLst>
            </p:cNvPr>
            <p:cNvSpPr>
              <a:spLocks noChangeShapeType="1"/>
            </p:cNvSpPr>
            <p:nvPr/>
          </p:nvSpPr>
          <p:spPr bwMode="auto">
            <a:xfrm>
              <a:off x="5867400" y="3836988"/>
              <a:ext cx="2171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Rectangle 13">
              <a:extLst>
                <a:ext uri="{FF2B5EF4-FFF2-40B4-BE49-F238E27FC236}">
                  <a16:creationId xmlns:a16="http://schemas.microsoft.com/office/drawing/2014/main" id="{B8254718-7D6E-D078-29CB-0A92681F0249}"/>
                </a:ext>
              </a:extLst>
            </p:cNvPr>
            <p:cNvSpPr>
              <a:spLocks noChangeArrowheads="1"/>
            </p:cNvSpPr>
            <p:nvPr/>
          </p:nvSpPr>
          <p:spPr bwMode="auto">
            <a:xfrm>
              <a:off x="5867400" y="3836988"/>
              <a:ext cx="2171700" cy="354012"/>
            </a:xfrm>
            <a:prstGeom prst="rect">
              <a:avLst/>
            </a:prstGeom>
            <a:blipFill dpi="0" rotWithShape="1">
              <a:blip r:embed="rId2">
                <a:alphaModFix amt="50000"/>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spcBef>
                  <a:spcPct val="0"/>
                </a:spcBef>
                <a:buFontTx/>
                <a:buNone/>
              </a:pPr>
              <a:endParaRPr lang="en-US" altLang="en-US" sz="1800"/>
            </a:p>
          </p:txBody>
        </p:sp>
        <p:sp>
          <p:nvSpPr>
            <p:cNvPr id="8" name="Line 14">
              <a:extLst>
                <a:ext uri="{FF2B5EF4-FFF2-40B4-BE49-F238E27FC236}">
                  <a16:creationId xmlns:a16="http://schemas.microsoft.com/office/drawing/2014/main" id="{68D02BD3-EB6D-77B8-BA26-84D114074616}"/>
                </a:ext>
              </a:extLst>
            </p:cNvPr>
            <p:cNvSpPr>
              <a:spLocks noChangeShapeType="1"/>
            </p:cNvSpPr>
            <p:nvPr/>
          </p:nvSpPr>
          <p:spPr bwMode="auto">
            <a:xfrm>
              <a:off x="5867400" y="3348038"/>
              <a:ext cx="2171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5">
              <a:extLst>
                <a:ext uri="{FF2B5EF4-FFF2-40B4-BE49-F238E27FC236}">
                  <a16:creationId xmlns:a16="http://schemas.microsoft.com/office/drawing/2014/main" id="{DA4FD81D-BB38-44F1-D517-E0EDFE4D157F}"/>
                </a:ext>
              </a:extLst>
            </p:cNvPr>
            <p:cNvSpPr>
              <a:spLocks noChangeShapeType="1"/>
            </p:cNvSpPr>
            <p:nvPr/>
          </p:nvSpPr>
          <p:spPr bwMode="auto">
            <a:xfrm>
              <a:off x="5867400" y="3048000"/>
              <a:ext cx="2171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 name="Picture 16" descr="MCj02321720000[1]">
              <a:extLst>
                <a:ext uri="{FF2B5EF4-FFF2-40B4-BE49-F238E27FC236}">
                  <a16:creationId xmlns:a16="http://schemas.microsoft.com/office/drawing/2014/main" id="{F9134120-08D8-7EC4-FB3F-B45E0412E4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7025" y="2286000"/>
              <a:ext cx="3032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17">
              <a:extLst>
                <a:ext uri="{FF2B5EF4-FFF2-40B4-BE49-F238E27FC236}">
                  <a16:creationId xmlns:a16="http://schemas.microsoft.com/office/drawing/2014/main" id="{1C766AAE-C060-FC73-737A-17CCBA457C6D}"/>
                </a:ext>
              </a:extLst>
            </p:cNvPr>
            <p:cNvSpPr>
              <a:spLocks noChangeShapeType="1"/>
            </p:cNvSpPr>
            <p:nvPr/>
          </p:nvSpPr>
          <p:spPr bwMode="auto">
            <a:xfrm flipH="1">
              <a:off x="7364413" y="2535238"/>
              <a:ext cx="0" cy="1252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8">
              <a:extLst>
                <a:ext uri="{FF2B5EF4-FFF2-40B4-BE49-F238E27FC236}">
                  <a16:creationId xmlns:a16="http://schemas.microsoft.com/office/drawing/2014/main" id="{0380BB02-93AA-F840-91E0-92B0AAF88AB7}"/>
                </a:ext>
              </a:extLst>
            </p:cNvPr>
            <p:cNvSpPr>
              <a:spLocks noChangeShapeType="1"/>
            </p:cNvSpPr>
            <p:nvPr/>
          </p:nvSpPr>
          <p:spPr bwMode="auto">
            <a:xfrm flipH="1">
              <a:off x="6692107" y="2609399"/>
              <a:ext cx="1096962" cy="1169988"/>
            </a:xfrm>
            <a:prstGeom prst="line">
              <a:avLst/>
            </a:prstGeom>
            <a:noFill/>
            <a:ln w="63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 Box 20">
              <a:extLst>
                <a:ext uri="{FF2B5EF4-FFF2-40B4-BE49-F238E27FC236}">
                  <a16:creationId xmlns:a16="http://schemas.microsoft.com/office/drawing/2014/main" id="{0B768893-BE2D-5BCD-BCBB-952CFB8FA2EF}"/>
                </a:ext>
              </a:extLst>
            </p:cNvPr>
            <p:cNvSpPr txBox="1">
              <a:spLocks noChangeArrowheads="1"/>
            </p:cNvSpPr>
            <p:nvPr/>
          </p:nvSpPr>
          <p:spPr bwMode="auto">
            <a:xfrm>
              <a:off x="7326819" y="2571749"/>
              <a:ext cx="2776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spcBef>
                  <a:spcPct val="0"/>
                </a:spcBef>
                <a:buFontTx/>
                <a:buNone/>
              </a:pPr>
              <a:r>
                <a:rPr lang="en-US" altLang="en-US" sz="1400" dirty="0">
                  <a:sym typeface="Symbol" panose="05050102010706020507" pitchFamily="18" charset="2"/>
                </a:rPr>
                <a:t></a:t>
              </a:r>
            </a:p>
          </p:txBody>
        </p:sp>
        <p:cxnSp>
          <p:nvCxnSpPr>
            <p:cNvPr id="17" name="Straight Arrow Connector 16">
              <a:extLst>
                <a:ext uri="{FF2B5EF4-FFF2-40B4-BE49-F238E27FC236}">
                  <a16:creationId xmlns:a16="http://schemas.microsoft.com/office/drawing/2014/main" id="{D6814EF8-8E83-5D77-1C2D-4CCFFB52ECF1}"/>
                </a:ext>
              </a:extLst>
            </p:cNvPr>
            <p:cNvCxnSpPr/>
            <p:nvPr/>
          </p:nvCxnSpPr>
          <p:spPr>
            <a:xfrm>
              <a:off x="7368986" y="3028635"/>
              <a:ext cx="0" cy="300487"/>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grpSp>
      <p:cxnSp>
        <p:nvCxnSpPr>
          <p:cNvPr id="19" name="Straight Arrow Connector 18">
            <a:extLst>
              <a:ext uri="{FF2B5EF4-FFF2-40B4-BE49-F238E27FC236}">
                <a16:creationId xmlns:a16="http://schemas.microsoft.com/office/drawing/2014/main" id="{5AACDBA6-2500-A51F-6EDB-30FA029E1BF0}"/>
              </a:ext>
            </a:extLst>
          </p:cNvPr>
          <p:cNvCxnSpPr>
            <a:cxnSpLocks/>
          </p:cNvCxnSpPr>
          <p:nvPr/>
        </p:nvCxnSpPr>
        <p:spPr>
          <a:xfrm flipH="1">
            <a:off x="7315200" y="2441264"/>
            <a:ext cx="287634" cy="300487"/>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01128D82-A344-02AD-278D-99B43A59FAA5}"/>
              </a:ext>
            </a:extLst>
          </p:cNvPr>
          <p:cNvSpPr txBox="1"/>
          <p:nvPr/>
        </p:nvSpPr>
        <p:spPr>
          <a:xfrm>
            <a:off x="7622214" y="2460630"/>
            <a:ext cx="502061" cy="276999"/>
          </a:xfrm>
          <a:prstGeom prst="rect">
            <a:avLst/>
          </a:prstGeom>
          <a:noFill/>
        </p:spPr>
        <p:txBody>
          <a:bodyPr wrap="none" rtlCol="0">
            <a:spAutoFit/>
          </a:bodyPr>
          <a:lstStyle/>
          <a:p>
            <a:pPr algn="l"/>
            <a:r>
              <a:rPr lang="en-GB" sz="1200" dirty="0">
                <a:latin typeface="Nunito" pitchFamily="2" charset="0"/>
              </a:rPr>
              <a:t>m=1</a:t>
            </a:r>
            <a:endParaRPr lang="en-CH" sz="1200" dirty="0">
              <a:latin typeface="Nunito" pitchFamily="2" charset="0"/>
            </a:endParaRPr>
          </a:p>
        </p:txBody>
      </p:sp>
      <p:sp>
        <p:nvSpPr>
          <p:cNvPr id="22" name="TextBox 21">
            <a:extLst>
              <a:ext uri="{FF2B5EF4-FFF2-40B4-BE49-F238E27FC236}">
                <a16:creationId xmlns:a16="http://schemas.microsoft.com/office/drawing/2014/main" id="{25F7BA2C-0892-7F1C-26DE-DAA3B437491F}"/>
              </a:ext>
            </a:extLst>
          </p:cNvPr>
          <p:cNvSpPr txBox="1"/>
          <p:nvPr/>
        </p:nvSpPr>
        <p:spPr>
          <a:xfrm>
            <a:off x="7124361" y="2445836"/>
            <a:ext cx="316112" cy="276999"/>
          </a:xfrm>
          <a:prstGeom prst="rect">
            <a:avLst/>
          </a:prstGeom>
          <a:noFill/>
        </p:spPr>
        <p:txBody>
          <a:bodyPr wrap="none" rtlCol="0">
            <a:spAutoFit/>
          </a:bodyPr>
          <a:lstStyle/>
          <a:p>
            <a:pPr algn="l"/>
            <a:r>
              <a:rPr lang="en-GB" sz="1200" dirty="0">
                <a:latin typeface="Nunito" pitchFamily="2" charset="0"/>
              </a:rPr>
              <a:t>m</a:t>
            </a:r>
            <a:endParaRPr lang="en-CH" sz="1200" dirty="0">
              <a:latin typeface="Nunito" pitchFamily="2" charset="0"/>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F125DB7-5717-6F81-822F-2B928A2053E8}"/>
                  </a:ext>
                </a:extLst>
              </p:cNvPr>
              <p:cNvSpPr txBox="1"/>
              <p:nvPr/>
            </p:nvSpPr>
            <p:spPr>
              <a:xfrm>
                <a:off x="4006984" y="2298097"/>
                <a:ext cx="1230938" cy="514243"/>
              </a:xfrm>
              <a:prstGeom prst="rect">
                <a:avLst/>
              </a:prstGeom>
              <a:solidFill>
                <a:schemeClr val="accent4">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ea typeface="Cambria Math" panose="02040503050406030204" pitchFamily="18" charset="0"/>
                        </a:rPr>
                        <m:t>𝑚</m:t>
                      </m:r>
                      <m:r>
                        <a:rPr lang="en-GB" sz="1400" b="0" i="1" smtClean="0">
                          <a:latin typeface="Cambria Math" panose="02040503050406030204" pitchFamily="18" charset="0"/>
                          <a:ea typeface="Cambria Math" panose="02040503050406030204" pitchFamily="18" charset="0"/>
                        </a:rPr>
                        <m:t>=</m:t>
                      </m:r>
                      <m:f>
                        <m:fPr>
                          <m:ctrlPr>
                            <a:rPr lang="en-GB" sz="1400" b="0" i="1" smtClean="0">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1</m:t>
                          </m:r>
                        </m:num>
                        <m:den>
                          <m:func>
                            <m:funcPr>
                              <m:ctrlPr>
                                <a:rPr lang="en-GB" sz="1400" b="0" i="1" smtClean="0">
                                  <a:latin typeface="Cambria Math" panose="02040503050406030204" pitchFamily="18" charset="0"/>
                                  <a:ea typeface="Cambria Math" panose="02040503050406030204" pitchFamily="18" charset="0"/>
                                </a:rPr>
                              </m:ctrlPr>
                            </m:funcPr>
                            <m:fName>
                              <m:r>
                                <m:rPr>
                                  <m:sty m:val="p"/>
                                </m:rPr>
                                <a:rPr lang="en-GB" sz="1400" b="0" i="0" smtClean="0">
                                  <a:latin typeface="Cambria Math" panose="02040503050406030204" pitchFamily="18" charset="0"/>
                                  <a:ea typeface="Cambria Math" panose="02040503050406030204" pitchFamily="18" charset="0"/>
                                </a:rPr>
                                <m:t>cos</m:t>
                              </m:r>
                            </m:fName>
                            <m:e>
                              <m:r>
                                <m:rPr>
                                  <m:sty m:val="p"/>
                                </m:rPr>
                                <a:rPr lang="el-GR" sz="1400" i="1">
                                  <a:latin typeface="Cambria Math" panose="02040503050406030204" pitchFamily="18" charset="0"/>
                                  <a:ea typeface="Cambria Math" panose="02040503050406030204" pitchFamily="18" charset="0"/>
                                </a:rPr>
                                <m:t>Θ</m:t>
                              </m:r>
                            </m:e>
                          </m:func>
                        </m:den>
                      </m:f>
                    </m:oMath>
                  </m:oMathPara>
                </a14:m>
                <a:endParaRPr lang="en-CH" sz="1400" dirty="0">
                  <a:latin typeface="Cambria Math" panose="02040503050406030204" pitchFamily="18" charset="0"/>
                  <a:ea typeface="Cambria Math" panose="02040503050406030204" pitchFamily="18" charset="0"/>
                </a:endParaRPr>
              </a:p>
            </p:txBody>
          </p:sp>
        </mc:Choice>
        <mc:Fallback xmlns="">
          <p:sp>
            <p:nvSpPr>
              <p:cNvPr id="23" name="TextBox 22">
                <a:extLst>
                  <a:ext uri="{FF2B5EF4-FFF2-40B4-BE49-F238E27FC236}">
                    <a16:creationId xmlns:a16="http://schemas.microsoft.com/office/drawing/2014/main" id="{3F125DB7-5717-6F81-822F-2B928A2053E8}"/>
                  </a:ext>
                </a:extLst>
              </p:cNvPr>
              <p:cNvSpPr txBox="1">
                <a:spLocks noRot="1" noChangeAspect="1" noMove="1" noResize="1" noEditPoints="1" noAdjustHandles="1" noChangeArrowheads="1" noChangeShapeType="1" noTextEdit="1"/>
              </p:cNvSpPr>
              <p:nvPr/>
            </p:nvSpPr>
            <p:spPr>
              <a:xfrm>
                <a:off x="4006984" y="2298097"/>
                <a:ext cx="1230938" cy="514243"/>
              </a:xfrm>
              <a:prstGeom prst="rect">
                <a:avLst/>
              </a:prstGeom>
              <a:blipFill>
                <a:blip r:embed="rId4"/>
                <a:stretch>
                  <a:fillRect/>
                </a:stretch>
              </a:blipFill>
            </p:spPr>
            <p:txBody>
              <a:bodyPr/>
              <a:lstStyle/>
              <a:p>
                <a:r>
                  <a:rPr lang="en-CH">
                    <a:noFill/>
                  </a:rPr>
                  <a:t> </a:t>
                </a:r>
              </a:p>
            </p:txBody>
          </p:sp>
        </mc:Fallback>
      </mc:AlternateContent>
      <p:pic>
        <p:nvPicPr>
          <p:cNvPr id="41" name="Picture 40">
            <a:extLst>
              <a:ext uri="{FF2B5EF4-FFF2-40B4-BE49-F238E27FC236}">
                <a16:creationId xmlns:a16="http://schemas.microsoft.com/office/drawing/2014/main" id="{CEAB3D88-9B16-9721-42C4-A832DB948B73}"/>
              </a:ext>
            </a:extLst>
          </p:cNvPr>
          <p:cNvPicPr>
            <a:picLocks noChangeAspect="1"/>
          </p:cNvPicPr>
          <p:nvPr/>
        </p:nvPicPr>
        <p:blipFill>
          <a:blip r:embed="rId5"/>
          <a:stretch>
            <a:fillRect/>
          </a:stretch>
        </p:blipFill>
        <p:spPr>
          <a:xfrm>
            <a:off x="1305611" y="3931077"/>
            <a:ext cx="2978154" cy="2456901"/>
          </a:xfrm>
          <a:prstGeom prst="rect">
            <a:avLst/>
          </a:prstGeom>
        </p:spPr>
      </p:pic>
      <p:sp>
        <p:nvSpPr>
          <p:cNvPr id="42" name="TextBox 41">
            <a:extLst>
              <a:ext uri="{FF2B5EF4-FFF2-40B4-BE49-F238E27FC236}">
                <a16:creationId xmlns:a16="http://schemas.microsoft.com/office/drawing/2014/main" id="{F7987D19-0E1A-2E5D-CA9F-3C3DF0349CD7}"/>
              </a:ext>
            </a:extLst>
          </p:cNvPr>
          <p:cNvSpPr txBox="1"/>
          <p:nvPr/>
        </p:nvSpPr>
        <p:spPr>
          <a:xfrm>
            <a:off x="3882304" y="4703450"/>
            <a:ext cx="5171922" cy="1600438"/>
          </a:xfrm>
          <a:prstGeom prst="rect">
            <a:avLst/>
          </a:prstGeom>
          <a:noFill/>
          <a:ln>
            <a:solidFill>
              <a:schemeClr val="tx1"/>
            </a:solidFill>
          </a:ln>
        </p:spPr>
        <p:txBody>
          <a:bodyPr wrap="square" rtlCol="0">
            <a:spAutoFit/>
          </a:bodyPr>
          <a:lstStyle/>
          <a:p>
            <a:pPr algn="l"/>
            <a:r>
              <a:rPr lang="en-GB" sz="1400" dirty="0">
                <a:latin typeface="Nunito" pitchFamily="2" charset="0"/>
              </a:rPr>
              <a:t>Calculate the airmass for a Solar Zenith Angle of 45°, 80°, 85°, </a:t>
            </a:r>
          </a:p>
          <a:p>
            <a:pPr algn="l"/>
            <a:r>
              <a:rPr lang="en-GB" sz="1400" dirty="0">
                <a:latin typeface="Nunito" pitchFamily="2" charset="0"/>
              </a:rPr>
              <a:t>at elevations of 1 km, 5 km, 20 km, above the surface and compare to the flat Earth case.</a:t>
            </a:r>
          </a:p>
          <a:p>
            <a:pPr algn="l"/>
            <a:endParaRPr lang="en-GB" sz="1400" dirty="0">
              <a:latin typeface="Nunito" pitchFamily="2" charset="0"/>
            </a:endParaRPr>
          </a:p>
          <a:p>
            <a:pPr algn="l"/>
            <a:r>
              <a:rPr lang="en-GB" sz="1400" dirty="0">
                <a:latin typeface="Nunito" pitchFamily="2" charset="0"/>
              </a:rPr>
              <a:t>What is the impact of the plane parallel atmosphere assumption on the retrieval of AOD? Assume that there is an aerosol layer situated at 5 km in </a:t>
            </a:r>
            <a:r>
              <a:rPr lang="en-GB" sz="1400">
                <a:latin typeface="Nunito" pitchFamily="2" charset="0"/>
              </a:rPr>
              <a:t>the troposphere. </a:t>
            </a:r>
            <a:endParaRPr lang="en-CH" sz="1400" dirty="0">
              <a:latin typeface="Nunito" pitchFamily="2" charset="0"/>
            </a:endParaRPr>
          </a:p>
        </p:txBody>
      </p:sp>
    </p:spTree>
    <p:extLst>
      <p:ext uri="{BB962C8B-B14F-4D97-AF65-F5344CB8AC3E}">
        <p14:creationId xmlns:p14="http://schemas.microsoft.com/office/powerpoint/2010/main" val="329727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0200-2193-526D-CF43-37ED8A8E2E59}"/>
              </a:ext>
            </a:extLst>
          </p:cNvPr>
          <p:cNvSpPr>
            <a:spLocks noGrp="1"/>
          </p:cNvSpPr>
          <p:nvPr>
            <p:ph type="title"/>
          </p:nvPr>
        </p:nvSpPr>
        <p:spPr>
          <a:xfrm>
            <a:off x="544167" y="480117"/>
            <a:ext cx="7886700" cy="833053"/>
          </a:xfrm>
        </p:spPr>
        <p:txBody>
          <a:bodyPr>
            <a:normAutofit/>
          </a:bodyPr>
          <a:lstStyle/>
          <a:p>
            <a:r>
              <a:rPr lang="en-GB" sz="1800" dirty="0"/>
              <a:t>Sensitivity studies to understand the impact of the atmosphere and surface on solar radiation.</a:t>
            </a:r>
            <a:endParaRPr lang="en-CH" sz="1800" dirty="0"/>
          </a:p>
        </p:txBody>
      </p:sp>
      <p:sp>
        <p:nvSpPr>
          <p:cNvPr id="3" name="Content Placeholder 2">
            <a:extLst>
              <a:ext uri="{FF2B5EF4-FFF2-40B4-BE49-F238E27FC236}">
                <a16:creationId xmlns:a16="http://schemas.microsoft.com/office/drawing/2014/main" id="{CD37E0D1-3AF5-8D61-7A6A-0F8365C1BB8C}"/>
              </a:ext>
            </a:extLst>
          </p:cNvPr>
          <p:cNvSpPr>
            <a:spLocks noGrp="1"/>
          </p:cNvSpPr>
          <p:nvPr>
            <p:ph idx="1"/>
          </p:nvPr>
        </p:nvSpPr>
        <p:spPr>
          <a:xfrm>
            <a:off x="628650" y="1825625"/>
            <a:ext cx="7886700" cy="4351338"/>
          </a:xfrm>
        </p:spPr>
        <p:txBody>
          <a:bodyPr>
            <a:normAutofit/>
          </a:bodyPr>
          <a:lstStyle/>
          <a:p>
            <a:pPr marL="0" indent="0">
              <a:buNone/>
            </a:pPr>
            <a:r>
              <a:rPr lang="en-GB" dirty="0"/>
              <a:t>Pre-requisites: </a:t>
            </a:r>
          </a:p>
          <a:p>
            <a:pPr marL="342900" indent="-342900">
              <a:buAutoNum type="arabicParenR"/>
            </a:pPr>
            <a:r>
              <a:rPr lang="en-GB" dirty="0"/>
              <a:t>Install </a:t>
            </a:r>
            <a:r>
              <a:rPr lang="en-GB" dirty="0" err="1"/>
              <a:t>libRadtran</a:t>
            </a:r>
            <a:r>
              <a:rPr lang="en-GB" dirty="0"/>
              <a:t>, easiest via docker container:</a:t>
            </a:r>
          </a:p>
          <a:p>
            <a:pPr marL="800100" lvl="1" indent="-342900">
              <a:buAutoNum type="arabicParenR"/>
            </a:pPr>
            <a:r>
              <a:rPr lang="en-GB" dirty="0"/>
              <a:t>Install docker. Follow installation instructions from web-site.  </a:t>
            </a:r>
          </a:p>
          <a:p>
            <a:pPr marL="0" indent="0">
              <a:buNone/>
            </a:pPr>
            <a:r>
              <a:rPr lang="en-GB" dirty="0"/>
              <a:t>2) Test system using default input file working-</a:t>
            </a:r>
            <a:r>
              <a:rPr lang="en-GB" dirty="0" err="1"/>
              <a:t>test.inp</a:t>
            </a:r>
            <a:endParaRPr lang="en-GB" dirty="0"/>
          </a:p>
          <a:p>
            <a:pPr marL="0" indent="0">
              <a:buNone/>
            </a:pPr>
            <a:r>
              <a:rPr lang="fr-FR" sz="1400" i="1" dirty="0">
                <a:latin typeface="Courier New" panose="02070309020205020404" pitchFamily="49" charset="0"/>
                <a:cs typeface="Courier New" panose="02070309020205020404" pitchFamily="49" charset="0"/>
              </a:rPr>
              <a:t>docker run -i </a:t>
            </a:r>
            <a:r>
              <a:rPr lang="fr-FR" sz="1400" i="1" dirty="0" err="1">
                <a:latin typeface="Courier New" panose="02070309020205020404" pitchFamily="49" charset="0"/>
                <a:cs typeface="Courier New" panose="02070309020205020404" pitchFamily="49" charset="0"/>
              </a:rPr>
              <a:t>siarhei</a:t>
            </a:r>
            <a:r>
              <a:rPr lang="fr-FR" sz="1400" i="1" dirty="0">
                <a:latin typeface="Courier New" panose="02070309020205020404" pitchFamily="49" charset="0"/>
                <a:cs typeface="Courier New" panose="02070309020205020404" pitchFamily="49" charset="0"/>
              </a:rPr>
              <a:t>/</a:t>
            </a:r>
            <a:r>
              <a:rPr lang="fr-FR" sz="1400" i="1" dirty="0" err="1">
                <a:latin typeface="Courier New" panose="02070309020205020404" pitchFamily="49" charset="0"/>
                <a:cs typeface="Courier New" panose="02070309020205020404" pitchFamily="49" charset="0"/>
              </a:rPr>
              <a:t>libradtran</a:t>
            </a:r>
            <a:r>
              <a:rPr lang="fr-FR" sz="1400" i="1" dirty="0">
                <a:latin typeface="Courier New" panose="02070309020205020404" pitchFamily="49" charset="0"/>
                <a:cs typeface="Courier New" panose="02070309020205020404" pitchFamily="49" charset="0"/>
              </a:rPr>
              <a:t> </a:t>
            </a:r>
            <a:r>
              <a:rPr lang="fr-FR" sz="1400" i="1" dirty="0" err="1">
                <a:latin typeface="Courier New" panose="02070309020205020404" pitchFamily="49" charset="0"/>
                <a:cs typeface="Courier New" panose="02070309020205020404" pitchFamily="49" charset="0"/>
              </a:rPr>
              <a:t>uvspec</a:t>
            </a:r>
            <a:r>
              <a:rPr lang="fr-FR" sz="1400" i="1" dirty="0">
                <a:latin typeface="Courier New" panose="02070309020205020404" pitchFamily="49" charset="0"/>
                <a:cs typeface="Courier New" panose="02070309020205020404" pitchFamily="49" charset="0"/>
              </a:rPr>
              <a:t> &lt; </a:t>
            </a:r>
            <a:r>
              <a:rPr lang="fr-FR" sz="1400" i="1" dirty="0" err="1">
                <a:latin typeface="Courier New" panose="02070309020205020404" pitchFamily="49" charset="0"/>
                <a:cs typeface="Courier New" panose="02070309020205020404" pitchFamily="49" charset="0"/>
              </a:rPr>
              <a:t>working-test.inp</a:t>
            </a:r>
            <a:r>
              <a:rPr lang="fr-FR" sz="1400" i="1" dirty="0">
                <a:latin typeface="Courier New" panose="02070309020205020404" pitchFamily="49" charset="0"/>
                <a:cs typeface="Courier New" panose="02070309020205020404" pitchFamily="49" charset="0"/>
              </a:rPr>
              <a:t> &gt;out</a:t>
            </a:r>
          </a:p>
          <a:p>
            <a:pPr marL="0" indent="0">
              <a:buNone/>
            </a:pPr>
            <a:r>
              <a:rPr lang="fr-FR" dirty="0"/>
              <a:t>Compare </a:t>
            </a:r>
            <a:r>
              <a:rPr lang="fr-FR" dirty="0" err="1"/>
              <a:t>with</a:t>
            </a:r>
            <a:r>
              <a:rPr lang="fr-FR" dirty="0"/>
              <a:t> </a:t>
            </a:r>
            <a:r>
              <a:rPr lang="fr-FR" dirty="0" err="1"/>
              <a:t>test.out</a:t>
            </a:r>
            <a:endParaRPr lang="fr-FR" dirty="0"/>
          </a:p>
          <a:p>
            <a:pPr marL="0" indent="0">
              <a:buNone/>
            </a:pPr>
            <a:endParaRPr lang="en-GB" dirty="0"/>
          </a:p>
          <a:p>
            <a:pPr marL="0" indent="0">
              <a:buNone/>
            </a:pPr>
            <a:r>
              <a:rPr lang="en-GB" dirty="0"/>
              <a:t>3) Choose 2 out of 4 of the following questions.</a:t>
            </a:r>
          </a:p>
          <a:p>
            <a:pPr marL="0" indent="0">
              <a:buNone/>
            </a:pPr>
            <a:endParaRPr lang="en-GB" dirty="0"/>
          </a:p>
          <a:p>
            <a:pPr marL="0" indent="0">
              <a:buNone/>
            </a:pPr>
            <a:endParaRPr lang="en-GB" dirty="0"/>
          </a:p>
          <a:p>
            <a:pPr marL="0" indent="0">
              <a:buNone/>
            </a:pPr>
            <a:endParaRPr lang="en-GB" dirty="0"/>
          </a:p>
        </p:txBody>
      </p:sp>
      <p:sp>
        <p:nvSpPr>
          <p:cNvPr id="4" name="Footer Placeholder 3">
            <a:extLst>
              <a:ext uri="{FF2B5EF4-FFF2-40B4-BE49-F238E27FC236}">
                <a16:creationId xmlns:a16="http://schemas.microsoft.com/office/drawing/2014/main" id="{C90B5772-C457-E375-C115-C37FD8938E74}"/>
              </a:ext>
            </a:extLst>
          </p:cNvPr>
          <p:cNvSpPr>
            <a:spLocks noGrp="1"/>
          </p:cNvSpPr>
          <p:nvPr>
            <p:ph type="ftr" sz="quarter" idx="11"/>
          </p:nvPr>
        </p:nvSpPr>
        <p:spPr/>
        <p:txBody>
          <a:bodyPr/>
          <a:lstStyle/>
          <a:p>
            <a:r>
              <a:rPr lang="fr-FR" dirty="0"/>
              <a:t>Gröbner/Kazadzis </a:t>
            </a:r>
            <a:r>
              <a:rPr lang="fr-FR" dirty="0" err="1"/>
              <a:t>Atmospheric</a:t>
            </a:r>
            <a:r>
              <a:rPr lang="fr-FR" dirty="0"/>
              <a:t> Remote Sensing, 701-1241-00L</a:t>
            </a:r>
            <a:endParaRPr lang="en-CH" dirty="0"/>
          </a:p>
        </p:txBody>
      </p:sp>
      <p:sp>
        <p:nvSpPr>
          <p:cNvPr id="5" name="Slide Number Placeholder 4">
            <a:extLst>
              <a:ext uri="{FF2B5EF4-FFF2-40B4-BE49-F238E27FC236}">
                <a16:creationId xmlns:a16="http://schemas.microsoft.com/office/drawing/2014/main" id="{09BC96C3-2D93-5A3F-D62C-B8254A2AD511}"/>
              </a:ext>
            </a:extLst>
          </p:cNvPr>
          <p:cNvSpPr>
            <a:spLocks noGrp="1"/>
          </p:cNvSpPr>
          <p:nvPr>
            <p:ph type="sldNum" sz="quarter" idx="12"/>
          </p:nvPr>
        </p:nvSpPr>
        <p:spPr/>
        <p:txBody>
          <a:bodyPr/>
          <a:lstStyle/>
          <a:p>
            <a:fld id="{D571F08B-92A7-4089-9E92-0164F741762B}" type="slidenum">
              <a:rPr lang="en-CH" smtClean="0"/>
              <a:t>3</a:t>
            </a:fld>
            <a:endParaRPr lang="en-CH"/>
          </a:p>
        </p:txBody>
      </p:sp>
      <p:pic>
        <p:nvPicPr>
          <p:cNvPr id="6" name="Picture 5">
            <a:extLst>
              <a:ext uri="{FF2B5EF4-FFF2-40B4-BE49-F238E27FC236}">
                <a16:creationId xmlns:a16="http://schemas.microsoft.com/office/drawing/2014/main" id="{F4E8920F-D26C-5494-DCD0-5981D6FAFECC}"/>
              </a:ext>
            </a:extLst>
          </p:cNvPr>
          <p:cNvPicPr>
            <a:picLocks noChangeAspect="1"/>
          </p:cNvPicPr>
          <p:nvPr/>
        </p:nvPicPr>
        <p:blipFill>
          <a:blip r:embed="rId3"/>
          <a:stretch>
            <a:fillRect/>
          </a:stretch>
        </p:blipFill>
        <p:spPr>
          <a:xfrm>
            <a:off x="7292377" y="1524186"/>
            <a:ext cx="1098250" cy="1098250"/>
          </a:xfrm>
          <a:prstGeom prst="rect">
            <a:avLst/>
          </a:prstGeom>
        </p:spPr>
      </p:pic>
      <p:pic>
        <p:nvPicPr>
          <p:cNvPr id="8" name="Picture 7">
            <a:extLst>
              <a:ext uri="{FF2B5EF4-FFF2-40B4-BE49-F238E27FC236}">
                <a16:creationId xmlns:a16="http://schemas.microsoft.com/office/drawing/2014/main" id="{722C8F80-6F3C-593A-483D-D8CC05D9A89E}"/>
              </a:ext>
            </a:extLst>
          </p:cNvPr>
          <p:cNvPicPr>
            <a:picLocks noChangeAspect="1"/>
          </p:cNvPicPr>
          <p:nvPr/>
        </p:nvPicPr>
        <p:blipFill>
          <a:blip r:embed="rId4"/>
          <a:stretch>
            <a:fillRect/>
          </a:stretch>
        </p:blipFill>
        <p:spPr>
          <a:xfrm>
            <a:off x="5548254" y="4073278"/>
            <a:ext cx="3488246" cy="2061826"/>
          </a:xfrm>
          <a:prstGeom prst="rect">
            <a:avLst/>
          </a:prstGeom>
        </p:spPr>
      </p:pic>
    </p:spTree>
    <p:extLst>
      <p:ext uri="{BB962C8B-B14F-4D97-AF65-F5344CB8AC3E}">
        <p14:creationId xmlns:p14="http://schemas.microsoft.com/office/powerpoint/2010/main" val="822161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2BFD-B4AD-966A-0FC5-230D6982FB65}"/>
              </a:ext>
            </a:extLst>
          </p:cNvPr>
          <p:cNvSpPr>
            <a:spLocks noGrp="1"/>
          </p:cNvSpPr>
          <p:nvPr>
            <p:ph type="title"/>
          </p:nvPr>
        </p:nvSpPr>
        <p:spPr/>
        <p:txBody>
          <a:bodyPr/>
          <a:lstStyle/>
          <a:p>
            <a:r>
              <a:rPr lang="en-GB" dirty="0"/>
              <a:t>1) Sensitivity to total column ozone</a:t>
            </a:r>
            <a:endParaRPr lang="en-CH" dirty="0"/>
          </a:p>
        </p:txBody>
      </p:sp>
      <p:sp>
        <p:nvSpPr>
          <p:cNvPr id="3" name="Content Placeholder 2">
            <a:extLst>
              <a:ext uri="{FF2B5EF4-FFF2-40B4-BE49-F238E27FC236}">
                <a16:creationId xmlns:a16="http://schemas.microsoft.com/office/drawing/2014/main" id="{62ED6641-78BD-5B9E-75F8-1EB59FC24A83}"/>
              </a:ext>
            </a:extLst>
          </p:cNvPr>
          <p:cNvSpPr>
            <a:spLocks noGrp="1"/>
          </p:cNvSpPr>
          <p:nvPr>
            <p:ph idx="1"/>
          </p:nvPr>
        </p:nvSpPr>
        <p:spPr/>
        <p:txBody>
          <a:bodyPr>
            <a:normAutofit lnSpcReduction="10000"/>
          </a:bodyPr>
          <a:lstStyle/>
          <a:p>
            <a:pPr marL="0" indent="0">
              <a:buNone/>
            </a:pPr>
            <a:r>
              <a:rPr lang="en-GB" dirty="0"/>
              <a:t>Calculate solar spectra for different amounts of ozone and determine the changes of </a:t>
            </a:r>
            <a:r>
              <a:rPr lang="en-GB" u="sng" dirty="0"/>
              <a:t>global solar irradiance</a:t>
            </a:r>
            <a:r>
              <a:rPr lang="en-GB" dirty="0"/>
              <a:t> between 280 nm and 1000 nm with respect to ozone amount.</a:t>
            </a:r>
          </a:p>
          <a:p>
            <a:pPr marL="0" indent="0">
              <a:buNone/>
            </a:pPr>
            <a:r>
              <a:rPr lang="en-GB" dirty="0"/>
              <a:t>Additional parameters that have an effect on the calculation:</a:t>
            </a:r>
          </a:p>
          <a:p>
            <a:r>
              <a:rPr lang="en-GB" dirty="0"/>
              <a:t>Solar zenith angle</a:t>
            </a:r>
            <a:endParaRPr lang="el-GR" dirty="0"/>
          </a:p>
          <a:p>
            <a:endParaRPr lang="el-GR" dirty="0"/>
          </a:p>
          <a:p>
            <a:pPr marL="0" indent="0">
              <a:buNone/>
            </a:pPr>
            <a:r>
              <a:rPr lang="el-GR" dirty="0"/>
              <a:t>Questions</a:t>
            </a:r>
          </a:p>
          <a:p>
            <a:pPr marL="342900" indent="-342900">
              <a:buFont typeface="+mj-lt"/>
              <a:buAutoNum type="arabicParenR"/>
            </a:pPr>
            <a:r>
              <a:rPr lang="en-GB" dirty="0"/>
              <a:t>Which spectral ranges are affected?</a:t>
            </a:r>
          </a:p>
          <a:p>
            <a:pPr marL="342900" indent="-342900">
              <a:buFont typeface="+mj-lt"/>
              <a:buAutoNum type="arabicParenR"/>
            </a:pPr>
            <a:r>
              <a:rPr lang="en-GB" dirty="0"/>
              <a:t>Radiation Amplification factor: Quantify the change in </a:t>
            </a:r>
            <a:r>
              <a:rPr lang="en-GB" dirty="0" err="1"/>
              <a:t>erythemally</a:t>
            </a:r>
            <a:r>
              <a:rPr lang="en-GB" dirty="0"/>
              <a:t> weighted global irradiance with respect to a change of 1% in ozone amount: </a:t>
            </a:r>
            <a:br>
              <a:rPr lang="en-GB" dirty="0"/>
            </a:br>
            <a:r>
              <a:rPr lang="en-GB" dirty="0"/>
              <a:t>% change in ozone yields xx% change in irradiance</a:t>
            </a:r>
            <a:endParaRPr lang="el-GR" dirty="0"/>
          </a:p>
          <a:p>
            <a:pPr marL="0" indent="0">
              <a:buNone/>
            </a:pPr>
            <a:endParaRPr lang="en-GB" dirty="0"/>
          </a:p>
          <a:p>
            <a:pPr marL="0" indent="0">
              <a:buNone/>
            </a:pPr>
            <a:r>
              <a:rPr lang="en-GB" dirty="0"/>
              <a:t>Plot graphically and discuss the results.</a:t>
            </a:r>
          </a:p>
          <a:p>
            <a:endParaRPr lang="en-CH" dirty="0"/>
          </a:p>
        </p:txBody>
      </p:sp>
      <p:sp>
        <p:nvSpPr>
          <p:cNvPr id="4" name="Footer Placeholder 3">
            <a:extLst>
              <a:ext uri="{FF2B5EF4-FFF2-40B4-BE49-F238E27FC236}">
                <a16:creationId xmlns:a16="http://schemas.microsoft.com/office/drawing/2014/main" id="{5B6F1927-6752-C686-C582-A1D2AFBAEE60}"/>
              </a:ext>
            </a:extLst>
          </p:cNvPr>
          <p:cNvSpPr>
            <a:spLocks noGrp="1"/>
          </p:cNvSpPr>
          <p:nvPr>
            <p:ph type="ftr" sz="quarter" idx="11"/>
          </p:nvPr>
        </p:nvSpPr>
        <p:spPr/>
        <p:txBody>
          <a:bodyPr/>
          <a:lstStyle/>
          <a:p>
            <a:r>
              <a:rPr lang="fr-FR"/>
              <a:t>Gröbner/Kazadzis Atmospheric Remote Sensing, 701-1241-00L</a:t>
            </a:r>
            <a:endParaRPr lang="en-CH"/>
          </a:p>
        </p:txBody>
      </p:sp>
      <p:sp>
        <p:nvSpPr>
          <p:cNvPr id="5" name="Slide Number Placeholder 4">
            <a:extLst>
              <a:ext uri="{FF2B5EF4-FFF2-40B4-BE49-F238E27FC236}">
                <a16:creationId xmlns:a16="http://schemas.microsoft.com/office/drawing/2014/main" id="{5F8BF200-EB11-228E-8B63-EDEBDD29EF7D}"/>
              </a:ext>
            </a:extLst>
          </p:cNvPr>
          <p:cNvSpPr>
            <a:spLocks noGrp="1"/>
          </p:cNvSpPr>
          <p:nvPr>
            <p:ph type="sldNum" sz="quarter" idx="12"/>
          </p:nvPr>
        </p:nvSpPr>
        <p:spPr/>
        <p:txBody>
          <a:bodyPr/>
          <a:lstStyle/>
          <a:p>
            <a:fld id="{D571F08B-92A7-4089-9E92-0164F741762B}" type="slidenum">
              <a:rPr lang="en-CH" smtClean="0"/>
              <a:t>4</a:t>
            </a:fld>
            <a:endParaRPr lang="en-CH"/>
          </a:p>
        </p:txBody>
      </p:sp>
    </p:spTree>
    <p:extLst>
      <p:ext uri="{BB962C8B-B14F-4D97-AF65-F5344CB8AC3E}">
        <p14:creationId xmlns:p14="http://schemas.microsoft.com/office/powerpoint/2010/main" val="2621986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56E00-BA89-525C-47D5-B65AD286144F}"/>
              </a:ext>
            </a:extLst>
          </p:cNvPr>
          <p:cNvSpPr>
            <a:spLocks noGrp="1"/>
          </p:cNvSpPr>
          <p:nvPr>
            <p:ph type="title"/>
          </p:nvPr>
        </p:nvSpPr>
        <p:spPr/>
        <p:txBody>
          <a:bodyPr/>
          <a:lstStyle/>
          <a:p>
            <a:r>
              <a:rPr lang="en-GB" dirty="0"/>
              <a:t>2) Sensitivity to Surface albedo</a:t>
            </a:r>
            <a:endParaRPr lang="en-CH" dirty="0"/>
          </a:p>
        </p:txBody>
      </p:sp>
      <p:sp>
        <p:nvSpPr>
          <p:cNvPr id="3" name="Content Placeholder 2">
            <a:extLst>
              <a:ext uri="{FF2B5EF4-FFF2-40B4-BE49-F238E27FC236}">
                <a16:creationId xmlns:a16="http://schemas.microsoft.com/office/drawing/2014/main" id="{56A7A103-8780-C235-B619-5ECF7AE5DE52}"/>
              </a:ext>
            </a:extLst>
          </p:cNvPr>
          <p:cNvSpPr>
            <a:spLocks noGrp="1"/>
          </p:cNvSpPr>
          <p:nvPr>
            <p:ph idx="1"/>
          </p:nvPr>
        </p:nvSpPr>
        <p:spPr>
          <a:xfrm>
            <a:off x="628649" y="1825625"/>
            <a:ext cx="7982417" cy="4535906"/>
          </a:xfrm>
        </p:spPr>
        <p:txBody>
          <a:bodyPr>
            <a:normAutofit/>
          </a:bodyPr>
          <a:lstStyle/>
          <a:p>
            <a:pPr marL="0" indent="0">
              <a:buNone/>
            </a:pPr>
            <a:r>
              <a:rPr lang="en-GB" dirty="0"/>
              <a:t>Calculate solar spectra from 300 nm to 1000 nm for values of surface </a:t>
            </a:r>
            <a:r>
              <a:rPr lang="en-CH" dirty="0"/>
              <a:t>albedo</a:t>
            </a:r>
            <a:r>
              <a:rPr lang="en-GB" dirty="0"/>
              <a:t> between  0 and 1 and ozone column of 300 DU and determine the spectral changes of direct and global solar irradiance with respect to albedo (use albedo=0 as reference).</a:t>
            </a:r>
          </a:p>
          <a:p>
            <a:pPr marL="0" indent="0">
              <a:buNone/>
            </a:pPr>
            <a:r>
              <a:rPr lang="en-GB" dirty="0"/>
              <a:t>Questions to address:</a:t>
            </a:r>
          </a:p>
          <a:p>
            <a:pPr marL="342900" indent="-342900">
              <a:buAutoNum type="arabicParenR"/>
            </a:pPr>
            <a:r>
              <a:rPr lang="en-GB" dirty="0"/>
              <a:t>Spectral dependence of irradiance changes to changes in albedo</a:t>
            </a:r>
          </a:p>
          <a:p>
            <a:pPr marL="342900" indent="-342900">
              <a:buAutoNum type="arabicParenR"/>
            </a:pPr>
            <a:r>
              <a:rPr lang="en-GB" dirty="0"/>
              <a:t>Why is the effect on direct and global radiation different? Is it expected?</a:t>
            </a:r>
          </a:p>
          <a:p>
            <a:pPr marL="0" indent="0">
              <a:buNone/>
            </a:pPr>
            <a:r>
              <a:rPr lang="en-GB" dirty="0"/>
              <a:t>3) Repeat calculations with an ozone amount of 500 DU. What do you observe and why?</a:t>
            </a:r>
          </a:p>
          <a:p>
            <a:pPr marL="0" indent="0">
              <a:buNone/>
            </a:pPr>
            <a:endParaRPr lang="en-GB" dirty="0"/>
          </a:p>
          <a:p>
            <a:pPr marL="0" indent="0">
              <a:buNone/>
            </a:pPr>
            <a:r>
              <a:rPr lang="en-GB" dirty="0"/>
              <a:t>Plot graphically and discuss the results.</a:t>
            </a:r>
          </a:p>
          <a:p>
            <a:pPr marL="0" indent="0">
              <a:buNone/>
            </a:pPr>
            <a:endParaRPr lang="en-GB" dirty="0"/>
          </a:p>
        </p:txBody>
      </p:sp>
      <p:sp>
        <p:nvSpPr>
          <p:cNvPr id="4" name="Footer Placeholder 3">
            <a:extLst>
              <a:ext uri="{FF2B5EF4-FFF2-40B4-BE49-F238E27FC236}">
                <a16:creationId xmlns:a16="http://schemas.microsoft.com/office/drawing/2014/main" id="{E356356C-37CA-F5A1-44D0-CB58B23405A8}"/>
              </a:ext>
            </a:extLst>
          </p:cNvPr>
          <p:cNvSpPr>
            <a:spLocks noGrp="1"/>
          </p:cNvSpPr>
          <p:nvPr>
            <p:ph type="ftr" sz="quarter" idx="11"/>
          </p:nvPr>
        </p:nvSpPr>
        <p:spPr/>
        <p:txBody>
          <a:bodyPr/>
          <a:lstStyle/>
          <a:p>
            <a:r>
              <a:rPr lang="fr-FR"/>
              <a:t>Gröbner/Kazadzis Atmospheric Remote Sensing, 701-1241-00L</a:t>
            </a:r>
            <a:endParaRPr lang="en-CH"/>
          </a:p>
        </p:txBody>
      </p:sp>
      <p:sp>
        <p:nvSpPr>
          <p:cNvPr id="5" name="Slide Number Placeholder 4">
            <a:extLst>
              <a:ext uri="{FF2B5EF4-FFF2-40B4-BE49-F238E27FC236}">
                <a16:creationId xmlns:a16="http://schemas.microsoft.com/office/drawing/2014/main" id="{1A71C25F-E8F9-5FE1-4995-28CBA78E132B}"/>
              </a:ext>
            </a:extLst>
          </p:cNvPr>
          <p:cNvSpPr>
            <a:spLocks noGrp="1"/>
          </p:cNvSpPr>
          <p:nvPr>
            <p:ph type="sldNum" sz="quarter" idx="12"/>
          </p:nvPr>
        </p:nvSpPr>
        <p:spPr/>
        <p:txBody>
          <a:bodyPr/>
          <a:lstStyle/>
          <a:p>
            <a:fld id="{D571F08B-92A7-4089-9E92-0164F741762B}" type="slidenum">
              <a:rPr lang="en-CH" smtClean="0"/>
              <a:t>5</a:t>
            </a:fld>
            <a:endParaRPr lang="en-CH"/>
          </a:p>
        </p:txBody>
      </p:sp>
    </p:spTree>
    <p:extLst>
      <p:ext uri="{BB962C8B-B14F-4D97-AF65-F5344CB8AC3E}">
        <p14:creationId xmlns:p14="http://schemas.microsoft.com/office/powerpoint/2010/main" val="3873310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9037-6969-E1ED-F104-3B49A992BE08}"/>
              </a:ext>
            </a:extLst>
          </p:cNvPr>
          <p:cNvSpPr>
            <a:spLocks noGrp="1"/>
          </p:cNvSpPr>
          <p:nvPr>
            <p:ph type="title"/>
          </p:nvPr>
        </p:nvSpPr>
        <p:spPr/>
        <p:txBody>
          <a:bodyPr/>
          <a:lstStyle/>
          <a:p>
            <a:r>
              <a:rPr lang="en-GB" dirty="0"/>
              <a:t>3) Sensitivity to precipitable water vapour</a:t>
            </a:r>
            <a:endParaRPr lang="en-CH" dirty="0"/>
          </a:p>
        </p:txBody>
      </p:sp>
      <p:sp>
        <p:nvSpPr>
          <p:cNvPr id="3" name="Content Placeholder 2">
            <a:extLst>
              <a:ext uri="{FF2B5EF4-FFF2-40B4-BE49-F238E27FC236}">
                <a16:creationId xmlns:a16="http://schemas.microsoft.com/office/drawing/2014/main" id="{A5D009CC-A8AA-8080-46D4-9E3D4BAC7E7E}"/>
              </a:ext>
            </a:extLst>
          </p:cNvPr>
          <p:cNvSpPr>
            <a:spLocks noGrp="1"/>
          </p:cNvSpPr>
          <p:nvPr>
            <p:ph idx="1"/>
          </p:nvPr>
        </p:nvSpPr>
        <p:spPr/>
        <p:txBody>
          <a:bodyPr/>
          <a:lstStyle/>
          <a:p>
            <a:pPr marL="0" indent="0">
              <a:buNone/>
            </a:pPr>
            <a:r>
              <a:rPr lang="en-GB" dirty="0"/>
              <a:t>Precipitable water vapour (PWV) is the vertically integrated amount of water vapor in the atmosphere. Calculate solar spectra from 300 nm to 2000 nm for varying amounts of precipitable water vapour from very dry to humid conditions.</a:t>
            </a:r>
          </a:p>
          <a:p>
            <a:pPr marL="0" indent="0">
              <a:buNone/>
            </a:pPr>
            <a:r>
              <a:rPr lang="en-GB" dirty="0"/>
              <a:t>Very dry , PWV=1 mm, very humid, PWV=40 mm</a:t>
            </a:r>
          </a:p>
          <a:p>
            <a:pPr marL="0" indent="0">
              <a:buNone/>
            </a:pPr>
            <a:endParaRPr lang="en-GB" dirty="0"/>
          </a:p>
          <a:p>
            <a:pPr marL="0" indent="0">
              <a:buNone/>
            </a:pPr>
            <a:r>
              <a:rPr lang="en-GB" dirty="0"/>
              <a:t>Questions to address:</a:t>
            </a:r>
          </a:p>
          <a:p>
            <a:pPr marL="342900" indent="-342900">
              <a:buFont typeface="+mj-lt"/>
              <a:buAutoNum type="arabicParenR"/>
            </a:pPr>
            <a:r>
              <a:rPr lang="en-GB" dirty="0"/>
              <a:t>In which spectral ranges do changes occur?</a:t>
            </a:r>
          </a:p>
          <a:p>
            <a:pPr marL="342900" indent="-342900">
              <a:buFont typeface="+mj-lt"/>
              <a:buAutoNum type="arabicParenR"/>
            </a:pPr>
            <a:r>
              <a:rPr lang="en-GB" dirty="0"/>
              <a:t>Which spectral region is the most suitable one to retrieve PWV from solar irradiance measurements?</a:t>
            </a:r>
            <a:endParaRPr lang="en-CH" dirty="0"/>
          </a:p>
        </p:txBody>
      </p:sp>
      <p:sp>
        <p:nvSpPr>
          <p:cNvPr id="4" name="Footer Placeholder 3">
            <a:extLst>
              <a:ext uri="{FF2B5EF4-FFF2-40B4-BE49-F238E27FC236}">
                <a16:creationId xmlns:a16="http://schemas.microsoft.com/office/drawing/2014/main" id="{41247090-94E4-3141-6080-73CFC476E13A}"/>
              </a:ext>
            </a:extLst>
          </p:cNvPr>
          <p:cNvSpPr>
            <a:spLocks noGrp="1"/>
          </p:cNvSpPr>
          <p:nvPr>
            <p:ph type="ftr" sz="quarter" idx="11"/>
          </p:nvPr>
        </p:nvSpPr>
        <p:spPr/>
        <p:txBody>
          <a:bodyPr/>
          <a:lstStyle/>
          <a:p>
            <a:r>
              <a:rPr lang="fr-FR"/>
              <a:t>Gröbner/Kazadzis Atmospheric Remote Sensing, 701-1241-00L</a:t>
            </a:r>
            <a:endParaRPr lang="en-CH"/>
          </a:p>
        </p:txBody>
      </p:sp>
      <p:sp>
        <p:nvSpPr>
          <p:cNvPr id="5" name="Slide Number Placeholder 4">
            <a:extLst>
              <a:ext uri="{FF2B5EF4-FFF2-40B4-BE49-F238E27FC236}">
                <a16:creationId xmlns:a16="http://schemas.microsoft.com/office/drawing/2014/main" id="{4F87B70E-F535-A187-810E-881BBC4DE3CA}"/>
              </a:ext>
            </a:extLst>
          </p:cNvPr>
          <p:cNvSpPr>
            <a:spLocks noGrp="1"/>
          </p:cNvSpPr>
          <p:nvPr>
            <p:ph type="sldNum" sz="quarter" idx="12"/>
          </p:nvPr>
        </p:nvSpPr>
        <p:spPr/>
        <p:txBody>
          <a:bodyPr/>
          <a:lstStyle/>
          <a:p>
            <a:fld id="{D571F08B-92A7-4089-9E92-0164F741762B}" type="slidenum">
              <a:rPr lang="en-CH" smtClean="0"/>
              <a:t>6</a:t>
            </a:fld>
            <a:endParaRPr lang="en-CH"/>
          </a:p>
        </p:txBody>
      </p:sp>
    </p:spTree>
    <p:extLst>
      <p:ext uri="{BB962C8B-B14F-4D97-AF65-F5344CB8AC3E}">
        <p14:creationId xmlns:p14="http://schemas.microsoft.com/office/powerpoint/2010/main" val="311846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4388-20FF-7488-2F85-756BC279C4E6}"/>
              </a:ext>
            </a:extLst>
          </p:cNvPr>
          <p:cNvSpPr>
            <a:spLocks noGrp="1"/>
          </p:cNvSpPr>
          <p:nvPr>
            <p:ph type="title"/>
          </p:nvPr>
        </p:nvSpPr>
        <p:spPr/>
        <p:txBody>
          <a:bodyPr>
            <a:normAutofit fontScale="90000"/>
          </a:bodyPr>
          <a:lstStyle/>
          <a:p>
            <a:r>
              <a:rPr lang="en-GB"/>
              <a:t>4) Sensitivity </a:t>
            </a:r>
            <a:r>
              <a:rPr lang="en-GB" dirty="0"/>
              <a:t>to Aerosol Optical Depth and Single Scatter</a:t>
            </a:r>
            <a:r>
              <a:rPr lang="el-GR" dirty="0"/>
              <a:t>ing</a:t>
            </a:r>
            <a:r>
              <a:rPr lang="en-GB" dirty="0"/>
              <a:t> Albedo</a:t>
            </a:r>
            <a:endParaRPr lang="en-CH" dirty="0"/>
          </a:p>
        </p:txBody>
      </p:sp>
      <p:sp>
        <p:nvSpPr>
          <p:cNvPr id="3" name="Content Placeholder 2">
            <a:extLst>
              <a:ext uri="{FF2B5EF4-FFF2-40B4-BE49-F238E27FC236}">
                <a16:creationId xmlns:a16="http://schemas.microsoft.com/office/drawing/2014/main" id="{6E696449-B5DC-6D78-3658-0704E49A210A}"/>
              </a:ext>
            </a:extLst>
          </p:cNvPr>
          <p:cNvSpPr>
            <a:spLocks noGrp="1"/>
          </p:cNvSpPr>
          <p:nvPr>
            <p:ph idx="1"/>
          </p:nvPr>
        </p:nvSpPr>
        <p:spPr>
          <a:xfrm>
            <a:off x="628650" y="1561171"/>
            <a:ext cx="7886700" cy="4615792"/>
          </a:xfrm>
        </p:spPr>
        <p:txBody>
          <a:bodyPr/>
          <a:lstStyle/>
          <a:p>
            <a:r>
              <a:rPr lang="en-GB" dirty="0"/>
              <a:t>Solar radiation is absorbed and scattered by aerosols in the atmosphere. The two most important parameters describing the impact of aerosols on solar radiation are the aerosol optical depth (AOD) and the Aerosol single scatter albedo (SSA).</a:t>
            </a:r>
          </a:p>
          <a:p>
            <a:r>
              <a:rPr lang="en-GB" dirty="0"/>
              <a:t>Calculate direct and global solar spectra for varying amounts of </a:t>
            </a:r>
            <a:r>
              <a:rPr lang="en-GB" dirty="0" err="1"/>
              <a:t>aod</a:t>
            </a:r>
            <a:r>
              <a:rPr lang="en-GB" dirty="0"/>
              <a:t> and ssa.  Suggested ranges:</a:t>
            </a:r>
          </a:p>
          <a:p>
            <a:pPr lvl="1"/>
            <a:r>
              <a:rPr lang="en-GB" dirty="0"/>
              <a:t>Spectral range: 300 nm to 1600 nm.</a:t>
            </a:r>
          </a:p>
          <a:p>
            <a:pPr lvl="1"/>
            <a:r>
              <a:rPr lang="en-GB" dirty="0"/>
              <a:t>AOD : 0.05 to 1.0</a:t>
            </a:r>
          </a:p>
          <a:p>
            <a:pPr lvl="1"/>
            <a:r>
              <a:rPr lang="en-GB" dirty="0"/>
              <a:t>SSA : 0.65 to 0.95</a:t>
            </a:r>
          </a:p>
          <a:p>
            <a:pPr lvl="1"/>
            <a:r>
              <a:rPr lang="en-GB" dirty="0"/>
              <a:t>Solar zenith angle : SZA=45</a:t>
            </a:r>
          </a:p>
          <a:p>
            <a:pPr marL="0" indent="0">
              <a:buNone/>
            </a:pPr>
            <a:r>
              <a:rPr lang="en-GB" dirty="0"/>
              <a:t>Questions to address:</a:t>
            </a:r>
          </a:p>
          <a:p>
            <a:pPr>
              <a:buFont typeface="Wingdings" panose="05000000000000000000" pitchFamily="2" charset="2"/>
              <a:buChar char="§"/>
            </a:pPr>
            <a:r>
              <a:rPr lang="en-GB" sz="1400" dirty="0"/>
              <a:t>Sensitivity of direct and global solar irradiance to AOD at several wavelengths.</a:t>
            </a:r>
          </a:p>
          <a:p>
            <a:pPr>
              <a:buFont typeface="Wingdings" panose="05000000000000000000" pitchFamily="2" charset="2"/>
              <a:buChar char="§"/>
            </a:pPr>
            <a:r>
              <a:rPr lang="en-GB" sz="1400" dirty="0"/>
              <a:t>What is the impact of SSA on direct and global irradiance?</a:t>
            </a:r>
          </a:p>
          <a:p>
            <a:pPr marL="0" indent="0">
              <a:buNone/>
            </a:pPr>
            <a:endParaRPr lang="en-GB" sz="1400" dirty="0"/>
          </a:p>
        </p:txBody>
      </p:sp>
      <p:sp>
        <p:nvSpPr>
          <p:cNvPr id="4" name="Footer Placeholder 3">
            <a:extLst>
              <a:ext uri="{FF2B5EF4-FFF2-40B4-BE49-F238E27FC236}">
                <a16:creationId xmlns:a16="http://schemas.microsoft.com/office/drawing/2014/main" id="{BE1FE899-0CF0-C590-E2C9-9689AFB882E1}"/>
              </a:ext>
            </a:extLst>
          </p:cNvPr>
          <p:cNvSpPr>
            <a:spLocks noGrp="1"/>
          </p:cNvSpPr>
          <p:nvPr>
            <p:ph type="ftr" sz="quarter" idx="11"/>
          </p:nvPr>
        </p:nvSpPr>
        <p:spPr/>
        <p:txBody>
          <a:bodyPr/>
          <a:lstStyle/>
          <a:p>
            <a:r>
              <a:rPr lang="fr-FR"/>
              <a:t>Gröbner/Kazadzis Atmospheric Remote Sensing, 701-1241-00L</a:t>
            </a:r>
            <a:endParaRPr lang="en-CH"/>
          </a:p>
        </p:txBody>
      </p:sp>
      <p:sp>
        <p:nvSpPr>
          <p:cNvPr id="5" name="Slide Number Placeholder 4">
            <a:extLst>
              <a:ext uri="{FF2B5EF4-FFF2-40B4-BE49-F238E27FC236}">
                <a16:creationId xmlns:a16="http://schemas.microsoft.com/office/drawing/2014/main" id="{18DA0753-FBDF-028D-E583-15B43187BB76}"/>
              </a:ext>
            </a:extLst>
          </p:cNvPr>
          <p:cNvSpPr>
            <a:spLocks noGrp="1"/>
          </p:cNvSpPr>
          <p:nvPr>
            <p:ph type="sldNum" sz="quarter" idx="12"/>
          </p:nvPr>
        </p:nvSpPr>
        <p:spPr/>
        <p:txBody>
          <a:bodyPr/>
          <a:lstStyle/>
          <a:p>
            <a:fld id="{D571F08B-92A7-4089-9E92-0164F741762B}" type="slidenum">
              <a:rPr lang="en-CH" smtClean="0"/>
              <a:t>7</a:t>
            </a:fld>
            <a:endParaRPr lang="en-CH"/>
          </a:p>
        </p:txBody>
      </p:sp>
    </p:spTree>
    <p:extLst>
      <p:ext uri="{BB962C8B-B14F-4D97-AF65-F5344CB8AC3E}">
        <p14:creationId xmlns:p14="http://schemas.microsoft.com/office/powerpoint/2010/main" val="2206663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1200" dirty="0" smtClean="0">
            <a:latin typeface="Nunito" pitchFamily="2" charset="0"/>
          </a:defRPr>
        </a:defPPr>
      </a:lstStyle>
    </a:txDef>
  </a:objectDefaults>
  <a:extraClrSchemeLst/>
  <a:extLst>
    <a:ext uri="{05A4C25C-085E-4340-85A3-A5531E510DB2}">
      <thm15:themeFamily xmlns:thm15="http://schemas.microsoft.com/office/thememl/2012/main" name="Presentation1" id="{835CDE37-A346-4CE0-BF19-889199481629}" vid="{6AF6AD48-B540-4C73-A983-30DD623936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lecture_ethz</Template>
  <TotalTime>913</TotalTime>
  <Words>687</Words>
  <Application>Microsoft Office PowerPoint</Application>
  <PresentationFormat>On-screen Show (4:3)</PresentationFormat>
  <Paragraphs>77</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Cambria Math</vt:lpstr>
      <vt:lpstr>Courier New</vt:lpstr>
      <vt:lpstr>Nunito</vt:lpstr>
      <vt:lpstr>Symbol</vt:lpstr>
      <vt:lpstr>Wingdings</vt:lpstr>
      <vt:lpstr>Office Theme</vt:lpstr>
      <vt:lpstr>Exercise 1</vt:lpstr>
      <vt:lpstr>Impact of airmass on remote sensing retrievals?</vt:lpstr>
      <vt:lpstr>Sensitivity studies to understand the impact of the atmosphere and surface on solar radiation.</vt:lpstr>
      <vt:lpstr>1) Sensitivity to total column ozone</vt:lpstr>
      <vt:lpstr>2) Sensitivity to Surface albedo</vt:lpstr>
      <vt:lpstr>3) Sensitivity to precipitable water vapour</vt:lpstr>
      <vt:lpstr>4) Sensitivity to Aerosol Optical Depth and Single Scattering Albedo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Radiation measurements</dc:title>
  <dc:creator>Julian Gröbner</dc:creator>
  <cp:lastModifiedBy>Julian Gröbner</cp:lastModifiedBy>
  <cp:revision>31</cp:revision>
  <dcterms:created xsi:type="dcterms:W3CDTF">2022-10-02T09:14:18Z</dcterms:created>
  <dcterms:modified xsi:type="dcterms:W3CDTF">2024-10-09T12:13:01Z</dcterms:modified>
</cp:coreProperties>
</file>