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3" r:id="rId2"/>
    <p:sldId id="260" r:id="rId3"/>
    <p:sldId id="262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9" r:id="rId14"/>
    <p:sldId id="275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8"/>
    <a:srgbClr val="01B4E3"/>
    <a:srgbClr val="0073AE"/>
    <a:srgbClr val="CBE0EB"/>
    <a:srgbClr val="D8F0FA"/>
    <a:srgbClr val="F3F1E5"/>
    <a:srgbClr val="B2D5D7"/>
    <a:srgbClr val="5B9BD5"/>
    <a:srgbClr val="2CB6C0"/>
    <a:srgbClr val="EE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/>
    <p:restoredTop sz="93554" autoAdjust="0"/>
  </p:normalViewPr>
  <p:slideViewPr>
    <p:cSldViewPr snapToGrid="0" snapToObjects="1">
      <p:cViewPr>
        <p:scale>
          <a:sx n="100" d="100"/>
          <a:sy n="100" d="100"/>
        </p:scale>
        <p:origin x="3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plates of Bangladesh have a 2-line format compared to the 1 line format of other countries.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F42A90F-4B13-5545-8C5D-39D422D1B6B6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3566931"/>
            <a:ext cx="6898820" cy="904861"/>
          </a:xfrm>
        </p:spPr>
        <p:txBody>
          <a:bodyPr>
            <a:normAutofit/>
          </a:bodyPr>
          <a:lstStyle>
            <a:lvl1pPr marL="0" indent="0" algn="l">
              <a:buNone/>
              <a:defRPr sz="26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Placeholder Text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Placeholder text or 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0" dirty="0" err="1">
                <a:solidFill>
                  <a:schemeClr val="bg1"/>
                </a:solidFill>
              </a:rPr>
              <a:t>www.ieee.org</a:t>
            </a:r>
            <a:endParaRPr lang="en-US" sz="800" i="0" dirty="0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5F9F5B5-9A4A-C147-A14A-863D1D9F20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498" y="1137684"/>
            <a:ext cx="5159294" cy="1581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baseline="0"/>
            </a:lvl1pPr>
          </a:lstStyle>
          <a:p>
            <a:r>
              <a:rPr lang="en-US" dirty="0"/>
              <a:t>Sub-brand Logo, Icon or Image</a:t>
            </a:r>
          </a:p>
        </p:txBody>
      </p:sp>
    </p:spTree>
    <p:extLst>
      <p:ext uri="{BB962C8B-B14F-4D97-AF65-F5344CB8AC3E}">
        <p14:creationId xmlns:p14="http://schemas.microsoft.com/office/powerpoint/2010/main" val="9949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929325"/>
            <a:ext cx="3256822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44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256822" cy="142731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929325"/>
            <a:ext cx="3886200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423B85F-611F-D84E-92B9-B014B2FF0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D8F41-F60A-FE49-8FD7-146B6D973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3174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7" y="1369219"/>
            <a:ext cx="4096396" cy="3188713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21480-2E05-304D-90D5-0074466BC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66852DA-5FCA-3C48-B7E0-24647A33D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1AB48A7-CCD3-824A-83A4-C7817B6F04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49855"/>
            <a:ext cx="3886200" cy="8940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E52AC-48BD-114C-A96C-70541DCBE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BE92F0-8379-544C-9853-26997417C4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DA3FAE0-D3D1-1843-9ADE-85DB24F02EC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2FB1738-29EC-0E4D-93D0-49DC5F2DF7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257322" cy="1878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6718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23778"/>
            <a:ext cx="7257322" cy="497168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A010C0-C937-414F-B4D6-989D04A36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7F5892-F465-DC49-9737-4DFCCCFAAE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FE481CE-41B6-9D44-9204-8907CF9C07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5109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256822" cy="1510936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43F8A4-18EA-E544-AA3F-489BF4E7C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371046-29F8-4B4F-86CC-821168A1D9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7799CC5-2AC5-8C43-823A-3530CA1E72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473353" cy="2165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9358"/>
            <a:ext cx="4473353" cy="95036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88465" y="1369217"/>
            <a:ext cx="2697508" cy="3180505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34513-C7AD-9347-A732-E092B13A3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7773B4-3F24-7F42-BD0E-510D539154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8E2EAB6-2D42-8840-B752-CA7550C317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FE907A-0B6C-614D-8861-FBA93F1B0A1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1437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C4EB9A0-6BC7-7742-A70D-39678A3FC38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333" y="1954061"/>
            <a:ext cx="6898820" cy="946914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2970031"/>
            <a:ext cx="6898820" cy="956810"/>
          </a:xfrm>
        </p:spPr>
        <p:txBody>
          <a:bodyPr>
            <a:normAutofit/>
          </a:bodyPr>
          <a:lstStyle>
            <a:lvl1pPr marL="0" indent="0" algn="l">
              <a:buNone/>
              <a:defRPr sz="25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627063"/>
            <a:ext cx="2203450" cy="901112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E0EA5B4-2A13-5945-AE96-0E29FD3F5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3023" t="22335" r="2942" b="24768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</p:spPr>
      </p:pic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B7E9D976-E311-B641-978A-11C6FFF87F7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332" y="1796694"/>
            <a:ext cx="686204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331" y="2388734"/>
            <a:ext cx="686204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3398-9A0A-8E41-B673-3FA96B4B5B68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331" y="197646"/>
            <a:ext cx="1760992" cy="7418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baseline="0"/>
            </a:lvl1pPr>
          </a:lstStyle>
          <a:p>
            <a:r>
              <a:rPr lang="en-US" dirty="0"/>
              <a:t>Sub-brand Logo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192736" cy="3132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3293-C8E3-8B4D-849D-84C3442398B6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8BC2F-A6A3-8A4F-9078-CD37F7CCE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0367293-C8F2-4440-841B-88BAEA1A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C4EE3-8D25-6E4C-8D67-76BDD58F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79AED3-8035-244E-BACE-D9A32AFE55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676D64-F0B0-FE4A-B268-AB527DCBD9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4602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401699" cy="314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093323" y="1369218"/>
            <a:ext cx="3792649" cy="314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AD0A7-181F-A042-BA08-F9B0155F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10ABD9-D541-A546-BDA1-282FD17854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0ED9FB8-9485-2545-93CF-E6B47AEF1B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50" y="1369219"/>
            <a:ext cx="3617922" cy="318871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518183" cy="31746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34FA29-FF78-4247-B422-9CB3C156C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1A0F07-0A01-604D-A10A-32D1FE0D1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AECC975-C7CA-874B-876A-9AE7B23A0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2444" y="3028586"/>
            <a:ext cx="3763528" cy="149681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13347" cy="3118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122444" y="1369219"/>
            <a:ext cx="3763528" cy="1572004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950B52-7DDE-B041-8DAF-12315E820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D56426-0BE2-154F-BFC0-7B41362035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4BDD425-4C83-F24D-8172-3994E15A7A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49" y="2195725"/>
            <a:ext cx="3617923" cy="2362208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582249" cy="318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68049" y="1369219"/>
            <a:ext cx="3617923" cy="758882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163C31-F925-444C-8BE7-3A845791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9B7C62-A98B-D64A-B870-B0BE17030C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0E46EFD-CF71-BA46-ADD6-19823EAC8D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314336" cy="3181942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9772" y="2320132"/>
            <a:ext cx="3886200" cy="2251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999772" y="1369218"/>
            <a:ext cx="3886200" cy="8672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73C23-9D23-E345-84C3-69AEBC32B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608F67-A8D0-9945-9B5D-2D542DDCE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B43012C-D118-D14F-AF93-458F0A8677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DD368D2A-BF45-FB49-B010-489CE9FD5F20}"/>
              </a:ext>
            </a:extLst>
          </p:cNvPr>
          <p:cNvSpPr/>
          <p:nvPr userDrawn="1"/>
        </p:nvSpPr>
        <p:spPr>
          <a:xfrm>
            <a:off x="0" y="1"/>
            <a:ext cx="8049986" cy="5143500"/>
          </a:xfrm>
          <a:prstGeom prst="snip1Rect">
            <a:avLst/>
          </a:prstGeom>
          <a:gradFill>
            <a:gsLst>
              <a:gs pos="0">
                <a:srgbClr val="CBE0EB">
                  <a:alpha val="50000"/>
                </a:srgbClr>
              </a:gs>
              <a:gs pos="79000">
                <a:srgbClr val="D8F0FA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710F7-ADD9-5148-91F4-99563CAA19EB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D287C-11AD-1D4B-B4BF-273AF9AD7195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rgbClr val="0073AE"/>
                </a:solidFill>
              </a:rPr>
              <a:t>www.ieee.org</a:t>
            </a:r>
            <a:endParaRPr lang="en-US" sz="900" i="0" dirty="0">
              <a:solidFill>
                <a:srgbClr val="0073A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47DF6-4048-284D-9B33-DF1CF4C33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61" r:id="rId3"/>
    <p:sldLayoutId id="2147483687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18" Type="http://schemas.openxmlformats.org/officeDocument/2006/relationships/image" Target="../media/image39.jpg"/><Relationship Id="rId3" Type="http://schemas.openxmlformats.org/officeDocument/2006/relationships/image" Target="../media/image24.png"/><Relationship Id="rId21" Type="http://schemas.openxmlformats.org/officeDocument/2006/relationships/image" Target="../media/image42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17" Type="http://schemas.openxmlformats.org/officeDocument/2006/relationships/image" Target="../media/image38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jpg"/><Relationship Id="rId20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5" Type="http://schemas.openxmlformats.org/officeDocument/2006/relationships/image" Target="../media/image36.jpg"/><Relationship Id="rId10" Type="http://schemas.openxmlformats.org/officeDocument/2006/relationships/image" Target="../media/image31.jpg"/><Relationship Id="rId19" Type="http://schemas.openxmlformats.org/officeDocument/2006/relationships/image" Target="../media/image40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Relationship Id="rId1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6F07A9-A7BC-4D46-84D6-6ADD2D15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80" y="1466276"/>
            <a:ext cx="1867968" cy="22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0A0D1-6DBE-44CF-AB43-FC5B5549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2" y="1465269"/>
            <a:ext cx="1867968" cy="2245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27EA5-1B3F-44D2-9967-FAFD2062F3CC}"/>
              </a:ext>
            </a:extLst>
          </p:cNvPr>
          <p:cNvSpPr txBox="1"/>
          <p:nvPr/>
        </p:nvSpPr>
        <p:spPr>
          <a:xfrm>
            <a:off x="340242" y="3711172"/>
            <a:ext cx="18679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SE" sz="11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Naimul</a:t>
            </a:r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SE" sz="11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Suvon</a:t>
            </a:r>
            <a:endParaRPr lang="en-SE" sz="1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 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</a:t>
            </a:r>
            <a:endParaRPr lang="en-US" sz="1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25F0-E0F5-4604-8EAC-7053FD610D61}"/>
              </a:ext>
            </a:extLst>
          </p:cNvPr>
          <p:cNvSpPr txBox="1"/>
          <p:nvPr/>
        </p:nvSpPr>
        <p:spPr>
          <a:xfrm>
            <a:off x="5417880" y="3702264"/>
            <a:ext cx="18679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1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Riasat</a:t>
            </a:r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 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</a:t>
            </a:r>
            <a:endParaRPr lang="en-US" sz="1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BFAD3-40CF-4030-966F-2D7BFCD0BEC8}"/>
              </a:ext>
            </a:extLst>
          </p:cNvPr>
          <p:cNvSpPr txBox="1"/>
          <p:nvPr/>
        </p:nvSpPr>
        <p:spPr>
          <a:xfrm>
            <a:off x="2938601" y="3711172"/>
            <a:ext cx="18679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11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Mehebuba</a:t>
            </a:r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Ferdous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 </a:t>
            </a:r>
          </a:p>
          <a:p>
            <a:pPr algn="ctr"/>
            <a:r>
              <a:rPr lang="en-SE" sz="1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Dhaka, Bangladesh</a:t>
            </a:r>
            <a:endParaRPr lang="en-US" sz="11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D0D18E-6FE1-4591-8DDF-B76BFD78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601" y="1465269"/>
            <a:ext cx="1867968" cy="2245903"/>
          </a:xfrm>
          <a:prstGeom prst="rect">
            <a:avLst/>
          </a:prstGeom>
        </p:spPr>
      </p:pic>
      <p:sp>
        <p:nvSpPr>
          <p:cNvPr id="13" name="Subtitle 1">
            <a:extLst>
              <a:ext uri="{FF2B5EF4-FFF2-40B4-BE49-F238E27FC236}">
                <a16:creationId xmlns:a16="http://schemas.microsoft.com/office/drawing/2014/main" id="{160C7E7E-ADE9-48E5-8A98-89B0D362D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42" y="142333"/>
            <a:ext cx="6898820" cy="1293062"/>
          </a:xfrm>
        </p:spPr>
        <p:txBody>
          <a:bodyPr>
            <a:noAutofit/>
          </a:bodyPr>
          <a:lstStyle/>
          <a:p>
            <a:pPr algn="ctr"/>
            <a:r>
              <a:rPr lang="en-SE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Bangla Number Plate Recognition using Computer Vision and Convolutional Neural Network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28650" y="792509"/>
            <a:ext cx="6299688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Layers and Trainable Parameters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60C7A09-25AB-4BFC-ADC7-80F7ED11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38562"/>
              </p:ext>
            </p:extLst>
          </p:nvPr>
        </p:nvGraphicFramePr>
        <p:xfrm>
          <a:off x="1166781" y="1184537"/>
          <a:ext cx="6207035" cy="319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6">
                  <a:extLst>
                    <a:ext uri="{9D8B030D-6E8A-4147-A177-3AD203B41FA5}">
                      <a16:colId xmlns:a16="http://schemas.microsoft.com/office/drawing/2014/main" val="3120183101"/>
                    </a:ext>
                  </a:extLst>
                </a:gridCol>
                <a:gridCol w="1060026">
                  <a:extLst>
                    <a:ext uri="{9D8B030D-6E8A-4147-A177-3AD203B41FA5}">
                      <a16:colId xmlns:a16="http://schemas.microsoft.com/office/drawing/2014/main" val="1266806113"/>
                    </a:ext>
                  </a:extLst>
                </a:gridCol>
                <a:gridCol w="1008985">
                  <a:extLst>
                    <a:ext uri="{9D8B030D-6E8A-4147-A177-3AD203B41FA5}">
                      <a16:colId xmlns:a16="http://schemas.microsoft.com/office/drawing/2014/main" val="1638258632"/>
                    </a:ext>
                  </a:extLst>
                </a:gridCol>
                <a:gridCol w="1034506">
                  <a:extLst>
                    <a:ext uri="{9D8B030D-6E8A-4147-A177-3AD203B41FA5}">
                      <a16:colId xmlns:a16="http://schemas.microsoft.com/office/drawing/2014/main" val="1709250422"/>
                    </a:ext>
                  </a:extLst>
                </a:gridCol>
                <a:gridCol w="1034506">
                  <a:extLst>
                    <a:ext uri="{9D8B030D-6E8A-4147-A177-3AD203B41FA5}">
                      <a16:colId xmlns:a16="http://schemas.microsoft.com/office/drawing/2014/main" val="422885052"/>
                    </a:ext>
                  </a:extLst>
                </a:gridCol>
                <a:gridCol w="1034506">
                  <a:extLst>
                    <a:ext uri="{9D8B030D-6E8A-4147-A177-3AD203B41FA5}">
                      <a16:colId xmlns:a16="http://schemas.microsoft.com/office/drawing/2014/main" val="28086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of operation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feature maps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maps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3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X 28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X 5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9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 err="1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X 14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X 2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7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X 10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X 5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2,496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7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 err="1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X 5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X 2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X1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N/A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166,400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3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7,218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807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8FC244-8B1A-4BC6-A9DF-3C62D14A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2665"/>
              </p:ext>
            </p:extLst>
          </p:nvPr>
        </p:nvGraphicFramePr>
        <p:xfrm>
          <a:off x="6330461" y="4383994"/>
          <a:ext cx="1043355" cy="386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355">
                  <a:extLst>
                    <a:ext uri="{9D8B030D-6E8A-4147-A177-3AD203B41FA5}">
                      <a16:colId xmlns:a16="http://schemas.microsoft.com/office/drawing/2014/main" val="1875727592"/>
                    </a:ext>
                  </a:extLst>
                </a:gridCol>
              </a:tblGrid>
              <a:tr h="386861"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00457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1,76,270</a:t>
                      </a:r>
                      <a:endParaRPr lang="en-US" dirty="0">
                        <a:solidFill>
                          <a:srgbClr val="00457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5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57552"/>
            <a:ext cx="7192736" cy="3132413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91% accuracy in Computer vision approach.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Computer vision.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CNN moving av</a:t>
            </a:r>
            <a:r>
              <a:rPr lang="en-US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rage loss is 0.09 in the validation with I</a:t>
            </a:r>
            <a:r>
              <a:rPr lang="en-US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&gt;85%.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 detection accuracy with CNN.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28650" y="792509"/>
            <a:ext cx="5506336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Detection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5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15527"/>
            <a:ext cx="7192736" cy="6964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 have a 90% testing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performs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28650" y="792509"/>
            <a:ext cx="5506336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8D84C-DD05-4930-9224-595C9453B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1799" y="1953974"/>
            <a:ext cx="4015838" cy="2520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397C0-0EB0-4378-B864-ADB6CA8C8793}"/>
              </a:ext>
            </a:extLst>
          </p:cNvPr>
          <p:cNvSpPr txBox="1"/>
          <p:nvPr/>
        </p:nvSpPr>
        <p:spPr>
          <a:xfrm>
            <a:off x="3099473" y="4459805"/>
            <a:ext cx="294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vs Epoch of CNN model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5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542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97C0-0EB0-4378-B864-ADB6CA8C8793}"/>
              </a:ext>
            </a:extLst>
          </p:cNvPr>
          <p:cNvSpPr txBox="1"/>
          <p:nvPr/>
        </p:nvSpPr>
        <p:spPr>
          <a:xfrm>
            <a:off x="2615775" y="4619625"/>
            <a:ext cx="351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Fig.4. MySQL database of recognized number plates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3F949-59A1-43C4-BA38-7BAAB4ABA0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9771" y="716225"/>
            <a:ext cx="6822604" cy="39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5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87431"/>
            <a:ext cx="7192736" cy="3132413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scope of the market.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Stolen car Tracking.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App-based Intelligent parking system with a 3D view of parking garage.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violation tracking system.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8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1" y="2105247"/>
            <a:ext cx="3423684" cy="691115"/>
          </a:xfrm>
        </p:spPr>
        <p:txBody>
          <a:bodyPr/>
          <a:lstStyle/>
          <a:p>
            <a:r>
              <a:rPr lang="en-S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5827" y="217273"/>
            <a:ext cx="6862040" cy="637954"/>
          </a:xfrm>
        </p:spPr>
        <p:txBody>
          <a:bodyPr>
            <a:normAutofit fontScale="90000"/>
          </a:bodyPr>
          <a:lstStyle/>
          <a:p>
            <a:pPr algn="ctr"/>
            <a:r>
              <a:rPr lang="en-S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Bangla Number Plate Recognition using Computer Vision and Convolutional Neural Network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67774" y="801653"/>
            <a:ext cx="3998146" cy="380993"/>
          </a:xfrm>
        </p:spPr>
        <p:txBody>
          <a:bodyPr/>
          <a:lstStyle/>
          <a:p>
            <a:pPr algn="ctr"/>
            <a:r>
              <a:rPr lang="en-S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1B6F0BB-D0BB-43E4-A46A-995C0BD95E47}"/>
              </a:ext>
            </a:extLst>
          </p:cNvPr>
          <p:cNvSpPr txBox="1">
            <a:spLocks/>
          </p:cNvSpPr>
          <p:nvPr/>
        </p:nvSpPr>
        <p:spPr>
          <a:xfrm>
            <a:off x="535827" y="1149141"/>
            <a:ext cx="7192736" cy="363343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Block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05543"/>
            <a:ext cx="7192736" cy="3406969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45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 number plate identification in today's world plays a vital role</a:t>
            </a:r>
            <a:r>
              <a:rPr lang="en-SE" sz="1800" dirty="0">
                <a:solidFill>
                  <a:srgbClr val="0045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SE" sz="1800" dirty="0">
                <a:solidFill>
                  <a:srgbClr val="0045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2019, there were total 497,374,000 units registered car in Bangladesh.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SE" sz="1800" dirty="0">
                <a:solidFill>
                  <a:srgbClr val="0045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en-SE" sz="1800" dirty="0">
                <a:solidFill>
                  <a:srgbClr val="0045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 entry and exit form a parking lot takes a lot of time in Bangladesh.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SE" sz="1800" dirty="0">
                <a:solidFill>
                  <a:srgbClr val="0045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SE" sz="1800" dirty="0">
                <a:solidFill>
                  <a:srgbClr val="0045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motivation is to eliminate this hassle.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1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Block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58FB62-A5C3-49A8-9CD2-7CADAE8C7A72}"/>
              </a:ext>
            </a:extLst>
          </p:cNvPr>
          <p:cNvSpPr/>
          <p:nvPr/>
        </p:nvSpPr>
        <p:spPr>
          <a:xfrm>
            <a:off x="628653" y="1510798"/>
            <a:ext cx="1010093" cy="7963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EC6D2C-795E-412A-BDE7-25440A51D9ED}"/>
              </a:ext>
            </a:extLst>
          </p:cNvPr>
          <p:cNvSpPr/>
          <p:nvPr/>
        </p:nvSpPr>
        <p:spPr>
          <a:xfrm>
            <a:off x="2195332" y="1510798"/>
            <a:ext cx="1458283" cy="7963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Connection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F7F13F-63DC-4D7E-8AB6-96291CF8C499}"/>
              </a:ext>
            </a:extLst>
          </p:cNvPr>
          <p:cNvSpPr/>
          <p:nvPr/>
        </p:nvSpPr>
        <p:spPr>
          <a:xfrm>
            <a:off x="4089553" y="1510798"/>
            <a:ext cx="1458283" cy="796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42AFA1-8028-431C-8D27-9F38BBB0888B}"/>
              </a:ext>
            </a:extLst>
          </p:cNvPr>
          <p:cNvSpPr/>
          <p:nvPr/>
        </p:nvSpPr>
        <p:spPr>
          <a:xfrm>
            <a:off x="5983774" y="1538698"/>
            <a:ext cx="1573618" cy="796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Detection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40B01-3EC0-4B4B-8AE9-D626BA26187E}"/>
              </a:ext>
            </a:extLst>
          </p:cNvPr>
          <p:cNvSpPr/>
          <p:nvPr/>
        </p:nvSpPr>
        <p:spPr>
          <a:xfrm>
            <a:off x="5983774" y="3145312"/>
            <a:ext cx="1573618" cy="796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Extraction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8F6F24-7134-4FCB-BC70-638A2B53EB79}"/>
              </a:ext>
            </a:extLst>
          </p:cNvPr>
          <p:cNvSpPr/>
          <p:nvPr/>
        </p:nvSpPr>
        <p:spPr>
          <a:xfrm>
            <a:off x="4089552" y="3145311"/>
            <a:ext cx="1458283" cy="796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E13498-512B-4EEE-8DA8-BDCB9FFA3208}"/>
              </a:ext>
            </a:extLst>
          </p:cNvPr>
          <p:cNvSpPr/>
          <p:nvPr/>
        </p:nvSpPr>
        <p:spPr>
          <a:xfrm>
            <a:off x="2195330" y="3121162"/>
            <a:ext cx="1458283" cy="7963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 Database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950703-15B4-48BC-82E0-EBA54CA95266}"/>
              </a:ext>
            </a:extLst>
          </p:cNvPr>
          <p:cNvSpPr/>
          <p:nvPr/>
        </p:nvSpPr>
        <p:spPr>
          <a:xfrm>
            <a:off x="1638746" y="1786448"/>
            <a:ext cx="556584" cy="22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274BF5-D59B-4EBB-89BB-696B004587D3}"/>
              </a:ext>
            </a:extLst>
          </p:cNvPr>
          <p:cNvSpPr/>
          <p:nvPr/>
        </p:nvSpPr>
        <p:spPr>
          <a:xfrm>
            <a:off x="3653615" y="1786448"/>
            <a:ext cx="435940" cy="22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9C38B9-6315-4491-836B-71B4FCA52950}"/>
              </a:ext>
            </a:extLst>
          </p:cNvPr>
          <p:cNvSpPr/>
          <p:nvPr/>
        </p:nvSpPr>
        <p:spPr>
          <a:xfrm>
            <a:off x="5547836" y="1795503"/>
            <a:ext cx="435940" cy="22788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00C869F-8EE5-4834-98A7-4E2499D1DCF4}"/>
              </a:ext>
            </a:extLst>
          </p:cNvPr>
          <p:cNvSpPr/>
          <p:nvPr/>
        </p:nvSpPr>
        <p:spPr>
          <a:xfrm>
            <a:off x="6642992" y="2344349"/>
            <a:ext cx="255181" cy="79819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B6D538F7-875C-4C79-BACC-9CEB316459EB}"/>
              </a:ext>
            </a:extLst>
          </p:cNvPr>
          <p:cNvSpPr/>
          <p:nvPr/>
        </p:nvSpPr>
        <p:spPr>
          <a:xfrm>
            <a:off x="5547835" y="3409687"/>
            <a:ext cx="435938" cy="219296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920DBB1D-2B32-4D25-8A12-FEEB6EE2B036}"/>
              </a:ext>
            </a:extLst>
          </p:cNvPr>
          <p:cNvSpPr/>
          <p:nvPr/>
        </p:nvSpPr>
        <p:spPr>
          <a:xfrm>
            <a:off x="3653617" y="3409687"/>
            <a:ext cx="435938" cy="219296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CE84685A-AB9E-4840-A596-52A1CB42744A}"/>
              </a:ext>
            </a:extLst>
          </p:cNvPr>
          <p:cNvSpPr/>
          <p:nvPr/>
        </p:nvSpPr>
        <p:spPr>
          <a:xfrm>
            <a:off x="4691103" y="2307146"/>
            <a:ext cx="255181" cy="835396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27" y="-67021"/>
            <a:ext cx="6634132" cy="610390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60CF6-2EE9-4F17-A4E9-E9EE9874D8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69" y="545964"/>
            <a:ext cx="2862526" cy="2011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CB2F0-0D3E-470D-A45A-EA15BF03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88" y="2748864"/>
            <a:ext cx="2862526" cy="2011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09D40-B544-47C7-8ED1-02049F0481B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71932" y="2748864"/>
            <a:ext cx="3093720" cy="2011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C5277-F505-4EB8-BEDE-F2717B7AE94A}"/>
              </a:ext>
            </a:extLst>
          </p:cNvPr>
          <p:cNvSpPr txBox="1"/>
          <p:nvPr/>
        </p:nvSpPr>
        <p:spPr>
          <a:xfrm>
            <a:off x="3306890" y="2502643"/>
            <a:ext cx="175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(a) Initial hardware system  </a:t>
            </a:r>
            <a:endParaRPr lang="en-US" sz="10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010D0-58A6-4209-8059-7E9509BD776B}"/>
              </a:ext>
            </a:extLst>
          </p:cNvPr>
          <p:cNvSpPr txBox="1"/>
          <p:nvPr/>
        </p:nvSpPr>
        <p:spPr>
          <a:xfrm>
            <a:off x="1276843" y="4730317"/>
            <a:ext cx="256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3D inside view of our hardware system  </a:t>
            </a:r>
            <a:endParaRPr lang="en-US" sz="10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E3444-EF2B-4817-83A4-EBDF4E99A41A}"/>
              </a:ext>
            </a:extLst>
          </p:cNvPr>
          <p:cNvSpPr txBox="1"/>
          <p:nvPr/>
        </p:nvSpPr>
        <p:spPr>
          <a:xfrm>
            <a:off x="4372085" y="4702706"/>
            <a:ext cx="26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3D outside view of our hardware system  </a:t>
            </a:r>
            <a:endParaRPr lang="en-US" sz="10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r>
              <a:rPr lang="en-US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33" y="190395"/>
            <a:ext cx="6634132" cy="480226"/>
          </a:xfrm>
        </p:spPr>
        <p:txBody>
          <a:bodyPr/>
          <a:lstStyle/>
          <a:p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Detection</a:t>
            </a:r>
            <a:endParaRPr lang="en-US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07733" y="589499"/>
            <a:ext cx="3998146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approach</a:t>
            </a:r>
            <a:endParaRPr lang="en-US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D06C68-B73C-46F8-A5F5-0ACE540486F4}"/>
              </a:ext>
            </a:extLst>
          </p:cNvPr>
          <p:cNvGrpSpPr/>
          <p:nvPr/>
        </p:nvGrpSpPr>
        <p:grpSpPr>
          <a:xfrm>
            <a:off x="724729" y="946744"/>
            <a:ext cx="3036572" cy="1145861"/>
            <a:chOff x="-2539" y="-4571"/>
            <a:chExt cx="3036823" cy="10528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202D9E-7BF5-4196-9DF9-0B43ADB14D7F}"/>
                </a:ext>
              </a:extLst>
            </p:cNvPr>
            <p:cNvSpPr/>
            <p:nvPr/>
          </p:nvSpPr>
          <p:spPr>
            <a:xfrm>
              <a:off x="1484379" y="895270"/>
              <a:ext cx="8460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4578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B7CDE6-1AC9-425E-90E5-A5123E0E76B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539" y="-4571"/>
              <a:ext cx="1487424" cy="9875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06BAF6-89F2-4AB0-BF3D-2731DC7A3E6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43812" y="-4571"/>
              <a:ext cx="1490472" cy="98755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44B25C-4AB4-467F-9E92-6131CF8C9AD3}"/>
              </a:ext>
            </a:extLst>
          </p:cNvPr>
          <p:cNvGrpSpPr/>
          <p:nvPr/>
        </p:nvGrpSpPr>
        <p:grpSpPr>
          <a:xfrm>
            <a:off x="4009784" y="946744"/>
            <a:ext cx="3156560" cy="1145861"/>
            <a:chOff x="-2539" y="-4572"/>
            <a:chExt cx="3036823" cy="1052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42D7C2-4F6B-4B6F-9991-FA49B482B661}"/>
                </a:ext>
              </a:extLst>
            </p:cNvPr>
            <p:cNvSpPr/>
            <p:nvPr/>
          </p:nvSpPr>
          <p:spPr>
            <a:xfrm>
              <a:off x="1484379" y="895270"/>
              <a:ext cx="8460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4578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8D75FF-6FFD-442F-8803-2EF7E39EE3F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2539" y="-4572"/>
              <a:ext cx="1487424" cy="98755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C10754-D2F1-42DA-9377-069B6F48070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543812" y="-4572"/>
              <a:ext cx="1490472" cy="98755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3C7EE8-FC08-43E0-A6E5-A898D79CD557}"/>
              </a:ext>
            </a:extLst>
          </p:cNvPr>
          <p:cNvGrpSpPr/>
          <p:nvPr/>
        </p:nvGrpSpPr>
        <p:grpSpPr>
          <a:xfrm>
            <a:off x="724729" y="2211906"/>
            <a:ext cx="3036572" cy="1192111"/>
            <a:chOff x="-2539" y="-4063"/>
            <a:chExt cx="3036823" cy="10523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8FFDE3-3389-4D6D-A7B5-43D073992B2F}"/>
                </a:ext>
              </a:extLst>
            </p:cNvPr>
            <p:cNvSpPr/>
            <p:nvPr/>
          </p:nvSpPr>
          <p:spPr>
            <a:xfrm>
              <a:off x="1484379" y="895265"/>
              <a:ext cx="84604" cy="1530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4578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3B8C26-456C-4B52-8154-2EB893FC5FB7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-2539" y="-4063"/>
              <a:ext cx="1487424" cy="98755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81C887-75E7-4DCA-A892-D1602F5A1B2C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543812" y="-4063"/>
              <a:ext cx="1490472" cy="98755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AF7F87-012B-48EF-B94F-3DB0FB20FD12}"/>
              </a:ext>
            </a:extLst>
          </p:cNvPr>
          <p:cNvGrpSpPr/>
          <p:nvPr/>
        </p:nvGrpSpPr>
        <p:grpSpPr>
          <a:xfrm>
            <a:off x="4020590" y="2215044"/>
            <a:ext cx="3145753" cy="1188974"/>
            <a:chOff x="-2539" y="-2031"/>
            <a:chExt cx="3036823" cy="10503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4F7DF3-111D-40EF-A51B-E99BE273764E}"/>
                </a:ext>
              </a:extLst>
            </p:cNvPr>
            <p:cNvSpPr/>
            <p:nvPr/>
          </p:nvSpPr>
          <p:spPr>
            <a:xfrm>
              <a:off x="1484379" y="895267"/>
              <a:ext cx="84604" cy="1530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4578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D074E8-1EAD-4923-B7B5-78A8F0937246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-2539" y="-2031"/>
              <a:ext cx="1487424" cy="98755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AEE673-5108-46CB-86E2-C8D611EC9F20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543812" y="-2031"/>
              <a:ext cx="1490472" cy="98755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77219B-589B-497D-AF19-BB1FD3ECE284}"/>
              </a:ext>
            </a:extLst>
          </p:cNvPr>
          <p:cNvGrpSpPr/>
          <p:nvPr/>
        </p:nvGrpSpPr>
        <p:grpSpPr>
          <a:xfrm>
            <a:off x="724729" y="3562247"/>
            <a:ext cx="3036572" cy="1051305"/>
            <a:chOff x="-2539" y="-3047"/>
            <a:chExt cx="3036823" cy="10513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3CB023-9CA9-48DF-9E32-4397C3CC926D}"/>
                </a:ext>
              </a:extLst>
            </p:cNvPr>
            <p:cNvSpPr/>
            <p:nvPr/>
          </p:nvSpPr>
          <p:spPr>
            <a:xfrm>
              <a:off x="1484379" y="895268"/>
              <a:ext cx="8460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4578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1FB75F7-D87B-48D0-924A-6DCCDD3BBAD1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-2539" y="-3047"/>
              <a:ext cx="1487424" cy="9875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0C2132F-677D-4F70-9FB7-0C2B98379E1B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543812" y="-3047"/>
              <a:ext cx="1490472" cy="987552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39E35AD-3BB0-4A70-841D-DF470C48FD01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4006736" y="3562247"/>
            <a:ext cx="1554107" cy="9899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514921-525B-40C3-9DD6-EDEC1EDABEBD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5642335" y="3531020"/>
            <a:ext cx="1524009" cy="10111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48CBA51-87EA-487D-A467-00DA093A9DF5}"/>
              </a:ext>
            </a:extLst>
          </p:cNvPr>
          <p:cNvSpPr txBox="1"/>
          <p:nvPr/>
        </p:nvSpPr>
        <p:spPr>
          <a:xfrm>
            <a:off x="1266108" y="1957582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4692EC-7708-49D0-BD43-BF4D2110F9BC}"/>
              </a:ext>
            </a:extLst>
          </p:cNvPr>
          <p:cNvSpPr txBox="1"/>
          <p:nvPr/>
        </p:nvSpPr>
        <p:spPr>
          <a:xfrm>
            <a:off x="2809055" y="1954105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B57FC9-4DBB-48AA-ABC2-320B77467611}"/>
              </a:ext>
            </a:extLst>
          </p:cNvPr>
          <p:cNvSpPr txBox="1"/>
          <p:nvPr/>
        </p:nvSpPr>
        <p:spPr>
          <a:xfrm>
            <a:off x="4555059" y="1972403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6FECC-C013-48DF-AE25-A0D9BBAA1130}"/>
              </a:ext>
            </a:extLst>
          </p:cNvPr>
          <p:cNvSpPr txBox="1"/>
          <p:nvPr/>
        </p:nvSpPr>
        <p:spPr>
          <a:xfrm>
            <a:off x="6109969" y="1964159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C0B41D-FED4-43AF-B468-306D4FDD7FB2}"/>
              </a:ext>
            </a:extLst>
          </p:cNvPr>
          <p:cNvSpPr txBox="1"/>
          <p:nvPr/>
        </p:nvSpPr>
        <p:spPr>
          <a:xfrm>
            <a:off x="1253786" y="3254021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E91880-CE1C-4A69-9BB8-3020648A6CF7}"/>
              </a:ext>
            </a:extLst>
          </p:cNvPr>
          <p:cNvSpPr txBox="1"/>
          <p:nvPr/>
        </p:nvSpPr>
        <p:spPr>
          <a:xfrm>
            <a:off x="2808737" y="3270977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0CB021-3D82-4360-9200-37AA59E563B4}"/>
              </a:ext>
            </a:extLst>
          </p:cNvPr>
          <p:cNvSpPr txBox="1"/>
          <p:nvPr/>
        </p:nvSpPr>
        <p:spPr>
          <a:xfrm>
            <a:off x="4537030" y="3262376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CE708-77FD-4263-944F-56576C9DF04C}"/>
              </a:ext>
            </a:extLst>
          </p:cNvPr>
          <p:cNvSpPr txBox="1"/>
          <p:nvPr/>
        </p:nvSpPr>
        <p:spPr>
          <a:xfrm>
            <a:off x="6147983" y="3270976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C943B-8E11-4276-93A6-C3852A534C4A}"/>
              </a:ext>
            </a:extLst>
          </p:cNvPr>
          <p:cNvSpPr txBox="1"/>
          <p:nvPr/>
        </p:nvSpPr>
        <p:spPr>
          <a:xfrm>
            <a:off x="1253785" y="4485326"/>
            <a:ext cx="40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3BCEA8-D438-48DD-8EB7-88226BCE472D}"/>
              </a:ext>
            </a:extLst>
          </p:cNvPr>
          <p:cNvSpPr txBox="1"/>
          <p:nvPr/>
        </p:nvSpPr>
        <p:spPr>
          <a:xfrm>
            <a:off x="2809055" y="4491114"/>
            <a:ext cx="48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190CF-8C3F-4B01-9E7A-30D8442F06B4}"/>
              </a:ext>
            </a:extLst>
          </p:cNvPr>
          <p:cNvSpPr txBox="1"/>
          <p:nvPr/>
        </p:nvSpPr>
        <p:spPr>
          <a:xfrm>
            <a:off x="4551921" y="4513674"/>
            <a:ext cx="48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632E75-A580-4AE7-948B-5CBD9E71AD27}"/>
              </a:ext>
            </a:extLst>
          </p:cNvPr>
          <p:cNvSpPr txBox="1"/>
          <p:nvPr/>
        </p:nvSpPr>
        <p:spPr>
          <a:xfrm>
            <a:off x="6212774" y="4491114"/>
            <a:ext cx="48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200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9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57552"/>
            <a:ext cx="7192736" cy="352502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dataset contains 2000 images captured in different environment.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version 3 (YOLOv3).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E" dirty="0" err="1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LablImg</a:t>
            </a: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 for number plate labelling.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YOLOv3 before training to make it suitable in detecting number plate.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SE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4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28650" y="792509"/>
            <a:ext cx="3998146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approach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F1B76-3345-4059-AFEA-46FE7FE4F6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4184" y="1572607"/>
            <a:ext cx="1943314" cy="1478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7BE78-F880-48F5-BA15-B035E96309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3048" y="1572607"/>
            <a:ext cx="2051131" cy="14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72735"/>
            <a:ext cx="7192736" cy="3216463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 optical character recognition.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 training data.	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Long-short term memory (LSTM) Training.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28650" y="792509"/>
            <a:ext cx="3998146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approach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405"/>
            <a:ext cx="6634132" cy="480226"/>
          </a:xfrm>
        </p:spPr>
        <p:txBody>
          <a:bodyPr/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D5AA62FC-6CAD-4C29-AA2D-D3B20DADFAA0}"/>
              </a:ext>
            </a:extLst>
          </p:cNvPr>
          <p:cNvSpPr txBox="1">
            <a:spLocks/>
          </p:cNvSpPr>
          <p:nvPr/>
        </p:nvSpPr>
        <p:spPr>
          <a:xfrm>
            <a:off x="628650" y="792509"/>
            <a:ext cx="3998146" cy="38099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Char char="▸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S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approach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29943-09D2-4018-8B1C-23A57A6A1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3795" y="1122421"/>
            <a:ext cx="3093720" cy="1652866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A301006-8141-4D56-ACAF-1F44EE51C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190" y="3017731"/>
            <a:ext cx="6140064" cy="176944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line format number plate.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the Number plate into five sector.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Sliced the words , characters and numbers.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SE" dirty="0">
                <a:solidFill>
                  <a:srgbClr val="004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18 different class.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180800-D958-49C9-9D63-7A19DB9B1ED3}"/>
              </a:ext>
            </a:extLst>
          </p:cNvPr>
          <p:cNvGrpSpPr/>
          <p:nvPr/>
        </p:nvGrpSpPr>
        <p:grpSpPr>
          <a:xfrm>
            <a:off x="4293390" y="1116238"/>
            <a:ext cx="2475324" cy="480227"/>
            <a:chOff x="0" y="-9042"/>
            <a:chExt cx="2475577" cy="7022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1DC09A-17E8-476C-AA76-E4A26060ACF4}"/>
                </a:ext>
              </a:extLst>
            </p:cNvPr>
            <p:cNvSpPr/>
            <p:nvPr/>
          </p:nvSpPr>
          <p:spPr>
            <a:xfrm>
              <a:off x="765087" y="540165"/>
              <a:ext cx="127175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20A204-DC92-4634-B265-34FCB86946E3}"/>
                </a:ext>
              </a:extLst>
            </p:cNvPr>
            <p:cNvSpPr/>
            <p:nvPr/>
          </p:nvSpPr>
          <p:spPr>
            <a:xfrm>
              <a:off x="1626160" y="540165"/>
              <a:ext cx="169746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CB61A5-B84A-4E79-B07E-6FACD368B9F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66572" cy="6233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9B27F2-ED1A-41D4-AE01-E2384F8B0DF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1283" y="-3585"/>
              <a:ext cx="766572" cy="62026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209AD-AFBB-4AC9-A807-C65BEAC6085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01385" y="-9042"/>
              <a:ext cx="774192" cy="62026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2950BF-5679-4F96-A45D-DAE32E492723}"/>
              </a:ext>
            </a:extLst>
          </p:cNvPr>
          <p:cNvGrpSpPr/>
          <p:nvPr/>
        </p:nvGrpSpPr>
        <p:grpSpPr>
          <a:xfrm>
            <a:off x="4291061" y="1565597"/>
            <a:ext cx="2475223" cy="507522"/>
            <a:chOff x="0" y="11771"/>
            <a:chExt cx="2204506" cy="50770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2753DA-28D3-4D17-BFE8-7EE9C1E99AFF}"/>
                </a:ext>
              </a:extLst>
            </p:cNvPr>
            <p:cNvSpPr/>
            <p:nvPr/>
          </p:nvSpPr>
          <p:spPr>
            <a:xfrm>
              <a:off x="379511" y="366437"/>
              <a:ext cx="212316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FAF458-5EA8-47B1-AE37-8F3EAC9133CD}"/>
                </a:ext>
              </a:extLst>
            </p:cNvPr>
            <p:cNvSpPr/>
            <p:nvPr/>
          </p:nvSpPr>
          <p:spPr>
            <a:xfrm>
              <a:off x="899213" y="366437"/>
              <a:ext cx="169746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2857E9-43AE-495F-9AF9-AEFAA4FB9A2F}"/>
                </a:ext>
              </a:extLst>
            </p:cNvPr>
            <p:cNvSpPr/>
            <p:nvPr/>
          </p:nvSpPr>
          <p:spPr>
            <a:xfrm>
              <a:off x="1391484" y="366437"/>
              <a:ext cx="169746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DFA61C-F36F-4022-B65B-6D026612F216}"/>
                </a:ext>
              </a:extLst>
            </p:cNvPr>
            <p:cNvSpPr/>
            <p:nvPr/>
          </p:nvSpPr>
          <p:spPr>
            <a:xfrm>
              <a:off x="1938619" y="366437"/>
              <a:ext cx="169745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820E24E-9E49-4487-A654-C08D26BCCCC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32005"/>
              <a:ext cx="376428" cy="42519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AD35C8C-CDAE-4E76-A77A-44EFC4368726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50850" y="16236"/>
              <a:ext cx="330226" cy="4267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69AFB0-4017-4EA4-956A-CE63E6720F31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848564" y="11771"/>
              <a:ext cx="365760" cy="45110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C8E1496-DAD6-464A-9C33-66142724E7ED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280477" y="12650"/>
              <a:ext cx="419100" cy="4191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4D8F3C1-E632-4947-80F7-B47EEA992B59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768642" y="20491"/>
              <a:ext cx="435864" cy="4267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6AA686E-A2DA-45F0-9D7B-FB71C3D676B1}"/>
              </a:ext>
            </a:extLst>
          </p:cNvPr>
          <p:cNvGrpSpPr/>
          <p:nvPr/>
        </p:nvGrpSpPr>
        <p:grpSpPr>
          <a:xfrm>
            <a:off x="4293390" y="2023222"/>
            <a:ext cx="2468864" cy="465466"/>
            <a:chOff x="1" y="0"/>
            <a:chExt cx="2157181" cy="4829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C1B57D-8902-4A47-8495-699D460D2D94}"/>
                </a:ext>
              </a:extLst>
            </p:cNvPr>
            <p:cNvSpPr/>
            <p:nvPr/>
          </p:nvSpPr>
          <p:spPr>
            <a:xfrm>
              <a:off x="397803" y="329872"/>
              <a:ext cx="8460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6C07E59-1CED-4193-B237-B82CFC59FA66}"/>
                </a:ext>
              </a:extLst>
            </p:cNvPr>
            <p:cNvSpPr/>
            <p:nvPr/>
          </p:nvSpPr>
          <p:spPr>
            <a:xfrm>
              <a:off x="804719" y="329872"/>
              <a:ext cx="127175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222B91-355B-47BA-B04B-8AE1295F926E}"/>
                </a:ext>
              </a:extLst>
            </p:cNvPr>
            <p:cNvSpPr/>
            <p:nvPr/>
          </p:nvSpPr>
          <p:spPr>
            <a:xfrm>
              <a:off x="1298507" y="329872"/>
              <a:ext cx="127175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42BC5BD-64EA-4369-9828-C95DBABA297E}"/>
                </a:ext>
              </a:extLst>
            </p:cNvPr>
            <p:cNvSpPr/>
            <p:nvPr/>
          </p:nvSpPr>
          <p:spPr>
            <a:xfrm>
              <a:off x="1793812" y="329872"/>
              <a:ext cx="127175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06F6FF4-0DAC-4CD5-9A9B-879056F3002D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" y="0"/>
              <a:ext cx="370287" cy="40995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A674DD2-A7F5-4E20-A203-112E5E340A45}"/>
                </a:ext>
              </a:extLst>
            </p:cNvPr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40274" y="0"/>
              <a:ext cx="312199" cy="40995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2B38B1B-BD49-402B-9D1D-B1C795B1F563}"/>
                </a:ext>
              </a:extLst>
            </p:cNvPr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831142" y="0"/>
              <a:ext cx="396240" cy="40995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2D99526-78B5-4B1D-9A61-4F466ED4033A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265457" y="13660"/>
              <a:ext cx="394716" cy="40995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BF9EFCA-5422-4F36-8EAE-9C5460146F95}"/>
                </a:ext>
              </a:extLst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1728938" y="0"/>
              <a:ext cx="428244" cy="41148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C9D0FE3-AE91-4284-96DC-6F6883E9CAB6}"/>
              </a:ext>
            </a:extLst>
          </p:cNvPr>
          <p:cNvGrpSpPr/>
          <p:nvPr/>
        </p:nvGrpSpPr>
        <p:grpSpPr>
          <a:xfrm>
            <a:off x="4293646" y="2429707"/>
            <a:ext cx="2469985" cy="382817"/>
            <a:chOff x="0" y="0"/>
            <a:chExt cx="2326143" cy="4859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6685B4-6A78-48AA-A65B-5DC4D7895993}"/>
                </a:ext>
              </a:extLst>
            </p:cNvPr>
            <p:cNvSpPr/>
            <p:nvPr/>
          </p:nvSpPr>
          <p:spPr>
            <a:xfrm>
              <a:off x="397803" y="332916"/>
              <a:ext cx="8460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333CC6E-1DCD-4044-9BE1-6BAEA83D9450}"/>
                </a:ext>
              </a:extLst>
            </p:cNvPr>
            <p:cNvSpPr/>
            <p:nvPr/>
          </p:nvSpPr>
          <p:spPr>
            <a:xfrm>
              <a:off x="804719" y="332916"/>
              <a:ext cx="127175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FC51B8-2653-4494-B838-FD8D4E2DDE99}"/>
                </a:ext>
              </a:extLst>
            </p:cNvPr>
            <p:cNvSpPr/>
            <p:nvPr/>
          </p:nvSpPr>
          <p:spPr>
            <a:xfrm>
              <a:off x="1280215" y="332916"/>
              <a:ext cx="12717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D40940-B016-4A7C-8311-ECA198F8D9EF}"/>
                </a:ext>
              </a:extLst>
            </p:cNvPr>
            <p:cNvSpPr/>
            <p:nvPr/>
          </p:nvSpPr>
          <p:spPr>
            <a:xfrm>
              <a:off x="1780096" y="332916"/>
              <a:ext cx="127174" cy="1530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8890" marR="30480" indent="17653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DF06C16-B696-4005-B8DD-20A64B87DBB4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3048"/>
              <a:ext cx="396240" cy="41148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E29A281-F43C-4875-951A-AAD42D77B32F}"/>
                </a:ext>
              </a:extLst>
            </p:cNvPr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458724" y="0"/>
              <a:ext cx="364762" cy="417576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D983DB9-2FBD-45ED-8F94-7DF2F5C88319}"/>
                </a:ext>
              </a:extLst>
            </p:cNvPr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902208" y="3048"/>
              <a:ext cx="420467" cy="41148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F1E9A6A-6386-4737-8AAB-397880124B14}"/>
                </a:ext>
              </a:extLst>
            </p:cNvPr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1389338" y="3048"/>
              <a:ext cx="405384" cy="4114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D750FC8-AFDF-4D6D-851D-8936299FFD1C}"/>
                </a:ext>
              </a:extLst>
            </p:cNvPr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1863270" y="3048"/>
              <a:ext cx="462873" cy="411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37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13423</TotalTime>
  <Words>613</Words>
  <Application>Microsoft Office PowerPoint</Application>
  <PresentationFormat>On-screen Show (16:9)</PresentationFormat>
  <Paragraphs>180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LucidaGrande</vt:lpstr>
      <vt:lpstr>Times New Roman</vt:lpstr>
      <vt:lpstr>Wingdings</vt:lpstr>
      <vt:lpstr>Theme 1</vt:lpstr>
      <vt:lpstr>PowerPoint Presentation</vt:lpstr>
      <vt:lpstr>Real Time Bangla Number Plate Recognition using Computer Vision and Convolutional Neural Network</vt:lpstr>
      <vt:lpstr>Introduction &amp; Motivation</vt:lpstr>
      <vt:lpstr>Proposed System Block diagram</vt:lpstr>
      <vt:lpstr>Hardware System</vt:lpstr>
      <vt:lpstr>Number Plate Detection</vt:lpstr>
      <vt:lpstr>Number Plate Detection</vt:lpstr>
      <vt:lpstr>Character Recognition</vt:lpstr>
      <vt:lpstr>Character Recognition</vt:lpstr>
      <vt:lpstr>Character Recognition</vt:lpstr>
      <vt:lpstr>Result &amp; Analysis</vt:lpstr>
      <vt:lpstr>Result &amp; Analysis</vt:lpstr>
      <vt:lpstr>Result &amp; Analysis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 Samrat Shovon</cp:lastModifiedBy>
  <cp:revision>178</cp:revision>
  <dcterms:created xsi:type="dcterms:W3CDTF">2016-10-24T19:40:55Z</dcterms:created>
  <dcterms:modified xsi:type="dcterms:W3CDTF">2020-09-21T13:31:25Z</dcterms:modified>
</cp:coreProperties>
</file>