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311" r:id="rId3"/>
    <p:sldId id="341" r:id="rId4"/>
    <p:sldId id="330" r:id="rId5"/>
    <p:sldId id="331" r:id="rId6"/>
    <p:sldId id="334" r:id="rId7"/>
    <p:sldId id="335" r:id="rId8"/>
    <p:sldId id="332" r:id="rId9"/>
    <p:sldId id="339" r:id="rId10"/>
    <p:sldId id="338" r:id="rId11"/>
    <p:sldId id="337" r:id="rId12"/>
    <p:sldId id="336" r:id="rId13"/>
    <p:sldId id="340"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6EB"/>
    <a:srgbClr val="C6D7EB"/>
    <a:srgbClr val="D4DAE3"/>
    <a:srgbClr val="D1D8D5"/>
    <a:srgbClr val="D2D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94291" autoAdjust="0"/>
  </p:normalViewPr>
  <p:slideViewPr>
    <p:cSldViewPr snapToGrid="0">
      <p:cViewPr>
        <p:scale>
          <a:sx n="90" d="100"/>
          <a:sy n="90" d="100"/>
        </p:scale>
        <p:origin x="66"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0EC3C-AFDC-48B7-AE14-F9989FCFD720}"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61B3F-567E-432C-96A9-D65D499A148E}" type="slidenum">
              <a:rPr lang="en-US" smtClean="0"/>
              <a:t>‹#›</a:t>
            </a:fld>
            <a:endParaRPr lang="en-US"/>
          </a:p>
        </p:txBody>
      </p:sp>
    </p:spTree>
    <p:extLst>
      <p:ext uri="{BB962C8B-B14F-4D97-AF65-F5344CB8AC3E}">
        <p14:creationId xmlns:p14="http://schemas.microsoft.com/office/powerpoint/2010/main" val="176223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Covid-19 became a significant problem in today's world. It is not only affecting the people physically but also effecting a country financially. Even after everything goes normal, it will be very tough for everyone to cover the damages. We can't live like this forever. So soon if the universities are open, our System will immensely help full for university, especially in our university. Not only universities it can be used in big shopping malls also.</a:t>
            </a:r>
            <a:endParaRPr lang="en-US" sz="1200" b="1" u="sng"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2</a:t>
            </a:fld>
            <a:endParaRPr lang="en-US"/>
          </a:p>
        </p:txBody>
      </p:sp>
    </p:spTree>
    <p:extLst>
      <p:ext uri="{BB962C8B-B14F-4D97-AF65-F5344CB8AC3E}">
        <p14:creationId xmlns:p14="http://schemas.microsoft.com/office/powerpoint/2010/main" val="3212263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600"/>
              </a:spcBef>
              <a:spcAft>
                <a:spcPts val="300"/>
              </a:spcAft>
              <a:buClrTx/>
              <a:buSzTx/>
              <a:buFontTx/>
              <a:buNone/>
              <a:tabLst/>
              <a:defRPr/>
            </a:pPr>
            <a:r>
              <a:rPr lang="en-US" sz="1200" dirty="0">
                <a:effectLst/>
                <a:latin typeface="Times New Roman" panose="02020603050405020304" pitchFamily="18" charset="0"/>
                <a:ea typeface="SimSun" panose="02010600030101010101" pitchFamily="2" charset="-122"/>
              </a:rPr>
              <a:t>During the training we have used 34 epoch and validate our model with 276 (20%) sample images. </a:t>
            </a:r>
            <a:r>
              <a:rPr lang="en-SE" sz="1200" dirty="0">
                <a:effectLst/>
                <a:latin typeface="Times New Roman" panose="02020603050405020304" pitchFamily="18" charset="0"/>
                <a:ea typeface="SimSun" panose="02010600030101010101" pitchFamily="2" charset="-122"/>
              </a:rPr>
              <a:t>In out loss vs accuracy graph </a:t>
            </a:r>
            <a:r>
              <a:rPr lang="en-US" sz="1200" dirty="0">
                <a:effectLst/>
                <a:latin typeface="Times New Roman" panose="02020603050405020304" pitchFamily="18" charset="0"/>
                <a:ea typeface="SimSun" panose="02010600030101010101" pitchFamily="2" charset="-122"/>
              </a:rPr>
              <a:t>Our facemask detector training accuracy and loss curves illustrates high accuracy and little sign of overfitting on the data with the validation loss lower than the training loss. We have got ~99% accuracy in our test set. </a:t>
            </a:r>
          </a:p>
          <a:p>
            <a:pPr algn="just">
              <a:spcBef>
                <a:spcPts val="600"/>
              </a:spcBef>
              <a:spcAft>
                <a:spcPts val="300"/>
              </a:spcAft>
            </a:pPr>
            <a:endParaRPr lang="en-US" sz="12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11</a:t>
            </a:fld>
            <a:endParaRPr lang="en-US"/>
          </a:p>
        </p:txBody>
      </p:sp>
    </p:spTree>
    <p:extLst>
      <p:ext uri="{BB962C8B-B14F-4D97-AF65-F5344CB8AC3E}">
        <p14:creationId xmlns:p14="http://schemas.microsoft.com/office/powerpoint/2010/main" val="3017430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5000"/>
              </a:lnSpc>
              <a:spcAft>
                <a:spcPts val="600"/>
              </a:spcAft>
            </a:pPr>
            <a:r>
              <a:rPr lang="en-US" sz="1200" dirty="0">
                <a:effectLst/>
                <a:latin typeface="Times New Roman" panose="02020603050405020304" pitchFamily="18" charset="0"/>
                <a:ea typeface="SimSun" panose="02010600030101010101" pitchFamily="2" charset="-122"/>
              </a:rPr>
              <a:t>we have tried it in real environment by using a mobile IP camera which is connected to our program to see if it is working well</a:t>
            </a:r>
            <a:r>
              <a:rPr lang="en-SE" sz="1200" dirty="0">
                <a:effectLst/>
                <a:latin typeface="Times New Roman" panose="02020603050405020304" pitchFamily="18" charset="0"/>
                <a:ea typeface="SimSun" panose="02010600030101010101" pitchFamily="2" charset="-122"/>
              </a:rPr>
              <a:t> and surprisingly it is working pretty well with Realtime video. It indicates that out trained model can detect sample from outside our training and testing dataset.</a:t>
            </a:r>
            <a:endParaRPr lang="en-US" sz="1200" dirty="0">
              <a:effectLst/>
              <a:latin typeface="Times New Roman" panose="02020603050405020304" pitchFamily="18" charset="0"/>
              <a:ea typeface="SimSun" panose="02010600030101010101" pitchFamily="2" charset="-122"/>
            </a:endParaRPr>
          </a:p>
        </p:txBody>
      </p:sp>
      <p:sp>
        <p:nvSpPr>
          <p:cNvPr id="4" name="Slide Number Placeholder 3"/>
          <p:cNvSpPr>
            <a:spLocks noGrp="1"/>
          </p:cNvSpPr>
          <p:nvPr>
            <p:ph type="sldNum" sz="quarter" idx="10"/>
          </p:nvPr>
        </p:nvSpPr>
        <p:spPr/>
        <p:txBody>
          <a:bodyPr/>
          <a:lstStyle/>
          <a:p>
            <a:fld id="{04261B3F-567E-432C-96A9-D65D499A148E}" type="slidenum">
              <a:rPr lang="en-US" smtClean="0"/>
              <a:t>12</a:t>
            </a:fld>
            <a:endParaRPr lang="en-US"/>
          </a:p>
        </p:txBody>
      </p:sp>
    </p:spTree>
    <p:extLst>
      <p:ext uri="{BB962C8B-B14F-4D97-AF65-F5344CB8AC3E}">
        <p14:creationId xmlns:p14="http://schemas.microsoft.com/office/powerpoint/2010/main" val="1045183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5000"/>
              </a:lnSpc>
              <a:spcAft>
                <a:spcPts val="600"/>
              </a:spcAft>
            </a:pPr>
            <a:endParaRPr lang="en-US" sz="1200" dirty="0">
              <a:effectLst/>
              <a:latin typeface="Times New Roman" panose="02020603050405020304" pitchFamily="18" charset="0"/>
              <a:ea typeface="SimSun" panose="02010600030101010101" pitchFamily="2" charset="-122"/>
            </a:endParaRPr>
          </a:p>
        </p:txBody>
      </p:sp>
      <p:sp>
        <p:nvSpPr>
          <p:cNvPr id="4" name="Slide Number Placeholder 3"/>
          <p:cNvSpPr>
            <a:spLocks noGrp="1"/>
          </p:cNvSpPr>
          <p:nvPr>
            <p:ph type="sldNum" sz="quarter" idx="10"/>
          </p:nvPr>
        </p:nvSpPr>
        <p:spPr/>
        <p:txBody>
          <a:bodyPr/>
          <a:lstStyle/>
          <a:p>
            <a:fld id="{04261B3F-567E-432C-96A9-D65D499A148E}" type="slidenum">
              <a:rPr lang="en-US" smtClean="0"/>
              <a:t>13</a:t>
            </a:fld>
            <a:endParaRPr lang="en-US"/>
          </a:p>
        </p:txBody>
      </p:sp>
    </p:spTree>
    <p:extLst>
      <p:ext uri="{BB962C8B-B14F-4D97-AF65-F5344CB8AC3E}">
        <p14:creationId xmlns:p14="http://schemas.microsoft.com/office/powerpoint/2010/main" val="1326755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14</a:t>
            </a:fld>
            <a:endParaRPr lang="en-US"/>
          </a:p>
        </p:txBody>
      </p:sp>
    </p:spTree>
    <p:extLst>
      <p:ext uri="{BB962C8B-B14F-4D97-AF65-F5344CB8AC3E}">
        <p14:creationId xmlns:p14="http://schemas.microsoft.com/office/powerpoint/2010/main" val="142898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3</a:t>
            </a:fld>
            <a:endParaRPr lang="en-US"/>
          </a:p>
        </p:txBody>
      </p:sp>
    </p:spTree>
    <p:extLst>
      <p:ext uri="{BB962C8B-B14F-4D97-AF65-F5344CB8AC3E}">
        <p14:creationId xmlns:p14="http://schemas.microsoft.com/office/powerpoint/2010/main" val="96351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4</a:t>
            </a:fld>
            <a:endParaRPr lang="en-US"/>
          </a:p>
        </p:txBody>
      </p:sp>
    </p:spTree>
    <p:extLst>
      <p:ext uri="{BB962C8B-B14F-4D97-AF65-F5344CB8AC3E}">
        <p14:creationId xmlns:p14="http://schemas.microsoft.com/office/powerpoint/2010/main" val="263029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Font typeface="Wingdings" panose="05000000000000000000" pitchFamily="2" charset="2"/>
              <a:buNone/>
            </a:pPr>
            <a:r>
              <a:rPr lang="x-none" sz="1200" b="0" i="0" dirty="0">
                <a:solidFill>
                  <a:srgbClr val="292929"/>
                </a:solidFill>
                <a:effectLst/>
                <a:latin typeface="medium-content-serif-font"/>
              </a:rPr>
              <a:t>P</a:t>
            </a:r>
            <a:r>
              <a:rPr lang="en-US" sz="1200" b="0" i="0" dirty="0" err="1">
                <a:solidFill>
                  <a:srgbClr val="292929"/>
                </a:solidFill>
                <a:effectLst/>
                <a:latin typeface="medium-content-serif-font"/>
              </a:rPr>
              <a:t>erforming</a:t>
            </a:r>
            <a:r>
              <a:rPr lang="en-US" sz="1200" b="0" i="0" dirty="0">
                <a:solidFill>
                  <a:srgbClr val="292929"/>
                </a:solidFill>
                <a:effectLst/>
                <a:latin typeface="medium-content-serif-font"/>
              </a:rPr>
              <a:t> a bird eye view transformation gives us a </a:t>
            </a:r>
            <a:r>
              <a:rPr lang="en-US" sz="1200" b="1" i="0" dirty="0">
                <a:solidFill>
                  <a:srgbClr val="292929"/>
                </a:solidFill>
                <a:effectLst/>
                <a:latin typeface="medium-content-serif-font"/>
              </a:rPr>
              <a:t>top view of a scene</a:t>
            </a:r>
            <a:r>
              <a:rPr lang="x-none" sz="1200" b="0" i="0" dirty="0">
                <a:solidFill>
                  <a:srgbClr val="292929"/>
                </a:solidFill>
                <a:effectLst/>
                <a:latin typeface="medium-content-serif-font"/>
              </a:rPr>
              <a:t>.</a:t>
            </a:r>
            <a:r>
              <a:rPr lang="en-US" sz="1200" b="0" i="0" dirty="0">
                <a:solidFill>
                  <a:srgbClr val="292929"/>
                </a:solidFill>
                <a:effectLst/>
                <a:latin typeface="medium-content-serif-font"/>
              </a:rPr>
              <a:t>OpenCV has great built-in functions to apply this method to an image in order to transform an image taken from a perspective point of view to a top view of this image</a:t>
            </a:r>
            <a:r>
              <a:rPr lang="x-none" sz="1200" b="0" i="0" dirty="0">
                <a:solidFill>
                  <a:srgbClr val="292929"/>
                </a:solidFill>
                <a:effectLst/>
                <a:latin typeface="medium-content-serif-font"/>
              </a:rPr>
              <a:t>.</a:t>
            </a:r>
            <a:endParaRPr lang="en-US" sz="1200" b="0" i="0" dirty="0">
              <a:solidFill>
                <a:srgbClr val="292929"/>
              </a:solidFill>
              <a:effectLst/>
              <a:latin typeface="medium-content-serif-font"/>
            </a:endParaRPr>
          </a:p>
          <a:p>
            <a:endParaRPr lang="x-none" b="0" i="0" dirty="0">
              <a:solidFill>
                <a:srgbClr val="292929"/>
              </a:solidFill>
              <a:effectLst/>
              <a:latin typeface="medium-content-serif-font"/>
            </a:endParaRPr>
          </a:p>
          <a:p>
            <a:r>
              <a:rPr lang="x-none" b="0" i="0" dirty="0">
                <a:solidFill>
                  <a:srgbClr val="292929"/>
                </a:solidFill>
                <a:effectLst/>
                <a:latin typeface="medium-content-serif-font"/>
              </a:rPr>
              <a:t>Step 1: </a:t>
            </a:r>
            <a:r>
              <a:rPr lang="en-US" b="0" i="0" dirty="0">
                <a:solidFill>
                  <a:srgbClr val="292929"/>
                </a:solidFill>
                <a:effectLst/>
                <a:latin typeface="medium-content-serif-font"/>
              </a:rPr>
              <a:t>The first step involves selecting 4 points on the original image that are going to be the corner points of the plan which is going to be transformed. This points have to form a rectangle with at least 2 opposite sides being parallel. If this is not done, the proportions will not be the same when the transformation happens</a:t>
            </a:r>
            <a:endParaRPr lang="x-none" b="0" i="0" dirty="0">
              <a:solidFill>
                <a:srgbClr val="292929"/>
              </a:solidFill>
              <a:effectLst/>
              <a:latin typeface="medium-content-serif-font"/>
            </a:endParaRPr>
          </a:p>
          <a:p>
            <a:endParaRPr lang="x-none" b="0" i="0" dirty="0">
              <a:solidFill>
                <a:srgbClr val="292929"/>
              </a:solidFill>
              <a:effectLst/>
              <a:latin typeface="medium-content-serif-font"/>
            </a:endParaRPr>
          </a:p>
          <a:p>
            <a:r>
              <a:rPr lang="x-none" b="0" i="0" dirty="0">
                <a:solidFill>
                  <a:srgbClr val="292929"/>
                </a:solidFill>
                <a:effectLst/>
                <a:latin typeface="medium-content-serif-font"/>
              </a:rPr>
              <a:t>Step 2: </a:t>
            </a:r>
            <a:r>
              <a:rPr lang="en-US" b="0" i="0" dirty="0">
                <a:solidFill>
                  <a:srgbClr val="292929"/>
                </a:solidFill>
                <a:effectLst/>
                <a:latin typeface="medium-content-serif-font"/>
              </a:rPr>
              <a:t>It is </a:t>
            </a:r>
            <a:r>
              <a:rPr lang="en-US" b="1" i="0" dirty="0">
                <a:solidFill>
                  <a:srgbClr val="292929"/>
                </a:solidFill>
                <a:effectLst/>
                <a:latin typeface="medium-content-serif-font"/>
              </a:rPr>
              <a:t>far more accurate</a:t>
            </a:r>
            <a:r>
              <a:rPr lang="en-US" b="0" i="0" dirty="0">
                <a:solidFill>
                  <a:srgbClr val="292929"/>
                </a:solidFill>
                <a:effectLst/>
                <a:latin typeface="medium-content-serif-font"/>
              </a:rPr>
              <a:t> to use these than use the original ground points, because in a perspective view, the distance are not the same when people are in different plans, not at the same distance from the camera. Compared to using the points in the original frame, this could improve the social distancing measurement a lot.</a:t>
            </a:r>
            <a:endParaRPr lang="x-none" b="0" i="0" dirty="0">
              <a:solidFill>
                <a:srgbClr val="292929"/>
              </a:solidFill>
              <a:effectLst/>
              <a:latin typeface="medium-content-serif-font"/>
            </a:endParaRPr>
          </a:p>
          <a:p>
            <a:pPr marL="0" indent="0" algn="just">
              <a:lnSpc>
                <a:spcPct val="150000"/>
              </a:lnSpc>
              <a:buFont typeface="Wingdings" panose="05000000000000000000" pitchFamily="2" charset="2"/>
              <a:buNone/>
            </a:pPr>
            <a:endParaRPr lang="x-none" sz="1200" b="0" i="0" dirty="0">
              <a:solidFill>
                <a:srgbClr val="292929"/>
              </a:solidFill>
              <a:effectLst/>
              <a:latin typeface="medium-content-serif-font"/>
            </a:endParaRPr>
          </a:p>
          <a:p>
            <a:endParaRPr lang="x-none" b="0" i="0" dirty="0">
              <a:solidFill>
                <a:srgbClr val="292929"/>
              </a:solidFill>
              <a:effectLst/>
              <a:latin typeface="medium-content-serif-font"/>
            </a:endParaRPr>
          </a:p>
          <a:p>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5</a:t>
            </a:fld>
            <a:endParaRPr lang="en-US"/>
          </a:p>
        </p:txBody>
      </p:sp>
    </p:spTree>
    <p:extLst>
      <p:ext uri="{BB962C8B-B14F-4D97-AF65-F5344CB8AC3E}">
        <p14:creationId xmlns:p14="http://schemas.microsoft.com/office/powerpoint/2010/main" val="2303662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6</a:t>
            </a:fld>
            <a:endParaRPr lang="en-US"/>
          </a:p>
        </p:txBody>
      </p:sp>
    </p:spTree>
    <p:extLst>
      <p:ext uri="{BB962C8B-B14F-4D97-AF65-F5344CB8AC3E}">
        <p14:creationId xmlns:p14="http://schemas.microsoft.com/office/powerpoint/2010/main" val="2178951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7</a:t>
            </a:fld>
            <a:endParaRPr lang="en-US"/>
          </a:p>
        </p:txBody>
      </p:sp>
    </p:spTree>
    <p:extLst>
      <p:ext uri="{BB962C8B-B14F-4D97-AF65-F5344CB8AC3E}">
        <p14:creationId xmlns:p14="http://schemas.microsoft.com/office/powerpoint/2010/main" val="184604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8</a:t>
            </a:fld>
            <a:endParaRPr lang="en-US"/>
          </a:p>
        </p:txBody>
      </p:sp>
    </p:spTree>
    <p:extLst>
      <p:ext uri="{BB962C8B-B14F-4D97-AF65-F5344CB8AC3E}">
        <p14:creationId xmlns:p14="http://schemas.microsoft.com/office/powerpoint/2010/main" val="51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9</a:t>
            </a:fld>
            <a:endParaRPr lang="en-US"/>
          </a:p>
        </p:txBody>
      </p:sp>
    </p:spTree>
    <p:extLst>
      <p:ext uri="{BB962C8B-B14F-4D97-AF65-F5344CB8AC3E}">
        <p14:creationId xmlns:p14="http://schemas.microsoft.com/office/powerpoint/2010/main" val="428794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In this Image </a:t>
            </a:r>
            <a:r>
              <a:rPr lang="en-US" sz="1200" dirty="0">
                <a:effectLst/>
                <a:latin typeface="Times New Roman" panose="02020603050405020304" pitchFamily="18" charset="0"/>
                <a:ea typeface="SimSun" panose="02010600030101010101" pitchFamily="2" charset="-122"/>
              </a:rPr>
              <a:t>we have shown an image by running our System on it. We can see the bird view on a small screen (lower left corner of the image), which is the four corner points that we take from the original image and transform it into a bird view with a ground point for each person. We can see when the person is too close to each other (below the predefined threshold of 120 pixels), the circle of the small bird view screen goes red, and the box plotted a portion of that particular person's get red.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261B3F-567E-432C-96A9-D65D499A148E}" type="slidenum">
              <a:rPr lang="en-US" smtClean="0"/>
              <a:t>10</a:t>
            </a:fld>
            <a:endParaRPr lang="en-US"/>
          </a:p>
        </p:txBody>
      </p:sp>
    </p:spTree>
    <p:extLst>
      <p:ext uri="{BB962C8B-B14F-4D97-AF65-F5344CB8AC3E}">
        <p14:creationId xmlns:p14="http://schemas.microsoft.com/office/powerpoint/2010/main" val="9298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23FD48B-2385-487F-ACF5-6F48996EDE61}" type="datetime1">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347510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21CE4-CAD4-466E-A77E-330FB41EB66F}" type="datetime1">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235641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C5337-3190-4AD6-BF55-4193FE993B75}" type="datetime1">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261693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E2DBBA-7BEE-4ED0-B161-477C3C3D1817}" type="datetime1">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129881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B0108F-6896-4F45-9B94-BA1AFDA018C7}" type="datetime1">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146663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3C2E66-DEF7-4A7D-8C5A-9570007D973A}" type="datetime1">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36607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1A6134-BEE8-4934-B286-D6B827E6D100}" type="datetime1">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96236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FB88EE-5BB8-4FBE-A6AE-B6BCB67B7DE6}" type="datetime1">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386484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98692-25B2-434D-8D39-528F03603561}" type="datetime1">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800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24CD2C-BB7E-49ED-BCAF-AB7A71173629}" type="datetime1">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311936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60B625-077E-456B-A39F-751E1C3D54B3}" type="datetime1">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12886-585D-4757-AD3C-FC81B549B639}" type="slidenum">
              <a:rPr lang="en-US" smtClean="0"/>
              <a:t>‹#›</a:t>
            </a:fld>
            <a:endParaRPr lang="en-US"/>
          </a:p>
        </p:txBody>
      </p:sp>
    </p:spTree>
    <p:extLst>
      <p:ext uri="{BB962C8B-B14F-4D97-AF65-F5344CB8AC3E}">
        <p14:creationId xmlns:p14="http://schemas.microsoft.com/office/powerpoint/2010/main" val="173416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BE920-2CEC-4FED-B191-9A3AAD540FA3}" type="datetime1">
              <a:rPr lang="en-US" smtClean="0"/>
              <a:t>4/20/2021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12886-585D-4757-AD3C-FC81B549B639}" type="slidenum">
              <a:rPr lang="en-US" smtClean="0"/>
              <a:t>‹#›</a:t>
            </a:fld>
            <a:endParaRPr lang="en-US"/>
          </a:p>
        </p:txBody>
      </p:sp>
    </p:spTree>
    <p:extLst>
      <p:ext uri="{BB962C8B-B14F-4D97-AF65-F5344CB8AC3E}">
        <p14:creationId xmlns:p14="http://schemas.microsoft.com/office/powerpoint/2010/main" val="1245942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1D8D5"/>
            </a:gs>
            <a:gs pos="45000">
              <a:srgbClr val="D4DAE3"/>
            </a:gs>
            <a:gs pos="71000">
              <a:srgbClr val="C6D6EB"/>
            </a:gs>
            <a:gs pos="91000">
              <a:srgbClr val="C6D7E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03B86AF-557B-422F-8E82-AA3A7CC780A8}"/>
              </a:ext>
            </a:extLst>
          </p:cNvPr>
          <p:cNvSpPr/>
          <p:nvPr/>
        </p:nvSpPr>
        <p:spPr>
          <a:xfrm>
            <a:off x="1461135" y="1110354"/>
            <a:ext cx="8886825" cy="1938992"/>
          </a:xfrm>
          <a:prstGeom prst="rect">
            <a:avLst/>
          </a:prstGeom>
        </p:spPr>
        <p:txBody>
          <a:bodyPr wrap="square">
            <a:spAutoFit/>
          </a:bodyPr>
          <a:lstStyle/>
          <a:p>
            <a:pPr algn="ctr"/>
            <a:r>
              <a:rPr lang="en-US" sz="4000" dirty="0">
                <a:solidFill>
                  <a:srgbClr val="002060"/>
                </a:solidFill>
                <a:latin typeface="Times New Roman" panose="02020603050405020304" pitchFamily="18" charset="0"/>
                <a:cs typeface="Times New Roman" panose="02020603050405020304" pitchFamily="18" charset="0"/>
              </a:rPr>
              <a:t>Social Distance Measurement and Face Mask Detection using Deep Learning Models </a:t>
            </a:r>
            <a:endParaRPr lang="en-US" sz="4000" b="1" dirty="0">
              <a:solidFill>
                <a:srgbClr val="002060"/>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F86B17A5-E2D2-4754-953E-E2B751C015C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425" b="97945" l="2244" r="98077"/>
                    </a14:imgEffect>
                  </a14:imgLayer>
                </a14:imgProps>
              </a:ext>
            </a:extLst>
          </a:blip>
          <a:stretch>
            <a:fillRect/>
          </a:stretch>
        </p:blipFill>
        <p:spPr>
          <a:xfrm>
            <a:off x="9846470" y="-54139"/>
            <a:ext cx="2345529" cy="2195175"/>
          </a:xfrm>
          <a:prstGeom prst="rect">
            <a:avLst/>
          </a:prstGeom>
        </p:spPr>
      </p:pic>
      <p:sp>
        <p:nvSpPr>
          <p:cNvPr id="24" name="Rectangle 23">
            <a:extLst>
              <a:ext uri="{FF2B5EF4-FFF2-40B4-BE49-F238E27FC236}">
                <a16:creationId xmlns:a16="http://schemas.microsoft.com/office/drawing/2014/main" id="{4383CC2F-F617-4E80-8FB6-0B3EE52E6D86}"/>
              </a:ext>
            </a:extLst>
          </p:cNvPr>
          <p:cNvSpPr/>
          <p:nvPr/>
        </p:nvSpPr>
        <p:spPr>
          <a:xfrm>
            <a:off x="866004" y="3556196"/>
            <a:ext cx="2897681" cy="1569660"/>
          </a:xfrm>
          <a:prstGeom prst="rect">
            <a:avLst/>
          </a:prstGeom>
        </p:spPr>
        <p:txBody>
          <a:bodyPr wrap="square">
            <a:spAutoFit/>
          </a:bodyPr>
          <a:lstStyle/>
          <a:p>
            <a:pPr algn="ctr"/>
            <a:r>
              <a:rPr lang="en-US" sz="1600" b="1" dirty="0">
                <a:solidFill>
                  <a:srgbClr val="002060"/>
                </a:solidFill>
                <a:latin typeface="Times New Roman" panose="02020603050405020304" pitchFamily="18" charset="0"/>
                <a:cs typeface="Times New Roman" panose="02020603050405020304" pitchFamily="18" charset="0"/>
              </a:rPr>
              <a:t>Md </a:t>
            </a:r>
            <a:r>
              <a:rPr lang="en-US" sz="1600" b="1" dirty="0" err="1">
                <a:solidFill>
                  <a:srgbClr val="002060"/>
                </a:solidFill>
                <a:latin typeface="Times New Roman" panose="02020603050405020304" pitchFamily="18" charset="0"/>
                <a:cs typeface="Times New Roman" panose="02020603050405020304" pitchFamily="18" charset="0"/>
              </a:rPr>
              <a:t>Mahabub</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Alam</a:t>
            </a:r>
            <a:endParaRPr lang="en-US" sz="1600" b="1" dirty="0">
              <a:solidFill>
                <a:srgbClr val="002060"/>
              </a:solidFill>
              <a:latin typeface="Times New Roman" panose="02020603050405020304" pitchFamily="18" charset="0"/>
              <a:cs typeface="Times New Roman" panose="02020603050405020304" pitchFamily="18" charset="0"/>
            </a:endParaRPr>
          </a:p>
          <a:p>
            <a:pPr algn="ctr"/>
            <a:r>
              <a:rPr lang="x-none" sz="1600" b="1" dirty="0">
                <a:solidFill>
                  <a:srgbClr val="002060"/>
                </a:solidFill>
                <a:latin typeface="Times New Roman" panose="02020603050405020304" pitchFamily="18" charset="0"/>
                <a:cs typeface="Times New Roman" panose="02020603050405020304" pitchFamily="18" charset="0"/>
              </a:rPr>
              <a:t>Department of Electrical and Computer Engineering</a:t>
            </a:r>
          </a:p>
          <a:p>
            <a:pPr algn="ctr"/>
            <a:r>
              <a:rPr lang="x-none" sz="1600" b="1" dirty="0">
                <a:solidFill>
                  <a:srgbClr val="002060"/>
                </a:solidFill>
                <a:latin typeface="Times New Roman" panose="02020603050405020304" pitchFamily="18" charset="0"/>
                <a:cs typeface="Times New Roman" panose="02020603050405020304" pitchFamily="18" charset="0"/>
              </a:rPr>
              <a:t>North South University </a:t>
            </a:r>
          </a:p>
          <a:p>
            <a:pPr algn="ctr"/>
            <a:r>
              <a:rPr lang="x-none" sz="1600" b="1" dirty="0">
                <a:solidFill>
                  <a:srgbClr val="002060"/>
                </a:solidFill>
                <a:latin typeface="Times New Roman" panose="02020603050405020304" pitchFamily="18" charset="0"/>
                <a:cs typeface="Times New Roman" panose="02020603050405020304" pitchFamily="18" charset="0"/>
              </a:rPr>
              <a:t>Dhaka, Bangladesh</a:t>
            </a:r>
            <a:endParaRPr lang="en-US" sz="1600" b="1" dirty="0">
              <a:solidFill>
                <a:srgbClr val="002060"/>
              </a:solidFill>
              <a:latin typeface="Times New Roman" panose="02020603050405020304" pitchFamily="18" charset="0"/>
              <a:cs typeface="Times New Roman" panose="02020603050405020304" pitchFamily="18" charset="0"/>
            </a:endParaRPr>
          </a:p>
          <a:p>
            <a:pPr algn="ctr"/>
            <a:endParaRPr lang="en-US" sz="1600" b="1" dirty="0">
              <a:solidFill>
                <a:srgbClr val="002060"/>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1C99A1EF-6EC8-4BD4-A8BB-BAEC79CDB4EB}"/>
              </a:ext>
            </a:extLst>
          </p:cNvPr>
          <p:cNvSpPr/>
          <p:nvPr/>
        </p:nvSpPr>
        <p:spPr>
          <a:xfrm>
            <a:off x="982869" y="3371530"/>
            <a:ext cx="2663953" cy="1938992"/>
          </a:xfrm>
          <a:prstGeom prst="rect">
            <a:avLst/>
          </a:prstGeom>
          <a:no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 name="Slide Number Placeholder 1">
            <a:extLst>
              <a:ext uri="{FF2B5EF4-FFF2-40B4-BE49-F238E27FC236}">
                <a16:creationId xmlns:a16="http://schemas.microsoft.com/office/drawing/2014/main" id="{4B42D9E7-1D60-4B26-A83F-04F560723B45}"/>
              </a:ext>
            </a:extLst>
          </p:cNvPr>
          <p:cNvSpPr>
            <a:spLocks noGrp="1"/>
          </p:cNvSpPr>
          <p:nvPr>
            <p:ph type="sldNum" sz="quarter" idx="12"/>
          </p:nvPr>
        </p:nvSpPr>
        <p:spPr/>
        <p:txBody>
          <a:bodyPr/>
          <a:lstStyle/>
          <a:p>
            <a:fld id="{FD912886-585D-4757-AD3C-FC81B549B639}" type="slidenum">
              <a:rPr lang="en-US" sz="2800" smtClean="0"/>
              <a:t>1</a:t>
            </a:fld>
            <a:endParaRPr lang="en-US" sz="2800" dirty="0"/>
          </a:p>
        </p:txBody>
      </p:sp>
      <p:sp>
        <p:nvSpPr>
          <p:cNvPr id="12" name="Rectangle 11">
            <a:extLst>
              <a:ext uri="{FF2B5EF4-FFF2-40B4-BE49-F238E27FC236}">
                <a16:creationId xmlns:a16="http://schemas.microsoft.com/office/drawing/2014/main" id="{7CFFE128-3CE3-4D94-970F-C609682DD36A}"/>
              </a:ext>
            </a:extLst>
          </p:cNvPr>
          <p:cNvSpPr/>
          <p:nvPr/>
        </p:nvSpPr>
        <p:spPr>
          <a:xfrm>
            <a:off x="4647159" y="3556196"/>
            <a:ext cx="2897681" cy="1569660"/>
          </a:xfrm>
          <a:prstGeom prst="rect">
            <a:avLst/>
          </a:prstGeom>
        </p:spPr>
        <p:txBody>
          <a:bodyPr wrap="square">
            <a:spAutoFit/>
          </a:bodyPr>
          <a:lstStyle/>
          <a:p>
            <a:pPr algn="ctr"/>
            <a:r>
              <a:rPr lang="en-US" sz="1600" b="1" dirty="0">
                <a:solidFill>
                  <a:srgbClr val="002060"/>
                </a:solidFill>
                <a:latin typeface="Times New Roman" panose="02020603050405020304" pitchFamily="18" charset="0"/>
                <a:cs typeface="Times New Roman" panose="02020603050405020304" pitchFamily="18" charset="0"/>
              </a:rPr>
              <a:t>Md </a:t>
            </a:r>
            <a:r>
              <a:rPr lang="en-US" sz="1600" b="1" dirty="0" err="1">
                <a:solidFill>
                  <a:srgbClr val="002060"/>
                </a:solidFill>
                <a:latin typeface="Times New Roman" panose="02020603050405020304" pitchFamily="18" charset="0"/>
                <a:cs typeface="Times New Roman" panose="02020603050405020304" pitchFamily="18" charset="0"/>
              </a:rPr>
              <a:t>Naimul</a:t>
            </a:r>
            <a:r>
              <a:rPr lang="en-US" sz="1600" b="1" dirty="0">
                <a:solidFill>
                  <a:srgbClr val="002060"/>
                </a:solidFill>
                <a:latin typeface="Times New Roman" panose="02020603050405020304" pitchFamily="18" charset="0"/>
                <a:cs typeface="Times New Roman" panose="02020603050405020304" pitchFamily="18" charset="0"/>
              </a:rPr>
              <a:t> Islam </a:t>
            </a:r>
            <a:r>
              <a:rPr lang="en-US" sz="1600" b="1" dirty="0" err="1">
                <a:solidFill>
                  <a:srgbClr val="002060"/>
                </a:solidFill>
                <a:latin typeface="Times New Roman" panose="02020603050405020304" pitchFamily="18" charset="0"/>
                <a:cs typeface="Times New Roman" panose="02020603050405020304" pitchFamily="18" charset="0"/>
              </a:rPr>
              <a:t>Suvon</a:t>
            </a:r>
            <a:endParaRPr lang="en-US" sz="1600" b="1" dirty="0">
              <a:solidFill>
                <a:srgbClr val="002060"/>
              </a:solidFill>
              <a:latin typeface="Times New Roman" panose="02020603050405020304" pitchFamily="18" charset="0"/>
              <a:cs typeface="Times New Roman" panose="02020603050405020304" pitchFamily="18" charset="0"/>
            </a:endParaRPr>
          </a:p>
          <a:p>
            <a:pPr algn="ctr"/>
            <a:r>
              <a:rPr lang="x-none" sz="1600" b="1" dirty="0">
                <a:solidFill>
                  <a:srgbClr val="002060"/>
                </a:solidFill>
                <a:latin typeface="Times New Roman" panose="02020603050405020304" pitchFamily="18" charset="0"/>
                <a:cs typeface="Times New Roman" panose="02020603050405020304" pitchFamily="18" charset="0"/>
              </a:rPr>
              <a:t>Department of Electrical and Computer Engineering</a:t>
            </a:r>
          </a:p>
          <a:p>
            <a:pPr algn="ctr"/>
            <a:r>
              <a:rPr lang="x-none" sz="1600" b="1" dirty="0">
                <a:solidFill>
                  <a:srgbClr val="002060"/>
                </a:solidFill>
                <a:latin typeface="Times New Roman" panose="02020603050405020304" pitchFamily="18" charset="0"/>
                <a:cs typeface="Times New Roman" panose="02020603050405020304" pitchFamily="18" charset="0"/>
              </a:rPr>
              <a:t>North South University </a:t>
            </a:r>
          </a:p>
          <a:p>
            <a:pPr algn="ctr"/>
            <a:r>
              <a:rPr lang="x-none" sz="1600" b="1" dirty="0">
                <a:solidFill>
                  <a:srgbClr val="002060"/>
                </a:solidFill>
                <a:latin typeface="Times New Roman" panose="02020603050405020304" pitchFamily="18" charset="0"/>
                <a:cs typeface="Times New Roman" panose="02020603050405020304" pitchFamily="18" charset="0"/>
              </a:rPr>
              <a:t>Dhaka, Bangladesh</a:t>
            </a:r>
            <a:endParaRPr lang="en-US" sz="1600" b="1" dirty="0">
              <a:solidFill>
                <a:srgbClr val="002060"/>
              </a:solidFill>
              <a:latin typeface="Times New Roman" panose="02020603050405020304" pitchFamily="18" charset="0"/>
              <a:cs typeface="Times New Roman" panose="02020603050405020304" pitchFamily="18" charset="0"/>
            </a:endParaRPr>
          </a:p>
          <a:p>
            <a:pPr algn="ctr"/>
            <a:endParaRPr lang="en-US" sz="1600" b="1" dirty="0">
              <a:solidFill>
                <a:srgbClr val="002060"/>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0B52B09-31A7-4A74-B8A8-424A0A23311B}"/>
              </a:ext>
            </a:extLst>
          </p:cNvPr>
          <p:cNvSpPr/>
          <p:nvPr/>
        </p:nvSpPr>
        <p:spPr>
          <a:xfrm>
            <a:off x="4764024" y="3371530"/>
            <a:ext cx="2663953" cy="1938992"/>
          </a:xfrm>
          <a:prstGeom prst="rect">
            <a:avLst/>
          </a:prstGeom>
          <a:no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4" name="Rectangle 13">
            <a:extLst>
              <a:ext uri="{FF2B5EF4-FFF2-40B4-BE49-F238E27FC236}">
                <a16:creationId xmlns:a16="http://schemas.microsoft.com/office/drawing/2014/main" id="{9C28A753-A094-4A7F-83E5-8651BAE42CA0}"/>
              </a:ext>
            </a:extLst>
          </p:cNvPr>
          <p:cNvSpPr/>
          <p:nvPr/>
        </p:nvSpPr>
        <p:spPr>
          <a:xfrm>
            <a:off x="8152357" y="3556196"/>
            <a:ext cx="2897681" cy="1569660"/>
          </a:xfrm>
          <a:prstGeom prst="rect">
            <a:avLst/>
          </a:prstGeom>
        </p:spPr>
        <p:txBody>
          <a:bodyPr wrap="square">
            <a:spAutoFit/>
          </a:bodyPr>
          <a:lstStyle/>
          <a:p>
            <a:pPr algn="ctr"/>
            <a:r>
              <a:rPr lang="en-US" sz="1600" b="1" dirty="0">
                <a:solidFill>
                  <a:srgbClr val="002060"/>
                </a:solidFill>
                <a:latin typeface="Times New Roman" panose="02020603050405020304" pitchFamily="18" charset="0"/>
                <a:cs typeface="Times New Roman" panose="02020603050405020304" pitchFamily="18" charset="0"/>
              </a:rPr>
              <a:t>Riasat Khan</a:t>
            </a:r>
          </a:p>
          <a:p>
            <a:pPr algn="ctr"/>
            <a:r>
              <a:rPr lang="x-none" sz="1600" b="1" dirty="0">
                <a:solidFill>
                  <a:srgbClr val="002060"/>
                </a:solidFill>
                <a:latin typeface="Times New Roman" panose="02020603050405020304" pitchFamily="18" charset="0"/>
                <a:cs typeface="Times New Roman" panose="02020603050405020304" pitchFamily="18" charset="0"/>
              </a:rPr>
              <a:t>Department of Electrical and Computer Engineering</a:t>
            </a:r>
          </a:p>
          <a:p>
            <a:pPr algn="ctr"/>
            <a:r>
              <a:rPr lang="x-none" sz="1600" b="1" dirty="0">
                <a:solidFill>
                  <a:srgbClr val="002060"/>
                </a:solidFill>
                <a:latin typeface="Times New Roman" panose="02020603050405020304" pitchFamily="18" charset="0"/>
                <a:cs typeface="Times New Roman" panose="02020603050405020304" pitchFamily="18" charset="0"/>
              </a:rPr>
              <a:t>North South University </a:t>
            </a:r>
          </a:p>
          <a:p>
            <a:pPr algn="ctr"/>
            <a:r>
              <a:rPr lang="x-none" sz="1600" b="1" dirty="0">
                <a:solidFill>
                  <a:srgbClr val="002060"/>
                </a:solidFill>
                <a:latin typeface="Times New Roman" panose="02020603050405020304" pitchFamily="18" charset="0"/>
                <a:cs typeface="Times New Roman" panose="02020603050405020304" pitchFamily="18" charset="0"/>
              </a:rPr>
              <a:t>Dhaka, Bangladesh</a:t>
            </a:r>
            <a:endParaRPr lang="en-US" sz="1600" b="1" dirty="0">
              <a:solidFill>
                <a:srgbClr val="002060"/>
              </a:solidFill>
              <a:latin typeface="Times New Roman" panose="02020603050405020304" pitchFamily="18" charset="0"/>
              <a:cs typeface="Times New Roman" panose="02020603050405020304" pitchFamily="18" charset="0"/>
            </a:endParaRPr>
          </a:p>
          <a:p>
            <a:pPr algn="ctr"/>
            <a:endParaRPr lang="en-US" sz="1600" b="1" dirty="0">
              <a:solidFill>
                <a:srgbClr val="002060"/>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3B0F730-3A2B-4D1E-8A31-BFB660D9DD49}"/>
              </a:ext>
            </a:extLst>
          </p:cNvPr>
          <p:cNvSpPr/>
          <p:nvPr/>
        </p:nvSpPr>
        <p:spPr>
          <a:xfrm>
            <a:off x="8269222" y="3371530"/>
            <a:ext cx="2663953" cy="1938992"/>
          </a:xfrm>
          <a:prstGeom prst="rect">
            <a:avLst/>
          </a:prstGeom>
          <a:no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Tree>
    <p:extLst>
      <p:ext uri="{BB962C8B-B14F-4D97-AF65-F5344CB8AC3E}">
        <p14:creationId xmlns:p14="http://schemas.microsoft.com/office/powerpoint/2010/main" val="30601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5F42C1-77F8-4B47-B0DF-9EC66B45BDE3}"/>
              </a:ext>
            </a:extLst>
          </p:cNvPr>
          <p:cNvSpPr txBox="1">
            <a:spLocks/>
          </p:cNvSpPr>
          <p:nvPr/>
        </p:nvSpPr>
        <p:spPr>
          <a:xfrm>
            <a:off x="836023" y="512910"/>
            <a:ext cx="10058400" cy="7124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E" sz="3200" b="1" dirty="0">
                <a:solidFill>
                  <a:srgbClr val="002060"/>
                </a:solidFill>
                <a:latin typeface="Times New Roman" panose="02020603050405020304" pitchFamily="18" charset="0"/>
                <a:cs typeface="Times New Roman" panose="02020603050405020304" pitchFamily="18" charset="0"/>
              </a:rPr>
              <a:t>Performance of Social Distancing Detection</a:t>
            </a:r>
            <a:endParaRPr lang="en-US" sz="3200" b="1" dirty="0">
              <a:solidFill>
                <a:srgbClr val="002060"/>
              </a:solidFill>
              <a:latin typeface="Times New Roman" panose="02020603050405020304" pitchFamily="18" charset="0"/>
              <a:cs typeface="Times New Roman" panose="02020603050405020304" pitchFamily="18" charset="0"/>
            </a:endParaRPr>
          </a:p>
          <a:p>
            <a:pPr algn="ctr"/>
            <a:endParaRPr 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F167813E-7977-49E2-8273-A0CA31AB8FE9}"/>
              </a:ext>
            </a:extLst>
          </p:cNvPr>
          <p:cNvCxnSpPr>
            <a:cxnSpLocks/>
          </p:cNvCxnSpPr>
          <p:nvPr/>
        </p:nvCxnSpPr>
        <p:spPr>
          <a:xfrm>
            <a:off x="836023" y="1125666"/>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8" name="Slide Number Placeholder 1">
            <a:extLst>
              <a:ext uri="{FF2B5EF4-FFF2-40B4-BE49-F238E27FC236}">
                <a16:creationId xmlns:a16="http://schemas.microsoft.com/office/drawing/2014/main" id="{420A92A7-7D93-49DE-BF53-40775AEABFEE}"/>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p:pic>
        <p:nvPicPr>
          <p:cNvPr id="9" name="Picture 8">
            <a:extLst>
              <a:ext uri="{FF2B5EF4-FFF2-40B4-BE49-F238E27FC236}">
                <a16:creationId xmlns:a16="http://schemas.microsoft.com/office/drawing/2014/main" id="{B3F09610-0A9A-4979-A428-4AF47644B0A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68163" y="1451564"/>
            <a:ext cx="7255674" cy="4583475"/>
          </a:xfrm>
          <a:prstGeom prst="rect">
            <a:avLst/>
          </a:prstGeom>
        </p:spPr>
      </p:pic>
    </p:spTree>
    <p:extLst>
      <p:ext uri="{BB962C8B-B14F-4D97-AF65-F5344CB8AC3E}">
        <p14:creationId xmlns:p14="http://schemas.microsoft.com/office/powerpoint/2010/main" val="43038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722052C-E36D-4164-9CE7-C8F7AD417F9C}"/>
              </a:ext>
            </a:extLst>
          </p:cNvPr>
          <p:cNvSpPr txBox="1">
            <a:spLocks/>
          </p:cNvSpPr>
          <p:nvPr/>
        </p:nvSpPr>
        <p:spPr>
          <a:xfrm>
            <a:off x="836023" y="512910"/>
            <a:ext cx="10058400" cy="7124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E" sz="3200" b="1" dirty="0">
                <a:solidFill>
                  <a:srgbClr val="002060"/>
                </a:solidFill>
                <a:latin typeface="Times New Roman" panose="02020603050405020304" pitchFamily="18" charset="0"/>
                <a:cs typeface="Times New Roman" panose="02020603050405020304" pitchFamily="18" charset="0"/>
              </a:rPr>
              <a:t>Performance of Facemask Detection</a:t>
            </a:r>
            <a:endParaRPr lang="en-US" sz="3200" b="1" dirty="0">
              <a:solidFill>
                <a:srgbClr val="002060"/>
              </a:solidFill>
              <a:latin typeface="Times New Roman" panose="02020603050405020304" pitchFamily="18" charset="0"/>
              <a:cs typeface="Times New Roman" panose="02020603050405020304" pitchFamily="18" charset="0"/>
            </a:endParaRPr>
          </a:p>
          <a:p>
            <a:pPr algn="ctr"/>
            <a:endParaRPr 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AE87F423-E479-4358-8273-83C932654C8D}"/>
              </a:ext>
            </a:extLst>
          </p:cNvPr>
          <p:cNvCxnSpPr>
            <a:cxnSpLocks/>
          </p:cNvCxnSpPr>
          <p:nvPr/>
        </p:nvCxnSpPr>
        <p:spPr>
          <a:xfrm>
            <a:off x="836023" y="1125666"/>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8" name="Slide Number Placeholder 1">
            <a:extLst>
              <a:ext uri="{FF2B5EF4-FFF2-40B4-BE49-F238E27FC236}">
                <a16:creationId xmlns:a16="http://schemas.microsoft.com/office/drawing/2014/main" id="{035C6C4F-C6B5-44C0-AC2B-4D1F939E1C1F}"/>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p:pic>
        <p:nvPicPr>
          <p:cNvPr id="10" name="Picture 9">
            <a:extLst>
              <a:ext uri="{FF2B5EF4-FFF2-40B4-BE49-F238E27FC236}">
                <a16:creationId xmlns:a16="http://schemas.microsoft.com/office/drawing/2014/main" id="{25BE8B8A-8A05-4AC7-AAEE-E3248FFC0561}"/>
              </a:ext>
            </a:extLst>
          </p:cNvPr>
          <p:cNvPicPr/>
          <p:nvPr/>
        </p:nvPicPr>
        <p:blipFill>
          <a:blip r:embed="rId3">
            <a:extLst>
              <a:ext uri="{28A0092B-C50C-407E-A947-70E740481C1C}">
                <a14:useLocalDpi xmlns:a14="http://schemas.microsoft.com/office/drawing/2010/main" val="0"/>
              </a:ext>
            </a:extLst>
          </a:blip>
          <a:stretch>
            <a:fillRect/>
          </a:stretch>
        </p:blipFill>
        <p:spPr>
          <a:xfrm>
            <a:off x="2798064" y="1252821"/>
            <a:ext cx="7002870" cy="4652324"/>
          </a:xfrm>
          <a:prstGeom prst="rect">
            <a:avLst/>
          </a:prstGeom>
        </p:spPr>
      </p:pic>
    </p:spTree>
    <p:extLst>
      <p:ext uri="{BB962C8B-B14F-4D97-AF65-F5344CB8AC3E}">
        <p14:creationId xmlns:p14="http://schemas.microsoft.com/office/powerpoint/2010/main" val="625948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8F2559-30F1-4BD4-A1D8-0A08599CDD50}"/>
              </a:ext>
            </a:extLst>
          </p:cNvPr>
          <p:cNvSpPr txBox="1">
            <a:spLocks/>
          </p:cNvSpPr>
          <p:nvPr/>
        </p:nvSpPr>
        <p:spPr>
          <a:xfrm>
            <a:off x="836023" y="512910"/>
            <a:ext cx="10058400" cy="7124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E" sz="3200" b="1" dirty="0">
                <a:solidFill>
                  <a:srgbClr val="002060"/>
                </a:solidFill>
                <a:latin typeface="Times New Roman" panose="02020603050405020304" pitchFamily="18" charset="0"/>
                <a:cs typeface="Times New Roman" panose="02020603050405020304" pitchFamily="18" charset="0"/>
              </a:rPr>
              <a:t>Performance of Facemask Detection</a:t>
            </a:r>
            <a:endParaRPr lang="en-US" sz="3200" b="1" dirty="0">
              <a:solidFill>
                <a:srgbClr val="002060"/>
              </a:solidFill>
              <a:latin typeface="Times New Roman" panose="02020603050405020304" pitchFamily="18" charset="0"/>
              <a:cs typeface="Times New Roman" panose="02020603050405020304" pitchFamily="18" charset="0"/>
            </a:endParaRPr>
          </a:p>
          <a:p>
            <a:pPr algn="ctr"/>
            <a:endParaRPr 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4268E10-D359-4BC2-A9D8-739B31C7A1C0}"/>
              </a:ext>
            </a:extLst>
          </p:cNvPr>
          <p:cNvCxnSpPr>
            <a:cxnSpLocks/>
          </p:cNvCxnSpPr>
          <p:nvPr/>
        </p:nvCxnSpPr>
        <p:spPr>
          <a:xfrm>
            <a:off x="836023" y="1125666"/>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8" name="Slide Number Placeholder 1">
            <a:extLst>
              <a:ext uri="{FF2B5EF4-FFF2-40B4-BE49-F238E27FC236}">
                <a16:creationId xmlns:a16="http://schemas.microsoft.com/office/drawing/2014/main" id="{A35F58CA-A0BC-4931-9A07-EEDDE8FEC3BE}"/>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p:pic>
        <p:nvPicPr>
          <p:cNvPr id="9" name="Picture 8">
            <a:extLst>
              <a:ext uri="{FF2B5EF4-FFF2-40B4-BE49-F238E27FC236}">
                <a16:creationId xmlns:a16="http://schemas.microsoft.com/office/drawing/2014/main" id="{EAF56491-CDF3-4C34-84FA-BF9E142ADC2E}"/>
              </a:ext>
            </a:extLst>
          </p:cNvPr>
          <p:cNvPicPr/>
          <p:nvPr/>
        </p:nvPicPr>
        <p:blipFill>
          <a:blip r:embed="rId3">
            <a:extLst>
              <a:ext uri="{28A0092B-C50C-407E-A947-70E740481C1C}">
                <a14:useLocalDpi xmlns:a14="http://schemas.microsoft.com/office/drawing/2010/main" val="0"/>
              </a:ext>
            </a:extLst>
          </a:blip>
          <a:stretch>
            <a:fillRect/>
          </a:stretch>
        </p:blipFill>
        <p:spPr>
          <a:xfrm>
            <a:off x="3211033" y="3540644"/>
            <a:ext cx="4882677" cy="2869314"/>
          </a:xfrm>
          <a:prstGeom prst="rect">
            <a:avLst/>
          </a:prstGeom>
        </p:spPr>
      </p:pic>
      <p:sp>
        <p:nvSpPr>
          <p:cNvPr id="11" name="TextBox 10">
            <a:extLst>
              <a:ext uri="{FF2B5EF4-FFF2-40B4-BE49-F238E27FC236}">
                <a16:creationId xmlns:a16="http://schemas.microsoft.com/office/drawing/2014/main" id="{0659AD62-2D1E-496F-AC65-57B20980DC38}"/>
              </a:ext>
            </a:extLst>
          </p:cNvPr>
          <p:cNvSpPr txBox="1"/>
          <p:nvPr/>
        </p:nvSpPr>
        <p:spPr>
          <a:xfrm>
            <a:off x="563526" y="1200860"/>
            <a:ext cx="10802679" cy="1815882"/>
          </a:xfrm>
          <a:prstGeom prst="rect">
            <a:avLst/>
          </a:prstGeom>
          <a:noFill/>
        </p:spPr>
        <p:txBody>
          <a:bodyPr wrap="square">
            <a:spAutoFit/>
          </a:bodyPr>
          <a:lstStyle/>
          <a:p>
            <a:pPr marL="457200" indent="-457200">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rPr>
              <a:t>The images are outside the training and testing dataset in real-time video frames</a:t>
            </a:r>
            <a:r>
              <a:rPr lang="en-US" sz="2800" dirty="0">
                <a:latin typeface="Times New Roman" panose="02020603050405020304" pitchFamily="18" charset="0"/>
                <a:ea typeface="Times New Roman" panose="02020603050405020304" pitchFamily="18" charset="0"/>
              </a:rPr>
              <a:t>.</a:t>
            </a:r>
          </a:p>
          <a:p>
            <a:pPr marL="457200" indent="-457200">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O</a:t>
            </a:r>
            <a:r>
              <a:rPr lang="en-US" sz="2800" dirty="0">
                <a:effectLst/>
                <a:latin typeface="Times New Roman" panose="02020603050405020304" pitchFamily="18" charset="0"/>
                <a:ea typeface="Times New Roman" panose="02020603050405020304" pitchFamily="18" charset="0"/>
              </a:rPr>
              <a:t>ur model can also detect a face without mask in real-time with high accuracy.</a:t>
            </a:r>
            <a:endParaRPr lang="en-US" sz="2800" dirty="0"/>
          </a:p>
        </p:txBody>
      </p:sp>
    </p:spTree>
    <p:extLst>
      <p:ext uri="{BB962C8B-B14F-4D97-AF65-F5344CB8AC3E}">
        <p14:creationId xmlns:p14="http://schemas.microsoft.com/office/powerpoint/2010/main" val="18391825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03C1F22-31D1-4A6D-99FB-29971002955A}"/>
              </a:ext>
            </a:extLst>
          </p:cNvPr>
          <p:cNvSpPr txBox="1">
            <a:spLocks/>
          </p:cNvSpPr>
          <p:nvPr/>
        </p:nvSpPr>
        <p:spPr>
          <a:xfrm>
            <a:off x="836023" y="581805"/>
            <a:ext cx="10058400" cy="575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702588">
              <a:defRPr/>
            </a:pPr>
            <a:r>
              <a:rPr lang="en-US" sz="3200" b="1" dirty="0">
                <a:solidFill>
                  <a:srgbClr val="002060"/>
                </a:solidFill>
                <a:latin typeface="Times New Roman" panose="02020603050405020304" pitchFamily="18" charset="0"/>
                <a:cs typeface="Times New Roman" panose="02020603050405020304" pitchFamily="18" charset="0"/>
              </a:rPr>
              <a:t>Conclusion &amp; Future Work</a:t>
            </a:r>
          </a:p>
        </p:txBody>
      </p:sp>
      <p:cxnSp>
        <p:nvCxnSpPr>
          <p:cNvPr id="12" name="Straight Connector 11">
            <a:extLst>
              <a:ext uri="{FF2B5EF4-FFF2-40B4-BE49-F238E27FC236}">
                <a16:creationId xmlns:a16="http://schemas.microsoft.com/office/drawing/2014/main" id="{7592E2A8-A9F4-4FDA-8A25-C0E9AACDD87C}"/>
              </a:ext>
            </a:extLst>
          </p:cNvPr>
          <p:cNvCxnSpPr>
            <a:cxnSpLocks/>
          </p:cNvCxnSpPr>
          <p:nvPr/>
        </p:nvCxnSpPr>
        <p:spPr>
          <a:xfrm>
            <a:off x="836023" y="1125666"/>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3" name="Slide Number Placeholder 1">
            <a:extLst>
              <a:ext uri="{FF2B5EF4-FFF2-40B4-BE49-F238E27FC236}">
                <a16:creationId xmlns:a16="http://schemas.microsoft.com/office/drawing/2014/main" id="{0E606E05-A1C3-4041-B02B-EB5EFC6E0524}"/>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p:sp>
        <p:nvSpPr>
          <p:cNvPr id="14" name="Rectangle 13">
            <a:extLst>
              <a:ext uri="{FF2B5EF4-FFF2-40B4-BE49-F238E27FC236}">
                <a16:creationId xmlns:a16="http://schemas.microsoft.com/office/drawing/2014/main" id="{3C9B9CFA-E5AC-451D-B014-49398C6F04FE}"/>
              </a:ext>
            </a:extLst>
          </p:cNvPr>
          <p:cNvSpPr/>
          <p:nvPr/>
        </p:nvSpPr>
        <p:spPr>
          <a:xfrm>
            <a:off x="836023" y="1156958"/>
            <a:ext cx="10630552" cy="5185522"/>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en-US" sz="2800" b="0" i="0" dirty="0">
                <a:solidFill>
                  <a:srgbClr val="002060"/>
                </a:solidFill>
                <a:effectLst/>
                <a:latin typeface="Times New Roman" panose="02020603050405020304" pitchFamily="18" charset="0"/>
                <a:cs typeface="Times New Roman" panose="02020603050405020304" pitchFamily="18" charset="0"/>
              </a:rPr>
              <a:t>Nowadays, social distancing along with other basic sanitary measures are very important to keep the spread of the COVID-19 as slow as possible.</a:t>
            </a:r>
            <a:endParaRPr lang="x-none" sz="2800" b="0" i="0" dirty="0">
              <a:solidFill>
                <a:srgbClr val="002060"/>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x-none" sz="2800" dirty="0">
                <a:solidFill>
                  <a:srgbClr val="002060"/>
                </a:solidFill>
                <a:latin typeface="Times New Roman" panose="02020603050405020304" pitchFamily="18" charset="0"/>
                <a:cs typeface="Times New Roman" panose="02020603050405020304" pitchFamily="18" charset="0"/>
              </a:rPr>
              <a:t>New innovation in Bangladesh</a:t>
            </a:r>
            <a:endParaRPr lang="x-none" sz="2800" b="0" i="0" dirty="0">
              <a:solidFill>
                <a:srgbClr val="002060"/>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SE" sz="2800" b="0" i="0" dirty="0">
                <a:solidFill>
                  <a:srgbClr val="002060"/>
                </a:solidFill>
                <a:effectLst/>
                <a:latin typeface="Times New Roman" panose="02020603050405020304" pitchFamily="18" charset="0"/>
                <a:cs typeface="Times New Roman" panose="02020603050405020304" pitchFamily="18" charset="0"/>
              </a:rPr>
              <a:t>Product level </a:t>
            </a:r>
            <a:r>
              <a:rPr lang="en-SE" sz="2800" dirty="0">
                <a:solidFill>
                  <a:srgbClr val="002060"/>
                </a:solidFill>
                <a:latin typeface="Times New Roman" panose="02020603050405020304" pitchFamily="18" charset="0"/>
                <a:cs typeface="Times New Roman" panose="02020603050405020304" pitchFamily="18" charset="0"/>
              </a:rPr>
              <a:t>implementation</a:t>
            </a:r>
            <a:r>
              <a:rPr lang="en-SE" sz="2800" b="0" i="0" dirty="0">
                <a:solidFill>
                  <a:srgbClr val="002060"/>
                </a:solidFill>
                <a:effectLst/>
                <a:latin typeface="Times New Roman" panose="02020603050405020304" pitchFamily="18" charset="0"/>
                <a:cs typeface="Times New Roman" panose="02020603050405020304" pitchFamily="18" charset="0"/>
              </a:rPr>
              <a:t> by </a:t>
            </a:r>
            <a:r>
              <a:rPr lang="en-SE" sz="2800" dirty="0">
                <a:solidFill>
                  <a:srgbClr val="002060"/>
                </a:solidFill>
                <a:latin typeface="Times New Roman" panose="02020603050405020304" pitchFamily="18" charset="0"/>
                <a:cs typeface="Times New Roman" panose="02020603050405020304" pitchFamily="18" charset="0"/>
              </a:rPr>
              <a:t>implementing</a:t>
            </a:r>
            <a:r>
              <a:rPr lang="en-SE" sz="2800" b="0" i="0" dirty="0">
                <a:solidFill>
                  <a:srgbClr val="002060"/>
                </a:solidFill>
                <a:effectLst/>
                <a:latin typeface="Times New Roman" panose="02020603050405020304" pitchFamily="18" charset="0"/>
                <a:cs typeface="Times New Roman" panose="02020603050405020304" pitchFamily="18" charset="0"/>
              </a:rPr>
              <a:t> it into a microprocessor.</a:t>
            </a:r>
            <a:endParaRPr lang="en-US" sz="2800" b="0" i="0" dirty="0">
              <a:solidFill>
                <a:srgbClr val="002060"/>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SE" sz="2800" dirty="0">
                <a:solidFill>
                  <a:srgbClr val="002060"/>
                </a:solidFill>
                <a:latin typeface="Times New Roman" panose="02020603050405020304" pitchFamily="18" charset="0"/>
                <a:cs typeface="Times New Roman" panose="02020603050405020304" pitchFamily="18" charset="0"/>
              </a:rPr>
              <a:t>Can have a high market demand after the opening of Educational institution.</a:t>
            </a:r>
            <a:endParaRPr lang="en-US" sz="2800" b="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61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92514C-218C-4EFE-BB72-A3E89678C143}"/>
              </a:ext>
            </a:extLst>
          </p:cNvPr>
          <p:cNvSpPr/>
          <p:nvPr/>
        </p:nvSpPr>
        <p:spPr>
          <a:xfrm>
            <a:off x="660572" y="2449780"/>
            <a:ext cx="10490028" cy="1323439"/>
          </a:xfrm>
          <a:prstGeom prst="rect">
            <a:avLst/>
          </a:prstGeom>
        </p:spPr>
        <p:txBody>
          <a:bodyPr wrap="square">
            <a:spAutoFit/>
          </a:bodyPr>
          <a:lstStyle/>
          <a:p>
            <a:pPr algn="ctr"/>
            <a:r>
              <a:rPr lang="en-US" sz="8000" dirty="0">
                <a:solidFill>
                  <a:srgbClr val="002060"/>
                </a:solidFill>
              </a:rPr>
              <a:t>THANK YOU</a:t>
            </a:r>
          </a:p>
        </p:txBody>
      </p:sp>
      <p:sp>
        <p:nvSpPr>
          <p:cNvPr id="3" name="Slide Number Placeholder 2">
            <a:extLst>
              <a:ext uri="{FF2B5EF4-FFF2-40B4-BE49-F238E27FC236}">
                <a16:creationId xmlns:a16="http://schemas.microsoft.com/office/drawing/2014/main" id="{F3EE0351-213B-4FEA-AD12-2A03ACF37C86}"/>
              </a:ext>
            </a:extLst>
          </p:cNvPr>
          <p:cNvSpPr>
            <a:spLocks noGrp="1"/>
          </p:cNvSpPr>
          <p:nvPr>
            <p:ph type="sldNum" sz="quarter" idx="12"/>
          </p:nvPr>
        </p:nvSpPr>
        <p:spPr/>
        <p:txBody>
          <a:bodyPr/>
          <a:lstStyle/>
          <a:p>
            <a:fld id="{FD912886-585D-4757-AD3C-FC81B549B639}" type="slidenum">
              <a:rPr lang="en-US" sz="2800" smtClean="0"/>
              <a:t>14</a:t>
            </a:fld>
            <a:endParaRPr lang="en-US" sz="2800"/>
          </a:p>
        </p:txBody>
      </p:sp>
    </p:spTree>
    <p:extLst>
      <p:ext uri="{BB962C8B-B14F-4D97-AF65-F5344CB8AC3E}">
        <p14:creationId xmlns:p14="http://schemas.microsoft.com/office/powerpoint/2010/main" val="2230113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E2C4DBF-971B-4D97-964A-74934FD207A7}"/>
              </a:ext>
            </a:extLst>
          </p:cNvPr>
          <p:cNvSpPr txBox="1">
            <a:spLocks/>
          </p:cNvSpPr>
          <p:nvPr/>
        </p:nvSpPr>
        <p:spPr>
          <a:xfrm>
            <a:off x="1066800" y="198004"/>
            <a:ext cx="10058400" cy="6850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x-none" sz="3200" b="1" dirty="0">
                <a:solidFill>
                  <a:srgbClr val="002060"/>
                </a:solidFill>
                <a:latin typeface="Times New Roman" panose="02020603050405020304" pitchFamily="18" charset="0"/>
                <a:cs typeface="Times New Roman" panose="02020603050405020304" pitchFamily="18" charset="0"/>
              </a:rPr>
              <a:t>Introduction</a:t>
            </a:r>
            <a:r>
              <a:rPr lang="en-US" sz="3200" b="1" dirty="0">
                <a:solidFill>
                  <a:srgbClr val="002060"/>
                </a:solidFill>
                <a:latin typeface="Times New Roman" panose="02020603050405020304" pitchFamily="18" charset="0"/>
                <a:cs typeface="Times New Roman" panose="02020603050405020304" pitchFamily="18" charset="0"/>
              </a:rPr>
              <a:t> &amp; Motivation</a:t>
            </a:r>
          </a:p>
        </p:txBody>
      </p:sp>
      <p:cxnSp>
        <p:nvCxnSpPr>
          <p:cNvPr id="13" name="Straight Connector 12">
            <a:extLst>
              <a:ext uri="{FF2B5EF4-FFF2-40B4-BE49-F238E27FC236}">
                <a16:creationId xmlns:a16="http://schemas.microsoft.com/office/drawing/2014/main" id="{AB2432AC-3980-42C5-ACE2-432E3C018FBF}"/>
              </a:ext>
            </a:extLst>
          </p:cNvPr>
          <p:cNvCxnSpPr>
            <a:cxnSpLocks/>
          </p:cNvCxnSpPr>
          <p:nvPr/>
        </p:nvCxnSpPr>
        <p:spPr>
          <a:xfrm>
            <a:off x="805543" y="783180"/>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4" name="Rectangle 13">
            <a:extLst>
              <a:ext uri="{FF2B5EF4-FFF2-40B4-BE49-F238E27FC236}">
                <a16:creationId xmlns:a16="http://schemas.microsoft.com/office/drawing/2014/main" id="{B51B2B48-92F3-47EC-819C-FD84695219E7}"/>
              </a:ext>
            </a:extLst>
          </p:cNvPr>
          <p:cNvSpPr/>
          <p:nvPr/>
        </p:nvSpPr>
        <p:spPr>
          <a:xfrm>
            <a:off x="805543" y="621292"/>
            <a:ext cx="10799501" cy="6119945"/>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400" dirty="0">
                <a:solidFill>
                  <a:srgbClr val="002060"/>
                </a:solidFill>
                <a:latin typeface="Times New Roman" panose="02020603050405020304" pitchFamily="18" charset="0"/>
                <a:cs typeface="Times New Roman" panose="02020603050405020304" pitchFamily="18" charset="0"/>
              </a:rPr>
              <a:t>COVID-19 became a significant problem in today's world. Everyone needs to maintain social distance and wear masks.</a:t>
            </a:r>
          </a:p>
          <a:p>
            <a:pPr marL="342900" indent="-342900" algn="just">
              <a:lnSpc>
                <a:spcPct val="150000"/>
              </a:lnSpc>
              <a:buFont typeface="Wingdings" panose="05000000000000000000" pitchFamily="2" charset="2"/>
              <a:buChar char="v"/>
            </a:pPr>
            <a:r>
              <a:rPr lang="en-US" sz="2400" dirty="0">
                <a:solidFill>
                  <a:srgbClr val="002060"/>
                </a:solidFill>
                <a:latin typeface="Times New Roman" panose="02020603050405020304" pitchFamily="18" charset="0"/>
                <a:cs typeface="Times New Roman" panose="02020603050405020304" pitchFamily="18" charset="0"/>
              </a:rPr>
              <a:t>Not everyone are willing to follow this protocol so we need monitoring.</a:t>
            </a:r>
          </a:p>
          <a:p>
            <a:pPr marL="342900" indent="-342900" algn="just">
              <a:lnSpc>
                <a:spcPct val="150000"/>
              </a:lnSpc>
              <a:buFont typeface="Wingdings" panose="05000000000000000000" pitchFamily="2" charset="2"/>
              <a:buChar char="v"/>
            </a:pPr>
            <a:r>
              <a:rPr lang="en-US" sz="2400" dirty="0">
                <a:solidFill>
                  <a:srgbClr val="002060"/>
                </a:solidFill>
                <a:latin typeface="Times New Roman" panose="02020603050405020304" pitchFamily="18" charset="0"/>
                <a:cs typeface="Times New Roman" panose="02020603050405020304" pitchFamily="18" charset="0"/>
              </a:rPr>
              <a:t>Our System has two different sections. In the first section, we will build a social distance measurement system. We have many CC cameras in our universities. We can add the system to the cameras to monitor the students to maintain social distance when the universities gets open. </a:t>
            </a:r>
            <a:endParaRPr lang="en-SE" sz="2400" dirty="0">
              <a:solidFill>
                <a:srgbClr val="00206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SE" sz="2400" dirty="0">
                <a:solidFill>
                  <a:srgbClr val="002060"/>
                </a:solidFill>
                <a:latin typeface="Times New Roman" panose="02020603050405020304" pitchFamily="18" charset="0"/>
                <a:cs typeface="Times New Roman" panose="02020603050405020304" pitchFamily="18" charset="0"/>
              </a:rPr>
              <a:t>Our </a:t>
            </a:r>
            <a:r>
              <a:rPr lang="en-US" sz="2400" dirty="0">
                <a:solidFill>
                  <a:srgbClr val="002060"/>
                </a:solidFill>
                <a:latin typeface="Times New Roman" panose="02020603050405020304" pitchFamily="18" charset="0"/>
                <a:cs typeface="Times New Roman" panose="02020603050405020304" pitchFamily="18" charset="0"/>
              </a:rPr>
              <a:t>s</a:t>
            </a:r>
            <a:r>
              <a:rPr lang="en-SE" sz="2400" dirty="0">
                <a:solidFill>
                  <a:srgbClr val="002060"/>
                </a:solidFill>
                <a:latin typeface="Times New Roman" panose="02020603050405020304" pitchFamily="18" charset="0"/>
                <a:cs typeface="Times New Roman" panose="02020603050405020304" pitchFamily="18" charset="0"/>
              </a:rPr>
              <a:t>econd system will be a face mask detection system. As very soon all the universities will be open so this system can be used at the entrance of the university gate so that no student can go inside university without wearing </a:t>
            </a:r>
            <a:r>
              <a:rPr lang="en-US" sz="2400" dirty="0">
                <a:solidFill>
                  <a:srgbClr val="002060"/>
                </a:solidFill>
                <a:latin typeface="Times New Roman" panose="02020603050405020304" pitchFamily="18" charset="0"/>
                <a:cs typeface="Times New Roman" panose="02020603050405020304" pitchFamily="18" charset="0"/>
              </a:rPr>
              <a:t>f</a:t>
            </a:r>
            <a:r>
              <a:rPr lang="en-SE" sz="2400" dirty="0">
                <a:solidFill>
                  <a:srgbClr val="002060"/>
                </a:solidFill>
                <a:latin typeface="Times New Roman" panose="02020603050405020304" pitchFamily="18" charset="0"/>
                <a:cs typeface="Times New Roman" panose="02020603050405020304" pitchFamily="18" charset="0"/>
              </a:rPr>
              <a:t>acemask.</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15" name="Slide Number Placeholder 1">
            <a:extLst>
              <a:ext uri="{FF2B5EF4-FFF2-40B4-BE49-F238E27FC236}">
                <a16:creationId xmlns:a16="http://schemas.microsoft.com/office/drawing/2014/main" id="{E1F01DB9-6478-4AC6-B2F5-A96FEC37146C}"/>
              </a:ext>
            </a:extLst>
          </p:cNvPr>
          <p:cNvSpPr txBox="1">
            <a:spLocks/>
          </p:cNvSpPr>
          <p:nvPr/>
        </p:nvSpPr>
        <p:spPr>
          <a:xfrm>
            <a:off x="9448800" y="64795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740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EA757D5-AD2D-40EF-B063-BC21114BFC96}"/>
              </a:ext>
            </a:extLst>
          </p:cNvPr>
          <p:cNvSpPr txBox="1">
            <a:spLocks/>
          </p:cNvSpPr>
          <p:nvPr/>
        </p:nvSpPr>
        <p:spPr>
          <a:xfrm>
            <a:off x="833813" y="177998"/>
            <a:ext cx="10058400" cy="5951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E" sz="3600" b="1" dirty="0">
                <a:solidFill>
                  <a:srgbClr val="002060"/>
                </a:solidFill>
                <a:latin typeface="Times New Roman" panose="02020603050405020304" pitchFamily="18" charset="0"/>
                <a:cs typeface="Times New Roman" panose="02020603050405020304" pitchFamily="18" charset="0"/>
              </a:rPr>
              <a:t>Social Distancing Detection </a:t>
            </a:r>
            <a:r>
              <a:rPr lang="en-US" sz="3600" b="1" dirty="0">
                <a:solidFill>
                  <a:srgbClr val="002060"/>
                </a:solidFill>
                <a:latin typeface="Times New Roman" panose="02020603050405020304" pitchFamily="18" charset="0"/>
                <a:cs typeface="Times New Roman" panose="02020603050405020304" pitchFamily="18" charset="0"/>
              </a:rPr>
              <a:t>System</a:t>
            </a:r>
            <a:r>
              <a:rPr lang="en-SE" sz="3600" b="1" dirty="0">
                <a:solidFill>
                  <a:srgbClr val="002060"/>
                </a:solidFill>
                <a:latin typeface="Times New Roman" panose="02020603050405020304" pitchFamily="18" charset="0"/>
                <a:cs typeface="Times New Roman" panose="02020603050405020304" pitchFamily="18" charset="0"/>
              </a:rPr>
              <a:t> Diagram</a:t>
            </a:r>
            <a:endParaRPr lang="en-US" sz="3600" b="1" dirty="0">
              <a:solidFill>
                <a:srgbClr val="002060"/>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2D9764C-158F-49C7-9AAC-93EEB8648CA7}"/>
              </a:ext>
            </a:extLst>
          </p:cNvPr>
          <p:cNvCxnSpPr>
            <a:cxnSpLocks/>
          </p:cNvCxnSpPr>
          <p:nvPr/>
        </p:nvCxnSpPr>
        <p:spPr>
          <a:xfrm>
            <a:off x="833813" y="773106"/>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pic>
        <p:nvPicPr>
          <p:cNvPr id="11" name="Picture 10">
            <a:extLst>
              <a:ext uri="{FF2B5EF4-FFF2-40B4-BE49-F238E27FC236}">
                <a16:creationId xmlns:a16="http://schemas.microsoft.com/office/drawing/2014/main" id="{8C2CFB22-CBF7-4326-BD64-B8A4FCA94A6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4337" y="906345"/>
            <a:ext cx="2578608" cy="5591095"/>
          </a:xfrm>
          <a:prstGeom prst="rect">
            <a:avLst/>
          </a:prstGeom>
          <a:solidFill>
            <a:schemeClr val="accent1"/>
          </a:solidFill>
          <a:ln>
            <a:noFill/>
          </a:ln>
        </p:spPr>
      </p:pic>
    </p:spTree>
    <p:extLst>
      <p:ext uri="{BB962C8B-B14F-4D97-AF65-F5344CB8AC3E}">
        <p14:creationId xmlns:p14="http://schemas.microsoft.com/office/powerpoint/2010/main" val="27384015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6ABDEDD-33F2-4EEB-9692-AB598114F4DC}"/>
              </a:ext>
            </a:extLst>
          </p:cNvPr>
          <p:cNvSpPr txBox="1">
            <a:spLocks/>
          </p:cNvSpPr>
          <p:nvPr/>
        </p:nvSpPr>
        <p:spPr>
          <a:xfrm>
            <a:off x="836023" y="532578"/>
            <a:ext cx="10058400" cy="6179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x-none" sz="3200" b="1" dirty="0">
                <a:solidFill>
                  <a:srgbClr val="002060"/>
                </a:solidFill>
                <a:latin typeface="Times New Roman" panose="02020603050405020304" pitchFamily="18" charset="0"/>
                <a:cs typeface="Times New Roman" panose="02020603050405020304" pitchFamily="18" charset="0"/>
              </a:rPr>
              <a:t>Model Selection</a:t>
            </a:r>
            <a:endParaRPr 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67CCFF4B-9BE5-4F1F-BF2E-08C85E6CCD32}"/>
              </a:ext>
            </a:extLst>
          </p:cNvPr>
          <p:cNvCxnSpPr>
            <a:cxnSpLocks/>
          </p:cNvCxnSpPr>
          <p:nvPr/>
        </p:nvCxnSpPr>
        <p:spPr>
          <a:xfrm>
            <a:off x="836023" y="1125666"/>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0" name="Slide Number Placeholder 1">
            <a:extLst>
              <a:ext uri="{FF2B5EF4-FFF2-40B4-BE49-F238E27FC236}">
                <a16:creationId xmlns:a16="http://schemas.microsoft.com/office/drawing/2014/main" id="{3C26EE8E-2E03-4911-93E5-5BEDBE734680}"/>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p:sp>
        <p:nvSpPr>
          <p:cNvPr id="11" name="Rectangle 10">
            <a:extLst>
              <a:ext uri="{FF2B5EF4-FFF2-40B4-BE49-F238E27FC236}">
                <a16:creationId xmlns:a16="http://schemas.microsoft.com/office/drawing/2014/main" id="{DB56419E-675D-4A7F-9B57-48D86B22F51D}"/>
              </a:ext>
            </a:extLst>
          </p:cNvPr>
          <p:cNvSpPr/>
          <p:nvPr/>
        </p:nvSpPr>
        <p:spPr>
          <a:xfrm>
            <a:off x="936171" y="1226230"/>
            <a:ext cx="10319657" cy="5170646"/>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en-US" sz="2200" b="0" i="0" dirty="0">
                <a:solidFill>
                  <a:srgbClr val="002060"/>
                </a:solidFill>
                <a:effectLst/>
                <a:latin typeface="Times New Roman" panose="02020603050405020304" pitchFamily="18" charset="0"/>
                <a:cs typeface="Times New Roman" panose="02020603050405020304" pitchFamily="18" charset="0"/>
              </a:rPr>
              <a:t>All the models available on the TensorFlow object detection model have been trained on the</a:t>
            </a:r>
            <a:r>
              <a:rPr lang="en-US" sz="2200" b="1" i="0" dirty="0">
                <a:solidFill>
                  <a:srgbClr val="002060"/>
                </a:solidFill>
                <a:effectLst/>
                <a:latin typeface="Times New Roman" panose="02020603050405020304" pitchFamily="18" charset="0"/>
                <a:cs typeface="Times New Roman" panose="02020603050405020304" pitchFamily="18" charset="0"/>
              </a:rPr>
              <a:t> COCO dataset</a:t>
            </a:r>
            <a:r>
              <a:rPr lang="en-US" sz="2200" b="0" i="0" dirty="0">
                <a:solidFill>
                  <a:srgbClr val="002060"/>
                </a:solidFill>
                <a:effectLst/>
                <a:latin typeface="Times New Roman" panose="02020603050405020304" pitchFamily="18" charset="0"/>
                <a:cs typeface="Times New Roman" panose="02020603050405020304" pitchFamily="18" charset="0"/>
              </a:rPr>
              <a:t> </a:t>
            </a:r>
            <a:r>
              <a:rPr lang="x-none" sz="2200" b="0" i="0" dirty="0">
                <a:solidFill>
                  <a:srgbClr val="002060"/>
                </a:solidFill>
                <a:effectLst/>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v"/>
            </a:pPr>
            <a:r>
              <a:rPr lang="x-none" sz="2200" dirty="0">
                <a:solidFill>
                  <a:srgbClr val="002060"/>
                </a:solidFill>
                <a:latin typeface="Times New Roman" panose="02020603050405020304" pitchFamily="18" charset="0"/>
                <a:cs typeface="Times New Roman" panose="02020603050405020304" pitchFamily="18" charset="0"/>
              </a:rPr>
              <a:t>There are many pretrained model on this coco dataset.</a:t>
            </a:r>
            <a:r>
              <a:rPr lang="en-US" sz="2200" b="0" i="0" dirty="0">
                <a:solidFill>
                  <a:srgbClr val="002060"/>
                </a:solidFill>
                <a:effectLst/>
                <a:latin typeface="Times New Roman" panose="02020603050405020304" pitchFamily="18" charset="0"/>
                <a:cs typeface="Times New Roman" panose="02020603050405020304" pitchFamily="18" charset="0"/>
              </a:rPr>
              <a:t> The architecture of each</a:t>
            </a:r>
            <a:r>
              <a:rPr lang="x-none" sz="2200" b="0" i="0" dirty="0">
                <a:solidFill>
                  <a:srgbClr val="002060"/>
                </a:solidFill>
                <a:effectLst/>
                <a:latin typeface="Times New Roman" panose="02020603050405020304" pitchFamily="18" charset="0"/>
                <a:cs typeface="Times New Roman" panose="02020603050405020304" pitchFamily="18" charset="0"/>
              </a:rPr>
              <a:t> of this</a:t>
            </a:r>
            <a:r>
              <a:rPr lang="en-US" sz="2200" b="0" i="0" dirty="0">
                <a:solidFill>
                  <a:srgbClr val="002060"/>
                </a:solidFill>
                <a:effectLst/>
                <a:latin typeface="Times New Roman" panose="02020603050405020304" pitchFamily="18" charset="0"/>
                <a:cs typeface="Times New Roman" panose="02020603050405020304" pitchFamily="18" charset="0"/>
              </a:rPr>
              <a:t> model is unique which allows for faster/slower detections and more/less accuracy etc.</a:t>
            </a:r>
            <a:endParaRPr lang="en-US" sz="2200" dirty="0">
              <a:solidFill>
                <a:srgbClr val="00206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US" sz="2200" b="0" i="0" dirty="0">
                <a:solidFill>
                  <a:srgbClr val="002060"/>
                </a:solidFill>
                <a:effectLst/>
                <a:latin typeface="Times New Roman" panose="02020603050405020304" pitchFamily="18" charset="0"/>
                <a:cs typeface="Times New Roman" panose="02020603050405020304" pitchFamily="18" charset="0"/>
              </a:rPr>
              <a:t> SSD-</a:t>
            </a:r>
            <a:r>
              <a:rPr lang="en-US" sz="2200" b="0" i="0" dirty="0" err="1">
                <a:solidFill>
                  <a:srgbClr val="002060"/>
                </a:solidFill>
                <a:effectLst/>
                <a:latin typeface="Times New Roman" panose="02020603050405020304" pitchFamily="18" charset="0"/>
                <a:cs typeface="Times New Roman" panose="02020603050405020304" pitchFamily="18" charset="0"/>
              </a:rPr>
              <a:t>MobileNet</a:t>
            </a:r>
            <a:r>
              <a:rPr lang="en-US" sz="2200" b="0" i="0" dirty="0">
                <a:solidFill>
                  <a:srgbClr val="002060"/>
                </a:solidFill>
                <a:effectLst/>
                <a:latin typeface="Times New Roman" panose="02020603050405020304" pitchFamily="18" charset="0"/>
                <a:cs typeface="Times New Roman" panose="02020603050405020304" pitchFamily="18" charset="0"/>
              </a:rPr>
              <a:t> model have an architecture that allows for faster detection but with less accuracy, while some models (such as the Faster-RCNN model) give slower detection but with more accuracy.</a:t>
            </a:r>
            <a:endParaRPr lang="x-none" sz="2200" b="0" i="0" dirty="0">
              <a:solidFill>
                <a:srgbClr val="002060"/>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US" sz="2200" dirty="0">
                <a:solidFill>
                  <a:srgbClr val="002060"/>
                </a:solidFill>
                <a:latin typeface="Times New Roman" panose="02020603050405020304" pitchFamily="18" charset="0"/>
                <a:cs typeface="Times New Roman" panose="02020603050405020304" pitchFamily="18" charset="0"/>
              </a:rPr>
              <a:t>Finally, w</a:t>
            </a:r>
            <a:r>
              <a:rPr lang="x-none" sz="2200" dirty="0">
                <a:solidFill>
                  <a:srgbClr val="002060"/>
                </a:solidFill>
                <a:latin typeface="Times New Roman" panose="02020603050405020304" pitchFamily="18" charset="0"/>
                <a:cs typeface="Times New Roman" panose="02020603050405020304" pitchFamily="18" charset="0"/>
              </a:rPr>
              <a:t>e have </a:t>
            </a:r>
            <a:r>
              <a:rPr lang="en-US" sz="2200" b="0" i="0" dirty="0">
                <a:solidFill>
                  <a:srgbClr val="002060"/>
                </a:solidFill>
                <a:effectLst/>
                <a:latin typeface="Times New Roman" panose="02020603050405020304" pitchFamily="18" charset="0"/>
                <a:cs typeface="Times New Roman" panose="02020603050405020304" pitchFamily="18" charset="0"/>
              </a:rPr>
              <a:t>chosen the </a:t>
            </a: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ssd_mobilenet_v1_coco</a:t>
            </a:r>
            <a:r>
              <a:rPr lang="en-US" sz="2000" dirty="0">
                <a:solidFill>
                  <a:srgbClr val="002060"/>
                </a:solidFill>
                <a:latin typeface="Times New Roman" panose="02020603050405020304" pitchFamily="18" charset="0"/>
                <a:cs typeface="Times New Roman" panose="02020603050405020304" pitchFamily="18" charset="0"/>
              </a:rPr>
              <a:t> </a:t>
            </a:r>
            <a:r>
              <a:rPr lang="x-none" sz="2200" dirty="0">
                <a:solidFill>
                  <a:srgbClr val="002060"/>
                </a:solidFill>
                <a:latin typeface="Times New Roman" panose="02020603050405020304" pitchFamily="18" charset="0"/>
                <a:cs typeface="Times New Roman" panose="02020603050405020304" pitchFamily="18" charset="0"/>
              </a:rPr>
              <a:t>model</a:t>
            </a:r>
            <a:r>
              <a:rPr lang="en-US" sz="2200" dirty="0">
                <a:solidFill>
                  <a:srgbClr val="002060"/>
                </a:solidFill>
                <a:latin typeface="Times New Roman" panose="02020603050405020304" pitchFamily="18" charset="0"/>
                <a:cs typeface="Times New Roman" panose="02020603050405020304" pitchFamily="18" charset="0"/>
              </a:rPr>
              <a:t>, </a:t>
            </a:r>
            <a:r>
              <a:rPr lang="en-US" sz="2200" b="0" i="0" dirty="0">
                <a:solidFill>
                  <a:srgbClr val="002060"/>
                </a:solidFill>
                <a:effectLst/>
                <a:latin typeface="Times New Roman" panose="02020603050405020304" pitchFamily="18" charset="0"/>
                <a:cs typeface="Times New Roman" panose="02020603050405020304" pitchFamily="18" charset="0"/>
              </a:rPr>
              <a:t>which has a </a:t>
            </a:r>
            <a:r>
              <a:rPr lang="en-US" sz="2200" dirty="0">
                <a:solidFill>
                  <a:srgbClr val="002060"/>
                </a:solidFill>
                <a:latin typeface="Times New Roman" panose="02020603050405020304" pitchFamily="18" charset="0"/>
                <a:cs typeface="Times New Roman" panose="02020603050405020304" pitchFamily="18" charset="0"/>
              </a:rPr>
              <a:t>M</a:t>
            </a:r>
            <a:r>
              <a:rPr lang="en-US" sz="2200" b="0" i="0" dirty="0">
                <a:solidFill>
                  <a:srgbClr val="002060"/>
                </a:solidFill>
                <a:effectLst/>
                <a:latin typeface="Times New Roman" panose="02020603050405020304" pitchFamily="18" charset="0"/>
                <a:cs typeface="Times New Roman" panose="02020603050405020304" pitchFamily="18" charset="0"/>
              </a:rPr>
              <a:t>AP (detector performance on a validation set) of 21, which is quite strong, and an execution speed of </a:t>
            </a:r>
            <a:r>
              <a:rPr lang="en-US" sz="2200" dirty="0">
                <a:solidFill>
                  <a:srgbClr val="002060"/>
                </a:solidFill>
                <a:latin typeface="Times New Roman" panose="02020603050405020304" pitchFamily="18" charset="0"/>
                <a:cs typeface="Times New Roman" panose="02020603050405020304" pitchFamily="18" charset="0"/>
              </a:rPr>
              <a:t>30</a:t>
            </a:r>
            <a:r>
              <a:rPr lang="en-US" sz="2200" b="0" i="0" dirty="0">
                <a:solidFill>
                  <a:srgbClr val="002060"/>
                </a:solidFill>
                <a:effectLst/>
                <a:latin typeface="Times New Roman" panose="02020603050405020304" pitchFamily="18" charset="0"/>
                <a:cs typeface="Times New Roman" panose="02020603050405020304" pitchFamily="18" charset="0"/>
              </a:rPr>
              <a:t> </a:t>
            </a:r>
            <a:r>
              <a:rPr lang="en-US" sz="2200" b="0" i="0" dirty="0" err="1">
                <a:solidFill>
                  <a:srgbClr val="002060"/>
                </a:solidFill>
                <a:effectLst/>
                <a:latin typeface="Times New Roman" panose="02020603050405020304" pitchFamily="18" charset="0"/>
                <a:cs typeface="Times New Roman" panose="02020603050405020304" pitchFamily="18" charset="0"/>
              </a:rPr>
              <a:t>ms.</a:t>
            </a:r>
            <a:endParaRPr lang="en-US"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7261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142A55-B8F8-4D0F-B423-858166298D95}"/>
              </a:ext>
            </a:extLst>
          </p:cNvPr>
          <p:cNvSpPr txBox="1">
            <a:spLocks/>
          </p:cNvSpPr>
          <p:nvPr/>
        </p:nvSpPr>
        <p:spPr>
          <a:xfrm>
            <a:off x="936172" y="257734"/>
            <a:ext cx="10058400" cy="712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x-none" sz="3200" b="1" dirty="0">
                <a:solidFill>
                  <a:srgbClr val="002060"/>
                </a:solidFill>
                <a:latin typeface="Times New Roman" panose="02020603050405020304" pitchFamily="18" charset="0"/>
                <a:cs typeface="Times New Roman" panose="02020603050405020304" pitchFamily="18" charset="0"/>
              </a:rPr>
              <a:t>Bird View Transformation</a:t>
            </a:r>
            <a:endParaRPr 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EF6CF98B-0988-4711-9697-BAD138A57846}"/>
              </a:ext>
            </a:extLst>
          </p:cNvPr>
          <p:cNvCxnSpPr>
            <a:cxnSpLocks/>
          </p:cNvCxnSpPr>
          <p:nvPr/>
        </p:nvCxnSpPr>
        <p:spPr>
          <a:xfrm>
            <a:off x="936172" y="870487"/>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0" name="Slide Number Placeholder 1">
            <a:extLst>
              <a:ext uri="{FF2B5EF4-FFF2-40B4-BE49-F238E27FC236}">
                <a16:creationId xmlns:a16="http://schemas.microsoft.com/office/drawing/2014/main" id="{DFD9853E-D5FE-45CB-968C-40ACBCD05EC8}"/>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p:sp>
        <p:nvSpPr>
          <p:cNvPr id="11" name="Rectangle 10">
            <a:extLst>
              <a:ext uri="{FF2B5EF4-FFF2-40B4-BE49-F238E27FC236}">
                <a16:creationId xmlns:a16="http://schemas.microsoft.com/office/drawing/2014/main" id="{AA6BB070-E7B2-45FC-8C84-16E77B43AC85}"/>
              </a:ext>
            </a:extLst>
          </p:cNvPr>
          <p:cNvSpPr/>
          <p:nvPr/>
        </p:nvSpPr>
        <p:spPr>
          <a:xfrm>
            <a:off x="936172" y="975564"/>
            <a:ext cx="10319656" cy="5011949"/>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en-US" sz="2400" i="0" dirty="0">
                <a:solidFill>
                  <a:srgbClr val="002060"/>
                </a:solidFill>
                <a:effectLst/>
                <a:latin typeface="Times New Roman" panose="02020603050405020304" pitchFamily="18" charset="0"/>
                <a:cs typeface="Times New Roman" panose="02020603050405020304" pitchFamily="18" charset="0"/>
              </a:rPr>
              <a:t>The first step involves selecting 4 points on the original image that are going to be the corner points of the plan which is going to be transformed. This points have to form a rectangle with at least 2 opposite sides being parallel. If this is not done, the proportions will not be the same when the transformation happens</a:t>
            </a:r>
            <a:r>
              <a:rPr lang="x-none" sz="2400" i="0" dirty="0">
                <a:solidFill>
                  <a:srgbClr val="002060"/>
                </a:solidFill>
                <a:effectLst/>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v"/>
            </a:pPr>
            <a:r>
              <a:rPr lang="en-US" sz="2400" b="0" i="0" dirty="0">
                <a:solidFill>
                  <a:srgbClr val="002060"/>
                </a:solidFill>
                <a:effectLst/>
                <a:latin typeface="Times New Roman" panose="02020603050405020304" pitchFamily="18" charset="0"/>
                <a:cs typeface="Times New Roman" panose="02020603050405020304" pitchFamily="18" charset="0"/>
              </a:rPr>
              <a:t>Get the bounding box for each person detected in the original frame.</a:t>
            </a:r>
          </a:p>
          <a:p>
            <a:pPr marL="457200" indent="-457200" algn="just">
              <a:lnSpc>
                <a:spcPct val="150000"/>
              </a:lnSpc>
              <a:buFont typeface="Wingdings" panose="05000000000000000000" pitchFamily="2" charset="2"/>
              <a:buChar char="v"/>
            </a:pPr>
            <a:r>
              <a:rPr lang="en-US" sz="2400" b="0" i="0" dirty="0">
                <a:solidFill>
                  <a:srgbClr val="002060"/>
                </a:solidFill>
                <a:effectLst/>
                <a:latin typeface="Times New Roman" panose="02020603050405020304" pitchFamily="18" charset="0"/>
                <a:cs typeface="Times New Roman" panose="02020603050405020304" pitchFamily="18" charset="0"/>
              </a:rPr>
              <a:t>Compute the lowest point of this box. It is the point located between both feet.</a:t>
            </a:r>
          </a:p>
          <a:p>
            <a:pPr marL="457200" indent="-457200" algn="just">
              <a:lnSpc>
                <a:spcPct val="150000"/>
              </a:lnSpc>
              <a:buFont typeface="Wingdings" panose="05000000000000000000" pitchFamily="2" charset="2"/>
              <a:buChar char="v"/>
            </a:pPr>
            <a:r>
              <a:rPr lang="en-US" sz="2400" b="0" i="0" dirty="0">
                <a:solidFill>
                  <a:srgbClr val="002060"/>
                </a:solidFill>
                <a:effectLst/>
                <a:latin typeface="Times New Roman" panose="02020603050405020304" pitchFamily="18" charset="0"/>
                <a:cs typeface="Times New Roman" panose="02020603050405020304" pitchFamily="18" charset="0"/>
              </a:rPr>
              <a:t>Use the transformation matrix to each of theses points to get the real “GPS” coordinates of each person.</a:t>
            </a:r>
          </a:p>
        </p:txBody>
      </p:sp>
    </p:spTree>
    <p:extLst>
      <p:ext uri="{BB962C8B-B14F-4D97-AF65-F5344CB8AC3E}">
        <p14:creationId xmlns:p14="http://schemas.microsoft.com/office/powerpoint/2010/main" val="4276791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DD863DA-85C9-456F-A265-C01D81555E11}"/>
              </a:ext>
            </a:extLst>
          </p:cNvPr>
          <p:cNvSpPr txBox="1">
            <a:spLocks/>
          </p:cNvSpPr>
          <p:nvPr/>
        </p:nvSpPr>
        <p:spPr>
          <a:xfrm>
            <a:off x="1036321" y="331051"/>
            <a:ext cx="10058400" cy="5930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x-none" sz="3200" b="1" dirty="0">
                <a:solidFill>
                  <a:srgbClr val="002060"/>
                </a:solidFill>
                <a:latin typeface="Times New Roman" panose="02020603050405020304" pitchFamily="18" charset="0"/>
                <a:cs typeface="Times New Roman" panose="02020603050405020304" pitchFamily="18" charset="0"/>
              </a:rPr>
              <a:t>Measuring Social Distancing</a:t>
            </a:r>
            <a:endParaRPr 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C2E7E6DE-9916-4432-8487-793304B3EF1F}"/>
              </a:ext>
            </a:extLst>
          </p:cNvPr>
          <p:cNvCxnSpPr>
            <a:cxnSpLocks/>
          </p:cNvCxnSpPr>
          <p:nvPr/>
        </p:nvCxnSpPr>
        <p:spPr>
          <a:xfrm>
            <a:off x="836024" y="906210"/>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0" name="Slide Number Placeholder 1">
            <a:extLst>
              <a:ext uri="{FF2B5EF4-FFF2-40B4-BE49-F238E27FC236}">
                <a16:creationId xmlns:a16="http://schemas.microsoft.com/office/drawing/2014/main" id="{DAC0D891-DB02-4ABA-A2D2-492F2DFBA8D0}"/>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E5E3B211-9C7C-45F8-89CC-4E55EA82C4A0}"/>
                  </a:ext>
                </a:extLst>
              </p:cNvPr>
              <p:cNvSpPr/>
              <p:nvPr/>
            </p:nvSpPr>
            <p:spPr>
              <a:xfrm>
                <a:off x="1036321" y="924135"/>
                <a:ext cx="10319656" cy="5711307"/>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x-none" sz="2200" dirty="0">
                    <a:solidFill>
                      <a:srgbClr val="002060"/>
                    </a:solidFill>
                    <a:latin typeface="Times New Roman" panose="02020603050405020304" pitchFamily="18" charset="0"/>
                    <a:cs typeface="Times New Roman" panose="02020603050405020304" pitchFamily="18" charset="0"/>
                  </a:rPr>
                  <a:t>After getting all the ground points of the detected people</a:t>
                </a:r>
                <a:r>
                  <a:rPr lang="en-US" sz="2200" dirty="0">
                    <a:solidFill>
                      <a:srgbClr val="002060"/>
                    </a:solidFill>
                    <a:latin typeface="Times New Roman" panose="02020603050405020304" pitchFamily="18" charset="0"/>
                    <a:cs typeface="Times New Roman" panose="02020603050405020304" pitchFamily="18" charset="0"/>
                  </a:rPr>
                  <a:t>,</a:t>
                </a:r>
                <a:r>
                  <a:rPr lang="en-US" sz="2200" i="0" dirty="0">
                    <a:solidFill>
                      <a:srgbClr val="002060"/>
                    </a:solidFill>
                    <a:effectLst/>
                    <a:latin typeface="Times New Roman" panose="02020603050405020304" pitchFamily="18" charset="0"/>
                    <a:cs typeface="Times New Roman" panose="02020603050405020304" pitchFamily="18" charset="0"/>
                  </a:rPr>
                  <a:t> the distance between each pair of points has to be computed.</a:t>
                </a:r>
                <a:endParaRPr lang="x-none" sz="2200" i="0" dirty="0">
                  <a:solidFill>
                    <a:srgbClr val="002060"/>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US" sz="2200" i="0" dirty="0">
                    <a:solidFill>
                      <a:srgbClr val="002060"/>
                    </a:solidFill>
                    <a:effectLst/>
                    <a:latin typeface="Times New Roman" panose="02020603050405020304" pitchFamily="18" charset="0"/>
                    <a:cs typeface="Times New Roman" panose="02020603050405020304" pitchFamily="18" charset="0"/>
                  </a:rPr>
                  <a:t>We used the function </a:t>
                </a:r>
                <a:r>
                  <a:rPr lang="en-US" sz="2200" b="1" i="0" dirty="0">
                    <a:solidFill>
                      <a:srgbClr val="002060"/>
                    </a:solidFill>
                    <a:effectLst/>
                    <a:latin typeface="Times New Roman" panose="02020603050405020304" pitchFamily="18" charset="0"/>
                    <a:cs typeface="Times New Roman" panose="02020603050405020304" pitchFamily="18" charset="0"/>
                  </a:rPr>
                  <a:t>combinations()</a:t>
                </a:r>
                <a:r>
                  <a:rPr lang="en-US" sz="2200" i="0" dirty="0">
                    <a:solidFill>
                      <a:srgbClr val="002060"/>
                    </a:solidFill>
                    <a:effectLst/>
                    <a:latin typeface="Times New Roman" panose="02020603050405020304" pitchFamily="18" charset="0"/>
                    <a:cs typeface="Times New Roman" panose="02020603050405020304" pitchFamily="18" charset="0"/>
                  </a:rPr>
                  <a:t> from the </a:t>
                </a:r>
                <a:r>
                  <a:rPr lang="en-US" sz="2200" b="1" i="0" dirty="0" err="1">
                    <a:solidFill>
                      <a:srgbClr val="002060"/>
                    </a:solidFill>
                    <a:effectLst/>
                    <a:latin typeface="Times New Roman" panose="02020603050405020304" pitchFamily="18" charset="0"/>
                    <a:cs typeface="Times New Roman" panose="02020603050405020304" pitchFamily="18" charset="0"/>
                  </a:rPr>
                  <a:t>itertools</a:t>
                </a:r>
                <a:r>
                  <a:rPr lang="en-US" sz="2200" i="0" dirty="0">
                    <a:solidFill>
                      <a:srgbClr val="002060"/>
                    </a:solidFill>
                    <a:effectLst/>
                    <a:latin typeface="Times New Roman" panose="02020603050405020304" pitchFamily="18" charset="0"/>
                    <a:cs typeface="Times New Roman" panose="02020603050405020304" pitchFamily="18" charset="0"/>
                  </a:rPr>
                  <a:t> library which allows to get every possible combination in a list without keeping doubles.</a:t>
                </a:r>
                <a:endParaRPr lang="x-none" sz="2200" dirty="0">
                  <a:solidFill>
                    <a:srgbClr val="00206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x-none" sz="2200" dirty="0">
                    <a:solidFill>
                      <a:srgbClr val="002060"/>
                    </a:solidFill>
                    <a:latin typeface="Times New Roman" panose="02020603050405020304" pitchFamily="18" charset="0"/>
                    <a:cs typeface="Times New Roman" panose="02020603050405020304" pitchFamily="18" charset="0"/>
                  </a:rPr>
                  <a:t>After that for measuring we use the </a:t>
                </a:r>
                <a:r>
                  <a:rPr lang="en-US" sz="2200" i="0" dirty="0">
                    <a:solidFill>
                      <a:srgbClr val="002060"/>
                    </a:solidFill>
                    <a:effectLst/>
                    <a:latin typeface="Times New Roman" panose="02020603050405020304" pitchFamily="18" charset="0"/>
                    <a:cs typeface="Times New Roman" panose="02020603050405020304" pitchFamily="18" charset="0"/>
                  </a:rPr>
                  <a:t>Euclidean distance</a:t>
                </a:r>
                <a:r>
                  <a:rPr lang="x-none" sz="2200" i="0" dirty="0">
                    <a:solidFill>
                      <a:srgbClr val="002060"/>
                    </a:solidFill>
                    <a:effectLst/>
                    <a:latin typeface="Times New Roman" panose="02020603050405020304" pitchFamily="18" charset="0"/>
                    <a:cs typeface="Times New Roman" panose="02020603050405020304" pitchFamily="18" charset="0"/>
                  </a:rPr>
                  <a:t>.</a:t>
                </a:r>
                <a:r>
                  <a:rPr lang="x-none" sz="2200" dirty="0">
                    <a:solidFill>
                      <a:srgbClr val="002060"/>
                    </a:solidFill>
                    <a:latin typeface="Times New Roman" panose="02020603050405020304" pitchFamily="18" charset="0"/>
                    <a:cs typeface="Times New Roman" panose="02020603050405020304" pitchFamily="18" charset="0"/>
                  </a:rPr>
                  <a:t> </a:t>
                </a:r>
              </a:p>
              <a:p>
                <a:pPr algn="just">
                  <a:lnSpc>
                    <a:spcPct val="150000"/>
                  </a:lnSpc>
                </a:pPr>
                <a14:m>
                  <m:oMathPara xmlns:m="http://schemas.openxmlformats.org/officeDocument/2006/math">
                    <m:oMathParaPr>
                      <m:jc m:val="centerGroup"/>
                    </m:oMathParaPr>
                    <m:oMath xmlns:m="http://schemas.openxmlformats.org/officeDocument/2006/math">
                      <m:r>
                        <a:rPr lang="en-US" sz="1800" i="1" spc="-5" smtClean="0">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𝑑</m:t>
                      </m:r>
                      <m:r>
                        <a:rPr lang="en-US" sz="1800" i="1" spc="-5" smtClean="0">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1800" i="1" spc="-5" smtClean="0">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𝑝</m:t>
                      </m:r>
                      <m:r>
                        <a:rPr lang="en-US" sz="1800" i="1" spc="-5" smtClean="0">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1800" i="1" spc="-5" smtClean="0">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𝑞</m:t>
                      </m:r>
                      <m:r>
                        <a:rPr lang="en-US" sz="1800" i="1" spc="-5" smtClean="0">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 </m:t>
                      </m:r>
                      <m:sSup>
                        <m:sSupPr>
                          <m:ctrlPr>
                            <a:rPr lang="en-US" sz="1800" i="1" spc="-5">
                              <a:solidFill>
                                <a:srgbClr val="002060"/>
                              </a:solidFill>
                              <a:effectLst/>
                              <a:latin typeface="Cambria Math" panose="02040503050406030204" pitchFamily="18" charset="0"/>
                            </a:rPr>
                          </m:ctrlPr>
                        </m:sSup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1800" i="1" spc="-5">
                                  <a:solidFill>
                                    <a:srgbClr val="002060"/>
                                  </a:solidFill>
                                  <a:effectLst/>
                                  <a:latin typeface="Cambria Math" panose="02040503050406030204" pitchFamily="18" charset="0"/>
                                </a:rPr>
                              </m:ctrlPr>
                            </m:sSup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spc="-5">
                                      <a:solidFill>
                                        <a:srgbClr val="002060"/>
                                      </a:solidFill>
                                      <a:effectLst/>
                                      <a:latin typeface="Cambria Math" panose="02040503050406030204" pitchFamily="18" charset="0"/>
                                    </a:rPr>
                                  </m:ctrlPr>
                                </m:sSub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800" i="1" spc="-5" baseline="-25000">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1800" i="1" spc="-5">
                                      <a:solidFill>
                                        <a:srgbClr val="002060"/>
                                      </a:solidFill>
                                      <a:effectLst/>
                                      <a:latin typeface="Cambria Math" panose="02040503050406030204" pitchFamily="18" charset="0"/>
                                    </a:rPr>
                                  </m:ctrlPr>
                                </m:sSub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𝑞</m:t>
                                  </m:r>
                                </m:e>
                                <m:sub>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 </m:t>
                          </m:r>
                          <m:sSup>
                            <m:sSupPr>
                              <m:ctrlPr>
                                <a:rPr lang="en-US" sz="1800" i="1" spc="-5">
                                  <a:solidFill>
                                    <a:srgbClr val="002060"/>
                                  </a:solidFill>
                                  <a:effectLst/>
                                  <a:latin typeface="Cambria Math" panose="02040503050406030204" pitchFamily="18" charset="0"/>
                                </a:rPr>
                              </m:ctrlPr>
                            </m:sSup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spc="-5">
                                      <a:solidFill>
                                        <a:srgbClr val="002060"/>
                                      </a:solidFill>
                                      <a:effectLst/>
                                      <a:latin typeface="Cambria Math" panose="02040503050406030204" pitchFamily="18" charset="0"/>
                                    </a:rPr>
                                  </m:ctrlPr>
                                </m:sSub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800" i="1" spc="-5" baseline="-25000">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1800" i="1" spc="-5">
                                      <a:solidFill>
                                        <a:srgbClr val="002060"/>
                                      </a:solidFill>
                                      <a:effectLst/>
                                      <a:latin typeface="Cambria Math" panose="02040503050406030204" pitchFamily="18" charset="0"/>
                                    </a:rPr>
                                  </m:ctrlPr>
                                </m:sSub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𝑞</m:t>
                                  </m:r>
                                </m:e>
                                <m:sub>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  </m:t>
                          </m:r>
                          <m:sSup>
                            <m:sSupPr>
                              <m:ctrlPr>
                                <a:rPr lang="en-US" sz="1800" i="1" spc="-5">
                                  <a:solidFill>
                                    <a:srgbClr val="002060"/>
                                  </a:solidFill>
                                  <a:effectLst/>
                                  <a:latin typeface="Cambria Math" panose="02040503050406030204" pitchFamily="18" charset="0"/>
                                </a:rPr>
                              </m:ctrlPr>
                            </m:sSup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spc="-5">
                                      <a:solidFill>
                                        <a:srgbClr val="002060"/>
                                      </a:solidFill>
                                      <a:effectLst/>
                                      <a:latin typeface="Cambria Math" panose="02040503050406030204" pitchFamily="18" charset="0"/>
                                    </a:rPr>
                                  </m:ctrlPr>
                                </m:sSub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800" i="1" spc="-5" baseline="-25000">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 </m:t>
                              </m:r>
                              <m:sSub>
                                <m:sSubPr>
                                  <m:ctrlPr>
                                    <a:rPr lang="en-US" sz="1800" i="1" spc="-5">
                                      <a:solidFill>
                                        <a:srgbClr val="002060"/>
                                      </a:solidFill>
                                      <a:effectLst/>
                                      <a:latin typeface="Cambria Math" panose="02040503050406030204" pitchFamily="18" charset="0"/>
                                    </a:rPr>
                                  </m:ctrlPr>
                                </m:sSubPr>
                                <m:e>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𝑞</m:t>
                                  </m:r>
                                </m:e>
                                <m:sub>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  )</m:t>
                          </m:r>
                        </m:e>
                        <m:sup>
                          <m:f>
                            <m:fPr>
                              <m:ctrlPr>
                                <a:rPr lang="en-US" sz="1800" i="1" spc="-5">
                                  <a:solidFill>
                                    <a:srgbClr val="002060"/>
                                  </a:solidFill>
                                  <a:effectLst/>
                                  <a:latin typeface="Cambria Math" panose="02040503050406030204" pitchFamily="18" charset="0"/>
                                </a:rPr>
                              </m:ctrlPr>
                            </m:fPr>
                            <m:num>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spc="-5">
                                  <a:solidFill>
                                    <a:srgbClr val="002060"/>
                                  </a:solidFill>
                                  <a:effectLst/>
                                  <a:latin typeface="Cambria Math" panose="02040503050406030204" pitchFamily="18" charset="0"/>
                                  <a:ea typeface="SimSun" panose="02010600030101010101" pitchFamily="2" charset="-122"/>
                                  <a:cs typeface="Times New Roman" panose="02020603050405020304" pitchFamily="18" charset="0"/>
                                </a:rPr>
                                <m:t>2</m:t>
                              </m:r>
                            </m:den>
                          </m:f>
                        </m:sup>
                      </m:sSup>
                    </m:oMath>
                  </m:oMathPara>
                </a14:m>
                <a:endParaRPr lang="x-none" sz="2200" dirty="0">
                  <a:solidFill>
                    <a:srgbClr val="00206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x-none" sz="2200" i="0" dirty="0">
                    <a:solidFill>
                      <a:srgbClr val="002060"/>
                    </a:solidFill>
                    <a:effectLst/>
                    <a:latin typeface="Times New Roman" panose="02020603050405020304" pitchFamily="18" charset="0"/>
                    <a:cs typeface="Times New Roman" panose="02020603050405020304" pitchFamily="18" charset="0"/>
                  </a:rPr>
                  <a:t>T</a:t>
                </a:r>
                <a:r>
                  <a:rPr lang="en-US" sz="2200" i="0" dirty="0">
                    <a:solidFill>
                      <a:srgbClr val="002060"/>
                    </a:solidFill>
                    <a:effectLst/>
                    <a:latin typeface="Times New Roman" panose="02020603050405020304" pitchFamily="18" charset="0"/>
                    <a:cs typeface="Times New Roman" panose="02020603050405020304" pitchFamily="18" charset="0"/>
                  </a:rPr>
                  <a:t>he threshold chosen was 110 pixels, because it is approximatively equal to 6 feet in our scene.</a:t>
                </a:r>
                <a:endParaRPr lang="x-none" sz="2200" i="0" dirty="0">
                  <a:solidFill>
                    <a:srgbClr val="002060"/>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US" sz="2200" b="0" i="0" dirty="0">
                    <a:solidFill>
                      <a:srgbClr val="002060"/>
                    </a:solidFill>
                    <a:effectLst/>
                    <a:latin typeface="Times New Roman" panose="02020603050405020304" pitchFamily="18" charset="0"/>
                    <a:cs typeface="Times New Roman" panose="02020603050405020304" pitchFamily="18" charset="0"/>
                  </a:rPr>
                  <a:t>Once 2 points are identified being too close from one another, the color of the circle marking the point is changed from green to red and same for the bounding box on the original frame.</a:t>
                </a:r>
                <a:endParaRPr lang="en-US" sz="2200" i="0" dirty="0">
                  <a:solidFill>
                    <a:srgbClr val="002060"/>
                  </a:solidFill>
                  <a:effectLst/>
                  <a:latin typeface="Times New Roman" panose="02020603050405020304" pitchFamily="18" charset="0"/>
                  <a:cs typeface="Times New Roman" panose="02020603050405020304" pitchFamily="18" charset="0"/>
                </a:endParaRPr>
              </a:p>
            </p:txBody>
          </p:sp>
        </mc:Choice>
        <mc:Fallback>
          <p:sp>
            <p:nvSpPr>
              <p:cNvPr id="11" name="Rectangle 10">
                <a:extLst>
                  <a:ext uri="{FF2B5EF4-FFF2-40B4-BE49-F238E27FC236}">
                    <a16:creationId xmlns:a16="http://schemas.microsoft.com/office/drawing/2014/main" id="{E5E3B211-9C7C-45F8-89CC-4E55EA82C4A0}"/>
                  </a:ext>
                </a:extLst>
              </p:cNvPr>
              <p:cNvSpPr>
                <a:spLocks noRot="1" noChangeAspect="1" noMove="1" noResize="1" noEditPoints="1" noAdjustHandles="1" noChangeArrowheads="1" noChangeShapeType="1" noTextEdit="1"/>
              </p:cNvSpPr>
              <p:nvPr/>
            </p:nvSpPr>
            <p:spPr>
              <a:xfrm>
                <a:off x="1036321" y="924135"/>
                <a:ext cx="10319656" cy="5711307"/>
              </a:xfrm>
              <a:prstGeom prst="rect">
                <a:avLst/>
              </a:prstGeom>
              <a:blipFill>
                <a:blip r:embed="rId3"/>
                <a:stretch>
                  <a:fillRect l="-650" r="-768" b="-1282"/>
                </a:stretch>
              </a:blipFill>
            </p:spPr>
            <p:txBody>
              <a:bodyPr/>
              <a:lstStyle/>
              <a:p>
                <a:r>
                  <a:rPr lang="en-US">
                    <a:noFill/>
                  </a:rPr>
                  <a:t> </a:t>
                </a:r>
              </a:p>
            </p:txBody>
          </p:sp>
        </mc:Fallback>
      </mc:AlternateContent>
    </p:spTree>
    <p:extLst>
      <p:ext uri="{BB962C8B-B14F-4D97-AF65-F5344CB8AC3E}">
        <p14:creationId xmlns:p14="http://schemas.microsoft.com/office/powerpoint/2010/main" val="423074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FAEDF4C-5466-4F23-B32A-8A6AC2289164}"/>
              </a:ext>
            </a:extLst>
          </p:cNvPr>
          <p:cNvSpPr txBox="1">
            <a:spLocks/>
          </p:cNvSpPr>
          <p:nvPr/>
        </p:nvSpPr>
        <p:spPr>
          <a:xfrm>
            <a:off x="836023" y="344964"/>
            <a:ext cx="10058400" cy="7125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E" sz="3200" b="1" dirty="0">
                <a:solidFill>
                  <a:srgbClr val="002060"/>
                </a:solidFill>
                <a:latin typeface="Times New Roman" panose="02020603050405020304" pitchFamily="18" charset="0"/>
                <a:cs typeface="Times New Roman" panose="02020603050405020304" pitchFamily="18" charset="0"/>
              </a:rPr>
              <a:t>Facemask Detection </a:t>
            </a:r>
            <a:r>
              <a:rPr lang="en-US" sz="3200" b="1" dirty="0">
                <a:solidFill>
                  <a:srgbClr val="002060"/>
                </a:solidFill>
                <a:latin typeface="Times New Roman" panose="02020603050405020304" pitchFamily="18" charset="0"/>
                <a:cs typeface="Times New Roman" panose="02020603050405020304" pitchFamily="18" charset="0"/>
              </a:rPr>
              <a:t>System</a:t>
            </a:r>
            <a:r>
              <a:rPr lang="en-SE" sz="3200" b="1" dirty="0">
                <a:solidFill>
                  <a:srgbClr val="002060"/>
                </a:solidFill>
                <a:latin typeface="Times New Roman" panose="02020603050405020304" pitchFamily="18" charset="0"/>
                <a:cs typeface="Times New Roman" panose="02020603050405020304" pitchFamily="18" charset="0"/>
              </a:rPr>
              <a:t> Diagram</a:t>
            </a:r>
            <a:endParaRPr 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67B58BB6-01F0-4E1F-82A1-6727F42B64C4}"/>
              </a:ext>
            </a:extLst>
          </p:cNvPr>
          <p:cNvCxnSpPr>
            <a:cxnSpLocks/>
          </p:cNvCxnSpPr>
          <p:nvPr/>
        </p:nvCxnSpPr>
        <p:spPr>
          <a:xfrm>
            <a:off x="836023" y="859541"/>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4" name="Slide Number Placeholder 1">
            <a:extLst>
              <a:ext uri="{FF2B5EF4-FFF2-40B4-BE49-F238E27FC236}">
                <a16:creationId xmlns:a16="http://schemas.microsoft.com/office/drawing/2014/main" id="{51E861DA-8AE0-4397-824D-41DDD9EF8EE8}"/>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p:pic>
        <p:nvPicPr>
          <p:cNvPr id="6" name="Picture 5">
            <a:extLst>
              <a:ext uri="{FF2B5EF4-FFF2-40B4-BE49-F238E27FC236}">
                <a16:creationId xmlns:a16="http://schemas.microsoft.com/office/drawing/2014/main" id="{97CFD839-4E95-480D-B2AF-FAF602DB1D1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2500" y="859541"/>
            <a:ext cx="7386701" cy="5470766"/>
          </a:xfrm>
          <a:prstGeom prst="rect">
            <a:avLst/>
          </a:prstGeom>
          <a:noFill/>
          <a:ln>
            <a:noFill/>
          </a:ln>
        </p:spPr>
      </p:pic>
    </p:spTree>
    <p:extLst>
      <p:ext uri="{BB962C8B-B14F-4D97-AF65-F5344CB8AC3E}">
        <p14:creationId xmlns:p14="http://schemas.microsoft.com/office/powerpoint/2010/main" val="29724149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4A15464-B3AA-4535-A72C-E0E25DC8EBA7}"/>
              </a:ext>
            </a:extLst>
          </p:cNvPr>
          <p:cNvSpPr txBox="1">
            <a:spLocks/>
          </p:cNvSpPr>
          <p:nvPr/>
        </p:nvSpPr>
        <p:spPr>
          <a:xfrm>
            <a:off x="836023" y="268509"/>
            <a:ext cx="10058400" cy="8411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E" sz="3200" b="1" dirty="0">
                <a:solidFill>
                  <a:srgbClr val="002060"/>
                </a:solidFill>
                <a:latin typeface="Times New Roman" panose="02020603050405020304" pitchFamily="18" charset="0"/>
                <a:cs typeface="Times New Roman" panose="02020603050405020304" pitchFamily="18" charset="0"/>
              </a:rPr>
              <a:t>Facemask Detection Dataset Preparation &amp; Model Selection</a:t>
            </a:r>
            <a:endParaRPr 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E758734F-9FF5-4DB3-A1C2-9C48A367E76F}"/>
              </a:ext>
            </a:extLst>
          </p:cNvPr>
          <p:cNvCxnSpPr>
            <a:cxnSpLocks/>
          </p:cNvCxnSpPr>
          <p:nvPr/>
        </p:nvCxnSpPr>
        <p:spPr>
          <a:xfrm>
            <a:off x="836023" y="1125666"/>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7" name="Slide Number Placeholder 1">
            <a:extLst>
              <a:ext uri="{FF2B5EF4-FFF2-40B4-BE49-F238E27FC236}">
                <a16:creationId xmlns:a16="http://schemas.microsoft.com/office/drawing/2014/main" id="{5749ADA3-9BCA-4E6E-9942-09A8523BEC91}"/>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p:sp>
        <p:nvSpPr>
          <p:cNvPr id="28" name="Rectangle 27">
            <a:extLst>
              <a:ext uri="{FF2B5EF4-FFF2-40B4-BE49-F238E27FC236}">
                <a16:creationId xmlns:a16="http://schemas.microsoft.com/office/drawing/2014/main" id="{5B09DB32-0FDD-4DF6-A145-EDE22BDD30E1}"/>
              </a:ext>
            </a:extLst>
          </p:cNvPr>
          <p:cNvSpPr/>
          <p:nvPr/>
        </p:nvSpPr>
        <p:spPr>
          <a:xfrm>
            <a:off x="936172" y="1219621"/>
            <a:ext cx="10319656" cy="4539191"/>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en-US" sz="2800" i="0" dirty="0">
                <a:solidFill>
                  <a:srgbClr val="002060"/>
                </a:solidFill>
                <a:effectLst/>
                <a:latin typeface="Times New Roman" panose="02020603050405020304" pitchFamily="18" charset="0"/>
                <a:cs typeface="Times New Roman" panose="02020603050405020304" pitchFamily="18" charset="0"/>
              </a:rPr>
              <a:t>Facemask dataset: </a:t>
            </a:r>
            <a:r>
              <a:rPr lang="x-none" sz="2800" i="0" dirty="0">
                <a:solidFill>
                  <a:srgbClr val="002060"/>
                </a:solidFill>
                <a:effectLst/>
                <a:latin typeface="Times New Roman" panose="02020603050405020304" pitchFamily="18" charset="0"/>
                <a:cs typeface="Times New Roman" panose="02020603050405020304" pitchFamily="18" charset="0"/>
              </a:rPr>
              <a:t>Total image</a:t>
            </a:r>
            <a:r>
              <a:rPr lang="en-US" sz="2800" i="0" dirty="0">
                <a:solidFill>
                  <a:srgbClr val="002060"/>
                </a:solidFill>
                <a:effectLst/>
                <a:latin typeface="Times New Roman" panose="02020603050405020304" pitchFamily="18" charset="0"/>
                <a:cs typeface="Times New Roman" panose="02020603050405020304" pitchFamily="18" charset="0"/>
              </a:rPr>
              <a:t>s</a:t>
            </a:r>
            <a:r>
              <a:rPr lang="x-none" sz="2800" i="0" dirty="0">
                <a:solidFill>
                  <a:srgbClr val="002060"/>
                </a:solidFill>
                <a:effectLst/>
                <a:latin typeface="Times New Roman" panose="02020603050405020304" pitchFamily="18" charset="0"/>
                <a:cs typeface="Times New Roman" panose="02020603050405020304" pitchFamily="18" charset="0"/>
              </a:rPr>
              <a:t> 1,376</a:t>
            </a:r>
          </a:p>
          <a:p>
            <a:pPr marL="457200" indent="-457200" algn="just">
              <a:lnSpc>
                <a:spcPct val="150000"/>
              </a:lnSpc>
              <a:buFont typeface="Wingdings" panose="05000000000000000000" pitchFamily="2" charset="2"/>
              <a:buChar char="v"/>
            </a:pPr>
            <a:r>
              <a:rPr lang="en-SE" sz="2800" i="0" dirty="0">
                <a:solidFill>
                  <a:srgbClr val="002060"/>
                </a:solidFill>
                <a:effectLst/>
                <a:latin typeface="Times New Roman" panose="02020603050405020304" pitchFamily="18" charset="0"/>
                <a:cs typeface="Times New Roman" panose="02020603050405020304" pitchFamily="18" charset="0"/>
              </a:rPr>
              <a:t>690 </a:t>
            </a:r>
            <a:r>
              <a:rPr lang="en-SE" sz="2800" dirty="0">
                <a:solidFill>
                  <a:srgbClr val="002060"/>
                </a:solidFill>
                <a:latin typeface="Times New Roman" panose="02020603050405020304" pitchFamily="18" charset="0"/>
                <a:cs typeface="Times New Roman" panose="02020603050405020304" pitchFamily="18" charset="0"/>
              </a:rPr>
              <a:t>image</a:t>
            </a:r>
            <a:r>
              <a:rPr lang="en-US" sz="2800" dirty="0">
                <a:solidFill>
                  <a:srgbClr val="002060"/>
                </a:solidFill>
                <a:latin typeface="Times New Roman" panose="02020603050405020304" pitchFamily="18" charset="0"/>
                <a:cs typeface="Times New Roman" panose="02020603050405020304" pitchFamily="18" charset="0"/>
              </a:rPr>
              <a:t>s</a:t>
            </a:r>
            <a:r>
              <a:rPr lang="en-SE" sz="2800" dirty="0">
                <a:solidFill>
                  <a:srgbClr val="002060"/>
                </a:solidFill>
                <a:latin typeface="Times New Roman" panose="02020603050405020304" pitchFamily="18" charset="0"/>
                <a:cs typeface="Times New Roman" panose="02020603050405020304" pitchFamily="18" charset="0"/>
              </a:rPr>
              <a:t> with mask</a:t>
            </a:r>
          </a:p>
          <a:p>
            <a:pPr marL="457200" indent="-457200" algn="just">
              <a:lnSpc>
                <a:spcPct val="150000"/>
              </a:lnSpc>
              <a:buFont typeface="Wingdings" panose="05000000000000000000" pitchFamily="2" charset="2"/>
              <a:buChar char="v"/>
            </a:pPr>
            <a:r>
              <a:rPr lang="en-SE" sz="2800" i="0" dirty="0">
                <a:solidFill>
                  <a:srgbClr val="002060"/>
                </a:solidFill>
                <a:effectLst/>
                <a:latin typeface="Times New Roman" panose="02020603050405020304" pitchFamily="18" charset="0"/>
                <a:cs typeface="Times New Roman" panose="02020603050405020304" pitchFamily="18" charset="0"/>
              </a:rPr>
              <a:t>686 image</a:t>
            </a:r>
            <a:r>
              <a:rPr lang="en-US" sz="2800" i="0" dirty="0">
                <a:solidFill>
                  <a:srgbClr val="002060"/>
                </a:solidFill>
                <a:effectLst/>
                <a:latin typeface="Times New Roman" panose="02020603050405020304" pitchFamily="18" charset="0"/>
                <a:cs typeface="Times New Roman" panose="02020603050405020304" pitchFamily="18" charset="0"/>
              </a:rPr>
              <a:t>s</a:t>
            </a:r>
            <a:r>
              <a:rPr lang="en-SE" sz="2800" i="0" dirty="0">
                <a:solidFill>
                  <a:srgbClr val="002060"/>
                </a:solidFill>
                <a:effectLst/>
                <a:latin typeface="Times New Roman" panose="02020603050405020304" pitchFamily="18" charset="0"/>
                <a:cs typeface="Times New Roman" panose="02020603050405020304" pitchFamily="18" charset="0"/>
              </a:rPr>
              <a:t> without mask</a:t>
            </a:r>
          </a:p>
          <a:p>
            <a:pPr marL="457200" indent="-457200" algn="just">
              <a:lnSpc>
                <a:spcPct val="150000"/>
              </a:lnSpc>
              <a:buFont typeface="Wingdings" panose="05000000000000000000" pitchFamily="2" charset="2"/>
              <a:buChar char="v"/>
            </a:pPr>
            <a:r>
              <a:rPr lang="en-SE" sz="2800" dirty="0">
                <a:solidFill>
                  <a:srgbClr val="002060"/>
                </a:solidFill>
                <a:latin typeface="Times New Roman" panose="02020603050405020304" pitchFamily="18" charset="0"/>
                <a:cs typeface="Times New Roman" panose="02020603050405020304" pitchFamily="18" charset="0"/>
              </a:rPr>
              <a:t>Two classes almost 1:1 ratio</a:t>
            </a:r>
          </a:p>
          <a:p>
            <a:pPr marL="457200" indent="-457200" algn="just">
              <a:lnSpc>
                <a:spcPct val="150000"/>
              </a:lnSpc>
              <a:buFont typeface="Wingdings" panose="05000000000000000000" pitchFamily="2" charset="2"/>
              <a:buChar char="v"/>
            </a:pPr>
            <a:r>
              <a:rPr lang="en-SE" sz="2800" dirty="0">
                <a:solidFill>
                  <a:srgbClr val="002060"/>
                </a:solidFill>
                <a:latin typeface="Times New Roman" panose="02020603050405020304" pitchFamily="18" charset="0"/>
                <a:cs typeface="Times New Roman" panose="02020603050405020304" pitchFamily="18" charset="0"/>
              </a:rPr>
              <a:t>Mobile Net V2 architecture</a:t>
            </a:r>
          </a:p>
          <a:p>
            <a:pPr marL="457200" indent="-457200" algn="just">
              <a:lnSpc>
                <a:spcPct val="150000"/>
              </a:lnSpc>
              <a:buFont typeface="Wingdings" panose="05000000000000000000" pitchFamily="2" charset="2"/>
              <a:buChar char="v"/>
            </a:pPr>
            <a:r>
              <a:rPr lang="en-SE" sz="2800" spc="-5" dirty="0">
                <a:solidFill>
                  <a:srgbClr val="002060"/>
                </a:solidFill>
                <a:effectLst/>
                <a:latin typeface="Times New Roman" panose="02020603050405020304" pitchFamily="18" charset="0"/>
                <a:ea typeface="SimSun" panose="02010600030101010101" pitchFamily="2" charset="-122"/>
              </a:rPr>
              <a:t>Highly</a:t>
            </a:r>
            <a:r>
              <a:rPr lang="en-US" sz="2800" spc="-5" dirty="0">
                <a:solidFill>
                  <a:srgbClr val="002060"/>
                </a:solidFill>
                <a:effectLst/>
                <a:latin typeface="Times New Roman" panose="02020603050405020304" pitchFamily="18" charset="0"/>
                <a:ea typeface="SimSun" panose="02010600030101010101" pitchFamily="2" charset="-122"/>
              </a:rPr>
              <a:t> efficient architecture specially for embedded devices with minimum computational capacity</a:t>
            </a:r>
            <a:r>
              <a:rPr lang="en-SE" sz="2800" spc="-5" dirty="0">
                <a:solidFill>
                  <a:srgbClr val="002060"/>
                </a:solidFill>
                <a:effectLst/>
                <a:latin typeface="Times New Roman" panose="02020603050405020304" pitchFamily="18" charset="0"/>
                <a:ea typeface="SimSun" panose="02010600030101010101" pitchFamily="2" charset="-122"/>
              </a:rPr>
              <a:t>.</a:t>
            </a:r>
            <a:endParaRPr lang="en-SE"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426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1D8D5"/>
            </a:gs>
            <a:gs pos="45000">
              <a:srgbClr val="D4DAE3"/>
            </a:gs>
            <a:gs pos="71000">
              <a:srgbClr val="C6D6EB"/>
            </a:gs>
            <a:gs pos="91000">
              <a:srgbClr val="C6D7EB"/>
            </a:gs>
          </a:gsLst>
          <a:path path="circle">
            <a:fillToRect l="100000" t="100000"/>
          </a:path>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55D3CBE-0840-4248-88D1-927073F72B4C}"/>
              </a:ext>
            </a:extLst>
          </p:cNvPr>
          <p:cNvSpPr txBox="1">
            <a:spLocks/>
          </p:cNvSpPr>
          <p:nvPr/>
        </p:nvSpPr>
        <p:spPr>
          <a:xfrm>
            <a:off x="836023" y="611089"/>
            <a:ext cx="10058400" cy="7125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E" sz="3200" b="1" dirty="0">
                <a:solidFill>
                  <a:srgbClr val="002060"/>
                </a:solidFill>
                <a:latin typeface="Times New Roman" panose="02020603050405020304" pitchFamily="18" charset="0"/>
                <a:cs typeface="Times New Roman" panose="02020603050405020304" pitchFamily="18" charset="0"/>
              </a:rPr>
              <a:t>Facemask Detection Training</a:t>
            </a:r>
            <a:endParaRPr 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E2D04D50-BC3F-4C4E-B028-F1E547AC206C}"/>
              </a:ext>
            </a:extLst>
          </p:cNvPr>
          <p:cNvCxnSpPr>
            <a:cxnSpLocks/>
          </p:cNvCxnSpPr>
          <p:nvPr/>
        </p:nvCxnSpPr>
        <p:spPr>
          <a:xfrm>
            <a:off x="836023" y="1125666"/>
            <a:ext cx="10319657"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8" name="Slide Number Placeholder 1">
            <a:extLst>
              <a:ext uri="{FF2B5EF4-FFF2-40B4-BE49-F238E27FC236}">
                <a16:creationId xmlns:a16="http://schemas.microsoft.com/office/drawing/2014/main" id="{6AC4D00A-C0DF-482E-8F3B-7A09E04D43B0}"/>
              </a:ext>
            </a:extLst>
          </p:cNvPr>
          <p:cNvSpPr>
            <a:spLocks noGrp="1"/>
          </p:cNvSpPr>
          <p:nvPr>
            <p:ph type="sldNum" sz="quarter" idx="12"/>
          </p:nvPr>
        </p:nvSpPr>
        <p:spPr>
          <a:xfrm>
            <a:off x="9448800" y="6497440"/>
            <a:ext cx="2743200" cy="365125"/>
          </a:xfrm>
        </p:spPr>
        <p:txBody>
          <a:bodyPr/>
          <a:lstStyle/>
          <a:p>
            <a:r>
              <a:rPr lang="en-US" sz="2400" dirty="0">
                <a:latin typeface="Times New Roman" panose="02020603050405020304" pitchFamily="18" charset="0"/>
                <a:cs typeface="Times New Roman" panose="02020603050405020304" pitchFamily="18" charset="0"/>
              </a:rPr>
              <a:t>3</a:t>
            </a:r>
          </a:p>
        </p:txBody>
      </p:sp>
      <p:sp>
        <p:nvSpPr>
          <p:cNvPr id="9" name="Rectangle 8">
            <a:extLst>
              <a:ext uri="{FF2B5EF4-FFF2-40B4-BE49-F238E27FC236}">
                <a16:creationId xmlns:a16="http://schemas.microsoft.com/office/drawing/2014/main" id="{ADF286EF-4A62-4B6E-ADA7-60D8C53662F5}"/>
              </a:ext>
            </a:extLst>
          </p:cNvPr>
          <p:cNvSpPr/>
          <p:nvPr/>
        </p:nvSpPr>
        <p:spPr>
          <a:xfrm>
            <a:off x="1036321" y="1323676"/>
            <a:ext cx="10319656" cy="4539191"/>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x-none" sz="2800" dirty="0">
                <a:solidFill>
                  <a:srgbClr val="002060"/>
                </a:solidFill>
                <a:latin typeface="Times New Roman" panose="02020603050405020304" pitchFamily="18" charset="0"/>
                <a:cs typeface="Times New Roman" panose="02020603050405020304" pitchFamily="18" charset="0"/>
              </a:rPr>
              <a:t>Firstly, </a:t>
            </a:r>
            <a:r>
              <a:rPr lang="en-US" sz="2800" dirty="0">
                <a:solidFill>
                  <a:srgbClr val="002060"/>
                </a:solidFill>
                <a:latin typeface="Times New Roman" panose="02020603050405020304" pitchFamily="18" charset="0"/>
                <a:cs typeface="Times New Roman" panose="02020603050405020304" pitchFamily="18" charset="0"/>
              </a:rPr>
              <a:t>l</a:t>
            </a:r>
            <a:r>
              <a:rPr lang="x-none" sz="2800" dirty="0">
                <a:solidFill>
                  <a:srgbClr val="002060"/>
                </a:solidFill>
                <a:latin typeface="Times New Roman" panose="02020603050405020304" pitchFamily="18" charset="0"/>
                <a:cs typeface="Times New Roman" panose="02020603050405020304" pitchFamily="18" charset="0"/>
              </a:rPr>
              <a:t>oaded the MobileNetV2 with pre-trained Imag</a:t>
            </a:r>
            <a:r>
              <a:rPr lang="en-US" sz="2800" dirty="0">
                <a:solidFill>
                  <a:srgbClr val="002060"/>
                </a:solidFill>
                <a:latin typeface="Times New Roman" panose="02020603050405020304" pitchFamily="18" charset="0"/>
                <a:cs typeface="Times New Roman" panose="02020603050405020304" pitchFamily="18" charset="0"/>
              </a:rPr>
              <a:t>e</a:t>
            </a:r>
            <a:r>
              <a:rPr lang="x-none" sz="2800" dirty="0">
                <a:solidFill>
                  <a:srgbClr val="002060"/>
                </a:solidFill>
                <a:latin typeface="Times New Roman" panose="02020603050405020304" pitchFamily="18" charset="0"/>
                <a:cs typeface="Times New Roman" panose="02020603050405020304" pitchFamily="18" charset="0"/>
              </a:rPr>
              <a:t>Net weights</a:t>
            </a:r>
            <a:endParaRPr lang="x-none" sz="2800" dirty="0">
              <a:solidFill>
                <a:srgbClr val="002060"/>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US" sz="2800" dirty="0">
                <a:solidFill>
                  <a:srgbClr val="002060"/>
                </a:solidFill>
                <a:effectLst/>
                <a:latin typeface="Times New Roman" panose="02020603050405020304" pitchFamily="18" charset="0"/>
                <a:ea typeface="SimSun" panose="02010600030101010101" pitchFamily="2" charset="-122"/>
                <a:cs typeface="Times New Roman" panose="02020603050405020304" pitchFamily="18" charset="0"/>
              </a:rPr>
              <a:t>B</a:t>
            </a:r>
            <a:r>
              <a:rPr lang="en-SE" sz="2800" dirty="0">
                <a:solidFill>
                  <a:srgbClr val="002060"/>
                </a:solidFill>
                <a:effectLst/>
                <a:latin typeface="Times New Roman" panose="02020603050405020304" pitchFamily="18" charset="0"/>
                <a:ea typeface="SimSun" panose="02010600030101010101" pitchFamily="2" charset="-122"/>
                <a:cs typeface="Times New Roman" panose="02020603050405020304" pitchFamily="18" charset="0"/>
              </a:rPr>
              <a:t>y </a:t>
            </a:r>
            <a:r>
              <a:rPr lang="en-US" sz="2800" dirty="0">
                <a:solidFill>
                  <a:srgbClr val="002060"/>
                </a:solidFill>
                <a:effectLst/>
                <a:latin typeface="Times New Roman" panose="02020603050405020304" pitchFamily="18" charset="0"/>
                <a:ea typeface="SimSun" panose="02010600030101010101" pitchFamily="2" charset="-122"/>
                <a:cs typeface="Times New Roman" panose="02020603050405020304" pitchFamily="18" charset="0"/>
              </a:rPr>
              <a:t>Leaving off head of network</a:t>
            </a:r>
            <a:r>
              <a:rPr lang="en-SE" sz="2800" dirty="0">
                <a:solidFill>
                  <a:srgbClr val="002060"/>
                </a:solidFill>
                <a:effectLst/>
                <a:latin typeface="Times New Roman" panose="02020603050405020304" pitchFamily="18" charset="0"/>
                <a:ea typeface="SimSun" panose="02010600030101010101" pitchFamily="2" charset="-122"/>
                <a:cs typeface="Times New Roman" panose="02020603050405020304" pitchFamily="18" charset="0"/>
              </a:rPr>
              <a:t> the MobileNetV2 </a:t>
            </a:r>
          </a:p>
          <a:p>
            <a:pPr marL="457200" indent="-457200">
              <a:lnSpc>
                <a:spcPct val="150000"/>
              </a:lnSpc>
              <a:buFont typeface="Wingdings" panose="05000000000000000000" pitchFamily="2" charset="2"/>
              <a:buChar char="v"/>
            </a:pPr>
            <a:r>
              <a:rPr lang="en-SE" sz="2800" dirty="0">
                <a:solidFill>
                  <a:srgbClr val="002060"/>
                </a:solidFill>
                <a:latin typeface="Times New Roman" panose="02020603050405020304" pitchFamily="18" charset="0"/>
                <a:cs typeface="Times New Roman" panose="02020603050405020304" pitchFamily="18" charset="0"/>
              </a:rPr>
              <a:t>Next, </a:t>
            </a:r>
            <a:r>
              <a:rPr lang="en-US" sz="2800" dirty="0">
                <a:solidFill>
                  <a:srgbClr val="002060"/>
                </a:solidFill>
                <a:effectLst/>
                <a:latin typeface="Times New Roman" panose="02020603050405020304" pitchFamily="18" charset="0"/>
                <a:ea typeface="SimSun" panose="02010600030101010101" pitchFamily="2" charset="-122"/>
                <a:cs typeface="Times New Roman" panose="02020603050405020304" pitchFamily="18" charset="0"/>
              </a:rPr>
              <a:t>constructed a new fully-connected head</a:t>
            </a:r>
            <a:endParaRPr lang="en-SE" sz="2800" dirty="0">
              <a:solidFill>
                <a:srgbClr val="002060"/>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SE" sz="2800" dirty="0">
                <a:solidFill>
                  <a:srgbClr val="002060"/>
                </a:solidFill>
                <a:latin typeface="Times New Roman" panose="02020603050405020304" pitchFamily="18" charset="0"/>
                <a:cs typeface="Times New Roman" panose="02020603050405020304" pitchFamily="18" charset="0"/>
              </a:rPr>
              <a:t>After that, </a:t>
            </a:r>
            <a:r>
              <a:rPr lang="en-US" sz="2800" dirty="0">
                <a:solidFill>
                  <a:srgbClr val="002060"/>
                </a:solidFill>
                <a:effectLst/>
                <a:latin typeface="Times New Roman" panose="02020603050405020304" pitchFamily="18" charset="0"/>
                <a:ea typeface="SimSun" panose="02010600030101010101" pitchFamily="2" charset="-122"/>
                <a:cs typeface="Times New Roman" panose="02020603050405020304" pitchFamily="18" charset="0"/>
              </a:rPr>
              <a:t>append it to the base in place of the old head</a:t>
            </a:r>
            <a:endParaRPr lang="en-SE" sz="2800" dirty="0">
              <a:solidFill>
                <a:srgbClr val="00206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SE" sz="2800" dirty="0">
                <a:solidFill>
                  <a:srgbClr val="002060"/>
                </a:solidFill>
                <a:latin typeface="Times New Roman" panose="02020603050405020304" pitchFamily="18" charset="0"/>
                <a:cs typeface="Times New Roman" panose="02020603050405020304" pitchFamily="18" charset="0"/>
              </a:rPr>
              <a:t>Lastly, </a:t>
            </a:r>
            <a:r>
              <a:rPr lang="en-US" sz="2800" dirty="0">
                <a:solidFill>
                  <a:srgbClr val="002060"/>
                </a:solidFill>
                <a:effectLst/>
                <a:latin typeface="Times New Roman" panose="02020603050405020304" pitchFamily="18" charset="0"/>
                <a:ea typeface="SimSun" panose="02010600030101010101" pitchFamily="2" charset="-122"/>
                <a:cs typeface="Times New Roman" panose="02020603050405020304" pitchFamily="18" charset="0"/>
              </a:rPr>
              <a:t>freeze the base layer of the network where the weights of this base layer will not be updated during the process of backpropagation. </a:t>
            </a:r>
            <a:endParaRPr lang="en-SE"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415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4496</TotalTime>
  <Words>1305</Words>
  <Application>Microsoft Office PowerPoint</Application>
  <PresentationFormat>Widescreen</PresentationFormat>
  <Paragraphs>97</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 Math</vt:lpstr>
      <vt:lpstr>medium-content-serif-font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Sadman Chowdhury</dc:creator>
  <cp:lastModifiedBy>Riasat Khan</cp:lastModifiedBy>
  <cp:revision>301</cp:revision>
  <dcterms:created xsi:type="dcterms:W3CDTF">2018-11-08T14:15:05Z</dcterms:created>
  <dcterms:modified xsi:type="dcterms:W3CDTF">2021-04-20T15:19:32Z</dcterms:modified>
</cp:coreProperties>
</file>