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CC"/>
    <a:srgbClr val="990033"/>
    <a:srgbClr val="003399"/>
    <a:srgbClr val="B7DBFF"/>
    <a:srgbClr val="E9F7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17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525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7237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7307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4932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22400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97063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99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9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30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1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6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31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0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4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52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zoom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1600200"/>
            <a:ext cx="8791575" cy="1143000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C++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29012" y="4191000"/>
            <a:ext cx="2133600" cy="730250"/>
          </a:xfrm>
          <a:noFill/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Jerry Lebowitz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Factorial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Writing a Recursive Function to Find n Factorial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function call Factorial(4) should have value 24, because that is 4 * 3 * 2 * 1 .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 The value of  Factorial(n)  can be written as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n  *  the product of the numbers from (n - 1) to 1,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that is,  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       n   *   (n - 1)  *  .  .  .  *  1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or,         n   *    Factorial(n - 1)</a:t>
            </a:r>
          </a:p>
          <a:p>
            <a:pPr marL="285750" indent="-285750"/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example recur2.cpp</a:t>
            </a:r>
          </a:p>
          <a:p>
            <a:pPr marL="285750" indent="-285750"/>
            <a:endParaRPr lang="en-US" dirty="0"/>
          </a:p>
        </p:txBody>
      </p:sp>
      <p:pic>
        <p:nvPicPr>
          <p:cNvPr id="4098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455" y="4765183"/>
            <a:ext cx="3603775" cy="17337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6366" y="1200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 Examples Where Recursion Comes Naturally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endParaRPr lang="en-US" dirty="0"/>
          </a:p>
          <a:p>
            <a:pPr marL="285750" indent="-285750">
              <a:buFont typeface="Arial" charset="0"/>
              <a:buNone/>
            </a:pPr>
            <a:r>
              <a:rPr lang="en-US" dirty="0"/>
              <a:t>	</a:t>
            </a:r>
            <a:r>
              <a:rPr lang="en-US" dirty="0">
                <a:latin typeface="Arial" pitchFamily="34" charset="0"/>
                <a:cs typeface="Arial" pitchFamily="34" charset="0"/>
              </a:rPr>
              <a:t>2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 =  1     and      2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dirty="0">
                <a:latin typeface="Arial" pitchFamily="34" charset="0"/>
                <a:cs typeface="Arial" pitchFamily="34" charset="0"/>
              </a:rPr>
              <a:t>  = 2 * 2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In general,  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x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 =  1     and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US" baseline="30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  = 	x * x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n-1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                  for integer  x, and integer n &gt; 0.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Here we are defining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US" baseline="30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  recursively, in terms of x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n-1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examples: recur3.cpp through recur4.cpp</a:t>
            </a:r>
          </a:p>
          <a:p>
            <a:pPr marL="285750" indent="-285750"/>
            <a:endParaRPr lang="en-US" dirty="0"/>
          </a:p>
        </p:txBody>
      </p:sp>
      <p:pic>
        <p:nvPicPr>
          <p:cNvPr id="5122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9563" y="5349875"/>
            <a:ext cx="3048000" cy="1104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1044575"/>
            <a:ext cx="7572586" cy="590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/>
              <a:t>	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Call 1: </a:t>
            </a:r>
          </a:p>
          <a:p>
            <a:r>
              <a:rPr lang="en-US" sz="2000" b="0" dirty="0" err="1"/>
              <a:t>PrintStars</a:t>
            </a:r>
            <a:r>
              <a:rPr lang="en-US" sz="2000" b="0" dirty="0"/>
              <a:t>(3)</a:t>
            </a:r>
          </a:p>
          <a:p>
            <a:r>
              <a:rPr lang="en-US" sz="2400" dirty="0"/>
              <a:t>* is printed</a:t>
            </a:r>
          </a:p>
          <a:p>
            <a:r>
              <a:rPr lang="en-US" sz="1800" dirty="0"/>
              <a:t>				      </a:t>
            </a:r>
          </a:p>
          <a:p>
            <a:r>
              <a:rPr lang="en-US" sz="2400" dirty="0"/>
              <a:t>		Call 2:</a:t>
            </a:r>
          </a:p>
          <a:p>
            <a:r>
              <a:rPr lang="en-US" sz="2000" dirty="0"/>
              <a:t>		</a:t>
            </a:r>
            <a:r>
              <a:rPr lang="en-US" sz="2000" b="0" dirty="0" err="1"/>
              <a:t>PrintStars</a:t>
            </a:r>
            <a:r>
              <a:rPr lang="en-US" sz="2000" b="0" dirty="0"/>
              <a:t>(2)</a:t>
            </a:r>
          </a:p>
          <a:p>
            <a:r>
              <a:rPr lang="en-US" sz="2400" dirty="0"/>
              <a:t>		* is printed</a:t>
            </a:r>
          </a:p>
          <a:p>
            <a:r>
              <a:rPr lang="en-US" sz="1800" dirty="0"/>
              <a:t>						      </a:t>
            </a:r>
          </a:p>
          <a:p>
            <a:r>
              <a:rPr lang="en-US" sz="2400" dirty="0"/>
              <a:t>				Call 3:</a:t>
            </a:r>
          </a:p>
          <a:p>
            <a:r>
              <a:rPr lang="en-US" sz="2000" dirty="0"/>
              <a:t>				</a:t>
            </a:r>
            <a:r>
              <a:rPr lang="en-US" sz="2000" b="0" dirty="0" err="1"/>
              <a:t>PrintStars</a:t>
            </a:r>
            <a:r>
              <a:rPr lang="en-US" sz="2000" b="0" dirty="0"/>
              <a:t>(1)</a:t>
            </a:r>
          </a:p>
          <a:p>
            <a:r>
              <a:rPr lang="en-US" sz="2400" dirty="0"/>
              <a:t>				* is printed</a:t>
            </a:r>
            <a:r>
              <a:rPr lang="en-US" sz="2000" dirty="0"/>
              <a:t>		</a:t>
            </a:r>
          </a:p>
          <a:p>
            <a:endParaRPr lang="en-US" sz="2400" dirty="0"/>
          </a:p>
          <a:p>
            <a:r>
              <a:rPr lang="en-US" sz="2400" dirty="0"/>
              <a:t>						Call 4:</a:t>
            </a:r>
          </a:p>
          <a:p>
            <a:r>
              <a:rPr lang="en-US" sz="2400" b="0" dirty="0"/>
              <a:t>		 </a:t>
            </a:r>
            <a:r>
              <a:rPr lang="en-US" sz="2400" b="0" dirty="0">
                <a:latin typeface="Times New Roman" pitchFamily="18" charset="0"/>
              </a:rPr>
              <a:t>(See example recur5.cpp)</a:t>
            </a:r>
            <a:r>
              <a:rPr lang="en-US" sz="2400" b="0" dirty="0"/>
              <a:t> 		 	</a:t>
            </a:r>
            <a:endParaRPr lang="en-US" sz="2000" b="0" dirty="0"/>
          </a:p>
          <a:p>
            <a:r>
              <a:rPr lang="en-US" sz="2400" b="0" dirty="0"/>
              <a:t>						</a:t>
            </a:r>
            <a:r>
              <a:rPr lang="en-US" sz="2000" dirty="0"/>
              <a:t>Do nothing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1138238" y="492125"/>
            <a:ext cx="7319962" cy="457200"/>
          </a:xfrm>
          <a:noFill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 dirty="0" err="1"/>
              <a:t>PrintStars</a:t>
            </a:r>
            <a:r>
              <a:rPr lang="en-US" dirty="0"/>
              <a:t>(3) Trace of Call 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987550" y="1758950"/>
            <a:ext cx="596900" cy="825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816350" y="3130550"/>
            <a:ext cx="596900" cy="825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645150" y="4502150"/>
            <a:ext cx="596900" cy="825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490619" y="5829300"/>
            <a:ext cx="596900" cy="825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33400" y="12954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2362200" y="25908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4191000" y="39624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6019800" y="53340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2590800" y="21336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4419600" y="35052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6248400" y="48768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990600" y="1066800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117725" y="1736725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n</a:t>
            </a:r>
          </a:p>
          <a:p>
            <a:r>
              <a:rPr lang="en-US" sz="2400"/>
              <a:t>3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946525" y="3108325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n</a:t>
            </a:r>
          </a:p>
          <a:p>
            <a:r>
              <a:rPr lang="en-US" sz="2400"/>
              <a:t>2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5775325" y="4479925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n</a:t>
            </a:r>
          </a:p>
          <a:p>
            <a:r>
              <a:rPr lang="en-US" sz="2400"/>
              <a:t>1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7604125" y="5851525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n</a:t>
            </a:r>
          </a:p>
          <a:p>
            <a:r>
              <a:rPr lang="en-US" sz="2400"/>
              <a:t>0</a:t>
            </a:r>
          </a:p>
        </p:txBody>
      </p:sp>
      <p:sp>
        <p:nvSpPr>
          <p:cNvPr id="2" name="Rectangle 1"/>
          <p:cNvSpPr/>
          <p:nvPr/>
        </p:nvSpPr>
        <p:spPr>
          <a:xfrm>
            <a:off x="7305400" y="5258506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dirty="0" err="1"/>
              <a:t>PrintStars</a:t>
            </a:r>
            <a:r>
              <a:rPr lang="en-US" sz="1800" b="0" dirty="0"/>
              <a:t>(0)</a:t>
            </a:r>
            <a:endParaRPr lang="en-US" sz="1800" dirty="0"/>
          </a:p>
        </p:txBody>
      </p:sp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Writing other Recursive Functions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examples: recur6.cpp and recur8.cpp</a:t>
            </a:r>
          </a:p>
        </p:txBody>
      </p:sp>
      <p:pic>
        <p:nvPicPr>
          <p:cNvPr id="2050" name="Picture 2" descr="C:\Users\Jerry\Desktop\ind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5795" y="2327856"/>
            <a:ext cx="4674249" cy="37431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/>
              <a:t>Recursion</a:t>
            </a:r>
          </a:p>
        </p:txBody>
      </p:sp>
      <p:pic>
        <p:nvPicPr>
          <p:cNvPr id="1026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6650" y="2029913"/>
            <a:ext cx="5544466" cy="443999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Recursion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1143000"/>
            <a:ext cx="8536577" cy="498348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Recursion is when a function calls itself or calls a function which in turn calls the originating function</a:t>
            </a:r>
          </a:p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A recursive solution to a problem must be written carefully </a:t>
            </a:r>
          </a:p>
          <a:p>
            <a:pPr marL="742950" lvl="1" indent="-285750"/>
            <a:r>
              <a:rPr lang="en-US" sz="2100" dirty="0">
                <a:latin typeface="Arial" pitchFamily="34" charset="0"/>
                <a:cs typeface="Arial" pitchFamily="34" charset="0"/>
              </a:rPr>
              <a:t>Need to avoid making an infinite sequence of function calls (infinite recursion)</a:t>
            </a:r>
          </a:p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Each recursive algorithm must have at least one base case, as well as a general (recursive) case</a:t>
            </a:r>
          </a:p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One must supply an exit routine (make sure that code is not an endless loop)</a:t>
            </a:r>
          </a:p>
          <a:p>
            <a:pPr marL="285750" indent="-285750"/>
            <a:endParaRPr lang="en-US" sz="2000" dirty="0"/>
          </a:p>
        </p:txBody>
      </p:sp>
      <p:pic>
        <p:nvPicPr>
          <p:cNvPr id="1026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7506" y="4397418"/>
            <a:ext cx="2518138" cy="2303828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</p:pic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Recursion 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1143000"/>
            <a:ext cx="8536577" cy="498348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Recursion is used since some problems are easier to code using this technique</a:t>
            </a:r>
          </a:p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Recursive programs tend to use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alot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of memory </a:t>
            </a:r>
          </a:p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Every recursive program can be rewritten with an iteration replacing the recursion</a:t>
            </a:r>
          </a:p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Conversely, every iteration can be written with recursion replacing iteration </a:t>
            </a:r>
          </a:p>
          <a:p>
            <a:pPr marL="285750" indent="-285750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73" y="4148667"/>
            <a:ext cx="4045504" cy="2161116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80738" cy="1143000"/>
          </a:xfrm>
        </p:spPr>
        <p:txBody>
          <a:bodyPr>
            <a:noAutofit/>
          </a:bodyPr>
          <a:lstStyle/>
          <a:p>
            <a:pPr algn="ctr"/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 Format for Many Recursive Functions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endParaRPr lang="en-US" dirty="0"/>
          </a:p>
          <a:p>
            <a:pPr marL="742950" lvl="1" indent="-285750"/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if   (some easily-solved condition)     // base case</a:t>
            </a:r>
          </a:p>
          <a:p>
            <a:pPr marL="742950" lvl="1" indent="-28575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742950" lvl="1" indent="-285750"/>
            <a:r>
              <a:rPr lang="en-US" dirty="0">
                <a:latin typeface="Arial" pitchFamily="34" charset="0"/>
                <a:cs typeface="Arial" pitchFamily="34" charset="0"/>
              </a:rPr>
              <a:t>	   solution statement</a:t>
            </a:r>
          </a:p>
          <a:p>
            <a:pPr marL="742950" lvl="1" indent="-28575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742950" lvl="1" indent="-285750"/>
            <a:r>
              <a:rPr lang="en-US" dirty="0">
                <a:latin typeface="Arial" pitchFamily="34" charset="0"/>
                <a:cs typeface="Arial" pitchFamily="34" charset="0"/>
              </a:rPr>
              <a:t> else				 // general case</a:t>
            </a:r>
          </a:p>
          <a:p>
            <a:pPr marL="742950" lvl="1" indent="-28575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742950" lvl="1" indent="-285750"/>
            <a:r>
              <a:rPr lang="en-US" dirty="0">
                <a:latin typeface="Arial" pitchFamily="34" charset="0"/>
                <a:cs typeface="Arial" pitchFamily="34" charset="0"/>
              </a:rPr>
              <a:t>	   recursive function call   </a:t>
            </a:r>
          </a:p>
          <a:p>
            <a:pPr marL="285750" indent="-28575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4940491"/>
            <a:ext cx="3200400" cy="10668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a Function is called ...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1214438"/>
            <a:ext cx="8534400" cy="4322762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When any function is called the run-time stack is used</a:t>
            </a:r>
          </a:p>
          <a:p>
            <a:pPr marL="742950" lvl="1" indent="-285750"/>
            <a:r>
              <a:rPr lang="en-US" dirty="0">
                <a:latin typeface="Arial" pitchFamily="34" charset="0"/>
                <a:cs typeface="Arial" pitchFamily="34" charset="0"/>
              </a:rPr>
              <a:t>On this stack is placed an activation frame for each function call</a:t>
            </a:r>
          </a:p>
          <a:p>
            <a:pPr marL="742950" lvl="1" indent="-285750"/>
            <a:r>
              <a:rPr lang="en-US" dirty="0">
                <a:latin typeface="Arial" pitchFamily="34" charset="0"/>
                <a:cs typeface="Arial" pitchFamily="34" charset="0"/>
              </a:rPr>
              <a:t>The activation frame contains the return address for this function call, and also the parameters, and local variables, and space for the function’s return value, if non-void</a:t>
            </a:r>
          </a:p>
          <a:p>
            <a:pPr marL="742950" lvl="1" indent="-285750"/>
            <a:r>
              <a:rPr lang="en-US" dirty="0">
                <a:latin typeface="Arial" pitchFamily="34" charset="0"/>
                <a:cs typeface="Arial" pitchFamily="34" charset="0"/>
              </a:rPr>
              <a:t>These frames are put on a stack</a:t>
            </a:r>
          </a:p>
          <a:p>
            <a:pPr marL="1143000" lvl="2" indent="-228600"/>
            <a:r>
              <a:rPr lang="en-US" dirty="0">
                <a:latin typeface="Arial" pitchFamily="34" charset="0"/>
                <a:cs typeface="Arial" pitchFamily="34" charset="0"/>
              </a:rPr>
              <a:t>They are destroyed in reverse order in which they are created </a:t>
            </a:r>
          </a:p>
          <a:p>
            <a:pPr marL="1143000" lvl="2" indent="-228600"/>
            <a:r>
              <a:rPr lang="en-US" dirty="0">
                <a:latin typeface="Arial" pitchFamily="34" charset="0"/>
                <a:cs typeface="Arial" pitchFamily="34" charset="0"/>
              </a:rPr>
              <a:t>This stack is a last in/first out (LIFO) </a:t>
            </a:r>
          </a:p>
          <a:p>
            <a:pPr marL="742950" lvl="1" indent="-285750"/>
            <a:r>
              <a:rPr lang="en-US" dirty="0">
                <a:latin typeface="Arial" pitchFamily="34" charset="0"/>
                <a:cs typeface="Arial" pitchFamily="34" charset="0"/>
              </a:rPr>
              <a:t>There is a limit on the size of the stack</a:t>
            </a:r>
          </a:p>
          <a:p>
            <a:pPr marL="742950" lvl="1" indent="-285750">
              <a:buFont typeface="Arial" charset="0"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5" y="4465637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a Function is called ... (2)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1214438"/>
            <a:ext cx="8534400" cy="4322762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If the operating system runs out of stack space, there may be a stack overflow error or the computer may simply stop responding until a reboot </a:t>
            </a:r>
          </a:p>
          <a:p>
            <a:pPr marL="1143000" lvl="2" indent="-228600"/>
            <a:r>
              <a:rPr lang="en-US" dirty="0">
                <a:latin typeface="Arial" pitchFamily="34" charset="0"/>
                <a:cs typeface="Arial" pitchFamily="34" charset="0"/>
              </a:rPr>
              <a:t>Stacks overflows are usually caused by infinite recursion </a:t>
            </a:r>
          </a:p>
          <a:p>
            <a:pPr marL="742950" lvl="1" indent="-285750"/>
            <a:r>
              <a:rPr lang="en-US" dirty="0">
                <a:latin typeface="Arial" pitchFamily="34" charset="0"/>
                <a:cs typeface="Arial" pitchFamily="34" charset="0"/>
              </a:rPr>
              <a:t>The activation frame for a particular function call is popped off the run-time stack when the final closing brace in the function code is reached, or when a return statement is reached in the function code  </a:t>
            </a:r>
          </a:p>
          <a:p>
            <a:pPr marL="1143000" lvl="2" indent="-228600"/>
            <a:r>
              <a:rPr lang="en-US" dirty="0">
                <a:latin typeface="Arial" pitchFamily="34" charset="0"/>
                <a:cs typeface="Arial" pitchFamily="34" charset="0"/>
              </a:rPr>
              <a:t>At this time the function’s return value, if non-void, is brought back to the calling block return address for use there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67" y="5316838"/>
            <a:ext cx="1540933" cy="1160162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Writing a Recursive Function to Find the Sum of the Numbers from 1 to n called Summation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 sum of the numbers from 1 to n, that is,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1 + 2 + . . . + n     can be written as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n  +  the sum of the numbers from 1 to (n - 1),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that is,  n  +   1  +  2  + . . . +  (n-1)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or         n   +    Summation(n - 1)</a:t>
            </a:r>
          </a:p>
        </p:txBody>
      </p:sp>
      <p:pic>
        <p:nvPicPr>
          <p:cNvPr id="3074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0475" y="4511675"/>
            <a:ext cx="2143125" cy="21431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1063625"/>
            <a:ext cx="9067800" cy="569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800" dirty="0"/>
              <a:t>	 		</a:t>
            </a:r>
            <a:endParaRPr lang="en-US" sz="2400" dirty="0"/>
          </a:p>
          <a:p>
            <a:r>
              <a:rPr lang="en-US" sz="1400" dirty="0"/>
              <a:t>					 	</a:t>
            </a:r>
          </a:p>
          <a:p>
            <a:r>
              <a:rPr lang="en-US" sz="1800" dirty="0"/>
              <a:t>			Returns 4 + Summation(3) = 4 + 6 = 10</a:t>
            </a:r>
            <a:endParaRPr lang="en-US" sz="2400" dirty="0"/>
          </a:p>
          <a:p>
            <a:r>
              <a:rPr lang="en-US" sz="2400" dirty="0"/>
              <a:t>Call 1:</a:t>
            </a:r>
            <a:endParaRPr lang="en-US" sz="2000" b="0" dirty="0"/>
          </a:p>
          <a:p>
            <a:r>
              <a:rPr lang="en-US" sz="2000" b="0" dirty="0"/>
              <a:t>Summation(4)</a:t>
            </a:r>
            <a:r>
              <a:rPr lang="en-US" sz="1800" dirty="0"/>
              <a:t> 				     </a:t>
            </a:r>
          </a:p>
          <a:p>
            <a:r>
              <a:rPr lang="en-US" sz="1800" dirty="0"/>
              <a:t>			   	    Returns 3 + Summation(2) = 3 + 3 = 6</a:t>
            </a:r>
          </a:p>
          <a:p>
            <a:endParaRPr lang="en-US" sz="1800" dirty="0"/>
          </a:p>
          <a:p>
            <a:r>
              <a:rPr lang="en-US" sz="2400" dirty="0"/>
              <a:t>		Call 2:</a:t>
            </a:r>
          </a:p>
          <a:p>
            <a:r>
              <a:rPr lang="en-US" sz="2000" dirty="0"/>
              <a:t>		</a:t>
            </a:r>
            <a:r>
              <a:rPr lang="en-US" sz="2000" b="0" dirty="0"/>
              <a:t>Summation(3)</a:t>
            </a:r>
            <a:r>
              <a:rPr lang="en-US" sz="1800" dirty="0"/>
              <a:t>			</a:t>
            </a:r>
            <a:endParaRPr lang="en-US" sz="2000" b="0" dirty="0"/>
          </a:p>
          <a:p>
            <a:r>
              <a:rPr lang="en-US" sz="2400" dirty="0"/>
              <a:t>	</a:t>
            </a:r>
            <a:r>
              <a:rPr lang="en-US" sz="1800" dirty="0"/>
              <a:t>				                  Returns 2 + Summation(1) </a:t>
            </a:r>
          </a:p>
          <a:p>
            <a:r>
              <a:rPr lang="en-US" sz="1800" dirty="0"/>
              <a:t>							 = 2 + 1 =</a:t>
            </a:r>
            <a:r>
              <a:rPr lang="en-US" sz="2400" dirty="0"/>
              <a:t> </a:t>
            </a:r>
            <a:r>
              <a:rPr lang="en-US" sz="1800" dirty="0"/>
              <a:t>3	</a:t>
            </a:r>
            <a:r>
              <a:rPr lang="en-US" sz="2000" dirty="0"/>
              <a:t>				 </a:t>
            </a:r>
            <a:r>
              <a:rPr lang="en-US" sz="2400" dirty="0"/>
              <a:t>Call 3:</a:t>
            </a:r>
            <a:endParaRPr lang="en-US" sz="2000" b="0" dirty="0"/>
          </a:p>
          <a:p>
            <a:r>
              <a:rPr lang="en-US" sz="2000" dirty="0"/>
              <a:t>			</a:t>
            </a:r>
            <a:r>
              <a:rPr lang="en-US" sz="1800" dirty="0"/>
              <a:t>	 </a:t>
            </a:r>
            <a:r>
              <a:rPr lang="en-US" sz="2000" b="0" dirty="0"/>
              <a:t>Summation(2) 			</a:t>
            </a:r>
            <a:endParaRPr lang="en-US" sz="2000" dirty="0"/>
          </a:p>
          <a:p>
            <a:r>
              <a:rPr lang="en-US" sz="1800" dirty="0"/>
              <a:t>								   </a:t>
            </a:r>
            <a:r>
              <a:rPr lang="en-US" sz="2000" dirty="0"/>
              <a:t>n==1</a:t>
            </a:r>
            <a:endParaRPr lang="en-US" sz="1800" b="0" dirty="0"/>
          </a:p>
          <a:p>
            <a:r>
              <a:rPr lang="en-US" sz="1800" dirty="0"/>
              <a:t>								   Returns  1</a:t>
            </a:r>
          </a:p>
          <a:p>
            <a:endParaRPr lang="en-US" sz="1200" dirty="0"/>
          </a:p>
          <a:p>
            <a:r>
              <a:rPr lang="en-US" sz="2400" dirty="0"/>
              <a:t>						Call 4:</a:t>
            </a:r>
          </a:p>
          <a:p>
            <a:r>
              <a:rPr lang="en-US" sz="2400" b="0" dirty="0">
                <a:latin typeface="Times New Roman" pitchFamily="18" charset="0"/>
              </a:rPr>
              <a:t>(See example recur1.cpp)</a:t>
            </a:r>
            <a:r>
              <a:rPr lang="en-US" sz="2400" b="0" dirty="0"/>
              <a:t> 		 	 </a:t>
            </a:r>
            <a:r>
              <a:rPr lang="en-US" sz="2000" b="0" dirty="0"/>
              <a:t>Summation(1)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063625" y="552450"/>
            <a:ext cx="7318375" cy="366713"/>
          </a:xfrm>
          <a:noFill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 dirty="0"/>
              <a:t>Summation(4) Trace of Call 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987550" y="1758950"/>
            <a:ext cx="596900" cy="825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816350" y="3130550"/>
            <a:ext cx="596900" cy="825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645150" y="4502150"/>
            <a:ext cx="596900" cy="825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445856" y="5755997"/>
            <a:ext cx="596900" cy="825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533400" y="12954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2362200" y="25908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191000" y="39624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6019800" y="53340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2590800" y="21336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4419600" y="35052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6248400" y="4876800"/>
            <a:ext cx="1219200" cy="8791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1143000" y="10668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2117725" y="1736725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n</a:t>
            </a:r>
          </a:p>
          <a:p>
            <a:r>
              <a:rPr lang="en-US" sz="2400"/>
              <a:t>4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3946525" y="3108325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n</a:t>
            </a:r>
          </a:p>
          <a:p>
            <a:r>
              <a:rPr lang="en-US" sz="2400"/>
              <a:t>3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775325" y="4479925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/>
              <a:t>n</a:t>
            </a:r>
          </a:p>
          <a:p>
            <a:r>
              <a:rPr lang="en-US" sz="2400" dirty="0"/>
              <a:t>2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551300" y="5721568"/>
            <a:ext cx="373500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/>
              <a:t>n</a:t>
            </a:r>
          </a:p>
          <a:p>
            <a:r>
              <a:rPr lang="en-US" sz="2400" dirty="0"/>
              <a:t>1</a:t>
            </a:r>
          </a:p>
        </p:txBody>
      </p:sp>
    </p:spTree>
  </p:cSld>
  <p:clrMapOvr>
    <a:masterClrMapping/>
  </p:clrMapOvr>
  <p:transition spd="med">
    <p:zo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7839</TotalTime>
  <Pages>76</Pages>
  <Words>534</Words>
  <Application>Microsoft Office PowerPoint</Application>
  <PresentationFormat>On-screen Show (4:3)</PresentationFormat>
  <Paragraphs>116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Lucida Sans Unicode</vt:lpstr>
      <vt:lpstr>Times New Roman</vt:lpstr>
      <vt:lpstr>Verdana</vt:lpstr>
      <vt:lpstr>Wingdings 2</vt:lpstr>
      <vt:lpstr>Wingdings 3</vt:lpstr>
      <vt:lpstr>Concourse</vt:lpstr>
      <vt:lpstr>C++ Programming</vt:lpstr>
      <vt:lpstr>Topics</vt:lpstr>
      <vt:lpstr>Recursion (1)</vt:lpstr>
      <vt:lpstr>Recursion (2)</vt:lpstr>
      <vt:lpstr>General Format for Many Recursive Functions</vt:lpstr>
      <vt:lpstr>When a Function is called ... (1)</vt:lpstr>
      <vt:lpstr>When a Function is called ... (2)</vt:lpstr>
      <vt:lpstr>Summation</vt:lpstr>
      <vt:lpstr>Summation(4) Trace of Call  </vt:lpstr>
      <vt:lpstr>Factorial</vt:lpstr>
      <vt:lpstr>Other Examples Where Recursion Comes Naturally </vt:lpstr>
      <vt:lpstr>PrintStars(3) Trace of Call  </vt:lpstr>
      <vt:lpstr>Writing other Recursive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ASSESSMENT  GUIDELINE  MARCH, 1999</dc:title>
  <dc:creator>Jerry</dc:creator>
  <cp:lastModifiedBy>Jerry Lebowitz</cp:lastModifiedBy>
  <cp:revision>236</cp:revision>
  <cp:lastPrinted>2001-04-06T06:15:19Z</cp:lastPrinted>
  <dcterms:created xsi:type="dcterms:W3CDTF">1999-02-18T11:48:28Z</dcterms:created>
  <dcterms:modified xsi:type="dcterms:W3CDTF">2017-10-25T14:28:12Z</dcterms:modified>
</cp:coreProperties>
</file>