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8" r:id="rId1"/>
  </p:sldMasterIdLst>
  <p:notesMasterIdLst>
    <p:notesMasterId r:id="rId53"/>
  </p:notesMasterIdLst>
  <p:handoutMasterIdLst>
    <p:handoutMasterId r:id="rId54"/>
  </p:handoutMasterIdLst>
  <p:sldIdLst>
    <p:sldId id="261" r:id="rId2"/>
    <p:sldId id="263" r:id="rId3"/>
    <p:sldId id="264" r:id="rId4"/>
    <p:sldId id="265" r:id="rId5"/>
    <p:sldId id="266" r:id="rId6"/>
    <p:sldId id="267" r:id="rId7"/>
    <p:sldId id="307" r:id="rId8"/>
    <p:sldId id="268" r:id="rId9"/>
    <p:sldId id="269" r:id="rId10"/>
    <p:sldId id="270" r:id="rId11"/>
    <p:sldId id="271" r:id="rId12"/>
    <p:sldId id="272" r:id="rId13"/>
    <p:sldId id="273" r:id="rId14"/>
    <p:sldId id="274" r:id="rId15"/>
    <p:sldId id="308" r:id="rId16"/>
    <p:sldId id="275" r:id="rId17"/>
    <p:sldId id="276" r:id="rId18"/>
    <p:sldId id="277" r:id="rId19"/>
    <p:sldId id="278" r:id="rId20"/>
    <p:sldId id="279" r:id="rId21"/>
    <p:sldId id="280" r:id="rId22"/>
    <p:sldId id="309" r:id="rId23"/>
    <p:sldId id="281" r:id="rId24"/>
    <p:sldId id="306" r:id="rId25"/>
    <p:sldId id="282" r:id="rId26"/>
    <p:sldId id="283" r:id="rId27"/>
    <p:sldId id="284" r:id="rId28"/>
    <p:sldId id="310" r:id="rId29"/>
    <p:sldId id="285" r:id="rId30"/>
    <p:sldId id="311"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12" r:id="rId51"/>
    <p:sldId id="305" r:id="rId52"/>
  </p:sldIdLst>
  <p:sldSz cx="9144000" cy="6858000" type="screen4x3"/>
  <p:notesSz cx="6858000" cy="91440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200" algn="l" rtl="0" eaLnBrk="0" fontAlgn="base" hangingPunct="0">
      <a:spcBef>
        <a:spcPct val="0"/>
      </a:spcBef>
      <a:spcAft>
        <a:spcPct val="0"/>
      </a:spcAft>
      <a:defRPr sz="1600" b="1" kern="1200">
        <a:solidFill>
          <a:schemeClr val="tx1"/>
        </a:solidFill>
        <a:latin typeface="Arial" charset="0"/>
        <a:ea typeface="+mn-ea"/>
        <a:cs typeface="+mn-cs"/>
      </a:defRPr>
    </a:lvl2pPr>
    <a:lvl3pPr marL="914400" algn="l" rtl="0" eaLnBrk="0" fontAlgn="base" hangingPunct="0">
      <a:spcBef>
        <a:spcPct val="0"/>
      </a:spcBef>
      <a:spcAft>
        <a:spcPct val="0"/>
      </a:spcAft>
      <a:defRPr sz="1600" b="1" kern="1200">
        <a:solidFill>
          <a:schemeClr val="tx1"/>
        </a:solidFill>
        <a:latin typeface="Arial" charset="0"/>
        <a:ea typeface="+mn-ea"/>
        <a:cs typeface="+mn-cs"/>
      </a:defRPr>
    </a:lvl3pPr>
    <a:lvl4pPr marL="1371600" algn="l" rtl="0" eaLnBrk="0" fontAlgn="base" hangingPunct="0">
      <a:spcBef>
        <a:spcPct val="0"/>
      </a:spcBef>
      <a:spcAft>
        <a:spcPct val="0"/>
      </a:spcAft>
      <a:defRPr sz="1600" b="1" kern="1200">
        <a:solidFill>
          <a:schemeClr val="tx1"/>
        </a:solidFill>
        <a:latin typeface="Arial" charset="0"/>
        <a:ea typeface="+mn-ea"/>
        <a:cs typeface="+mn-cs"/>
      </a:defRPr>
    </a:lvl4pPr>
    <a:lvl5pPr marL="1828800" algn="l"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990033"/>
    <a:srgbClr val="003399"/>
    <a:srgbClr val="B7DBFF"/>
    <a:srgbClr val="E9F7FF"/>
    <a:srgbClr val="99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1" autoAdjust="0"/>
  </p:normalViewPr>
  <p:slideViewPr>
    <p:cSldViewPr snapToGrid="0">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972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12813" y="4343400"/>
            <a:ext cx="5030787" cy="4114800"/>
          </a:xfrm>
          <a:prstGeom prst="rect">
            <a:avLst/>
          </a:prstGeom>
          <a:noFill/>
          <a:ln>
            <a:noFill/>
          </a:ln>
          <a:effectLst/>
          <a:extLst/>
        </p:spPr>
        <p:txBody>
          <a:bodyPr vert="horz" wrap="square" lIns="93662" tIns="46038" rIns="93662"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62301151"/>
      </p:ext>
    </p:extLst>
  </p:cSld>
  <p:clrMap bg1="lt1" tx1="dk1" bg2="lt2" tx2="dk2" accent1="accent1" accent2="accent2" accent3="accent3" accent4="accent4" accent5="accent5" accent6="accent6" hlink="hlink" folHlink="folHlink"/>
  <p:notesStyle>
    <a:lvl1pPr algn="l" defTabSz="984250" rtl="0" eaLnBrk="0" fontAlgn="base" hangingPunct="0">
      <a:spcBef>
        <a:spcPct val="30000"/>
      </a:spcBef>
      <a:spcAft>
        <a:spcPct val="0"/>
      </a:spcAft>
      <a:defRPr sz="1200" kern="1200">
        <a:solidFill>
          <a:schemeClr val="tx1"/>
        </a:solidFill>
        <a:latin typeface="Arial" charset="0"/>
        <a:ea typeface="+mn-ea"/>
        <a:cs typeface="+mn-cs"/>
      </a:defRPr>
    </a:lvl1pPr>
    <a:lvl2pPr marL="473075" algn="l" defTabSz="984250" rtl="0" eaLnBrk="0" fontAlgn="base" hangingPunct="0">
      <a:spcBef>
        <a:spcPct val="30000"/>
      </a:spcBef>
      <a:spcAft>
        <a:spcPct val="0"/>
      </a:spcAft>
      <a:defRPr sz="1200" kern="1200">
        <a:solidFill>
          <a:schemeClr val="tx1"/>
        </a:solidFill>
        <a:latin typeface="Arial" charset="0"/>
        <a:ea typeface="+mn-ea"/>
        <a:cs typeface="+mn-cs"/>
      </a:defRPr>
    </a:lvl2pPr>
    <a:lvl3pPr marL="949325" algn="l" defTabSz="984250" rtl="0" eaLnBrk="0" fontAlgn="base" hangingPunct="0">
      <a:spcBef>
        <a:spcPct val="30000"/>
      </a:spcBef>
      <a:spcAft>
        <a:spcPct val="0"/>
      </a:spcAft>
      <a:defRPr sz="1200" kern="1200">
        <a:solidFill>
          <a:schemeClr val="tx1"/>
        </a:solidFill>
        <a:latin typeface="Arial" charset="0"/>
        <a:ea typeface="+mn-ea"/>
        <a:cs typeface="+mn-cs"/>
      </a:defRPr>
    </a:lvl3pPr>
    <a:lvl4pPr marL="1422400" algn="l" defTabSz="984250" rtl="0" eaLnBrk="0" fontAlgn="base" hangingPunct="0">
      <a:spcBef>
        <a:spcPct val="30000"/>
      </a:spcBef>
      <a:spcAft>
        <a:spcPct val="0"/>
      </a:spcAft>
      <a:defRPr sz="1200" kern="1200">
        <a:solidFill>
          <a:schemeClr val="tx1"/>
        </a:solidFill>
        <a:latin typeface="Arial" charset="0"/>
        <a:ea typeface="+mn-ea"/>
        <a:cs typeface="+mn-cs"/>
      </a:defRPr>
    </a:lvl4pPr>
    <a:lvl5pPr marL="1897063" algn="l" defTabSz="984250"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09A6A06-EFFA-455C-9522-08FD9FE14CD3}" type="datetimeFigureOut">
              <a:rPr lang="en-US" smtClean="0"/>
              <a:pPr/>
              <a:t>11/1/2017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13D957E-3605-486B-AEB7-65CC4253A289}" type="slidenum">
              <a:rPr lang="en-US" smtClean="0"/>
              <a:pPr/>
              <a:t>‹#›</a:t>
            </a:fld>
            <a:endParaRPr lang="en-US"/>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9A6A06-EFFA-455C-9522-08FD9FE14CD3}"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D957E-3605-486B-AEB7-65CC4253A289}" type="slidenum">
              <a:rPr lang="en-US" smtClean="0"/>
              <a:pPr/>
              <a:t>‹#›</a:t>
            </a:fld>
            <a:endParaRPr lang="en-US"/>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9A6A06-EFFA-455C-9522-08FD9FE14CD3}"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D957E-3605-486B-AEB7-65CC4253A289}" type="slidenum">
              <a:rPr lang="en-US" smtClean="0"/>
              <a:pPr/>
              <a:t>‹#›</a:t>
            </a:fld>
            <a:endParaRPr lang="en-US"/>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9A6A06-EFFA-455C-9522-08FD9FE14CD3}"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D957E-3605-486B-AEB7-65CC4253A28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09A6A06-EFFA-455C-9522-08FD9FE14CD3}"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D957E-3605-486B-AEB7-65CC4253A28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9A6A06-EFFA-455C-9522-08FD9FE14CD3}"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D957E-3605-486B-AEB7-65CC4253A28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09A6A06-EFFA-455C-9522-08FD9FE14CD3}" type="datetimeFigureOut">
              <a:rPr lang="en-US" smtClean="0"/>
              <a:pPr/>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D957E-3605-486B-AEB7-65CC4253A28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9A6A06-EFFA-455C-9522-08FD9FE14CD3}" type="datetimeFigureOut">
              <a:rPr lang="en-US" smtClean="0"/>
              <a:pPr/>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D957E-3605-486B-AEB7-65CC4253A28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A6A06-EFFA-455C-9522-08FD9FE14CD3}" type="datetimeFigureOut">
              <a:rPr lang="en-US" smtClean="0"/>
              <a:pPr/>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D957E-3605-486B-AEB7-65CC4253A289}" type="slidenum">
              <a:rPr lang="en-US" smtClean="0"/>
              <a:pPr/>
              <a:t>‹#›</a:t>
            </a:fld>
            <a:endParaRPr lang="en-US"/>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09A6A06-EFFA-455C-9522-08FD9FE14CD3}"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D957E-3605-486B-AEB7-65CC4253A28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09A6A06-EFFA-455C-9522-08FD9FE14CD3}" type="datetimeFigureOut">
              <a:rPr lang="en-US" smtClean="0"/>
              <a:pPr/>
              <a:t>11/1/2017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13D957E-3605-486B-AEB7-65CC4253A28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09A6A06-EFFA-455C-9522-08FD9FE14CD3}" type="datetimeFigureOut">
              <a:rPr lang="en-US" smtClean="0"/>
              <a:pPr/>
              <a:t>11/1/2017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13D957E-3605-486B-AEB7-65CC4253A2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zoom/>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www.securityfocus.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rr.sans.org/" TargetMode="External"/><Relationship Id="rId7" Type="http://schemas.openxmlformats.org/officeDocument/2006/relationships/image" Target="../media/image37.png"/><Relationship Id="rId2" Type="http://schemas.openxmlformats.org/officeDocument/2006/relationships/hyperlink" Target="http://www.auscert.org.au/" TargetMode="External"/><Relationship Id="rId1" Type="http://schemas.openxmlformats.org/officeDocument/2006/relationships/slideLayout" Target="../slideLayouts/slideLayout2.xml"/><Relationship Id="rId6" Type="http://schemas.openxmlformats.org/officeDocument/2006/relationships/hyperlink" Target="http://www.cert.org/security-improvement/" TargetMode="External"/><Relationship Id="rId5" Type="http://schemas.openxmlformats.org/officeDocument/2006/relationships/hyperlink" Target="http://csrc.nist.gov/" TargetMode="External"/><Relationship Id="rId4" Type="http://schemas.openxmlformats.org/officeDocument/2006/relationships/hyperlink" Target="http://www/cert/or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ctrTitle"/>
          </p:nvPr>
        </p:nvSpPr>
        <p:spPr>
          <a:xfrm>
            <a:off x="152400" y="1981199"/>
            <a:ext cx="8791575" cy="1338775"/>
          </a:xfrm>
        </p:spPr>
        <p:txBody>
          <a:bodyPr/>
          <a:lstStyle/>
          <a:p>
            <a:r>
              <a:rPr lang="en-US" altLang="en-US" sz="4000" dirty="0"/>
              <a:t>Secure Coding</a:t>
            </a:r>
            <a:endParaRPr lang="en-US" altLang="en-US" dirty="0"/>
          </a:p>
        </p:txBody>
      </p:sp>
    </p:spTree>
    <p:extLst>
      <p:ext uri="{BB962C8B-B14F-4D97-AF65-F5344CB8AC3E}">
        <p14:creationId xmlns:p14="http://schemas.microsoft.com/office/powerpoint/2010/main" val="88730526"/>
      </p:ext>
    </p:extLst>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noAutofit/>
          </a:bodyPr>
          <a:lstStyle/>
          <a:p>
            <a:pPr algn="ctr"/>
            <a:r>
              <a:rPr lang="en-US" altLang="en-US" sz="3700" dirty="0">
                <a:effectLst/>
                <a:latin typeface="Arial" panose="020B0604020202020204" pitchFamily="34" charset="0"/>
                <a:cs typeface="Arial" panose="020B0604020202020204" pitchFamily="34" charset="0"/>
              </a:rPr>
              <a:t>Never Depend on Security Through Obscurity</a:t>
            </a:r>
          </a:p>
        </p:txBody>
      </p:sp>
      <p:sp>
        <p:nvSpPr>
          <p:cNvPr id="685059" name="Rectangle 3"/>
          <p:cNvSpPr>
            <a:spLocks noGrp="1" noChangeArrowheads="1"/>
          </p:cNvSpPr>
          <p:nvPr>
            <p:ph type="body" idx="1"/>
          </p:nvPr>
        </p:nvSpPr>
        <p:spPr/>
        <p:txBody>
          <a:bodyPr>
            <a:normAutofit/>
          </a:bodyPr>
          <a:lstStyle/>
          <a:p>
            <a:pPr marL="285750" indent="-285750"/>
            <a:r>
              <a:rPr lang="en-US" altLang="en-US" sz="2800" dirty="0">
                <a:latin typeface="Arial" pitchFamily="34" charset="0"/>
                <a:cs typeface="Arial" pitchFamily="34" charset="0"/>
              </a:rPr>
              <a:t>Always assume that an attacker knows everything that you know</a:t>
            </a:r>
          </a:p>
          <a:p>
            <a:pPr marL="285750" indent="-285750"/>
            <a:r>
              <a:rPr lang="en-US" altLang="en-US" sz="2800" dirty="0">
                <a:latin typeface="Arial" pitchFamily="34" charset="0"/>
                <a:cs typeface="Arial" pitchFamily="34" charset="0"/>
              </a:rPr>
              <a:t>Assume the attacker has access to all source code and all designs</a:t>
            </a:r>
          </a:p>
          <a:p>
            <a:pPr marL="742950" lvl="1" indent="-285750"/>
            <a:r>
              <a:rPr lang="en-US" altLang="en-US" sz="2400" dirty="0">
                <a:latin typeface="Arial" pitchFamily="34" charset="0"/>
                <a:cs typeface="Arial" pitchFamily="34" charset="0"/>
              </a:rPr>
              <a:t>Even if this is not true, it is easy for an attacker to obtain information  </a:t>
            </a:r>
          </a:p>
          <a:p>
            <a:pPr marL="285750" indent="-285750"/>
            <a:r>
              <a:rPr lang="en-US" altLang="en-US" sz="2800" dirty="0">
                <a:latin typeface="Arial" pitchFamily="34" charset="0"/>
                <a:cs typeface="Arial" pitchFamily="34" charset="0"/>
              </a:rPr>
              <a:t>Don’t “hide” passwords on the system</a:t>
            </a:r>
          </a:p>
          <a:p>
            <a:pPr marL="285750" indent="-285750"/>
            <a:r>
              <a:rPr lang="en-US" altLang="en-US" sz="2800" dirty="0">
                <a:latin typeface="Arial" pitchFamily="34" charset="0"/>
                <a:cs typeface="Arial" pitchFamily="34" charset="0"/>
              </a:rPr>
              <a:t>Don’t hide/ignore flaws</a:t>
            </a:r>
          </a:p>
        </p:txBody>
      </p:sp>
      <p:sp>
        <p:nvSpPr>
          <p:cNvPr id="685060" name="Text Box 4"/>
          <p:cNvSpPr txBox="1">
            <a:spLocks noChangeArrowheads="1"/>
          </p:cNvSpPr>
          <p:nvPr/>
        </p:nvSpPr>
        <p:spPr bwMode="auto">
          <a:xfrm>
            <a:off x="983673" y="5360960"/>
            <a:ext cx="7703127" cy="646331"/>
          </a:xfrm>
          <a:prstGeom prst="rect">
            <a:avLst/>
          </a:prstGeom>
          <a:solidFill>
            <a:schemeClr val="tx1"/>
          </a:solidFill>
          <a:ln w="9525">
            <a:solidFill>
              <a:schemeClr val="hlink"/>
            </a:solidFill>
            <a:miter lim="800000"/>
            <a:headEnd/>
            <a:tailEnd/>
          </a:ln>
          <a:effectLst/>
          <a:extLst/>
        </p:spPr>
        <p:txBody>
          <a:bodyPr wrap="square">
            <a:spAutoFit/>
          </a:bodyPr>
          <a:lstStyle/>
          <a:p>
            <a:pPr algn="ctr" eaLnBrk="1" hangingPunct="1"/>
            <a:r>
              <a:rPr lang="en-US" altLang="en-US" sz="1800" i="1" dirty="0">
                <a:solidFill>
                  <a:srgbClr val="FFFF00"/>
                </a:solidFill>
                <a:latin typeface="Tahoma" pitchFamily="34" charset="0"/>
              </a:rPr>
              <a:t>Conceal a flaw, and the world will imagine the worst </a:t>
            </a:r>
          </a:p>
          <a:p>
            <a:pPr algn="ctr" eaLnBrk="1" hangingPunct="1"/>
            <a:r>
              <a:rPr lang="en-US" altLang="en-US" sz="1800" dirty="0">
                <a:solidFill>
                  <a:srgbClr val="FFFF00"/>
                </a:solidFill>
                <a:latin typeface="Tahoma" pitchFamily="34" charset="0"/>
              </a:rPr>
              <a:t>Marcus </a:t>
            </a:r>
            <a:r>
              <a:rPr lang="en-US" altLang="en-US" sz="1800" dirty="0" err="1">
                <a:solidFill>
                  <a:srgbClr val="FFFF00"/>
                </a:solidFill>
                <a:latin typeface="Tahoma" pitchFamily="34" charset="0"/>
              </a:rPr>
              <a:t>Valerius</a:t>
            </a:r>
            <a:r>
              <a:rPr lang="en-US" altLang="en-US" sz="1800" dirty="0">
                <a:solidFill>
                  <a:srgbClr val="FFFF00"/>
                </a:solidFill>
                <a:latin typeface="Tahoma" pitchFamily="34" charset="0"/>
              </a:rPr>
              <a:t> </a:t>
            </a:r>
            <a:r>
              <a:rPr lang="en-US" altLang="en-US" sz="1800" dirty="0" err="1">
                <a:solidFill>
                  <a:srgbClr val="FFFF00"/>
                </a:solidFill>
                <a:latin typeface="Tahoma" pitchFamily="34" charset="0"/>
              </a:rPr>
              <a:t>Martialis</a:t>
            </a:r>
            <a:r>
              <a:rPr lang="en-US" altLang="en-US" sz="1800" dirty="0">
                <a:solidFill>
                  <a:srgbClr val="FFFF00"/>
                </a:solidFill>
                <a:latin typeface="Tahoma" pitchFamily="34" charset="0"/>
              </a:rPr>
              <a:t>, Roman poet (C  40 A  D –C  104 A  D ) </a:t>
            </a:r>
          </a:p>
        </p:txBody>
      </p:sp>
    </p:spTree>
    <p:extLst>
      <p:ext uri="{BB962C8B-B14F-4D97-AF65-F5344CB8AC3E}">
        <p14:creationId xmlns:p14="http://schemas.microsoft.com/office/powerpoint/2010/main" val="1284298592"/>
      </p:ext>
    </p:extLst>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ctrTitle"/>
          </p:nvPr>
        </p:nvSpPr>
        <p:spPr>
          <a:xfrm>
            <a:off x="352425" y="2590800"/>
            <a:ext cx="8791575" cy="1143000"/>
          </a:xfrm>
        </p:spPr>
        <p:txBody>
          <a:bodyPr/>
          <a:lstStyle/>
          <a:p>
            <a:r>
              <a:rPr lang="en-US" altLang="en-US" dirty="0">
                <a:effectLst/>
                <a:latin typeface="Arial" panose="020B0604020202020204" pitchFamily="34" charset="0"/>
                <a:cs typeface="Arial" panose="020B0604020202020204" pitchFamily="34" charset="0"/>
              </a:rPr>
              <a:t>Good Security Practices</a:t>
            </a:r>
          </a:p>
        </p:txBody>
      </p:sp>
    </p:spTree>
    <p:extLst>
      <p:ext uri="{BB962C8B-B14F-4D97-AF65-F5344CB8AC3E}">
        <p14:creationId xmlns:p14="http://schemas.microsoft.com/office/powerpoint/2010/main" val="2476367543"/>
      </p:ext>
    </p:extLst>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Learn from Mistakes</a:t>
            </a:r>
          </a:p>
        </p:txBody>
      </p:sp>
      <p:sp>
        <p:nvSpPr>
          <p:cNvPr id="687107" name="Rectangle 3"/>
          <p:cNvSpPr>
            <a:spLocks noGrp="1" noChangeArrowheads="1"/>
          </p:cNvSpPr>
          <p:nvPr>
            <p:ph type="body" idx="1"/>
          </p:nvPr>
        </p:nvSpPr>
        <p:spPr>
          <a:xfrm>
            <a:off x="457200" y="1189038"/>
            <a:ext cx="8229600" cy="4525962"/>
          </a:xfrm>
        </p:spPr>
        <p:txBody>
          <a:bodyPr/>
          <a:lstStyle/>
          <a:p>
            <a:pPr marL="342900" indent="-342900"/>
            <a:r>
              <a:rPr lang="en-US" altLang="en-US" dirty="0">
                <a:latin typeface="Arial" pitchFamily="34" charset="0"/>
                <a:cs typeface="Arial" pitchFamily="34" charset="0"/>
              </a:rPr>
              <a:t>How did the security error occur?</a:t>
            </a:r>
          </a:p>
          <a:p>
            <a:pPr marL="342900" indent="-342900"/>
            <a:r>
              <a:rPr lang="en-US" altLang="en-US" dirty="0">
                <a:latin typeface="Arial" pitchFamily="34" charset="0"/>
                <a:cs typeface="Arial" pitchFamily="34" charset="0"/>
              </a:rPr>
              <a:t>Is the same error replicated in other areas of the code?</a:t>
            </a:r>
          </a:p>
          <a:p>
            <a:pPr marL="342900" indent="-342900"/>
            <a:r>
              <a:rPr lang="en-US" altLang="en-US" dirty="0">
                <a:latin typeface="Arial" pitchFamily="34" charset="0"/>
                <a:cs typeface="Arial" pitchFamily="34" charset="0"/>
              </a:rPr>
              <a:t>How could we have prevented this error from occurring?</a:t>
            </a:r>
          </a:p>
          <a:p>
            <a:pPr marL="342900" indent="-342900"/>
            <a:r>
              <a:rPr lang="en-US" altLang="en-US" dirty="0">
                <a:latin typeface="Arial" pitchFamily="34" charset="0"/>
                <a:cs typeface="Arial" pitchFamily="34" charset="0"/>
              </a:rPr>
              <a:t>How do we make sure this kind of error does not happen in the future?</a:t>
            </a:r>
          </a:p>
          <a:p>
            <a:pPr marL="342900" indent="-342900"/>
            <a:r>
              <a:rPr lang="en-US" altLang="en-US" dirty="0">
                <a:latin typeface="Arial" pitchFamily="34" charset="0"/>
                <a:cs typeface="Arial" pitchFamily="34" charset="0"/>
              </a:rPr>
              <a:t>Failure to learn from mistakes increases the probability that you will make the same mistake again </a:t>
            </a:r>
          </a:p>
          <a:p>
            <a:pPr marL="342900" indent="-342900"/>
            <a:endParaRPr lang="en-US" altLang="en-US" dirty="0"/>
          </a:p>
          <a:p>
            <a:pPr marL="342900" indent="-342900"/>
            <a:endParaRPr lang="en-US" altLang="en-US" dirty="0"/>
          </a:p>
        </p:txBody>
      </p:sp>
      <p:sp>
        <p:nvSpPr>
          <p:cNvPr id="687108" name="Text Box 4"/>
          <p:cNvSpPr txBox="1">
            <a:spLocks noChangeArrowheads="1"/>
          </p:cNvSpPr>
          <p:nvPr/>
        </p:nvSpPr>
        <p:spPr bwMode="auto">
          <a:xfrm>
            <a:off x="688109" y="5684981"/>
            <a:ext cx="8229600" cy="1016000"/>
          </a:xfrm>
          <a:prstGeom prst="rect">
            <a:avLst/>
          </a:prstGeom>
          <a:solidFill>
            <a:schemeClr val="tx1"/>
          </a:solidFill>
          <a:ln w="9525">
            <a:solidFill>
              <a:schemeClr val="tx1"/>
            </a:solidFill>
            <a:miter lim="800000"/>
            <a:headEnd/>
            <a:tailEnd/>
          </a:ln>
          <a:effectLst/>
          <a:extLst/>
        </p:spPr>
        <p:txBody>
          <a:bodyPr>
            <a:spAutoFit/>
          </a:bodyPr>
          <a:lstStyle/>
          <a:p>
            <a:pPr eaLnBrk="1" hangingPunct="1"/>
            <a:r>
              <a:rPr lang="en-US" altLang="en-US" sz="2000" dirty="0">
                <a:solidFill>
                  <a:srgbClr val="FFFF00"/>
                </a:solidFill>
                <a:latin typeface="Tahoma" pitchFamily="34" charset="0"/>
              </a:rPr>
              <a:t>There is only one thing more painful than learning from experience and that is not learning from experience </a:t>
            </a:r>
          </a:p>
          <a:p>
            <a:pPr eaLnBrk="1" hangingPunct="1"/>
            <a:r>
              <a:rPr lang="en-US" altLang="en-US" sz="2000" dirty="0">
                <a:solidFill>
                  <a:srgbClr val="FFFF00"/>
                </a:solidFill>
                <a:latin typeface="Tahoma" pitchFamily="34" charset="0"/>
              </a:rPr>
              <a:t>		Archibald McLeish (1892–1982), American poet   </a:t>
            </a:r>
          </a:p>
        </p:txBody>
      </p:sp>
    </p:spTree>
    <p:extLst>
      <p:ext uri="{BB962C8B-B14F-4D97-AF65-F5344CB8AC3E}">
        <p14:creationId xmlns:p14="http://schemas.microsoft.com/office/powerpoint/2010/main" val="1088062934"/>
      </p:ext>
    </p:extLst>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normAutofit/>
          </a:bodyPr>
          <a:lstStyle/>
          <a:p>
            <a:r>
              <a:rPr lang="en-US" altLang="en-US" dirty="0">
                <a:effectLst/>
                <a:latin typeface="Arial" panose="020B0604020202020204" pitchFamily="34" charset="0"/>
                <a:cs typeface="Arial" panose="020B0604020202020204" pitchFamily="34" charset="0"/>
              </a:rPr>
              <a:t>Fail to a Secure Mode</a:t>
            </a:r>
          </a:p>
        </p:txBody>
      </p:sp>
      <p:sp>
        <p:nvSpPr>
          <p:cNvPr id="688131" name="Rectangle 3"/>
          <p:cNvSpPr>
            <a:spLocks noGrp="1" noChangeArrowheads="1"/>
          </p:cNvSpPr>
          <p:nvPr>
            <p:ph type="body" idx="1"/>
          </p:nvPr>
        </p:nvSpPr>
        <p:spPr/>
        <p:txBody>
          <a:bodyPr/>
          <a:lstStyle/>
          <a:p>
            <a:pPr marL="285750" indent="-285750"/>
            <a:r>
              <a:rPr lang="en-US" altLang="en-US" dirty="0">
                <a:latin typeface="Arial" pitchFamily="34" charset="0"/>
                <a:cs typeface="Arial" pitchFamily="34" charset="0"/>
              </a:rPr>
              <a:t>Fail to a secure mode </a:t>
            </a:r>
          </a:p>
          <a:p>
            <a:pPr marL="742950" lvl="1" indent="-285750"/>
            <a:r>
              <a:rPr lang="en-US" altLang="en-US" sz="2400" dirty="0">
                <a:latin typeface="Arial" pitchFamily="34" charset="0"/>
                <a:cs typeface="Arial" pitchFamily="34" charset="0"/>
              </a:rPr>
              <a:t>Failing to a secure mode means that the applications have not disclosed any data that would not be disclosed ordinarily</a:t>
            </a:r>
          </a:p>
          <a:p>
            <a:pPr marL="1143000" lvl="2" indent="-228600"/>
            <a:r>
              <a:rPr lang="en-US" altLang="en-US" sz="2400" dirty="0">
                <a:latin typeface="Arial" pitchFamily="34" charset="0"/>
                <a:cs typeface="Arial" pitchFamily="34" charset="0"/>
              </a:rPr>
              <a:t> Data should be protect (cannot be tampered with)</a:t>
            </a:r>
          </a:p>
          <a:p>
            <a:pPr marL="742950" lvl="1" indent="-285750"/>
            <a:r>
              <a:rPr lang="en-US" altLang="en-US" sz="2400" dirty="0">
                <a:latin typeface="Arial" pitchFamily="34" charset="0"/>
                <a:cs typeface="Arial" pitchFamily="34" charset="0"/>
              </a:rPr>
              <a:t>When you fail, do not issue huge swaths of information explaining why the error occurred  </a:t>
            </a:r>
          </a:p>
          <a:p>
            <a:pPr marL="1143000" lvl="2" indent="-228600"/>
            <a:r>
              <a:rPr lang="en-US" altLang="en-US" sz="2400" dirty="0">
                <a:latin typeface="Arial" pitchFamily="34" charset="0"/>
                <a:cs typeface="Arial" pitchFamily="34" charset="0"/>
              </a:rPr>
              <a:t>Give the user only a little bit of information, enough so that the user knows the request failed</a:t>
            </a:r>
          </a:p>
          <a:p>
            <a:pPr marL="1143000" lvl="2" indent="-228600"/>
            <a:r>
              <a:rPr lang="en-US" altLang="en-US" sz="2400" dirty="0">
                <a:latin typeface="Arial" pitchFamily="34" charset="0"/>
                <a:cs typeface="Arial" pitchFamily="34" charset="0"/>
              </a:rPr>
              <a:t>Log the details to some secure log file</a:t>
            </a:r>
          </a:p>
        </p:txBody>
      </p:sp>
      <p:pic>
        <p:nvPicPr>
          <p:cNvPr id="5122" name="Picture 2" descr="C:\Users\Jerry\Desktop\images.jpg"/>
          <p:cNvPicPr>
            <a:picLocks noChangeAspect="1" noChangeArrowheads="1"/>
          </p:cNvPicPr>
          <p:nvPr/>
        </p:nvPicPr>
        <p:blipFill>
          <a:blip r:embed="rId2" cstate="print"/>
          <a:srcRect/>
          <a:stretch>
            <a:fillRect/>
          </a:stretch>
        </p:blipFill>
        <p:spPr bwMode="auto">
          <a:xfrm>
            <a:off x="6877835" y="5614416"/>
            <a:ext cx="1514959" cy="944182"/>
          </a:xfrm>
          <a:prstGeom prst="rect">
            <a:avLst/>
          </a:prstGeom>
          <a:noFill/>
        </p:spPr>
      </p:pic>
    </p:spTree>
    <p:extLst>
      <p:ext uri="{BB962C8B-B14F-4D97-AF65-F5344CB8AC3E}">
        <p14:creationId xmlns:p14="http://schemas.microsoft.com/office/powerpoint/2010/main" val="3135123562"/>
      </p:ext>
    </p:extLst>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normAutofit/>
          </a:bodyPr>
          <a:lstStyle/>
          <a:p>
            <a:r>
              <a:rPr lang="en-US" altLang="en-US" dirty="0">
                <a:effectLst/>
                <a:latin typeface="Arial" panose="020B0604020202020204" pitchFamily="34" charset="0"/>
                <a:cs typeface="Arial" panose="020B0604020202020204" pitchFamily="34" charset="0"/>
              </a:rPr>
              <a:t>Access Control Lists (ACLs)</a:t>
            </a:r>
          </a:p>
        </p:txBody>
      </p:sp>
      <p:sp>
        <p:nvSpPr>
          <p:cNvPr id="689155" name="Rectangle 3"/>
          <p:cNvSpPr>
            <a:spLocks noGrp="1" noChangeArrowheads="1"/>
          </p:cNvSpPr>
          <p:nvPr>
            <p:ph type="body" idx="1"/>
          </p:nvPr>
        </p:nvSpPr>
        <p:spPr/>
        <p:txBody>
          <a:bodyPr/>
          <a:lstStyle/>
          <a:p>
            <a:pPr marL="285750" indent="-285750"/>
            <a:r>
              <a:rPr lang="en-US" altLang="en-US" dirty="0">
                <a:latin typeface="Arial" pitchFamily="34" charset="0"/>
                <a:cs typeface="Arial" pitchFamily="34" charset="0"/>
              </a:rPr>
              <a:t>Use ACLs</a:t>
            </a:r>
          </a:p>
          <a:p>
            <a:pPr marL="742950" lvl="1" indent="-285750"/>
            <a:r>
              <a:rPr lang="en-US" altLang="en-US" dirty="0">
                <a:latin typeface="Arial" pitchFamily="34" charset="0"/>
                <a:cs typeface="Arial" pitchFamily="34" charset="0"/>
              </a:rPr>
              <a:t>Access control methodology employed by operating systems to determine to what degree an account is allowed to access a resource</a:t>
            </a:r>
          </a:p>
          <a:p>
            <a:pPr marL="285750" indent="-285750"/>
            <a:r>
              <a:rPr lang="en-US" altLang="en-US" dirty="0">
                <a:latin typeface="Arial" pitchFamily="34" charset="0"/>
                <a:cs typeface="Arial" pitchFamily="34" charset="0"/>
              </a:rPr>
              <a:t>Are an incredibly important protection mechanism</a:t>
            </a:r>
          </a:p>
          <a:p>
            <a:pPr marL="1143000" lvl="2" indent="-228600"/>
            <a:r>
              <a:rPr lang="en-US" altLang="en-US" dirty="0">
                <a:latin typeface="Arial" pitchFamily="34" charset="0"/>
                <a:cs typeface="Arial" pitchFamily="34" charset="0"/>
              </a:rPr>
              <a:t>Great backstop if the code is exploited</a:t>
            </a:r>
          </a:p>
          <a:p>
            <a:pPr marL="285750" indent="-285750"/>
            <a:endParaRPr lang="en-US" altLang="en-US" dirty="0"/>
          </a:p>
        </p:txBody>
      </p:sp>
      <p:pic>
        <p:nvPicPr>
          <p:cNvPr id="6146" name="Picture 2" descr="C:\Users\Jerry\Desktop\index.jpg"/>
          <p:cNvPicPr>
            <a:picLocks noChangeAspect="1" noChangeArrowheads="1"/>
          </p:cNvPicPr>
          <p:nvPr/>
        </p:nvPicPr>
        <p:blipFill>
          <a:blip r:embed="rId2" cstate="print"/>
          <a:srcRect/>
          <a:stretch>
            <a:fillRect/>
          </a:stretch>
        </p:blipFill>
        <p:spPr bwMode="auto">
          <a:xfrm>
            <a:off x="3524597" y="3979592"/>
            <a:ext cx="3840479" cy="2588455"/>
          </a:xfrm>
          <a:prstGeom prst="rect">
            <a:avLst/>
          </a:prstGeom>
          <a:noFill/>
        </p:spPr>
      </p:pic>
    </p:spTree>
    <p:extLst>
      <p:ext uri="{BB962C8B-B14F-4D97-AF65-F5344CB8AC3E}">
        <p14:creationId xmlns:p14="http://schemas.microsoft.com/office/powerpoint/2010/main" val="572266463"/>
      </p:ext>
    </p:extLst>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Least Privilege</a:t>
            </a:r>
          </a:p>
        </p:txBody>
      </p:sp>
      <p:sp>
        <p:nvSpPr>
          <p:cNvPr id="690179" name="Rectangle 3"/>
          <p:cNvSpPr>
            <a:spLocks noGrp="1" noChangeArrowheads="1"/>
          </p:cNvSpPr>
          <p:nvPr>
            <p:ph type="body" idx="1"/>
          </p:nvPr>
        </p:nvSpPr>
        <p:spPr/>
        <p:txBody>
          <a:bodyPr/>
          <a:lstStyle/>
          <a:p>
            <a:pPr marL="285750" indent="-285750"/>
            <a:r>
              <a:rPr lang="en-US" altLang="en-US" sz="3200" dirty="0">
                <a:latin typeface="Arial" pitchFamily="34" charset="0"/>
                <a:cs typeface="Arial" pitchFamily="34" charset="0"/>
              </a:rPr>
              <a:t>Employ the Least Privilege Paradigm </a:t>
            </a:r>
          </a:p>
          <a:p>
            <a:pPr marL="742950" lvl="1" indent="-285750"/>
            <a:r>
              <a:rPr lang="en-US" altLang="en-US" sz="2800" dirty="0">
                <a:latin typeface="Arial" pitchFamily="34" charset="0"/>
                <a:cs typeface="Arial" pitchFamily="34" charset="0"/>
              </a:rPr>
              <a:t>All applications should execute with the least privilege to get the job done and no more </a:t>
            </a:r>
          </a:p>
          <a:p>
            <a:pPr marL="742950" lvl="1" indent="-285750"/>
            <a:r>
              <a:rPr lang="en-US" altLang="en-US" sz="2800" dirty="0">
                <a:latin typeface="Arial" pitchFamily="34" charset="0"/>
                <a:cs typeface="Arial" pitchFamily="34" charset="0"/>
              </a:rPr>
              <a:t>Use elevated privileges for the shortest time possible</a:t>
            </a:r>
          </a:p>
          <a:p>
            <a:pPr marL="285750" indent="-285750"/>
            <a:r>
              <a:rPr lang="en-US" altLang="en-US" sz="3200" dirty="0">
                <a:latin typeface="Arial" pitchFamily="34" charset="0"/>
                <a:cs typeface="Arial" pitchFamily="34" charset="0"/>
              </a:rPr>
              <a:t>If a program compromised, least privilege can help limit damage </a:t>
            </a:r>
          </a:p>
          <a:p>
            <a:pPr marL="1143000" lvl="2" indent="-228600"/>
            <a:endParaRPr lang="en-US" altLang="en-US" sz="2000" dirty="0"/>
          </a:p>
          <a:p>
            <a:pPr marL="285750" indent="-285750"/>
            <a:endParaRPr lang="en-US" altLang="en-US" sz="2400" dirty="0"/>
          </a:p>
        </p:txBody>
      </p:sp>
      <p:pic>
        <p:nvPicPr>
          <p:cNvPr id="7170" name="Picture 2" descr="C:\Users\Jerry\Desktop\index.jpg"/>
          <p:cNvPicPr>
            <a:picLocks noChangeAspect="1" noChangeArrowheads="1"/>
          </p:cNvPicPr>
          <p:nvPr/>
        </p:nvPicPr>
        <p:blipFill>
          <a:blip r:embed="rId2" cstate="print"/>
          <a:srcRect/>
          <a:stretch>
            <a:fillRect/>
          </a:stretch>
        </p:blipFill>
        <p:spPr bwMode="auto">
          <a:xfrm>
            <a:off x="5934642" y="4462272"/>
            <a:ext cx="2134303" cy="2123631"/>
          </a:xfrm>
          <a:prstGeom prst="rect">
            <a:avLst/>
          </a:prstGeom>
          <a:noFill/>
        </p:spPr>
      </p:pic>
    </p:spTree>
    <p:extLst>
      <p:ext uri="{BB962C8B-B14F-4D97-AF65-F5344CB8AC3E}">
        <p14:creationId xmlns:p14="http://schemas.microsoft.com/office/powerpoint/2010/main" val="2622794069"/>
      </p:ext>
    </p:extLst>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151765" y="338328"/>
            <a:ext cx="8229600" cy="1143000"/>
          </a:xfrm>
        </p:spPr>
        <p:txBody>
          <a:bodyPr/>
          <a:lstStyle/>
          <a:p>
            <a:r>
              <a:rPr lang="en-US" altLang="en-US" dirty="0">
                <a:effectLst/>
                <a:latin typeface="Arial" panose="020B0604020202020204" pitchFamily="34" charset="0"/>
                <a:cs typeface="Arial" panose="020B0604020202020204" pitchFamily="34" charset="0"/>
              </a:rPr>
              <a:t>Least Privilege Example</a:t>
            </a:r>
          </a:p>
        </p:txBody>
      </p:sp>
      <p:sp>
        <p:nvSpPr>
          <p:cNvPr id="690179" name="Rectangle 3"/>
          <p:cNvSpPr>
            <a:spLocks noGrp="1" noChangeArrowheads="1"/>
          </p:cNvSpPr>
          <p:nvPr>
            <p:ph type="body" idx="1"/>
          </p:nvPr>
        </p:nvSpPr>
        <p:spPr/>
        <p:txBody>
          <a:bodyPr/>
          <a:lstStyle/>
          <a:p>
            <a:pPr marL="486918" indent="-285750"/>
            <a:r>
              <a:rPr lang="en-US" altLang="en-US" sz="3200" dirty="0" err="1">
                <a:latin typeface="Arial" pitchFamily="34" charset="0"/>
                <a:cs typeface="Arial" pitchFamily="34" charset="0"/>
              </a:rPr>
              <a:t>ILoveYou</a:t>
            </a:r>
            <a:r>
              <a:rPr lang="en-US" altLang="en-US" sz="3200" dirty="0">
                <a:latin typeface="Arial" pitchFamily="34" charset="0"/>
                <a:cs typeface="Arial" pitchFamily="34" charset="0"/>
              </a:rPr>
              <a:t> Virus</a:t>
            </a:r>
          </a:p>
          <a:p>
            <a:pPr marL="905256" lvl="1"/>
            <a:r>
              <a:rPr lang="en-US" altLang="en-US" sz="3200" dirty="0">
                <a:latin typeface="Arial" pitchFamily="34" charset="0"/>
                <a:cs typeface="Arial" pitchFamily="34" charset="0"/>
              </a:rPr>
              <a:t>Propagates itself using Microsoft Outlook</a:t>
            </a:r>
          </a:p>
          <a:p>
            <a:pPr marL="905256" lvl="1"/>
            <a:r>
              <a:rPr lang="en-US" altLang="en-US" sz="3200" dirty="0">
                <a:latin typeface="Arial" pitchFamily="34" charset="0"/>
                <a:cs typeface="Arial" pitchFamily="34" charset="0"/>
              </a:rPr>
              <a:t>Writes itself to the system directory and then updates the registry</a:t>
            </a:r>
          </a:p>
          <a:p>
            <a:pPr marL="905256" lvl="1"/>
            <a:r>
              <a:rPr lang="en-US" altLang="en-US" sz="3200" dirty="0">
                <a:latin typeface="Arial" pitchFamily="34" charset="0"/>
                <a:cs typeface="Arial" pitchFamily="34" charset="0"/>
              </a:rPr>
              <a:t>This virus requires the user be an administrator</a:t>
            </a:r>
          </a:p>
          <a:p>
            <a:pPr marL="1143000" lvl="2" indent="-228600"/>
            <a:endParaRPr lang="en-US" altLang="en-US" sz="2000" dirty="0"/>
          </a:p>
          <a:p>
            <a:pPr marL="285750" indent="-285750"/>
            <a:endParaRPr lang="en-US" altLang="en-US" sz="2400" dirty="0"/>
          </a:p>
        </p:txBody>
      </p:sp>
      <p:pic>
        <p:nvPicPr>
          <p:cNvPr id="8194" name="Picture 2" descr="C:\Users\Jerry\Desktop\images.jpg"/>
          <p:cNvPicPr>
            <a:picLocks noChangeAspect="1" noChangeArrowheads="1"/>
          </p:cNvPicPr>
          <p:nvPr/>
        </p:nvPicPr>
        <p:blipFill>
          <a:blip r:embed="rId2" cstate="print"/>
          <a:srcRect/>
          <a:stretch>
            <a:fillRect/>
          </a:stretch>
        </p:blipFill>
        <p:spPr bwMode="auto">
          <a:xfrm>
            <a:off x="5523865" y="4948746"/>
            <a:ext cx="2857500" cy="1600200"/>
          </a:xfrm>
          <a:prstGeom prst="rect">
            <a:avLst/>
          </a:prstGeom>
          <a:noFill/>
        </p:spPr>
      </p:pic>
    </p:spTree>
    <p:extLst>
      <p:ext uri="{BB962C8B-B14F-4D97-AF65-F5344CB8AC3E}">
        <p14:creationId xmlns:p14="http://schemas.microsoft.com/office/powerpoint/2010/main" val="2622794069"/>
      </p:ext>
    </p:extLst>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normAutofit/>
          </a:bodyPr>
          <a:lstStyle/>
          <a:p>
            <a:r>
              <a:rPr lang="en-US" altLang="en-US" dirty="0">
                <a:effectLst/>
                <a:latin typeface="Arial" panose="020B0604020202020204" pitchFamily="34" charset="0"/>
                <a:cs typeface="Arial" panose="020B0604020202020204" pitchFamily="34" charset="0"/>
              </a:rPr>
              <a:t>Check Function Return Status</a:t>
            </a:r>
          </a:p>
        </p:txBody>
      </p:sp>
      <p:sp>
        <p:nvSpPr>
          <p:cNvPr id="691203" name="Rectangle 3"/>
          <p:cNvSpPr>
            <a:spLocks noGrp="1" noChangeArrowheads="1"/>
          </p:cNvSpPr>
          <p:nvPr>
            <p:ph type="body" idx="1"/>
          </p:nvPr>
        </p:nvSpPr>
        <p:spPr/>
        <p:txBody>
          <a:bodyPr>
            <a:noAutofit/>
          </a:bodyPr>
          <a:lstStyle/>
          <a:p>
            <a:pPr marL="285750" indent="-285750"/>
            <a:r>
              <a:rPr lang="en-US" altLang="en-US" sz="2800" dirty="0">
                <a:latin typeface="Arial" pitchFamily="34" charset="0"/>
                <a:cs typeface="Arial" pitchFamily="34" charset="0"/>
              </a:rPr>
              <a:t>Functions should have a return status or an exception handler</a:t>
            </a:r>
          </a:p>
          <a:p>
            <a:pPr marL="285750" indent="-285750"/>
            <a:r>
              <a:rPr lang="en-US" altLang="en-US" sz="2800" dirty="0">
                <a:latin typeface="Arial" pitchFamily="34" charset="0"/>
                <a:cs typeface="Arial" pitchFamily="34" charset="0"/>
              </a:rPr>
              <a:t>Return status should be checked with a corresponding appropriate action </a:t>
            </a:r>
          </a:p>
          <a:p>
            <a:pPr marL="256032" lvl="1" indent="0">
              <a:buNone/>
            </a:pPr>
            <a:r>
              <a:rPr lang="en-US" altLang="en-US" sz="2400" dirty="0" err="1">
                <a:latin typeface="Arial" pitchFamily="34" charset="0"/>
                <a:cs typeface="Arial" pitchFamily="34" charset="0"/>
              </a:rPr>
              <a:t>bool</a:t>
            </a:r>
            <a:r>
              <a:rPr lang="en-US" altLang="en-US" sz="2400" dirty="0">
                <a:latin typeface="Arial" pitchFamily="34" charset="0"/>
                <a:cs typeface="Arial" pitchFamily="34" charset="0"/>
              </a:rPr>
              <a:t> </a:t>
            </a:r>
            <a:r>
              <a:rPr lang="en-US" altLang="en-US" sz="2400" dirty="0" err="1">
                <a:latin typeface="Arial" pitchFamily="34" charset="0"/>
                <a:cs typeface="Arial" pitchFamily="34" charset="0"/>
              </a:rPr>
              <a:t>errorStatus</a:t>
            </a:r>
            <a:r>
              <a:rPr lang="en-US" altLang="en-US" sz="2400" dirty="0">
                <a:latin typeface="Arial" pitchFamily="34" charset="0"/>
                <a:cs typeface="Arial" pitchFamily="34" charset="0"/>
              </a:rPr>
              <a:t>;</a:t>
            </a:r>
          </a:p>
          <a:p>
            <a:pPr marL="256032" lvl="1" indent="0">
              <a:buNone/>
            </a:pPr>
            <a:r>
              <a:rPr lang="en-US" altLang="en-US" sz="2400" dirty="0" err="1">
                <a:latin typeface="Arial" pitchFamily="34" charset="0"/>
                <a:cs typeface="Arial" pitchFamily="34" charset="0"/>
              </a:rPr>
              <a:t>error_status</a:t>
            </a:r>
            <a:r>
              <a:rPr lang="en-US" altLang="en-US" sz="2400" dirty="0">
                <a:latin typeface="Arial" pitchFamily="34" charset="0"/>
                <a:cs typeface="Arial" pitchFamily="34" charset="0"/>
              </a:rPr>
              <a:t> = </a:t>
            </a:r>
            <a:r>
              <a:rPr lang="en-US" altLang="en-US" sz="2400" dirty="0" err="1">
                <a:latin typeface="Arial" pitchFamily="34" charset="0"/>
                <a:cs typeface="Arial" pitchFamily="34" charset="0"/>
              </a:rPr>
              <a:t>myFunction</a:t>
            </a:r>
            <a:r>
              <a:rPr lang="en-US" altLang="en-US" sz="2400" dirty="0">
                <a:latin typeface="Arial" pitchFamily="34" charset="0"/>
                <a:cs typeface="Arial" pitchFamily="34" charset="0"/>
              </a:rPr>
              <a:t>();</a:t>
            </a:r>
          </a:p>
          <a:p>
            <a:pPr marL="256032" lvl="1" indent="0">
              <a:buNone/>
            </a:pPr>
            <a:r>
              <a:rPr lang="en-US" altLang="en-US" sz="2400" dirty="0">
                <a:latin typeface="Arial" pitchFamily="34" charset="0"/>
                <a:cs typeface="Arial" pitchFamily="34" charset="0"/>
              </a:rPr>
              <a:t>if (</a:t>
            </a:r>
            <a:r>
              <a:rPr lang="en-US" altLang="en-US" sz="2400" dirty="0" err="1">
                <a:latin typeface="Arial" pitchFamily="34" charset="0"/>
                <a:cs typeface="Arial" pitchFamily="34" charset="0"/>
              </a:rPr>
              <a:t>errorStatus</a:t>
            </a:r>
            <a:r>
              <a:rPr lang="en-US" altLang="en-US" sz="2400" dirty="0">
                <a:latin typeface="Arial" pitchFamily="34" charset="0"/>
                <a:cs typeface="Arial" pitchFamily="34" charset="0"/>
              </a:rPr>
              <a:t> != true)</a:t>
            </a:r>
          </a:p>
          <a:p>
            <a:pPr marL="256032" lvl="1" indent="0">
              <a:buNone/>
            </a:pPr>
            <a:r>
              <a:rPr lang="en-US" altLang="en-US" sz="2400" dirty="0">
                <a:latin typeface="Arial" pitchFamily="34" charset="0"/>
                <a:cs typeface="Arial" pitchFamily="34" charset="0"/>
              </a:rPr>
              <a:t> {</a:t>
            </a:r>
          </a:p>
          <a:p>
            <a:pPr marL="256032" lvl="1" indent="0">
              <a:buNone/>
            </a:pPr>
            <a:r>
              <a:rPr lang="en-US" altLang="en-US" sz="2400" dirty="0">
                <a:latin typeface="Arial" pitchFamily="34" charset="0"/>
                <a:cs typeface="Arial" pitchFamily="34" charset="0"/>
              </a:rPr>
              <a:t>  // log error</a:t>
            </a:r>
          </a:p>
          <a:p>
            <a:pPr marL="256032" lvl="1" indent="0">
              <a:buNone/>
            </a:pPr>
            <a:r>
              <a:rPr lang="en-US" altLang="en-US" sz="2400" dirty="0">
                <a:latin typeface="Arial" pitchFamily="34" charset="0"/>
                <a:cs typeface="Arial" pitchFamily="34" charset="0"/>
              </a:rPr>
              <a:t>  // pass info to error routine</a:t>
            </a:r>
          </a:p>
          <a:p>
            <a:pPr marL="256032" lvl="1" indent="0">
              <a:buNone/>
            </a:pPr>
            <a:r>
              <a:rPr lang="en-US" altLang="en-US" sz="2400" dirty="0">
                <a:latin typeface="Arial" pitchFamily="34" charset="0"/>
                <a:cs typeface="Arial" pitchFamily="34" charset="0"/>
              </a:rPr>
              <a:t>}</a:t>
            </a:r>
          </a:p>
        </p:txBody>
      </p:sp>
      <p:sp>
        <p:nvSpPr>
          <p:cNvPr id="691204" name="Text Box 4"/>
          <p:cNvSpPr txBox="1">
            <a:spLocks noChangeArrowheads="1"/>
          </p:cNvSpPr>
          <p:nvPr/>
        </p:nvSpPr>
        <p:spPr bwMode="auto">
          <a:xfrm>
            <a:off x="5138928" y="4150995"/>
            <a:ext cx="3346704" cy="954107"/>
          </a:xfrm>
          <a:prstGeom prst="rect">
            <a:avLst/>
          </a:prstGeom>
          <a:solidFill>
            <a:schemeClr val="tx1"/>
          </a:solidFill>
          <a:ln w="9525">
            <a:solidFill>
              <a:schemeClr val="tx1"/>
            </a:solidFill>
            <a:miter lim="800000"/>
            <a:headEnd/>
            <a:tailEnd/>
          </a:ln>
          <a:effectLst/>
          <a:extLst/>
        </p:spPr>
        <p:txBody>
          <a:bodyPr wrap="square">
            <a:spAutoFit/>
          </a:bodyPr>
          <a:lstStyle/>
          <a:p>
            <a:pPr algn="ctr" eaLnBrk="1" hangingPunct="1">
              <a:spcBef>
                <a:spcPct val="20000"/>
              </a:spcBef>
              <a:buClr>
                <a:schemeClr val="tx1"/>
              </a:buClr>
              <a:buSzPct val="70000"/>
              <a:buFont typeface="Wingdings" pitchFamily="2" charset="2"/>
              <a:buNone/>
            </a:pPr>
            <a:r>
              <a:rPr lang="en-US" altLang="en-US" sz="2800" b="0" dirty="0">
                <a:solidFill>
                  <a:srgbClr val="FFFF00"/>
                </a:solidFill>
              </a:rPr>
              <a:t>Remember Murphy’s Law</a:t>
            </a:r>
          </a:p>
        </p:txBody>
      </p:sp>
    </p:spTree>
    <p:extLst>
      <p:ext uri="{BB962C8B-B14F-4D97-AF65-F5344CB8AC3E}">
        <p14:creationId xmlns:p14="http://schemas.microsoft.com/office/powerpoint/2010/main" val="3120500693"/>
      </p:ext>
    </p:extLst>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Cleanup after Execution</a:t>
            </a:r>
          </a:p>
        </p:txBody>
      </p:sp>
      <p:sp>
        <p:nvSpPr>
          <p:cNvPr id="692227" name="Rectangle 3"/>
          <p:cNvSpPr>
            <a:spLocks noGrp="1" noChangeArrowheads="1"/>
          </p:cNvSpPr>
          <p:nvPr>
            <p:ph type="body" idx="1"/>
          </p:nvPr>
        </p:nvSpPr>
        <p:spPr/>
        <p:txBody>
          <a:bodyPr>
            <a:normAutofit/>
          </a:bodyPr>
          <a:lstStyle/>
          <a:p>
            <a:pPr marL="285750" indent="-285750"/>
            <a:r>
              <a:rPr lang="en-US" altLang="en-US" sz="3600" dirty="0">
                <a:latin typeface="Arial" pitchFamily="34" charset="0"/>
                <a:cs typeface="Arial" pitchFamily="34" charset="0"/>
              </a:rPr>
              <a:t>Cleanup after normal and abnormal termination</a:t>
            </a:r>
          </a:p>
          <a:p>
            <a:pPr marL="285750" indent="-285750"/>
            <a:r>
              <a:rPr lang="en-US" altLang="en-US" sz="3600" dirty="0">
                <a:latin typeface="Arial" pitchFamily="34" charset="0"/>
                <a:cs typeface="Arial" pitchFamily="34" charset="0"/>
              </a:rPr>
              <a:t>Delete temporary files  </a:t>
            </a:r>
          </a:p>
          <a:p>
            <a:pPr marL="742950" lvl="1" indent="-285750"/>
            <a:r>
              <a:rPr lang="en-US" altLang="en-US" sz="3200" dirty="0">
                <a:latin typeface="Arial" pitchFamily="34" charset="0"/>
                <a:cs typeface="Arial" pitchFamily="34" charset="0"/>
              </a:rPr>
              <a:t>Attackers can obtain access to key information using “residual” files   </a:t>
            </a:r>
          </a:p>
          <a:p>
            <a:pPr marL="285750" indent="-285750"/>
            <a:endParaRPr lang="en-US" altLang="en-US" sz="2800" dirty="0"/>
          </a:p>
        </p:txBody>
      </p:sp>
      <p:pic>
        <p:nvPicPr>
          <p:cNvPr id="9218" name="Picture 2" descr="C:\Users\Jerry\Desktop\index.jpg"/>
          <p:cNvPicPr>
            <a:picLocks noChangeAspect="1" noChangeArrowheads="1"/>
          </p:cNvPicPr>
          <p:nvPr/>
        </p:nvPicPr>
        <p:blipFill>
          <a:blip r:embed="rId2" cstate="print"/>
          <a:srcRect/>
          <a:stretch>
            <a:fillRect/>
          </a:stretch>
        </p:blipFill>
        <p:spPr bwMode="auto">
          <a:xfrm>
            <a:off x="6977428" y="4498847"/>
            <a:ext cx="1877012" cy="2145157"/>
          </a:xfrm>
          <a:prstGeom prst="rect">
            <a:avLst/>
          </a:prstGeom>
          <a:noFill/>
        </p:spPr>
      </p:pic>
    </p:spTree>
    <p:extLst>
      <p:ext uri="{BB962C8B-B14F-4D97-AF65-F5344CB8AC3E}">
        <p14:creationId xmlns:p14="http://schemas.microsoft.com/office/powerpoint/2010/main" val="585732550"/>
      </p:ext>
    </p:extLst>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457200" y="234445"/>
            <a:ext cx="8229600" cy="1143000"/>
          </a:xfrm>
        </p:spPr>
        <p:txBody>
          <a:bodyPr>
            <a:normAutofit fontScale="90000"/>
          </a:bodyPr>
          <a:lstStyle/>
          <a:p>
            <a:r>
              <a:rPr lang="en-US" altLang="en-US" dirty="0">
                <a:effectLst/>
                <a:latin typeface="Arial" panose="020B0604020202020204" pitchFamily="34" charset="0"/>
                <a:cs typeface="Arial" panose="020B0604020202020204" pitchFamily="34" charset="0"/>
              </a:rPr>
              <a:t>Plan on User Providing Invalid Data</a:t>
            </a:r>
          </a:p>
        </p:txBody>
      </p:sp>
      <p:sp>
        <p:nvSpPr>
          <p:cNvPr id="693251" name="Rectangle 3"/>
          <p:cNvSpPr>
            <a:spLocks noGrp="1" noChangeArrowheads="1"/>
          </p:cNvSpPr>
          <p:nvPr>
            <p:ph type="body" idx="1"/>
          </p:nvPr>
        </p:nvSpPr>
        <p:spPr>
          <a:xfrm>
            <a:off x="457200" y="1130079"/>
            <a:ext cx="8229600" cy="4525963"/>
          </a:xfrm>
        </p:spPr>
        <p:txBody>
          <a:bodyPr>
            <a:noAutofit/>
          </a:bodyPr>
          <a:lstStyle/>
          <a:p>
            <a:pPr marL="285750" indent="-285750"/>
            <a:r>
              <a:rPr lang="en-US" altLang="en-US" sz="2800" dirty="0">
                <a:latin typeface="Arial" pitchFamily="34" charset="0"/>
                <a:cs typeface="Arial" pitchFamily="34" charset="0"/>
              </a:rPr>
              <a:t>Assume user will enter too much data</a:t>
            </a:r>
          </a:p>
          <a:p>
            <a:pPr marL="742950" lvl="1" indent="-285750"/>
            <a:r>
              <a:rPr lang="en-US" altLang="en-US" sz="2400" dirty="0">
                <a:latin typeface="Arial" pitchFamily="34" charset="0"/>
                <a:cs typeface="Arial" pitchFamily="34" charset="0"/>
              </a:rPr>
              <a:t>Limit the allowable input</a:t>
            </a:r>
          </a:p>
          <a:p>
            <a:pPr marL="285750" indent="-285750"/>
            <a:r>
              <a:rPr lang="en-US" altLang="en-US" sz="2800" dirty="0">
                <a:latin typeface="Arial" pitchFamily="34" charset="0"/>
                <a:cs typeface="Arial" pitchFamily="34" charset="0"/>
              </a:rPr>
              <a:t>Assume the input data has invalid characters</a:t>
            </a:r>
          </a:p>
          <a:p>
            <a:pPr marL="742950" lvl="1" indent="-285750"/>
            <a:r>
              <a:rPr lang="en-US" altLang="en-US" sz="2400" dirty="0">
                <a:latin typeface="Arial" pitchFamily="34" charset="0"/>
                <a:cs typeface="Arial" pitchFamily="34" charset="0"/>
              </a:rPr>
              <a:t>Handle unexpected invalid characters </a:t>
            </a:r>
          </a:p>
          <a:p>
            <a:pPr marL="285750" indent="-285750"/>
            <a:r>
              <a:rPr lang="en-US" altLang="en-US" sz="2800" dirty="0">
                <a:latin typeface="Arial" pitchFamily="34" charset="0"/>
                <a:cs typeface="Arial" pitchFamily="34" charset="0"/>
              </a:rPr>
              <a:t>Assume user will not follow instructions</a:t>
            </a:r>
          </a:p>
          <a:p>
            <a:pPr marL="742950" lvl="1" indent="-285750"/>
            <a:r>
              <a:rPr lang="en-US" altLang="en-US" sz="2400" dirty="0">
                <a:latin typeface="Arial" pitchFamily="34" charset="0"/>
                <a:cs typeface="Arial" pitchFamily="34" charset="0"/>
              </a:rPr>
              <a:t>Please enter your age: twenty</a:t>
            </a:r>
          </a:p>
          <a:p>
            <a:pPr marL="285750" indent="-285750"/>
            <a:r>
              <a:rPr lang="en-US" altLang="en-US" sz="2800" dirty="0">
                <a:latin typeface="Arial" pitchFamily="34" charset="0"/>
                <a:cs typeface="Arial" pitchFamily="34" charset="0"/>
              </a:rPr>
              <a:t>Don’t allow “Esc”, “Ctrl-C” breaks when inappropriate</a:t>
            </a:r>
          </a:p>
          <a:p>
            <a:pPr marL="285750" indent="-285750"/>
            <a:r>
              <a:rPr lang="en-US" altLang="en-US" sz="2800" dirty="0">
                <a:latin typeface="Arial" pitchFamily="34" charset="0"/>
                <a:cs typeface="Arial" pitchFamily="34" charset="0"/>
              </a:rPr>
              <a:t>Expect and handle data that is “unexpected”</a:t>
            </a:r>
          </a:p>
          <a:p>
            <a:pPr marL="742950" lvl="1" indent="-285750"/>
            <a:r>
              <a:rPr lang="en-US" altLang="en-US" sz="2400" dirty="0">
                <a:latin typeface="Arial" pitchFamily="34" charset="0"/>
                <a:cs typeface="Arial" pitchFamily="34" charset="0"/>
              </a:rPr>
              <a:t>First Name, Middle Initial, Last Name</a:t>
            </a:r>
          </a:p>
          <a:p>
            <a:pPr marL="1143000" lvl="2" indent="-228600"/>
            <a:r>
              <a:rPr lang="en-US" altLang="en-US" sz="2400" dirty="0">
                <a:latin typeface="Arial" pitchFamily="34" charset="0"/>
                <a:cs typeface="Arial" pitchFamily="34" charset="0"/>
              </a:rPr>
              <a:t>No middle initial?  More than three names?</a:t>
            </a:r>
          </a:p>
        </p:txBody>
      </p:sp>
      <p:pic>
        <p:nvPicPr>
          <p:cNvPr id="10242" name="Picture 2" descr="C:\Users\Jerry\Desktop\index.jpg"/>
          <p:cNvPicPr>
            <a:picLocks noChangeAspect="1" noChangeArrowheads="1"/>
          </p:cNvPicPr>
          <p:nvPr/>
        </p:nvPicPr>
        <p:blipFill>
          <a:blip r:embed="rId2" cstate="print"/>
          <a:srcRect/>
          <a:stretch>
            <a:fillRect/>
          </a:stretch>
        </p:blipFill>
        <p:spPr bwMode="auto">
          <a:xfrm>
            <a:off x="4645152" y="5980176"/>
            <a:ext cx="3797806" cy="877824"/>
          </a:xfrm>
          <a:prstGeom prst="rect">
            <a:avLst/>
          </a:prstGeom>
          <a:noFill/>
        </p:spPr>
      </p:pic>
    </p:spTree>
    <p:extLst>
      <p:ext uri="{BB962C8B-B14F-4D97-AF65-F5344CB8AC3E}">
        <p14:creationId xmlns:p14="http://schemas.microsoft.com/office/powerpoint/2010/main" val="1674234258"/>
      </p:ext>
    </p:extLst>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p:txBody>
          <a:bodyPr/>
          <a:lstStyle/>
          <a:p>
            <a:r>
              <a:rPr lang="en-US" altLang="en-US"/>
              <a:t>Presentation Objectives</a:t>
            </a:r>
          </a:p>
        </p:txBody>
      </p:sp>
      <p:sp>
        <p:nvSpPr>
          <p:cNvPr id="677891" name="Rectangle 3"/>
          <p:cNvSpPr>
            <a:spLocks noGrp="1" noChangeArrowheads="1"/>
          </p:cNvSpPr>
          <p:nvPr>
            <p:ph type="body" idx="1"/>
          </p:nvPr>
        </p:nvSpPr>
        <p:spPr/>
        <p:txBody>
          <a:bodyPr/>
          <a:lstStyle/>
          <a:p>
            <a:pPr marL="342900" indent="-342900"/>
            <a:r>
              <a:rPr lang="en-US" altLang="en-US" dirty="0">
                <a:latin typeface="Arial" panose="020B0604020202020204" pitchFamily="34" charset="0"/>
                <a:cs typeface="Arial" panose="020B0604020202020204" pitchFamily="34" charset="0"/>
              </a:rPr>
              <a:t>Provide guidance for software developers </a:t>
            </a:r>
          </a:p>
          <a:p>
            <a:pPr marL="342900" indent="-342900"/>
            <a:r>
              <a:rPr lang="en-US" altLang="en-US" dirty="0">
                <a:latin typeface="Arial" panose="020B0604020202020204" pitchFamily="34" charset="0"/>
                <a:cs typeface="Arial" panose="020B0604020202020204" pitchFamily="34" charset="0"/>
              </a:rPr>
              <a:t>Provide basic concepts for improving software security</a:t>
            </a:r>
          </a:p>
          <a:p>
            <a:pPr marL="342900" indent="-342900"/>
            <a:r>
              <a:rPr lang="en-US" altLang="en-US" dirty="0">
                <a:latin typeface="Arial" panose="020B0604020202020204" pitchFamily="34" charset="0"/>
                <a:cs typeface="Arial" panose="020B0604020202020204" pitchFamily="34" charset="0"/>
              </a:rPr>
              <a:t>Highlight the major coding mistakes that lead to insecure software</a:t>
            </a:r>
          </a:p>
          <a:p>
            <a:pPr marL="342900" indent="-342900"/>
            <a:r>
              <a:rPr lang="en-US" altLang="en-US" dirty="0">
                <a:latin typeface="Arial" panose="020B0604020202020204" pitchFamily="34" charset="0"/>
                <a:cs typeface="Arial" panose="020B0604020202020204" pitchFamily="34" charset="0"/>
              </a:rPr>
              <a:t>Present the case for secure design</a:t>
            </a:r>
          </a:p>
        </p:txBody>
      </p:sp>
      <p:pic>
        <p:nvPicPr>
          <p:cNvPr id="1026" name="Picture 2" descr="C:\Users\Jerry\Desktop\index.jpg"/>
          <p:cNvPicPr>
            <a:picLocks noChangeAspect="1" noChangeArrowheads="1"/>
          </p:cNvPicPr>
          <p:nvPr/>
        </p:nvPicPr>
        <p:blipFill>
          <a:blip r:embed="rId2" cstate="print"/>
          <a:srcRect/>
          <a:stretch>
            <a:fillRect/>
          </a:stretch>
        </p:blipFill>
        <p:spPr bwMode="auto">
          <a:xfrm>
            <a:off x="3368964" y="4373563"/>
            <a:ext cx="2305050" cy="1981200"/>
          </a:xfrm>
          <a:prstGeom prst="rect">
            <a:avLst/>
          </a:prstGeom>
          <a:noFill/>
        </p:spPr>
      </p:pic>
    </p:spTree>
    <p:extLst>
      <p:ext uri="{BB962C8B-B14F-4D97-AF65-F5344CB8AC3E}">
        <p14:creationId xmlns:p14="http://schemas.microsoft.com/office/powerpoint/2010/main" val="1788180662"/>
      </p:ext>
    </p:extLst>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Plan On Failure</a:t>
            </a:r>
          </a:p>
        </p:txBody>
      </p:sp>
      <p:sp>
        <p:nvSpPr>
          <p:cNvPr id="694275" name="Rectangle 3"/>
          <p:cNvSpPr>
            <a:spLocks noGrp="1" noChangeArrowheads="1"/>
          </p:cNvSpPr>
          <p:nvPr>
            <p:ph type="body" idx="1"/>
          </p:nvPr>
        </p:nvSpPr>
        <p:spPr/>
        <p:txBody>
          <a:bodyPr>
            <a:normAutofit/>
          </a:bodyPr>
          <a:lstStyle/>
          <a:p>
            <a:pPr marL="285750" indent="-285750"/>
            <a:r>
              <a:rPr lang="en-US" altLang="en-US" sz="2800" dirty="0">
                <a:latin typeface="Arial" pitchFamily="34" charset="0"/>
                <a:cs typeface="Arial" pitchFamily="34" charset="0"/>
              </a:rPr>
              <a:t>Bugs happen—plan on them occurring  </a:t>
            </a:r>
          </a:p>
          <a:p>
            <a:pPr marL="285750" indent="-285750"/>
            <a:r>
              <a:rPr lang="en-US" altLang="en-US" sz="2800" dirty="0">
                <a:latin typeface="Arial" pitchFamily="34" charset="0"/>
                <a:cs typeface="Arial" pitchFamily="34" charset="0"/>
              </a:rPr>
              <a:t>Make security contingency plans  </a:t>
            </a:r>
          </a:p>
          <a:p>
            <a:pPr marL="742950" lvl="1" indent="-285750"/>
            <a:r>
              <a:rPr lang="en-US" altLang="en-US" sz="2400" dirty="0">
                <a:latin typeface="Arial" pitchFamily="34" charset="0"/>
                <a:cs typeface="Arial" pitchFamily="34" charset="0"/>
              </a:rPr>
              <a:t>What happens if the firewall is breached? </a:t>
            </a:r>
          </a:p>
          <a:p>
            <a:pPr marL="742950" lvl="1" indent="-285750"/>
            <a:r>
              <a:rPr lang="en-US" altLang="en-US" sz="2400" dirty="0">
                <a:latin typeface="Arial" pitchFamily="34" charset="0"/>
                <a:cs typeface="Arial" pitchFamily="34" charset="0"/>
              </a:rPr>
              <a:t>What happens if the Web site is defaced? </a:t>
            </a:r>
          </a:p>
          <a:p>
            <a:pPr marL="742950" lvl="1" indent="-285750"/>
            <a:r>
              <a:rPr lang="en-US" altLang="en-US" sz="2400" dirty="0">
                <a:latin typeface="Arial" pitchFamily="34" charset="0"/>
                <a:cs typeface="Arial" pitchFamily="34" charset="0"/>
              </a:rPr>
              <a:t>What happens if the application is compromised?</a:t>
            </a:r>
          </a:p>
          <a:p>
            <a:pPr marL="285750" indent="-285750"/>
            <a:r>
              <a:rPr lang="en-US" altLang="en-US" sz="2800" dirty="0">
                <a:latin typeface="Arial" pitchFamily="34" charset="0"/>
                <a:cs typeface="Arial" pitchFamily="34" charset="0"/>
              </a:rPr>
              <a:t>Wrong answer:  “It’ll never happen!” </a:t>
            </a:r>
          </a:p>
          <a:p>
            <a:pPr marL="742950" lvl="1" indent="-285750"/>
            <a:r>
              <a:rPr lang="en-US" altLang="en-US" sz="2400" dirty="0">
                <a:latin typeface="Arial" pitchFamily="34" charset="0"/>
                <a:cs typeface="Arial" pitchFamily="34" charset="0"/>
              </a:rPr>
              <a:t>It’s like having an escape plan in case of fire—you hope to never have to put the strategy into practice, but if you do you have a better chance of getting out alive</a:t>
            </a:r>
          </a:p>
        </p:txBody>
      </p:sp>
      <p:pic>
        <p:nvPicPr>
          <p:cNvPr id="11266" name="Picture 2" descr="C:\Users\Jerry\Desktop\images.jpg"/>
          <p:cNvPicPr>
            <a:picLocks noChangeAspect="1" noChangeArrowheads="1"/>
          </p:cNvPicPr>
          <p:nvPr/>
        </p:nvPicPr>
        <p:blipFill>
          <a:blip r:embed="rId2" cstate="print"/>
          <a:srcRect/>
          <a:stretch>
            <a:fillRect/>
          </a:stretch>
        </p:blipFill>
        <p:spPr bwMode="auto">
          <a:xfrm>
            <a:off x="6167882" y="5321491"/>
            <a:ext cx="2714625" cy="1371600"/>
          </a:xfrm>
          <a:prstGeom prst="rect">
            <a:avLst/>
          </a:prstGeom>
          <a:noFill/>
        </p:spPr>
      </p:pic>
    </p:spTree>
    <p:extLst>
      <p:ext uri="{BB962C8B-B14F-4D97-AF65-F5344CB8AC3E}">
        <p14:creationId xmlns:p14="http://schemas.microsoft.com/office/powerpoint/2010/main" val="3576767267"/>
      </p:ext>
    </p:extLst>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normAutofit/>
          </a:bodyPr>
          <a:lstStyle/>
          <a:p>
            <a:r>
              <a:rPr lang="en-US" altLang="en-US" dirty="0">
                <a:effectLst/>
                <a:latin typeface="Arial" panose="020B0604020202020204" pitchFamily="34" charset="0"/>
                <a:cs typeface="Arial" panose="020B0604020202020204" pitchFamily="34" charset="0"/>
              </a:rPr>
              <a:t>More “Good” Security Practices</a:t>
            </a:r>
          </a:p>
        </p:txBody>
      </p:sp>
      <p:sp>
        <p:nvSpPr>
          <p:cNvPr id="695299" name="Rectangle 3"/>
          <p:cNvSpPr>
            <a:spLocks noGrp="1" noChangeArrowheads="1"/>
          </p:cNvSpPr>
          <p:nvPr>
            <p:ph type="body" idx="1"/>
          </p:nvPr>
        </p:nvSpPr>
        <p:spPr/>
        <p:txBody>
          <a:bodyPr>
            <a:normAutofit/>
          </a:bodyPr>
          <a:lstStyle/>
          <a:p>
            <a:pPr marL="285750" indent="-285750"/>
            <a:r>
              <a:rPr lang="en-US" altLang="en-US" sz="3200" dirty="0">
                <a:latin typeface="Arial" panose="020B0604020202020204" pitchFamily="34" charset="0"/>
                <a:cs typeface="Arial" panose="020B0604020202020204" pitchFamily="34" charset="0"/>
              </a:rPr>
              <a:t>Assume external systems are insecure</a:t>
            </a:r>
          </a:p>
          <a:p>
            <a:pPr marL="742950" lvl="1" indent="-285750"/>
            <a:r>
              <a:rPr lang="en-US" altLang="en-US" sz="2800" dirty="0">
                <a:latin typeface="Arial" panose="020B0604020202020204" pitchFamily="34" charset="0"/>
                <a:cs typeface="Arial" panose="020B0604020202020204" pitchFamily="34" charset="0"/>
              </a:rPr>
              <a:t>Consider any data from a system you do not have complete control over to be insecure and a source of attack </a:t>
            </a:r>
          </a:p>
          <a:p>
            <a:pPr marL="285750" indent="-285750"/>
            <a:r>
              <a:rPr lang="en-US" altLang="en-US" sz="3200" dirty="0">
                <a:latin typeface="Arial" panose="020B0604020202020204" pitchFamily="34" charset="0"/>
                <a:cs typeface="Arial" panose="020B0604020202020204" pitchFamily="34" charset="0"/>
              </a:rPr>
              <a:t>Properly train staff to be security aware</a:t>
            </a:r>
          </a:p>
          <a:p>
            <a:pPr marL="285750" indent="-285750"/>
            <a:r>
              <a:rPr lang="en-US" altLang="en-US" sz="3200" dirty="0">
                <a:latin typeface="Arial" panose="020B0604020202020204" pitchFamily="34" charset="0"/>
                <a:cs typeface="Arial" panose="020B0604020202020204" pitchFamily="34" charset="0"/>
              </a:rPr>
              <a:t>Perform threat modeling</a:t>
            </a:r>
          </a:p>
          <a:p>
            <a:pPr marL="742950" lvl="1" indent="-285750"/>
            <a:r>
              <a:rPr lang="en-US" altLang="en-US" sz="2800" dirty="0">
                <a:latin typeface="Arial" panose="020B0604020202020204" pitchFamily="34" charset="0"/>
                <a:cs typeface="Arial" panose="020B0604020202020204" pitchFamily="34" charset="0"/>
              </a:rPr>
              <a:t>One cannot build a secure system until one understands the threats </a:t>
            </a:r>
          </a:p>
          <a:p>
            <a:pPr marL="285750" indent="-285750"/>
            <a:endParaRPr lang="en-US" altLang="en-US" sz="2000" dirty="0"/>
          </a:p>
        </p:txBody>
      </p:sp>
      <p:pic>
        <p:nvPicPr>
          <p:cNvPr id="12290" name="Picture 2" descr="C:\Users\Jerry\Desktop\index.jpg"/>
          <p:cNvPicPr>
            <a:picLocks noChangeAspect="1" noChangeArrowheads="1"/>
          </p:cNvPicPr>
          <p:nvPr/>
        </p:nvPicPr>
        <p:blipFill>
          <a:blip r:embed="rId2" cstate="print"/>
          <a:srcRect/>
          <a:stretch>
            <a:fillRect/>
          </a:stretch>
        </p:blipFill>
        <p:spPr bwMode="auto">
          <a:xfrm>
            <a:off x="5833534" y="5065776"/>
            <a:ext cx="2121429" cy="1589024"/>
          </a:xfrm>
          <a:prstGeom prst="rect">
            <a:avLst/>
          </a:prstGeom>
          <a:noFill/>
        </p:spPr>
      </p:pic>
    </p:spTree>
    <p:extLst>
      <p:ext uri="{BB962C8B-B14F-4D97-AF65-F5344CB8AC3E}">
        <p14:creationId xmlns:p14="http://schemas.microsoft.com/office/powerpoint/2010/main" val="1952646556"/>
      </p:ext>
    </p:extLst>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noAutofit/>
          </a:bodyPr>
          <a:lstStyle/>
          <a:p>
            <a:r>
              <a:rPr lang="en-US" altLang="en-US" dirty="0">
                <a:effectLst/>
                <a:latin typeface="Arial" panose="020B0604020202020204" pitchFamily="34" charset="0"/>
                <a:cs typeface="Arial" panose="020B0604020202020204" pitchFamily="34" charset="0"/>
              </a:rPr>
              <a:t>Still More “Good” Security Practices</a:t>
            </a:r>
          </a:p>
        </p:txBody>
      </p:sp>
      <p:sp>
        <p:nvSpPr>
          <p:cNvPr id="695299" name="Rectangle 3"/>
          <p:cNvSpPr>
            <a:spLocks noGrp="1" noChangeArrowheads="1"/>
          </p:cNvSpPr>
          <p:nvPr>
            <p:ph type="body" idx="1"/>
          </p:nvPr>
        </p:nvSpPr>
        <p:spPr/>
        <p:txBody>
          <a:bodyPr>
            <a:normAutofit/>
          </a:bodyPr>
          <a:lstStyle/>
          <a:p>
            <a:pPr marL="285750" indent="-285750"/>
            <a:r>
              <a:rPr lang="en-US" altLang="en-US" sz="2800" dirty="0">
                <a:latin typeface="Arial" pitchFamily="34" charset="0"/>
                <a:cs typeface="Arial" pitchFamily="34" charset="0"/>
              </a:rPr>
              <a:t>Security should not be added as an afterthought</a:t>
            </a:r>
          </a:p>
          <a:p>
            <a:pPr marL="742950" lvl="1" indent="-285750"/>
            <a:r>
              <a:rPr lang="en-US" altLang="en-US" sz="2400" dirty="0">
                <a:latin typeface="Arial" pitchFamily="34" charset="0"/>
                <a:cs typeface="Arial" pitchFamily="34" charset="0"/>
              </a:rPr>
              <a:t>Adding security later often requires architectural changes, not just simple code changes or small design changes </a:t>
            </a:r>
          </a:p>
          <a:p>
            <a:pPr marL="742950" lvl="1" indent="-285750"/>
            <a:r>
              <a:rPr lang="en-US" altLang="en-US" sz="2400" dirty="0">
                <a:latin typeface="Arial" pitchFamily="34" charset="0"/>
                <a:cs typeface="Arial" pitchFamily="34" charset="0"/>
              </a:rPr>
              <a:t>It can be difficult to get such changes implemented at later points in the product cycle</a:t>
            </a:r>
          </a:p>
          <a:p>
            <a:pPr marL="285750" indent="-285750"/>
            <a:r>
              <a:rPr lang="en-US" altLang="en-US" sz="2800" dirty="0">
                <a:latin typeface="Arial" pitchFamily="34" charset="0"/>
                <a:cs typeface="Arial" pitchFamily="34" charset="0"/>
              </a:rPr>
              <a:t>Establish a Security Process</a:t>
            </a:r>
          </a:p>
          <a:p>
            <a:pPr marL="742950" lvl="1" indent="-285750"/>
            <a:r>
              <a:rPr lang="en-US" altLang="en-US" sz="2400" dirty="0">
                <a:latin typeface="Arial" pitchFamily="34" charset="0"/>
                <a:cs typeface="Arial" pitchFamily="34" charset="0"/>
              </a:rPr>
              <a:t>Secure systems encompass a security process as well as the product itself </a:t>
            </a:r>
          </a:p>
          <a:p>
            <a:pPr marL="742950" lvl="1" indent="-285750"/>
            <a:r>
              <a:rPr lang="en-US" altLang="en-US" sz="2400" dirty="0">
                <a:latin typeface="Arial" pitchFamily="34" charset="0"/>
                <a:cs typeface="Arial" pitchFamily="34" charset="0"/>
              </a:rPr>
              <a:t>One cannot have a secure product without a security process  </a:t>
            </a:r>
            <a:endParaRPr lang="en-US" altLang="en-US" sz="2000" dirty="0">
              <a:latin typeface="Arial" pitchFamily="34" charset="0"/>
              <a:cs typeface="Arial" pitchFamily="34" charset="0"/>
            </a:endParaRPr>
          </a:p>
          <a:p>
            <a:pPr marL="285750" indent="-285750"/>
            <a:endParaRPr lang="en-US" altLang="en-US" sz="2000" dirty="0"/>
          </a:p>
        </p:txBody>
      </p:sp>
      <p:pic>
        <p:nvPicPr>
          <p:cNvPr id="13314" name="Picture 2" descr="C:\Users\Jerry\Desktop\index.jpg"/>
          <p:cNvPicPr>
            <a:picLocks noChangeAspect="1" noChangeArrowheads="1"/>
          </p:cNvPicPr>
          <p:nvPr/>
        </p:nvPicPr>
        <p:blipFill>
          <a:blip r:embed="rId2" cstate="print"/>
          <a:srcRect/>
          <a:stretch>
            <a:fillRect/>
          </a:stretch>
        </p:blipFill>
        <p:spPr bwMode="auto">
          <a:xfrm>
            <a:off x="6564708" y="5498337"/>
            <a:ext cx="1451531" cy="1161225"/>
          </a:xfrm>
          <a:prstGeom prst="rect">
            <a:avLst/>
          </a:prstGeom>
          <a:noFill/>
        </p:spPr>
      </p:pic>
    </p:spTree>
    <p:extLst>
      <p:ext uri="{BB962C8B-B14F-4D97-AF65-F5344CB8AC3E}">
        <p14:creationId xmlns:p14="http://schemas.microsoft.com/office/powerpoint/2010/main" val="1952646556"/>
      </p:ext>
    </p:extLst>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noAutofit/>
          </a:bodyPr>
          <a:lstStyle/>
          <a:p>
            <a:r>
              <a:rPr lang="en-US" altLang="en-US" dirty="0">
                <a:effectLst/>
                <a:latin typeface="Arial" panose="020B0604020202020204" pitchFamily="34" charset="0"/>
                <a:cs typeface="Arial" panose="020B0604020202020204" pitchFamily="34" charset="0"/>
              </a:rPr>
              <a:t>Even “More” Good Security Practices</a:t>
            </a:r>
          </a:p>
        </p:txBody>
      </p:sp>
      <p:sp>
        <p:nvSpPr>
          <p:cNvPr id="696323" name="Rectangle 3"/>
          <p:cNvSpPr>
            <a:spLocks noGrp="1" noChangeArrowheads="1"/>
          </p:cNvSpPr>
          <p:nvPr>
            <p:ph type="body" idx="1"/>
          </p:nvPr>
        </p:nvSpPr>
        <p:spPr/>
        <p:txBody>
          <a:bodyPr/>
          <a:lstStyle/>
          <a:p>
            <a:pPr marL="285750" indent="-285750"/>
            <a:r>
              <a:rPr lang="en-US" altLang="en-US" sz="3200" dirty="0">
                <a:latin typeface="Arial" pitchFamily="34" charset="0"/>
                <a:cs typeface="Arial" pitchFamily="34" charset="0"/>
              </a:rPr>
              <a:t>Use defense in depth</a:t>
            </a:r>
          </a:p>
          <a:p>
            <a:pPr marL="742950" lvl="1" indent="-285750"/>
            <a:r>
              <a:rPr lang="en-US" altLang="en-US" sz="2800" dirty="0">
                <a:latin typeface="Arial" pitchFamily="34" charset="0"/>
                <a:cs typeface="Arial" pitchFamily="34" charset="0"/>
              </a:rPr>
              <a:t>Multiple protections mechanisms (firewalls, intrusion protection, auditing, secure applications, </a:t>
            </a:r>
            <a:r>
              <a:rPr lang="en-US" altLang="en-US" sz="2800" dirty="0" err="1">
                <a:latin typeface="Arial" pitchFamily="34" charset="0"/>
                <a:cs typeface="Arial" pitchFamily="34" charset="0"/>
              </a:rPr>
              <a:t>etc</a:t>
            </a:r>
            <a:r>
              <a:rPr lang="en-US" altLang="en-US" sz="2800" dirty="0">
                <a:latin typeface="Arial" pitchFamily="34" charset="0"/>
                <a:cs typeface="Arial" pitchFamily="34" charset="0"/>
              </a:rPr>
              <a:t> )</a:t>
            </a:r>
          </a:p>
          <a:p>
            <a:pPr marL="285750" indent="-285750"/>
            <a:r>
              <a:rPr lang="en-US" altLang="en-US" sz="3200" dirty="0">
                <a:latin typeface="Arial" pitchFamily="34" charset="0"/>
                <a:cs typeface="Arial" pitchFamily="34" charset="0"/>
              </a:rPr>
              <a:t>Employ secure defaults</a:t>
            </a:r>
          </a:p>
          <a:p>
            <a:pPr marL="285750" indent="-285750"/>
            <a:r>
              <a:rPr lang="en-US" altLang="en-US" sz="3200" dirty="0">
                <a:latin typeface="Arial" pitchFamily="34" charset="0"/>
                <a:cs typeface="Arial" pitchFamily="34" charset="0"/>
              </a:rPr>
              <a:t>Consider security as a product feature</a:t>
            </a:r>
          </a:p>
          <a:p>
            <a:pPr marL="285750" indent="-285750"/>
            <a:r>
              <a:rPr lang="en-US" altLang="en-US" sz="3200" dirty="0">
                <a:latin typeface="Arial" pitchFamily="34" charset="0"/>
                <a:cs typeface="Arial" pitchFamily="34" charset="0"/>
              </a:rPr>
              <a:t>Stay abreast of security vulnerabilities</a:t>
            </a:r>
          </a:p>
          <a:p>
            <a:pPr marL="742950" lvl="1" indent="-285750"/>
            <a:r>
              <a:rPr lang="en-US" altLang="en-US" sz="2800" dirty="0">
                <a:solidFill>
                  <a:schemeClr val="folHlink"/>
                </a:solidFill>
                <a:latin typeface="Arial" pitchFamily="34" charset="0"/>
                <a:cs typeface="Arial" pitchFamily="34" charset="0"/>
                <a:hlinkClick r:id="rId2"/>
              </a:rPr>
              <a:t>www </a:t>
            </a:r>
            <a:r>
              <a:rPr lang="en-US" altLang="en-US" sz="2800" dirty="0" err="1">
                <a:solidFill>
                  <a:schemeClr val="folHlink"/>
                </a:solidFill>
                <a:latin typeface="Arial" pitchFamily="34" charset="0"/>
                <a:cs typeface="Arial" pitchFamily="34" charset="0"/>
                <a:hlinkClick r:id="rId2"/>
              </a:rPr>
              <a:t>securityfocus</a:t>
            </a:r>
            <a:r>
              <a:rPr lang="en-US" altLang="en-US" sz="2800" dirty="0">
                <a:solidFill>
                  <a:schemeClr val="folHlink"/>
                </a:solidFill>
                <a:latin typeface="Arial" pitchFamily="34" charset="0"/>
                <a:cs typeface="Arial" pitchFamily="34" charset="0"/>
                <a:hlinkClick r:id="rId2"/>
              </a:rPr>
              <a:t> com</a:t>
            </a:r>
            <a:endParaRPr lang="en-US" altLang="en-US" sz="2800" dirty="0">
              <a:solidFill>
                <a:schemeClr val="folHlink"/>
              </a:solidFill>
              <a:latin typeface="Arial" pitchFamily="34" charset="0"/>
              <a:cs typeface="Arial" pitchFamily="34" charset="0"/>
            </a:endParaRPr>
          </a:p>
          <a:p>
            <a:pPr marL="285750" indent="-285750"/>
            <a:endParaRPr lang="en-US" altLang="en-US" dirty="0">
              <a:solidFill>
                <a:schemeClr val="folHlink"/>
              </a:solidFill>
            </a:endParaRPr>
          </a:p>
          <a:p>
            <a:pPr marL="742950" lvl="1" indent="-285750"/>
            <a:endParaRPr lang="en-US" altLang="en-US" dirty="0"/>
          </a:p>
          <a:p>
            <a:pPr marL="742950" lvl="1" indent="-285750"/>
            <a:endParaRPr lang="en-US" altLang="en-US" dirty="0"/>
          </a:p>
        </p:txBody>
      </p:sp>
      <p:pic>
        <p:nvPicPr>
          <p:cNvPr id="14338" name="Picture 2" descr="C:\Users\Jerry\Desktop\images.jpg"/>
          <p:cNvPicPr>
            <a:picLocks noChangeAspect="1" noChangeArrowheads="1"/>
          </p:cNvPicPr>
          <p:nvPr/>
        </p:nvPicPr>
        <p:blipFill>
          <a:blip r:embed="rId3" cstate="print"/>
          <a:srcRect/>
          <a:stretch>
            <a:fillRect/>
          </a:stretch>
        </p:blipFill>
        <p:spPr bwMode="auto">
          <a:xfrm>
            <a:off x="5844477" y="5059172"/>
            <a:ext cx="2686050" cy="1704975"/>
          </a:xfrm>
          <a:prstGeom prst="rect">
            <a:avLst/>
          </a:prstGeom>
          <a:noFill/>
        </p:spPr>
      </p:pic>
    </p:spTree>
    <p:extLst>
      <p:ext uri="{BB962C8B-B14F-4D97-AF65-F5344CB8AC3E}">
        <p14:creationId xmlns:p14="http://schemas.microsoft.com/office/powerpoint/2010/main" val="2637985572"/>
      </p:ext>
    </p:extLst>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normAutofit fontScale="90000"/>
          </a:bodyPr>
          <a:lstStyle/>
          <a:p>
            <a:r>
              <a:rPr lang="en-US" dirty="0">
                <a:effectLst/>
                <a:latin typeface="Arial" panose="020B0604020202020204" pitchFamily="34" charset="0"/>
                <a:cs typeface="Arial" panose="020B0604020202020204" pitchFamily="34" charset="0"/>
              </a:rPr>
              <a:t>Top 25 Most Dangerous Software Errors</a:t>
            </a:r>
          </a:p>
        </p:txBody>
      </p:sp>
      <p:sp>
        <p:nvSpPr>
          <p:cNvPr id="696323" name="Rectangle 3"/>
          <p:cNvSpPr>
            <a:spLocks noGrp="1" noChangeArrowheads="1"/>
          </p:cNvSpPr>
          <p:nvPr>
            <p:ph type="body" idx="1"/>
          </p:nvPr>
        </p:nvSpPr>
        <p:spPr/>
        <p:txBody>
          <a:bodyPr/>
          <a:lstStyle/>
          <a:p>
            <a:pPr marL="285750" indent="-285750"/>
            <a:r>
              <a:rPr lang="en-US" altLang="en-US" dirty="0">
                <a:latin typeface="Arial" pitchFamily="34" charset="0"/>
                <a:cs typeface="Arial" pitchFamily="34" charset="0"/>
              </a:rPr>
              <a:t>Common Weakness Enumerations (CWEs)</a:t>
            </a:r>
          </a:p>
          <a:p>
            <a:pPr marL="742950" lvl="1" indent="-285750"/>
            <a:r>
              <a:rPr lang="en-US" b="1" dirty="0">
                <a:latin typeface="Arial" pitchFamily="34" charset="0"/>
                <a:cs typeface="Arial" pitchFamily="34" charset="0"/>
              </a:rPr>
              <a:t>CWE™</a:t>
            </a:r>
            <a:r>
              <a:rPr lang="en-US" dirty="0">
                <a:latin typeface="Arial" pitchFamily="34" charset="0"/>
                <a:cs typeface="Arial" pitchFamily="34" charset="0"/>
              </a:rPr>
              <a:t> International in scope and free for public use</a:t>
            </a:r>
          </a:p>
          <a:p>
            <a:pPr marL="742950" lvl="1" indent="-285750"/>
            <a:r>
              <a:rPr lang="en-US" dirty="0">
                <a:latin typeface="Arial" pitchFamily="34" charset="0"/>
                <a:cs typeface="Arial" pitchFamily="34" charset="0"/>
              </a:rPr>
              <a:t>CWE provides a unified, measurable set of software weaknesses that is enabling more effective discussion, description, selection, and use of software security tools and services that can find these weaknesses in source code and operational systems as well as better understanding and management of software weaknesses related to architecture and design </a:t>
            </a:r>
          </a:p>
          <a:p>
            <a:pPr marL="742950" lvl="1" indent="-285750"/>
            <a:r>
              <a:rPr lang="en-US" altLang="en-US" sz="2800" dirty="0">
                <a:solidFill>
                  <a:srgbClr val="FF0000"/>
                </a:solidFill>
                <a:latin typeface="Arial" pitchFamily="34" charset="0"/>
                <a:cs typeface="Arial" pitchFamily="34" charset="0"/>
              </a:rPr>
              <a:t>http://cwe.mitre.org/index.html</a:t>
            </a:r>
          </a:p>
          <a:p>
            <a:pPr marL="742950" lvl="1" indent="-285750"/>
            <a:endParaRPr lang="en-US" altLang="en-US" dirty="0"/>
          </a:p>
          <a:p>
            <a:pPr marL="742950" lvl="1" indent="-285750"/>
            <a:endParaRPr lang="en-US" altLang="en-US" dirty="0"/>
          </a:p>
        </p:txBody>
      </p:sp>
      <p:pic>
        <p:nvPicPr>
          <p:cNvPr id="15362" name="Picture 2" descr="C:\Users\Jerry\Desktop\images.jpg"/>
          <p:cNvPicPr>
            <a:picLocks noChangeAspect="1" noChangeArrowheads="1"/>
          </p:cNvPicPr>
          <p:nvPr/>
        </p:nvPicPr>
        <p:blipFill>
          <a:blip r:embed="rId2" cstate="print"/>
          <a:srcRect/>
          <a:stretch>
            <a:fillRect/>
          </a:stretch>
        </p:blipFill>
        <p:spPr bwMode="auto">
          <a:xfrm>
            <a:off x="6216650" y="4962779"/>
            <a:ext cx="2686050" cy="1704975"/>
          </a:xfrm>
          <a:prstGeom prst="rect">
            <a:avLst/>
          </a:prstGeom>
          <a:noFill/>
        </p:spPr>
      </p:pic>
    </p:spTree>
    <p:extLst>
      <p:ext uri="{BB962C8B-B14F-4D97-AF65-F5344CB8AC3E}">
        <p14:creationId xmlns:p14="http://schemas.microsoft.com/office/powerpoint/2010/main" val="195878333"/>
      </p:ext>
    </p:extLst>
  </p:cSld>
  <p:clrMapOvr>
    <a:masterClrMapping/>
  </p:clrMapOvr>
  <p:transition spd="med">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552450" y="256350"/>
            <a:ext cx="8229600" cy="1143000"/>
          </a:xfrm>
        </p:spPr>
        <p:txBody>
          <a:bodyPr>
            <a:normAutofit fontScale="90000"/>
          </a:bodyPr>
          <a:lstStyle/>
          <a:p>
            <a:r>
              <a:rPr lang="en-US" altLang="en-US" dirty="0">
                <a:effectLst/>
                <a:latin typeface="Arial" panose="020B0604020202020204" pitchFamily="34" charset="0"/>
                <a:cs typeface="Arial" panose="020B0604020202020204" pitchFamily="34" charset="0"/>
              </a:rPr>
              <a:t>Perform Threat Modeling - STRIDE</a:t>
            </a:r>
          </a:p>
        </p:txBody>
      </p:sp>
      <p:sp>
        <p:nvSpPr>
          <p:cNvPr id="697347" name="Rectangle 3"/>
          <p:cNvSpPr>
            <a:spLocks noGrp="1" noChangeArrowheads="1"/>
          </p:cNvSpPr>
          <p:nvPr>
            <p:ph type="body" idx="1"/>
          </p:nvPr>
        </p:nvSpPr>
        <p:spPr>
          <a:xfrm>
            <a:off x="552450" y="1225550"/>
            <a:ext cx="7772400" cy="5029200"/>
          </a:xfrm>
        </p:spPr>
        <p:txBody>
          <a:bodyPr>
            <a:normAutofit/>
          </a:bodyPr>
          <a:lstStyle/>
          <a:p>
            <a:pPr marL="285750" indent="-285750"/>
            <a:r>
              <a:rPr lang="en-US" altLang="en-US" sz="2400" b="1" u="sng" dirty="0">
                <a:latin typeface="Arial" pitchFamily="34" charset="0"/>
                <a:cs typeface="Arial" pitchFamily="34" charset="0"/>
              </a:rPr>
              <a:t>S</a:t>
            </a:r>
            <a:r>
              <a:rPr lang="en-US" altLang="en-US" sz="2400" dirty="0">
                <a:latin typeface="Arial" pitchFamily="34" charset="0"/>
                <a:cs typeface="Arial" pitchFamily="34" charset="0"/>
              </a:rPr>
              <a:t>poofing – Allows an attacker to pose as another user</a:t>
            </a:r>
          </a:p>
          <a:p>
            <a:pPr marL="285750" indent="-285750"/>
            <a:r>
              <a:rPr lang="en-US" altLang="en-US" sz="2400" dirty="0">
                <a:latin typeface="Arial" pitchFamily="34" charset="0"/>
                <a:cs typeface="Arial" pitchFamily="34" charset="0"/>
              </a:rPr>
              <a:t>Tamper with data </a:t>
            </a:r>
          </a:p>
          <a:p>
            <a:pPr marL="742950" lvl="1" indent="-285750"/>
            <a:r>
              <a:rPr lang="en-US" altLang="en-US" sz="2000" dirty="0">
                <a:latin typeface="Arial" pitchFamily="34" charset="0"/>
                <a:cs typeface="Arial" pitchFamily="34" charset="0"/>
              </a:rPr>
              <a:t>Malicious modification of data – including system data such as access control list (ACL)</a:t>
            </a:r>
          </a:p>
          <a:p>
            <a:pPr marL="285750" indent="-285750"/>
            <a:r>
              <a:rPr lang="en-US" altLang="en-US" sz="2400" b="1" u="sng" dirty="0">
                <a:latin typeface="Arial" pitchFamily="34" charset="0"/>
                <a:cs typeface="Arial" pitchFamily="34" charset="0"/>
              </a:rPr>
              <a:t>R</a:t>
            </a:r>
            <a:r>
              <a:rPr lang="en-US" altLang="en-US" sz="2400" dirty="0">
                <a:latin typeface="Arial" pitchFamily="34" charset="0"/>
                <a:cs typeface="Arial" pitchFamily="34" charset="0"/>
              </a:rPr>
              <a:t>epudiation – associated with users who deny performing an action without any way to prove otherwise</a:t>
            </a:r>
          </a:p>
          <a:p>
            <a:pPr marL="285750" indent="-285750"/>
            <a:r>
              <a:rPr lang="en-US" altLang="en-US" sz="2400" b="1" u="sng" dirty="0">
                <a:latin typeface="Arial" pitchFamily="34" charset="0"/>
                <a:cs typeface="Arial" pitchFamily="34" charset="0"/>
              </a:rPr>
              <a:t>I</a:t>
            </a:r>
            <a:r>
              <a:rPr lang="en-US" altLang="en-US" sz="2400" dirty="0">
                <a:latin typeface="Arial" pitchFamily="34" charset="0"/>
                <a:cs typeface="Arial" pitchFamily="34" charset="0"/>
              </a:rPr>
              <a:t>nformation disclosure – exposure of information to individuals who are not supposed to have access to it</a:t>
            </a:r>
          </a:p>
          <a:p>
            <a:pPr marL="285750" indent="-285750"/>
            <a:r>
              <a:rPr lang="en-US" altLang="en-US" sz="2400" b="1" u="sng" dirty="0">
                <a:latin typeface="Arial" pitchFamily="34" charset="0"/>
                <a:cs typeface="Arial" pitchFamily="34" charset="0"/>
              </a:rPr>
              <a:t>D</a:t>
            </a:r>
            <a:r>
              <a:rPr lang="en-US" altLang="en-US" sz="2400" dirty="0">
                <a:latin typeface="Arial" pitchFamily="34" charset="0"/>
                <a:cs typeface="Arial" pitchFamily="34" charset="0"/>
              </a:rPr>
              <a:t>enial of service – attacks deny service to valid users</a:t>
            </a:r>
          </a:p>
          <a:p>
            <a:pPr marL="285750" indent="-285750"/>
            <a:r>
              <a:rPr lang="en-US" altLang="en-US" sz="2400" b="1" u="sng" dirty="0">
                <a:latin typeface="Arial" pitchFamily="34" charset="0"/>
                <a:cs typeface="Arial" pitchFamily="34" charset="0"/>
              </a:rPr>
              <a:t>E</a:t>
            </a:r>
            <a:r>
              <a:rPr lang="en-US" altLang="en-US" sz="2400" dirty="0">
                <a:latin typeface="Arial" pitchFamily="34" charset="0"/>
                <a:cs typeface="Arial" pitchFamily="34" charset="0"/>
              </a:rPr>
              <a:t>levation of privilege – non privileged users become  privileged</a:t>
            </a:r>
          </a:p>
        </p:txBody>
      </p:sp>
    </p:spTree>
    <p:extLst>
      <p:ext uri="{BB962C8B-B14F-4D97-AF65-F5344CB8AC3E}">
        <p14:creationId xmlns:p14="http://schemas.microsoft.com/office/powerpoint/2010/main" val="3789008535"/>
      </p:ext>
    </p:extLst>
  </p:cSld>
  <p:clrMapOvr>
    <a:masterClrMapping/>
  </p:clrMapOvr>
  <p:transition spd="med">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ctrTitle"/>
          </p:nvPr>
        </p:nvSpPr>
        <p:spPr>
          <a:xfrm>
            <a:off x="304800" y="0"/>
            <a:ext cx="7772400" cy="1470025"/>
          </a:xfrm>
        </p:spPr>
        <p:txBody>
          <a:bodyPr/>
          <a:lstStyle/>
          <a:p>
            <a:r>
              <a:rPr lang="en-US" altLang="en-US" dirty="0">
                <a:effectLst/>
                <a:latin typeface="Arial" panose="020B0604020202020204" pitchFamily="34" charset="0"/>
                <a:cs typeface="Arial" panose="020B0604020202020204" pitchFamily="34" charset="0"/>
              </a:rPr>
              <a:t>Security Approach</a:t>
            </a:r>
          </a:p>
        </p:txBody>
      </p:sp>
      <p:sp>
        <p:nvSpPr>
          <p:cNvPr id="698371" name="Text Box 3"/>
          <p:cNvSpPr txBox="1">
            <a:spLocks noChangeArrowheads="1"/>
          </p:cNvSpPr>
          <p:nvPr/>
        </p:nvSpPr>
        <p:spPr bwMode="auto">
          <a:xfrm>
            <a:off x="556952" y="1598260"/>
            <a:ext cx="8382000" cy="3194721"/>
          </a:xfrm>
          <a:prstGeom prst="rect">
            <a:avLst/>
          </a:prstGeom>
          <a:solidFill>
            <a:schemeClr val="tx1"/>
          </a:solidFill>
          <a:ln w="9525">
            <a:solidFill>
              <a:srgbClr val="FF3300"/>
            </a:solidFill>
            <a:miter lim="800000"/>
            <a:headEnd/>
            <a:tailEnd/>
          </a:ln>
          <a:effectLst/>
          <a:extLst/>
        </p:spPr>
        <p:txBody>
          <a:bodyPr>
            <a:spAutoFit/>
          </a:bodyPr>
          <a:lstStyle/>
          <a:p>
            <a:pPr eaLnBrk="1" hangingPunct="1">
              <a:lnSpc>
                <a:spcPct val="90000"/>
              </a:lnSpc>
              <a:spcBef>
                <a:spcPct val="20000"/>
              </a:spcBef>
            </a:pPr>
            <a:r>
              <a:rPr lang="en-US" altLang="en-US" sz="3200" b="0">
                <a:solidFill>
                  <a:srgbClr val="FFFF00"/>
                </a:solidFill>
                <a:latin typeface="Times New Roman" pitchFamily="18" charset="0"/>
              </a:rPr>
              <a:t>In order to understand security in any situation, one has to understand the entire system under consideration as well as each individual component so that one can identify their strengths and weaknesses and design the appropriate solutions – Li Gong, Chief Java Security Architect</a:t>
            </a:r>
            <a:endParaRPr lang="en-US" altLang="en-US" sz="3200">
              <a:solidFill>
                <a:srgbClr val="FFFF00"/>
              </a:solidFill>
              <a:latin typeface="Times New Roman" pitchFamily="18" charset="0"/>
            </a:endParaRPr>
          </a:p>
        </p:txBody>
      </p:sp>
    </p:spTree>
    <p:extLst>
      <p:ext uri="{BB962C8B-B14F-4D97-AF65-F5344CB8AC3E}">
        <p14:creationId xmlns:p14="http://schemas.microsoft.com/office/powerpoint/2010/main" val="498200332"/>
      </p:ext>
    </p:extLst>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en-US" altLang="en-US" dirty="0">
                <a:latin typeface="Arial" panose="020B0604020202020204" pitchFamily="34" charset="0"/>
                <a:cs typeface="Arial" panose="020B0604020202020204" pitchFamily="34" charset="0"/>
              </a:rPr>
              <a:t>Security Approach</a:t>
            </a:r>
          </a:p>
        </p:txBody>
      </p:sp>
      <p:sp>
        <p:nvSpPr>
          <p:cNvPr id="699395" name="Rectangle 3"/>
          <p:cNvSpPr>
            <a:spLocks noGrp="1" noChangeArrowheads="1"/>
          </p:cNvSpPr>
          <p:nvPr>
            <p:ph type="body" idx="1"/>
          </p:nvPr>
        </p:nvSpPr>
        <p:spPr>
          <a:xfrm>
            <a:off x="457200" y="1372236"/>
            <a:ext cx="8229600" cy="4525963"/>
          </a:xfrm>
        </p:spPr>
        <p:txBody>
          <a:bodyPr>
            <a:normAutofit/>
          </a:bodyPr>
          <a:lstStyle/>
          <a:p>
            <a:pPr marL="285750" indent="-285750"/>
            <a:r>
              <a:rPr lang="en-US" altLang="en-US" sz="3200" dirty="0">
                <a:latin typeface="Arial" pitchFamily="34" charset="0"/>
                <a:cs typeface="Arial" pitchFamily="34" charset="0"/>
              </a:rPr>
              <a:t>Who is the application’s audience?</a:t>
            </a:r>
          </a:p>
          <a:p>
            <a:pPr marL="285750" indent="-285750"/>
            <a:r>
              <a:rPr lang="en-US" altLang="en-US" sz="3200" dirty="0">
                <a:latin typeface="Arial" pitchFamily="34" charset="0"/>
                <a:cs typeface="Arial" pitchFamily="34" charset="0"/>
              </a:rPr>
              <a:t>What does security mean to the audience? </a:t>
            </a:r>
          </a:p>
          <a:p>
            <a:pPr marL="285750" indent="-285750"/>
            <a:r>
              <a:rPr lang="en-US" altLang="en-US" sz="3200" dirty="0">
                <a:latin typeface="Arial" pitchFamily="34" charset="0"/>
                <a:cs typeface="Arial" pitchFamily="34" charset="0"/>
              </a:rPr>
              <a:t>Where will the application run?  On the Internet?  Behind a firewall?  As an embedded application? On a satellite?</a:t>
            </a:r>
          </a:p>
          <a:p>
            <a:pPr marL="285750" indent="-285750"/>
            <a:r>
              <a:rPr lang="en-US" altLang="en-US" sz="3200" dirty="0">
                <a:latin typeface="Arial" pitchFamily="34" charset="0"/>
                <a:cs typeface="Arial" pitchFamily="34" charset="0"/>
              </a:rPr>
              <a:t>What are you attempting to protect?</a:t>
            </a:r>
          </a:p>
        </p:txBody>
      </p:sp>
      <p:pic>
        <p:nvPicPr>
          <p:cNvPr id="16386" name="Picture 2" descr="C:\Users\Jerry\Desktop\index.jpg"/>
          <p:cNvPicPr>
            <a:picLocks noChangeAspect="1" noChangeArrowheads="1"/>
          </p:cNvPicPr>
          <p:nvPr/>
        </p:nvPicPr>
        <p:blipFill>
          <a:blip r:embed="rId2" cstate="print"/>
          <a:srcRect/>
          <a:stretch>
            <a:fillRect/>
          </a:stretch>
        </p:blipFill>
        <p:spPr bwMode="auto">
          <a:xfrm>
            <a:off x="4051762" y="4789709"/>
            <a:ext cx="3360974" cy="2068291"/>
          </a:xfrm>
          <a:prstGeom prst="rect">
            <a:avLst/>
          </a:prstGeom>
          <a:noFill/>
        </p:spPr>
      </p:pic>
    </p:spTree>
    <p:extLst>
      <p:ext uri="{BB962C8B-B14F-4D97-AF65-F5344CB8AC3E}">
        <p14:creationId xmlns:p14="http://schemas.microsoft.com/office/powerpoint/2010/main" val="1902888311"/>
      </p:ext>
    </p:extLst>
  </p:cSld>
  <p:clrMapOvr>
    <a:masterClrMapping/>
  </p:clrMapOvr>
  <p:transition spd="med">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normAutofit/>
          </a:bodyPr>
          <a:lstStyle/>
          <a:p>
            <a:r>
              <a:rPr lang="en-US" altLang="en-US" dirty="0">
                <a:latin typeface="Arial" panose="020B0604020202020204" pitchFamily="34" charset="0"/>
                <a:cs typeface="Arial" panose="020B0604020202020204" pitchFamily="34" charset="0"/>
              </a:rPr>
              <a:t>Security Approach</a:t>
            </a:r>
          </a:p>
        </p:txBody>
      </p:sp>
      <p:sp>
        <p:nvSpPr>
          <p:cNvPr id="699395" name="Rectangle 3"/>
          <p:cNvSpPr>
            <a:spLocks noGrp="1" noChangeArrowheads="1"/>
          </p:cNvSpPr>
          <p:nvPr>
            <p:ph type="body" idx="1"/>
          </p:nvPr>
        </p:nvSpPr>
        <p:spPr/>
        <p:txBody>
          <a:bodyPr>
            <a:normAutofit/>
          </a:bodyPr>
          <a:lstStyle/>
          <a:p>
            <a:pPr marL="285750" indent="-285750"/>
            <a:r>
              <a:rPr lang="en-US" altLang="en-US" sz="2800" dirty="0">
                <a:latin typeface="Arial" pitchFamily="34" charset="0"/>
                <a:cs typeface="Arial" pitchFamily="34" charset="0"/>
              </a:rPr>
              <a:t>What are the implications to the users if the objects you are protecting are compromised?</a:t>
            </a:r>
          </a:p>
          <a:p>
            <a:pPr marL="285750" indent="-285750"/>
            <a:r>
              <a:rPr lang="en-US" altLang="en-US" sz="2800" dirty="0">
                <a:latin typeface="Arial" pitchFamily="34" charset="0"/>
                <a:cs typeface="Arial" pitchFamily="34" charset="0"/>
              </a:rPr>
              <a:t>What are the communication needs of the product?  Is the product internal to the organization or external, or both?</a:t>
            </a:r>
          </a:p>
          <a:p>
            <a:pPr marL="285750" indent="-285750"/>
            <a:r>
              <a:rPr lang="en-US" altLang="en-US" sz="2800" dirty="0">
                <a:latin typeface="Arial" pitchFamily="34" charset="0"/>
                <a:cs typeface="Arial" pitchFamily="34" charset="0"/>
              </a:rPr>
              <a:t>What security infrastructure services do the operating system and the environment already provide that you can leverage?</a:t>
            </a:r>
          </a:p>
        </p:txBody>
      </p:sp>
      <p:pic>
        <p:nvPicPr>
          <p:cNvPr id="17410" name="Picture 2" descr="C:\Users\Jerry\Desktop\images.jpg"/>
          <p:cNvPicPr>
            <a:picLocks noChangeAspect="1" noChangeArrowheads="1"/>
          </p:cNvPicPr>
          <p:nvPr/>
        </p:nvPicPr>
        <p:blipFill>
          <a:blip r:embed="rId2" cstate="print"/>
          <a:srcRect/>
          <a:stretch>
            <a:fillRect/>
          </a:stretch>
        </p:blipFill>
        <p:spPr bwMode="auto">
          <a:xfrm>
            <a:off x="6433540" y="4700015"/>
            <a:ext cx="1927949" cy="1835743"/>
          </a:xfrm>
          <a:prstGeom prst="rect">
            <a:avLst/>
          </a:prstGeom>
          <a:noFill/>
          <a:ln w="38100">
            <a:solidFill>
              <a:schemeClr val="accent1"/>
            </a:solidFill>
          </a:ln>
        </p:spPr>
      </p:pic>
    </p:spTree>
    <p:extLst>
      <p:ext uri="{BB962C8B-B14F-4D97-AF65-F5344CB8AC3E}">
        <p14:creationId xmlns:p14="http://schemas.microsoft.com/office/powerpoint/2010/main" val="1902888311"/>
      </p:ext>
    </p:extLst>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638175" y="0"/>
            <a:ext cx="8229600" cy="1143000"/>
          </a:xfrm>
        </p:spPr>
        <p:txBody>
          <a:bodyPr/>
          <a:lstStyle/>
          <a:p>
            <a:r>
              <a:rPr lang="en-US" altLang="en-US" dirty="0"/>
              <a:t>Pitfalls (1)</a:t>
            </a:r>
          </a:p>
        </p:txBody>
      </p:sp>
      <p:sp>
        <p:nvSpPr>
          <p:cNvPr id="700419" name="Rectangle 3"/>
          <p:cNvSpPr>
            <a:spLocks noGrp="1" noChangeArrowheads="1"/>
          </p:cNvSpPr>
          <p:nvPr>
            <p:ph type="body" idx="1"/>
          </p:nvPr>
        </p:nvSpPr>
        <p:spPr>
          <a:xfrm>
            <a:off x="638175" y="1354138"/>
            <a:ext cx="7772400" cy="5029200"/>
          </a:xfrm>
        </p:spPr>
        <p:txBody>
          <a:bodyPr>
            <a:normAutofit/>
          </a:bodyPr>
          <a:lstStyle/>
          <a:p>
            <a:pPr marL="285750" indent="-285750"/>
            <a:r>
              <a:rPr lang="en-US" altLang="en-US" sz="3200" dirty="0">
                <a:latin typeface="Arial" pitchFamily="34" charset="0"/>
                <a:cs typeface="Arial" pitchFamily="34" charset="0"/>
              </a:rPr>
              <a:t>If we don’t run as administrator, stuff breaks </a:t>
            </a:r>
          </a:p>
          <a:p>
            <a:pPr marL="285750" indent="-285750"/>
            <a:r>
              <a:rPr lang="en-US" altLang="en-US" sz="3200" dirty="0">
                <a:latin typeface="Arial" pitchFamily="34" charset="0"/>
                <a:cs typeface="Arial" pitchFamily="34" charset="0"/>
              </a:rPr>
              <a:t>We operate in a SCIF, why limit what we can do?</a:t>
            </a:r>
          </a:p>
          <a:p>
            <a:pPr marL="285750" indent="-285750"/>
            <a:r>
              <a:rPr lang="en-US" altLang="en-US" sz="3200" dirty="0">
                <a:latin typeface="Arial" pitchFamily="34" charset="0"/>
                <a:cs typeface="Arial" pitchFamily="34" charset="0"/>
              </a:rPr>
              <a:t>No one will do that!</a:t>
            </a:r>
          </a:p>
          <a:p>
            <a:pPr marL="285750" indent="-285750"/>
            <a:r>
              <a:rPr lang="en-US" altLang="en-US" sz="3200" dirty="0">
                <a:latin typeface="Arial" pitchFamily="34" charset="0"/>
                <a:cs typeface="Arial" pitchFamily="34" charset="0"/>
              </a:rPr>
              <a:t>Why would anyone do that?</a:t>
            </a:r>
          </a:p>
          <a:p>
            <a:pPr marL="285750" indent="-285750"/>
            <a:r>
              <a:rPr lang="en-US" altLang="en-US" sz="3200" dirty="0">
                <a:latin typeface="Arial" pitchFamily="34" charset="0"/>
                <a:cs typeface="Arial" pitchFamily="34" charset="0"/>
              </a:rPr>
              <a:t>We’ve never been attacked </a:t>
            </a:r>
          </a:p>
        </p:txBody>
      </p:sp>
      <p:pic>
        <p:nvPicPr>
          <p:cNvPr id="18434" name="Picture 2" descr="C:\Users\Jerry\Desktop\images.jpg"/>
          <p:cNvPicPr>
            <a:picLocks noChangeAspect="1" noChangeArrowheads="1"/>
          </p:cNvPicPr>
          <p:nvPr/>
        </p:nvPicPr>
        <p:blipFill>
          <a:blip r:embed="rId2" cstate="print"/>
          <a:srcRect/>
          <a:stretch>
            <a:fillRect/>
          </a:stretch>
        </p:blipFill>
        <p:spPr bwMode="auto">
          <a:xfrm>
            <a:off x="6391253" y="4791456"/>
            <a:ext cx="2200297" cy="1591882"/>
          </a:xfrm>
          <a:prstGeom prst="rect">
            <a:avLst/>
          </a:prstGeom>
          <a:noFill/>
        </p:spPr>
      </p:pic>
    </p:spTree>
    <p:extLst>
      <p:ext uri="{BB962C8B-B14F-4D97-AF65-F5344CB8AC3E}">
        <p14:creationId xmlns:p14="http://schemas.microsoft.com/office/powerpoint/2010/main" val="3670827336"/>
      </p:ext>
    </p:extLst>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Topics</a:t>
            </a:r>
          </a:p>
        </p:txBody>
      </p:sp>
      <p:sp>
        <p:nvSpPr>
          <p:cNvPr id="678915" name="Rectangle 3"/>
          <p:cNvSpPr>
            <a:spLocks noGrp="1" noChangeArrowheads="1"/>
          </p:cNvSpPr>
          <p:nvPr>
            <p:ph type="body" idx="1"/>
          </p:nvPr>
        </p:nvSpPr>
        <p:spPr/>
        <p:txBody>
          <a:bodyPr/>
          <a:lstStyle/>
          <a:p>
            <a:pPr marL="342900" indent="-342900"/>
            <a:r>
              <a:rPr lang="en-US" altLang="en-US" dirty="0">
                <a:latin typeface="Arial" pitchFamily="34" charset="0"/>
                <a:cs typeface="Arial" pitchFamily="34" charset="0"/>
              </a:rPr>
              <a:t>Definitions</a:t>
            </a:r>
          </a:p>
          <a:p>
            <a:pPr marL="342900" indent="-342900"/>
            <a:r>
              <a:rPr lang="en-US" altLang="en-US" dirty="0">
                <a:latin typeface="Arial" pitchFamily="34" charset="0"/>
                <a:cs typeface="Arial" pitchFamily="34" charset="0"/>
              </a:rPr>
              <a:t>Cost of security</a:t>
            </a:r>
          </a:p>
          <a:p>
            <a:pPr marL="342900" indent="-342900"/>
            <a:r>
              <a:rPr lang="en-US" altLang="en-US" dirty="0">
                <a:latin typeface="Arial" pitchFamily="34" charset="0"/>
                <a:cs typeface="Arial" pitchFamily="34" charset="0"/>
              </a:rPr>
              <a:t>Good security practices</a:t>
            </a:r>
          </a:p>
          <a:p>
            <a:pPr marL="342900" indent="-342900"/>
            <a:r>
              <a:rPr lang="en-US" altLang="en-US" dirty="0">
                <a:latin typeface="Arial" pitchFamily="34" charset="0"/>
                <a:cs typeface="Arial" pitchFamily="34" charset="0"/>
              </a:rPr>
              <a:t>Security approach</a:t>
            </a:r>
          </a:p>
          <a:p>
            <a:pPr marL="342900" indent="-342900"/>
            <a:r>
              <a:rPr lang="en-US" altLang="en-US" dirty="0">
                <a:latin typeface="Arial" pitchFamily="34" charset="0"/>
                <a:cs typeface="Arial" pitchFamily="34" charset="0"/>
              </a:rPr>
              <a:t>Security Pitfalls</a:t>
            </a:r>
          </a:p>
          <a:p>
            <a:pPr marL="342900" indent="-342900"/>
            <a:r>
              <a:rPr lang="en-US" altLang="en-US" dirty="0">
                <a:latin typeface="Arial" pitchFamily="34" charset="0"/>
                <a:cs typeface="Arial" pitchFamily="34" charset="0"/>
              </a:rPr>
              <a:t>Buffer overruns</a:t>
            </a:r>
          </a:p>
          <a:p>
            <a:pPr marL="342900" indent="-342900"/>
            <a:r>
              <a:rPr lang="en-US" altLang="en-US" dirty="0">
                <a:latin typeface="Arial" pitchFamily="34" charset="0"/>
                <a:cs typeface="Arial" pitchFamily="34" charset="0"/>
              </a:rPr>
              <a:t>Summary</a:t>
            </a:r>
          </a:p>
          <a:p>
            <a:pPr marL="342900" indent="-342900"/>
            <a:r>
              <a:rPr lang="en-US" altLang="en-US" dirty="0">
                <a:latin typeface="Arial" pitchFamily="34" charset="0"/>
                <a:cs typeface="Arial" pitchFamily="34" charset="0"/>
              </a:rPr>
              <a:t>References</a:t>
            </a:r>
          </a:p>
          <a:p>
            <a:pPr marL="342900" indent="-342900">
              <a:buFont typeface="Arial" charset="0"/>
              <a:buNone/>
            </a:pPr>
            <a:endParaRPr lang="en-US" altLang="en-US" dirty="0">
              <a:latin typeface="Arial" pitchFamily="34" charset="0"/>
              <a:cs typeface="Arial" pitchFamily="34" charset="0"/>
            </a:endParaRPr>
          </a:p>
          <a:p>
            <a:pPr marL="342900" indent="-342900"/>
            <a:endParaRPr lang="en-US"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9762" y="3155632"/>
            <a:ext cx="2276475" cy="2009775"/>
          </a:xfrm>
          <a:prstGeom prst="rect">
            <a:avLst/>
          </a:prstGeom>
        </p:spPr>
      </p:pic>
    </p:spTree>
    <p:extLst>
      <p:ext uri="{BB962C8B-B14F-4D97-AF65-F5344CB8AC3E}">
        <p14:creationId xmlns:p14="http://schemas.microsoft.com/office/powerpoint/2010/main" val="2916092898"/>
      </p:ext>
    </p:extLst>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en-US" dirty="0"/>
              <a:t>Pitfalls (2)</a:t>
            </a:r>
          </a:p>
        </p:txBody>
      </p:sp>
      <p:sp>
        <p:nvSpPr>
          <p:cNvPr id="700419" name="Rectangle 3"/>
          <p:cNvSpPr>
            <a:spLocks noGrp="1" noChangeArrowheads="1"/>
          </p:cNvSpPr>
          <p:nvPr>
            <p:ph type="body" idx="1"/>
          </p:nvPr>
        </p:nvSpPr>
        <p:spPr>
          <a:xfrm>
            <a:off x="638175" y="1354138"/>
            <a:ext cx="7772400" cy="5029200"/>
          </a:xfrm>
        </p:spPr>
        <p:txBody>
          <a:bodyPr>
            <a:normAutofit/>
          </a:bodyPr>
          <a:lstStyle/>
          <a:p>
            <a:pPr marL="285750" indent="-285750"/>
            <a:r>
              <a:rPr lang="en-US" altLang="en-US" sz="3200" dirty="0">
                <a:latin typeface="Arial" pitchFamily="34" charset="0"/>
                <a:cs typeface="Arial" pitchFamily="34" charset="0"/>
              </a:rPr>
              <a:t>We’re secure—we use cryptography/crypto links </a:t>
            </a:r>
          </a:p>
          <a:p>
            <a:pPr marL="285750" indent="-285750"/>
            <a:r>
              <a:rPr lang="en-US" altLang="en-US" sz="3200" dirty="0">
                <a:latin typeface="Arial" pitchFamily="34" charset="0"/>
                <a:cs typeface="Arial" pitchFamily="34" charset="0"/>
              </a:rPr>
              <a:t>We’re secure—we use Access Control Lists </a:t>
            </a:r>
          </a:p>
          <a:p>
            <a:pPr marL="285750" indent="-285750"/>
            <a:r>
              <a:rPr lang="en-US" altLang="en-US" sz="3200" dirty="0">
                <a:latin typeface="Arial" pitchFamily="34" charset="0"/>
                <a:cs typeface="Arial" pitchFamily="34" charset="0"/>
              </a:rPr>
              <a:t>We’re secure—we use a firewall </a:t>
            </a:r>
          </a:p>
          <a:p>
            <a:pPr marL="285750" indent="-285750"/>
            <a:r>
              <a:rPr lang="en-US" altLang="en-US" sz="3200" dirty="0">
                <a:latin typeface="Arial" pitchFamily="34" charset="0"/>
                <a:cs typeface="Arial" pitchFamily="34" charset="0"/>
              </a:rPr>
              <a:t>We’ve reviewed the code, and there are no security bugs </a:t>
            </a:r>
          </a:p>
          <a:p>
            <a:pPr marL="285750" indent="-285750"/>
            <a:r>
              <a:rPr lang="en-US" altLang="en-US" sz="3200" dirty="0">
                <a:latin typeface="Arial" pitchFamily="34" charset="0"/>
                <a:cs typeface="Arial" pitchFamily="34" charset="0"/>
              </a:rPr>
              <a:t>Everyone on the project has a security clearance </a:t>
            </a:r>
          </a:p>
        </p:txBody>
      </p:sp>
      <p:pic>
        <p:nvPicPr>
          <p:cNvPr id="19458" name="Picture 2" descr="C:\Users\Jerry\Desktop\images.jpg"/>
          <p:cNvPicPr>
            <a:picLocks noChangeAspect="1" noChangeArrowheads="1"/>
          </p:cNvPicPr>
          <p:nvPr/>
        </p:nvPicPr>
        <p:blipFill>
          <a:blip r:embed="rId2" cstate="print"/>
          <a:srcRect/>
          <a:stretch>
            <a:fillRect/>
          </a:stretch>
        </p:blipFill>
        <p:spPr bwMode="auto">
          <a:xfrm>
            <a:off x="6262688" y="592138"/>
            <a:ext cx="1524000" cy="1524000"/>
          </a:xfrm>
          <a:prstGeom prst="rect">
            <a:avLst/>
          </a:prstGeom>
          <a:noFill/>
        </p:spPr>
      </p:pic>
    </p:spTree>
    <p:extLst>
      <p:ext uri="{BB962C8B-B14F-4D97-AF65-F5344CB8AC3E}">
        <p14:creationId xmlns:p14="http://schemas.microsoft.com/office/powerpoint/2010/main" val="3670827336"/>
      </p:ext>
    </p:extLst>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ctrTitle"/>
          </p:nvPr>
        </p:nvSpPr>
        <p:spPr>
          <a:xfrm>
            <a:off x="152400" y="1676400"/>
            <a:ext cx="8791575" cy="1143000"/>
          </a:xfrm>
        </p:spPr>
        <p:txBody>
          <a:bodyPr/>
          <a:lstStyle/>
          <a:p>
            <a:r>
              <a:rPr lang="en-US" altLang="en-US" dirty="0">
                <a:latin typeface="Arial" panose="020B0604020202020204" pitchFamily="34" charset="0"/>
                <a:cs typeface="Arial" panose="020B0604020202020204" pitchFamily="34" charset="0"/>
              </a:rPr>
              <a:t>Most Common </a:t>
            </a:r>
            <a:r>
              <a:rPr lang="en-US" altLang="en-US" dirty="0">
                <a:effectLst/>
                <a:latin typeface="Arial" panose="020B0604020202020204" pitchFamily="34" charset="0"/>
                <a:cs typeface="Arial" panose="020B0604020202020204" pitchFamily="34" charset="0"/>
              </a:rPr>
              <a:t>Problems</a:t>
            </a:r>
          </a:p>
        </p:txBody>
      </p:sp>
      <p:sp>
        <p:nvSpPr>
          <p:cNvPr id="701443" name="Rectangle 3"/>
          <p:cNvSpPr>
            <a:spLocks noGrp="1" noChangeArrowheads="1"/>
          </p:cNvSpPr>
          <p:nvPr>
            <p:ph type="subTitle" idx="1"/>
          </p:nvPr>
        </p:nvSpPr>
        <p:spPr>
          <a:xfrm>
            <a:off x="2064327" y="3172691"/>
            <a:ext cx="6400800" cy="637309"/>
          </a:xfrm>
          <a:solidFill>
            <a:schemeClr val="tx1"/>
          </a:solidFill>
          <a:ln/>
          <a:extLst/>
        </p:spPr>
        <p:txBody>
          <a:bodyPr>
            <a:noAutofit/>
          </a:bodyPr>
          <a:lstStyle/>
          <a:p>
            <a:pPr algn="ctr"/>
            <a:r>
              <a:rPr lang="en-US" altLang="en-US" sz="4400" b="0" dirty="0">
                <a:solidFill>
                  <a:srgbClr val="FFFF00"/>
                </a:solidFill>
              </a:rPr>
              <a:t>Buffer overruns</a:t>
            </a:r>
          </a:p>
        </p:txBody>
      </p:sp>
    </p:spTree>
    <p:extLst>
      <p:ext uri="{BB962C8B-B14F-4D97-AF65-F5344CB8AC3E}">
        <p14:creationId xmlns:p14="http://schemas.microsoft.com/office/powerpoint/2010/main" val="12168212"/>
      </p:ext>
    </p:extLst>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Types of Overruns</a:t>
            </a:r>
          </a:p>
        </p:txBody>
      </p:sp>
      <p:sp>
        <p:nvSpPr>
          <p:cNvPr id="702467" name="Rectangle 3"/>
          <p:cNvSpPr>
            <a:spLocks noGrp="1" noChangeArrowheads="1"/>
          </p:cNvSpPr>
          <p:nvPr>
            <p:ph type="body" idx="1"/>
          </p:nvPr>
        </p:nvSpPr>
        <p:spPr/>
        <p:txBody>
          <a:bodyPr>
            <a:normAutofit/>
          </a:bodyPr>
          <a:lstStyle/>
          <a:p>
            <a:pPr marL="285750" indent="-285750"/>
            <a:r>
              <a:rPr lang="en-US" altLang="en-US" sz="3200">
                <a:latin typeface="Arial" pitchFamily="34" charset="0"/>
                <a:cs typeface="Arial" pitchFamily="34" charset="0"/>
              </a:rPr>
              <a:t>Static Buffer Overruns</a:t>
            </a:r>
          </a:p>
          <a:p>
            <a:pPr marL="285750" indent="-285750"/>
            <a:r>
              <a:rPr lang="en-US" altLang="en-US" sz="3200">
                <a:latin typeface="Arial" pitchFamily="34" charset="0"/>
                <a:cs typeface="Arial" pitchFamily="34" charset="0"/>
              </a:rPr>
              <a:t>Heap Overruns</a:t>
            </a:r>
          </a:p>
          <a:p>
            <a:pPr marL="285750" indent="-285750"/>
            <a:r>
              <a:rPr lang="en-US" altLang="en-US" sz="3200">
                <a:latin typeface="Arial" pitchFamily="34" charset="0"/>
                <a:cs typeface="Arial" pitchFamily="34" charset="0"/>
              </a:rPr>
              <a:t>Boundary Checking Errors</a:t>
            </a:r>
          </a:p>
          <a:p>
            <a:pPr marL="285750" indent="-285750"/>
            <a:r>
              <a:rPr lang="en-US" altLang="en-US" sz="3200">
                <a:latin typeface="Arial" pitchFamily="34" charset="0"/>
                <a:cs typeface="Arial" pitchFamily="34" charset="0"/>
              </a:rPr>
              <a:t>Caused by bad coding practices</a:t>
            </a:r>
          </a:p>
          <a:p>
            <a:pPr marL="285750" indent="-285750"/>
            <a:r>
              <a:rPr lang="en-US" altLang="en-US" sz="3200">
                <a:latin typeface="Arial" pitchFamily="34" charset="0"/>
                <a:cs typeface="Arial" pitchFamily="34" charset="0"/>
              </a:rPr>
              <a:t>Can be prevent by writing solid code</a:t>
            </a:r>
          </a:p>
          <a:p>
            <a:pPr marL="285750" indent="-285750"/>
            <a:r>
              <a:rPr lang="en-US" altLang="en-US" sz="3200">
                <a:latin typeface="Arial" pitchFamily="34" charset="0"/>
                <a:cs typeface="Arial" pitchFamily="34" charset="0"/>
              </a:rPr>
              <a:t>Assume overruns are exploitable!!!!!</a:t>
            </a:r>
            <a:endParaRPr lang="en-US" altLang="en-US" sz="3200" dirty="0">
              <a:latin typeface="Arial" pitchFamily="34" charset="0"/>
              <a:cs typeface="Arial" pitchFamily="34" charset="0"/>
            </a:endParaRPr>
          </a:p>
        </p:txBody>
      </p:sp>
      <p:sp>
        <p:nvSpPr>
          <p:cNvPr id="702468" name="Text Box 4"/>
          <p:cNvSpPr txBox="1">
            <a:spLocks noChangeArrowheads="1"/>
          </p:cNvSpPr>
          <p:nvPr/>
        </p:nvSpPr>
        <p:spPr bwMode="auto">
          <a:xfrm>
            <a:off x="1023574" y="4914904"/>
            <a:ext cx="7426035" cy="1384995"/>
          </a:xfrm>
          <a:prstGeom prst="rect">
            <a:avLst/>
          </a:prstGeom>
          <a:solidFill>
            <a:schemeClr val="tx1"/>
          </a:solidFill>
          <a:ln w="9525">
            <a:solidFill>
              <a:srgbClr val="FF3300"/>
            </a:solidFill>
            <a:miter lim="800000"/>
            <a:headEnd/>
            <a:tailEnd/>
          </a:ln>
          <a:effectLst/>
          <a:extLst/>
        </p:spPr>
        <p:txBody>
          <a:bodyPr wrap="square">
            <a:spAutoFit/>
          </a:bodyPr>
          <a:lstStyle/>
          <a:p>
            <a:pPr algn="ctr" eaLnBrk="1" hangingPunct="1"/>
            <a:r>
              <a:rPr lang="en-US" altLang="en-US" sz="2800" b="0" dirty="0">
                <a:solidFill>
                  <a:srgbClr val="FFFF00"/>
                </a:solidFill>
              </a:rPr>
              <a:t>Caused by bad coding practices</a:t>
            </a:r>
          </a:p>
          <a:p>
            <a:pPr algn="ctr" eaLnBrk="1" hangingPunct="1"/>
            <a:r>
              <a:rPr lang="en-US" altLang="en-US" sz="2800" b="0" dirty="0">
                <a:solidFill>
                  <a:srgbClr val="FFFF00"/>
                </a:solidFill>
              </a:rPr>
              <a:t>Can be prevent by writing solid code</a:t>
            </a:r>
          </a:p>
          <a:p>
            <a:pPr algn="ctr" eaLnBrk="1" hangingPunct="1"/>
            <a:r>
              <a:rPr lang="en-US" altLang="en-US" sz="2800" b="0" dirty="0">
                <a:solidFill>
                  <a:srgbClr val="FFFF00"/>
                </a:solidFill>
              </a:rPr>
              <a:t>Assume overruns are exploitable!!!!!</a:t>
            </a:r>
          </a:p>
        </p:txBody>
      </p:sp>
    </p:spTree>
    <p:extLst>
      <p:ext uri="{BB962C8B-B14F-4D97-AF65-F5344CB8AC3E}">
        <p14:creationId xmlns:p14="http://schemas.microsoft.com/office/powerpoint/2010/main" val="2688715686"/>
      </p:ext>
    </p:extLst>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Static Buffer Overruns</a:t>
            </a:r>
          </a:p>
        </p:txBody>
      </p:sp>
      <p:sp>
        <p:nvSpPr>
          <p:cNvPr id="703491" name="Rectangle 3"/>
          <p:cNvSpPr>
            <a:spLocks noGrp="1" noChangeArrowheads="1"/>
          </p:cNvSpPr>
          <p:nvPr>
            <p:ph type="body" idx="1"/>
          </p:nvPr>
        </p:nvSpPr>
        <p:spPr/>
        <p:txBody>
          <a:bodyPr>
            <a:normAutofit/>
          </a:bodyPr>
          <a:lstStyle/>
          <a:p>
            <a:pPr marL="285750" indent="-285750"/>
            <a:r>
              <a:rPr lang="en-US" altLang="en-US" sz="3200" dirty="0">
                <a:latin typeface="Arial" pitchFamily="34" charset="0"/>
                <a:cs typeface="Arial" pitchFamily="34" charset="0"/>
              </a:rPr>
              <a:t>Function calls in C/C++</a:t>
            </a:r>
          </a:p>
          <a:p>
            <a:pPr marL="742950" lvl="1" indent="-285750"/>
            <a:r>
              <a:rPr lang="en-US" altLang="en-US" sz="2800" dirty="0">
                <a:latin typeface="Arial" pitchFamily="34" charset="0"/>
                <a:cs typeface="Arial" pitchFamily="34" charset="0"/>
              </a:rPr>
              <a:t>All variables and the caller’s return address are put on the “stack”  </a:t>
            </a:r>
          </a:p>
          <a:p>
            <a:pPr marL="742950" lvl="1" indent="-285750"/>
            <a:r>
              <a:rPr lang="en-US" altLang="en-US" sz="2800" dirty="0">
                <a:latin typeface="Arial" pitchFamily="34" charset="0"/>
                <a:cs typeface="Arial" pitchFamily="34" charset="0"/>
              </a:rPr>
              <a:t>Problems can occur when unchecked user input is passed to a function (such as </a:t>
            </a:r>
            <a:r>
              <a:rPr lang="en-US" altLang="en-US" sz="2800" dirty="0" err="1">
                <a:latin typeface="Arial" pitchFamily="34" charset="0"/>
                <a:cs typeface="Arial" pitchFamily="34" charset="0"/>
              </a:rPr>
              <a:t>strcpy</a:t>
            </a:r>
            <a:r>
              <a:rPr lang="en-US" altLang="en-US" sz="2800" dirty="0">
                <a:latin typeface="Arial" pitchFamily="34" charset="0"/>
                <a:cs typeface="Arial" pitchFamily="34" charset="0"/>
              </a:rPr>
              <a:t>) </a:t>
            </a:r>
          </a:p>
          <a:p>
            <a:pPr marL="742950" lvl="1" indent="-285750"/>
            <a:r>
              <a:rPr lang="en-US" altLang="en-US" sz="2800" dirty="0">
                <a:latin typeface="Arial" pitchFamily="34" charset="0"/>
                <a:cs typeface="Arial" pitchFamily="34" charset="0"/>
              </a:rPr>
              <a:t>Result: The return address can be overwritten by another address chosen by the attacker</a:t>
            </a:r>
          </a:p>
        </p:txBody>
      </p:sp>
      <p:pic>
        <p:nvPicPr>
          <p:cNvPr id="20482" name="Picture 2" descr="C:\Users\Jerry\Desktop\index.jpg"/>
          <p:cNvPicPr>
            <a:picLocks noChangeAspect="1" noChangeArrowheads="1"/>
          </p:cNvPicPr>
          <p:nvPr/>
        </p:nvPicPr>
        <p:blipFill>
          <a:blip r:embed="rId2" cstate="print"/>
          <a:srcRect/>
          <a:stretch>
            <a:fillRect/>
          </a:stretch>
        </p:blipFill>
        <p:spPr bwMode="auto">
          <a:xfrm>
            <a:off x="2505456" y="4815240"/>
            <a:ext cx="4623816" cy="2042760"/>
          </a:xfrm>
          <a:prstGeom prst="rect">
            <a:avLst/>
          </a:prstGeom>
          <a:noFill/>
        </p:spPr>
      </p:pic>
    </p:spTree>
    <p:extLst>
      <p:ext uri="{BB962C8B-B14F-4D97-AF65-F5344CB8AC3E}">
        <p14:creationId xmlns:p14="http://schemas.microsoft.com/office/powerpoint/2010/main" val="2510085618"/>
      </p:ext>
    </p:extLst>
  </p:cSld>
  <p:clrMapOvr>
    <a:masterClrMapping/>
  </p:clrMapOvr>
  <p:transition spd="med">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5" name="Rectangle 3"/>
          <p:cNvSpPr>
            <a:spLocks noGrp="1" noChangeArrowheads="1"/>
          </p:cNvSpPr>
          <p:nvPr>
            <p:ph idx="1"/>
          </p:nvPr>
        </p:nvSpPr>
        <p:spPr>
          <a:xfrm>
            <a:off x="457200" y="1243584"/>
            <a:ext cx="8229600" cy="5047488"/>
          </a:xfrm>
        </p:spPr>
        <p:txBody>
          <a:bodyPr>
            <a:normAutofit lnSpcReduction="10000"/>
          </a:bodyPr>
          <a:lstStyle/>
          <a:p>
            <a:pPr marL="342900" indent="-342900">
              <a:lnSpc>
                <a:spcPct val="80000"/>
              </a:lnSpc>
              <a:buFont typeface="Arial" charset="0"/>
              <a:buNone/>
            </a:pPr>
            <a:r>
              <a:rPr lang="en-US" altLang="en-US" sz="1000" b="0" dirty="0">
                <a:latin typeface="Arial" pitchFamily="34" charset="0"/>
                <a:cs typeface="Arial" pitchFamily="34" charset="0"/>
              </a:rPr>
              <a:t>	</a:t>
            </a:r>
            <a:r>
              <a:rPr lang="en-US" altLang="en-US" sz="1800" dirty="0">
                <a:latin typeface="Arial" pitchFamily="34" charset="0"/>
                <a:cs typeface="Arial" pitchFamily="34" charset="0"/>
              </a:rPr>
              <a:t>#</a:t>
            </a:r>
            <a:r>
              <a:rPr lang="en-US" altLang="en-US" sz="1800" b="1" dirty="0">
                <a:latin typeface="Arial" pitchFamily="34" charset="0"/>
                <a:cs typeface="Arial" pitchFamily="34" charset="0"/>
              </a:rPr>
              <a:t>include &lt;</a:t>
            </a:r>
            <a:r>
              <a:rPr lang="en-US" altLang="en-US" sz="1800" b="1" dirty="0" err="1">
                <a:latin typeface="Arial" pitchFamily="34" charset="0"/>
                <a:cs typeface="Arial" pitchFamily="34" charset="0"/>
              </a:rPr>
              <a:t>iostream</a:t>
            </a:r>
            <a:r>
              <a:rPr lang="en-US" altLang="en-US" sz="1800" b="1" dirty="0">
                <a:latin typeface="Arial" pitchFamily="34" charset="0"/>
                <a:cs typeface="Arial" pitchFamily="34" charset="0"/>
              </a:rPr>
              <a:t>&gt; </a:t>
            </a:r>
          </a:p>
          <a:p>
            <a:pPr marL="342900" indent="-342900">
              <a:lnSpc>
                <a:spcPct val="80000"/>
              </a:lnSpc>
              <a:buFont typeface="Arial" charset="0"/>
              <a:buNone/>
            </a:pPr>
            <a:r>
              <a:rPr lang="en-US" altLang="en-US" sz="1800" b="1" dirty="0">
                <a:latin typeface="Arial" pitchFamily="34" charset="0"/>
                <a:cs typeface="Arial" pitchFamily="34" charset="0"/>
              </a:rPr>
              <a:t>	using namespace std;</a:t>
            </a:r>
          </a:p>
          <a:p>
            <a:pPr marL="342900" indent="-342900">
              <a:lnSpc>
                <a:spcPct val="80000"/>
              </a:lnSpc>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int</a:t>
            </a:r>
            <a:r>
              <a:rPr lang="en-US" altLang="en-US" sz="1800" b="1" dirty="0">
                <a:latin typeface="Arial" pitchFamily="34" charset="0"/>
                <a:cs typeface="Arial" pitchFamily="34" charset="0"/>
              </a:rPr>
              <a:t> main (void) </a:t>
            </a:r>
          </a:p>
          <a:p>
            <a:pPr marL="342900" indent="-342900">
              <a:lnSpc>
                <a:spcPct val="80000"/>
              </a:lnSpc>
              <a:buFont typeface="Arial" charset="0"/>
              <a:buNone/>
            </a:pPr>
            <a:r>
              <a:rPr lang="en-US" altLang="en-US" sz="1800" b="1" dirty="0">
                <a:latin typeface="Arial" pitchFamily="34" charset="0"/>
                <a:cs typeface="Arial" pitchFamily="34" charset="0"/>
              </a:rPr>
              <a:t>	{  </a:t>
            </a:r>
          </a:p>
          <a:p>
            <a:pPr marL="342900" indent="-342900">
              <a:lnSpc>
                <a:spcPct val="80000"/>
              </a:lnSpc>
              <a:buFont typeface="Arial" charset="0"/>
              <a:buNone/>
            </a:pPr>
            <a:r>
              <a:rPr lang="en-US" altLang="en-US" sz="1800" b="1" dirty="0">
                <a:latin typeface="Arial" pitchFamily="34" charset="0"/>
                <a:cs typeface="Arial" pitchFamily="34" charset="0"/>
              </a:rPr>
              <a:t> 	 char </a:t>
            </a:r>
            <a:r>
              <a:rPr lang="en-US" altLang="en-US" sz="1800" b="1" dirty="0" err="1">
                <a:latin typeface="Arial" pitchFamily="34" charset="0"/>
                <a:cs typeface="Arial" pitchFamily="34" charset="0"/>
              </a:rPr>
              <a:t>inputLastName</a:t>
            </a:r>
            <a:r>
              <a:rPr lang="en-US" altLang="en-US" sz="1800" b="1" dirty="0">
                <a:latin typeface="Arial" pitchFamily="34" charset="0"/>
                <a:cs typeface="Arial" pitchFamily="34" charset="0"/>
              </a:rPr>
              <a:t>[80];</a:t>
            </a:r>
          </a:p>
          <a:p>
            <a:pPr marL="342900" indent="-342900">
              <a:lnSpc>
                <a:spcPct val="80000"/>
              </a:lnSpc>
              <a:buFont typeface="Arial" charset="0"/>
              <a:buNone/>
            </a:pPr>
            <a:r>
              <a:rPr lang="en-US" altLang="en-US" sz="1800" b="1" dirty="0">
                <a:latin typeface="Arial" pitchFamily="34" charset="0"/>
                <a:cs typeface="Arial" pitchFamily="34" charset="0"/>
              </a:rPr>
              <a:t> 	 char </a:t>
            </a:r>
            <a:r>
              <a:rPr lang="en-US" altLang="en-US" sz="1800" b="1" dirty="0" err="1">
                <a:latin typeface="Arial" pitchFamily="34" charset="0"/>
                <a:cs typeface="Arial" pitchFamily="34" charset="0"/>
              </a:rPr>
              <a:t>outputLastName</a:t>
            </a:r>
            <a:r>
              <a:rPr lang="en-US" altLang="en-US" sz="1800" b="1" dirty="0">
                <a:latin typeface="Arial" pitchFamily="34" charset="0"/>
                <a:cs typeface="Arial" pitchFamily="34" charset="0"/>
              </a:rPr>
              <a:t>[9];</a:t>
            </a:r>
          </a:p>
          <a:p>
            <a:pPr marL="342900" indent="-342900">
              <a:lnSpc>
                <a:spcPct val="80000"/>
              </a:lnSpc>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cout</a:t>
            </a:r>
            <a:r>
              <a:rPr lang="en-US" altLang="en-US" sz="1800" b="1" dirty="0">
                <a:latin typeface="Arial" pitchFamily="34" charset="0"/>
                <a:cs typeface="Arial" pitchFamily="34" charset="0"/>
              </a:rPr>
              <a:t> &lt;&lt; "Please enter the first eight characters of your last name: " &lt;&lt; </a:t>
            </a:r>
            <a:r>
              <a:rPr lang="en-US" altLang="en-US" sz="1800" b="1" dirty="0" err="1">
                <a:latin typeface="Arial" pitchFamily="34" charset="0"/>
                <a:cs typeface="Arial" pitchFamily="34" charset="0"/>
              </a:rPr>
              <a:t>endl</a:t>
            </a:r>
            <a:r>
              <a:rPr lang="en-US" altLang="en-US" sz="1800" b="1" dirty="0">
                <a:latin typeface="Arial" pitchFamily="34" charset="0"/>
                <a:cs typeface="Arial" pitchFamily="34" charset="0"/>
              </a:rPr>
              <a:t>;</a:t>
            </a:r>
          </a:p>
          <a:p>
            <a:pPr marL="342900" indent="-342900">
              <a:lnSpc>
                <a:spcPct val="80000"/>
              </a:lnSpc>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cin</a:t>
            </a:r>
            <a:r>
              <a:rPr lang="en-US" altLang="en-US" sz="1800" b="1" dirty="0">
                <a:latin typeface="Arial" pitchFamily="34" charset="0"/>
                <a:cs typeface="Arial" pitchFamily="34" charset="0"/>
              </a:rPr>
              <a:t> &gt;&gt; </a:t>
            </a:r>
            <a:r>
              <a:rPr lang="en-US" altLang="en-US" sz="1800" b="1" dirty="0" err="1">
                <a:latin typeface="Arial" pitchFamily="34" charset="0"/>
                <a:cs typeface="Arial" pitchFamily="34" charset="0"/>
              </a:rPr>
              <a:t>inputLastName</a:t>
            </a:r>
            <a:r>
              <a:rPr lang="en-US" altLang="en-US" sz="1800" b="1" dirty="0">
                <a:latin typeface="Arial" pitchFamily="34" charset="0"/>
                <a:cs typeface="Arial" pitchFamily="34" charset="0"/>
              </a:rPr>
              <a:t>;</a:t>
            </a:r>
          </a:p>
          <a:p>
            <a:pPr marL="342900" indent="-342900">
              <a:lnSpc>
                <a:spcPct val="80000"/>
              </a:lnSpc>
              <a:buFont typeface="Arial" charset="0"/>
              <a:buNone/>
            </a:pPr>
            <a:r>
              <a:rPr lang="en-US" altLang="en-US" sz="1800" b="1" dirty="0">
                <a:latin typeface="Arial" pitchFamily="34" charset="0"/>
                <a:cs typeface="Arial" pitchFamily="34" charset="0"/>
              </a:rPr>
              <a:t>	 </a:t>
            </a:r>
            <a:r>
              <a:rPr lang="en-US" altLang="en-US" sz="1800" b="1" dirty="0" err="1">
                <a:solidFill>
                  <a:schemeClr val="tx2"/>
                </a:solidFill>
                <a:latin typeface="Arial" pitchFamily="34" charset="0"/>
                <a:cs typeface="Arial" pitchFamily="34" charset="0"/>
              </a:rPr>
              <a:t>strcpy</a:t>
            </a:r>
            <a:r>
              <a:rPr lang="en-US" altLang="en-US" sz="1800" b="1" dirty="0">
                <a:solidFill>
                  <a:schemeClr val="tx2"/>
                </a:solidFill>
                <a:latin typeface="Arial" pitchFamily="34" charset="0"/>
                <a:cs typeface="Arial" pitchFamily="34" charset="0"/>
              </a:rPr>
              <a:t> (</a:t>
            </a:r>
            <a:r>
              <a:rPr lang="en-US" altLang="en-US" sz="1800" b="1" dirty="0" err="1">
                <a:solidFill>
                  <a:schemeClr val="tx2"/>
                </a:solidFill>
                <a:latin typeface="Arial" pitchFamily="34" charset="0"/>
                <a:cs typeface="Arial" pitchFamily="34" charset="0"/>
              </a:rPr>
              <a:t>outputLastName,inputLastName</a:t>
            </a:r>
            <a:r>
              <a:rPr lang="en-US" altLang="en-US" sz="1800" b="1" dirty="0">
                <a:solidFill>
                  <a:schemeClr val="tx2"/>
                </a:solidFill>
                <a:latin typeface="Arial" pitchFamily="34" charset="0"/>
                <a:cs typeface="Arial" pitchFamily="34" charset="0"/>
              </a:rPr>
              <a:t>); // memory can be overwritten</a:t>
            </a:r>
          </a:p>
          <a:p>
            <a:pPr marL="342900" indent="-342900">
              <a:lnSpc>
                <a:spcPct val="80000"/>
              </a:lnSpc>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cout</a:t>
            </a:r>
            <a:r>
              <a:rPr lang="en-US" altLang="en-US" sz="1800" b="1" dirty="0">
                <a:latin typeface="Arial" pitchFamily="34" charset="0"/>
                <a:cs typeface="Arial" pitchFamily="34" charset="0"/>
              </a:rPr>
              <a:t> &lt;&lt; </a:t>
            </a:r>
            <a:r>
              <a:rPr lang="en-US" altLang="en-US" sz="1800" b="1" dirty="0" err="1">
                <a:latin typeface="Arial" pitchFamily="34" charset="0"/>
                <a:cs typeface="Arial" pitchFamily="34" charset="0"/>
              </a:rPr>
              <a:t>outputLastName</a:t>
            </a:r>
            <a:r>
              <a:rPr lang="en-US" altLang="en-US" sz="1800" b="1" dirty="0">
                <a:latin typeface="Arial" pitchFamily="34" charset="0"/>
                <a:cs typeface="Arial" pitchFamily="34" charset="0"/>
              </a:rPr>
              <a:t> &lt;&lt; </a:t>
            </a:r>
            <a:r>
              <a:rPr lang="en-US" altLang="en-US" sz="1800" b="1" dirty="0" err="1">
                <a:latin typeface="Arial" pitchFamily="34" charset="0"/>
                <a:cs typeface="Arial" pitchFamily="34" charset="0"/>
              </a:rPr>
              <a:t>endl</a:t>
            </a:r>
            <a:r>
              <a:rPr lang="en-US" altLang="en-US" sz="1800" b="1" dirty="0">
                <a:latin typeface="Arial" pitchFamily="34" charset="0"/>
                <a:cs typeface="Arial" pitchFamily="34" charset="0"/>
              </a:rPr>
              <a:t>;</a:t>
            </a:r>
          </a:p>
          <a:p>
            <a:pPr marL="342900" indent="-342900">
              <a:lnSpc>
                <a:spcPct val="80000"/>
              </a:lnSpc>
              <a:buFont typeface="Arial" charset="0"/>
              <a:buNone/>
            </a:pPr>
            <a:r>
              <a:rPr lang="en-US" altLang="en-US" sz="1800" b="1" dirty="0">
                <a:latin typeface="Arial" pitchFamily="34" charset="0"/>
                <a:cs typeface="Arial" pitchFamily="34" charset="0"/>
              </a:rPr>
              <a:t>	 return 0;</a:t>
            </a:r>
          </a:p>
          <a:p>
            <a:pPr marL="342900" indent="-342900">
              <a:lnSpc>
                <a:spcPct val="80000"/>
              </a:lnSpc>
              <a:buFont typeface="Arial" charset="0"/>
              <a:buNone/>
            </a:pPr>
            <a:r>
              <a:rPr lang="en-US" altLang="en-US" sz="1800" b="1" dirty="0">
                <a:latin typeface="Arial" pitchFamily="34" charset="0"/>
                <a:cs typeface="Arial" pitchFamily="34" charset="0"/>
              </a:rPr>
              <a:t>	}</a:t>
            </a:r>
          </a:p>
          <a:p>
            <a:pPr marL="342900" indent="-342900">
              <a:lnSpc>
                <a:spcPct val="80000"/>
              </a:lnSpc>
              <a:buFont typeface="Arial" charset="0"/>
              <a:buNone/>
            </a:pPr>
            <a:r>
              <a:rPr lang="en-US" altLang="en-US" sz="1800" b="1" dirty="0">
                <a:latin typeface="Arial" pitchFamily="34" charset="0"/>
                <a:cs typeface="Arial" pitchFamily="34" charset="0"/>
              </a:rPr>
              <a:t>Output</a:t>
            </a:r>
          </a:p>
          <a:p>
            <a:pPr marL="342900" indent="-342900">
              <a:lnSpc>
                <a:spcPct val="80000"/>
              </a:lnSpc>
              <a:buFont typeface="Arial" charset="0"/>
              <a:buNone/>
            </a:pPr>
            <a:r>
              <a:rPr lang="en-US" altLang="en-US" sz="1800" b="1" dirty="0">
                <a:latin typeface="Arial" pitchFamily="34" charset="0"/>
                <a:cs typeface="Arial" pitchFamily="34" charset="0"/>
              </a:rPr>
              <a:t>Please enter the first eight characters of your last name: </a:t>
            </a:r>
          </a:p>
          <a:p>
            <a:pPr marL="342900" indent="-342900">
              <a:lnSpc>
                <a:spcPct val="80000"/>
              </a:lnSpc>
              <a:buFont typeface="Arial" charset="0"/>
              <a:buNone/>
            </a:pPr>
            <a:r>
              <a:rPr lang="en-US" altLang="en-US" sz="1800" b="1" dirty="0">
                <a:latin typeface="Arial" pitchFamily="34" charset="0"/>
                <a:cs typeface="Arial" pitchFamily="34" charset="0"/>
              </a:rPr>
              <a:t>12345678aa</a:t>
            </a:r>
          </a:p>
          <a:p>
            <a:pPr marL="342900" indent="-342900">
              <a:lnSpc>
                <a:spcPct val="80000"/>
              </a:lnSpc>
              <a:buFont typeface="Arial" charset="0"/>
              <a:buNone/>
            </a:pPr>
            <a:r>
              <a:rPr lang="en-US" altLang="en-US" sz="1800" b="1" dirty="0">
                <a:latin typeface="Arial" pitchFamily="34" charset="0"/>
                <a:cs typeface="Arial" pitchFamily="34" charset="0"/>
              </a:rPr>
              <a:t>12345678aa  </a:t>
            </a:r>
          </a:p>
          <a:p>
            <a:pPr marL="342900" indent="-342900">
              <a:lnSpc>
                <a:spcPct val="80000"/>
              </a:lnSpc>
              <a:buFont typeface="Arial" charset="0"/>
              <a:buNone/>
            </a:pPr>
            <a:r>
              <a:rPr lang="en-US" altLang="en-US" sz="1800" b="1" dirty="0">
                <a:solidFill>
                  <a:schemeClr val="tx2"/>
                </a:solidFill>
                <a:latin typeface="Arial" pitchFamily="34" charset="0"/>
                <a:cs typeface="Arial" pitchFamily="34" charset="0"/>
              </a:rPr>
              <a:t>// </a:t>
            </a:r>
            <a:r>
              <a:rPr lang="en-US" altLang="en-US" sz="1800" b="1" dirty="0" err="1">
                <a:solidFill>
                  <a:srgbClr val="FF0000"/>
                </a:solidFill>
                <a:latin typeface="Arial" pitchFamily="34" charset="0"/>
                <a:cs typeface="Arial" pitchFamily="34" charset="0"/>
              </a:rPr>
              <a:t>aa</a:t>
            </a:r>
            <a:r>
              <a:rPr lang="en-US" altLang="en-US" sz="1800" b="1" dirty="0">
                <a:solidFill>
                  <a:srgbClr val="FF0000"/>
                </a:solidFill>
                <a:latin typeface="Arial" pitchFamily="34" charset="0"/>
                <a:cs typeface="Arial" pitchFamily="34" charset="0"/>
              </a:rPr>
              <a:t> is an address could be used as the return address for exploitation</a:t>
            </a:r>
          </a:p>
        </p:txBody>
      </p:sp>
      <p:sp>
        <p:nvSpPr>
          <p:cNvPr id="704514"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Stack Overrun</a:t>
            </a:r>
          </a:p>
        </p:txBody>
      </p:sp>
    </p:spTree>
    <p:extLst>
      <p:ext uri="{BB962C8B-B14F-4D97-AF65-F5344CB8AC3E}">
        <p14:creationId xmlns:p14="http://schemas.microsoft.com/office/powerpoint/2010/main" val="2627997859"/>
      </p:ext>
    </p:extLst>
  </p:cSld>
  <p:clrMapOvr>
    <a:masterClrMapping/>
  </p:clrMapOvr>
  <p:transition spd="med">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9" name="Rectangle 3"/>
          <p:cNvSpPr>
            <a:spLocks noGrp="1" noChangeArrowheads="1"/>
          </p:cNvSpPr>
          <p:nvPr>
            <p:ph idx="1"/>
          </p:nvPr>
        </p:nvSpPr>
        <p:spPr/>
        <p:txBody>
          <a:bodyPr/>
          <a:lstStyle/>
          <a:p>
            <a:pPr marL="342900" indent="-342900">
              <a:lnSpc>
                <a:spcPct val="80000"/>
              </a:lnSpc>
              <a:buFont typeface="Arial" charset="0"/>
              <a:buNone/>
            </a:pPr>
            <a:r>
              <a:rPr lang="en-US" altLang="en-US" sz="1600" b="1" dirty="0">
                <a:latin typeface="Arial" pitchFamily="34" charset="0"/>
                <a:cs typeface="Arial" pitchFamily="34" charset="0"/>
              </a:rPr>
              <a:t>//</a:t>
            </a:r>
            <a:r>
              <a:rPr lang="en-US" altLang="en-US" sz="1600" dirty="0">
                <a:latin typeface="Arial" pitchFamily="34" charset="0"/>
                <a:cs typeface="Arial" pitchFamily="34" charset="0"/>
              </a:rPr>
              <a:t> </a:t>
            </a:r>
            <a:r>
              <a:rPr lang="en-US" altLang="en-US" sz="1600" b="1" dirty="0">
                <a:latin typeface="Arial" pitchFamily="34" charset="0"/>
                <a:cs typeface="Arial" pitchFamily="34" charset="0"/>
              </a:rPr>
              <a:t>stack overflow prevented</a:t>
            </a:r>
          </a:p>
          <a:p>
            <a:pPr marL="342900" indent="-342900">
              <a:lnSpc>
                <a:spcPct val="80000"/>
              </a:lnSpc>
              <a:buFont typeface="Arial" charset="0"/>
              <a:buNone/>
            </a:pPr>
            <a:r>
              <a:rPr lang="en-US" altLang="en-US" sz="1600" b="1" dirty="0">
                <a:latin typeface="Arial" pitchFamily="34" charset="0"/>
                <a:cs typeface="Arial" pitchFamily="34" charset="0"/>
              </a:rPr>
              <a:t>	#include &lt;</a:t>
            </a:r>
            <a:r>
              <a:rPr lang="en-US" altLang="en-US" sz="1600" b="1" dirty="0" err="1">
                <a:latin typeface="Arial" pitchFamily="34" charset="0"/>
                <a:cs typeface="Arial" pitchFamily="34" charset="0"/>
              </a:rPr>
              <a:t>iostream</a:t>
            </a:r>
            <a:r>
              <a:rPr lang="en-US" altLang="en-US" sz="1600" b="1" dirty="0">
                <a:latin typeface="Arial" pitchFamily="34" charset="0"/>
                <a:cs typeface="Arial" pitchFamily="34" charset="0"/>
              </a:rPr>
              <a:t>&gt; </a:t>
            </a:r>
          </a:p>
          <a:p>
            <a:pPr marL="342900" indent="-342900">
              <a:lnSpc>
                <a:spcPct val="80000"/>
              </a:lnSpc>
              <a:buFont typeface="Arial" charset="0"/>
              <a:buNone/>
            </a:pPr>
            <a:r>
              <a:rPr lang="en-US" altLang="en-US" sz="1600" b="1" dirty="0">
                <a:latin typeface="Arial" pitchFamily="34" charset="0"/>
                <a:cs typeface="Arial" pitchFamily="34" charset="0"/>
              </a:rPr>
              <a:t>	using namespace std;</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int</a:t>
            </a:r>
            <a:r>
              <a:rPr lang="en-US" altLang="en-US" sz="1600" b="1" dirty="0">
                <a:latin typeface="Arial" pitchFamily="34" charset="0"/>
                <a:cs typeface="Arial" pitchFamily="34" charset="0"/>
              </a:rPr>
              <a:t> main (void) </a:t>
            </a:r>
          </a:p>
          <a:p>
            <a:pPr marL="342900" indent="-342900">
              <a:lnSpc>
                <a:spcPct val="80000"/>
              </a:lnSpc>
              <a:buFont typeface="Arial" charset="0"/>
              <a:buNone/>
            </a:pPr>
            <a:r>
              <a:rPr lang="en-US" altLang="en-US" sz="1600" b="1" dirty="0">
                <a:latin typeface="Arial" pitchFamily="34" charset="0"/>
                <a:cs typeface="Arial" pitchFamily="34" charset="0"/>
              </a:rPr>
              <a:t>	{  </a:t>
            </a:r>
          </a:p>
          <a:p>
            <a:pPr marL="342900" indent="-342900">
              <a:lnSpc>
                <a:spcPct val="80000"/>
              </a:lnSpc>
              <a:buFont typeface="Arial" charset="0"/>
              <a:buNone/>
            </a:pPr>
            <a:r>
              <a:rPr lang="en-US" altLang="en-US" sz="1600" b="1" dirty="0">
                <a:latin typeface="Arial" pitchFamily="34" charset="0"/>
                <a:cs typeface="Arial" pitchFamily="34" charset="0"/>
              </a:rPr>
              <a:t> 	 char </a:t>
            </a:r>
            <a:r>
              <a:rPr lang="en-US" altLang="en-US" sz="1600" b="1" dirty="0" err="1">
                <a:latin typeface="Arial" pitchFamily="34" charset="0"/>
                <a:cs typeface="Arial" pitchFamily="34" charset="0"/>
              </a:rPr>
              <a:t>inputLastName</a:t>
            </a:r>
            <a:r>
              <a:rPr lang="en-US" altLang="en-US" sz="1600" b="1" dirty="0">
                <a:latin typeface="Arial" pitchFamily="34" charset="0"/>
                <a:cs typeface="Arial" pitchFamily="34" charset="0"/>
              </a:rPr>
              <a:t>[80];</a:t>
            </a:r>
          </a:p>
          <a:p>
            <a:pPr marL="342900" indent="-342900">
              <a:lnSpc>
                <a:spcPct val="80000"/>
              </a:lnSpc>
              <a:buFont typeface="Arial" charset="0"/>
              <a:buNone/>
            </a:pPr>
            <a:r>
              <a:rPr lang="en-US" altLang="en-US" sz="1600" b="1" dirty="0">
                <a:latin typeface="Arial" pitchFamily="34" charset="0"/>
                <a:cs typeface="Arial" pitchFamily="34" charset="0"/>
              </a:rPr>
              <a:t> 	 char </a:t>
            </a:r>
            <a:r>
              <a:rPr lang="en-US" altLang="en-US" sz="1600" b="1" dirty="0" err="1">
                <a:latin typeface="Arial" pitchFamily="34" charset="0"/>
                <a:cs typeface="Arial" pitchFamily="34" charset="0"/>
              </a:rPr>
              <a:t>outputLastName</a:t>
            </a:r>
            <a:r>
              <a:rPr lang="en-US" altLang="en-US" sz="1600" b="1" dirty="0">
                <a:latin typeface="Arial" pitchFamily="34" charset="0"/>
                <a:cs typeface="Arial" pitchFamily="34" charset="0"/>
              </a:rPr>
              <a:t>[9];</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cout</a:t>
            </a:r>
            <a:r>
              <a:rPr lang="en-US" altLang="en-US" sz="1600" b="1" dirty="0">
                <a:latin typeface="Arial" pitchFamily="34" charset="0"/>
                <a:cs typeface="Arial" pitchFamily="34" charset="0"/>
              </a:rPr>
              <a:t> &lt;&lt; "Please enter the first eight characters of your last name: " &lt;&lt; </a:t>
            </a:r>
            <a:r>
              <a:rPr lang="en-US" altLang="en-US" sz="1600" b="1" dirty="0" err="1">
                <a:latin typeface="Arial" pitchFamily="34" charset="0"/>
                <a:cs typeface="Arial" pitchFamily="34" charset="0"/>
              </a:rPr>
              <a:t>endl</a:t>
            </a:r>
            <a:r>
              <a:rPr lang="en-US" altLang="en-US" sz="1600" b="1" dirty="0">
                <a:latin typeface="Arial" pitchFamily="34" charset="0"/>
                <a:cs typeface="Arial" pitchFamily="34" charset="0"/>
              </a:rPr>
              <a:t>;</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cin</a:t>
            </a:r>
            <a:r>
              <a:rPr lang="en-US" altLang="en-US" sz="1600" b="1" dirty="0">
                <a:latin typeface="Arial" pitchFamily="34" charset="0"/>
                <a:cs typeface="Arial" pitchFamily="34" charset="0"/>
              </a:rPr>
              <a:t> &gt;&gt; </a:t>
            </a:r>
            <a:r>
              <a:rPr lang="en-US" altLang="en-US" sz="1600" b="1" dirty="0" err="1">
                <a:latin typeface="Arial" pitchFamily="34" charset="0"/>
                <a:cs typeface="Arial" pitchFamily="34" charset="0"/>
              </a:rPr>
              <a:t>inputLastName</a:t>
            </a:r>
            <a:r>
              <a:rPr lang="en-US" altLang="en-US" sz="1600" b="1" dirty="0">
                <a:latin typeface="Arial" pitchFamily="34" charset="0"/>
                <a:cs typeface="Arial" pitchFamily="34" charset="0"/>
              </a:rPr>
              <a:t>;</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solidFill>
                  <a:schemeClr val="tx2"/>
                </a:solidFill>
                <a:latin typeface="Arial" pitchFamily="34" charset="0"/>
                <a:cs typeface="Arial" pitchFamily="34" charset="0"/>
              </a:rPr>
              <a:t>strncpy</a:t>
            </a:r>
            <a:r>
              <a:rPr lang="en-US" altLang="en-US" sz="1600" b="1" dirty="0">
                <a:solidFill>
                  <a:schemeClr val="tx2"/>
                </a:solidFill>
                <a:latin typeface="Arial" pitchFamily="34" charset="0"/>
                <a:cs typeface="Arial" pitchFamily="34" charset="0"/>
              </a:rPr>
              <a:t> (outputLastName,inputLastName,8); // only eight character are copied</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outputLastName</a:t>
            </a:r>
            <a:r>
              <a:rPr lang="en-US" altLang="en-US" sz="1600" b="1" dirty="0">
                <a:latin typeface="Arial" pitchFamily="34" charset="0"/>
                <a:cs typeface="Arial" pitchFamily="34" charset="0"/>
              </a:rPr>
              <a:t>[8]='\0';</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cout</a:t>
            </a:r>
            <a:r>
              <a:rPr lang="en-US" altLang="en-US" sz="1600" b="1" dirty="0">
                <a:latin typeface="Arial" pitchFamily="34" charset="0"/>
                <a:cs typeface="Arial" pitchFamily="34" charset="0"/>
              </a:rPr>
              <a:t> &lt;&lt; </a:t>
            </a:r>
            <a:r>
              <a:rPr lang="en-US" altLang="en-US" sz="1600" b="1" dirty="0" err="1">
                <a:latin typeface="Arial" pitchFamily="34" charset="0"/>
                <a:cs typeface="Arial" pitchFamily="34" charset="0"/>
              </a:rPr>
              <a:t>outputLastName</a:t>
            </a:r>
            <a:r>
              <a:rPr lang="en-US" altLang="en-US" sz="1600" b="1" dirty="0">
                <a:latin typeface="Arial" pitchFamily="34" charset="0"/>
                <a:cs typeface="Arial" pitchFamily="34" charset="0"/>
              </a:rPr>
              <a:t> &lt;&lt; </a:t>
            </a:r>
            <a:r>
              <a:rPr lang="en-US" altLang="en-US" sz="1600" b="1" dirty="0" err="1">
                <a:latin typeface="Arial" pitchFamily="34" charset="0"/>
                <a:cs typeface="Arial" pitchFamily="34" charset="0"/>
              </a:rPr>
              <a:t>endl</a:t>
            </a:r>
            <a:r>
              <a:rPr lang="en-US" altLang="en-US" sz="1600" b="1" dirty="0">
                <a:latin typeface="Arial" pitchFamily="34" charset="0"/>
                <a:cs typeface="Arial" pitchFamily="34" charset="0"/>
              </a:rPr>
              <a:t>;</a:t>
            </a:r>
          </a:p>
          <a:p>
            <a:pPr marL="342900" indent="-342900">
              <a:lnSpc>
                <a:spcPct val="80000"/>
              </a:lnSpc>
              <a:buFont typeface="Arial" charset="0"/>
              <a:buNone/>
            </a:pPr>
            <a:r>
              <a:rPr lang="en-US" altLang="en-US" sz="1600" b="1" dirty="0">
                <a:latin typeface="Arial" pitchFamily="34" charset="0"/>
                <a:cs typeface="Arial" pitchFamily="34" charset="0"/>
              </a:rPr>
              <a:t>	 return 0;</a:t>
            </a:r>
          </a:p>
          <a:p>
            <a:pPr marL="342900" indent="-342900">
              <a:lnSpc>
                <a:spcPct val="80000"/>
              </a:lnSpc>
              <a:buFont typeface="Arial" charset="0"/>
              <a:buNone/>
            </a:pPr>
            <a:r>
              <a:rPr lang="en-US" altLang="en-US" sz="1600" b="1" dirty="0">
                <a:latin typeface="Arial" pitchFamily="34" charset="0"/>
                <a:cs typeface="Arial" pitchFamily="34" charset="0"/>
              </a:rPr>
              <a:t>	}</a:t>
            </a:r>
          </a:p>
          <a:p>
            <a:pPr marL="342900" indent="-342900">
              <a:lnSpc>
                <a:spcPct val="80000"/>
              </a:lnSpc>
              <a:buFont typeface="Arial" charset="0"/>
              <a:buNone/>
            </a:pPr>
            <a:r>
              <a:rPr lang="en-US" altLang="en-US" sz="1600" b="1" dirty="0">
                <a:latin typeface="Arial" pitchFamily="34" charset="0"/>
                <a:cs typeface="Arial" pitchFamily="34" charset="0"/>
              </a:rPr>
              <a:t>Output</a:t>
            </a:r>
          </a:p>
          <a:p>
            <a:pPr marL="342900" indent="-342900">
              <a:lnSpc>
                <a:spcPct val="80000"/>
              </a:lnSpc>
              <a:buFont typeface="Arial" charset="0"/>
              <a:buNone/>
            </a:pPr>
            <a:r>
              <a:rPr lang="en-US" altLang="en-US" sz="1600" b="1" dirty="0">
                <a:solidFill>
                  <a:srgbClr val="FF0000"/>
                </a:solidFill>
                <a:latin typeface="Arial" pitchFamily="34" charset="0"/>
                <a:cs typeface="Arial" pitchFamily="34" charset="0"/>
              </a:rPr>
              <a:t>Please enter the first eight characters of your last name: </a:t>
            </a:r>
          </a:p>
          <a:p>
            <a:pPr marL="342900" indent="-342900">
              <a:lnSpc>
                <a:spcPct val="80000"/>
              </a:lnSpc>
              <a:buFont typeface="Arial" charset="0"/>
              <a:buNone/>
            </a:pPr>
            <a:r>
              <a:rPr lang="en-US" altLang="en-US" sz="1600" b="1" dirty="0">
                <a:solidFill>
                  <a:srgbClr val="FF0000"/>
                </a:solidFill>
                <a:latin typeface="Arial" pitchFamily="34" charset="0"/>
                <a:cs typeface="Arial" pitchFamily="34" charset="0"/>
              </a:rPr>
              <a:t>12345678aa</a:t>
            </a:r>
          </a:p>
          <a:p>
            <a:pPr marL="342900" indent="-342900">
              <a:lnSpc>
                <a:spcPct val="80000"/>
              </a:lnSpc>
              <a:buFont typeface="Arial" charset="0"/>
              <a:buNone/>
            </a:pPr>
            <a:r>
              <a:rPr lang="en-US" altLang="en-US" sz="1600" b="1" dirty="0">
                <a:solidFill>
                  <a:srgbClr val="FF0000"/>
                </a:solidFill>
                <a:latin typeface="Arial" pitchFamily="34" charset="0"/>
                <a:cs typeface="Arial" pitchFamily="34" charset="0"/>
              </a:rPr>
              <a:t>12345678</a:t>
            </a:r>
          </a:p>
        </p:txBody>
      </p:sp>
      <p:sp>
        <p:nvSpPr>
          <p:cNvPr id="705538" name="Rectangle 2"/>
          <p:cNvSpPr>
            <a:spLocks noGrp="1" noChangeArrowheads="1"/>
          </p:cNvSpPr>
          <p:nvPr>
            <p:ph type="title"/>
          </p:nvPr>
        </p:nvSpPr>
        <p:spPr/>
        <p:txBody>
          <a:bodyPr>
            <a:normAutofit/>
          </a:bodyPr>
          <a:lstStyle/>
          <a:p>
            <a:r>
              <a:rPr lang="en-US" altLang="en-US" dirty="0">
                <a:effectLst/>
                <a:latin typeface="Arial" panose="020B0604020202020204" pitchFamily="34" charset="0"/>
                <a:cs typeface="Arial" panose="020B0604020202020204" pitchFamily="34" charset="0"/>
              </a:rPr>
              <a:t>Stack Not Overwritten</a:t>
            </a:r>
          </a:p>
        </p:txBody>
      </p:sp>
    </p:spTree>
    <p:extLst>
      <p:ext uri="{BB962C8B-B14F-4D97-AF65-F5344CB8AC3E}">
        <p14:creationId xmlns:p14="http://schemas.microsoft.com/office/powerpoint/2010/main" val="2428727164"/>
      </p:ext>
    </p:extLst>
  </p:cSld>
  <p:clrMapOvr>
    <a:masterClrMapping/>
  </p:clrMapOvr>
  <p:transition spd="med">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Heap Overrun</a:t>
            </a:r>
          </a:p>
        </p:txBody>
      </p:sp>
      <p:sp>
        <p:nvSpPr>
          <p:cNvPr id="706563" name="Rectangle 3"/>
          <p:cNvSpPr>
            <a:spLocks noGrp="1" noChangeArrowheads="1"/>
          </p:cNvSpPr>
          <p:nvPr>
            <p:ph type="body" idx="1"/>
          </p:nvPr>
        </p:nvSpPr>
        <p:spPr/>
        <p:txBody>
          <a:bodyPr>
            <a:normAutofit/>
          </a:bodyPr>
          <a:lstStyle/>
          <a:p>
            <a:pPr marL="285750" indent="-285750"/>
            <a:r>
              <a:rPr lang="en-US" altLang="en-US" sz="2800" dirty="0">
                <a:latin typeface="Arial" pitchFamily="34" charset="0"/>
                <a:cs typeface="Arial" pitchFamily="34" charset="0"/>
              </a:rPr>
              <a:t>Dynamic memory is obtained from the “heap” by using the new operator</a:t>
            </a:r>
          </a:p>
          <a:p>
            <a:pPr marL="742950" lvl="1" indent="-285750"/>
            <a:r>
              <a:rPr lang="en-US" altLang="en-US" sz="2400" dirty="0">
                <a:latin typeface="Arial" pitchFamily="34" charset="0"/>
                <a:cs typeface="Arial" pitchFamily="34" charset="0"/>
              </a:rPr>
              <a:t>Memory is released by using the delete operator</a:t>
            </a:r>
          </a:p>
          <a:p>
            <a:pPr marL="742950" lvl="1" indent="-285750"/>
            <a:r>
              <a:rPr lang="en-US" altLang="en-US" sz="2400" dirty="0">
                <a:latin typeface="Arial" pitchFamily="34" charset="0"/>
                <a:cs typeface="Arial" pitchFamily="34" charset="0"/>
              </a:rPr>
              <a:t>A pointer (address) to the memory retrieved is returned to the calling program</a:t>
            </a:r>
          </a:p>
          <a:p>
            <a:pPr marL="285750" indent="-285750"/>
            <a:r>
              <a:rPr lang="en-US" altLang="en-US" sz="2800" dirty="0">
                <a:latin typeface="Arial" pitchFamily="34" charset="0"/>
                <a:cs typeface="Arial" pitchFamily="34" charset="0"/>
              </a:rPr>
              <a:t>An attacker can write arbitrary information into these dynamic areas of an application</a:t>
            </a:r>
          </a:p>
          <a:p>
            <a:pPr marL="742950" lvl="1" indent="-285750"/>
            <a:r>
              <a:rPr lang="en-US" altLang="en-US" sz="2400" dirty="0">
                <a:latin typeface="Arial" pitchFamily="34" charset="0"/>
                <a:cs typeface="Arial" pitchFamily="34" charset="0"/>
              </a:rPr>
              <a:t>Can be used to overwrite filenames, passwords, etc.</a:t>
            </a:r>
          </a:p>
          <a:p>
            <a:pPr marL="285750" indent="-285750"/>
            <a:r>
              <a:rPr lang="en-US" altLang="en-US" sz="2800" dirty="0">
                <a:latin typeface="Arial" pitchFamily="34" charset="0"/>
                <a:cs typeface="Arial" pitchFamily="34" charset="0"/>
              </a:rPr>
              <a:t>Need to be careful using the above operators </a:t>
            </a:r>
          </a:p>
        </p:txBody>
      </p:sp>
      <p:pic>
        <p:nvPicPr>
          <p:cNvPr id="21506" name="Picture 2" descr="C:\Users\Jerry\Desktop\images.jpg"/>
          <p:cNvPicPr>
            <a:picLocks noChangeAspect="1" noChangeArrowheads="1"/>
          </p:cNvPicPr>
          <p:nvPr/>
        </p:nvPicPr>
        <p:blipFill>
          <a:blip r:embed="rId2" cstate="print"/>
          <a:srcRect/>
          <a:stretch>
            <a:fillRect/>
          </a:stretch>
        </p:blipFill>
        <p:spPr bwMode="auto">
          <a:xfrm>
            <a:off x="6565391" y="5445770"/>
            <a:ext cx="1895983" cy="1123305"/>
          </a:xfrm>
          <a:prstGeom prst="rect">
            <a:avLst/>
          </a:prstGeom>
          <a:solidFill>
            <a:schemeClr val="accent2"/>
          </a:solidFill>
          <a:ln w="57150">
            <a:solidFill>
              <a:schemeClr val="accent1"/>
            </a:solidFill>
          </a:ln>
        </p:spPr>
      </p:pic>
    </p:spTree>
    <p:extLst>
      <p:ext uri="{BB962C8B-B14F-4D97-AF65-F5344CB8AC3E}">
        <p14:creationId xmlns:p14="http://schemas.microsoft.com/office/powerpoint/2010/main" val="492668861"/>
      </p:ext>
    </p:extLst>
  </p:cSld>
  <p:clrMapOvr>
    <a:masterClrMapping/>
  </p:clrMapOvr>
  <p:transition spd="med">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7" name="Rectangle 3"/>
          <p:cNvSpPr>
            <a:spLocks noGrp="1" noChangeArrowheads="1"/>
          </p:cNvSpPr>
          <p:nvPr>
            <p:ph idx="1"/>
          </p:nvPr>
        </p:nvSpPr>
        <p:spPr>
          <a:xfrm>
            <a:off x="457200" y="1188720"/>
            <a:ext cx="8229600" cy="5120640"/>
          </a:xfrm>
        </p:spPr>
        <p:txBody>
          <a:bodyPr>
            <a:normAutofit lnSpcReduction="10000"/>
          </a:bodyPr>
          <a:lstStyle/>
          <a:p>
            <a:pPr marL="342900" indent="-342900">
              <a:lnSpc>
                <a:spcPct val="80000"/>
              </a:lnSpc>
              <a:buFont typeface="Arial" charset="0"/>
              <a:buNone/>
            </a:pPr>
            <a:r>
              <a:rPr lang="en-US" altLang="en-US" sz="1000" b="1" dirty="0"/>
              <a:t>#</a:t>
            </a:r>
            <a:r>
              <a:rPr lang="en-US" altLang="en-US" sz="1600" b="1" dirty="0">
                <a:latin typeface="Arial" pitchFamily="34" charset="0"/>
                <a:cs typeface="Arial" pitchFamily="34" charset="0"/>
              </a:rPr>
              <a:t>include &lt;</a:t>
            </a:r>
            <a:r>
              <a:rPr lang="en-US" altLang="en-US" sz="1600" b="1" dirty="0" err="1">
                <a:latin typeface="Arial" pitchFamily="34" charset="0"/>
                <a:cs typeface="Arial" pitchFamily="34" charset="0"/>
              </a:rPr>
              <a:t>iostream.h</a:t>
            </a:r>
            <a:r>
              <a:rPr lang="en-US" altLang="en-US" sz="1600" b="1" dirty="0">
                <a:latin typeface="Arial" pitchFamily="34" charset="0"/>
                <a:cs typeface="Arial" pitchFamily="34" charset="0"/>
              </a:rPr>
              <a:t>&gt;</a:t>
            </a:r>
          </a:p>
          <a:p>
            <a:pPr marL="342900" indent="-342900">
              <a:lnSpc>
                <a:spcPct val="80000"/>
              </a:lnSpc>
              <a:buFont typeface="Arial" charset="0"/>
              <a:buNone/>
            </a:pPr>
            <a:r>
              <a:rPr lang="en-US" altLang="en-US" sz="1600" b="1" dirty="0">
                <a:latin typeface="Arial" pitchFamily="34" charset="0"/>
                <a:cs typeface="Arial" pitchFamily="34" charset="0"/>
              </a:rPr>
              <a:t>#include &lt;</a:t>
            </a:r>
            <a:r>
              <a:rPr lang="en-US" altLang="en-US" sz="1600" b="1" dirty="0" err="1">
                <a:latin typeface="Arial" pitchFamily="34" charset="0"/>
                <a:cs typeface="Arial" pitchFamily="34" charset="0"/>
              </a:rPr>
              <a:t>string.h</a:t>
            </a:r>
            <a:r>
              <a:rPr lang="en-US" altLang="en-US" sz="1600" b="1" dirty="0">
                <a:latin typeface="Arial" pitchFamily="34" charset="0"/>
                <a:cs typeface="Arial" pitchFamily="34" charset="0"/>
              </a:rPr>
              <a:t>&gt;</a:t>
            </a:r>
          </a:p>
          <a:p>
            <a:pPr marL="342900" indent="-342900">
              <a:lnSpc>
                <a:spcPct val="80000"/>
              </a:lnSpc>
              <a:buFont typeface="Arial" charset="0"/>
              <a:buNone/>
            </a:pPr>
            <a:r>
              <a:rPr lang="en-US" altLang="en-US" sz="1600" b="1" dirty="0">
                <a:latin typeface="Arial" pitchFamily="34" charset="0"/>
                <a:cs typeface="Arial" pitchFamily="34" charset="0"/>
              </a:rPr>
              <a:t>void main (void)</a:t>
            </a:r>
          </a:p>
          <a:p>
            <a:pPr marL="342900" indent="-342900">
              <a:lnSpc>
                <a:spcPct val="80000"/>
              </a:lnSpc>
              <a:buFont typeface="Arial" charset="0"/>
              <a:buNone/>
            </a:pPr>
            <a:r>
              <a:rPr lang="en-US" altLang="en-US" sz="1600" b="1" dirty="0">
                <a:latin typeface="Arial" pitchFamily="34" charset="0"/>
                <a:cs typeface="Arial" pitchFamily="34" charset="0"/>
              </a:rPr>
              <a:t>{</a:t>
            </a:r>
          </a:p>
          <a:p>
            <a:pPr marL="342900" indent="-342900">
              <a:lnSpc>
                <a:spcPct val="80000"/>
              </a:lnSpc>
              <a:buFont typeface="Arial" charset="0"/>
              <a:buNone/>
            </a:pPr>
            <a:r>
              <a:rPr lang="en-US" altLang="en-US" sz="1600" b="1" dirty="0">
                <a:latin typeface="Arial" pitchFamily="34" charset="0"/>
                <a:cs typeface="Arial" pitchFamily="34" charset="0"/>
              </a:rPr>
              <a:t>	char* </a:t>
            </a:r>
            <a:r>
              <a:rPr lang="en-US" altLang="en-US" sz="1600" b="1" dirty="0" err="1">
                <a:latin typeface="Arial" pitchFamily="34" charset="0"/>
                <a:cs typeface="Arial" pitchFamily="34" charset="0"/>
              </a:rPr>
              <a:t>charArray</a:t>
            </a:r>
            <a:r>
              <a:rPr lang="en-US" altLang="en-US" sz="1600" b="1" dirty="0">
                <a:latin typeface="Arial" pitchFamily="34" charset="0"/>
                <a:cs typeface="Arial" pitchFamily="34" charset="0"/>
              </a:rPr>
              <a:t>;</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int</a:t>
            </a: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numberOfCells</a:t>
            </a:r>
            <a:r>
              <a:rPr lang="en-US" altLang="en-US" sz="1600" b="1" dirty="0">
                <a:latin typeface="Arial" pitchFamily="34" charset="0"/>
                <a:cs typeface="Arial" pitchFamily="34" charset="0"/>
              </a:rPr>
              <a:t> ;</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cout</a:t>
            </a:r>
            <a:r>
              <a:rPr lang="en-US" altLang="en-US" sz="1600" b="1" dirty="0">
                <a:latin typeface="Arial" pitchFamily="34" charset="0"/>
                <a:cs typeface="Arial" pitchFamily="34" charset="0"/>
              </a:rPr>
              <a:t> &lt;&lt; "An array will be created dynamically" &lt;&lt; </a:t>
            </a:r>
            <a:r>
              <a:rPr lang="en-US" altLang="en-US" sz="1600" b="1" dirty="0" err="1">
                <a:latin typeface="Arial" pitchFamily="34" charset="0"/>
                <a:cs typeface="Arial" pitchFamily="34" charset="0"/>
              </a:rPr>
              <a:t>endl</a:t>
            </a:r>
            <a:r>
              <a:rPr lang="en-US" altLang="en-US" sz="1600" b="1" dirty="0">
                <a:latin typeface="Arial" pitchFamily="34" charset="0"/>
                <a:cs typeface="Arial" pitchFamily="34" charset="0"/>
              </a:rPr>
              <a:t>;</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numberOfCells</a:t>
            </a:r>
            <a:r>
              <a:rPr lang="en-US" altLang="en-US" sz="1600" b="1" dirty="0">
                <a:latin typeface="Arial" pitchFamily="34" charset="0"/>
                <a:cs typeface="Arial" pitchFamily="34" charset="0"/>
              </a:rPr>
              <a:t> = new </a:t>
            </a:r>
            <a:r>
              <a:rPr lang="en-US" altLang="en-US" sz="1600" b="1" dirty="0" err="1">
                <a:latin typeface="Arial" pitchFamily="34" charset="0"/>
                <a:cs typeface="Arial" pitchFamily="34" charset="0"/>
              </a:rPr>
              <a:t>int</a:t>
            </a:r>
            <a:r>
              <a:rPr lang="en-US" altLang="en-US" sz="1600" b="1" dirty="0">
                <a:latin typeface="Arial" pitchFamily="34" charset="0"/>
                <a:cs typeface="Arial" pitchFamily="34" charset="0"/>
              </a:rPr>
              <a:t>;</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cout</a:t>
            </a:r>
            <a:r>
              <a:rPr lang="en-US" altLang="en-US" sz="1600" b="1" dirty="0">
                <a:latin typeface="Arial" pitchFamily="34" charset="0"/>
                <a:cs typeface="Arial" pitchFamily="34" charset="0"/>
              </a:rPr>
              <a:t> &lt;&lt; "Please enter number larger than 15 " &lt;&lt; </a:t>
            </a:r>
            <a:r>
              <a:rPr lang="en-US" altLang="en-US" sz="1600" b="1" dirty="0" err="1">
                <a:latin typeface="Arial" pitchFamily="34" charset="0"/>
                <a:cs typeface="Arial" pitchFamily="34" charset="0"/>
              </a:rPr>
              <a:t>endl</a:t>
            </a:r>
            <a:r>
              <a:rPr lang="en-US" altLang="en-US" sz="1600" b="1" dirty="0">
                <a:latin typeface="Arial" pitchFamily="34" charset="0"/>
                <a:cs typeface="Arial" pitchFamily="34" charset="0"/>
              </a:rPr>
              <a:t>;</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cin</a:t>
            </a:r>
            <a:r>
              <a:rPr lang="en-US" altLang="en-US" sz="1600" b="1" dirty="0">
                <a:latin typeface="Arial" pitchFamily="34" charset="0"/>
                <a:cs typeface="Arial" pitchFamily="34" charset="0"/>
              </a:rPr>
              <a:t> &gt;&gt; *</a:t>
            </a:r>
            <a:r>
              <a:rPr lang="en-US" altLang="en-US" sz="1600" b="1" dirty="0" err="1">
                <a:latin typeface="Arial" pitchFamily="34" charset="0"/>
                <a:cs typeface="Arial" pitchFamily="34" charset="0"/>
              </a:rPr>
              <a:t>numberOfCells</a:t>
            </a:r>
            <a:r>
              <a:rPr lang="en-US" altLang="en-US" sz="1600" b="1" dirty="0">
                <a:latin typeface="Arial" pitchFamily="34" charset="0"/>
                <a:cs typeface="Arial" pitchFamily="34" charset="0"/>
              </a:rPr>
              <a:t>;</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charArray</a:t>
            </a:r>
            <a:r>
              <a:rPr lang="en-US" altLang="en-US" sz="1600" b="1" dirty="0">
                <a:latin typeface="Arial" pitchFamily="34" charset="0"/>
                <a:cs typeface="Arial" pitchFamily="34" charset="0"/>
              </a:rPr>
              <a:t> = new char[*</a:t>
            </a:r>
            <a:r>
              <a:rPr lang="en-US" altLang="en-US" sz="1600" b="1" dirty="0" err="1">
                <a:latin typeface="Arial" pitchFamily="34" charset="0"/>
                <a:cs typeface="Arial" pitchFamily="34" charset="0"/>
              </a:rPr>
              <a:t>numberOfCells</a:t>
            </a:r>
            <a:r>
              <a:rPr lang="en-US" altLang="en-US" sz="1600" b="1" dirty="0">
                <a:latin typeface="Arial" pitchFamily="34" charset="0"/>
                <a:cs typeface="Arial" pitchFamily="34" charset="0"/>
              </a:rPr>
              <a:t>];</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strcpy</a:t>
            </a: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charArray</a:t>
            </a:r>
            <a:r>
              <a:rPr lang="en-US" altLang="en-US" sz="1600" b="1" dirty="0">
                <a:latin typeface="Arial" pitchFamily="34" charset="0"/>
                <a:cs typeface="Arial" pitchFamily="34" charset="0"/>
              </a:rPr>
              <a:t>, "This is a test");</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cout</a:t>
            </a:r>
            <a:r>
              <a:rPr lang="en-US" altLang="en-US" sz="1600" b="1" dirty="0">
                <a:latin typeface="Arial" pitchFamily="34" charset="0"/>
                <a:cs typeface="Arial" pitchFamily="34" charset="0"/>
              </a:rPr>
              <a:t> &lt;&lt; "Number of memory locations allocated was " &lt;&lt; *</a:t>
            </a:r>
            <a:r>
              <a:rPr lang="en-US" altLang="en-US" sz="1600" b="1" dirty="0" err="1">
                <a:latin typeface="Arial" pitchFamily="34" charset="0"/>
                <a:cs typeface="Arial" pitchFamily="34" charset="0"/>
              </a:rPr>
              <a:t>numberOfCells</a:t>
            </a:r>
            <a:r>
              <a:rPr lang="en-US" altLang="en-US" sz="1600" b="1" dirty="0">
                <a:latin typeface="Arial" pitchFamily="34" charset="0"/>
                <a:cs typeface="Arial" pitchFamily="34" charset="0"/>
              </a:rPr>
              <a:t> &lt;&lt; </a:t>
            </a:r>
            <a:r>
              <a:rPr lang="en-US" altLang="en-US" sz="1600" b="1" dirty="0" err="1">
                <a:latin typeface="Arial" pitchFamily="34" charset="0"/>
                <a:cs typeface="Arial" pitchFamily="34" charset="0"/>
              </a:rPr>
              <a:t>endl</a:t>
            </a:r>
            <a:r>
              <a:rPr lang="en-US" altLang="en-US" sz="1600" b="1" dirty="0">
                <a:latin typeface="Arial" pitchFamily="34" charset="0"/>
                <a:cs typeface="Arial" pitchFamily="34" charset="0"/>
              </a:rPr>
              <a:t>;</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cout</a:t>
            </a:r>
            <a:r>
              <a:rPr lang="en-US" altLang="en-US" sz="1600" b="1" dirty="0">
                <a:latin typeface="Arial" pitchFamily="34" charset="0"/>
                <a:cs typeface="Arial" pitchFamily="34" charset="0"/>
              </a:rPr>
              <a:t> &lt;&lt; </a:t>
            </a:r>
            <a:r>
              <a:rPr lang="en-US" altLang="en-US" sz="1600" b="1" dirty="0" err="1">
                <a:latin typeface="Arial" pitchFamily="34" charset="0"/>
                <a:cs typeface="Arial" pitchFamily="34" charset="0"/>
              </a:rPr>
              <a:t>charArray</a:t>
            </a:r>
            <a:r>
              <a:rPr lang="en-US" altLang="en-US" sz="1600" b="1" dirty="0">
                <a:latin typeface="Arial" pitchFamily="34" charset="0"/>
                <a:cs typeface="Arial" pitchFamily="34" charset="0"/>
              </a:rPr>
              <a:t> &lt;&lt; </a:t>
            </a:r>
            <a:r>
              <a:rPr lang="en-US" altLang="en-US" sz="1600" b="1" dirty="0" err="1">
                <a:latin typeface="Arial" pitchFamily="34" charset="0"/>
                <a:cs typeface="Arial" pitchFamily="34" charset="0"/>
              </a:rPr>
              <a:t>endl</a:t>
            </a:r>
            <a:r>
              <a:rPr lang="en-US" altLang="en-US" sz="1600" b="1" dirty="0">
                <a:latin typeface="Arial" pitchFamily="34" charset="0"/>
                <a:cs typeface="Arial" pitchFamily="34" charset="0"/>
              </a:rPr>
              <a:t>;</a:t>
            </a:r>
          </a:p>
          <a:p>
            <a:pPr marL="342900" indent="-342900">
              <a:lnSpc>
                <a:spcPct val="80000"/>
              </a:lnSpc>
              <a:buFont typeface="Arial" charset="0"/>
              <a:buNone/>
            </a:pPr>
            <a:r>
              <a:rPr lang="en-US" altLang="en-US" sz="1600" b="1" dirty="0">
                <a:latin typeface="Arial" pitchFamily="34" charset="0"/>
                <a:cs typeface="Arial" pitchFamily="34" charset="0"/>
              </a:rPr>
              <a:t>	delete </a:t>
            </a:r>
            <a:r>
              <a:rPr lang="en-US" altLang="en-US" sz="1600" b="1" dirty="0" err="1">
                <a:latin typeface="Arial" pitchFamily="34" charset="0"/>
                <a:cs typeface="Arial" pitchFamily="34" charset="0"/>
              </a:rPr>
              <a:t>numberOfCells</a:t>
            </a:r>
            <a:r>
              <a:rPr lang="en-US" altLang="en-US" sz="1600" b="1" dirty="0">
                <a:latin typeface="Arial" pitchFamily="34" charset="0"/>
                <a:cs typeface="Arial" pitchFamily="34" charset="0"/>
              </a:rPr>
              <a:t>;</a:t>
            </a:r>
          </a:p>
          <a:p>
            <a:pPr marL="342900" indent="-342900">
              <a:lnSpc>
                <a:spcPct val="80000"/>
              </a:lnSpc>
              <a:buFont typeface="Arial" charset="0"/>
              <a:buNone/>
            </a:pPr>
            <a:r>
              <a:rPr lang="en-US" altLang="en-US" sz="1600" b="1" dirty="0">
                <a:latin typeface="Arial" pitchFamily="34" charset="0"/>
                <a:cs typeface="Arial" pitchFamily="34" charset="0"/>
              </a:rPr>
              <a:t>	delete [ ] </a:t>
            </a:r>
            <a:r>
              <a:rPr lang="en-US" altLang="en-US" sz="1600" b="1" dirty="0" err="1">
                <a:latin typeface="Arial" pitchFamily="34" charset="0"/>
                <a:cs typeface="Arial" pitchFamily="34" charset="0"/>
              </a:rPr>
              <a:t>charArray</a:t>
            </a:r>
            <a:r>
              <a:rPr lang="en-US" altLang="en-US" sz="1600" b="1" dirty="0">
                <a:latin typeface="Arial" pitchFamily="34" charset="0"/>
                <a:cs typeface="Arial" pitchFamily="34" charset="0"/>
              </a:rPr>
              <a:t>;</a:t>
            </a:r>
          </a:p>
          <a:p>
            <a:pPr marL="342900" indent="-342900">
              <a:lnSpc>
                <a:spcPct val="80000"/>
              </a:lnSpc>
              <a:buFont typeface="Arial" charset="0"/>
              <a:buNone/>
            </a:pPr>
            <a:r>
              <a:rPr lang="en-US" altLang="en-US" sz="1600" b="1" dirty="0">
                <a:solidFill>
                  <a:schemeClr val="hlink"/>
                </a:solidFill>
                <a:latin typeface="Arial" pitchFamily="34" charset="0"/>
                <a:cs typeface="Arial" pitchFamily="34" charset="0"/>
              </a:rPr>
              <a:t>	</a:t>
            </a:r>
            <a:r>
              <a:rPr lang="en-US" altLang="en-US" sz="1600" b="1" dirty="0">
                <a:solidFill>
                  <a:schemeClr val="tx2"/>
                </a:solidFill>
                <a:latin typeface="Arial" pitchFamily="34" charset="0"/>
                <a:cs typeface="Arial" pitchFamily="34" charset="0"/>
              </a:rPr>
              <a:t>// memory was released but still accessed....</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cout</a:t>
            </a:r>
            <a:r>
              <a:rPr lang="en-US" altLang="en-US" sz="1600" b="1" dirty="0">
                <a:latin typeface="Arial" pitchFamily="34" charset="0"/>
                <a:cs typeface="Arial" pitchFamily="34" charset="0"/>
              </a:rPr>
              <a:t> &lt;&lt; "Number of memory location allocated was " &lt;&lt; *</a:t>
            </a:r>
            <a:r>
              <a:rPr lang="en-US" altLang="en-US" sz="1600" b="1" dirty="0" err="1">
                <a:solidFill>
                  <a:schemeClr val="tx2"/>
                </a:solidFill>
                <a:latin typeface="Arial" pitchFamily="34" charset="0"/>
                <a:cs typeface="Arial" pitchFamily="34" charset="0"/>
              </a:rPr>
              <a:t>numberOfCells</a:t>
            </a:r>
            <a:r>
              <a:rPr lang="en-US" altLang="en-US" sz="1600" b="1" dirty="0">
                <a:latin typeface="Arial" pitchFamily="34" charset="0"/>
                <a:cs typeface="Arial" pitchFamily="34" charset="0"/>
              </a:rPr>
              <a:t> &lt;&lt; </a:t>
            </a:r>
            <a:r>
              <a:rPr lang="en-US" altLang="en-US" sz="1600" b="1" dirty="0" err="1">
                <a:latin typeface="Arial" pitchFamily="34" charset="0"/>
                <a:cs typeface="Arial" pitchFamily="34" charset="0"/>
              </a:rPr>
              <a:t>endl</a:t>
            </a:r>
            <a:r>
              <a:rPr lang="en-US" altLang="en-US" sz="1600" b="1" dirty="0">
                <a:latin typeface="Arial" pitchFamily="34" charset="0"/>
                <a:cs typeface="Arial" pitchFamily="34" charset="0"/>
              </a:rPr>
              <a:t>;</a:t>
            </a:r>
          </a:p>
          <a:p>
            <a:pPr marL="342900" indent="-342900">
              <a:lnSpc>
                <a:spcPct val="80000"/>
              </a:lnSpc>
              <a:buFont typeface="Arial" charset="0"/>
              <a:buNone/>
            </a:pPr>
            <a:r>
              <a:rPr lang="en-US" altLang="en-US" sz="1600" b="1" dirty="0">
                <a:latin typeface="Arial" pitchFamily="34" charset="0"/>
                <a:cs typeface="Arial" pitchFamily="34" charset="0"/>
              </a:rPr>
              <a:t>	</a:t>
            </a:r>
            <a:r>
              <a:rPr lang="en-US" altLang="en-US" sz="1600" b="1" dirty="0" err="1">
                <a:latin typeface="Arial" pitchFamily="34" charset="0"/>
                <a:cs typeface="Arial" pitchFamily="34" charset="0"/>
              </a:rPr>
              <a:t>cout</a:t>
            </a:r>
            <a:r>
              <a:rPr lang="en-US" altLang="en-US" sz="1600" b="1" dirty="0">
                <a:latin typeface="Arial" pitchFamily="34" charset="0"/>
                <a:cs typeface="Arial" pitchFamily="34" charset="0"/>
              </a:rPr>
              <a:t> &lt;&lt; </a:t>
            </a:r>
            <a:r>
              <a:rPr lang="en-US" altLang="en-US" sz="1600" b="1" dirty="0" err="1">
                <a:solidFill>
                  <a:schemeClr val="tx2"/>
                </a:solidFill>
                <a:latin typeface="Arial" pitchFamily="34" charset="0"/>
                <a:cs typeface="Arial" pitchFamily="34" charset="0"/>
              </a:rPr>
              <a:t>charArray</a:t>
            </a:r>
            <a:r>
              <a:rPr lang="en-US" altLang="en-US" sz="1600" b="1" dirty="0">
                <a:solidFill>
                  <a:srgbClr val="FF3300"/>
                </a:solidFill>
                <a:latin typeface="Arial" pitchFamily="34" charset="0"/>
                <a:cs typeface="Arial" pitchFamily="34" charset="0"/>
              </a:rPr>
              <a:t> </a:t>
            </a:r>
            <a:r>
              <a:rPr lang="en-US" altLang="en-US" sz="1600" b="1" dirty="0">
                <a:latin typeface="Arial" pitchFamily="34" charset="0"/>
                <a:cs typeface="Arial" pitchFamily="34" charset="0"/>
              </a:rPr>
              <a:t>&lt;&lt; </a:t>
            </a:r>
            <a:r>
              <a:rPr lang="en-US" altLang="en-US" sz="1600" b="1" dirty="0" err="1">
                <a:latin typeface="Arial" pitchFamily="34" charset="0"/>
                <a:cs typeface="Arial" pitchFamily="34" charset="0"/>
              </a:rPr>
              <a:t>endl</a:t>
            </a:r>
            <a:r>
              <a:rPr lang="en-US" altLang="en-US" sz="1600" b="1" dirty="0">
                <a:latin typeface="Arial" pitchFamily="34" charset="0"/>
                <a:cs typeface="Arial" pitchFamily="34" charset="0"/>
              </a:rPr>
              <a:t>;</a:t>
            </a:r>
          </a:p>
          <a:p>
            <a:pPr marL="342900" indent="-342900">
              <a:lnSpc>
                <a:spcPct val="80000"/>
              </a:lnSpc>
              <a:buFont typeface="Arial" charset="0"/>
              <a:buNone/>
            </a:pPr>
            <a:r>
              <a:rPr lang="en-US" altLang="en-US" sz="1400" dirty="0">
                <a:latin typeface="Arial" pitchFamily="34" charset="0"/>
                <a:cs typeface="Arial" pitchFamily="34" charset="0"/>
              </a:rPr>
              <a:t>}	</a:t>
            </a:r>
          </a:p>
        </p:txBody>
      </p:sp>
      <p:sp>
        <p:nvSpPr>
          <p:cNvPr id="707586" name="Rectangle 2"/>
          <p:cNvSpPr>
            <a:spLocks noGrp="1" noChangeArrowheads="1"/>
          </p:cNvSpPr>
          <p:nvPr>
            <p:ph type="title"/>
          </p:nvPr>
        </p:nvSpPr>
        <p:spPr/>
        <p:txBody>
          <a:bodyPr/>
          <a:lstStyle/>
          <a:p>
            <a:r>
              <a:rPr lang="en-US" altLang="en-US" dirty="0"/>
              <a:t>Dynamic Memory</a:t>
            </a:r>
          </a:p>
        </p:txBody>
      </p:sp>
    </p:spTree>
    <p:extLst>
      <p:ext uri="{BB962C8B-B14F-4D97-AF65-F5344CB8AC3E}">
        <p14:creationId xmlns:p14="http://schemas.microsoft.com/office/powerpoint/2010/main" val="1073490996"/>
      </p:ext>
    </p:extLst>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1" name="Rectangle 3"/>
          <p:cNvSpPr>
            <a:spLocks noGrp="1" noChangeArrowheads="1"/>
          </p:cNvSpPr>
          <p:nvPr>
            <p:ph idx="1"/>
          </p:nvPr>
        </p:nvSpPr>
        <p:spPr/>
        <p:txBody>
          <a:bodyPr/>
          <a:lstStyle/>
          <a:p>
            <a:pPr marL="342900" indent="-342900">
              <a:lnSpc>
                <a:spcPct val="80000"/>
              </a:lnSpc>
              <a:buFont typeface="Arial" charset="0"/>
              <a:buNone/>
            </a:pPr>
            <a:endParaRPr lang="en-US" altLang="en-US" sz="1800" dirty="0">
              <a:latin typeface="Arial" pitchFamily="34" charset="0"/>
              <a:cs typeface="Arial" pitchFamily="34" charset="0"/>
            </a:endParaRPr>
          </a:p>
          <a:p>
            <a:pPr marL="342900" indent="-342900">
              <a:lnSpc>
                <a:spcPct val="80000"/>
              </a:lnSpc>
              <a:buFont typeface="Arial" charset="0"/>
              <a:buNone/>
            </a:pPr>
            <a:r>
              <a:rPr lang="en-US" altLang="en-US" sz="2400" dirty="0">
                <a:latin typeface="Arial" pitchFamily="34" charset="0"/>
                <a:cs typeface="Arial" pitchFamily="34" charset="0"/>
              </a:rPr>
              <a:t>An array will be created dynamically</a:t>
            </a:r>
          </a:p>
          <a:p>
            <a:pPr marL="342900" indent="-342900">
              <a:lnSpc>
                <a:spcPct val="80000"/>
              </a:lnSpc>
              <a:buFont typeface="Arial" charset="0"/>
              <a:buNone/>
            </a:pPr>
            <a:r>
              <a:rPr lang="en-US" altLang="en-US" sz="2400" dirty="0">
                <a:latin typeface="Arial" pitchFamily="34" charset="0"/>
                <a:cs typeface="Arial" pitchFamily="34" charset="0"/>
              </a:rPr>
              <a:t>Please enter number larger than 15 </a:t>
            </a:r>
          </a:p>
          <a:p>
            <a:pPr marL="342900" indent="-342900">
              <a:lnSpc>
                <a:spcPct val="80000"/>
              </a:lnSpc>
              <a:buFont typeface="Arial" charset="0"/>
              <a:buNone/>
            </a:pPr>
            <a:r>
              <a:rPr lang="en-US" altLang="en-US" sz="2400" dirty="0">
                <a:latin typeface="Arial" pitchFamily="34" charset="0"/>
                <a:cs typeface="Arial" pitchFamily="34" charset="0"/>
              </a:rPr>
              <a:t>16</a:t>
            </a:r>
          </a:p>
          <a:p>
            <a:pPr marL="342900" indent="-342900">
              <a:lnSpc>
                <a:spcPct val="80000"/>
              </a:lnSpc>
              <a:buFont typeface="Arial" charset="0"/>
              <a:buNone/>
            </a:pPr>
            <a:r>
              <a:rPr lang="en-US" altLang="en-US" sz="2400" dirty="0">
                <a:latin typeface="Arial" pitchFamily="34" charset="0"/>
                <a:cs typeface="Arial" pitchFamily="34" charset="0"/>
              </a:rPr>
              <a:t>Number of memory locations allocated was 16</a:t>
            </a:r>
          </a:p>
          <a:p>
            <a:pPr marL="342900" indent="-342900">
              <a:lnSpc>
                <a:spcPct val="80000"/>
              </a:lnSpc>
              <a:buFont typeface="Arial" charset="0"/>
              <a:buNone/>
            </a:pPr>
            <a:r>
              <a:rPr lang="en-US" altLang="en-US" sz="2400" dirty="0">
                <a:latin typeface="Arial" pitchFamily="34" charset="0"/>
                <a:cs typeface="Arial" pitchFamily="34" charset="0"/>
              </a:rPr>
              <a:t>This is a test</a:t>
            </a:r>
          </a:p>
          <a:p>
            <a:pPr marL="342900" indent="-342900">
              <a:lnSpc>
                <a:spcPct val="80000"/>
              </a:lnSpc>
              <a:buFont typeface="Arial" charset="0"/>
              <a:buNone/>
            </a:pPr>
            <a:r>
              <a:rPr lang="en-US" altLang="en-US" sz="2400" dirty="0">
                <a:latin typeface="Arial" pitchFamily="34" charset="0"/>
                <a:cs typeface="Arial" pitchFamily="34" charset="0"/>
              </a:rPr>
              <a:t>Number of memory locations allocated was 1333100</a:t>
            </a:r>
          </a:p>
          <a:p>
            <a:pPr marL="342900" indent="-342900">
              <a:lnSpc>
                <a:spcPct val="80000"/>
              </a:lnSpc>
              <a:buFont typeface="Arial" charset="0"/>
              <a:buNone/>
            </a:pPr>
            <a:r>
              <a:rPr lang="en-US" altLang="en-US" sz="2400" dirty="0">
                <a:latin typeface="Arial" pitchFamily="34" charset="0"/>
                <a:cs typeface="Arial" pitchFamily="34" charset="0"/>
              </a:rPr>
              <a:t>Œ}</a:t>
            </a:r>
          </a:p>
        </p:txBody>
      </p:sp>
      <p:sp>
        <p:nvSpPr>
          <p:cNvPr id="708610"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Dynamic Memory Output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4704207"/>
            <a:ext cx="2286000" cy="1619250"/>
          </a:xfrm>
          <a:prstGeom prst="rect">
            <a:avLst/>
          </a:prstGeom>
        </p:spPr>
      </p:pic>
    </p:spTree>
    <p:extLst>
      <p:ext uri="{BB962C8B-B14F-4D97-AF65-F5344CB8AC3E}">
        <p14:creationId xmlns:p14="http://schemas.microsoft.com/office/powerpoint/2010/main" val="3646240194"/>
      </p:ext>
    </p:extLst>
  </p:cSld>
  <p:clrMapOvr>
    <a:masterClrMapping/>
  </p:clrMapOvr>
  <p:transition spd="med">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Boundary Checking Errors</a:t>
            </a:r>
          </a:p>
        </p:txBody>
      </p:sp>
      <p:sp>
        <p:nvSpPr>
          <p:cNvPr id="709635" name="Rectangle 3"/>
          <p:cNvSpPr>
            <a:spLocks noGrp="1" noChangeArrowheads="1"/>
          </p:cNvSpPr>
          <p:nvPr>
            <p:ph type="body" idx="1"/>
          </p:nvPr>
        </p:nvSpPr>
        <p:spPr/>
        <p:txBody>
          <a:bodyPr/>
          <a:lstStyle/>
          <a:p>
            <a:pPr marL="285750" indent="-285750"/>
            <a:r>
              <a:rPr lang="en-US" altLang="en-US" dirty="0">
                <a:latin typeface="Arial" pitchFamily="34" charset="0"/>
                <a:cs typeface="Arial" pitchFamily="34" charset="0"/>
              </a:rPr>
              <a:t>C/C++ does not normally perform boundary checking</a:t>
            </a:r>
          </a:p>
        </p:txBody>
      </p:sp>
      <p:pic>
        <p:nvPicPr>
          <p:cNvPr id="22530" name="Picture 2" descr="C:\Users\Jerry\Desktop\index.jpg"/>
          <p:cNvPicPr>
            <a:picLocks noChangeAspect="1" noChangeArrowheads="1"/>
          </p:cNvPicPr>
          <p:nvPr/>
        </p:nvPicPr>
        <p:blipFill>
          <a:blip r:embed="rId2" cstate="print"/>
          <a:srcRect/>
          <a:stretch>
            <a:fillRect/>
          </a:stretch>
        </p:blipFill>
        <p:spPr bwMode="auto">
          <a:xfrm>
            <a:off x="2022385" y="2852382"/>
            <a:ext cx="3813265" cy="2856268"/>
          </a:xfrm>
          <a:prstGeom prst="rect">
            <a:avLst/>
          </a:prstGeom>
          <a:noFill/>
        </p:spPr>
      </p:pic>
    </p:spTree>
    <p:extLst>
      <p:ext uri="{BB962C8B-B14F-4D97-AF65-F5344CB8AC3E}">
        <p14:creationId xmlns:p14="http://schemas.microsoft.com/office/powerpoint/2010/main" val="3387856524"/>
      </p:ext>
    </p:extLst>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Definitions</a:t>
            </a:r>
          </a:p>
        </p:txBody>
      </p:sp>
      <p:sp>
        <p:nvSpPr>
          <p:cNvPr id="679939" name="Rectangle 3"/>
          <p:cNvSpPr>
            <a:spLocks noGrp="1" noChangeArrowheads="1"/>
          </p:cNvSpPr>
          <p:nvPr>
            <p:ph type="body" idx="1"/>
          </p:nvPr>
        </p:nvSpPr>
        <p:spPr/>
        <p:txBody>
          <a:bodyPr>
            <a:normAutofit/>
          </a:bodyPr>
          <a:lstStyle/>
          <a:p>
            <a:pPr marL="342900" indent="-342900"/>
            <a:r>
              <a:rPr lang="en-US" altLang="en-US" dirty="0">
                <a:latin typeface="Arial" pitchFamily="34" charset="0"/>
                <a:cs typeface="Arial" pitchFamily="34" charset="0"/>
              </a:rPr>
              <a:t>Secure products</a:t>
            </a:r>
          </a:p>
          <a:p>
            <a:pPr marL="742950" lvl="1" indent="-285750"/>
            <a:r>
              <a:rPr lang="en-US" altLang="en-US" dirty="0">
                <a:latin typeface="Arial" pitchFamily="34" charset="0"/>
                <a:cs typeface="Arial" pitchFamily="34" charset="0"/>
              </a:rPr>
              <a:t>Products that protects the confidentiality, integrity, and availability of information</a:t>
            </a:r>
          </a:p>
          <a:p>
            <a:pPr marL="342900" indent="-342900"/>
            <a:r>
              <a:rPr lang="en-US" altLang="en-US" dirty="0">
                <a:latin typeface="Arial" pitchFamily="34" charset="0"/>
                <a:cs typeface="Arial" pitchFamily="34" charset="0"/>
              </a:rPr>
              <a:t>Security vulnerability</a:t>
            </a:r>
          </a:p>
          <a:p>
            <a:pPr marL="742950" lvl="1" indent="-285750"/>
            <a:r>
              <a:rPr lang="en-US" altLang="en-US" dirty="0">
                <a:latin typeface="Arial" pitchFamily="34" charset="0"/>
                <a:cs typeface="Arial" pitchFamily="34" charset="0"/>
              </a:rPr>
              <a:t>A flaw in a product that makes it infeasible (even when using the product properly) to prevent an attacker from (1) compromising data, (2) assuming </a:t>
            </a:r>
            <a:r>
              <a:rPr lang="en-US" altLang="en-US" dirty="0" err="1">
                <a:latin typeface="Arial" pitchFamily="34" charset="0"/>
                <a:cs typeface="Arial" pitchFamily="34" charset="0"/>
              </a:rPr>
              <a:t>ungranted</a:t>
            </a:r>
            <a:r>
              <a:rPr lang="en-US" altLang="en-US" dirty="0">
                <a:latin typeface="Arial" pitchFamily="34" charset="0"/>
                <a:cs typeface="Arial" pitchFamily="34" charset="0"/>
              </a:rPr>
              <a:t> trust, or (3) seizing control of the user’s system </a:t>
            </a:r>
          </a:p>
          <a:p>
            <a:pPr marL="342900" indent="-342900"/>
            <a:r>
              <a:rPr lang="en-US" altLang="en-US" dirty="0">
                <a:latin typeface="Arial" pitchFamily="34" charset="0"/>
                <a:cs typeface="Arial" pitchFamily="34" charset="0"/>
              </a:rPr>
              <a:t>Threat</a:t>
            </a:r>
          </a:p>
          <a:p>
            <a:pPr marL="742950" lvl="1" indent="-285750"/>
            <a:r>
              <a:rPr lang="en-US" altLang="en-US" dirty="0">
                <a:latin typeface="Arial" pitchFamily="34" charset="0"/>
                <a:cs typeface="Arial" pitchFamily="34" charset="0"/>
              </a:rPr>
              <a:t>Potential event that will have an unwelcome consequence if it becomes an attack</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184" y="5370706"/>
            <a:ext cx="1499616" cy="1061526"/>
          </a:xfrm>
          <a:prstGeom prst="rect">
            <a:avLst/>
          </a:prstGeom>
        </p:spPr>
      </p:pic>
    </p:spTree>
    <p:extLst>
      <p:ext uri="{BB962C8B-B14F-4D97-AF65-F5344CB8AC3E}">
        <p14:creationId xmlns:p14="http://schemas.microsoft.com/office/powerpoint/2010/main" val="236601992"/>
      </p:ext>
    </p:extLst>
  </p:cSld>
  <p:clrMapOvr>
    <a:masterClrMapping/>
  </p:clrMapOvr>
  <p:transition spd="med">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9" name="Rectangle 3"/>
          <p:cNvSpPr>
            <a:spLocks noGrp="1" noChangeArrowheads="1"/>
          </p:cNvSpPr>
          <p:nvPr>
            <p:ph idx="1"/>
          </p:nvPr>
        </p:nvSpPr>
        <p:spPr/>
        <p:txBody>
          <a:bodyPr>
            <a:normAutofit lnSpcReduction="10000"/>
          </a:bodyPr>
          <a:lstStyle/>
          <a:p>
            <a:pPr marL="342900" indent="-342900">
              <a:buFont typeface="Arial" charset="0"/>
              <a:buNone/>
            </a:pPr>
            <a:r>
              <a:rPr lang="en-US" altLang="en-US" sz="1800" b="1" dirty="0">
                <a:latin typeface="Arial" pitchFamily="34" charset="0"/>
                <a:cs typeface="Arial" pitchFamily="34" charset="0"/>
              </a:rPr>
              <a:t>// illustrates no boundary checking</a:t>
            </a:r>
          </a:p>
          <a:p>
            <a:pPr marL="342900" indent="-342900">
              <a:buFont typeface="Arial" charset="0"/>
              <a:buNone/>
            </a:pPr>
            <a:r>
              <a:rPr lang="en-US" altLang="en-US" sz="1800" b="1" dirty="0">
                <a:latin typeface="Arial" pitchFamily="34" charset="0"/>
                <a:cs typeface="Arial" pitchFamily="34" charset="0"/>
              </a:rPr>
              <a:t>	#include &lt;</a:t>
            </a:r>
            <a:r>
              <a:rPr lang="en-US" altLang="en-US" sz="1800" b="1" dirty="0" err="1">
                <a:latin typeface="Arial" pitchFamily="34" charset="0"/>
                <a:cs typeface="Arial" pitchFamily="34" charset="0"/>
              </a:rPr>
              <a:t>iostream</a:t>
            </a:r>
            <a:r>
              <a:rPr lang="en-US" altLang="en-US" sz="1800" b="1" dirty="0">
                <a:latin typeface="Arial" pitchFamily="34" charset="0"/>
                <a:cs typeface="Arial" pitchFamily="34" charset="0"/>
              </a:rPr>
              <a:t>&gt;</a:t>
            </a:r>
          </a:p>
          <a:p>
            <a:pPr marL="342900" indent="-342900">
              <a:buFont typeface="Arial" charset="0"/>
              <a:buNone/>
            </a:pPr>
            <a:r>
              <a:rPr lang="en-US" altLang="en-US" sz="1800" b="1" dirty="0">
                <a:latin typeface="Arial" pitchFamily="34" charset="0"/>
                <a:cs typeface="Arial" pitchFamily="34" charset="0"/>
              </a:rPr>
              <a:t>	using namespace std;</a:t>
            </a:r>
          </a:p>
          <a:p>
            <a:pPr marL="342900" indent="-342900">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int</a:t>
            </a:r>
            <a:r>
              <a:rPr lang="en-US" altLang="en-US" sz="1800" b="1" dirty="0">
                <a:latin typeface="Arial" pitchFamily="34" charset="0"/>
                <a:cs typeface="Arial" pitchFamily="34" charset="0"/>
              </a:rPr>
              <a:t> main (void) </a:t>
            </a:r>
          </a:p>
          <a:p>
            <a:pPr marL="342900" indent="-342900">
              <a:buFont typeface="Arial" charset="0"/>
              <a:buNone/>
            </a:pPr>
            <a:r>
              <a:rPr lang="en-US" altLang="en-US" sz="1800" b="1" dirty="0">
                <a:latin typeface="Arial" pitchFamily="34" charset="0"/>
                <a:cs typeface="Arial" pitchFamily="34" charset="0"/>
              </a:rPr>
              <a:t>	{</a:t>
            </a:r>
          </a:p>
          <a:p>
            <a:pPr marL="342900" indent="-342900">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int</a:t>
            </a: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intArray</a:t>
            </a:r>
            <a:r>
              <a:rPr lang="en-US" altLang="en-US" sz="1800" b="1" dirty="0">
                <a:latin typeface="Arial" pitchFamily="34" charset="0"/>
                <a:cs typeface="Arial" pitchFamily="34" charset="0"/>
              </a:rPr>
              <a:t>[3];</a:t>
            </a:r>
          </a:p>
          <a:p>
            <a:pPr marL="342900" indent="-342900">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int</a:t>
            </a:r>
            <a:r>
              <a:rPr lang="en-US" altLang="en-US" sz="1800" b="1" dirty="0">
                <a:latin typeface="Arial" pitchFamily="34" charset="0"/>
                <a:cs typeface="Arial" pitchFamily="34" charset="0"/>
              </a:rPr>
              <a:t> index;</a:t>
            </a:r>
          </a:p>
          <a:p>
            <a:pPr marL="342900" indent="-342900">
              <a:buFont typeface="Arial" charset="0"/>
              <a:buNone/>
            </a:pPr>
            <a:r>
              <a:rPr lang="en-US" altLang="en-US" sz="1800" b="1" dirty="0">
                <a:latin typeface="Arial" pitchFamily="34" charset="0"/>
                <a:cs typeface="Arial" pitchFamily="34" charset="0"/>
              </a:rPr>
              <a:t>	 for (index=0;index &lt;= 3;index++) // </a:t>
            </a:r>
            <a:r>
              <a:rPr lang="en-US" altLang="en-US" sz="1800" b="1" dirty="0">
                <a:solidFill>
                  <a:schemeClr val="tx2"/>
                </a:solidFill>
                <a:latin typeface="Arial" pitchFamily="34" charset="0"/>
                <a:cs typeface="Arial" pitchFamily="34" charset="0"/>
              </a:rPr>
              <a:t>what’s the problem?</a:t>
            </a:r>
          </a:p>
          <a:p>
            <a:pPr marL="342900" indent="-342900">
              <a:buFont typeface="Arial" charset="0"/>
              <a:buNone/>
            </a:pPr>
            <a:r>
              <a:rPr lang="en-US" altLang="en-US" sz="1800" b="1" dirty="0">
                <a:latin typeface="Arial" pitchFamily="34" charset="0"/>
                <a:cs typeface="Arial" pitchFamily="34" charset="0"/>
              </a:rPr>
              <a:t>	 {</a:t>
            </a:r>
          </a:p>
          <a:p>
            <a:pPr marL="342900" indent="-342900">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cout</a:t>
            </a:r>
            <a:r>
              <a:rPr lang="en-US" altLang="en-US" sz="1800" b="1" dirty="0">
                <a:latin typeface="Arial" pitchFamily="34" charset="0"/>
                <a:cs typeface="Arial" pitchFamily="34" charset="0"/>
              </a:rPr>
              <a:t> &lt;&lt; "Please enter an integer: ";</a:t>
            </a:r>
          </a:p>
          <a:p>
            <a:pPr marL="342900" indent="-342900">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cin</a:t>
            </a:r>
            <a:r>
              <a:rPr lang="en-US" altLang="en-US" sz="1800" b="1" dirty="0">
                <a:latin typeface="Arial" pitchFamily="34" charset="0"/>
                <a:cs typeface="Arial" pitchFamily="34" charset="0"/>
              </a:rPr>
              <a:t> &gt;&gt; </a:t>
            </a:r>
            <a:r>
              <a:rPr lang="en-US" altLang="en-US" sz="1800" b="1" dirty="0" err="1">
                <a:latin typeface="Arial" pitchFamily="34" charset="0"/>
                <a:cs typeface="Arial" pitchFamily="34" charset="0"/>
              </a:rPr>
              <a:t>intArray</a:t>
            </a:r>
            <a:r>
              <a:rPr lang="en-US" altLang="en-US" sz="1800" b="1" dirty="0">
                <a:latin typeface="Arial" pitchFamily="34" charset="0"/>
                <a:cs typeface="Arial" pitchFamily="34" charset="0"/>
              </a:rPr>
              <a:t>[index];</a:t>
            </a:r>
          </a:p>
          <a:p>
            <a:pPr marL="342900" indent="-342900">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cout</a:t>
            </a:r>
            <a:r>
              <a:rPr lang="en-US" altLang="en-US" sz="1800" b="1" dirty="0">
                <a:latin typeface="Arial" pitchFamily="34" charset="0"/>
                <a:cs typeface="Arial" pitchFamily="34" charset="0"/>
              </a:rPr>
              <a:t> &lt;&lt; "The integer just entered was " &lt;&lt; </a:t>
            </a:r>
            <a:r>
              <a:rPr lang="en-US" altLang="en-US" sz="1800" b="1" dirty="0" err="1">
                <a:latin typeface="Arial" pitchFamily="34" charset="0"/>
                <a:cs typeface="Arial" pitchFamily="34" charset="0"/>
              </a:rPr>
              <a:t>intArray</a:t>
            </a:r>
            <a:r>
              <a:rPr lang="en-US" altLang="en-US" sz="1800" b="1" dirty="0">
                <a:latin typeface="Arial" pitchFamily="34" charset="0"/>
                <a:cs typeface="Arial" pitchFamily="34" charset="0"/>
              </a:rPr>
              <a:t>[index] &lt;&lt; </a:t>
            </a:r>
            <a:r>
              <a:rPr lang="en-US" altLang="en-US" sz="1800" b="1" dirty="0" err="1">
                <a:latin typeface="Arial" pitchFamily="34" charset="0"/>
                <a:cs typeface="Arial" pitchFamily="34" charset="0"/>
              </a:rPr>
              <a:t>endl</a:t>
            </a:r>
            <a:r>
              <a:rPr lang="en-US" altLang="en-US" sz="1800" b="1" dirty="0">
                <a:latin typeface="Arial" pitchFamily="34" charset="0"/>
                <a:cs typeface="Arial" pitchFamily="34" charset="0"/>
              </a:rPr>
              <a:t>; ;</a:t>
            </a:r>
          </a:p>
          <a:p>
            <a:pPr marL="342900" indent="-342900">
              <a:buFont typeface="Arial" charset="0"/>
              <a:buNone/>
            </a:pPr>
            <a:r>
              <a:rPr lang="en-US" altLang="en-US" sz="1800" b="1" dirty="0">
                <a:latin typeface="Arial" pitchFamily="34" charset="0"/>
                <a:cs typeface="Arial" pitchFamily="34" charset="0"/>
              </a:rPr>
              <a:t>	 }</a:t>
            </a:r>
          </a:p>
          <a:p>
            <a:pPr marL="342900" indent="-342900">
              <a:buFont typeface="Arial" charset="0"/>
              <a:buNone/>
            </a:pPr>
            <a:r>
              <a:rPr lang="en-US" altLang="en-US" sz="1800" b="1" dirty="0">
                <a:latin typeface="Arial" pitchFamily="34" charset="0"/>
                <a:cs typeface="Arial" pitchFamily="34" charset="0"/>
              </a:rPr>
              <a:t>	 return 0;</a:t>
            </a:r>
          </a:p>
          <a:p>
            <a:pPr marL="342900" indent="-342900">
              <a:buFont typeface="Arial" charset="0"/>
              <a:buNone/>
            </a:pPr>
            <a:r>
              <a:rPr lang="en-US" altLang="en-US" sz="1800" b="1" dirty="0">
                <a:latin typeface="Arial" pitchFamily="34" charset="0"/>
                <a:cs typeface="Arial" pitchFamily="34" charset="0"/>
              </a:rPr>
              <a:t>	} </a:t>
            </a:r>
          </a:p>
        </p:txBody>
      </p:sp>
      <p:sp>
        <p:nvSpPr>
          <p:cNvPr id="710658"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Boundary Checking Problem</a:t>
            </a:r>
          </a:p>
        </p:txBody>
      </p:sp>
    </p:spTree>
    <p:extLst>
      <p:ext uri="{BB962C8B-B14F-4D97-AF65-F5344CB8AC3E}">
        <p14:creationId xmlns:p14="http://schemas.microsoft.com/office/powerpoint/2010/main" val="2660630396"/>
      </p:ext>
    </p:extLst>
  </p:cSld>
  <p:clrMapOvr>
    <a:masterClrMapping/>
  </p:clrMapOvr>
  <p:transition spd="med">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altLang="en-US" dirty="0"/>
              <a:t>Memory Overwritten Output</a:t>
            </a:r>
          </a:p>
        </p:txBody>
      </p:sp>
      <p:sp>
        <p:nvSpPr>
          <p:cNvPr id="711683" name="Rectangle 3"/>
          <p:cNvSpPr>
            <a:spLocks noGrp="1" noChangeArrowheads="1"/>
          </p:cNvSpPr>
          <p:nvPr>
            <p:ph type="body" idx="1"/>
          </p:nvPr>
        </p:nvSpPr>
        <p:spPr/>
        <p:txBody>
          <a:bodyPr/>
          <a:lstStyle/>
          <a:p>
            <a:pPr marL="342900" indent="-342900">
              <a:buFont typeface="Arial" charset="0"/>
              <a:buNone/>
            </a:pPr>
            <a:r>
              <a:rPr lang="en-US" altLang="en-US" sz="2400" dirty="0">
                <a:latin typeface="Arial" pitchFamily="34" charset="0"/>
                <a:cs typeface="Arial" pitchFamily="34" charset="0"/>
              </a:rPr>
              <a:t>Please enter an integer: 1</a:t>
            </a:r>
          </a:p>
          <a:p>
            <a:pPr marL="342900" indent="-342900">
              <a:buFont typeface="Arial" charset="0"/>
              <a:buNone/>
            </a:pPr>
            <a:r>
              <a:rPr lang="en-US" altLang="en-US" sz="2400" dirty="0">
                <a:latin typeface="Arial" pitchFamily="34" charset="0"/>
                <a:cs typeface="Arial" pitchFamily="34" charset="0"/>
              </a:rPr>
              <a:t>The integer just entered was 1</a:t>
            </a:r>
          </a:p>
          <a:p>
            <a:pPr marL="342900" indent="-342900">
              <a:buFont typeface="Arial" charset="0"/>
              <a:buNone/>
            </a:pPr>
            <a:r>
              <a:rPr lang="en-US" altLang="en-US" sz="2400" dirty="0">
                <a:latin typeface="Arial" pitchFamily="34" charset="0"/>
                <a:cs typeface="Arial" pitchFamily="34" charset="0"/>
              </a:rPr>
              <a:t>Please enter an integer: 2</a:t>
            </a:r>
          </a:p>
          <a:p>
            <a:pPr marL="342900" indent="-342900">
              <a:buFont typeface="Arial" charset="0"/>
              <a:buNone/>
            </a:pPr>
            <a:r>
              <a:rPr lang="en-US" altLang="en-US" sz="2400" dirty="0">
                <a:latin typeface="Arial" pitchFamily="34" charset="0"/>
                <a:cs typeface="Arial" pitchFamily="34" charset="0"/>
              </a:rPr>
              <a:t>The integer just entered was 2</a:t>
            </a:r>
          </a:p>
          <a:p>
            <a:pPr marL="342900" indent="-342900">
              <a:buFont typeface="Arial" charset="0"/>
              <a:buNone/>
            </a:pPr>
            <a:r>
              <a:rPr lang="en-US" altLang="en-US" sz="2400" dirty="0">
                <a:latin typeface="Arial" pitchFamily="34" charset="0"/>
                <a:cs typeface="Arial" pitchFamily="34" charset="0"/>
              </a:rPr>
              <a:t>Please enter an integer: 3</a:t>
            </a:r>
          </a:p>
          <a:p>
            <a:pPr marL="342900" indent="-342900">
              <a:buFont typeface="Arial" charset="0"/>
              <a:buNone/>
            </a:pPr>
            <a:r>
              <a:rPr lang="en-US" altLang="en-US" sz="2400" dirty="0">
                <a:latin typeface="Arial" pitchFamily="34" charset="0"/>
                <a:cs typeface="Arial" pitchFamily="34" charset="0"/>
              </a:rPr>
              <a:t>The integer just entered was 3</a:t>
            </a:r>
          </a:p>
          <a:p>
            <a:pPr marL="342900" indent="-342900">
              <a:buFont typeface="Arial" charset="0"/>
              <a:buNone/>
            </a:pPr>
            <a:r>
              <a:rPr lang="en-US" altLang="en-US" sz="2400" dirty="0">
                <a:latin typeface="Arial" pitchFamily="34" charset="0"/>
                <a:cs typeface="Arial" pitchFamily="34" charset="0"/>
              </a:rPr>
              <a:t>Please enter an integer: 4</a:t>
            </a:r>
          </a:p>
          <a:p>
            <a:pPr marL="342900" indent="-342900">
              <a:buFont typeface="Arial" charset="0"/>
              <a:buNone/>
            </a:pPr>
            <a:r>
              <a:rPr lang="en-US" altLang="en-US" sz="2400" dirty="0">
                <a:latin typeface="Arial" pitchFamily="34" charset="0"/>
                <a:cs typeface="Arial" pitchFamily="34" charset="0"/>
              </a:rPr>
              <a:t>The integer just entered was 4</a:t>
            </a:r>
          </a:p>
        </p:txBody>
      </p:sp>
      <p:pic>
        <p:nvPicPr>
          <p:cNvPr id="23554" name="Picture 2" descr="C:\Users\Jerry\Desktop\index.jpg"/>
          <p:cNvPicPr>
            <a:picLocks noChangeAspect="1" noChangeArrowheads="1"/>
          </p:cNvPicPr>
          <p:nvPr/>
        </p:nvPicPr>
        <p:blipFill>
          <a:blip r:embed="rId2" cstate="print"/>
          <a:srcRect/>
          <a:stretch>
            <a:fillRect/>
          </a:stretch>
        </p:blipFill>
        <p:spPr bwMode="auto">
          <a:xfrm>
            <a:off x="5834063" y="3849688"/>
            <a:ext cx="2809875" cy="1628775"/>
          </a:xfrm>
          <a:prstGeom prst="rect">
            <a:avLst/>
          </a:prstGeom>
          <a:noFill/>
        </p:spPr>
      </p:pic>
    </p:spTree>
    <p:extLst>
      <p:ext uri="{BB962C8B-B14F-4D97-AF65-F5344CB8AC3E}">
        <p14:creationId xmlns:p14="http://schemas.microsoft.com/office/powerpoint/2010/main" val="3777048159"/>
      </p:ext>
    </p:extLst>
  </p:cSld>
  <p:clrMapOvr>
    <a:masterClrMapping/>
  </p:clrMapOvr>
  <p:transition spd="med">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en-US" altLang="en-US" dirty="0"/>
              <a:t>Memory Not Overwritten</a:t>
            </a:r>
          </a:p>
        </p:txBody>
      </p:sp>
      <p:sp>
        <p:nvSpPr>
          <p:cNvPr id="712707" name="Rectangle 3"/>
          <p:cNvSpPr>
            <a:spLocks noGrp="1" noChangeArrowheads="1"/>
          </p:cNvSpPr>
          <p:nvPr>
            <p:ph type="body" idx="1"/>
          </p:nvPr>
        </p:nvSpPr>
        <p:spPr>
          <a:xfrm>
            <a:off x="381000" y="1295400"/>
            <a:ext cx="8382000" cy="4830763"/>
          </a:xfrm>
        </p:spPr>
        <p:txBody>
          <a:bodyPr>
            <a:normAutofit lnSpcReduction="10000"/>
          </a:bodyPr>
          <a:lstStyle/>
          <a:p>
            <a:pPr marL="342900" indent="-342900">
              <a:buFont typeface="Arial" charset="0"/>
              <a:buNone/>
            </a:pPr>
            <a:r>
              <a:rPr lang="en-US" altLang="en-US" sz="1800" b="1" dirty="0">
                <a:latin typeface="Arial" pitchFamily="34" charset="0"/>
                <a:cs typeface="Arial" pitchFamily="34" charset="0"/>
              </a:rPr>
              <a:t>// illustrates boundary checking</a:t>
            </a:r>
          </a:p>
          <a:p>
            <a:pPr marL="342900" indent="-342900">
              <a:buFont typeface="Arial" charset="0"/>
              <a:buNone/>
            </a:pPr>
            <a:r>
              <a:rPr lang="en-US" altLang="en-US" sz="1800" b="1" dirty="0">
                <a:latin typeface="Arial" pitchFamily="34" charset="0"/>
                <a:cs typeface="Arial" pitchFamily="34" charset="0"/>
              </a:rPr>
              <a:t>	#include &lt;</a:t>
            </a:r>
            <a:r>
              <a:rPr lang="en-US" altLang="en-US" sz="1800" b="1" dirty="0" err="1">
                <a:latin typeface="Arial" pitchFamily="34" charset="0"/>
                <a:cs typeface="Arial" pitchFamily="34" charset="0"/>
              </a:rPr>
              <a:t>iostream</a:t>
            </a:r>
            <a:r>
              <a:rPr lang="en-US" altLang="en-US" sz="1800" b="1" dirty="0">
                <a:latin typeface="Arial" pitchFamily="34" charset="0"/>
                <a:cs typeface="Arial" pitchFamily="34" charset="0"/>
              </a:rPr>
              <a:t>&gt;</a:t>
            </a:r>
          </a:p>
          <a:p>
            <a:pPr marL="342900" indent="-342900">
              <a:buFont typeface="Arial" charset="0"/>
              <a:buNone/>
            </a:pPr>
            <a:r>
              <a:rPr lang="en-US" altLang="en-US" sz="1800" b="1" dirty="0">
                <a:latin typeface="Arial" pitchFamily="34" charset="0"/>
                <a:cs typeface="Arial" pitchFamily="34" charset="0"/>
              </a:rPr>
              <a:t>	using namespace std;</a:t>
            </a:r>
          </a:p>
          <a:p>
            <a:pPr marL="342900" indent="-342900">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int</a:t>
            </a:r>
            <a:r>
              <a:rPr lang="en-US" altLang="en-US" sz="1800" b="1" dirty="0">
                <a:latin typeface="Arial" pitchFamily="34" charset="0"/>
                <a:cs typeface="Arial" pitchFamily="34" charset="0"/>
              </a:rPr>
              <a:t> main (void) </a:t>
            </a:r>
          </a:p>
          <a:p>
            <a:pPr marL="342900" indent="-342900">
              <a:buFont typeface="Arial" charset="0"/>
              <a:buNone/>
            </a:pPr>
            <a:r>
              <a:rPr lang="en-US" altLang="en-US" sz="1800" b="1" dirty="0">
                <a:latin typeface="Arial" pitchFamily="34" charset="0"/>
                <a:cs typeface="Arial" pitchFamily="34" charset="0"/>
              </a:rPr>
              <a:t>	{</a:t>
            </a:r>
          </a:p>
          <a:p>
            <a:pPr marL="342900" indent="-342900">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int</a:t>
            </a: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intArray</a:t>
            </a:r>
            <a:r>
              <a:rPr lang="en-US" altLang="en-US" sz="1800" b="1" dirty="0">
                <a:latin typeface="Arial" pitchFamily="34" charset="0"/>
                <a:cs typeface="Arial" pitchFamily="34" charset="0"/>
              </a:rPr>
              <a:t>[3];</a:t>
            </a:r>
          </a:p>
          <a:p>
            <a:pPr marL="342900" indent="-342900">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int</a:t>
            </a:r>
            <a:r>
              <a:rPr lang="en-US" altLang="en-US" sz="1800" b="1" dirty="0">
                <a:latin typeface="Arial" pitchFamily="34" charset="0"/>
                <a:cs typeface="Arial" pitchFamily="34" charset="0"/>
              </a:rPr>
              <a:t> index;</a:t>
            </a:r>
          </a:p>
          <a:p>
            <a:pPr marL="342900" indent="-342900">
              <a:buFont typeface="Arial" charset="0"/>
              <a:buNone/>
            </a:pPr>
            <a:r>
              <a:rPr lang="en-US" altLang="en-US" sz="1800" b="1" dirty="0">
                <a:latin typeface="Arial" pitchFamily="34" charset="0"/>
                <a:cs typeface="Arial" pitchFamily="34" charset="0"/>
              </a:rPr>
              <a:t>	 for (index=0;index &lt; 3;index++) // </a:t>
            </a:r>
            <a:r>
              <a:rPr lang="en-US" altLang="en-US" sz="1800" b="1" dirty="0">
                <a:solidFill>
                  <a:schemeClr val="tx2"/>
                </a:solidFill>
                <a:latin typeface="Arial" pitchFamily="34" charset="0"/>
                <a:cs typeface="Arial" pitchFamily="34" charset="0"/>
              </a:rPr>
              <a:t>corrected  </a:t>
            </a:r>
          </a:p>
          <a:p>
            <a:pPr marL="342900" indent="-342900">
              <a:buFont typeface="Arial" charset="0"/>
              <a:buNone/>
            </a:pPr>
            <a:r>
              <a:rPr lang="en-US" altLang="en-US" sz="1800" b="1" dirty="0">
                <a:latin typeface="Arial" pitchFamily="34" charset="0"/>
                <a:cs typeface="Arial" pitchFamily="34" charset="0"/>
              </a:rPr>
              <a:t>	 {</a:t>
            </a:r>
          </a:p>
          <a:p>
            <a:pPr marL="342900" indent="-342900">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cout</a:t>
            </a:r>
            <a:r>
              <a:rPr lang="en-US" altLang="en-US" sz="1800" b="1" dirty="0">
                <a:latin typeface="Arial" pitchFamily="34" charset="0"/>
                <a:cs typeface="Arial" pitchFamily="34" charset="0"/>
              </a:rPr>
              <a:t> &lt;&lt; "Please enter an integer: ";</a:t>
            </a:r>
          </a:p>
          <a:p>
            <a:pPr marL="342900" indent="-342900">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cin</a:t>
            </a:r>
            <a:r>
              <a:rPr lang="en-US" altLang="en-US" sz="1800" b="1" dirty="0">
                <a:latin typeface="Arial" pitchFamily="34" charset="0"/>
                <a:cs typeface="Arial" pitchFamily="34" charset="0"/>
              </a:rPr>
              <a:t> &gt;&gt; </a:t>
            </a:r>
            <a:r>
              <a:rPr lang="en-US" altLang="en-US" sz="1800" b="1" dirty="0" err="1">
                <a:latin typeface="Arial" pitchFamily="34" charset="0"/>
                <a:cs typeface="Arial" pitchFamily="34" charset="0"/>
              </a:rPr>
              <a:t>intArray</a:t>
            </a:r>
            <a:r>
              <a:rPr lang="en-US" altLang="en-US" sz="1800" b="1" dirty="0">
                <a:latin typeface="Arial" pitchFamily="34" charset="0"/>
                <a:cs typeface="Arial" pitchFamily="34" charset="0"/>
              </a:rPr>
              <a:t>[index];</a:t>
            </a:r>
          </a:p>
          <a:p>
            <a:pPr marL="342900" indent="-342900">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cout</a:t>
            </a:r>
            <a:r>
              <a:rPr lang="en-US" altLang="en-US" sz="1800" b="1" dirty="0">
                <a:latin typeface="Arial" pitchFamily="34" charset="0"/>
                <a:cs typeface="Arial" pitchFamily="34" charset="0"/>
              </a:rPr>
              <a:t> &lt;&lt; "The integer just entered was " &lt;&lt; </a:t>
            </a:r>
            <a:r>
              <a:rPr lang="en-US" altLang="en-US" sz="1800" b="1" dirty="0" err="1">
                <a:latin typeface="Arial" pitchFamily="34" charset="0"/>
                <a:cs typeface="Arial" pitchFamily="34" charset="0"/>
              </a:rPr>
              <a:t>intArray</a:t>
            </a:r>
            <a:r>
              <a:rPr lang="en-US" altLang="en-US" sz="1800" b="1" dirty="0">
                <a:latin typeface="Arial" pitchFamily="34" charset="0"/>
                <a:cs typeface="Arial" pitchFamily="34" charset="0"/>
              </a:rPr>
              <a:t>[index] &lt;&lt; </a:t>
            </a:r>
            <a:r>
              <a:rPr lang="en-US" altLang="en-US" sz="1800" b="1" dirty="0" err="1">
                <a:latin typeface="Arial" pitchFamily="34" charset="0"/>
                <a:cs typeface="Arial" pitchFamily="34" charset="0"/>
              </a:rPr>
              <a:t>endl</a:t>
            </a:r>
            <a:r>
              <a:rPr lang="en-US" altLang="en-US" sz="1800" b="1" dirty="0">
                <a:latin typeface="Arial" pitchFamily="34" charset="0"/>
                <a:cs typeface="Arial" pitchFamily="34" charset="0"/>
              </a:rPr>
              <a:t>; ;</a:t>
            </a:r>
          </a:p>
          <a:p>
            <a:pPr marL="342900" indent="-342900">
              <a:buFont typeface="Arial" charset="0"/>
              <a:buNone/>
            </a:pPr>
            <a:r>
              <a:rPr lang="en-US" altLang="en-US" sz="1800" b="1" dirty="0">
                <a:latin typeface="Arial" pitchFamily="34" charset="0"/>
                <a:cs typeface="Arial" pitchFamily="34" charset="0"/>
              </a:rPr>
              <a:t>	 }</a:t>
            </a:r>
          </a:p>
          <a:p>
            <a:pPr marL="342900" indent="-342900">
              <a:buFont typeface="Arial" charset="0"/>
              <a:buNone/>
            </a:pPr>
            <a:r>
              <a:rPr lang="en-US" altLang="en-US" sz="1800" b="1" dirty="0">
                <a:latin typeface="Arial" pitchFamily="34" charset="0"/>
                <a:cs typeface="Arial" pitchFamily="34" charset="0"/>
              </a:rPr>
              <a:t>	 return 0;</a:t>
            </a:r>
          </a:p>
          <a:p>
            <a:pPr marL="342900" indent="-342900">
              <a:buFont typeface="Arial" charset="0"/>
              <a:buNone/>
            </a:pPr>
            <a:r>
              <a:rPr lang="en-US" altLang="en-US" sz="1800" b="1" dirty="0">
                <a:latin typeface="Arial" pitchFamily="34" charset="0"/>
                <a:cs typeface="Arial" pitchFamily="34" charset="0"/>
              </a:rPr>
              <a:t>	}</a:t>
            </a:r>
          </a:p>
        </p:txBody>
      </p:sp>
    </p:spTree>
    <p:extLst>
      <p:ext uri="{BB962C8B-B14F-4D97-AF65-F5344CB8AC3E}">
        <p14:creationId xmlns:p14="http://schemas.microsoft.com/office/powerpoint/2010/main" val="812899713"/>
      </p:ext>
    </p:extLst>
  </p:cSld>
  <p:clrMapOvr>
    <a:masterClrMapping/>
  </p:clrMapOvr>
  <p:transition spd="med">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Memory Overwritten Output</a:t>
            </a:r>
          </a:p>
        </p:txBody>
      </p:sp>
      <p:sp>
        <p:nvSpPr>
          <p:cNvPr id="713731" name="Rectangle 3"/>
          <p:cNvSpPr>
            <a:spLocks noGrp="1" noChangeArrowheads="1"/>
          </p:cNvSpPr>
          <p:nvPr>
            <p:ph type="body" idx="1"/>
          </p:nvPr>
        </p:nvSpPr>
        <p:spPr/>
        <p:txBody>
          <a:bodyPr/>
          <a:lstStyle/>
          <a:p>
            <a:pPr marL="342900" indent="-342900">
              <a:buFont typeface="Arial" charset="0"/>
              <a:buNone/>
            </a:pPr>
            <a:r>
              <a:rPr lang="en-US" altLang="en-US" sz="2400" dirty="0">
                <a:latin typeface="Arial" pitchFamily="34" charset="0"/>
                <a:cs typeface="Arial" pitchFamily="34" charset="0"/>
              </a:rPr>
              <a:t>Please enter an integer: 1</a:t>
            </a:r>
          </a:p>
          <a:p>
            <a:pPr marL="342900" indent="-342900">
              <a:buFont typeface="Arial" charset="0"/>
              <a:buNone/>
            </a:pPr>
            <a:r>
              <a:rPr lang="en-US" altLang="en-US" sz="2400" dirty="0">
                <a:latin typeface="Arial" pitchFamily="34" charset="0"/>
                <a:cs typeface="Arial" pitchFamily="34" charset="0"/>
              </a:rPr>
              <a:t>The integer just entered was 1</a:t>
            </a:r>
          </a:p>
          <a:p>
            <a:pPr marL="342900" indent="-342900">
              <a:buFont typeface="Arial" charset="0"/>
              <a:buNone/>
            </a:pPr>
            <a:r>
              <a:rPr lang="en-US" altLang="en-US" sz="2400" dirty="0">
                <a:latin typeface="Arial" pitchFamily="34" charset="0"/>
                <a:cs typeface="Arial" pitchFamily="34" charset="0"/>
              </a:rPr>
              <a:t>Please enter an integer: 2</a:t>
            </a:r>
          </a:p>
          <a:p>
            <a:pPr marL="342900" indent="-342900">
              <a:buFont typeface="Arial" charset="0"/>
              <a:buNone/>
            </a:pPr>
            <a:r>
              <a:rPr lang="en-US" altLang="en-US" sz="2400" dirty="0">
                <a:latin typeface="Arial" pitchFamily="34" charset="0"/>
                <a:cs typeface="Arial" pitchFamily="34" charset="0"/>
              </a:rPr>
              <a:t>The integer just entered was 2</a:t>
            </a:r>
          </a:p>
          <a:p>
            <a:pPr marL="342900" indent="-342900">
              <a:buFont typeface="Arial" charset="0"/>
              <a:buNone/>
            </a:pPr>
            <a:r>
              <a:rPr lang="en-US" altLang="en-US" sz="2400" dirty="0">
                <a:latin typeface="Arial" pitchFamily="34" charset="0"/>
                <a:cs typeface="Arial" pitchFamily="34" charset="0"/>
              </a:rPr>
              <a:t>Please enter an integer: 3</a:t>
            </a:r>
          </a:p>
          <a:p>
            <a:pPr marL="342900" indent="-342900">
              <a:buFont typeface="Arial" charset="0"/>
              <a:buNone/>
            </a:pPr>
            <a:r>
              <a:rPr lang="en-US" altLang="en-US" sz="2400" dirty="0">
                <a:latin typeface="Arial" pitchFamily="34" charset="0"/>
                <a:cs typeface="Arial" pitchFamily="34" charset="0"/>
              </a:rPr>
              <a:t>The integer just entered was 3</a:t>
            </a:r>
          </a:p>
        </p:txBody>
      </p:sp>
      <p:pic>
        <p:nvPicPr>
          <p:cNvPr id="24578" name="Picture 2" descr="C:\Users\Jerry\Desktop\index.jpg"/>
          <p:cNvPicPr>
            <a:picLocks noChangeAspect="1" noChangeArrowheads="1"/>
          </p:cNvPicPr>
          <p:nvPr/>
        </p:nvPicPr>
        <p:blipFill>
          <a:blip r:embed="rId2" cstate="print"/>
          <a:srcRect/>
          <a:stretch>
            <a:fillRect/>
          </a:stretch>
        </p:blipFill>
        <p:spPr bwMode="auto">
          <a:xfrm>
            <a:off x="5588318" y="3942398"/>
            <a:ext cx="2143125" cy="2143125"/>
          </a:xfrm>
          <a:prstGeom prst="rect">
            <a:avLst/>
          </a:prstGeom>
          <a:noFill/>
        </p:spPr>
      </p:pic>
    </p:spTree>
    <p:extLst>
      <p:ext uri="{BB962C8B-B14F-4D97-AF65-F5344CB8AC3E}">
        <p14:creationId xmlns:p14="http://schemas.microsoft.com/office/powerpoint/2010/main" val="3582249096"/>
      </p:ext>
    </p:extLst>
  </p:cSld>
  <p:clrMapOvr>
    <a:masterClrMapping/>
  </p:clrMapOvr>
  <p:transition spd="med">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en-US" altLang="en-US" dirty="0"/>
              <a:t>Additional Boundary Checking</a:t>
            </a:r>
          </a:p>
        </p:txBody>
      </p:sp>
      <p:sp>
        <p:nvSpPr>
          <p:cNvPr id="714755" name="Rectangle 3"/>
          <p:cNvSpPr>
            <a:spLocks noGrp="1" noChangeArrowheads="1"/>
          </p:cNvSpPr>
          <p:nvPr>
            <p:ph type="body" idx="1"/>
          </p:nvPr>
        </p:nvSpPr>
        <p:spPr/>
        <p:txBody>
          <a:bodyPr/>
          <a:lstStyle/>
          <a:p>
            <a:pPr marL="342900" indent="-342900">
              <a:lnSpc>
                <a:spcPct val="80000"/>
              </a:lnSpc>
              <a:buFont typeface="Arial" charset="0"/>
              <a:buNone/>
            </a:pPr>
            <a:r>
              <a:rPr lang="en-US" altLang="en-US" sz="2000" b="1" dirty="0">
                <a:latin typeface="Arial" pitchFamily="34" charset="0"/>
                <a:cs typeface="Arial" pitchFamily="34" charset="0"/>
              </a:rPr>
              <a:t>// Illustrates the string class boundary checking</a:t>
            </a:r>
          </a:p>
          <a:p>
            <a:pPr marL="342900" indent="-342900">
              <a:lnSpc>
                <a:spcPct val="80000"/>
              </a:lnSpc>
              <a:buFont typeface="Arial" charset="0"/>
              <a:buNone/>
            </a:pPr>
            <a:r>
              <a:rPr lang="en-US" altLang="en-US" sz="2000" b="1" dirty="0">
                <a:latin typeface="Arial" pitchFamily="34" charset="0"/>
                <a:cs typeface="Arial" pitchFamily="34" charset="0"/>
              </a:rPr>
              <a:t>#include &lt;</a:t>
            </a:r>
            <a:r>
              <a:rPr lang="en-US" altLang="en-US" sz="2000" b="1" dirty="0" err="1">
                <a:latin typeface="Arial" pitchFamily="34" charset="0"/>
                <a:cs typeface="Arial" pitchFamily="34" charset="0"/>
              </a:rPr>
              <a:t>iostream</a:t>
            </a:r>
            <a:r>
              <a:rPr lang="en-US" altLang="en-US" sz="2000" b="1" dirty="0">
                <a:latin typeface="Arial" pitchFamily="34" charset="0"/>
                <a:cs typeface="Arial" pitchFamily="34" charset="0"/>
              </a:rPr>
              <a:t>&gt;</a:t>
            </a:r>
          </a:p>
          <a:p>
            <a:pPr marL="342900" indent="-342900">
              <a:lnSpc>
                <a:spcPct val="80000"/>
              </a:lnSpc>
              <a:buFont typeface="Arial" charset="0"/>
              <a:buNone/>
            </a:pPr>
            <a:r>
              <a:rPr lang="en-US" altLang="en-US" sz="2000" b="1" dirty="0">
                <a:latin typeface="Arial" pitchFamily="34" charset="0"/>
                <a:cs typeface="Arial" pitchFamily="34" charset="0"/>
              </a:rPr>
              <a:t>#include &lt;string&gt;</a:t>
            </a:r>
          </a:p>
          <a:p>
            <a:pPr marL="342900" indent="-342900">
              <a:lnSpc>
                <a:spcPct val="80000"/>
              </a:lnSpc>
              <a:buFont typeface="Arial" charset="0"/>
              <a:buNone/>
            </a:pPr>
            <a:r>
              <a:rPr lang="en-US" altLang="en-US" sz="2000" b="1" dirty="0">
                <a:latin typeface="Arial" pitchFamily="34" charset="0"/>
                <a:cs typeface="Arial" pitchFamily="34" charset="0"/>
              </a:rPr>
              <a:t>using namespace std;</a:t>
            </a:r>
          </a:p>
          <a:p>
            <a:pPr marL="342900" indent="-342900">
              <a:lnSpc>
                <a:spcPct val="80000"/>
              </a:lnSpc>
              <a:buFont typeface="Arial" charset="0"/>
              <a:buNone/>
            </a:pPr>
            <a:r>
              <a:rPr lang="en-US" altLang="en-US" sz="2000" b="1" dirty="0">
                <a:latin typeface="Arial" pitchFamily="34" charset="0"/>
                <a:cs typeface="Arial" pitchFamily="34" charset="0"/>
              </a:rPr>
              <a:t>void main( void )</a:t>
            </a:r>
          </a:p>
          <a:p>
            <a:pPr marL="342900" indent="-342900">
              <a:lnSpc>
                <a:spcPct val="80000"/>
              </a:lnSpc>
              <a:buFont typeface="Arial" charset="0"/>
              <a:buNone/>
            </a:pPr>
            <a:r>
              <a:rPr lang="en-US" altLang="en-US" sz="2000" b="1" dirty="0">
                <a:latin typeface="Arial" pitchFamily="34" charset="0"/>
                <a:cs typeface="Arial" pitchFamily="34" charset="0"/>
              </a:rPr>
              <a:t>{						      </a:t>
            </a:r>
          </a:p>
          <a:p>
            <a:pPr marL="342900" indent="-342900">
              <a:lnSpc>
                <a:spcPct val="80000"/>
              </a:lnSpc>
              <a:buFont typeface="Arial" charset="0"/>
              <a:buNone/>
            </a:pPr>
            <a:r>
              <a:rPr lang="en-US" altLang="en-US" sz="2000" b="1" dirty="0">
                <a:latin typeface="Arial" pitchFamily="34" charset="0"/>
                <a:cs typeface="Arial" pitchFamily="34" charset="0"/>
              </a:rPr>
              <a:t>	string </a:t>
            </a:r>
            <a:r>
              <a:rPr lang="en-US" altLang="en-US" sz="2000" b="1" dirty="0" err="1">
                <a:latin typeface="Arial" pitchFamily="34" charset="0"/>
                <a:cs typeface="Arial" pitchFamily="34" charset="0"/>
              </a:rPr>
              <a:t>myString</a:t>
            </a:r>
            <a:r>
              <a:rPr lang="en-US" altLang="en-US" sz="2000" b="1" dirty="0">
                <a:latin typeface="Arial" pitchFamily="34" charset="0"/>
                <a:cs typeface="Arial" pitchFamily="34" charset="0"/>
              </a:rPr>
              <a:t>="Isn't this fun";	</a:t>
            </a:r>
          </a:p>
          <a:p>
            <a:pPr marL="342900" indent="-342900">
              <a:lnSpc>
                <a:spcPct val="80000"/>
              </a:lnSpc>
              <a:buFont typeface="Arial" charset="0"/>
              <a:buNone/>
            </a:pPr>
            <a:r>
              <a:rPr lang="en-US" altLang="en-US" sz="2000" b="1" dirty="0">
                <a:latin typeface="Arial" pitchFamily="34" charset="0"/>
                <a:cs typeface="Arial" pitchFamily="34" charset="0"/>
              </a:rPr>
              <a:t>	</a:t>
            </a:r>
            <a:r>
              <a:rPr lang="en-US" altLang="en-US" sz="2000" b="1" dirty="0" err="1">
                <a:latin typeface="Arial" pitchFamily="34" charset="0"/>
                <a:cs typeface="Arial" pitchFamily="34" charset="0"/>
              </a:rPr>
              <a:t>myString</a:t>
            </a:r>
            <a:r>
              <a:rPr lang="en-US" altLang="en-US" sz="2000" b="1" dirty="0">
                <a:latin typeface="Arial" pitchFamily="34" charset="0"/>
                <a:cs typeface="Arial" pitchFamily="34" charset="0"/>
              </a:rPr>
              <a:t>[15]='s';  // </a:t>
            </a:r>
            <a:r>
              <a:rPr lang="en-US" altLang="en-US" sz="2000" b="1" dirty="0">
                <a:solidFill>
                  <a:schemeClr val="tx2"/>
                </a:solidFill>
                <a:latin typeface="Arial" pitchFamily="34" charset="0"/>
                <a:cs typeface="Arial" pitchFamily="34" charset="0"/>
              </a:rPr>
              <a:t>overwrites memory</a:t>
            </a:r>
          </a:p>
          <a:p>
            <a:pPr marL="342900" indent="-342900">
              <a:lnSpc>
                <a:spcPct val="80000"/>
              </a:lnSpc>
              <a:buFont typeface="Arial" charset="0"/>
              <a:buNone/>
            </a:pPr>
            <a:r>
              <a:rPr lang="en-US" altLang="en-US" sz="2000" b="1" dirty="0">
                <a:latin typeface="Arial" pitchFamily="34" charset="0"/>
                <a:cs typeface="Arial" pitchFamily="34" charset="0"/>
              </a:rPr>
              <a:t>	</a:t>
            </a:r>
            <a:r>
              <a:rPr lang="en-US" altLang="en-US" sz="2000" b="1" dirty="0" err="1">
                <a:latin typeface="Arial" pitchFamily="34" charset="0"/>
                <a:cs typeface="Arial" pitchFamily="34" charset="0"/>
              </a:rPr>
              <a:t>cout</a:t>
            </a:r>
            <a:r>
              <a:rPr lang="en-US" altLang="en-US" sz="2000" b="1" dirty="0">
                <a:latin typeface="Arial" pitchFamily="34" charset="0"/>
                <a:cs typeface="Arial" pitchFamily="34" charset="0"/>
              </a:rPr>
              <a:t> &lt;&lt; </a:t>
            </a:r>
            <a:r>
              <a:rPr lang="en-US" altLang="en-US" sz="2000" b="1" dirty="0" err="1">
                <a:latin typeface="Arial" pitchFamily="34" charset="0"/>
                <a:cs typeface="Arial" pitchFamily="34" charset="0"/>
              </a:rPr>
              <a:t>myString</a:t>
            </a:r>
            <a:r>
              <a:rPr lang="en-US" altLang="en-US" sz="2000" b="1" dirty="0">
                <a:latin typeface="Arial" pitchFamily="34" charset="0"/>
                <a:cs typeface="Arial" pitchFamily="34" charset="0"/>
              </a:rPr>
              <a:t>[15] &lt;&lt; </a:t>
            </a:r>
            <a:r>
              <a:rPr lang="en-US" altLang="en-US" sz="2000" b="1" dirty="0" err="1">
                <a:latin typeface="Arial" pitchFamily="34" charset="0"/>
                <a:cs typeface="Arial" pitchFamily="34" charset="0"/>
              </a:rPr>
              <a:t>endl</a:t>
            </a:r>
            <a:r>
              <a:rPr lang="en-US" altLang="en-US" sz="2000" b="1" dirty="0">
                <a:latin typeface="Arial" pitchFamily="34" charset="0"/>
                <a:cs typeface="Arial" pitchFamily="34" charset="0"/>
              </a:rPr>
              <a:t>;</a:t>
            </a:r>
          </a:p>
          <a:p>
            <a:pPr marL="342900" indent="-342900">
              <a:lnSpc>
                <a:spcPct val="80000"/>
              </a:lnSpc>
              <a:buFont typeface="Arial" charset="0"/>
              <a:buNone/>
            </a:pPr>
            <a:r>
              <a:rPr lang="en-US" altLang="en-US" sz="2000" b="1" dirty="0">
                <a:latin typeface="Arial" pitchFamily="34" charset="0"/>
                <a:cs typeface="Arial" pitchFamily="34" charset="0"/>
              </a:rPr>
              <a:t>//      </a:t>
            </a:r>
            <a:r>
              <a:rPr lang="en-US" altLang="en-US" sz="2000" b="1" dirty="0" err="1">
                <a:latin typeface="Arial" pitchFamily="34" charset="0"/>
                <a:cs typeface="Arial" pitchFamily="34" charset="0"/>
              </a:rPr>
              <a:t>myString.at</a:t>
            </a:r>
            <a:r>
              <a:rPr lang="en-US" altLang="en-US" sz="2000" b="1" dirty="0">
                <a:latin typeface="Arial" pitchFamily="34" charset="0"/>
                <a:cs typeface="Arial" pitchFamily="34" charset="0"/>
              </a:rPr>
              <a:t>(15)='t'; // </a:t>
            </a:r>
            <a:r>
              <a:rPr lang="en-US" altLang="en-US" sz="2000" b="1" dirty="0">
                <a:solidFill>
                  <a:schemeClr val="tx2"/>
                </a:solidFill>
                <a:latin typeface="Arial" pitchFamily="34" charset="0"/>
                <a:cs typeface="Arial" pitchFamily="34" charset="0"/>
              </a:rPr>
              <a:t>will cause program to error</a:t>
            </a:r>
          </a:p>
          <a:p>
            <a:pPr marL="342900" indent="-342900">
              <a:lnSpc>
                <a:spcPct val="80000"/>
              </a:lnSpc>
              <a:buFont typeface="Arial" charset="0"/>
              <a:buNone/>
            </a:pPr>
            <a:r>
              <a:rPr lang="en-US" altLang="en-US" sz="2000" b="1" dirty="0">
                <a:latin typeface="Arial" pitchFamily="34" charset="0"/>
                <a:cs typeface="Arial" pitchFamily="34" charset="0"/>
              </a:rPr>
              <a:t>//	</a:t>
            </a:r>
            <a:r>
              <a:rPr lang="en-US" altLang="en-US" sz="2000" b="1" dirty="0" err="1">
                <a:latin typeface="Arial" pitchFamily="34" charset="0"/>
                <a:cs typeface="Arial" pitchFamily="34" charset="0"/>
              </a:rPr>
              <a:t>cout</a:t>
            </a:r>
            <a:r>
              <a:rPr lang="en-US" altLang="en-US" sz="2000" b="1" dirty="0">
                <a:latin typeface="Arial" pitchFamily="34" charset="0"/>
                <a:cs typeface="Arial" pitchFamily="34" charset="0"/>
              </a:rPr>
              <a:t> &lt;&lt; </a:t>
            </a:r>
            <a:r>
              <a:rPr lang="en-US" altLang="en-US" sz="2000" b="1" dirty="0" err="1">
                <a:latin typeface="Arial" pitchFamily="34" charset="0"/>
                <a:cs typeface="Arial" pitchFamily="34" charset="0"/>
              </a:rPr>
              <a:t>myString.at</a:t>
            </a:r>
            <a:r>
              <a:rPr lang="en-US" altLang="en-US" sz="2000" b="1" dirty="0">
                <a:latin typeface="Arial" pitchFamily="34" charset="0"/>
                <a:cs typeface="Arial" pitchFamily="34" charset="0"/>
              </a:rPr>
              <a:t>(15) &lt;&lt; </a:t>
            </a:r>
            <a:r>
              <a:rPr lang="en-US" altLang="en-US" sz="2000" b="1" dirty="0" err="1">
                <a:latin typeface="Arial" pitchFamily="34" charset="0"/>
                <a:cs typeface="Arial" pitchFamily="34" charset="0"/>
              </a:rPr>
              <a:t>endl</a:t>
            </a:r>
            <a:r>
              <a:rPr lang="en-US" altLang="en-US" sz="2000" b="1" dirty="0">
                <a:latin typeface="Arial" pitchFamily="34" charset="0"/>
                <a:cs typeface="Arial" pitchFamily="34" charset="0"/>
              </a:rPr>
              <a:t>;</a:t>
            </a:r>
          </a:p>
          <a:p>
            <a:pPr marL="342900" indent="-342900">
              <a:lnSpc>
                <a:spcPct val="80000"/>
              </a:lnSpc>
              <a:buFont typeface="Arial" charset="0"/>
              <a:buNone/>
            </a:pPr>
            <a:r>
              <a:rPr lang="en-US" altLang="en-US" sz="2000" b="1" dirty="0">
                <a:latin typeface="Arial" pitchFamily="34" charset="0"/>
                <a:cs typeface="Arial" pitchFamily="34" charset="0"/>
              </a:rPr>
              <a:t>}</a:t>
            </a:r>
          </a:p>
          <a:p>
            <a:pPr marL="342900" indent="-342900">
              <a:lnSpc>
                <a:spcPct val="80000"/>
              </a:lnSpc>
              <a:buFont typeface="Arial" charset="0"/>
              <a:buNone/>
            </a:pPr>
            <a:r>
              <a:rPr lang="en-US" altLang="en-US" sz="2000" b="1" dirty="0">
                <a:latin typeface="Arial" pitchFamily="34" charset="0"/>
                <a:cs typeface="Arial" pitchFamily="34" charset="0"/>
              </a:rPr>
              <a:t>Output</a:t>
            </a:r>
          </a:p>
          <a:p>
            <a:pPr marL="342900" indent="-342900">
              <a:lnSpc>
                <a:spcPct val="80000"/>
              </a:lnSpc>
              <a:buFont typeface="Arial" charset="0"/>
              <a:buNone/>
            </a:pPr>
            <a:r>
              <a:rPr lang="en-US" altLang="en-US" sz="2000" b="1" dirty="0">
                <a:latin typeface="Arial" pitchFamily="34" charset="0"/>
                <a:cs typeface="Arial" pitchFamily="34" charset="0"/>
              </a:rPr>
              <a:t>s</a:t>
            </a:r>
          </a:p>
          <a:p>
            <a:pPr marL="342900" indent="-342900">
              <a:lnSpc>
                <a:spcPct val="80000"/>
              </a:lnSpc>
              <a:buFont typeface="Arial" charset="0"/>
              <a:buNone/>
            </a:pPr>
            <a:endParaRPr lang="en-US" altLang="en-US" sz="2000" dirty="0"/>
          </a:p>
          <a:p>
            <a:pPr marL="342900" indent="-342900">
              <a:lnSpc>
                <a:spcPct val="80000"/>
              </a:lnSpc>
              <a:buFont typeface="Arial" charset="0"/>
              <a:buNone/>
            </a:pPr>
            <a:endParaRPr lang="en-US" altLang="en-US" sz="1800" dirty="0"/>
          </a:p>
        </p:txBody>
      </p:sp>
      <p:pic>
        <p:nvPicPr>
          <p:cNvPr id="25602" name="Picture 2" descr="C:\Users\Jerry\Desktop\images.jpg"/>
          <p:cNvPicPr>
            <a:picLocks noChangeAspect="1" noChangeArrowheads="1"/>
          </p:cNvPicPr>
          <p:nvPr/>
        </p:nvPicPr>
        <p:blipFill>
          <a:blip r:embed="rId2" cstate="print"/>
          <a:srcRect/>
          <a:stretch>
            <a:fillRect/>
          </a:stretch>
        </p:blipFill>
        <p:spPr bwMode="auto">
          <a:xfrm>
            <a:off x="6446838" y="5338763"/>
            <a:ext cx="2286000" cy="752475"/>
          </a:xfrm>
          <a:prstGeom prst="rect">
            <a:avLst/>
          </a:prstGeom>
          <a:noFill/>
        </p:spPr>
      </p:pic>
    </p:spTree>
    <p:extLst>
      <p:ext uri="{BB962C8B-B14F-4D97-AF65-F5344CB8AC3E}">
        <p14:creationId xmlns:p14="http://schemas.microsoft.com/office/powerpoint/2010/main" val="1339434235"/>
      </p:ext>
    </p:extLst>
  </p:cSld>
  <p:clrMapOvr>
    <a:masterClrMapping/>
  </p:clrMapOvr>
  <p:transition spd="med">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normAutofit fontScale="90000"/>
          </a:bodyPr>
          <a:lstStyle/>
          <a:p>
            <a:r>
              <a:rPr lang="en-US" altLang="en-US" dirty="0">
                <a:latin typeface="Arial" panose="020B0604020202020204" pitchFamily="34" charset="0"/>
                <a:cs typeface="Arial" panose="020B0604020202020204" pitchFamily="34" charset="0"/>
              </a:rPr>
              <a:t>Another Common Overrun Problem</a:t>
            </a:r>
          </a:p>
        </p:txBody>
      </p:sp>
      <p:sp>
        <p:nvSpPr>
          <p:cNvPr id="715779" name="Rectangle 3"/>
          <p:cNvSpPr>
            <a:spLocks noGrp="1" noChangeArrowheads="1"/>
          </p:cNvSpPr>
          <p:nvPr>
            <p:ph type="body" idx="1"/>
          </p:nvPr>
        </p:nvSpPr>
        <p:spPr/>
        <p:txBody>
          <a:bodyPr>
            <a:normAutofit/>
          </a:bodyPr>
          <a:lstStyle/>
          <a:p>
            <a:pPr marL="285750" indent="-285750"/>
            <a:r>
              <a:rPr lang="en-US" altLang="en-US" sz="3200" dirty="0">
                <a:latin typeface="Arial" pitchFamily="34" charset="0"/>
                <a:cs typeface="Arial" pitchFamily="34" charset="0"/>
              </a:rPr>
              <a:t>Use of the gets() function</a:t>
            </a:r>
          </a:p>
          <a:p>
            <a:pPr marL="742950" lvl="1" indent="-285750"/>
            <a:r>
              <a:rPr lang="en-US" altLang="en-US" sz="2800" dirty="0">
                <a:latin typeface="Arial" pitchFamily="34" charset="0"/>
                <a:cs typeface="Arial" pitchFamily="34" charset="0"/>
              </a:rPr>
              <a:t>Reads input until a carriage return is encountered</a:t>
            </a:r>
          </a:p>
          <a:p>
            <a:pPr marL="742950" lvl="1" indent="-285750"/>
            <a:r>
              <a:rPr lang="en-US" altLang="en-US" sz="2800" dirty="0">
                <a:latin typeface="Arial" pitchFamily="34" charset="0"/>
                <a:cs typeface="Arial" pitchFamily="34" charset="0"/>
              </a:rPr>
              <a:t>An attacker can easily overrun buffers</a:t>
            </a:r>
          </a:p>
        </p:txBody>
      </p:sp>
      <p:pic>
        <p:nvPicPr>
          <p:cNvPr id="26626" name="Picture 2" descr="C:\Users\Jerry\Desktop\images.jpg"/>
          <p:cNvPicPr>
            <a:picLocks noChangeAspect="1" noChangeArrowheads="1"/>
          </p:cNvPicPr>
          <p:nvPr/>
        </p:nvPicPr>
        <p:blipFill>
          <a:blip r:embed="rId2" cstate="print"/>
          <a:srcRect/>
          <a:stretch>
            <a:fillRect/>
          </a:stretch>
        </p:blipFill>
        <p:spPr bwMode="auto">
          <a:xfrm>
            <a:off x="3971499" y="3680688"/>
            <a:ext cx="2868352" cy="2390293"/>
          </a:xfrm>
          <a:prstGeom prst="rect">
            <a:avLst/>
          </a:prstGeom>
          <a:noFill/>
        </p:spPr>
      </p:pic>
    </p:spTree>
    <p:extLst>
      <p:ext uri="{BB962C8B-B14F-4D97-AF65-F5344CB8AC3E}">
        <p14:creationId xmlns:p14="http://schemas.microsoft.com/office/powerpoint/2010/main" val="4204949086"/>
      </p:ext>
    </p:extLst>
  </p:cSld>
  <p:clrMapOvr>
    <a:masterClrMapping/>
  </p:clrMapOvr>
  <p:transition spd="med">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gets() Problem</a:t>
            </a:r>
          </a:p>
        </p:txBody>
      </p:sp>
      <p:sp>
        <p:nvSpPr>
          <p:cNvPr id="716803" name="Rectangle 3"/>
          <p:cNvSpPr>
            <a:spLocks noGrp="1" noChangeArrowheads="1"/>
          </p:cNvSpPr>
          <p:nvPr>
            <p:ph type="body" idx="1"/>
          </p:nvPr>
        </p:nvSpPr>
        <p:spPr/>
        <p:txBody>
          <a:bodyPr>
            <a:normAutofit lnSpcReduction="10000"/>
          </a:bodyPr>
          <a:lstStyle/>
          <a:p>
            <a:pPr marL="342900" indent="-342900">
              <a:lnSpc>
                <a:spcPct val="80000"/>
              </a:lnSpc>
              <a:buFont typeface="Arial" charset="0"/>
              <a:buNone/>
            </a:pPr>
            <a:r>
              <a:rPr lang="en-US" altLang="en-US" sz="1600" dirty="0"/>
              <a:t>	</a:t>
            </a:r>
            <a:r>
              <a:rPr lang="en-US" altLang="en-US" sz="1800" b="1" dirty="0"/>
              <a:t>#</a:t>
            </a:r>
            <a:r>
              <a:rPr lang="en-US" altLang="en-US" sz="1800" b="1" dirty="0">
                <a:latin typeface="Arial" pitchFamily="34" charset="0"/>
                <a:cs typeface="Arial" pitchFamily="34" charset="0"/>
              </a:rPr>
              <a:t>include &lt;</a:t>
            </a:r>
            <a:r>
              <a:rPr lang="en-US" altLang="en-US" sz="1800" b="1" dirty="0" err="1">
                <a:latin typeface="Arial" pitchFamily="34" charset="0"/>
                <a:cs typeface="Arial" pitchFamily="34" charset="0"/>
              </a:rPr>
              <a:t>iostream</a:t>
            </a:r>
            <a:r>
              <a:rPr lang="en-US" altLang="en-US" sz="1800" b="1" dirty="0">
                <a:latin typeface="Arial" pitchFamily="34" charset="0"/>
                <a:cs typeface="Arial" pitchFamily="34" charset="0"/>
              </a:rPr>
              <a:t>&gt;</a:t>
            </a:r>
          </a:p>
          <a:p>
            <a:pPr marL="342900" indent="-342900">
              <a:lnSpc>
                <a:spcPct val="80000"/>
              </a:lnSpc>
              <a:buFont typeface="Arial" charset="0"/>
              <a:buNone/>
            </a:pPr>
            <a:r>
              <a:rPr lang="en-US" altLang="en-US" sz="1800" b="1" dirty="0">
                <a:latin typeface="Arial" pitchFamily="34" charset="0"/>
                <a:cs typeface="Arial" pitchFamily="34" charset="0"/>
              </a:rPr>
              <a:t>	using namespace std;</a:t>
            </a:r>
          </a:p>
          <a:p>
            <a:pPr marL="342900" indent="-342900">
              <a:lnSpc>
                <a:spcPct val="80000"/>
              </a:lnSpc>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int</a:t>
            </a:r>
            <a:r>
              <a:rPr lang="en-US" altLang="en-US" sz="1800" b="1" dirty="0">
                <a:latin typeface="Arial" pitchFamily="34" charset="0"/>
                <a:cs typeface="Arial" pitchFamily="34" charset="0"/>
              </a:rPr>
              <a:t> main (void) </a:t>
            </a:r>
          </a:p>
          <a:p>
            <a:pPr marL="342900" indent="-342900">
              <a:lnSpc>
                <a:spcPct val="80000"/>
              </a:lnSpc>
              <a:buFont typeface="Arial" charset="0"/>
              <a:buNone/>
            </a:pPr>
            <a:r>
              <a:rPr lang="en-US" altLang="en-US" sz="1800" b="1" dirty="0">
                <a:latin typeface="Arial" pitchFamily="34" charset="0"/>
                <a:cs typeface="Arial" pitchFamily="34" charset="0"/>
              </a:rPr>
              <a:t>	{</a:t>
            </a:r>
          </a:p>
          <a:p>
            <a:pPr marL="342900" indent="-342900">
              <a:lnSpc>
                <a:spcPct val="80000"/>
              </a:lnSpc>
              <a:buFont typeface="Arial" charset="0"/>
              <a:buNone/>
            </a:pPr>
            <a:r>
              <a:rPr lang="en-US" altLang="en-US" sz="1800" b="1" dirty="0">
                <a:latin typeface="Arial" pitchFamily="34" charset="0"/>
                <a:cs typeface="Arial" pitchFamily="34" charset="0"/>
              </a:rPr>
              <a:t> 	 char </a:t>
            </a:r>
            <a:r>
              <a:rPr lang="en-US" altLang="en-US" sz="1800" b="1" dirty="0" err="1">
                <a:latin typeface="Arial" pitchFamily="34" charset="0"/>
                <a:cs typeface="Arial" pitchFamily="34" charset="0"/>
              </a:rPr>
              <a:t>myString</a:t>
            </a:r>
            <a:r>
              <a:rPr lang="en-US" altLang="en-US" sz="1800" b="1" dirty="0">
                <a:latin typeface="Arial" pitchFamily="34" charset="0"/>
                <a:cs typeface="Arial" pitchFamily="34" charset="0"/>
              </a:rPr>
              <a:t>[80] ;</a:t>
            </a:r>
          </a:p>
          <a:p>
            <a:pPr marL="342900" indent="-342900">
              <a:lnSpc>
                <a:spcPct val="80000"/>
              </a:lnSpc>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cout</a:t>
            </a:r>
            <a:r>
              <a:rPr lang="en-US" altLang="en-US" sz="1800" b="1" dirty="0">
                <a:latin typeface="Arial" pitchFamily="34" charset="0"/>
                <a:cs typeface="Arial" pitchFamily="34" charset="0"/>
              </a:rPr>
              <a:t> &lt;&lt; "Please enter a character string: ";</a:t>
            </a:r>
          </a:p>
          <a:p>
            <a:pPr marL="342900" indent="-342900">
              <a:lnSpc>
                <a:spcPct val="80000"/>
              </a:lnSpc>
              <a:buFont typeface="Arial" charset="0"/>
              <a:buNone/>
            </a:pPr>
            <a:r>
              <a:rPr lang="en-US" altLang="en-US" sz="1800" b="1" dirty="0">
                <a:latin typeface="Arial" pitchFamily="34" charset="0"/>
                <a:cs typeface="Arial" pitchFamily="34" charset="0"/>
              </a:rPr>
              <a:t> 	 gets(</a:t>
            </a:r>
            <a:r>
              <a:rPr lang="en-US" altLang="en-US" sz="1800" b="1" dirty="0" err="1">
                <a:latin typeface="Arial" pitchFamily="34" charset="0"/>
                <a:cs typeface="Arial" pitchFamily="34" charset="0"/>
              </a:rPr>
              <a:t>myString</a:t>
            </a:r>
            <a:r>
              <a:rPr lang="en-US" altLang="en-US" sz="1800" b="1" dirty="0">
                <a:latin typeface="Arial" pitchFamily="34" charset="0"/>
                <a:cs typeface="Arial" pitchFamily="34" charset="0"/>
              </a:rPr>
              <a:t>); // </a:t>
            </a:r>
            <a:r>
              <a:rPr lang="en-US" altLang="en-US" sz="1800" b="1" dirty="0">
                <a:solidFill>
                  <a:schemeClr val="tx2"/>
                </a:solidFill>
                <a:latin typeface="Arial" pitchFamily="34" charset="0"/>
                <a:cs typeface="Arial" pitchFamily="34" charset="0"/>
              </a:rPr>
              <a:t>gets( ) problem</a:t>
            </a:r>
          </a:p>
          <a:p>
            <a:pPr marL="342900" indent="-342900">
              <a:lnSpc>
                <a:spcPct val="80000"/>
              </a:lnSpc>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cout</a:t>
            </a:r>
            <a:r>
              <a:rPr lang="en-US" altLang="en-US" sz="1800" b="1" dirty="0">
                <a:latin typeface="Arial" pitchFamily="34" charset="0"/>
                <a:cs typeface="Arial" pitchFamily="34" charset="0"/>
              </a:rPr>
              <a:t> &lt;&lt; "The character string just entered was " &lt;&lt; </a:t>
            </a:r>
          </a:p>
          <a:p>
            <a:pPr marL="342900" indent="-342900">
              <a:lnSpc>
                <a:spcPct val="80000"/>
              </a:lnSpc>
              <a:buFont typeface="Arial" charset="0"/>
              <a:buNone/>
            </a:pPr>
            <a:r>
              <a:rPr lang="en-US" altLang="en-US" sz="1800" b="1" dirty="0">
                <a:latin typeface="Arial" pitchFamily="34" charset="0"/>
                <a:cs typeface="Arial" pitchFamily="34" charset="0"/>
              </a:rPr>
              <a:t>	 </a:t>
            </a:r>
            <a:r>
              <a:rPr lang="en-US" altLang="en-US" sz="1800" b="1" dirty="0" err="1">
                <a:latin typeface="Arial" pitchFamily="34" charset="0"/>
                <a:cs typeface="Arial" pitchFamily="34" charset="0"/>
              </a:rPr>
              <a:t>myString</a:t>
            </a:r>
            <a:r>
              <a:rPr lang="en-US" altLang="en-US" sz="1800" b="1" dirty="0">
                <a:latin typeface="Arial" pitchFamily="34" charset="0"/>
                <a:cs typeface="Arial" pitchFamily="34" charset="0"/>
              </a:rPr>
              <a:t> &lt;&lt; </a:t>
            </a:r>
            <a:r>
              <a:rPr lang="en-US" altLang="en-US" sz="1800" b="1" dirty="0" err="1">
                <a:latin typeface="Arial" pitchFamily="34" charset="0"/>
                <a:cs typeface="Arial" pitchFamily="34" charset="0"/>
              </a:rPr>
              <a:t>endl</a:t>
            </a:r>
            <a:r>
              <a:rPr lang="en-US" altLang="en-US" sz="1800" b="1" dirty="0">
                <a:latin typeface="Arial" pitchFamily="34" charset="0"/>
                <a:cs typeface="Arial" pitchFamily="34" charset="0"/>
              </a:rPr>
              <a:t>; ;</a:t>
            </a:r>
          </a:p>
          <a:p>
            <a:pPr marL="342900" indent="-342900">
              <a:lnSpc>
                <a:spcPct val="80000"/>
              </a:lnSpc>
              <a:buFont typeface="Arial" charset="0"/>
              <a:buNone/>
            </a:pPr>
            <a:r>
              <a:rPr lang="en-US" altLang="en-US" sz="1800" b="1" dirty="0">
                <a:latin typeface="Arial" pitchFamily="34" charset="0"/>
                <a:cs typeface="Arial" pitchFamily="34" charset="0"/>
              </a:rPr>
              <a:t>	 return 0;</a:t>
            </a:r>
          </a:p>
          <a:p>
            <a:pPr marL="342900" indent="-342900">
              <a:lnSpc>
                <a:spcPct val="80000"/>
              </a:lnSpc>
              <a:buFont typeface="Arial" charset="0"/>
              <a:buNone/>
            </a:pPr>
            <a:r>
              <a:rPr lang="en-US" altLang="en-US" sz="1800" b="1" dirty="0">
                <a:latin typeface="Arial" pitchFamily="34" charset="0"/>
                <a:cs typeface="Arial" pitchFamily="34" charset="0"/>
              </a:rPr>
              <a:t>	}</a:t>
            </a:r>
          </a:p>
          <a:p>
            <a:pPr marL="342900" indent="-342900">
              <a:lnSpc>
                <a:spcPct val="80000"/>
              </a:lnSpc>
              <a:buFont typeface="Arial" charset="0"/>
              <a:buNone/>
            </a:pPr>
            <a:r>
              <a:rPr lang="en-US" altLang="en-US" sz="1800" b="1" dirty="0">
                <a:latin typeface="Arial" pitchFamily="34" charset="0"/>
                <a:cs typeface="Arial" pitchFamily="34" charset="0"/>
              </a:rPr>
              <a:t>output</a:t>
            </a:r>
          </a:p>
          <a:p>
            <a:pPr marL="342900" indent="-342900">
              <a:lnSpc>
                <a:spcPct val="80000"/>
              </a:lnSpc>
              <a:buFont typeface="Arial" charset="0"/>
              <a:buNone/>
            </a:pPr>
            <a:r>
              <a:rPr lang="en-US" altLang="en-US" sz="1800" b="1" dirty="0">
                <a:latin typeface="Arial" pitchFamily="34" charset="0"/>
                <a:cs typeface="Arial" pitchFamily="34" charset="0"/>
              </a:rPr>
              <a:t>Please enter a character string: the rain in Spain fall mainly in the plain</a:t>
            </a:r>
          </a:p>
          <a:p>
            <a:pPr marL="342900" indent="-342900">
              <a:lnSpc>
                <a:spcPct val="80000"/>
              </a:lnSpc>
              <a:buFont typeface="Arial" charset="0"/>
              <a:buNone/>
            </a:pPr>
            <a:r>
              <a:rPr lang="en-US" altLang="en-US" sz="1800" b="1" dirty="0">
                <a:latin typeface="Arial" pitchFamily="34" charset="0"/>
                <a:cs typeface="Arial" pitchFamily="34" charset="0"/>
              </a:rPr>
              <a:t>and the cow jumped over the moon and the string entered is too long</a:t>
            </a:r>
          </a:p>
          <a:p>
            <a:pPr marL="342900" indent="-342900">
              <a:lnSpc>
                <a:spcPct val="80000"/>
              </a:lnSpc>
              <a:buFont typeface="Arial" charset="0"/>
              <a:buNone/>
            </a:pPr>
            <a:r>
              <a:rPr lang="en-US" altLang="en-US" sz="1800" b="1" dirty="0">
                <a:latin typeface="Arial" pitchFamily="34" charset="0"/>
                <a:cs typeface="Arial" pitchFamily="34" charset="0"/>
              </a:rPr>
              <a:t>The character string just entered was the rain in Spain fall mainly in the plain</a:t>
            </a:r>
          </a:p>
          <a:p>
            <a:pPr marL="342900" indent="-342900">
              <a:lnSpc>
                <a:spcPct val="80000"/>
              </a:lnSpc>
              <a:buFont typeface="Arial" charset="0"/>
              <a:buNone/>
            </a:pPr>
            <a:r>
              <a:rPr lang="en-US" altLang="en-US" sz="1800" b="1" dirty="0">
                <a:latin typeface="Arial" pitchFamily="34" charset="0"/>
                <a:cs typeface="Arial" pitchFamily="34" charset="0"/>
              </a:rPr>
              <a:t>and the cow jumped over the moon and the string entered is too long</a:t>
            </a:r>
          </a:p>
          <a:p>
            <a:pPr marL="342900" indent="-342900">
              <a:lnSpc>
                <a:spcPct val="80000"/>
              </a:lnSpc>
              <a:buFont typeface="Arial" charset="0"/>
              <a:buNone/>
            </a:pPr>
            <a:endParaRPr lang="en-US" altLang="en-US" sz="1800" b="1" dirty="0"/>
          </a:p>
        </p:txBody>
      </p:sp>
    </p:spTree>
    <p:extLst>
      <p:ext uri="{BB962C8B-B14F-4D97-AF65-F5344CB8AC3E}">
        <p14:creationId xmlns:p14="http://schemas.microsoft.com/office/powerpoint/2010/main" val="848735863"/>
      </p:ext>
    </p:extLst>
  </p:cSld>
  <p:clrMapOvr>
    <a:masterClrMapping/>
  </p:clrMapOvr>
  <p:transition spd="med">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en-US" altLang="en-US" dirty="0">
                <a:latin typeface="Arial" panose="020B0604020202020204" pitchFamily="34" charset="0"/>
                <a:cs typeface="Arial" panose="020B0604020202020204" pitchFamily="34" charset="0"/>
              </a:rPr>
              <a:t>Summary</a:t>
            </a:r>
          </a:p>
        </p:txBody>
      </p:sp>
      <p:sp>
        <p:nvSpPr>
          <p:cNvPr id="717827" name="Rectangle 3"/>
          <p:cNvSpPr>
            <a:spLocks noGrp="1" noChangeArrowheads="1"/>
          </p:cNvSpPr>
          <p:nvPr>
            <p:ph type="body" idx="1"/>
          </p:nvPr>
        </p:nvSpPr>
        <p:spPr/>
        <p:txBody>
          <a:bodyPr/>
          <a:lstStyle/>
          <a:p>
            <a:pPr marL="285750" indent="-285750"/>
            <a:r>
              <a:rPr lang="en-US" altLang="en-US" dirty="0">
                <a:latin typeface="Arial" pitchFamily="34" charset="0"/>
                <a:cs typeface="Arial" pitchFamily="34" charset="0"/>
              </a:rPr>
              <a:t>Security should be designed at the beginning</a:t>
            </a:r>
          </a:p>
          <a:p>
            <a:pPr marL="285750" indent="-285750"/>
            <a:r>
              <a:rPr lang="en-US" altLang="en-US" dirty="0">
                <a:latin typeface="Arial" pitchFamily="34" charset="0"/>
                <a:cs typeface="Arial" pitchFamily="34" charset="0"/>
              </a:rPr>
              <a:t>Assume the user will try to break it</a:t>
            </a:r>
          </a:p>
          <a:p>
            <a:pPr marL="285750" indent="-285750"/>
            <a:r>
              <a:rPr lang="en-US" altLang="en-US" dirty="0">
                <a:latin typeface="Arial" pitchFamily="34" charset="0"/>
                <a:cs typeface="Arial" pitchFamily="34" charset="0"/>
              </a:rPr>
              <a:t>Fail to a secure state</a:t>
            </a:r>
          </a:p>
          <a:p>
            <a:pPr marL="285750" indent="-285750"/>
            <a:r>
              <a:rPr lang="en-US" altLang="en-US" dirty="0">
                <a:latin typeface="Arial" pitchFamily="34" charset="0"/>
                <a:cs typeface="Arial" pitchFamily="34" charset="0"/>
              </a:rPr>
              <a:t>Avoid buffer overflows</a:t>
            </a:r>
          </a:p>
          <a:p>
            <a:pPr marL="285750" indent="-285750"/>
            <a:r>
              <a:rPr lang="en-US" altLang="en-US" dirty="0">
                <a:latin typeface="Arial" pitchFamily="34" charset="0"/>
                <a:cs typeface="Arial" pitchFamily="34" charset="0"/>
              </a:rPr>
              <a:t>Perform error checking  </a:t>
            </a:r>
          </a:p>
          <a:p>
            <a:pPr marL="285750" indent="-285750"/>
            <a:r>
              <a:rPr lang="en-US" altLang="en-US" dirty="0">
                <a:latin typeface="Arial" pitchFamily="34" charset="0"/>
                <a:cs typeface="Arial" pitchFamily="34" charset="0"/>
              </a:rPr>
              <a:t>Clean up after yourself</a:t>
            </a:r>
          </a:p>
        </p:txBody>
      </p:sp>
      <p:pic>
        <p:nvPicPr>
          <p:cNvPr id="27650" name="Picture 2" descr="C:\Users\Jerry\Desktop\images.jpg"/>
          <p:cNvPicPr>
            <a:picLocks noChangeAspect="1" noChangeArrowheads="1"/>
          </p:cNvPicPr>
          <p:nvPr/>
        </p:nvPicPr>
        <p:blipFill>
          <a:blip r:embed="rId2" cstate="print"/>
          <a:srcRect/>
          <a:stretch>
            <a:fillRect/>
          </a:stretch>
        </p:blipFill>
        <p:spPr bwMode="auto">
          <a:xfrm>
            <a:off x="4837908" y="3466531"/>
            <a:ext cx="3726655" cy="2791394"/>
          </a:xfrm>
          <a:prstGeom prst="rect">
            <a:avLst/>
          </a:prstGeom>
          <a:noFill/>
        </p:spPr>
      </p:pic>
    </p:spTree>
    <p:extLst>
      <p:ext uri="{BB962C8B-B14F-4D97-AF65-F5344CB8AC3E}">
        <p14:creationId xmlns:p14="http://schemas.microsoft.com/office/powerpoint/2010/main" val="3592040620"/>
      </p:ext>
    </p:extLst>
  </p:cSld>
  <p:clrMapOvr>
    <a:masterClrMapping/>
  </p:clrMapOvr>
  <p:transition spd="med">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r>
              <a:rPr lang="en-US" altLang="en-US" dirty="0"/>
              <a:t>Secure Coding Reference</a:t>
            </a:r>
          </a:p>
        </p:txBody>
      </p:sp>
      <p:sp>
        <p:nvSpPr>
          <p:cNvPr id="718851" name="AutoShape 3" descr="ra_corner_top_left"/>
          <p:cNvSpPr>
            <a:spLocks noChangeAspect="1" noChangeArrowheads="1"/>
          </p:cNvSpPr>
          <p:nvPr/>
        </p:nvSpPr>
        <p:spPr bwMode="auto">
          <a:xfrm>
            <a:off x="-104775" y="2333625"/>
            <a:ext cx="114300" cy="1143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852" name="AutoShape 4" descr="ra_corner_top_right"/>
          <p:cNvSpPr>
            <a:spLocks noChangeAspect="1" noChangeArrowheads="1"/>
          </p:cNvSpPr>
          <p:nvPr/>
        </p:nvSpPr>
        <p:spPr bwMode="auto">
          <a:xfrm>
            <a:off x="9226550" y="2333625"/>
            <a:ext cx="114300" cy="1143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853" name="AutoShape 5" descr="important"/>
          <p:cNvSpPr>
            <a:spLocks noChangeAspect="1" noChangeArrowheads="1"/>
          </p:cNvSpPr>
          <p:nvPr/>
        </p:nvSpPr>
        <p:spPr bwMode="auto">
          <a:xfrm>
            <a:off x="-104775" y="27908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854" name="AutoShape 6" descr="didm01"/>
          <p:cNvSpPr>
            <a:spLocks noChangeAspect="1" noChangeArrowheads="1"/>
          </p:cNvSpPr>
          <p:nvPr/>
        </p:nvSpPr>
        <p:spPr bwMode="auto">
          <a:xfrm>
            <a:off x="4424363" y="3281363"/>
            <a:ext cx="296862" cy="296862"/>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855" name="AutoShape 7" descr="didm01"/>
          <p:cNvSpPr>
            <a:spLocks noChangeAspect="1" noChangeArrowheads="1"/>
          </p:cNvSpPr>
          <p:nvPr/>
        </p:nvSpPr>
        <p:spPr bwMode="auto">
          <a:xfrm>
            <a:off x="4424363" y="3281363"/>
            <a:ext cx="296862" cy="296862"/>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856" name="Rectangle 8"/>
          <p:cNvSpPr>
            <a:spLocks noChangeArrowheads="1"/>
          </p:cNvSpPr>
          <p:nvPr/>
        </p:nvSpPr>
        <p:spPr bwMode="auto">
          <a:xfrm>
            <a:off x="4419600" y="1447800"/>
            <a:ext cx="4192588" cy="41179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Tx/>
              <a:buChar char="•"/>
            </a:pPr>
            <a:r>
              <a:rPr lang="en-US" altLang="en-US" sz="2400" b="0" dirty="0">
                <a:latin typeface="Tahoma" pitchFamily="34" charset="0"/>
              </a:rPr>
              <a:t>Never assume that an application will be run in only a few given environments</a:t>
            </a:r>
          </a:p>
          <a:p>
            <a:pPr eaLnBrk="1" hangingPunct="1">
              <a:buFontTx/>
              <a:buChar char="•"/>
            </a:pPr>
            <a:r>
              <a:rPr lang="en-US" altLang="en-US" sz="2400" b="0" dirty="0">
                <a:latin typeface="Tahoma" pitchFamily="34" charset="0"/>
              </a:rPr>
              <a:t>  Chances are good it will be used in some other, as yet undefined, setting</a:t>
            </a:r>
          </a:p>
          <a:p>
            <a:pPr eaLnBrk="1" hangingPunct="1">
              <a:buFontTx/>
              <a:buChar char="•"/>
            </a:pPr>
            <a:r>
              <a:rPr lang="en-US" altLang="en-US" sz="2400" b="0" dirty="0">
                <a:latin typeface="Tahoma" pitchFamily="34" charset="0"/>
              </a:rPr>
              <a:t>  Assume instead that the code will run in the most hostile of environments, and design, write, and test the code accordingly </a:t>
            </a:r>
          </a:p>
        </p:txBody>
      </p:sp>
      <p:sp>
        <p:nvSpPr>
          <p:cNvPr id="718857" name="Text Box 9"/>
          <p:cNvSpPr txBox="1">
            <a:spLocks noChangeArrowheads="1"/>
          </p:cNvSpPr>
          <p:nvPr/>
        </p:nvSpPr>
        <p:spPr bwMode="auto">
          <a:xfrm>
            <a:off x="4854575" y="5715000"/>
            <a:ext cx="3603625" cy="527050"/>
          </a:xfrm>
          <a:prstGeom prst="rect">
            <a:avLst/>
          </a:prstGeom>
          <a:solidFill>
            <a:schemeClr val="tx1"/>
          </a:solidFill>
          <a:ln w="9525">
            <a:solidFill>
              <a:schemeClr val="hlink"/>
            </a:solidFill>
            <a:miter lim="800000"/>
            <a:headEnd/>
            <a:tailEnd/>
          </a:ln>
          <a:effectLst/>
          <a:extLst/>
        </p:spPr>
        <p:txBody>
          <a:bodyPr wrap="none">
            <a:spAutoFit/>
          </a:bodyPr>
          <a:lstStyle/>
          <a:p>
            <a:pPr eaLnBrk="1" hangingPunct="1"/>
            <a:r>
              <a:rPr lang="en-US" altLang="en-US" sz="1400" dirty="0">
                <a:solidFill>
                  <a:srgbClr val="FFFF00"/>
                </a:solidFill>
              </a:rPr>
              <a:t>Writing Secure Code, Howard &amp; LeBlanc</a:t>
            </a:r>
          </a:p>
          <a:p>
            <a:pPr eaLnBrk="1" hangingPunct="1"/>
            <a:r>
              <a:rPr lang="en-US" altLang="en-US" sz="1400" dirty="0">
                <a:solidFill>
                  <a:srgbClr val="FFFF00"/>
                </a:solidFill>
              </a:rPr>
              <a:t>Second Edition -  ISBN 0-7356-1588-8</a:t>
            </a:r>
          </a:p>
        </p:txBody>
      </p:sp>
      <p:pic>
        <p:nvPicPr>
          <p:cNvPr id="1029" name="Picture 5" descr="E:\cat.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2866" y="2055082"/>
            <a:ext cx="2285569" cy="278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645840"/>
      </p:ext>
    </p:extLst>
  </p:cSld>
  <p:clrMapOvr>
    <a:masterClrMapping/>
  </p:clrMapOvr>
  <p:transition spd="med">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Additional Book References</a:t>
            </a:r>
          </a:p>
        </p:txBody>
      </p:sp>
      <p:sp>
        <p:nvSpPr>
          <p:cNvPr id="719875" name="Rectangle 3"/>
          <p:cNvSpPr>
            <a:spLocks noGrp="1" noChangeArrowheads="1"/>
          </p:cNvSpPr>
          <p:nvPr>
            <p:ph type="body" idx="1"/>
          </p:nvPr>
        </p:nvSpPr>
        <p:spPr/>
        <p:txBody>
          <a:bodyPr/>
          <a:lstStyle/>
          <a:p>
            <a:pPr marL="285750" indent="-285750"/>
            <a:r>
              <a:rPr lang="en-US" altLang="en-US" dirty="0">
                <a:latin typeface="Arial" pitchFamily="34" charset="0"/>
                <a:cs typeface="Arial" pitchFamily="34" charset="0"/>
              </a:rPr>
              <a:t>Practical UNIX &amp; Internet Security (2nd </a:t>
            </a:r>
            <a:r>
              <a:rPr lang="en-US" altLang="en-US" dirty="0" err="1">
                <a:latin typeface="Arial" pitchFamily="34" charset="0"/>
                <a:cs typeface="Arial" pitchFamily="34" charset="0"/>
              </a:rPr>
              <a:t>ed</a:t>
            </a:r>
            <a:r>
              <a:rPr lang="en-US" altLang="en-US" dirty="0">
                <a:latin typeface="Arial" pitchFamily="34" charset="0"/>
                <a:cs typeface="Arial" pitchFamily="34" charset="0"/>
              </a:rPr>
              <a:t>)</a:t>
            </a:r>
          </a:p>
          <a:p>
            <a:pPr marL="742950" lvl="1" indent="-285750"/>
            <a:r>
              <a:rPr lang="en-US" altLang="en-US" dirty="0" err="1">
                <a:latin typeface="Arial" pitchFamily="34" charset="0"/>
                <a:cs typeface="Arial" pitchFamily="34" charset="0"/>
              </a:rPr>
              <a:t>Garfinkel</a:t>
            </a:r>
            <a:r>
              <a:rPr lang="en-US" altLang="en-US" dirty="0">
                <a:latin typeface="Arial" pitchFamily="34" charset="0"/>
                <a:cs typeface="Arial" pitchFamily="34" charset="0"/>
              </a:rPr>
              <a:t>, </a:t>
            </a:r>
            <a:r>
              <a:rPr lang="en-US" altLang="en-US" dirty="0" err="1">
                <a:latin typeface="Arial" pitchFamily="34" charset="0"/>
                <a:cs typeface="Arial" pitchFamily="34" charset="0"/>
              </a:rPr>
              <a:t>Spafford</a:t>
            </a:r>
            <a:r>
              <a:rPr lang="en-US" altLang="en-US" dirty="0">
                <a:latin typeface="Arial" pitchFamily="34" charset="0"/>
                <a:cs typeface="Arial" pitchFamily="34" charset="0"/>
              </a:rPr>
              <a:t> – ISBN 1-56592-148-8</a:t>
            </a:r>
          </a:p>
          <a:p>
            <a:pPr marL="285750" indent="-285750"/>
            <a:r>
              <a:rPr lang="en-US" altLang="en-US" dirty="0">
                <a:latin typeface="Arial" pitchFamily="34" charset="0"/>
                <a:cs typeface="Arial" pitchFamily="34" charset="0"/>
              </a:rPr>
              <a:t>Managing Information Security Risks: The OCTAVE Approach</a:t>
            </a:r>
          </a:p>
          <a:p>
            <a:pPr marL="742950" lvl="1" indent="-285750"/>
            <a:r>
              <a:rPr lang="en-US" altLang="en-US" dirty="0" err="1">
                <a:latin typeface="Arial" pitchFamily="34" charset="0"/>
                <a:cs typeface="Arial" pitchFamily="34" charset="0"/>
              </a:rPr>
              <a:t>Alberts</a:t>
            </a:r>
            <a:r>
              <a:rPr lang="en-US" altLang="en-US" dirty="0">
                <a:latin typeface="Arial" pitchFamily="34" charset="0"/>
                <a:cs typeface="Arial" pitchFamily="34" charset="0"/>
              </a:rPr>
              <a:t> and </a:t>
            </a:r>
            <a:r>
              <a:rPr lang="en-US" altLang="en-US" dirty="0" err="1">
                <a:latin typeface="Arial" pitchFamily="34" charset="0"/>
                <a:cs typeface="Arial" pitchFamily="34" charset="0"/>
              </a:rPr>
              <a:t>Dorofee</a:t>
            </a:r>
            <a:r>
              <a:rPr lang="en-US" altLang="en-US" dirty="0">
                <a:latin typeface="Arial" pitchFamily="34" charset="0"/>
                <a:cs typeface="Arial" pitchFamily="34" charset="0"/>
              </a:rPr>
              <a:t> – ISBN 0-321-11886-3</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330891"/>
            <a:ext cx="2286000" cy="1676400"/>
          </a:xfrm>
          <a:prstGeom prst="rect">
            <a:avLst/>
          </a:prstGeom>
        </p:spPr>
      </p:pic>
    </p:spTree>
    <p:extLst>
      <p:ext uri="{BB962C8B-B14F-4D97-AF65-F5344CB8AC3E}">
        <p14:creationId xmlns:p14="http://schemas.microsoft.com/office/powerpoint/2010/main" val="2560983226"/>
      </p:ext>
    </p:extLst>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normAutofit/>
          </a:bodyPr>
          <a:lstStyle/>
          <a:p>
            <a:r>
              <a:rPr lang="en-US" altLang="en-US" dirty="0">
                <a:effectLst/>
                <a:latin typeface="Arial" panose="020B0604020202020204" pitchFamily="34" charset="0"/>
                <a:cs typeface="Arial" panose="020B0604020202020204" pitchFamily="34" charset="0"/>
              </a:rPr>
              <a:t>More Definitions</a:t>
            </a:r>
          </a:p>
        </p:txBody>
      </p:sp>
      <p:sp>
        <p:nvSpPr>
          <p:cNvPr id="680963" name="Rectangle 3"/>
          <p:cNvSpPr>
            <a:spLocks noGrp="1" noChangeArrowheads="1"/>
          </p:cNvSpPr>
          <p:nvPr>
            <p:ph type="body" idx="1"/>
          </p:nvPr>
        </p:nvSpPr>
        <p:spPr/>
        <p:txBody>
          <a:bodyPr/>
          <a:lstStyle/>
          <a:p>
            <a:pPr marL="342900" indent="-342900"/>
            <a:r>
              <a:rPr lang="en-US" altLang="en-US" dirty="0">
                <a:latin typeface="Arial" pitchFamily="34" charset="0"/>
                <a:cs typeface="Arial" pitchFamily="34" charset="0"/>
              </a:rPr>
              <a:t>Trojan Horse</a:t>
            </a:r>
          </a:p>
          <a:p>
            <a:pPr marL="742950" lvl="1" indent="-285750"/>
            <a:r>
              <a:rPr lang="en-US" altLang="en-US" dirty="0">
                <a:latin typeface="Arial" pitchFamily="34" charset="0"/>
                <a:cs typeface="Arial" pitchFamily="34" charset="0"/>
              </a:rPr>
              <a:t>Program containing unexpected or hidden functions</a:t>
            </a:r>
          </a:p>
          <a:p>
            <a:pPr marL="1143000" lvl="2" indent="-228600"/>
            <a:r>
              <a:rPr lang="en-US" altLang="en-US" dirty="0">
                <a:latin typeface="Arial" pitchFamily="34" charset="0"/>
                <a:cs typeface="Arial" pitchFamily="34" charset="0"/>
              </a:rPr>
              <a:t>Typically damaging</a:t>
            </a:r>
          </a:p>
          <a:p>
            <a:pPr marL="342900" indent="-342900"/>
            <a:r>
              <a:rPr lang="en-US" altLang="en-US" dirty="0">
                <a:latin typeface="Arial" pitchFamily="34" charset="0"/>
                <a:cs typeface="Arial" pitchFamily="34" charset="0"/>
              </a:rPr>
              <a:t>Virus</a:t>
            </a:r>
          </a:p>
          <a:p>
            <a:pPr marL="742950" lvl="1" indent="-285750"/>
            <a:r>
              <a:rPr lang="en-US" altLang="en-US" dirty="0">
                <a:latin typeface="Arial" pitchFamily="34" charset="0"/>
                <a:cs typeface="Arial" pitchFamily="34" charset="0"/>
              </a:rPr>
              <a:t>Program that copies itself and its malicious payload to users </a:t>
            </a:r>
          </a:p>
          <a:p>
            <a:pPr marL="342900" indent="-342900"/>
            <a:r>
              <a:rPr lang="en-US" altLang="en-US" dirty="0">
                <a:latin typeface="Arial" pitchFamily="34" charset="0"/>
                <a:cs typeface="Arial" pitchFamily="34" charset="0"/>
              </a:rPr>
              <a:t>Worm </a:t>
            </a:r>
          </a:p>
          <a:p>
            <a:pPr marL="742950" lvl="1" indent="-285750"/>
            <a:r>
              <a:rPr lang="en-US" altLang="en-US" dirty="0">
                <a:latin typeface="Arial" pitchFamily="34" charset="0"/>
                <a:cs typeface="Arial" pitchFamily="34" charset="0"/>
              </a:rPr>
              <a:t>Program that invades computers on a network typically replicating automatically to prevent deletion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8633" y="4901184"/>
            <a:ext cx="1459198" cy="1645920"/>
          </a:xfrm>
          <a:prstGeom prst="rect">
            <a:avLst/>
          </a:prstGeom>
        </p:spPr>
      </p:pic>
    </p:spTree>
    <p:extLst>
      <p:ext uri="{BB962C8B-B14F-4D97-AF65-F5344CB8AC3E}">
        <p14:creationId xmlns:p14="http://schemas.microsoft.com/office/powerpoint/2010/main" val="4014731874"/>
      </p:ext>
    </p:extLst>
  </p:cSld>
  <p:clrMapOvr>
    <a:masterClrMapping/>
  </p:clrMapOvr>
  <p:transition spd="med">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Cyber Security Certifications</a:t>
            </a:r>
          </a:p>
        </p:txBody>
      </p:sp>
      <p:sp>
        <p:nvSpPr>
          <p:cNvPr id="719875" name="Rectangle 3"/>
          <p:cNvSpPr>
            <a:spLocks noGrp="1" noChangeArrowheads="1"/>
          </p:cNvSpPr>
          <p:nvPr>
            <p:ph type="body" idx="1"/>
          </p:nvPr>
        </p:nvSpPr>
        <p:spPr>
          <a:xfrm>
            <a:off x="457200" y="1481328"/>
            <a:ext cx="8229600" cy="4974336"/>
          </a:xfrm>
        </p:spPr>
        <p:txBody>
          <a:bodyPr/>
          <a:lstStyle/>
          <a:p>
            <a:pPr marL="285750" indent="-285750"/>
            <a:r>
              <a:rPr lang="en-US" dirty="0">
                <a:latin typeface="Arial" panose="020B0604020202020204" pitchFamily="34" charset="0"/>
                <a:cs typeface="Arial" panose="020B0604020202020204" pitchFamily="34" charset="0"/>
              </a:rPr>
              <a:t>Certified Information Systems Security Professional (CISSP) </a:t>
            </a:r>
          </a:p>
          <a:p>
            <a:pPr marL="541782" lvl="1" indent="-285750"/>
            <a:r>
              <a:rPr lang="en-US" sz="2400" dirty="0">
                <a:latin typeface="Arial" panose="020B0604020202020204" pitchFamily="34" charset="0"/>
                <a:cs typeface="Arial" panose="020B0604020202020204" pitchFamily="34" charset="0"/>
              </a:rPr>
              <a:t>Provides information security professionals with an objective measurement of competence as well as a globally recognized standard of achievement </a:t>
            </a:r>
          </a:p>
          <a:p>
            <a:pPr marL="285750" indent="-285750"/>
            <a:r>
              <a:rPr lang="en-US" dirty="0">
                <a:latin typeface="Arial" panose="020B0604020202020204" pitchFamily="34" charset="0"/>
                <a:cs typeface="Arial" panose="020B0604020202020204" pitchFamily="34" charset="0"/>
              </a:rPr>
              <a:t>Information Systems Security Engineering Professional (ISSEP)</a:t>
            </a:r>
          </a:p>
          <a:p>
            <a:pPr marL="541782" lvl="1" indent="-285750"/>
            <a:r>
              <a:rPr lang="en-US" sz="2400" dirty="0">
                <a:latin typeface="Arial" panose="020B0604020202020204" pitchFamily="34" charset="0"/>
                <a:cs typeface="Arial" panose="020B0604020202020204" pitchFamily="34" charset="0"/>
              </a:rPr>
              <a:t>Guide for incorporating security into projects, applications, business processes, and all information systems</a:t>
            </a:r>
          </a:p>
          <a:p>
            <a:pPr marL="541782" lvl="1" indent="-285750"/>
            <a:endParaRPr lang="en-US" altLang="en-US" sz="2400" dirty="0">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1152" y="5248656"/>
            <a:ext cx="1336738" cy="1336738"/>
          </a:xfrm>
          <a:prstGeom prst="rect">
            <a:avLst/>
          </a:prstGeom>
        </p:spPr>
      </p:pic>
    </p:spTree>
    <p:extLst>
      <p:ext uri="{BB962C8B-B14F-4D97-AF65-F5344CB8AC3E}">
        <p14:creationId xmlns:p14="http://schemas.microsoft.com/office/powerpoint/2010/main" val="1247837544"/>
      </p:ext>
    </p:extLst>
  </p:cSld>
  <p:clrMapOvr>
    <a:masterClrMapping/>
  </p:clrMapOvr>
  <p:transition spd="med">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DACAEF-F1BA-4A52-9993-072C1A787373}" type="datetime1">
              <a:rPr lang="en-US" altLang="en-US"/>
              <a:pPr/>
              <a:t>11/1/2017</a:t>
            </a:fld>
            <a:endParaRPr lang="en-US" altLang="en-US"/>
          </a:p>
        </p:txBody>
      </p:sp>
      <p:sp>
        <p:nvSpPr>
          <p:cNvPr id="720898" name="Rectangle 2"/>
          <p:cNvSpPr>
            <a:spLocks noGrp="1" noRot="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Web References</a:t>
            </a:r>
          </a:p>
        </p:txBody>
      </p:sp>
      <p:sp>
        <p:nvSpPr>
          <p:cNvPr id="720899" name="Rectangle 3"/>
          <p:cNvSpPr>
            <a:spLocks noGrp="1" noRot="1" noChangeArrowheads="1"/>
          </p:cNvSpPr>
          <p:nvPr>
            <p:ph type="body" idx="1"/>
          </p:nvPr>
        </p:nvSpPr>
        <p:spPr>
          <a:xfrm>
            <a:off x="244475" y="1262063"/>
            <a:ext cx="8540750" cy="4422775"/>
          </a:xfrm>
        </p:spPr>
        <p:txBody>
          <a:bodyPr>
            <a:normAutofit/>
          </a:bodyPr>
          <a:lstStyle/>
          <a:p>
            <a:pPr marL="285750" indent="-285750"/>
            <a:r>
              <a:rPr lang="en-US" altLang="en-US" dirty="0">
                <a:latin typeface="Arial" pitchFamily="34" charset="0"/>
                <a:cs typeface="Arial" pitchFamily="34" charset="0"/>
                <a:hlinkClick r:id="rId2"/>
              </a:rPr>
              <a:t>http://www </a:t>
            </a:r>
            <a:r>
              <a:rPr lang="en-US" altLang="en-US" dirty="0" err="1">
                <a:latin typeface="Arial" pitchFamily="34" charset="0"/>
                <a:cs typeface="Arial" pitchFamily="34" charset="0"/>
                <a:hlinkClick r:id="rId2"/>
              </a:rPr>
              <a:t>auscert</a:t>
            </a:r>
            <a:r>
              <a:rPr lang="en-US" altLang="en-US" dirty="0">
                <a:latin typeface="Arial" pitchFamily="34" charset="0"/>
                <a:cs typeface="Arial" pitchFamily="34" charset="0"/>
                <a:hlinkClick r:id="rId2"/>
              </a:rPr>
              <a:t> org au</a:t>
            </a:r>
            <a:endParaRPr lang="en-US" altLang="en-US" dirty="0">
              <a:latin typeface="Arial" pitchFamily="34" charset="0"/>
              <a:cs typeface="Arial" pitchFamily="34" charset="0"/>
            </a:endParaRPr>
          </a:p>
          <a:p>
            <a:pPr lvl="1"/>
            <a:r>
              <a:rPr lang="en-US" altLang="en-US" dirty="0">
                <a:latin typeface="Arial" pitchFamily="34" charset="0"/>
                <a:cs typeface="Arial" pitchFamily="34" charset="0"/>
              </a:rPr>
              <a:t>Excellent Collection of technical information</a:t>
            </a:r>
          </a:p>
          <a:p>
            <a:pPr marL="285750" indent="-285750"/>
            <a:r>
              <a:rPr lang="en-US" altLang="en-US" dirty="0">
                <a:latin typeface="Arial" pitchFamily="34" charset="0"/>
                <a:cs typeface="Arial" pitchFamily="34" charset="0"/>
                <a:hlinkClick r:id="rId3"/>
              </a:rPr>
              <a:t>http://rr sans org</a:t>
            </a:r>
            <a:endParaRPr lang="en-US" altLang="en-US" dirty="0">
              <a:latin typeface="Arial" pitchFamily="34" charset="0"/>
              <a:cs typeface="Arial" pitchFamily="34" charset="0"/>
            </a:endParaRPr>
          </a:p>
          <a:p>
            <a:pPr lvl="1"/>
            <a:r>
              <a:rPr lang="en-US" altLang="en-US" dirty="0">
                <a:latin typeface="Arial" pitchFamily="34" charset="0"/>
                <a:cs typeface="Arial" pitchFamily="34" charset="0"/>
              </a:rPr>
              <a:t>SANS Technical reading library</a:t>
            </a:r>
          </a:p>
          <a:p>
            <a:pPr marL="285750" indent="-285750"/>
            <a:r>
              <a:rPr lang="en-US" altLang="en-US" dirty="0">
                <a:latin typeface="Arial" pitchFamily="34" charset="0"/>
                <a:cs typeface="Arial" pitchFamily="34" charset="0"/>
                <a:hlinkClick r:id="rId4"/>
              </a:rPr>
              <a:t>http://www/cert/org</a:t>
            </a:r>
            <a:endParaRPr lang="en-US" altLang="en-US" dirty="0">
              <a:latin typeface="Arial" pitchFamily="34" charset="0"/>
              <a:cs typeface="Arial" pitchFamily="34" charset="0"/>
            </a:endParaRPr>
          </a:p>
          <a:p>
            <a:pPr lvl="1"/>
            <a:r>
              <a:rPr lang="en-US" altLang="en-US" dirty="0">
                <a:latin typeface="Arial" pitchFamily="34" charset="0"/>
                <a:cs typeface="Arial" pitchFamily="34" charset="0"/>
              </a:rPr>
              <a:t>Source for security practices information</a:t>
            </a:r>
          </a:p>
          <a:p>
            <a:pPr marL="285750" indent="-285750"/>
            <a:r>
              <a:rPr lang="en-US" altLang="en-US" dirty="0">
                <a:latin typeface="Arial" pitchFamily="34" charset="0"/>
                <a:cs typeface="Arial" pitchFamily="34" charset="0"/>
                <a:hlinkClick r:id="rId5"/>
              </a:rPr>
              <a:t>http://csrc </a:t>
            </a:r>
            <a:r>
              <a:rPr lang="en-US" altLang="en-US" dirty="0" err="1">
                <a:latin typeface="Arial" pitchFamily="34" charset="0"/>
                <a:cs typeface="Arial" pitchFamily="34" charset="0"/>
                <a:hlinkClick r:id="rId5"/>
              </a:rPr>
              <a:t>nist</a:t>
            </a:r>
            <a:r>
              <a:rPr lang="en-US" altLang="en-US" dirty="0">
                <a:latin typeface="Arial" pitchFamily="34" charset="0"/>
                <a:cs typeface="Arial" pitchFamily="34" charset="0"/>
                <a:hlinkClick r:id="rId5"/>
              </a:rPr>
              <a:t> </a:t>
            </a:r>
            <a:r>
              <a:rPr lang="en-US" altLang="en-US" dirty="0" err="1">
                <a:latin typeface="Arial" pitchFamily="34" charset="0"/>
                <a:cs typeface="Arial" pitchFamily="34" charset="0"/>
                <a:hlinkClick r:id="rId5"/>
              </a:rPr>
              <a:t>gov</a:t>
            </a:r>
            <a:endParaRPr lang="en-US" altLang="en-US" dirty="0">
              <a:latin typeface="Arial" pitchFamily="34" charset="0"/>
              <a:cs typeface="Arial" pitchFamily="34" charset="0"/>
            </a:endParaRPr>
          </a:p>
          <a:p>
            <a:pPr lvl="1"/>
            <a:r>
              <a:rPr lang="en-US" altLang="en-US" dirty="0">
                <a:latin typeface="Arial" pitchFamily="34" charset="0"/>
                <a:cs typeface="Arial" pitchFamily="34" charset="0"/>
              </a:rPr>
              <a:t>Computer Security Resource Center</a:t>
            </a:r>
          </a:p>
          <a:p>
            <a:pPr marL="285750" indent="-285750"/>
            <a:r>
              <a:rPr lang="en-US" altLang="en-US" dirty="0">
                <a:latin typeface="Arial" pitchFamily="34" charset="0"/>
                <a:cs typeface="Arial" pitchFamily="34" charset="0"/>
                <a:hlinkClick r:id="rId6"/>
              </a:rPr>
              <a:t>http://www cert org/security-improvement/#</a:t>
            </a:r>
            <a:r>
              <a:rPr lang="en-US" altLang="en-US" dirty="0" err="1">
                <a:latin typeface="Arial" pitchFamily="34" charset="0"/>
                <a:cs typeface="Arial" pitchFamily="34" charset="0"/>
                <a:hlinkClick r:id="rId6"/>
              </a:rPr>
              <a:t>unix</a:t>
            </a:r>
            <a:endParaRPr lang="en-US" altLang="en-US" dirty="0">
              <a:latin typeface="Arial" pitchFamily="34" charset="0"/>
              <a:cs typeface="Arial" pitchFamily="34" charset="0"/>
            </a:endParaRPr>
          </a:p>
          <a:p>
            <a:pPr lvl="1"/>
            <a:r>
              <a:rPr lang="en-US" altLang="en-US" dirty="0">
                <a:latin typeface="Arial" pitchFamily="34" charset="0"/>
                <a:cs typeface="Arial" pitchFamily="34" charset="0"/>
              </a:rPr>
              <a:t>List of security topics to choose from</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1272" y="1977009"/>
            <a:ext cx="2286000" cy="1733550"/>
          </a:xfrm>
          <a:prstGeom prst="rect">
            <a:avLst/>
          </a:prstGeom>
        </p:spPr>
      </p:pic>
    </p:spTree>
    <p:extLst>
      <p:ext uri="{BB962C8B-B14F-4D97-AF65-F5344CB8AC3E}">
        <p14:creationId xmlns:p14="http://schemas.microsoft.com/office/powerpoint/2010/main" val="1115946695"/>
      </p:ext>
    </p:extLst>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180109" y="274638"/>
            <a:ext cx="8963891" cy="1143000"/>
          </a:xfrm>
        </p:spPr>
        <p:txBody>
          <a:bodyPr>
            <a:noAutofit/>
          </a:bodyPr>
          <a:lstStyle/>
          <a:p>
            <a:pPr algn="ctr"/>
            <a:r>
              <a:rPr lang="en-US" altLang="en-US" sz="3200" dirty="0">
                <a:effectLst/>
                <a:latin typeface="Arial" panose="020B0604020202020204" pitchFamily="34" charset="0"/>
                <a:cs typeface="Arial" panose="020B0604020202020204" pitchFamily="34" charset="0"/>
              </a:rPr>
              <a:t>Security Vulnerabilities are Expensive (1)</a:t>
            </a:r>
          </a:p>
        </p:txBody>
      </p:sp>
      <p:sp>
        <p:nvSpPr>
          <p:cNvPr id="681987" name="Rectangle 3"/>
          <p:cNvSpPr>
            <a:spLocks noGrp="1" noChangeArrowheads="1"/>
          </p:cNvSpPr>
          <p:nvPr>
            <p:ph type="body" idx="1"/>
          </p:nvPr>
        </p:nvSpPr>
        <p:spPr/>
        <p:txBody>
          <a:bodyPr>
            <a:normAutofit/>
          </a:bodyPr>
          <a:lstStyle/>
          <a:p>
            <a:pPr marL="285750" indent="-285750"/>
            <a:r>
              <a:rPr lang="en-US" altLang="en-US" sz="2800" dirty="0">
                <a:latin typeface="Arial" pitchFamily="34" charset="0"/>
                <a:cs typeface="Arial" pitchFamily="34" charset="0"/>
              </a:rPr>
              <a:t>There is a cost associated with a security vulnerability</a:t>
            </a:r>
          </a:p>
          <a:p>
            <a:pPr marL="742950" lvl="1" indent="-285750"/>
            <a:r>
              <a:rPr lang="en-US" altLang="en-US" sz="2400" dirty="0">
                <a:latin typeface="Arial" pitchFamily="34" charset="0"/>
                <a:cs typeface="Arial" pitchFamily="34" charset="0"/>
              </a:rPr>
              <a:t>Creating a plan  </a:t>
            </a:r>
          </a:p>
          <a:p>
            <a:pPr marL="742950" lvl="1" indent="-285750"/>
            <a:r>
              <a:rPr lang="en-US" altLang="en-US" sz="2400" dirty="0">
                <a:latin typeface="Arial" pitchFamily="34" charset="0"/>
                <a:cs typeface="Arial" pitchFamily="34" charset="0"/>
              </a:rPr>
              <a:t>Developers finding and fixing the vulnerable code </a:t>
            </a:r>
          </a:p>
          <a:p>
            <a:pPr marL="742950" lvl="1" indent="-285750"/>
            <a:r>
              <a:rPr lang="en-US" altLang="en-US" sz="2400" dirty="0">
                <a:latin typeface="Arial" pitchFamily="34" charset="0"/>
                <a:cs typeface="Arial" pitchFamily="34" charset="0"/>
              </a:rPr>
              <a:t>Testers testing the fix </a:t>
            </a:r>
          </a:p>
          <a:p>
            <a:pPr marL="742950" lvl="1" indent="-285750"/>
            <a:r>
              <a:rPr lang="en-US" altLang="en-US" sz="2400" dirty="0">
                <a:latin typeface="Arial" pitchFamily="34" charset="0"/>
                <a:cs typeface="Arial" pitchFamily="34" charset="0"/>
              </a:rPr>
              <a:t>Writing the corresponding documentation</a:t>
            </a:r>
          </a:p>
          <a:p>
            <a:pPr marL="742950" lvl="1" indent="-285750"/>
            <a:r>
              <a:rPr lang="en-US" altLang="en-US" sz="2400" dirty="0">
                <a:latin typeface="Arial" pitchFamily="34" charset="0"/>
                <a:cs typeface="Arial" pitchFamily="34" charset="0"/>
              </a:rPr>
              <a:t>Handling bad public relations</a:t>
            </a:r>
          </a:p>
          <a:p>
            <a:pPr marL="742950" lvl="1" indent="-285750"/>
            <a:r>
              <a:rPr lang="en-US" altLang="en-US" sz="2400" dirty="0">
                <a:latin typeface="Arial" pitchFamily="34" charset="0"/>
                <a:cs typeface="Arial" pitchFamily="34" charset="0"/>
              </a:rPr>
              <a:t>Loss of productivity</a:t>
            </a:r>
          </a:p>
          <a:p>
            <a:pPr marL="1143000" lvl="2" indent="-228600"/>
            <a:r>
              <a:rPr lang="en-US" altLang="en-US" sz="2400" dirty="0">
                <a:latin typeface="Arial" pitchFamily="34" charset="0"/>
                <a:cs typeface="Arial" pitchFamily="34" charset="0"/>
              </a:rPr>
              <a:t> Working on the fix is time lost for other productivity </a:t>
            </a:r>
          </a:p>
        </p:txBody>
      </p:sp>
      <p:pic>
        <p:nvPicPr>
          <p:cNvPr id="3074" name="Picture 2" descr="C:\Users\Jerry\Desktop\images.jpg"/>
          <p:cNvPicPr>
            <a:picLocks noChangeAspect="1" noChangeArrowheads="1"/>
          </p:cNvPicPr>
          <p:nvPr/>
        </p:nvPicPr>
        <p:blipFill>
          <a:blip r:embed="rId2" cstate="print"/>
          <a:srcRect/>
          <a:stretch>
            <a:fillRect/>
          </a:stretch>
        </p:blipFill>
        <p:spPr bwMode="auto">
          <a:xfrm>
            <a:off x="3740295" y="5359112"/>
            <a:ext cx="1690687" cy="1266383"/>
          </a:xfrm>
          <a:prstGeom prst="rect">
            <a:avLst/>
          </a:prstGeom>
          <a:noFill/>
        </p:spPr>
      </p:pic>
    </p:spTree>
    <p:extLst>
      <p:ext uri="{BB962C8B-B14F-4D97-AF65-F5344CB8AC3E}">
        <p14:creationId xmlns:p14="http://schemas.microsoft.com/office/powerpoint/2010/main" val="3408686771"/>
      </p:ext>
    </p:extLst>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180109" y="274638"/>
            <a:ext cx="8769927" cy="1143000"/>
          </a:xfrm>
        </p:spPr>
        <p:txBody>
          <a:bodyPr/>
          <a:lstStyle/>
          <a:p>
            <a:r>
              <a:rPr lang="en-US" altLang="en-US" sz="3200" dirty="0">
                <a:effectLst/>
                <a:latin typeface="Arial" panose="020B0604020202020204" pitchFamily="34" charset="0"/>
                <a:cs typeface="Arial" panose="020B0604020202020204" pitchFamily="34" charset="0"/>
              </a:rPr>
              <a:t>Security Vulnerabilities are Expensive (2)</a:t>
            </a:r>
          </a:p>
        </p:txBody>
      </p:sp>
      <p:sp>
        <p:nvSpPr>
          <p:cNvPr id="681987" name="Rectangle 3"/>
          <p:cNvSpPr>
            <a:spLocks noGrp="1" noChangeArrowheads="1"/>
          </p:cNvSpPr>
          <p:nvPr>
            <p:ph type="body" idx="1"/>
          </p:nvPr>
        </p:nvSpPr>
        <p:spPr>
          <a:xfrm>
            <a:off x="381000" y="1353948"/>
            <a:ext cx="8229600" cy="4525963"/>
          </a:xfrm>
        </p:spPr>
        <p:txBody>
          <a:bodyPr>
            <a:normAutofit/>
          </a:bodyPr>
          <a:lstStyle/>
          <a:p>
            <a:pPr marL="285750" indent="-285750"/>
            <a:r>
              <a:rPr lang="en-US" altLang="en-US" sz="3200" dirty="0">
                <a:latin typeface="Arial" pitchFamily="34" charset="0"/>
                <a:cs typeface="Arial" pitchFamily="34" charset="0"/>
              </a:rPr>
              <a:t>The cost to your customers to apply the fix</a:t>
            </a:r>
          </a:p>
          <a:p>
            <a:pPr marL="742950" lvl="1" indent="-285750"/>
            <a:r>
              <a:rPr lang="en-US" altLang="en-US" sz="2800" dirty="0">
                <a:latin typeface="Arial" pitchFamily="34" charset="0"/>
                <a:cs typeface="Arial" pitchFamily="34" charset="0"/>
              </a:rPr>
              <a:t>They might need to run the fix on a non-production server to verify that it works as planned  </a:t>
            </a:r>
          </a:p>
          <a:p>
            <a:pPr marL="285750" indent="-285750"/>
            <a:r>
              <a:rPr lang="en-US" altLang="en-US" sz="3200" dirty="0">
                <a:latin typeface="Arial" pitchFamily="34" charset="0"/>
                <a:cs typeface="Arial" pitchFamily="34" charset="0"/>
              </a:rPr>
              <a:t>The potential cost of lost revenue, from likely clients deciding to either postpone or cancel using your product or company </a:t>
            </a:r>
          </a:p>
        </p:txBody>
      </p:sp>
      <p:pic>
        <p:nvPicPr>
          <p:cNvPr id="2050" name="Picture 2" descr="C:\Users\Jerry\Desktop\index.jpg"/>
          <p:cNvPicPr>
            <a:picLocks noChangeAspect="1" noChangeArrowheads="1"/>
          </p:cNvPicPr>
          <p:nvPr/>
        </p:nvPicPr>
        <p:blipFill>
          <a:blip r:embed="rId2" cstate="print"/>
          <a:srcRect/>
          <a:stretch>
            <a:fillRect/>
          </a:stretch>
        </p:blipFill>
        <p:spPr bwMode="auto">
          <a:xfrm>
            <a:off x="6280491" y="4882896"/>
            <a:ext cx="1595922" cy="1574737"/>
          </a:xfrm>
          <a:prstGeom prst="rect">
            <a:avLst/>
          </a:prstGeom>
          <a:noFill/>
        </p:spPr>
      </p:pic>
    </p:spTree>
    <p:extLst>
      <p:ext uri="{BB962C8B-B14F-4D97-AF65-F5344CB8AC3E}">
        <p14:creationId xmlns:p14="http://schemas.microsoft.com/office/powerpoint/2010/main" val="3408686771"/>
      </p:ext>
    </p:extLst>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pPr>
              <a:spcBef>
                <a:spcPct val="50000"/>
              </a:spcBef>
            </a:pPr>
            <a:r>
              <a:rPr lang="en-US" altLang="en-US" dirty="0">
                <a:effectLst/>
                <a:latin typeface="Arial" panose="020B0604020202020204" pitchFamily="34" charset="0"/>
                <a:cs typeface="Arial" panose="020B0604020202020204" pitchFamily="34" charset="0"/>
              </a:rPr>
              <a:t>Cost of Security Vulnerabilities</a:t>
            </a:r>
            <a:endParaRPr lang="en-US" altLang="en-US" b="0" dirty="0">
              <a:solidFill>
                <a:schemeClr val="hlink"/>
              </a:solidFill>
              <a:effectLst/>
              <a:latin typeface="Arial" panose="020B0604020202020204" pitchFamily="34" charset="0"/>
              <a:cs typeface="Arial" panose="020B0604020202020204" pitchFamily="34" charset="0"/>
            </a:endParaRPr>
          </a:p>
        </p:txBody>
      </p:sp>
      <p:sp>
        <p:nvSpPr>
          <p:cNvPr id="683011" name="AutoShape 3" descr="ra_corner_top_left"/>
          <p:cNvSpPr>
            <a:spLocks noChangeAspect="1" noChangeArrowheads="1"/>
          </p:cNvSpPr>
          <p:nvPr/>
        </p:nvSpPr>
        <p:spPr bwMode="auto">
          <a:xfrm>
            <a:off x="4194175" y="2789238"/>
            <a:ext cx="114300" cy="1143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683012" name="AutoShape 4" descr="ra_corner_top_right"/>
          <p:cNvSpPr>
            <a:spLocks noChangeAspect="1" noChangeArrowheads="1"/>
          </p:cNvSpPr>
          <p:nvPr/>
        </p:nvSpPr>
        <p:spPr bwMode="auto">
          <a:xfrm>
            <a:off x="4957763" y="2789238"/>
            <a:ext cx="114300" cy="1143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683013" name="AutoShape 5" descr="note"/>
          <p:cNvSpPr>
            <a:spLocks noChangeAspect="1" noChangeArrowheads="1"/>
          </p:cNvSpPr>
          <p:nvPr/>
        </p:nvSpPr>
        <p:spPr bwMode="auto">
          <a:xfrm>
            <a:off x="4770438" y="3246438"/>
            <a:ext cx="296862" cy="296862"/>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683014" name="AutoShape 6" descr="ra_corner_bottom_left"/>
          <p:cNvSpPr>
            <a:spLocks noChangeAspect="1" noChangeArrowheads="1"/>
          </p:cNvSpPr>
          <p:nvPr/>
        </p:nvSpPr>
        <p:spPr bwMode="auto">
          <a:xfrm>
            <a:off x="4194175" y="3703638"/>
            <a:ext cx="114300" cy="1143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683015" name="AutoShape 7" descr="ra_corner_bottom_right"/>
          <p:cNvSpPr>
            <a:spLocks noChangeAspect="1" noChangeArrowheads="1"/>
          </p:cNvSpPr>
          <p:nvPr/>
        </p:nvSpPr>
        <p:spPr bwMode="auto">
          <a:xfrm>
            <a:off x="4957763" y="3703638"/>
            <a:ext cx="114300" cy="1143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683016" name="Rectangle 8"/>
          <p:cNvSpPr>
            <a:spLocks noChangeArrowheads="1"/>
          </p:cNvSpPr>
          <p:nvPr/>
        </p:nvSpPr>
        <p:spPr bwMode="auto">
          <a:xfrm>
            <a:off x="2919984" y="1367267"/>
            <a:ext cx="5181600" cy="5055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spcAft>
                <a:spcPts val="500"/>
              </a:spcAft>
            </a:pPr>
            <a:r>
              <a:rPr lang="en-US" altLang="en-US" sz="2800" dirty="0">
                <a:solidFill>
                  <a:srgbClr val="FF3300"/>
                </a:solidFill>
                <a:latin typeface="Arial" pitchFamily="34" charset="0"/>
                <a:cs typeface="Arial" pitchFamily="34" charset="0"/>
              </a:rPr>
              <a:t>$$$ Spent</a:t>
            </a:r>
            <a:r>
              <a:rPr lang="en-US" altLang="en-US" sz="2800" b="0" dirty="0">
                <a:latin typeface="Arial" pitchFamily="34" charset="0"/>
                <a:cs typeface="Arial" pitchFamily="34" charset="0"/>
              </a:rPr>
              <a:t>	</a:t>
            </a:r>
            <a:r>
              <a:rPr lang="en-US" altLang="en-US" sz="2400" b="0" dirty="0">
                <a:latin typeface="Arial" pitchFamily="34" charset="0"/>
                <a:cs typeface="Arial" pitchFamily="34" charset="0"/>
              </a:rPr>
              <a:t>	</a:t>
            </a:r>
          </a:p>
          <a:p>
            <a:pPr eaLnBrk="1" hangingPunct="1">
              <a:spcBef>
                <a:spcPct val="50000"/>
              </a:spcBef>
              <a:spcAft>
                <a:spcPts val="500"/>
              </a:spcAft>
            </a:pPr>
            <a:r>
              <a:rPr lang="en-US" altLang="en-US" sz="2400" b="0" dirty="0">
                <a:latin typeface="Arial" pitchFamily="34" charset="0"/>
                <a:cs typeface="Arial" pitchFamily="34" charset="0"/>
              </a:rPr>
              <a:t>While it is difficult to determine the exact cost of issuing a single security fix, the Microsoft Security Response Center believes a security bug that requires a security bulletin costs in the neighborhood of $100,000</a:t>
            </a:r>
          </a:p>
          <a:p>
            <a:pPr eaLnBrk="1" hangingPunct="1">
              <a:spcBef>
                <a:spcPct val="50000"/>
              </a:spcBef>
              <a:spcAft>
                <a:spcPts val="500"/>
              </a:spcAft>
            </a:pPr>
            <a:r>
              <a:rPr lang="en-US" altLang="en-US" sz="2800" dirty="0">
                <a:solidFill>
                  <a:srgbClr val="FF3300"/>
                </a:solidFill>
                <a:latin typeface="Arial" pitchFamily="34" charset="0"/>
                <a:cs typeface="Arial" pitchFamily="34" charset="0"/>
              </a:rPr>
              <a:t>Availability </a:t>
            </a:r>
          </a:p>
          <a:p>
            <a:pPr eaLnBrk="1" hangingPunct="1">
              <a:spcBef>
                <a:spcPct val="50000"/>
              </a:spcBef>
              <a:spcAft>
                <a:spcPts val="500"/>
              </a:spcAft>
            </a:pPr>
            <a:r>
              <a:rPr lang="en-US" altLang="en-US" sz="2400" b="0" dirty="0">
                <a:latin typeface="Arial" pitchFamily="34" charset="0"/>
                <a:cs typeface="Arial" pitchFamily="34" charset="0"/>
              </a:rPr>
              <a:t>The Robert T Morris worm almost brought the entire down in 1998</a:t>
            </a:r>
            <a:endParaRPr lang="en-US" altLang="en-US" sz="2400" b="0" dirty="0">
              <a:effectLst>
                <a:outerShdw blurRad="38100" dist="38100" dir="2700000" algn="tl">
                  <a:srgbClr val="FFFFFF"/>
                </a:outerShdw>
              </a:effectLst>
              <a:latin typeface="Tahoma" pitchFamily="34" charset="0"/>
            </a:endParaRPr>
          </a:p>
        </p:txBody>
      </p:sp>
      <p:pic>
        <p:nvPicPr>
          <p:cNvPr id="683017" name="Picture 9" descr="BD0730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209800"/>
            <a:ext cx="2514600"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920990"/>
      </p:ext>
    </p:extLst>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0" y="338328"/>
            <a:ext cx="8887968" cy="1143000"/>
          </a:xfrm>
        </p:spPr>
        <p:txBody>
          <a:bodyPr>
            <a:normAutofit fontScale="90000"/>
          </a:bodyPr>
          <a:lstStyle/>
          <a:p>
            <a:r>
              <a:rPr lang="en-US" altLang="en-US" dirty="0">
                <a:effectLst/>
                <a:latin typeface="Arial" panose="020B0604020202020204" pitchFamily="34" charset="0"/>
                <a:cs typeface="Arial" panose="020B0604020202020204" pitchFamily="34" charset="0"/>
              </a:rPr>
              <a:t>Why Security is Not Built into Software</a:t>
            </a:r>
          </a:p>
        </p:txBody>
      </p:sp>
      <p:sp>
        <p:nvSpPr>
          <p:cNvPr id="684035" name="Rectangle 3"/>
          <p:cNvSpPr>
            <a:spLocks noGrp="1" noChangeArrowheads="1"/>
          </p:cNvSpPr>
          <p:nvPr>
            <p:ph type="body" idx="1"/>
          </p:nvPr>
        </p:nvSpPr>
        <p:spPr/>
        <p:txBody>
          <a:bodyPr/>
          <a:lstStyle/>
          <a:p>
            <a:pPr marL="285750" indent="-285750"/>
            <a:r>
              <a:rPr lang="en-US" altLang="en-US" dirty="0">
                <a:latin typeface="Arial" pitchFamily="34" charset="0"/>
                <a:cs typeface="Arial" pitchFamily="34" charset="0"/>
              </a:rPr>
              <a:t>Security</a:t>
            </a:r>
          </a:p>
          <a:p>
            <a:pPr marL="742950" lvl="1" indent="-285750"/>
            <a:r>
              <a:rPr lang="en-US" altLang="en-US" sz="2800" dirty="0">
                <a:latin typeface="Arial" pitchFamily="34" charset="0"/>
                <a:cs typeface="Arial" pitchFamily="34" charset="0"/>
              </a:rPr>
              <a:t>Is boring</a:t>
            </a:r>
          </a:p>
          <a:p>
            <a:pPr marL="742950" lvl="1" indent="-285750"/>
            <a:r>
              <a:rPr lang="en-US" altLang="en-US" sz="2800" dirty="0">
                <a:latin typeface="Arial" pitchFamily="34" charset="0"/>
                <a:cs typeface="Arial" pitchFamily="34" charset="0"/>
              </a:rPr>
              <a:t>Something that gets in the way</a:t>
            </a:r>
          </a:p>
          <a:p>
            <a:pPr marL="742950" lvl="1" indent="-285750"/>
            <a:r>
              <a:rPr lang="en-US" altLang="en-US" sz="2800" dirty="0">
                <a:latin typeface="Arial" pitchFamily="34" charset="0"/>
                <a:cs typeface="Arial" pitchFamily="34" charset="0"/>
              </a:rPr>
              <a:t>Difficult to measure</a:t>
            </a:r>
          </a:p>
          <a:p>
            <a:pPr marL="742950" lvl="1" indent="-285750"/>
            <a:r>
              <a:rPr lang="en-US" altLang="en-US" sz="2800" dirty="0">
                <a:latin typeface="Arial" pitchFamily="34" charset="0"/>
                <a:cs typeface="Arial" pitchFamily="34" charset="0"/>
              </a:rPr>
              <a:t>Can affect performance</a:t>
            </a:r>
          </a:p>
          <a:p>
            <a:pPr marL="742950" lvl="1" indent="-285750"/>
            <a:r>
              <a:rPr lang="en-US" altLang="en-US" sz="2800" dirty="0">
                <a:latin typeface="Arial" pitchFamily="34" charset="0"/>
                <a:cs typeface="Arial" pitchFamily="34" charset="0"/>
              </a:rPr>
              <a:t>Not the primary skill or interest of designers or developers creating the product</a:t>
            </a:r>
          </a:p>
        </p:txBody>
      </p:sp>
      <p:pic>
        <p:nvPicPr>
          <p:cNvPr id="4098" name="Picture 2" descr="C:\Users\Jerry\Desktop\index.jpg"/>
          <p:cNvPicPr>
            <a:picLocks noChangeAspect="1" noChangeArrowheads="1"/>
          </p:cNvPicPr>
          <p:nvPr/>
        </p:nvPicPr>
        <p:blipFill>
          <a:blip r:embed="rId2" cstate="print"/>
          <a:srcRect/>
          <a:stretch>
            <a:fillRect/>
          </a:stretch>
        </p:blipFill>
        <p:spPr bwMode="auto">
          <a:xfrm>
            <a:off x="3303905" y="4919028"/>
            <a:ext cx="2628900" cy="1743075"/>
          </a:xfrm>
          <a:prstGeom prst="rect">
            <a:avLst/>
          </a:prstGeom>
          <a:noFill/>
        </p:spPr>
      </p:pic>
    </p:spTree>
    <p:extLst>
      <p:ext uri="{BB962C8B-B14F-4D97-AF65-F5344CB8AC3E}">
        <p14:creationId xmlns:p14="http://schemas.microsoft.com/office/powerpoint/2010/main" val="1470455776"/>
      </p:ext>
    </p:extLst>
  </p:cSld>
  <p:clrMapOvr>
    <a:masterClrMapping/>
  </p:clrMapOvr>
  <p:transition spd="med">
    <p:zo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8466</TotalTime>
  <Pages>76</Pages>
  <Words>2168</Words>
  <Application>Microsoft Office PowerPoint</Application>
  <PresentationFormat>On-screen Show (4:3)</PresentationFormat>
  <Paragraphs>397</Paragraphs>
  <Slides>51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Lucida Sans Unicode</vt:lpstr>
      <vt:lpstr>Tahoma</vt:lpstr>
      <vt:lpstr>Times New Roman</vt:lpstr>
      <vt:lpstr>Verdana</vt:lpstr>
      <vt:lpstr>Wingdings</vt:lpstr>
      <vt:lpstr>Wingdings 2</vt:lpstr>
      <vt:lpstr>Wingdings 3</vt:lpstr>
      <vt:lpstr>Concourse</vt:lpstr>
      <vt:lpstr>Secure Coding</vt:lpstr>
      <vt:lpstr>Presentation Objectives</vt:lpstr>
      <vt:lpstr>Topics</vt:lpstr>
      <vt:lpstr>Definitions</vt:lpstr>
      <vt:lpstr>More Definitions</vt:lpstr>
      <vt:lpstr>Security Vulnerabilities are Expensive (1)</vt:lpstr>
      <vt:lpstr>Security Vulnerabilities are Expensive (2)</vt:lpstr>
      <vt:lpstr>Cost of Security Vulnerabilities</vt:lpstr>
      <vt:lpstr>Why Security is Not Built into Software</vt:lpstr>
      <vt:lpstr>Never Depend on Security Through Obscurity</vt:lpstr>
      <vt:lpstr>Good Security Practices</vt:lpstr>
      <vt:lpstr>Learn from Mistakes</vt:lpstr>
      <vt:lpstr>Fail to a Secure Mode</vt:lpstr>
      <vt:lpstr>Access Control Lists (ACLs)</vt:lpstr>
      <vt:lpstr>Least Privilege</vt:lpstr>
      <vt:lpstr>Least Privilege Example</vt:lpstr>
      <vt:lpstr>Check Function Return Status</vt:lpstr>
      <vt:lpstr>Cleanup after Execution</vt:lpstr>
      <vt:lpstr>Plan on User Providing Invalid Data</vt:lpstr>
      <vt:lpstr>Plan On Failure</vt:lpstr>
      <vt:lpstr>More “Good” Security Practices</vt:lpstr>
      <vt:lpstr>Still More “Good” Security Practices</vt:lpstr>
      <vt:lpstr>Even “More” Good Security Practices</vt:lpstr>
      <vt:lpstr>Top 25 Most Dangerous Software Errors</vt:lpstr>
      <vt:lpstr>Perform Threat Modeling - STRIDE</vt:lpstr>
      <vt:lpstr>Security Approach</vt:lpstr>
      <vt:lpstr>Security Approach</vt:lpstr>
      <vt:lpstr>Security Approach</vt:lpstr>
      <vt:lpstr>Pitfalls (1)</vt:lpstr>
      <vt:lpstr>Pitfalls (2)</vt:lpstr>
      <vt:lpstr>Most Common Problems</vt:lpstr>
      <vt:lpstr>Types of Overruns</vt:lpstr>
      <vt:lpstr>Static Buffer Overruns</vt:lpstr>
      <vt:lpstr>Stack Overrun</vt:lpstr>
      <vt:lpstr>Stack Not Overwritten</vt:lpstr>
      <vt:lpstr>Heap Overrun</vt:lpstr>
      <vt:lpstr>Dynamic Memory</vt:lpstr>
      <vt:lpstr>Dynamic Memory Output</vt:lpstr>
      <vt:lpstr>Boundary Checking Errors</vt:lpstr>
      <vt:lpstr>Boundary Checking Problem</vt:lpstr>
      <vt:lpstr>Memory Overwritten Output</vt:lpstr>
      <vt:lpstr>Memory Not Overwritten</vt:lpstr>
      <vt:lpstr>Memory Overwritten Output</vt:lpstr>
      <vt:lpstr>Additional Boundary Checking</vt:lpstr>
      <vt:lpstr>Another Common Overrun Problem</vt:lpstr>
      <vt:lpstr>gets() Problem</vt:lpstr>
      <vt:lpstr>Summary</vt:lpstr>
      <vt:lpstr>Secure Coding Reference</vt:lpstr>
      <vt:lpstr>Additional Book References</vt:lpstr>
      <vt:lpstr>Cyber Security Certifications</vt:lpstr>
      <vt:lpstr>Web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ASSESSMENT  GUIDELINE  MARCH, 1999</dc:title>
  <dc:creator>Jerry</dc:creator>
  <cp:lastModifiedBy>Jerry Lebowitz</cp:lastModifiedBy>
  <cp:revision>279</cp:revision>
  <cp:lastPrinted>2001-04-06T06:15:19Z</cp:lastPrinted>
  <dcterms:created xsi:type="dcterms:W3CDTF">1999-02-18T11:48:28Z</dcterms:created>
  <dcterms:modified xsi:type="dcterms:W3CDTF">2017-11-02T04:26:26Z</dcterms:modified>
</cp:coreProperties>
</file>