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1" r:id="rId14"/>
    <p:sldId id="270" r:id="rId15"/>
    <p:sldId id="271" r:id="rId16"/>
    <p:sldId id="282" r:id="rId17"/>
    <p:sldId id="272" r:id="rId18"/>
    <p:sldId id="273" r:id="rId19"/>
    <p:sldId id="274" r:id="rId20"/>
    <p:sldId id="276" r:id="rId21"/>
    <p:sldId id="275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46" d="100"/>
          <a:sy n="46" d="100"/>
        </p:scale>
        <p:origin x="145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6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4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25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2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8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0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4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21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9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3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8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/>
          <a:lstStyle/>
          <a:p>
            <a:r>
              <a:rPr lang="en-US" sz="4000"/>
              <a:t>C++ Programming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29012" y="3470564"/>
            <a:ext cx="2133600" cy="730250"/>
          </a:xfrm>
          <a:noFill/>
          <a:ln/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Jerry </a:t>
            </a:r>
            <a:r>
              <a:rPr lang="en-US" dirty="0" err="1"/>
              <a:t>Lebowitz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06375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/>
              <a:t>Error Handling</a:t>
            </a:r>
          </a:p>
        </p:txBody>
      </p:sp>
      <p:pic>
        <p:nvPicPr>
          <p:cNvPr id="66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42" y="587239"/>
            <a:ext cx="8229600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Pointer to Functions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Functions occupy memory locations, so every function has an address, just like each variable has an address </a:t>
            </a:r>
          </a:p>
        </p:txBody>
      </p:sp>
      <p:pic>
        <p:nvPicPr>
          <p:cNvPr id="3074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7113" y="3082925"/>
            <a:ext cx="2047875" cy="22288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 Pointers as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 (1)</a:t>
            </a:r>
            <a:endParaRPr lang="en-US" sz="3600" dirty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382713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Example: tabulate() is a general function that computes values of various mathematical functions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To use tabulate(), one passes a pointer (address) to the mathematical function as an parameter or argument 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A prototype would look like   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void tabulate (double(*f)(double), double first, double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last, double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increment);  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The parentheses around *f indicates that f is a pointer to a function</a:t>
            </a:r>
          </a:p>
          <a:p>
            <a:pPr marL="285750" indent="-28575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40" y="5696131"/>
            <a:ext cx="1307464" cy="933903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5933" y="3390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 Pointers as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 (2)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382713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one calls tabulate, a function name is supplied in the first argument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 Note that there are no parentheses after the function name (example: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cos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 When a function name isn’t followed by parentheses, the compiler produces a pointer to a function instead of generating a function call</a:t>
            </a:r>
          </a:p>
          <a:p>
            <a:pPr marL="285750" indent="-285750"/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fpointer1.cpp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sz="2000" dirty="0"/>
          </a:p>
        </p:txBody>
      </p:sp>
      <p:pic>
        <p:nvPicPr>
          <p:cNvPr id="2050" name="Picture 2" descr="C:\Users\Jerry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3485" y="4399231"/>
            <a:ext cx="1585353" cy="249865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Dereferencing a Function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A function can be invoked by dereferencing</a:t>
            </a:r>
          </a:p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The signature and return type must match</a:t>
            </a:r>
          </a:p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In the following example</a:t>
            </a:r>
          </a:p>
          <a:p>
            <a:pPr marL="742950" lvl="1" indent="-285750"/>
            <a:r>
              <a:rPr lang="en-US" sz="2800" dirty="0" err="1">
                <a:latin typeface="Arial" pitchFamily="34" charset="0"/>
                <a:cs typeface="Arial" pitchFamily="34" charset="0"/>
              </a:rPr>
              <a:t>pf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is a pointer to a function that has takes 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argument and returns a float</a:t>
            </a:r>
          </a:p>
          <a:p>
            <a:pPr marL="742950" lvl="1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fpointer2.cpp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Jerry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3555" y="4519036"/>
            <a:ext cx="3248025" cy="1409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Pointers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25563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A void pointer is a pointer to a data type that will be specified later   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A function can be written to handle a pointer of any data type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The function must know what kind of data that was passed.  (pass a flag, etc.)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Once one knows what data type the void pointer references, one must cast it to the pointer of that type. 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*)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497" y="5164427"/>
            <a:ext cx="2201903" cy="135501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Pointer Example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25563"/>
            <a:ext cx="7772400" cy="5029200"/>
          </a:xfrm>
        </p:spPr>
        <p:txBody>
          <a:bodyPr>
            <a:normAutofit/>
          </a:bodyPr>
          <a:lstStyle/>
          <a:p>
            <a:pPr marL="742950" lvl="1" indent="-285750">
              <a:buFont typeface="Arial" charset="0"/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funcVoidPtr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(void *type)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In this case, the function can be invoked using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or floats </a:t>
            </a:r>
          </a:p>
          <a:p>
            <a:pPr marL="742950" lvl="1" indent="-285750"/>
            <a:r>
              <a:rPr lang="en-US" sz="2000" dirty="0" err="1">
                <a:latin typeface="Arial" pitchFamily="34" charset="0"/>
                <a:cs typeface="Arial" pitchFamily="34" charset="0"/>
              </a:rPr>
              <a:t>funcVoidPtr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(&amp;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intVar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funcVoidPtr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(&amp;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floatVar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See example (void1.cpp)</a:t>
            </a:r>
          </a:p>
        </p:txBody>
      </p:sp>
      <p:pic>
        <p:nvPicPr>
          <p:cNvPr id="10242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7071" y="4328778"/>
            <a:ext cx="2225250" cy="22252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Qualifier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US" dirty="0"/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One needs to be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very precise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examples const1.cpp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through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const3.cpp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5633" y="3889420"/>
            <a:ext cx="3627105" cy="22605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BIT Operations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None/>
            </a:pPr>
            <a:endParaRPr lang="en-US" dirty="0"/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~ bitwise negation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&gt;&gt; shift right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&lt;&lt; shift left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&amp; bitwise-and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^  bitwise-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xor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|   bitwise-or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8574" y="2787650"/>
            <a:ext cx="2789223" cy="22831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BIT Operations Details (1)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/>
            <a:endParaRPr lang="en-US" dirty="0"/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Bitwise operations are usually done with unsigned integers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~expression  0000000000101010 becomes 1111111111010101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3700" b="1" dirty="0" smtClean="0">
                <a:latin typeface="Arial" pitchFamily="34" charset="0"/>
                <a:cs typeface="Arial" pitchFamily="34" charset="0"/>
              </a:rPr>
              <a:t>expression1 &gt;&gt; expression2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a. both must be </a:t>
            </a:r>
            <a:r>
              <a:rPr lang="en-US" sz="3700" dirty="0" err="1" smtClean="0">
                <a:latin typeface="Arial" pitchFamily="34" charset="0"/>
                <a:cs typeface="Arial" pitchFamily="34" charset="0"/>
              </a:rPr>
              <a:t>ints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b. expression2 &gt; 0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c. expression2 is the number of bits to shift right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d. Any ones on the right are shifted off the end and discarded. The bits on the left are zero-filled.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e. division by 2</a:t>
            </a:r>
          </a:p>
          <a:p>
            <a:endParaRPr lang="en-US" sz="37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80" y="2301589"/>
            <a:ext cx="1696720" cy="169672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194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Miscellaneous Topics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6" y="4429125"/>
            <a:ext cx="3124200" cy="10477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75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BIT Operations Details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/>
            <a:endParaRPr lang="en-US" dirty="0"/>
          </a:p>
          <a:p>
            <a:pPr lvl="1">
              <a:buNone/>
            </a:pPr>
            <a:r>
              <a:rPr lang="en-US" sz="3300" b="1" dirty="0" smtClean="0">
                <a:latin typeface="Arial" pitchFamily="34" charset="0"/>
                <a:cs typeface="Arial" pitchFamily="34" charset="0"/>
              </a:rPr>
              <a:t>expression1 &lt;&lt; expression2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a. both must be </a:t>
            </a:r>
            <a:r>
              <a:rPr lang="en-US" sz="3700" dirty="0" err="1" smtClean="0">
                <a:latin typeface="Arial" pitchFamily="34" charset="0"/>
                <a:cs typeface="Arial" pitchFamily="34" charset="0"/>
              </a:rPr>
              <a:t>ints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b. expression2 &gt; 0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c. expression2 is the number of bits to shift left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d. Any ones on the left are shifted off the end and discarded. The bits on the right are zero-filled.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e. multiplication by 2 (unless bits of shifted off)</a:t>
            </a:r>
          </a:p>
          <a:p>
            <a:r>
              <a:rPr lang="en-US" sz="3700" dirty="0" smtClean="0">
                <a:latin typeface="Arial" pitchFamily="34" charset="0"/>
                <a:cs typeface="Arial" pitchFamily="34" charset="0"/>
              </a:rPr>
              <a:t>f. for signed integers, the sign bit might be changed</a:t>
            </a:r>
            <a:endParaRPr lang="en-US" sz="3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316748"/>
            <a:ext cx="2651760" cy="148995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Logical &amp;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271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2874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expression1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expression2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expression 1 &amp; expression2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bit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Logical |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271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2874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expression1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expression2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expression 1 | expression2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bit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Logical ^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42701"/>
              </p:ext>
            </p:extLst>
          </p:nvPr>
        </p:nvGraphicFramePr>
        <p:xfrm>
          <a:off x="1524000" y="1397000"/>
          <a:ext cx="6096000" cy="278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2874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expression1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expression2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expression 1 ^ expression2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bit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smtClean="0">
                          <a:latin typeface="Times New Roman"/>
                          <a:ea typeface="Times New Roman"/>
                          <a:cs typeface="Times New Roman"/>
                        </a:rPr>
                        <a:t>       0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74638"/>
            <a:ext cx="8974182" cy="1018585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of Bit Operators  - Using Masks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634" y="192546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a. Turn a bit on or off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b. Test a bit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&amp;8 	      will be false if the fourth bit is 0 and true if 1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=myInt|8     will turn the fourth bit on in the result 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xxxxxxxx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00001000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Xxxx1xxx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bit examples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 descr="C:\Users\Jerry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0975" y="5006975"/>
            <a:ext cx="3028950" cy="1514475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51" y="570574"/>
            <a:ext cx="1354183" cy="193043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Do you have the time?</a:t>
            </a: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Error handling when using math functions</a:t>
            </a: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Pointers to functions</a:t>
            </a: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Void pointers</a:t>
            </a: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Use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4785106"/>
            <a:ext cx="2286000" cy="12858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and Time Functions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Part of the standard ANSI library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Must include 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time.h</a:t>
            </a:r>
            <a:r>
              <a:rPr lang="en-US" dirty="0">
                <a:latin typeface="Arial" pitchFamily="34" charset="0"/>
                <a:cs typeface="Arial" pitchFamily="34" charset="0"/>
              </a:rPr>
              <a:t>&gt; or 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ctime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Functions that will be discussed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time( )</a:t>
            </a:r>
          </a:p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ctime</a:t>
            </a:r>
            <a:r>
              <a:rPr lang="en-US" dirty="0">
                <a:latin typeface="Arial" pitchFamily="34" charset="0"/>
                <a:cs typeface="Arial" pitchFamily="34" charset="0"/>
              </a:rPr>
              <a:t>( )</a:t>
            </a:r>
          </a:p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localtime</a:t>
            </a:r>
            <a:r>
              <a:rPr lang="en-US" dirty="0">
                <a:latin typeface="Arial" pitchFamily="34" charset="0"/>
                <a:cs typeface="Arial" pitchFamily="34" charset="0"/>
              </a:rPr>
              <a:t>( )</a:t>
            </a:r>
          </a:p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gmtime</a:t>
            </a:r>
            <a:r>
              <a:rPr lang="en-US" dirty="0">
                <a:latin typeface="Arial" pitchFamily="34" charset="0"/>
                <a:cs typeface="Arial" pitchFamily="34" charset="0"/>
              </a:rPr>
              <a:t>( ) </a:t>
            </a:r>
          </a:p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mktime</a:t>
            </a:r>
            <a:r>
              <a:rPr lang="en-US" dirty="0">
                <a:latin typeface="Arial" pitchFamily="34" charset="0"/>
                <a:cs typeface="Arial" pitchFamily="34" charset="0"/>
              </a:rPr>
              <a:t>( )</a:t>
            </a: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1026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4187" y="3404626"/>
            <a:ext cx="2429885" cy="22325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Time( ) Function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>
                <a:latin typeface="Arial" pitchFamily="34" charset="0"/>
                <a:cs typeface="Arial" pitchFamily="34" charset="0"/>
              </a:rPr>
              <a:t>time( ) function returns the number of seconds since January 1, 1970 or -1 if an error occurs</a:t>
            </a:r>
          </a:p>
          <a:p>
            <a:pPr marL="742950" lvl="1" indent="-285750"/>
            <a:r>
              <a:rPr lang="en-US" sz="1800" dirty="0">
                <a:latin typeface="Arial" pitchFamily="34" charset="0"/>
                <a:cs typeface="Arial" pitchFamily="34" charset="0"/>
              </a:rPr>
              <a:t>Argument is the address of type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time_t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variable</a:t>
            </a:r>
          </a:p>
          <a:p>
            <a:pPr marL="742950" lvl="1" indent="-285750"/>
            <a:r>
              <a:rPr lang="en-US" sz="1800" dirty="0">
                <a:latin typeface="Arial" pitchFamily="34" charset="0"/>
                <a:cs typeface="Arial" pitchFamily="34" charset="0"/>
              </a:rPr>
              <a:t>Return value is a type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time_t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variable</a:t>
            </a:r>
          </a:p>
          <a:p>
            <a:pPr marL="742950" lvl="1" indent="-28575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00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742950" lvl="1" indent="-285750"/>
            <a:r>
              <a:rPr lang="en-US" sz="1800" dirty="0" err="1">
                <a:latin typeface="Arial" pitchFamily="34" charset="0"/>
                <a:cs typeface="Arial" pitchFamily="34" charset="0"/>
              </a:rPr>
              <a:t>time_t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currentTime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currentTime2 ;</a:t>
            </a:r>
          </a:p>
          <a:p>
            <a:pPr marL="742950" lvl="1" indent="-285750"/>
            <a:r>
              <a:rPr lang="en-US" sz="1800" dirty="0" err="1">
                <a:latin typeface="Arial" pitchFamily="34" charset="0"/>
                <a:cs typeface="Arial" pitchFamily="34" charset="0"/>
              </a:rPr>
              <a:t>currentTime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time(&amp;currentTime2) ;</a:t>
            </a:r>
          </a:p>
          <a:p>
            <a:pPr marL="742950" lvl="1" indent="-285750"/>
            <a:r>
              <a:rPr lang="en-US" sz="1800" dirty="0">
                <a:latin typeface="Arial" pitchFamily="34" charset="0"/>
                <a:cs typeface="Arial" pitchFamily="34" charset="0"/>
              </a:rPr>
              <a:t>Number of seconds since Jan 1 will be placed 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currentTime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currentTime2</a:t>
            </a:r>
          </a:p>
          <a:p>
            <a:pPr marL="285750" indent="-28575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000" dirty="0">
                <a:latin typeface="Arial" pitchFamily="34" charset="0"/>
                <a:cs typeface="Arial" pitchFamily="34" charset="0"/>
              </a:rPr>
              <a:t>To avoid the # of seconds since Jan 1 being returned in two places </a:t>
            </a:r>
          </a:p>
          <a:p>
            <a:pPr marL="742950" lvl="1" indent="-285750"/>
            <a:r>
              <a:rPr lang="en-US" sz="1800" dirty="0" err="1">
                <a:latin typeface="Arial" pitchFamily="34" charset="0"/>
                <a:cs typeface="Arial" pitchFamily="34" charset="0"/>
              </a:rPr>
              <a:t>currentTime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time (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time_t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*) 0) ; // suppresses the return of the current time in the passed parameter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) Function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000" dirty="0" err="1">
                <a:latin typeface="Arial" pitchFamily="34" charset="0"/>
                <a:cs typeface="Arial" pitchFamily="34" charset="0"/>
              </a:rPr>
              <a:t>ctime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 ) function returns a char * that references a string with the date in readable form </a:t>
            </a:r>
          </a:p>
          <a:p>
            <a:pPr marL="742950" lvl="1" indent="-285750"/>
            <a:r>
              <a:rPr lang="en-US" sz="1800" dirty="0">
                <a:latin typeface="Arial" pitchFamily="34" charset="0"/>
                <a:cs typeface="Arial" pitchFamily="34" charset="0"/>
              </a:rPr>
              <a:t>Argument is the address of a value returned by time( )</a:t>
            </a:r>
          </a:p>
          <a:p>
            <a:pPr marL="285750" indent="-285750"/>
            <a:r>
              <a:rPr lang="en-US" sz="2000" dirty="0">
                <a:latin typeface="Arial" pitchFamily="34" charset="0"/>
                <a:cs typeface="Arial" pitchFamily="34" charset="0"/>
              </a:rPr>
              <a:t>The format of the string is: day of week, month, day of month, hour, minute, second, year (www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mmm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HH:mm:ss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yyyy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\n)</a:t>
            </a:r>
          </a:p>
          <a:p>
            <a:pPr marL="285750" indent="-28575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000" dirty="0">
                <a:latin typeface="Arial" pitchFamily="34" charset="0"/>
                <a:cs typeface="Arial" pitchFamily="34" charset="0"/>
              </a:rPr>
              <a:t>Typical call: 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time_t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currentTime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char *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timestr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currentTime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time (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time_t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*) 0)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timestr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ctime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(&amp;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currentTime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000" dirty="0" err="1">
                <a:latin typeface="Arial" pitchFamily="34" charset="0"/>
                <a:cs typeface="Arial" pitchFamily="34" charset="0"/>
              </a:rPr>
              <a:t>timestr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will point to a string like Fri Dec 6 19:00:00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2016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3310" y="3588472"/>
            <a:ext cx="1653164" cy="164581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localtime ( ) Function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33500"/>
            <a:ext cx="8534400" cy="4322763"/>
          </a:xfrm>
        </p:spPr>
        <p:txBody>
          <a:bodyPr>
            <a:noAutofit/>
          </a:bodyPr>
          <a:lstStyle/>
          <a:p>
            <a:pPr marL="285750" indent="-285750"/>
            <a:r>
              <a:rPr lang="en-US" sz="1800" dirty="0" err="1">
                <a:latin typeface="Arial" pitchFamily="34" charset="0"/>
                <a:cs typeface="Arial" pitchFamily="34" charset="0"/>
              </a:rPr>
              <a:t>localtime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 ) function returns a pointer to a structure called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tm (declared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742950" lvl="1" indent="-285750"/>
            <a:r>
              <a:rPr lang="en-US" sz="1600" dirty="0">
                <a:latin typeface="Arial" pitchFamily="34" charset="0"/>
                <a:cs typeface="Arial" pitchFamily="34" charset="0"/>
              </a:rPr>
              <a:t>Argument is the address of a value returned by time( )</a:t>
            </a:r>
          </a:p>
          <a:p>
            <a:pPr marL="285750" indent="-285750"/>
            <a:r>
              <a:rPr lang="en-US" sz="1800" dirty="0">
                <a:latin typeface="Arial" pitchFamily="34" charset="0"/>
                <a:cs typeface="Arial" pitchFamily="34" charset="0"/>
              </a:rPr>
              <a:t>Format of the structure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tm {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tm_sec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  // 0 -59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tm_min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  // 0 -59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tm_hour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  // 0-23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tm_mday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  // 1-31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tm_mon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   // 0 -11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tm_year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  // years since 1900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tm_wday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  // 0 - Sunday 1 - Monday... to 6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tm_yday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  //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julian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day 0 - Jan 1</a:t>
            </a:r>
          </a:p>
          <a:p>
            <a:pPr marL="742950" lvl="1" indent="-285750">
              <a:buFont typeface="Aria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tm_isdst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  // 1 if daylight savings - 0 if not};</a:t>
            </a:r>
          </a:p>
          <a:p>
            <a:pPr marL="285750" indent="-285750"/>
            <a:r>
              <a:rPr lang="en-US" sz="1800" dirty="0">
                <a:latin typeface="Arial" pitchFamily="34" charset="0"/>
                <a:cs typeface="Arial" pitchFamily="34" charset="0"/>
              </a:rPr>
              <a:t>One can access individual members of the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tm </a:t>
            </a:r>
          </a:p>
          <a:p>
            <a:pPr marL="285750" indent="-285750"/>
            <a:r>
              <a:rPr lang="en-US" sz="1800" dirty="0">
                <a:latin typeface="Arial" pitchFamily="34" charset="0"/>
                <a:cs typeface="Arial" pitchFamily="34" charset="0"/>
              </a:rPr>
              <a:t>Note: months in structure are 0-11 not 1-12 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pic>
        <p:nvPicPr>
          <p:cNvPr id="7170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0175" y="2575214"/>
            <a:ext cx="2057400" cy="22193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Functions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gmtime</a:t>
            </a:r>
            <a:r>
              <a:rPr lang="en-US" dirty="0">
                <a:latin typeface="Arial" pitchFamily="34" charset="0"/>
                <a:cs typeface="Arial" pitchFamily="34" charset="0"/>
              </a:rPr>
              <a:t>( ) - similar to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localtime</a:t>
            </a:r>
            <a:r>
              <a:rPr lang="en-US" dirty="0">
                <a:latin typeface="Arial" pitchFamily="34" charset="0"/>
                <a:cs typeface="Arial" pitchFamily="34" charset="0"/>
              </a:rPr>
              <a:t>( ) but returns universal (Greenwich mean time)</a:t>
            </a:r>
          </a:p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mktime</a:t>
            </a:r>
            <a:r>
              <a:rPr lang="en-US" dirty="0">
                <a:latin typeface="Arial" pitchFamily="34" charset="0"/>
                <a:cs typeface="Arial" pitchFamily="34" charset="0"/>
              </a:rPr>
              <a:t>( ) - is the opposite was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localtime</a:t>
            </a:r>
            <a:r>
              <a:rPr lang="en-US" dirty="0">
                <a:latin typeface="Arial" pitchFamily="34" charset="0"/>
                <a:cs typeface="Arial" pitchFamily="34" charset="0"/>
              </a:rPr>
              <a:t>( ) </a:t>
            </a: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Takes a pointer to the tm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latin typeface="Arial" pitchFamily="34" charset="0"/>
                <a:cs typeface="Arial" pitchFamily="34" charset="0"/>
              </a:rPr>
              <a:t> and returns the number of seconds since Jan 1, 1970 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Clock() measures of processor time used by program since beginning execution</a:t>
            </a: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Value returned is type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clock_t</a:t>
            </a:r>
            <a:r>
              <a:rPr lang="en-US" dirty="0">
                <a:latin typeface="Arial" pitchFamily="34" charset="0"/>
                <a:cs typeface="Arial" pitchFamily="34" charset="0"/>
              </a:rPr>
              <a:t> (in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time.h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</a:p>
          <a:p>
            <a:pPr marL="742950" lvl="1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time1.cpp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1915" y="4978400"/>
            <a:ext cx="2971800" cy="1543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222" y="3383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Handling in Mathematical Functions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Prototypes for math functions resides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cmath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Prototypes for error routines resides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cerrno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When an error occurs, the external (global) variable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errno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set to indicate the specific error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 For example: Domain errors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(-1) </a:t>
            </a:r>
          </a:p>
          <a:p>
            <a:pPr marL="742950" lvl="1" indent="-285750"/>
            <a:r>
              <a:rPr lang="en-US" sz="2000" dirty="0">
                <a:latin typeface="Arial" pitchFamily="34" charset="0"/>
                <a:cs typeface="Arial" pitchFamily="34" charset="0"/>
              </a:rPr>
              <a:t>A constant value EDOM (error in domain) is defined 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cerror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is placed in error to indicate a domain error has occurred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 Another example - calculated value is too large (overflow) 800100</a:t>
            </a:r>
          </a:p>
          <a:p>
            <a:pPr marL="742950" lvl="1" indent="-285750"/>
            <a:r>
              <a:rPr lang="en-US" sz="2000" dirty="0" err="1">
                <a:latin typeface="Arial" pitchFamily="34" charset="0"/>
                <a:cs typeface="Arial" pitchFamily="34" charset="0"/>
              </a:rPr>
              <a:t>pow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 ) would return HUG_VAL and ERANGE would be put into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errno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742950" lvl="1" indent="-28575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742950" lvl="1" indent="-28575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math1.cpp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6949" y="4910287"/>
            <a:ext cx="2459851" cy="18318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7908</TotalTime>
  <Pages>76</Pages>
  <Words>1029</Words>
  <Application>Microsoft Office PowerPoint</Application>
  <PresentationFormat>On-screen Show (4:3)</PresentationFormat>
  <Paragraphs>216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C++ Programming</vt:lpstr>
      <vt:lpstr>Miscellaneous Topics</vt:lpstr>
      <vt:lpstr>Topics</vt:lpstr>
      <vt:lpstr>Date and Time Functions</vt:lpstr>
      <vt:lpstr>Time( ) Function</vt:lpstr>
      <vt:lpstr>ctime ( ) Function</vt:lpstr>
      <vt:lpstr>localtime ( ) Function</vt:lpstr>
      <vt:lpstr>Other Functions</vt:lpstr>
      <vt:lpstr>Error Handling in Mathematical Functions</vt:lpstr>
      <vt:lpstr>Error Handling</vt:lpstr>
      <vt:lpstr>Pointer to Functions</vt:lpstr>
      <vt:lpstr>Function Pointers as Arguments (1)</vt:lpstr>
      <vt:lpstr>Function Pointers as Arguments (2)</vt:lpstr>
      <vt:lpstr>Dereferencing a Function</vt:lpstr>
      <vt:lpstr>Void Pointers</vt:lpstr>
      <vt:lpstr>Void Pointer Example</vt:lpstr>
      <vt:lpstr>Const Type Qualifier</vt:lpstr>
      <vt:lpstr>BIT Operations</vt:lpstr>
      <vt:lpstr>BIT Operations Details (1)</vt:lpstr>
      <vt:lpstr>BIT Operations Details (2)</vt:lpstr>
      <vt:lpstr>Logical &amp;</vt:lpstr>
      <vt:lpstr>Logical |</vt:lpstr>
      <vt:lpstr>Logical ^</vt:lpstr>
      <vt:lpstr> Application of Bit Operators  - Using Masks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Administrator</cp:lastModifiedBy>
  <cp:revision>247</cp:revision>
  <cp:lastPrinted>2001-04-06T06:15:19Z</cp:lastPrinted>
  <dcterms:created xsi:type="dcterms:W3CDTF">1999-02-18T11:48:28Z</dcterms:created>
  <dcterms:modified xsi:type="dcterms:W3CDTF">2017-11-08T23:42:04Z</dcterms:modified>
</cp:coreProperties>
</file>