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FFFFCC"/>
    <a:srgbClr val="990033"/>
    <a:srgbClr val="003399"/>
    <a:srgbClr val="B7DBFF"/>
    <a:srgbClr val="E9F7FF"/>
    <a:srgbClr val="99C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9" autoAdjust="0"/>
    <p:restoredTop sz="94614" autoAdjust="0"/>
  </p:normalViewPr>
  <p:slideViewPr>
    <p:cSldViewPr snapToGrid="0">
      <p:cViewPr varScale="1">
        <p:scale>
          <a:sx n="72" d="100"/>
          <a:sy n="72" d="100"/>
        </p:scale>
        <p:origin x="170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8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560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343400"/>
            <a:ext cx="5030787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662" tIns="46038" rIns="93662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84539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842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73075" algn="l" defTabSz="9842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49325" algn="l" defTabSz="9842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22400" algn="l" defTabSz="9842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97063" algn="l" defTabSz="9842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75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97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60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985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299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843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478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583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859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945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11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455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7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294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065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09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30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5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36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61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06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46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4" tIns="45716" rIns="91434" bIns="45716"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96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09A6A06-EFFA-455C-9522-08FD9FE14CD3}" type="datetimeFigureOut">
              <a:rPr lang="en-US" smtClean="0"/>
              <a:pPr/>
              <a:t>11/12/2017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 spd="med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11/12/2017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11/12/2017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11/12/2017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709A6A06-EFFA-455C-9522-08FD9FE14CD3}" type="datetimeFigureOut">
              <a:rPr lang="en-US" smtClean="0"/>
              <a:pPr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09A6A06-EFFA-455C-9522-08FD9FE14CD3}" type="datetimeFigureOut">
              <a:rPr lang="en-US" smtClean="0"/>
              <a:pPr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09A6A06-EFFA-455C-9522-08FD9FE14CD3}" type="datetimeFigureOut">
              <a:rPr lang="en-US" smtClean="0"/>
              <a:pPr/>
              <a:t>11/12/2017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med">
    <p:zoom/>
  </p:transition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0025" y="1600200"/>
            <a:ext cx="8791575" cy="1143000"/>
          </a:xfrm>
        </p:spPr>
        <p:txBody>
          <a:bodyPr/>
          <a:lstStyle/>
          <a:p>
            <a:r>
              <a:rPr lang="en-US" sz="4000"/>
              <a:t>C++ Programming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60035" y="3644348"/>
            <a:ext cx="3803374" cy="882293"/>
          </a:xfrm>
          <a:noFill/>
        </p:spPr>
        <p:txBody>
          <a:bodyPr wrap="square" lIns="0" tIns="0" rIns="0" bIns="0">
            <a:spAutoFit/>
          </a:bodyPr>
          <a:lstStyle/>
          <a:p>
            <a:r>
              <a:rPr lang="en-US" dirty="0"/>
              <a:t>Jerry Lebowitz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Class Specification for Sorted Data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534400" cy="4322763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class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SortedList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{						</a:t>
            </a:r>
          </a:p>
          <a:p>
            <a:pPr marL="285750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public : 		</a:t>
            </a:r>
          </a:p>
          <a:p>
            <a:pPr marL="285750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bool        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IsEmpty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 )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;</a:t>
            </a:r>
          </a:p>
          <a:p>
            <a:pPr marL="285750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void	        Print ( )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; </a:t>
            </a:r>
          </a:p>
          <a:p>
            <a:pPr marL="285750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void          Insert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ItemType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item ) ; 	</a:t>
            </a:r>
          </a:p>
          <a:p>
            <a:pPr marL="285750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void        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DeleteTop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ItemType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&amp;  item ) ; </a:t>
            </a:r>
          </a:p>
          <a:p>
            <a:pPr marL="285750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void          Delete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ItemType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item );</a:t>
            </a:r>
          </a:p>
          <a:p>
            <a:pPr marL="285750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SortedList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 ) ;				 </a:t>
            </a:r>
          </a:p>
          <a:p>
            <a:pPr marL="285750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~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SortedList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 ) ;				 </a:t>
            </a:r>
          </a:p>
          <a:p>
            <a:pPr marL="285750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SortedList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SortedList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&amp;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otherList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) ; // copy constructor</a:t>
            </a:r>
          </a:p>
          <a:p>
            <a:pPr marL="285750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private :</a:t>
            </a:r>
          </a:p>
          <a:p>
            <a:pPr marL="285750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NodeType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*  head;  // pointer to 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NodeType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 ;	</a:t>
            </a:r>
          </a:p>
          <a:p>
            <a:pPr marL="285750" indent="-285750">
              <a:buFont typeface="Arial" charset="0"/>
              <a:buNone/>
            </a:pP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5465763"/>
            <a:ext cx="3962400" cy="1152525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Link List Constructor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534400" cy="4322763"/>
          </a:xfrm>
        </p:spPr>
        <p:txBody>
          <a:bodyPr/>
          <a:lstStyle/>
          <a:p>
            <a:pPr marL="285750" indent="-285750">
              <a:buFont typeface="Arial" charset="0"/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SortedList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::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SortedList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  )       	// Constructor</a:t>
            </a:r>
          </a:p>
          <a:p>
            <a:pPr marL="285750" indent="-285750">
              <a:buFont typeface="Arial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{    </a:t>
            </a:r>
          </a:p>
          <a:p>
            <a:pPr marL="285750" indent="-285750">
              <a:buFont typeface="Arial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head = NULL ; // empty link list</a:t>
            </a:r>
          </a:p>
          <a:p>
            <a:pPr marL="285750" indent="-285750">
              <a:buFont typeface="Arial" charset="0"/>
              <a:buNone/>
            </a:pPr>
            <a:r>
              <a:rPr lang="en-US" dirty="0"/>
              <a:t>}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762375"/>
            <a:ext cx="1781175" cy="2571750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Print Function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534400" cy="4322763"/>
          </a:xfrm>
        </p:spPr>
        <p:txBody>
          <a:bodyPr>
            <a:normAutofit/>
          </a:bodyPr>
          <a:lstStyle/>
          <a:p>
            <a:pPr marL="285750" indent="-285750">
              <a:buFont typeface="Arial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void	        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SortedList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::Print (  )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285750" indent="-285750">
              <a:buFont typeface="Arial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NodePtr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currPtr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; // pointer to 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NodeType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currPtr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head ; // point to the beginning of the list</a:t>
            </a:r>
          </a:p>
          <a:p>
            <a:pPr marL="285750" indent="-285750">
              <a:buFont typeface="Arial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while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currPtr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!= NULL)</a:t>
            </a:r>
          </a:p>
          <a:p>
            <a:pPr marL="285750" indent="-285750">
              <a:buFont typeface="Arial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pPr marL="285750" indent="-285750">
              <a:buFont typeface="Arial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&lt;&lt;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currPtr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-&gt; item &lt;&lt;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Arial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currPtr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currPtr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-&gt;link ; // point to the next component</a:t>
            </a:r>
          </a:p>
          <a:p>
            <a:pPr marL="285750" indent="-285750">
              <a:buFont typeface="Arial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marL="285750" indent="-285750">
              <a:buFont typeface="Arial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285750" indent="-285750">
              <a:buFont typeface="Arial" charset="0"/>
              <a:buNone/>
            </a:pP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948237"/>
            <a:ext cx="2981325" cy="1533525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Insert Algorithm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Find proper position for the new element in the sorted list using two pointers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prevPtr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currPtr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prevPtr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trails behind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currPtr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Obtain a node for insertion and place item in it </a:t>
            </a:r>
          </a:p>
          <a:p>
            <a:pPr marL="285750" indent="-28575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Insert the node by adjusting pointers </a:t>
            </a:r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620" y="4513262"/>
            <a:ext cx="2409825" cy="1895475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4038600" y="3886200"/>
            <a:ext cx="749300" cy="561975"/>
          </a:xfrm>
          <a:prstGeom prst="rect">
            <a:avLst/>
          </a:prstGeom>
          <a:solidFill>
            <a:schemeClr val="folHlink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000000"/>
                </a:solidFill>
              </a:rPr>
              <a:t>‘C’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2209800" y="228600"/>
            <a:ext cx="48672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600">
                <a:solidFill>
                  <a:schemeClr val="tx2"/>
                </a:solidFill>
              </a:rPr>
              <a:t>Inserting </a:t>
            </a:r>
            <a:r>
              <a:rPr lang="en-US" sz="2600"/>
              <a:t>‘S’</a:t>
            </a:r>
            <a:r>
              <a:rPr lang="en-US" sz="2600">
                <a:solidFill>
                  <a:schemeClr val="tx2"/>
                </a:solidFill>
              </a:rPr>
              <a:t> into a Sorted List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2517775" y="4046538"/>
            <a:ext cx="520700" cy="292100"/>
          </a:xfrm>
          <a:prstGeom prst="rect">
            <a:avLst/>
          </a:prstGeom>
          <a:solidFill>
            <a:schemeClr val="folHlink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4748213" y="4168775"/>
            <a:ext cx="431800" cy="1588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5105400" y="3883025"/>
            <a:ext cx="749300" cy="561975"/>
          </a:xfrm>
          <a:prstGeom prst="rect">
            <a:avLst/>
          </a:prstGeom>
          <a:solidFill>
            <a:schemeClr val="folHlink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000000"/>
                </a:solidFill>
              </a:rPr>
              <a:t>‘L’</a:t>
            </a:r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>
            <a:off x="5703888" y="3898900"/>
            <a:ext cx="0" cy="544513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5815013" y="4171950"/>
            <a:ext cx="431800" cy="1588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6251575" y="3883025"/>
            <a:ext cx="749300" cy="566738"/>
          </a:xfrm>
          <a:prstGeom prst="rect">
            <a:avLst/>
          </a:prstGeom>
          <a:solidFill>
            <a:schemeClr val="folHlink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000000"/>
                </a:solidFill>
              </a:rPr>
              <a:t>‘X’</a:t>
            </a:r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>
            <a:off x="6770688" y="3898900"/>
            <a:ext cx="0" cy="549275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 flipH="1">
            <a:off x="6777038" y="3881438"/>
            <a:ext cx="215900" cy="550862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2836863" y="4192588"/>
            <a:ext cx="1206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1524000" y="3414713"/>
            <a:ext cx="811213" cy="161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 </a:t>
            </a:r>
            <a:endParaRPr lang="en-US" sz="1800">
              <a:latin typeface="Times New Roman" pitchFamily="18" charset="0"/>
            </a:endParaRPr>
          </a:p>
          <a:p>
            <a:endParaRPr lang="en-US" sz="1200">
              <a:latin typeface="Times New Roman" pitchFamily="18" charset="0"/>
            </a:endParaRPr>
          </a:p>
          <a:p>
            <a:r>
              <a:rPr lang="en-US" sz="2400">
                <a:latin typeface="Times New Roman" pitchFamily="18" charset="0"/>
              </a:rPr>
              <a:t>head</a:t>
            </a:r>
            <a:endParaRPr lang="en-US" sz="1400">
              <a:latin typeface="Times New Roman" pitchFamily="18" charset="0"/>
            </a:endParaRPr>
          </a:p>
          <a:p>
            <a:endParaRPr lang="en-US" sz="2000">
              <a:latin typeface="Times New Roman" pitchFamily="18" charset="0"/>
            </a:endParaRPr>
          </a:p>
          <a:p>
            <a:endParaRPr lang="en-US" sz="2000">
              <a:latin typeface="Times New Roman" pitchFamily="18" charset="0"/>
            </a:endParaRPr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3486150" y="1863725"/>
            <a:ext cx="2478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000"/>
              <a:t>prevPtr        currPtr</a:t>
            </a:r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3670300" y="2249488"/>
            <a:ext cx="792163" cy="327025"/>
          </a:xfrm>
          <a:prstGeom prst="rect">
            <a:avLst/>
          </a:prstGeom>
          <a:solidFill>
            <a:schemeClr val="folHlink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5019675" y="2257425"/>
            <a:ext cx="792163" cy="327025"/>
          </a:xfrm>
          <a:prstGeom prst="rect">
            <a:avLst/>
          </a:prstGeom>
          <a:solidFill>
            <a:schemeClr val="folHlink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1" name="Rectangle 1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 </a:t>
            </a:r>
            <a:br>
              <a:rPr lang="en-US"/>
            </a:br>
            <a:endParaRPr lang="en-US"/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>
            <a:off x="4648200" y="3886200"/>
            <a:ext cx="0" cy="544513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513" y="4629150"/>
            <a:ext cx="2057400" cy="2228850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2370931" y="832644"/>
            <a:ext cx="495776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600" dirty="0">
                <a:solidFill>
                  <a:schemeClr val="tx2"/>
                </a:solidFill>
              </a:rPr>
              <a:t>Finding Proper Position for </a:t>
            </a:r>
            <a:r>
              <a:rPr lang="en-US" sz="2600" dirty="0"/>
              <a:t>‘S’</a:t>
            </a:r>
            <a:endParaRPr lang="en-US" sz="2600" dirty="0">
              <a:solidFill>
                <a:srgbClr val="000000"/>
              </a:solidFill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2517775" y="4046538"/>
            <a:ext cx="520700" cy="292100"/>
          </a:xfrm>
          <a:prstGeom prst="rect">
            <a:avLst/>
          </a:prstGeom>
          <a:solidFill>
            <a:schemeClr val="folHlink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>
            <a:off x="4619625" y="3903663"/>
            <a:ext cx="0" cy="549275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4100513" y="3883025"/>
            <a:ext cx="749300" cy="566738"/>
          </a:xfrm>
          <a:prstGeom prst="rect">
            <a:avLst/>
          </a:prstGeom>
          <a:solidFill>
            <a:schemeClr val="folHlink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748213" y="3883025"/>
            <a:ext cx="1185862" cy="561975"/>
            <a:chOff x="2991" y="2446"/>
            <a:chExt cx="747" cy="354"/>
          </a:xfrm>
        </p:grpSpPr>
        <p:sp>
          <p:nvSpPr>
            <p:cNvPr id="17429" name="Line 7"/>
            <p:cNvSpPr>
              <a:spLocks noChangeShapeType="1"/>
            </p:cNvSpPr>
            <p:nvPr/>
          </p:nvSpPr>
          <p:spPr bwMode="auto">
            <a:xfrm>
              <a:off x="2991" y="2626"/>
              <a:ext cx="272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0" name="Rectangle 8"/>
            <p:cNvSpPr>
              <a:spLocks noChangeArrowheads="1"/>
            </p:cNvSpPr>
            <p:nvPr/>
          </p:nvSpPr>
          <p:spPr bwMode="auto">
            <a:xfrm>
              <a:off x="3266" y="2446"/>
              <a:ext cx="472" cy="354"/>
            </a:xfrm>
            <a:prstGeom prst="rect">
              <a:avLst/>
            </a:prstGeom>
            <a:solidFill>
              <a:schemeClr val="folHlink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1" name="Line 9"/>
            <p:cNvSpPr>
              <a:spLocks noChangeShapeType="1"/>
            </p:cNvSpPr>
            <p:nvPr/>
          </p:nvSpPr>
          <p:spPr bwMode="auto">
            <a:xfrm>
              <a:off x="3593" y="2456"/>
              <a:ext cx="0" cy="343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815013" y="3883025"/>
            <a:ext cx="1185862" cy="566738"/>
            <a:chOff x="3663" y="2446"/>
            <a:chExt cx="747" cy="357"/>
          </a:xfrm>
        </p:grpSpPr>
        <p:sp>
          <p:nvSpPr>
            <p:cNvPr id="17426" name="Line 11"/>
            <p:cNvSpPr>
              <a:spLocks noChangeShapeType="1"/>
            </p:cNvSpPr>
            <p:nvPr/>
          </p:nvSpPr>
          <p:spPr bwMode="auto">
            <a:xfrm>
              <a:off x="3663" y="2628"/>
              <a:ext cx="272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7" name="Rectangle 12"/>
            <p:cNvSpPr>
              <a:spLocks noChangeArrowheads="1"/>
            </p:cNvSpPr>
            <p:nvPr/>
          </p:nvSpPr>
          <p:spPr bwMode="auto">
            <a:xfrm>
              <a:off x="3938" y="2446"/>
              <a:ext cx="472" cy="357"/>
            </a:xfrm>
            <a:prstGeom prst="rect">
              <a:avLst/>
            </a:prstGeom>
            <a:solidFill>
              <a:schemeClr val="folHlink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8" name="Line 13"/>
            <p:cNvSpPr>
              <a:spLocks noChangeShapeType="1"/>
            </p:cNvSpPr>
            <p:nvPr/>
          </p:nvSpPr>
          <p:spPr bwMode="auto">
            <a:xfrm>
              <a:off x="4265" y="2456"/>
              <a:ext cx="0" cy="34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16" name="Rectangle 14"/>
          <p:cNvSpPr>
            <a:spLocks noChangeArrowheads="1"/>
          </p:cNvSpPr>
          <p:nvPr/>
        </p:nvSpPr>
        <p:spPr bwMode="auto">
          <a:xfrm>
            <a:off x="4191000" y="3962400"/>
            <a:ext cx="2728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‘C’        ‘L’         ‘X’</a:t>
            </a:r>
          </a:p>
        </p:txBody>
      </p:sp>
      <p:sp>
        <p:nvSpPr>
          <p:cNvPr id="17417" name="Line 15"/>
          <p:cNvSpPr>
            <a:spLocks noChangeShapeType="1"/>
          </p:cNvSpPr>
          <p:nvPr/>
        </p:nvSpPr>
        <p:spPr bwMode="auto">
          <a:xfrm flipH="1">
            <a:off x="6777038" y="3881438"/>
            <a:ext cx="215900" cy="550862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Line 16"/>
          <p:cNvSpPr>
            <a:spLocks noChangeShapeType="1"/>
          </p:cNvSpPr>
          <p:nvPr/>
        </p:nvSpPr>
        <p:spPr bwMode="auto">
          <a:xfrm>
            <a:off x="2836863" y="4192588"/>
            <a:ext cx="1206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Rectangle 17"/>
          <p:cNvSpPr>
            <a:spLocks noChangeArrowheads="1"/>
          </p:cNvSpPr>
          <p:nvPr/>
        </p:nvSpPr>
        <p:spPr bwMode="auto">
          <a:xfrm>
            <a:off x="1550988" y="2971800"/>
            <a:ext cx="811212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endParaRPr lang="en-US" sz="2000">
              <a:latin typeface="Times New Roman" pitchFamily="18" charset="0"/>
            </a:endParaRPr>
          </a:p>
          <a:p>
            <a:endParaRPr lang="en-US" sz="800">
              <a:latin typeface="Times New Roman" pitchFamily="18" charset="0"/>
            </a:endParaRPr>
          </a:p>
          <a:p>
            <a:r>
              <a:rPr lang="en-US" sz="2400">
                <a:latin typeface="Times New Roman" pitchFamily="18" charset="0"/>
              </a:rPr>
              <a:t> </a:t>
            </a:r>
            <a:endParaRPr lang="en-US" sz="1800">
              <a:latin typeface="Times New Roman" pitchFamily="18" charset="0"/>
            </a:endParaRPr>
          </a:p>
          <a:p>
            <a:endParaRPr lang="en-US" sz="1200">
              <a:latin typeface="Times New Roman" pitchFamily="18" charset="0"/>
            </a:endParaRPr>
          </a:p>
          <a:p>
            <a:r>
              <a:rPr lang="en-US" sz="2400">
                <a:latin typeface="Times New Roman" pitchFamily="18" charset="0"/>
              </a:rPr>
              <a:t>head</a:t>
            </a:r>
            <a:endParaRPr lang="en-US" sz="1400">
              <a:latin typeface="Times New Roman" pitchFamily="18" charset="0"/>
            </a:endParaRPr>
          </a:p>
          <a:p>
            <a:endParaRPr lang="en-US" sz="2000">
              <a:latin typeface="Times New Roman" pitchFamily="18" charset="0"/>
            </a:endParaRPr>
          </a:p>
          <a:p>
            <a:endParaRPr lang="en-US" sz="2000">
              <a:latin typeface="Times New Roman" pitchFamily="18" charset="0"/>
            </a:endParaRPr>
          </a:p>
        </p:txBody>
      </p:sp>
      <p:sp>
        <p:nvSpPr>
          <p:cNvPr id="17420" name="Rectangle 18"/>
          <p:cNvSpPr>
            <a:spLocks noChangeArrowheads="1"/>
          </p:cNvSpPr>
          <p:nvPr/>
        </p:nvSpPr>
        <p:spPr bwMode="auto">
          <a:xfrm>
            <a:off x="3486150" y="1863725"/>
            <a:ext cx="2478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000"/>
              <a:t>prevPtr        currPtr</a:t>
            </a:r>
          </a:p>
        </p:txBody>
      </p:sp>
      <p:sp>
        <p:nvSpPr>
          <p:cNvPr id="17421" name="Rectangle 19"/>
          <p:cNvSpPr>
            <a:spLocks noChangeArrowheads="1"/>
          </p:cNvSpPr>
          <p:nvPr/>
        </p:nvSpPr>
        <p:spPr bwMode="auto">
          <a:xfrm>
            <a:off x="3670300" y="2249488"/>
            <a:ext cx="792163" cy="327025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2" name="Rectangle 20"/>
          <p:cNvSpPr>
            <a:spLocks noChangeArrowheads="1"/>
          </p:cNvSpPr>
          <p:nvPr/>
        </p:nvSpPr>
        <p:spPr bwMode="auto">
          <a:xfrm>
            <a:off x="5019675" y="2257425"/>
            <a:ext cx="792163" cy="327025"/>
          </a:xfrm>
          <a:prstGeom prst="rect">
            <a:avLst/>
          </a:prstGeom>
          <a:solidFill>
            <a:schemeClr val="folHlink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3" name="Rectangle 21"/>
          <p:cNvSpPr>
            <a:spLocks noChangeArrowheads="1"/>
          </p:cNvSpPr>
          <p:nvPr/>
        </p:nvSpPr>
        <p:spPr bwMode="auto">
          <a:xfrm>
            <a:off x="3654425" y="2222500"/>
            <a:ext cx="863600" cy="396875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NULL</a:t>
            </a:r>
            <a:endParaRPr lang="en-US" sz="2000">
              <a:solidFill>
                <a:srgbClr val="990000"/>
              </a:solidFill>
            </a:endParaRPr>
          </a:p>
        </p:txBody>
      </p:sp>
      <p:sp>
        <p:nvSpPr>
          <p:cNvPr id="17424" name="Line 22"/>
          <p:cNvSpPr>
            <a:spLocks noChangeShapeType="1"/>
          </p:cNvSpPr>
          <p:nvPr/>
        </p:nvSpPr>
        <p:spPr bwMode="auto">
          <a:xfrm flipH="1">
            <a:off x="4419600" y="2362200"/>
            <a:ext cx="995363" cy="1503363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5" name="Line 23"/>
          <p:cNvSpPr>
            <a:spLocks noChangeShapeType="1"/>
          </p:cNvSpPr>
          <p:nvPr/>
        </p:nvSpPr>
        <p:spPr bwMode="auto">
          <a:xfrm>
            <a:off x="4630738" y="3898900"/>
            <a:ext cx="0" cy="544513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2517775" y="4046538"/>
            <a:ext cx="520700" cy="292100"/>
          </a:xfrm>
          <a:prstGeom prst="rect">
            <a:avLst/>
          </a:prstGeom>
          <a:solidFill>
            <a:schemeClr val="folHlink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4619625" y="3903663"/>
            <a:ext cx="0" cy="549275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4100513" y="3883025"/>
            <a:ext cx="749300" cy="566738"/>
          </a:xfrm>
          <a:prstGeom prst="rect">
            <a:avLst/>
          </a:prstGeom>
          <a:solidFill>
            <a:schemeClr val="folHlink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748213" y="3883025"/>
            <a:ext cx="1185862" cy="561975"/>
            <a:chOff x="2991" y="2446"/>
            <a:chExt cx="747" cy="354"/>
          </a:xfrm>
        </p:grpSpPr>
        <p:sp>
          <p:nvSpPr>
            <p:cNvPr id="18454" name="Line 6"/>
            <p:cNvSpPr>
              <a:spLocks noChangeShapeType="1"/>
            </p:cNvSpPr>
            <p:nvPr/>
          </p:nvSpPr>
          <p:spPr bwMode="auto">
            <a:xfrm>
              <a:off x="2991" y="2626"/>
              <a:ext cx="272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5" name="Rectangle 7"/>
            <p:cNvSpPr>
              <a:spLocks noChangeArrowheads="1"/>
            </p:cNvSpPr>
            <p:nvPr/>
          </p:nvSpPr>
          <p:spPr bwMode="auto">
            <a:xfrm>
              <a:off x="3266" y="2446"/>
              <a:ext cx="472" cy="354"/>
            </a:xfrm>
            <a:prstGeom prst="rect">
              <a:avLst/>
            </a:prstGeom>
            <a:solidFill>
              <a:schemeClr val="folHlink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6" name="Line 8"/>
            <p:cNvSpPr>
              <a:spLocks noChangeShapeType="1"/>
            </p:cNvSpPr>
            <p:nvPr/>
          </p:nvSpPr>
          <p:spPr bwMode="auto">
            <a:xfrm>
              <a:off x="3593" y="2456"/>
              <a:ext cx="0" cy="343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815013" y="3883025"/>
            <a:ext cx="1185862" cy="566738"/>
            <a:chOff x="3663" y="2446"/>
            <a:chExt cx="747" cy="357"/>
          </a:xfrm>
        </p:grpSpPr>
        <p:sp>
          <p:nvSpPr>
            <p:cNvPr id="18451" name="Line 10"/>
            <p:cNvSpPr>
              <a:spLocks noChangeShapeType="1"/>
            </p:cNvSpPr>
            <p:nvPr/>
          </p:nvSpPr>
          <p:spPr bwMode="auto">
            <a:xfrm>
              <a:off x="3663" y="2628"/>
              <a:ext cx="272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2" name="Rectangle 11"/>
            <p:cNvSpPr>
              <a:spLocks noChangeArrowheads="1"/>
            </p:cNvSpPr>
            <p:nvPr/>
          </p:nvSpPr>
          <p:spPr bwMode="auto">
            <a:xfrm>
              <a:off x="3938" y="2446"/>
              <a:ext cx="472" cy="357"/>
            </a:xfrm>
            <a:prstGeom prst="rect">
              <a:avLst/>
            </a:prstGeom>
            <a:solidFill>
              <a:schemeClr val="folHlink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3" name="Line 12"/>
            <p:cNvSpPr>
              <a:spLocks noChangeShapeType="1"/>
            </p:cNvSpPr>
            <p:nvPr/>
          </p:nvSpPr>
          <p:spPr bwMode="auto">
            <a:xfrm>
              <a:off x="4265" y="2456"/>
              <a:ext cx="0" cy="34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39" name="Rectangle 13"/>
          <p:cNvSpPr>
            <a:spLocks noChangeArrowheads="1"/>
          </p:cNvSpPr>
          <p:nvPr/>
        </p:nvSpPr>
        <p:spPr bwMode="auto">
          <a:xfrm>
            <a:off x="4114800" y="3962400"/>
            <a:ext cx="2728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‘C’        ‘L’         ‘X’</a:t>
            </a:r>
          </a:p>
        </p:txBody>
      </p:sp>
      <p:sp>
        <p:nvSpPr>
          <p:cNvPr id="18440" name="Line 14"/>
          <p:cNvSpPr>
            <a:spLocks noChangeShapeType="1"/>
          </p:cNvSpPr>
          <p:nvPr/>
        </p:nvSpPr>
        <p:spPr bwMode="auto">
          <a:xfrm flipH="1">
            <a:off x="6777038" y="3881438"/>
            <a:ext cx="215900" cy="550862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Line 15"/>
          <p:cNvSpPr>
            <a:spLocks noChangeShapeType="1"/>
          </p:cNvSpPr>
          <p:nvPr/>
        </p:nvSpPr>
        <p:spPr bwMode="auto">
          <a:xfrm>
            <a:off x="2836863" y="4192588"/>
            <a:ext cx="1206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Rectangle 16"/>
          <p:cNvSpPr>
            <a:spLocks noChangeArrowheads="1"/>
          </p:cNvSpPr>
          <p:nvPr/>
        </p:nvSpPr>
        <p:spPr bwMode="auto">
          <a:xfrm>
            <a:off x="1550988" y="3048000"/>
            <a:ext cx="811212" cy="189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endParaRPr lang="en-US" sz="2000">
              <a:latin typeface="Times New Roman" pitchFamily="18" charset="0"/>
            </a:endParaRPr>
          </a:p>
          <a:p>
            <a:endParaRPr lang="en-US" sz="800">
              <a:latin typeface="Times New Roman" pitchFamily="18" charset="0"/>
            </a:endParaRPr>
          </a:p>
          <a:p>
            <a:endParaRPr lang="en-US" sz="1800">
              <a:latin typeface="Times New Roman" pitchFamily="18" charset="0"/>
            </a:endParaRPr>
          </a:p>
          <a:p>
            <a:endParaRPr lang="en-US" sz="1200">
              <a:latin typeface="Times New Roman" pitchFamily="18" charset="0"/>
            </a:endParaRPr>
          </a:p>
          <a:p>
            <a:r>
              <a:rPr lang="en-US" sz="2400">
                <a:latin typeface="Times New Roman" pitchFamily="18" charset="0"/>
              </a:rPr>
              <a:t>head</a:t>
            </a:r>
            <a:endParaRPr lang="en-US" sz="1400">
              <a:latin typeface="Times New Roman" pitchFamily="18" charset="0"/>
            </a:endParaRPr>
          </a:p>
          <a:p>
            <a:endParaRPr lang="en-US">
              <a:latin typeface="Times New Roman" pitchFamily="18" charset="0"/>
            </a:endParaRPr>
          </a:p>
          <a:p>
            <a:endParaRPr lang="en-US" sz="2000">
              <a:latin typeface="Times New Roman" pitchFamily="18" charset="0"/>
            </a:endParaRPr>
          </a:p>
        </p:txBody>
      </p:sp>
      <p:sp>
        <p:nvSpPr>
          <p:cNvPr id="18443" name="Rectangle 17"/>
          <p:cNvSpPr>
            <a:spLocks noChangeArrowheads="1"/>
          </p:cNvSpPr>
          <p:nvPr/>
        </p:nvSpPr>
        <p:spPr bwMode="auto">
          <a:xfrm>
            <a:off x="3486150" y="1863725"/>
            <a:ext cx="2478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000"/>
              <a:t>prevPtr        currPtr</a:t>
            </a:r>
          </a:p>
        </p:txBody>
      </p:sp>
      <p:sp>
        <p:nvSpPr>
          <p:cNvPr id="18444" name="Rectangle 18"/>
          <p:cNvSpPr>
            <a:spLocks noChangeArrowheads="1"/>
          </p:cNvSpPr>
          <p:nvPr/>
        </p:nvSpPr>
        <p:spPr bwMode="auto">
          <a:xfrm>
            <a:off x="3670300" y="2249488"/>
            <a:ext cx="792163" cy="327025"/>
          </a:xfrm>
          <a:prstGeom prst="rect">
            <a:avLst/>
          </a:prstGeom>
          <a:solidFill>
            <a:schemeClr val="folHlink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5" name="Rectangle 19"/>
          <p:cNvSpPr>
            <a:spLocks noChangeArrowheads="1"/>
          </p:cNvSpPr>
          <p:nvPr/>
        </p:nvSpPr>
        <p:spPr bwMode="auto">
          <a:xfrm>
            <a:off x="5019675" y="2257425"/>
            <a:ext cx="792163" cy="327025"/>
          </a:xfrm>
          <a:prstGeom prst="rect">
            <a:avLst/>
          </a:prstGeom>
          <a:solidFill>
            <a:schemeClr val="folHlink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6" name="Line 20"/>
          <p:cNvSpPr>
            <a:spLocks noChangeShapeType="1"/>
          </p:cNvSpPr>
          <p:nvPr/>
        </p:nvSpPr>
        <p:spPr bwMode="auto">
          <a:xfrm>
            <a:off x="4021138" y="2370138"/>
            <a:ext cx="360362" cy="15033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7" name="Line 21"/>
          <p:cNvSpPr>
            <a:spLocks noChangeShapeType="1"/>
          </p:cNvSpPr>
          <p:nvPr/>
        </p:nvSpPr>
        <p:spPr bwMode="auto">
          <a:xfrm>
            <a:off x="5246688" y="2378075"/>
            <a:ext cx="360362" cy="1503363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8" name="Rectangle 22"/>
          <p:cNvSpPr>
            <a:spLocks noChangeArrowheads="1"/>
          </p:cNvSpPr>
          <p:nvPr/>
        </p:nvSpPr>
        <p:spPr bwMode="auto">
          <a:xfrm>
            <a:off x="2246312" y="794544"/>
            <a:ext cx="495776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600" dirty="0">
                <a:solidFill>
                  <a:schemeClr val="tx2"/>
                </a:solidFill>
              </a:rPr>
              <a:t>Finding Proper Position for </a:t>
            </a:r>
            <a:r>
              <a:rPr lang="en-US" sz="2600" dirty="0"/>
              <a:t>‘S’</a:t>
            </a:r>
          </a:p>
        </p:txBody>
      </p:sp>
      <p:sp>
        <p:nvSpPr>
          <p:cNvPr id="18449" name="Line 23"/>
          <p:cNvSpPr>
            <a:spLocks noChangeShapeType="1"/>
          </p:cNvSpPr>
          <p:nvPr/>
        </p:nvSpPr>
        <p:spPr bwMode="auto">
          <a:xfrm>
            <a:off x="4630738" y="3898900"/>
            <a:ext cx="0" cy="544513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0" name="Rectangle 2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 </a:t>
            </a:r>
            <a:br>
              <a:rPr lang="en-US"/>
            </a:br>
            <a:endParaRPr lang="en-US"/>
          </a:p>
        </p:txBody>
      </p:sp>
    </p:spTree>
  </p:cSld>
  <p:clrMapOvr>
    <a:masterClrMapping/>
  </p:clrMapOvr>
  <p:transition spd="med"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2517775" y="4046538"/>
            <a:ext cx="520700" cy="292100"/>
          </a:xfrm>
          <a:prstGeom prst="rect">
            <a:avLst/>
          </a:prstGeom>
          <a:solidFill>
            <a:schemeClr val="folHlink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59" name="Line 3"/>
          <p:cNvSpPr>
            <a:spLocks noChangeShapeType="1"/>
          </p:cNvSpPr>
          <p:nvPr/>
        </p:nvSpPr>
        <p:spPr bwMode="auto">
          <a:xfrm>
            <a:off x="4619625" y="3903663"/>
            <a:ext cx="0" cy="549275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4100513" y="3883025"/>
            <a:ext cx="749300" cy="566738"/>
          </a:xfrm>
          <a:prstGeom prst="rect">
            <a:avLst/>
          </a:prstGeom>
          <a:solidFill>
            <a:schemeClr val="folHlink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748213" y="3883025"/>
            <a:ext cx="1185862" cy="561975"/>
            <a:chOff x="2991" y="2446"/>
            <a:chExt cx="747" cy="354"/>
          </a:xfrm>
        </p:grpSpPr>
        <p:sp>
          <p:nvSpPr>
            <p:cNvPr id="19478" name="Line 6"/>
            <p:cNvSpPr>
              <a:spLocks noChangeShapeType="1"/>
            </p:cNvSpPr>
            <p:nvPr/>
          </p:nvSpPr>
          <p:spPr bwMode="auto">
            <a:xfrm>
              <a:off x="2991" y="2626"/>
              <a:ext cx="272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9" name="Rectangle 7"/>
            <p:cNvSpPr>
              <a:spLocks noChangeArrowheads="1"/>
            </p:cNvSpPr>
            <p:nvPr/>
          </p:nvSpPr>
          <p:spPr bwMode="auto">
            <a:xfrm>
              <a:off x="3266" y="2446"/>
              <a:ext cx="472" cy="354"/>
            </a:xfrm>
            <a:prstGeom prst="rect">
              <a:avLst/>
            </a:prstGeom>
            <a:solidFill>
              <a:schemeClr val="folHlink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0" name="Line 8"/>
            <p:cNvSpPr>
              <a:spLocks noChangeShapeType="1"/>
            </p:cNvSpPr>
            <p:nvPr/>
          </p:nvSpPr>
          <p:spPr bwMode="auto">
            <a:xfrm>
              <a:off x="3593" y="2456"/>
              <a:ext cx="0" cy="343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815013" y="3883025"/>
            <a:ext cx="1185862" cy="566738"/>
            <a:chOff x="3663" y="2446"/>
            <a:chExt cx="747" cy="357"/>
          </a:xfrm>
        </p:grpSpPr>
        <p:sp>
          <p:nvSpPr>
            <p:cNvPr id="19475" name="Line 10"/>
            <p:cNvSpPr>
              <a:spLocks noChangeShapeType="1"/>
            </p:cNvSpPr>
            <p:nvPr/>
          </p:nvSpPr>
          <p:spPr bwMode="auto">
            <a:xfrm>
              <a:off x="3663" y="2628"/>
              <a:ext cx="272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6" name="Rectangle 11"/>
            <p:cNvSpPr>
              <a:spLocks noChangeArrowheads="1"/>
            </p:cNvSpPr>
            <p:nvPr/>
          </p:nvSpPr>
          <p:spPr bwMode="auto">
            <a:xfrm>
              <a:off x="3938" y="2446"/>
              <a:ext cx="472" cy="357"/>
            </a:xfrm>
            <a:prstGeom prst="rect">
              <a:avLst/>
            </a:prstGeom>
            <a:solidFill>
              <a:schemeClr val="folHlink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7" name="Line 12"/>
            <p:cNvSpPr>
              <a:spLocks noChangeShapeType="1"/>
            </p:cNvSpPr>
            <p:nvPr/>
          </p:nvSpPr>
          <p:spPr bwMode="auto">
            <a:xfrm>
              <a:off x="4265" y="2456"/>
              <a:ext cx="0" cy="34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63" name="Rectangle 13"/>
          <p:cNvSpPr>
            <a:spLocks noChangeArrowheads="1"/>
          </p:cNvSpPr>
          <p:nvPr/>
        </p:nvSpPr>
        <p:spPr bwMode="auto">
          <a:xfrm>
            <a:off x="4114800" y="3962400"/>
            <a:ext cx="2728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‘C’        ‘L’         ‘X’</a:t>
            </a:r>
          </a:p>
        </p:txBody>
      </p:sp>
      <p:sp>
        <p:nvSpPr>
          <p:cNvPr id="19464" name="Line 14"/>
          <p:cNvSpPr>
            <a:spLocks noChangeShapeType="1"/>
          </p:cNvSpPr>
          <p:nvPr/>
        </p:nvSpPr>
        <p:spPr bwMode="auto">
          <a:xfrm flipH="1">
            <a:off x="6777038" y="3881438"/>
            <a:ext cx="215900" cy="550862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Line 15"/>
          <p:cNvSpPr>
            <a:spLocks noChangeShapeType="1"/>
          </p:cNvSpPr>
          <p:nvPr/>
        </p:nvSpPr>
        <p:spPr bwMode="auto">
          <a:xfrm>
            <a:off x="2836863" y="4192588"/>
            <a:ext cx="1206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Rectangle 16"/>
          <p:cNvSpPr>
            <a:spLocks noChangeArrowheads="1"/>
          </p:cNvSpPr>
          <p:nvPr/>
        </p:nvSpPr>
        <p:spPr bwMode="auto">
          <a:xfrm>
            <a:off x="1627188" y="2987675"/>
            <a:ext cx="811212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endParaRPr lang="en-US" sz="2000">
              <a:latin typeface="Times New Roman" pitchFamily="18" charset="0"/>
            </a:endParaRPr>
          </a:p>
          <a:p>
            <a:endParaRPr lang="en-US" sz="800">
              <a:latin typeface="Times New Roman" pitchFamily="18" charset="0"/>
            </a:endParaRPr>
          </a:p>
          <a:p>
            <a:r>
              <a:rPr lang="en-US" sz="2400">
                <a:latin typeface="Times New Roman" pitchFamily="18" charset="0"/>
              </a:rPr>
              <a:t> </a:t>
            </a:r>
            <a:endParaRPr lang="en-US" sz="1800">
              <a:latin typeface="Times New Roman" pitchFamily="18" charset="0"/>
            </a:endParaRPr>
          </a:p>
          <a:p>
            <a:endParaRPr lang="en-US" sz="1200">
              <a:latin typeface="Times New Roman" pitchFamily="18" charset="0"/>
            </a:endParaRPr>
          </a:p>
          <a:p>
            <a:r>
              <a:rPr lang="en-US" sz="2400">
                <a:latin typeface="Times New Roman" pitchFamily="18" charset="0"/>
              </a:rPr>
              <a:t>head</a:t>
            </a:r>
            <a:endParaRPr lang="en-US" sz="1400">
              <a:latin typeface="Times New Roman" pitchFamily="18" charset="0"/>
            </a:endParaRPr>
          </a:p>
          <a:p>
            <a:endParaRPr lang="en-US" sz="2000">
              <a:latin typeface="Times New Roman" pitchFamily="18" charset="0"/>
            </a:endParaRPr>
          </a:p>
          <a:p>
            <a:endParaRPr lang="en-US" sz="2000">
              <a:latin typeface="Times New Roman" pitchFamily="18" charset="0"/>
            </a:endParaRPr>
          </a:p>
        </p:txBody>
      </p:sp>
      <p:sp>
        <p:nvSpPr>
          <p:cNvPr id="19467" name="Rectangle 17"/>
          <p:cNvSpPr>
            <a:spLocks noChangeArrowheads="1"/>
          </p:cNvSpPr>
          <p:nvPr/>
        </p:nvSpPr>
        <p:spPr bwMode="auto">
          <a:xfrm>
            <a:off x="3486150" y="1863725"/>
            <a:ext cx="2478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000"/>
              <a:t>prevPtr        currPtr</a:t>
            </a:r>
          </a:p>
        </p:txBody>
      </p:sp>
      <p:sp>
        <p:nvSpPr>
          <p:cNvPr id="19468" name="Rectangle 18"/>
          <p:cNvSpPr>
            <a:spLocks noChangeArrowheads="1"/>
          </p:cNvSpPr>
          <p:nvPr/>
        </p:nvSpPr>
        <p:spPr bwMode="auto">
          <a:xfrm>
            <a:off x="3670300" y="2249488"/>
            <a:ext cx="792163" cy="327025"/>
          </a:xfrm>
          <a:prstGeom prst="rect">
            <a:avLst/>
          </a:prstGeom>
          <a:solidFill>
            <a:schemeClr val="folHlink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Rectangle 19"/>
          <p:cNvSpPr>
            <a:spLocks noChangeArrowheads="1"/>
          </p:cNvSpPr>
          <p:nvPr/>
        </p:nvSpPr>
        <p:spPr bwMode="auto">
          <a:xfrm>
            <a:off x="5019675" y="2257425"/>
            <a:ext cx="792163" cy="327025"/>
          </a:xfrm>
          <a:prstGeom prst="rect">
            <a:avLst/>
          </a:prstGeom>
          <a:solidFill>
            <a:schemeClr val="folHlink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Line 20"/>
          <p:cNvSpPr>
            <a:spLocks noChangeShapeType="1"/>
          </p:cNvSpPr>
          <p:nvPr/>
        </p:nvSpPr>
        <p:spPr bwMode="auto">
          <a:xfrm>
            <a:off x="5246688" y="2378075"/>
            <a:ext cx="1273175" cy="1474788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1" name="Line 21"/>
          <p:cNvSpPr>
            <a:spLocks noChangeShapeType="1"/>
          </p:cNvSpPr>
          <p:nvPr/>
        </p:nvSpPr>
        <p:spPr bwMode="auto">
          <a:xfrm>
            <a:off x="4202113" y="2386013"/>
            <a:ext cx="1273175" cy="1474787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2" name="Rectangle 22"/>
          <p:cNvSpPr>
            <a:spLocks noChangeArrowheads="1"/>
          </p:cNvSpPr>
          <p:nvPr/>
        </p:nvSpPr>
        <p:spPr bwMode="auto">
          <a:xfrm>
            <a:off x="2093118" y="550069"/>
            <a:ext cx="495776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600" dirty="0">
                <a:solidFill>
                  <a:schemeClr val="tx2"/>
                </a:solidFill>
              </a:rPr>
              <a:t>Finding Proper Position for </a:t>
            </a:r>
            <a:r>
              <a:rPr lang="en-US" sz="2600" dirty="0"/>
              <a:t>‘S’</a:t>
            </a:r>
          </a:p>
        </p:txBody>
      </p:sp>
      <p:sp>
        <p:nvSpPr>
          <p:cNvPr id="19473" name="Line 23"/>
          <p:cNvSpPr>
            <a:spLocks noChangeShapeType="1"/>
          </p:cNvSpPr>
          <p:nvPr/>
        </p:nvSpPr>
        <p:spPr bwMode="auto">
          <a:xfrm>
            <a:off x="4630738" y="3898900"/>
            <a:ext cx="0" cy="544513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4" name="Rectangle 2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 </a:t>
            </a:r>
            <a:br>
              <a:rPr lang="en-US"/>
            </a:br>
            <a:endParaRPr lang="en-US"/>
          </a:p>
        </p:txBody>
      </p:sp>
    </p:spTree>
  </p:cSld>
  <p:clrMapOvr>
    <a:masterClrMapping/>
  </p:clrMapOvr>
  <p:transition spd="med"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2517775" y="4046538"/>
            <a:ext cx="520700" cy="292100"/>
          </a:xfrm>
          <a:prstGeom prst="rect">
            <a:avLst/>
          </a:prstGeom>
          <a:solidFill>
            <a:schemeClr val="folHlink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3" name="Line 3"/>
          <p:cNvSpPr>
            <a:spLocks noChangeShapeType="1"/>
          </p:cNvSpPr>
          <p:nvPr/>
        </p:nvSpPr>
        <p:spPr bwMode="auto">
          <a:xfrm>
            <a:off x="4619625" y="3903663"/>
            <a:ext cx="0" cy="549275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4100513" y="3883025"/>
            <a:ext cx="749300" cy="566738"/>
          </a:xfrm>
          <a:prstGeom prst="rect">
            <a:avLst/>
          </a:prstGeom>
          <a:solidFill>
            <a:schemeClr val="folHlink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748213" y="3883025"/>
            <a:ext cx="1185862" cy="561975"/>
            <a:chOff x="2991" y="2446"/>
            <a:chExt cx="747" cy="354"/>
          </a:xfrm>
        </p:grpSpPr>
        <p:sp>
          <p:nvSpPr>
            <p:cNvPr id="20506" name="Line 6"/>
            <p:cNvSpPr>
              <a:spLocks noChangeShapeType="1"/>
            </p:cNvSpPr>
            <p:nvPr/>
          </p:nvSpPr>
          <p:spPr bwMode="auto">
            <a:xfrm>
              <a:off x="2991" y="2626"/>
              <a:ext cx="272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7" name="Rectangle 7"/>
            <p:cNvSpPr>
              <a:spLocks noChangeArrowheads="1"/>
            </p:cNvSpPr>
            <p:nvPr/>
          </p:nvSpPr>
          <p:spPr bwMode="auto">
            <a:xfrm>
              <a:off x="3266" y="2446"/>
              <a:ext cx="472" cy="354"/>
            </a:xfrm>
            <a:prstGeom prst="rect">
              <a:avLst/>
            </a:prstGeom>
            <a:solidFill>
              <a:schemeClr val="folHlink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8" name="Line 8"/>
            <p:cNvSpPr>
              <a:spLocks noChangeShapeType="1"/>
            </p:cNvSpPr>
            <p:nvPr/>
          </p:nvSpPr>
          <p:spPr bwMode="auto">
            <a:xfrm>
              <a:off x="3593" y="2456"/>
              <a:ext cx="0" cy="343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486" name="Rectangle 9"/>
          <p:cNvSpPr>
            <a:spLocks noChangeArrowheads="1"/>
          </p:cNvSpPr>
          <p:nvPr/>
        </p:nvSpPr>
        <p:spPr bwMode="auto">
          <a:xfrm>
            <a:off x="6251575" y="3883025"/>
            <a:ext cx="749300" cy="566738"/>
          </a:xfrm>
          <a:prstGeom prst="rect">
            <a:avLst/>
          </a:prstGeom>
          <a:solidFill>
            <a:schemeClr val="folHlink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Line 10"/>
          <p:cNvSpPr>
            <a:spLocks noChangeShapeType="1"/>
          </p:cNvSpPr>
          <p:nvPr/>
        </p:nvSpPr>
        <p:spPr bwMode="auto">
          <a:xfrm>
            <a:off x="6770688" y="3898900"/>
            <a:ext cx="0" cy="549275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Rectangle 11"/>
          <p:cNvSpPr>
            <a:spLocks noChangeArrowheads="1"/>
          </p:cNvSpPr>
          <p:nvPr/>
        </p:nvSpPr>
        <p:spPr bwMode="auto">
          <a:xfrm>
            <a:off x="4038600" y="3962400"/>
            <a:ext cx="2728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‘C’        ‘L’         ‘X’</a:t>
            </a:r>
            <a:endParaRPr lang="en-US" sz="2400"/>
          </a:p>
        </p:txBody>
      </p:sp>
      <p:sp>
        <p:nvSpPr>
          <p:cNvPr id="20489" name="Line 12"/>
          <p:cNvSpPr>
            <a:spLocks noChangeShapeType="1"/>
          </p:cNvSpPr>
          <p:nvPr/>
        </p:nvSpPr>
        <p:spPr bwMode="auto">
          <a:xfrm flipH="1">
            <a:off x="6777038" y="3881438"/>
            <a:ext cx="215900" cy="550862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Line 13"/>
          <p:cNvSpPr>
            <a:spLocks noChangeShapeType="1"/>
          </p:cNvSpPr>
          <p:nvPr/>
        </p:nvSpPr>
        <p:spPr bwMode="auto">
          <a:xfrm>
            <a:off x="2836863" y="4192588"/>
            <a:ext cx="1206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Rectangle 14"/>
          <p:cNvSpPr>
            <a:spLocks noChangeArrowheads="1"/>
          </p:cNvSpPr>
          <p:nvPr/>
        </p:nvSpPr>
        <p:spPr bwMode="auto">
          <a:xfrm>
            <a:off x="1627188" y="2971800"/>
            <a:ext cx="811212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endParaRPr lang="en-US" sz="2000">
              <a:latin typeface="Times New Roman" pitchFamily="18" charset="0"/>
            </a:endParaRPr>
          </a:p>
          <a:p>
            <a:endParaRPr lang="en-US" sz="800">
              <a:latin typeface="Times New Roman" pitchFamily="18" charset="0"/>
            </a:endParaRPr>
          </a:p>
          <a:p>
            <a:r>
              <a:rPr lang="en-US" sz="2400">
                <a:latin typeface="Times New Roman" pitchFamily="18" charset="0"/>
              </a:rPr>
              <a:t> </a:t>
            </a:r>
            <a:endParaRPr lang="en-US" sz="1800">
              <a:latin typeface="Times New Roman" pitchFamily="18" charset="0"/>
            </a:endParaRPr>
          </a:p>
          <a:p>
            <a:endParaRPr lang="en-US" sz="1200">
              <a:latin typeface="Times New Roman" pitchFamily="18" charset="0"/>
            </a:endParaRPr>
          </a:p>
          <a:p>
            <a:r>
              <a:rPr lang="en-US" sz="2400">
                <a:latin typeface="Times New Roman" pitchFamily="18" charset="0"/>
              </a:rPr>
              <a:t>head</a:t>
            </a:r>
            <a:endParaRPr lang="en-US" sz="1400">
              <a:latin typeface="Times New Roman" pitchFamily="18" charset="0"/>
            </a:endParaRPr>
          </a:p>
          <a:p>
            <a:endParaRPr lang="en-US">
              <a:latin typeface="Times New Roman" pitchFamily="18" charset="0"/>
            </a:endParaRPr>
          </a:p>
          <a:p>
            <a:endParaRPr lang="en-US" sz="2000">
              <a:latin typeface="Times New Roman" pitchFamily="18" charset="0"/>
            </a:endParaRPr>
          </a:p>
        </p:txBody>
      </p:sp>
      <p:sp>
        <p:nvSpPr>
          <p:cNvPr id="20492" name="Rectangle 15"/>
          <p:cNvSpPr>
            <a:spLocks noChangeArrowheads="1"/>
          </p:cNvSpPr>
          <p:nvPr/>
        </p:nvSpPr>
        <p:spPr bwMode="auto">
          <a:xfrm>
            <a:off x="3486150" y="1863725"/>
            <a:ext cx="24780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000"/>
              <a:t>prevPtr        currPtr</a:t>
            </a:r>
          </a:p>
        </p:txBody>
      </p:sp>
      <p:sp>
        <p:nvSpPr>
          <p:cNvPr id="20493" name="Rectangle 16"/>
          <p:cNvSpPr>
            <a:spLocks noChangeArrowheads="1"/>
          </p:cNvSpPr>
          <p:nvPr/>
        </p:nvSpPr>
        <p:spPr bwMode="auto">
          <a:xfrm>
            <a:off x="3670300" y="2249488"/>
            <a:ext cx="792163" cy="327025"/>
          </a:xfrm>
          <a:prstGeom prst="rect">
            <a:avLst/>
          </a:prstGeom>
          <a:solidFill>
            <a:schemeClr val="folHlink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4" name="Rectangle 17"/>
          <p:cNvSpPr>
            <a:spLocks noChangeArrowheads="1"/>
          </p:cNvSpPr>
          <p:nvPr/>
        </p:nvSpPr>
        <p:spPr bwMode="auto">
          <a:xfrm>
            <a:off x="5019675" y="2257425"/>
            <a:ext cx="792163" cy="327025"/>
          </a:xfrm>
          <a:prstGeom prst="rect">
            <a:avLst/>
          </a:prstGeom>
          <a:solidFill>
            <a:schemeClr val="folHlink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5" name="Line 18"/>
          <p:cNvSpPr>
            <a:spLocks noChangeShapeType="1"/>
          </p:cNvSpPr>
          <p:nvPr/>
        </p:nvSpPr>
        <p:spPr bwMode="auto">
          <a:xfrm>
            <a:off x="5246688" y="2378075"/>
            <a:ext cx="1273175" cy="14747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6" name="Line 19"/>
          <p:cNvSpPr>
            <a:spLocks noChangeShapeType="1"/>
          </p:cNvSpPr>
          <p:nvPr/>
        </p:nvSpPr>
        <p:spPr bwMode="auto">
          <a:xfrm>
            <a:off x="4202113" y="2386013"/>
            <a:ext cx="1273175" cy="14747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Rectangle 20"/>
          <p:cNvSpPr>
            <a:spLocks noChangeArrowheads="1"/>
          </p:cNvSpPr>
          <p:nvPr/>
        </p:nvSpPr>
        <p:spPr bwMode="auto">
          <a:xfrm>
            <a:off x="2057400" y="381000"/>
            <a:ext cx="532606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600">
                <a:solidFill>
                  <a:schemeClr val="tx2"/>
                </a:solidFill>
              </a:rPr>
              <a:t>Inserting </a:t>
            </a:r>
            <a:r>
              <a:rPr lang="en-US" sz="2600"/>
              <a:t>‘S’ </a:t>
            </a:r>
            <a:r>
              <a:rPr lang="en-US" sz="2600">
                <a:solidFill>
                  <a:schemeClr val="tx2"/>
                </a:solidFill>
              </a:rPr>
              <a:t>into Proper Position</a:t>
            </a:r>
            <a:endParaRPr lang="en-US" sz="44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20498" name="Line 21"/>
          <p:cNvSpPr>
            <a:spLocks noChangeShapeType="1"/>
          </p:cNvSpPr>
          <p:nvPr/>
        </p:nvSpPr>
        <p:spPr bwMode="auto">
          <a:xfrm>
            <a:off x="4630738" y="3898900"/>
            <a:ext cx="0" cy="544513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5626100" y="5162550"/>
            <a:ext cx="762000" cy="561975"/>
            <a:chOff x="3544" y="3252"/>
            <a:chExt cx="480" cy="354"/>
          </a:xfrm>
        </p:grpSpPr>
        <p:sp>
          <p:nvSpPr>
            <p:cNvPr id="20503" name="Rectangle 23"/>
            <p:cNvSpPr>
              <a:spLocks noChangeArrowheads="1"/>
            </p:cNvSpPr>
            <p:nvPr/>
          </p:nvSpPr>
          <p:spPr bwMode="auto">
            <a:xfrm>
              <a:off x="3552" y="3252"/>
              <a:ext cx="472" cy="354"/>
            </a:xfrm>
            <a:prstGeom prst="rect">
              <a:avLst/>
            </a:prstGeom>
            <a:solidFill>
              <a:schemeClr val="folHlink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4" name="Rectangle 24"/>
            <p:cNvSpPr>
              <a:spLocks noChangeArrowheads="1"/>
            </p:cNvSpPr>
            <p:nvPr/>
          </p:nvSpPr>
          <p:spPr bwMode="auto">
            <a:xfrm>
              <a:off x="3544" y="3318"/>
              <a:ext cx="350" cy="288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>
                  <a:solidFill>
                    <a:srgbClr val="000000"/>
                  </a:solidFill>
                </a:rPr>
                <a:t>‘S’</a:t>
              </a:r>
              <a:endParaRPr lang="en-US" sz="2400"/>
            </a:p>
          </p:txBody>
        </p:sp>
        <p:sp>
          <p:nvSpPr>
            <p:cNvPr id="20505" name="Line 25"/>
            <p:cNvSpPr>
              <a:spLocks noChangeShapeType="1"/>
            </p:cNvSpPr>
            <p:nvPr/>
          </p:nvSpPr>
          <p:spPr bwMode="auto">
            <a:xfrm>
              <a:off x="3866" y="3262"/>
              <a:ext cx="0" cy="343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500" name="Arc 26"/>
          <p:cNvSpPr>
            <a:spLocks/>
          </p:cNvSpPr>
          <p:nvPr/>
        </p:nvSpPr>
        <p:spPr bwMode="auto">
          <a:xfrm rot="-5760000">
            <a:off x="5967413" y="4762500"/>
            <a:ext cx="1047750" cy="517525"/>
          </a:xfrm>
          <a:custGeom>
            <a:avLst/>
            <a:gdLst>
              <a:gd name="T0" fmla="*/ 50590215 w 21600"/>
              <a:gd name="T1" fmla="*/ 12399634 h 21600"/>
              <a:gd name="T2" fmla="*/ 0 w 21600"/>
              <a:gd name="T3" fmla="*/ 0 h 21600"/>
              <a:gd name="T4" fmla="*/ 50823145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501" y="21599"/>
                </a:moveTo>
                <a:cubicBezTo>
                  <a:pt x="9610" y="21545"/>
                  <a:pt x="0" y="11890"/>
                  <a:pt x="0" y="0"/>
                </a:cubicBezTo>
              </a:path>
              <a:path w="21600" h="21600" stroke="0" extrusionOk="0">
                <a:moveTo>
                  <a:pt x="21501" y="21599"/>
                </a:moveTo>
                <a:cubicBezTo>
                  <a:pt x="9610" y="21545"/>
                  <a:pt x="0" y="11890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57150" cap="rnd">
            <a:solidFill>
              <a:schemeClr val="folHlink"/>
            </a:solidFill>
            <a:round/>
            <a:headEnd type="stealth" w="med" len="lg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1" name="Arc 27"/>
          <p:cNvSpPr>
            <a:spLocks/>
          </p:cNvSpPr>
          <p:nvPr/>
        </p:nvSpPr>
        <p:spPr bwMode="auto">
          <a:xfrm>
            <a:off x="5568950" y="4383088"/>
            <a:ext cx="274638" cy="1079500"/>
          </a:xfrm>
          <a:custGeom>
            <a:avLst/>
            <a:gdLst>
              <a:gd name="T0" fmla="*/ 0 w 21600"/>
              <a:gd name="T1" fmla="*/ 53950017 h 21600"/>
              <a:gd name="T2" fmla="*/ 3471743 w 21600"/>
              <a:gd name="T3" fmla="*/ 0 h 21600"/>
              <a:gd name="T4" fmla="*/ 3491946 w 21600"/>
              <a:gd name="T5" fmla="*/ 5395001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719"/>
                  <a:pt x="9594" y="69"/>
                  <a:pt x="21475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719"/>
                  <a:pt x="9594" y="69"/>
                  <a:pt x="21475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57150" cap="rnd">
            <a:solidFill>
              <a:schemeClr val="folHlink"/>
            </a:solidFill>
            <a:round/>
            <a:headEnd type="stealth" w="med" len="lg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2" name="Rectangle 2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 </a:t>
            </a:r>
            <a:br>
              <a:rPr lang="en-US"/>
            </a:br>
            <a:endParaRPr lang="en-US"/>
          </a:p>
        </p:txBody>
      </p:sp>
    </p:spTree>
  </p:cSld>
  <p:clrMapOvr>
    <a:masterClrMapping/>
  </p:clrMapOvr>
  <p:transition spd="med"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Insert Function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838" y="1319213"/>
            <a:ext cx="8534400" cy="4836888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charset="0"/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void 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SortedList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:: Insert (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ItemType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 item )  </a:t>
            </a:r>
          </a:p>
          <a:p>
            <a:pPr marL="285750" indent="-285750">
              <a:buFont typeface="Arial" charset="0"/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//  Pre: 	list components in ascending order</a:t>
            </a:r>
          </a:p>
          <a:p>
            <a:pPr marL="285750" indent="-285750">
              <a:buFont typeface="Arial" charset="0"/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// Post:	new node containing item is in its proper place  </a:t>
            </a:r>
          </a:p>
          <a:p>
            <a:pPr marL="285750" indent="-285750">
              <a:buFont typeface="Arial" charset="0"/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{  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NodePtr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currPtr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;</a:t>
            </a:r>
          </a:p>
          <a:p>
            <a:pPr marL="285750" indent="-285750">
              <a:buFont typeface="Arial" charset="0"/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NodePtr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prevPtr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;</a:t>
            </a:r>
          </a:p>
          <a:p>
            <a:pPr marL="285750" indent="-285750">
              <a:buFont typeface="Arial" charset="0"/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NodePtr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newNodePtr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;</a:t>
            </a:r>
          </a:p>
          <a:p>
            <a:pPr marL="285750" indent="-285750">
              <a:buFont typeface="Arial" charset="0"/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newNodePtr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= new 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NodeType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;</a:t>
            </a:r>
          </a:p>
          <a:p>
            <a:pPr marL="285750" indent="-285750">
              <a:buFont typeface="Arial" charset="0"/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newNodePtr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-&gt;item =  item ;</a:t>
            </a:r>
          </a:p>
          <a:p>
            <a:pPr marL="285750" indent="-285750">
              <a:buFont typeface="Arial" charset="0"/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prevPtr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= NULL ;</a:t>
            </a:r>
          </a:p>
          <a:p>
            <a:pPr marL="285750" indent="-285750">
              <a:buFont typeface="Arial" charset="0"/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currPtr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= head ;</a:t>
            </a:r>
          </a:p>
          <a:p>
            <a:pPr marL="285750" indent="-285750">
              <a:buFont typeface="Arial" charset="0"/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	while (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currPtr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!= NULL  &amp;&amp;  item &gt;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currPtr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-&gt;item ) </a:t>
            </a:r>
          </a:p>
          <a:p>
            <a:pPr marL="285750" indent="-285750">
              <a:buFont typeface="Arial" charset="0"/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	{	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prevPtr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currPtr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; 		   // advance both pointers </a:t>
            </a:r>
          </a:p>
          <a:p>
            <a:pPr marL="285750" indent="-285750">
              <a:buFont typeface="Arial" charset="0"/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currPtr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currPtr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-&gt;link ;</a:t>
            </a:r>
          </a:p>
          <a:p>
            <a:pPr marL="285750" indent="-285750">
              <a:buFont typeface="Arial" charset="0"/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marL="285750" indent="-285750">
              <a:buFont typeface="Arial" charset="0"/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newNodePtr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-&gt;link =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currPtr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;	   // insert new node here</a:t>
            </a:r>
          </a:p>
          <a:p>
            <a:pPr marL="285750" indent="-285750">
              <a:buFont typeface="Arial" charset="0"/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	if  (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prevPtr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== NULL ) </a:t>
            </a:r>
          </a:p>
          <a:p>
            <a:pPr marL="285750" indent="-285750">
              <a:buFont typeface="Arial" charset="0"/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  		head =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newNodePtr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;</a:t>
            </a:r>
          </a:p>
          <a:p>
            <a:pPr marL="285750" indent="-285750">
              <a:buFont typeface="Arial" charset="0"/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	else</a:t>
            </a:r>
          </a:p>
          <a:p>
            <a:pPr marL="285750" indent="-285750">
              <a:buFont typeface="Arial" charset="0"/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prevPtr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-&gt;link =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newNodePtr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Arial" charset="0"/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285750" indent="-285750">
              <a:buFont typeface="Arial" charset="0"/>
              <a:buNone/>
            </a:pPr>
            <a:endParaRPr lang="en-US" sz="1400" dirty="0"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r>
              <a:rPr lang="en-US"/>
              <a:t>Link lists</a:t>
            </a:r>
          </a:p>
        </p:txBody>
      </p:sp>
      <p:pic>
        <p:nvPicPr>
          <p:cNvPr id="1026" name="Picture 2" descr="C:\Users\Jerry\Desktop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618509"/>
            <a:ext cx="8525032" cy="2069401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Link List Client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1347788"/>
            <a:ext cx="8534400" cy="4322762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void main(void)</a:t>
            </a:r>
          </a:p>
          <a:p>
            <a:pPr marL="285750" indent="-285750">
              <a:buFont typeface="Arial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pPr marL="285750" indent="-285750">
              <a:buFont typeface="Arial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SortedList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list;</a:t>
            </a:r>
          </a:p>
          <a:p>
            <a:pPr marL="285750" indent="-285750">
              <a:buFont typeface="Arial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	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list.Insert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(352);</a:t>
            </a:r>
          </a:p>
          <a:p>
            <a:pPr marL="285750" indent="-285750">
              <a:buFont typeface="Arial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list.Insert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(48);</a:t>
            </a:r>
          </a:p>
          <a:p>
            <a:pPr marL="285750" indent="-285750">
              <a:buFont typeface="Arial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	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list.Insert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(12);</a:t>
            </a:r>
          </a:p>
          <a:p>
            <a:pPr marL="285750" indent="-285750">
              <a:buFont typeface="Arial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	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list.Print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 );    		</a:t>
            </a:r>
          </a:p>
          <a:p>
            <a:pPr marL="285750" indent="-285750">
              <a:buFont typeface="Arial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	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list.Delete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(48);  // delete in the middle</a:t>
            </a:r>
          </a:p>
          <a:p>
            <a:pPr marL="285750" indent="-285750">
              <a:buFont typeface="Arial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	  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list.Print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 );</a:t>
            </a:r>
          </a:p>
          <a:p>
            <a:pPr marL="285750" indent="-285750">
              <a:buFont typeface="Arial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	}</a:t>
            </a:r>
          </a:p>
          <a:p>
            <a:pPr marL="285750" indent="-285750">
              <a:buFont typeface="Arial" charset="0"/>
              <a:buNone/>
            </a:pP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examples: link3.cpp and link4.cpp</a:t>
            </a:r>
          </a:p>
          <a:p>
            <a:pPr marL="285750" indent="-285750">
              <a:buFont typeface="Arial" charset="0"/>
              <a:buNone/>
            </a:pPr>
            <a:endParaRPr lang="en-US" sz="2100" dirty="0"/>
          </a:p>
        </p:txBody>
      </p:sp>
    </p:spTree>
  </p:cSld>
  <p:clrMapOvr>
    <a:masterClrMapping/>
  </p:clrMapOvr>
  <p:transition spd="med"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Linked List Class Using Templates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template&lt;class TYPE&gt;      //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link&lt;TYPE&gt;</a:t>
            </a:r>
          </a:p>
          <a:p>
            <a:pPr marL="285750" indent="-285750">
              <a:buFont typeface="Arial" charset="0"/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link </a:t>
            </a:r>
          </a:p>
          <a:p>
            <a:pPr marL="285750" indent="-285750">
              <a:buFont typeface="Arial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pPr marL="285750" indent="-285750">
              <a:buFont typeface="Arial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TYPE data; // data item</a:t>
            </a:r>
          </a:p>
          <a:p>
            <a:pPr marL="285750" indent="-285750">
              <a:buFont typeface="Arial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link* next; // pointer to next link</a:t>
            </a:r>
          </a:p>
          <a:p>
            <a:pPr marL="285750" indent="-285750">
              <a:buFont typeface="Arial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};</a:t>
            </a:r>
          </a:p>
          <a:p>
            <a:pPr marL="285750" indent="-285750">
              <a:buFont typeface="Arial" charset="0"/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641" y="4397566"/>
            <a:ext cx="2838450" cy="1609725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Unsorted Linked List as an ADT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basic operations on linked lists are: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Initialize the list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Check if the list is empty 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Search the list for a given item 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Insert an item in the list  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Delete an item from the list 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Destroy the list 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 the list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967" y="4588933"/>
            <a:ext cx="1957494" cy="1151467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 Specification Using Templates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037" y="1311274"/>
            <a:ext cx="8276695" cy="5546725"/>
          </a:xfrm>
        </p:spPr>
        <p:txBody>
          <a:bodyPr>
            <a:normAutofit/>
          </a:bodyPr>
          <a:lstStyle/>
          <a:p>
            <a:pPr marL="285750" indent="-285750">
              <a:buFont typeface="Arial" charset="0"/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template&lt;class Type&gt;</a:t>
            </a:r>
          </a:p>
          <a:p>
            <a:pPr marL="285750" indent="-285750">
              <a:buFont typeface="Arial" charset="0"/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linkedListType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charset="0"/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285750" indent="-285750">
              <a:buFont typeface="Arial" charset="0"/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public:            </a:t>
            </a:r>
          </a:p>
          <a:p>
            <a:pPr marL="285750" indent="-285750">
              <a:buFont typeface="Arial" charset="0"/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	 bool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isEmptyList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285750" indent="-285750">
              <a:buFont typeface="Arial" charset="0"/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 void print();</a:t>
            </a:r>
          </a:p>
          <a:p>
            <a:pPr marL="285750" indent="-285750">
              <a:buFont typeface="Arial" charset="0"/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 void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destroyList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285750" indent="-285750">
              <a:buFont typeface="Arial" charset="0"/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 void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retrieveFirst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(Type&amp;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firstElement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</a:p>
          <a:p>
            <a:pPr marL="285750" indent="-285750">
              <a:buFont typeface="Arial" charset="0"/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	 void search(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Type&amp;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searchItem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285750" indent="-285750">
              <a:buFont typeface="Arial" charset="0"/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 void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insertFirst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Type&amp;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newItem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285750" indent="-285750">
              <a:buFont typeface="Arial" charset="0"/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 void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insertLast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Type&amp;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newItem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285750" indent="-285750">
              <a:buFont typeface="Arial" charset="0"/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  void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deleteNode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Type&amp;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deleteItem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285750" indent="-285750">
              <a:buFont typeface="Arial" charset="0"/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 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linkedListType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(); </a:t>
            </a:r>
          </a:p>
          <a:p>
            <a:pPr marL="285750" indent="-285750">
              <a:buFont typeface="Arial" charset="0"/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  protected:</a:t>
            </a:r>
          </a:p>
          <a:p>
            <a:pPr marL="285750" indent="-285750">
              <a:buFont typeface="Arial" charset="0"/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nodeType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&lt;Type&gt; *first; //pointer to the first node of the list</a:t>
            </a:r>
          </a:p>
          <a:p>
            <a:pPr marL="285750" indent="-285750">
              <a:buFont typeface="Arial" charset="0"/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nodeType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&lt;Type&gt; *last;  //pointer to the last node of the list </a:t>
            </a:r>
          </a:p>
          <a:p>
            <a:pPr marL="285750" indent="-285750">
              <a:buFont typeface="Arial" charset="0"/>
              <a:buNone/>
            </a:pPr>
            <a:r>
              <a:rPr lang="en-US" sz="1600" dirty="0"/>
              <a:t>};</a:t>
            </a:r>
          </a:p>
          <a:p>
            <a:pPr marL="285750" indent="-285750"/>
            <a:endParaRPr lang="en-US" sz="1600" dirty="0"/>
          </a:p>
        </p:txBody>
      </p:sp>
    </p:spTree>
  </p:cSld>
  <p:clrMapOvr>
    <a:masterClrMapping/>
  </p:clrMapOvr>
  <p:transition spd="med"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InsertFirst</a:t>
            </a:r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Function Using Templates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template&lt;class Type&gt;</a:t>
            </a:r>
          </a:p>
          <a:p>
            <a:pPr marL="285750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linkedListType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&lt;Type&gt;::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insertFirst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Type&amp;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newItem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285750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nodeType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&lt;Type&gt; *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newNode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		</a:t>
            </a:r>
          </a:p>
          <a:p>
            <a:pPr marL="285750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newNode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nodeType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&lt;Type&gt;;	//create the new node</a:t>
            </a:r>
          </a:p>
          <a:p>
            <a:pPr marL="285750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newNode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-&gt;info =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newItem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 	//store the new item in the node</a:t>
            </a:r>
          </a:p>
          <a:p>
            <a:pPr marL="285750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newNode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-&gt;link = first;  //insert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newNode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before first</a:t>
            </a:r>
          </a:p>
          <a:p>
            <a:pPr marL="285750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first =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newNode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 //make first point to the node			</a:t>
            </a:r>
          </a:p>
          <a:p>
            <a:pPr marL="285750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if(last == NULL)  //if empty,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newNode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also the last node</a:t>
            </a:r>
          </a:p>
          <a:p>
            <a:pPr marL="285750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last =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newNode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425" y="5280025"/>
            <a:ext cx="971550" cy="971550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 Function Using Templates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template&lt;class Type&gt;</a:t>
            </a:r>
          </a:p>
          <a:p>
            <a:pPr marL="285750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linkedListType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&lt;Type&gt;::print()</a:t>
            </a:r>
          </a:p>
          <a:p>
            <a:pPr marL="285750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285750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nodeType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&lt;Type&gt; *current; //pointer to traverse the list</a:t>
            </a:r>
          </a:p>
          <a:p>
            <a:pPr marL="285750" indent="-285750">
              <a:buFont typeface="Arial" charset="0"/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current = first;   //set current so that it points to </a:t>
            </a:r>
          </a:p>
          <a:p>
            <a:pPr marL="285750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			   //the first node</a:t>
            </a:r>
          </a:p>
          <a:p>
            <a:pPr marL="285750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while(current != NULL) //while more data to print</a:t>
            </a:r>
          </a:p>
          <a:p>
            <a:pPr marL="285750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pPr marL="285750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 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&lt;&lt;current-&gt;info&lt;&lt;" ";</a:t>
            </a:r>
          </a:p>
          <a:p>
            <a:pPr marL="285750" indent="-285750"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   current = current-&gt;link;</a:t>
            </a:r>
          </a:p>
          <a:p>
            <a:pPr marL="285750" indent="-285750">
              <a:buFont typeface="Arial" charset="0"/>
              <a:buNone/>
            </a:pPr>
            <a:r>
              <a:rPr lang="en-US" sz="2000" dirty="0"/>
              <a:t>	}</a:t>
            </a:r>
          </a:p>
          <a:p>
            <a:pPr marL="285750" indent="-285750">
              <a:buFont typeface="Arial" charset="0"/>
              <a:buNone/>
            </a:pPr>
            <a:r>
              <a:rPr lang="en-US" sz="2000" dirty="0"/>
              <a:t>}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4523316"/>
            <a:ext cx="1943100" cy="1943100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Search Function Using Templates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534400" cy="4322763"/>
          </a:xfrm>
        </p:spPr>
        <p:txBody>
          <a:bodyPr>
            <a:noAutofit/>
          </a:bodyPr>
          <a:lstStyle/>
          <a:p>
            <a:pPr marL="285750" indent="-285750">
              <a:buFont typeface="Arial" charset="0"/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template&lt;class Type&gt;</a:t>
            </a:r>
          </a:p>
          <a:p>
            <a:pPr marL="285750" indent="-285750">
              <a:buFont typeface="Arial" charset="0"/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linkedListType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&lt;Type&gt;::search(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Type&amp; item)</a:t>
            </a:r>
          </a:p>
          <a:p>
            <a:pPr marL="285750" indent="-285750">
              <a:buFont typeface="Arial" charset="0"/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285750" indent="-285750">
              <a:buFont typeface="Arial" charset="0"/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nodeType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&lt;Type&gt; *current; </a:t>
            </a:r>
          </a:p>
          <a:p>
            <a:pPr marL="285750" indent="-285750">
              <a:buFont typeface="Arial" charset="0"/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if(first == NULL)  //list is empty</a:t>
            </a:r>
          </a:p>
          <a:p>
            <a:pPr marL="285750" indent="-285750">
              <a:buFont typeface="Arial" charset="0"/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&lt;&lt;"Cannot search an empty list. "&lt;&lt;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Arial" charset="0"/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else</a:t>
            </a:r>
          </a:p>
          <a:p>
            <a:pPr marL="285750" indent="-285750">
              <a:buFont typeface="Arial" charset="0"/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pPr marL="285750" indent="-285750">
              <a:buFont typeface="Arial" charset="0"/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current = first;  </a:t>
            </a:r>
          </a:p>
          <a:p>
            <a:pPr marL="285750" indent="-285750">
              <a:buFont typeface="Arial" charset="0"/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found = false;    </a:t>
            </a:r>
          </a:p>
          <a:p>
            <a:pPr marL="285750" indent="-285750">
              <a:buFont typeface="Arial" charset="0"/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while(!found &amp;&amp; current != NULL) //search the list</a:t>
            </a:r>
          </a:p>
          <a:p>
            <a:pPr marL="285750" indent="-285750">
              <a:buFont typeface="Arial" charset="0"/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	if(current-&gt;info == item)      //item is found</a:t>
            </a:r>
          </a:p>
          <a:p>
            <a:pPr marL="285750" indent="-285750">
              <a:buFont typeface="Arial" charset="0"/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			found = true;</a:t>
            </a:r>
          </a:p>
          <a:p>
            <a:pPr marL="285750" indent="-285750">
              <a:buFont typeface="Arial" charset="0"/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	else</a:t>
            </a:r>
          </a:p>
          <a:p>
            <a:pPr marL="285750" indent="-285750">
              <a:buFont typeface="Arial" charset="0"/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		current = current-&gt;link; 					if(found)</a:t>
            </a:r>
          </a:p>
          <a:p>
            <a:pPr marL="285750" indent="-285750">
              <a:buFont typeface="Arial" charset="0"/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&lt;&lt;"Item is found in the list."&lt;&lt;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Arial" charset="0"/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else</a:t>
            </a:r>
          </a:p>
          <a:p>
            <a:pPr marL="285750" indent="-285750">
              <a:buFont typeface="Arial" charset="0"/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&lt;&lt;"Item is not in the list."&lt;&lt;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Arial" charset="0"/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}  </a:t>
            </a:r>
          </a:p>
          <a:p>
            <a:pPr marL="285750" indent="-285750">
              <a:buFont typeface="Arial" charset="0"/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850" y="2711450"/>
            <a:ext cx="1943100" cy="1943100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Client Using Templates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4322763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Arial" charset="0"/>
              <a:buNone/>
            </a:pPr>
            <a:r>
              <a:rPr lang="en-US" dirty="0"/>
              <a:t> 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void main()</a:t>
            </a:r>
          </a:p>
          <a:p>
            <a:pPr marL="285750" indent="-285750">
              <a:buFont typeface="Arial" charset="0"/>
              <a:buNone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pPr marL="285750" indent="-285750">
              <a:buFont typeface="Arial" charset="0"/>
              <a:buNone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linkedListType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&gt; list1, list2;				 </a:t>
            </a:r>
          </a:p>
          <a:p>
            <a:pPr marL="285750" indent="-285750">
              <a:buFont typeface="Arial" charset="0"/>
              <a:buNone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cin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&gt;&gt;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;								list1.insertLast(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);						list1.print();								</a:t>
            </a:r>
          </a:p>
          <a:p>
            <a:pPr marL="285750" indent="-285750">
              <a:buFont typeface="Arial" charset="0"/>
              <a:buNone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   if (list1.isEmptyList())</a:t>
            </a:r>
          </a:p>
          <a:p>
            <a:pPr marL="285750" indent="-285750">
              <a:buFont typeface="Arial" charset="0"/>
              <a:buNone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   	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&lt;&lt; "list1 is empty" &lt;&lt;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Arial" charset="0"/>
              <a:buNone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   ….   	</a:t>
            </a:r>
          </a:p>
          <a:p>
            <a:pPr marL="285750" indent="-285750">
              <a:buFont typeface="Arial" charset="0"/>
              <a:buNone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  	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searchInt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Arial" charset="0"/>
              <a:buNone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  	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&lt;&lt; "Enter a number to search" &lt;&lt;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Arial" charset="0"/>
              <a:buNone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  	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cin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&gt;&gt;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searchInt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Arial" charset="0"/>
              <a:buNone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   list1.search(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searchInt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285750" indent="-285750">
              <a:buFont typeface="Arial" charset="0"/>
              <a:buNone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   …}</a:t>
            </a:r>
          </a:p>
          <a:p>
            <a:pPr marL="285750" indent="-285750">
              <a:buFont typeface="Arial" charset="0"/>
              <a:buNone/>
            </a:pPr>
            <a:r>
              <a:rPr lang="en-US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examples: link5.cpp through link7.cpp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525" y="2632075"/>
            <a:ext cx="2581275" cy="1771650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Doubly Linked Lists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5313" y="1268413"/>
            <a:ext cx="7772400" cy="5029200"/>
          </a:xfrm>
        </p:spPr>
        <p:txBody>
          <a:bodyPr/>
          <a:lstStyle/>
          <a:p>
            <a:pPr marL="285750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doubly linked list is a linked list in which every node has a next and a back pointer  </a:t>
            </a:r>
          </a:p>
          <a:p>
            <a:pPr marL="285750" indent="-28575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doubly linked list can be traversed in either direction. We can traverse the list starting at the first node or if a pointer to the last node is given, we can traverse the list starting at the last node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2001838" y="4643438"/>
            <a:ext cx="419100" cy="566737"/>
          </a:xfrm>
          <a:prstGeom prst="rect">
            <a:avLst/>
          </a:prstGeom>
          <a:solidFill>
            <a:schemeClr val="folHlink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>
            <a:off x="2254250" y="4948238"/>
            <a:ext cx="6858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2946400" y="4659313"/>
            <a:ext cx="1190625" cy="566737"/>
          </a:xfrm>
          <a:prstGeom prst="rect">
            <a:avLst/>
          </a:prstGeom>
          <a:solidFill>
            <a:schemeClr val="folHlink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>
            <a:off x="3770313" y="4675188"/>
            <a:ext cx="0" cy="549275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>
            <a:off x="5487988" y="4683125"/>
            <a:ext cx="0" cy="549275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6353175" y="4654550"/>
            <a:ext cx="1190625" cy="566738"/>
          </a:xfrm>
          <a:prstGeom prst="rect">
            <a:avLst/>
          </a:prstGeom>
          <a:solidFill>
            <a:schemeClr val="folHlink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>
            <a:off x="7178675" y="4670425"/>
            <a:ext cx="0" cy="549275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 flipH="1">
            <a:off x="7185025" y="4652963"/>
            <a:ext cx="346075" cy="550862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2" name="Line 12"/>
          <p:cNvSpPr>
            <a:spLocks noChangeShapeType="1"/>
          </p:cNvSpPr>
          <p:nvPr/>
        </p:nvSpPr>
        <p:spPr bwMode="auto">
          <a:xfrm>
            <a:off x="3276600" y="4684713"/>
            <a:ext cx="0" cy="549275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4600575" y="4659313"/>
            <a:ext cx="1190625" cy="566737"/>
          </a:xfrm>
          <a:prstGeom prst="rect">
            <a:avLst/>
          </a:prstGeom>
          <a:solidFill>
            <a:schemeClr val="folHlink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4" name="Line 14"/>
          <p:cNvSpPr>
            <a:spLocks noChangeShapeType="1"/>
          </p:cNvSpPr>
          <p:nvPr/>
        </p:nvSpPr>
        <p:spPr bwMode="auto">
          <a:xfrm>
            <a:off x="5424488" y="4675188"/>
            <a:ext cx="0" cy="549275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5" name="Line 15"/>
          <p:cNvSpPr>
            <a:spLocks noChangeShapeType="1"/>
          </p:cNvSpPr>
          <p:nvPr/>
        </p:nvSpPr>
        <p:spPr bwMode="auto">
          <a:xfrm>
            <a:off x="4930775" y="4684713"/>
            <a:ext cx="0" cy="549275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6" name="Line 16"/>
          <p:cNvSpPr>
            <a:spLocks noChangeShapeType="1"/>
          </p:cNvSpPr>
          <p:nvPr/>
        </p:nvSpPr>
        <p:spPr bwMode="auto">
          <a:xfrm>
            <a:off x="6705600" y="4700588"/>
            <a:ext cx="0" cy="549275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7" name="Line 17"/>
          <p:cNvSpPr>
            <a:spLocks noChangeShapeType="1"/>
          </p:cNvSpPr>
          <p:nvPr/>
        </p:nvSpPr>
        <p:spPr bwMode="auto">
          <a:xfrm flipH="1">
            <a:off x="2971800" y="4700588"/>
            <a:ext cx="304800" cy="5334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8" name="Line 18"/>
          <p:cNvSpPr>
            <a:spLocks noChangeShapeType="1"/>
          </p:cNvSpPr>
          <p:nvPr/>
        </p:nvSpPr>
        <p:spPr bwMode="auto">
          <a:xfrm>
            <a:off x="4038600" y="4929188"/>
            <a:ext cx="684213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9" name="Line 19"/>
          <p:cNvSpPr>
            <a:spLocks noChangeShapeType="1"/>
          </p:cNvSpPr>
          <p:nvPr/>
        </p:nvSpPr>
        <p:spPr bwMode="auto">
          <a:xfrm>
            <a:off x="4038600" y="5081588"/>
            <a:ext cx="684213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0" name="Line 20"/>
          <p:cNvSpPr>
            <a:spLocks noChangeShapeType="1"/>
          </p:cNvSpPr>
          <p:nvPr/>
        </p:nvSpPr>
        <p:spPr bwMode="auto">
          <a:xfrm>
            <a:off x="5716588" y="5081588"/>
            <a:ext cx="684212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1" name="Line 21"/>
          <p:cNvSpPr>
            <a:spLocks noChangeShapeType="1"/>
          </p:cNvSpPr>
          <p:nvPr/>
        </p:nvSpPr>
        <p:spPr bwMode="auto">
          <a:xfrm>
            <a:off x="5792788" y="4943475"/>
            <a:ext cx="684212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2" name="Rectangle 22"/>
          <p:cNvSpPr>
            <a:spLocks noChangeArrowheads="1"/>
          </p:cNvSpPr>
          <p:nvPr/>
        </p:nvSpPr>
        <p:spPr bwMode="auto">
          <a:xfrm>
            <a:off x="838200" y="4700588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000">
                <a:latin typeface="Courier New" pitchFamily="49" charset="0"/>
              </a:rPr>
              <a:t> </a:t>
            </a:r>
            <a:r>
              <a:rPr lang="en-US" sz="2400">
                <a:latin typeface="Courier New" pitchFamily="49" charset="0"/>
              </a:rPr>
              <a:t>head</a:t>
            </a:r>
            <a:endParaRPr lang="en-US" sz="2000">
              <a:latin typeface="Courier New" pitchFamily="49" charset="0"/>
            </a:endParaRPr>
          </a:p>
        </p:txBody>
      </p:sp>
    </p:spTree>
  </p:cSld>
  <p:clrMapOvr>
    <a:masterClrMapping/>
  </p:clrMapOvr>
  <p:transition spd="med"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Doubly Linked Operations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Operations on a doubly linked list are: 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Initialize the list 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Destroy the list 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Check whether the list is empty 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Check whether the list is full 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Search the list for a given item 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Insert an item in the list 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Delete an item from the list 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Find the length of the list 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 the list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example: link8.cpp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00" y="5698963"/>
            <a:ext cx="3992033" cy="746478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900238" y="55626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000">
                <a:latin typeface="Courier New" pitchFamily="49" charset="0"/>
              </a:rPr>
              <a:t> </a:t>
            </a:r>
            <a:r>
              <a:rPr lang="en-US" sz="2400">
                <a:latin typeface="Courier New" pitchFamily="49" charset="0"/>
              </a:rPr>
              <a:t>head</a:t>
            </a:r>
            <a:endParaRPr lang="en-US" sz="2000">
              <a:latin typeface="Courier New" pitchFamily="49" charset="0"/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2982913" y="5502275"/>
            <a:ext cx="309562" cy="566738"/>
          </a:xfrm>
          <a:prstGeom prst="rect">
            <a:avLst/>
          </a:prstGeom>
          <a:solidFill>
            <a:schemeClr val="folHlink"/>
          </a:solidFill>
          <a:ln w="12699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>
            <a:off x="3109913" y="5791200"/>
            <a:ext cx="504825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3619500" y="5502275"/>
            <a:ext cx="877888" cy="566738"/>
          </a:xfrm>
          <a:prstGeom prst="rect">
            <a:avLst/>
          </a:prstGeom>
          <a:solidFill>
            <a:schemeClr val="folHlink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>
            <a:off x="4227513" y="5518150"/>
            <a:ext cx="0" cy="549275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 flipV="1">
            <a:off x="4376738" y="5791200"/>
            <a:ext cx="495300" cy="79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4886325" y="5510213"/>
            <a:ext cx="877888" cy="566737"/>
          </a:xfrm>
          <a:prstGeom prst="rect">
            <a:avLst/>
          </a:prstGeom>
          <a:solidFill>
            <a:schemeClr val="folHlink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>
            <a:off x="5494338" y="5526088"/>
            <a:ext cx="0" cy="569912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auto">
          <a:xfrm>
            <a:off x="5622925" y="5786438"/>
            <a:ext cx="504825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6132513" y="5497513"/>
            <a:ext cx="877887" cy="566737"/>
          </a:xfrm>
          <a:prstGeom prst="rect">
            <a:avLst/>
          </a:prstGeom>
          <a:solidFill>
            <a:schemeClr val="folHlink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2" name="Line 12"/>
          <p:cNvSpPr>
            <a:spLocks noChangeShapeType="1"/>
          </p:cNvSpPr>
          <p:nvPr/>
        </p:nvSpPr>
        <p:spPr bwMode="auto">
          <a:xfrm>
            <a:off x="6740525" y="5513388"/>
            <a:ext cx="0" cy="549275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3" name="Line 13"/>
          <p:cNvSpPr>
            <a:spLocks noChangeShapeType="1"/>
          </p:cNvSpPr>
          <p:nvPr/>
        </p:nvSpPr>
        <p:spPr bwMode="auto">
          <a:xfrm flipH="1">
            <a:off x="6746875" y="5495925"/>
            <a:ext cx="254000" cy="550863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3648075" y="5556250"/>
            <a:ext cx="3065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400"/>
              <a:t>‘</a:t>
            </a:r>
            <a:r>
              <a:rPr lang="en-US" sz="2400">
                <a:solidFill>
                  <a:srgbClr val="000000"/>
                </a:solidFill>
              </a:rPr>
              <a:t>X’          ‘C’           ‘L’</a:t>
            </a:r>
            <a:endParaRPr lang="en-US" sz="2400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Linked List</a:t>
            </a:r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linked list is a collection of components, called nodes </a:t>
            </a:r>
          </a:p>
          <a:p>
            <a:pPr marL="285750" indent="-28575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Every node (except the last node) contains the address of the next node. </a:t>
            </a:r>
          </a:p>
          <a:p>
            <a:pPr marL="285750" indent="-28575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Every node in a linked list has two components </a:t>
            </a:r>
          </a:p>
          <a:p>
            <a:pPr marL="742950" lvl="1" indent="-285750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Each node contains a component member and also a link member that gives the location of the next node in the list </a:t>
            </a:r>
          </a:p>
          <a:p>
            <a:pPr marL="285750" indent="-28575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address of the first node of the list is stored in a separate location, called head or first  </a:t>
            </a:r>
          </a:p>
          <a:p>
            <a:pPr marL="285750" indent="-28575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linked list is a list in which the order of the components is determined by an explicit link member in each node  </a:t>
            </a:r>
          </a:p>
          <a:p>
            <a:pPr marL="285750" indent="-28575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nodes are generally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structs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Linked Implementation of Stacks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Because an array size is fixed, in the array (linear) representation of a stack, only a fixed number of elements can be pushed onto the stack </a:t>
            </a: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in a program the number of elements to be pushed exceeds the size of the array, the program may terminate in an error</a:t>
            </a:r>
          </a:p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a linked representation top is used to locate the top element in the stack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using arrays, top gives the index of the array</a:t>
            </a:r>
          </a:p>
          <a:p>
            <a:pPr marL="742950" lvl="1" indent="-285750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644" y="5473626"/>
            <a:ext cx="989455" cy="1067329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15888" indent="0">
              <a:spcBef>
                <a:spcPct val="0"/>
              </a:spcBef>
              <a:buFont typeface="Arial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template &lt;class Type&gt;</a:t>
            </a:r>
          </a:p>
          <a:p>
            <a:pPr marL="115888" indent="0">
              <a:spcBef>
                <a:spcPct val="0"/>
              </a:spcBef>
              <a:buFont typeface="Arial" charset="0"/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nodeType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5888" indent="0">
              <a:spcBef>
                <a:spcPct val="0"/>
              </a:spcBef>
              <a:buFont typeface="Arial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115888" indent="0">
              <a:spcBef>
                <a:spcPct val="0"/>
              </a:spcBef>
              <a:buFont typeface="Arial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Type info;</a:t>
            </a:r>
          </a:p>
          <a:p>
            <a:pPr marL="115888" indent="0">
              <a:spcBef>
                <a:spcPct val="0"/>
              </a:spcBef>
              <a:buFont typeface="Arial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nodeType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&lt;Type&gt; *link;</a:t>
            </a:r>
          </a:p>
          <a:p>
            <a:pPr marL="115888" indent="0">
              <a:spcBef>
                <a:spcPct val="0"/>
              </a:spcBef>
              <a:buFont typeface="Arial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Definition of Linked Nodes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041" y="4788091"/>
            <a:ext cx="3752850" cy="1219200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1325563"/>
            <a:ext cx="7772400" cy="5029200"/>
          </a:xfrm>
        </p:spPr>
        <p:txBody>
          <a:bodyPr>
            <a:normAutofit fontScale="92500" lnSpcReduction="20000"/>
          </a:bodyPr>
          <a:lstStyle/>
          <a:p>
            <a:pPr marL="115888" indent="0">
              <a:spcBef>
                <a:spcPct val="0"/>
              </a:spcBef>
              <a:buFont typeface="Arial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template&lt;class Type&gt;</a:t>
            </a:r>
          </a:p>
          <a:p>
            <a:pPr marL="115888" indent="0">
              <a:spcBef>
                <a:spcPct val="0"/>
              </a:spcBef>
              <a:buFont typeface="Arial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linkedStackType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5888" indent="0">
              <a:spcBef>
                <a:spcPct val="0"/>
              </a:spcBef>
              <a:buFont typeface="Arial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115888" indent="0">
              <a:spcBef>
                <a:spcPct val="0"/>
              </a:spcBef>
              <a:buFont typeface="Arial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public:</a:t>
            </a:r>
          </a:p>
          <a:p>
            <a:pPr marL="115888" indent="0">
              <a:spcBef>
                <a:spcPct val="0"/>
              </a:spcBef>
              <a:buFont typeface="Arial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bool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isEmptyStack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115888" indent="0" algn="just">
              <a:spcBef>
                <a:spcPct val="0"/>
              </a:spcBef>
              <a:buFont typeface="Arial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bool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isFullStack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115888" indent="0" algn="just">
              <a:spcBef>
                <a:spcPct val="0"/>
              </a:spcBef>
              <a:buFont typeface="Arial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void push(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Type&amp;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newItem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115888" indent="0" algn="just">
              <a:spcBef>
                <a:spcPct val="0"/>
              </a:spcBef>
              <a:buFont typeface="Arial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void pop(Type&amp;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poppedElement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115888" indent="0" algn="just">
              <a:spcBef>
                <a:spcPct val="0"/>
              </a:spcBef>
              <a:buFont typeface="Arial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void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destroyStack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115888" indent="0">
              <a:spcBef>
                <a:spcPct val="0"/>
              </a:spcBef>
              <a:buFont typeface="Arial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linkedStackType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(); </a:t>
            </a:r>
          </a:p>
          <a:p>
            <a:pPr marL="115888" indent="0">
              <a:spcBef>
                <a:spcPct val="0"/>
              </a:spcBef>
              <a:buFont typeface="Arial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linkedStackType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linkedStackType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&lt;Type&gt;&amp;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otherStack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</a:p>
          <a:p>
            <a:pPr marL="115888" indent="0">
              <a:spcBef>
                <a:spcPct val="0"/>
              </a:spcBef>
              <a:buFont typeface="Arial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~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linkedStackType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115888" indent="0">
              <a:spcBef>
                <a:spcPct val="0"/>
              </a:spcBef>
              <a:buFont typeface="Arial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private:</a:t>
            </a:r>
          </a:p>
          <a:p>
            <a:pPr marL="115888" indent="0">
              <a:spcBef>
                <a:spcPct val="0"/>
              </a:spcBef>
              <a:buFont typeface="Arial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nodeType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&lt;Type&gt; *top; //pointer to the stack</a:t>
            </a:r>
          </a:p>
          <a:p>
            <a:pPr marL="115888" indent="0">
              <a:spcBef>
                <a:spcPct val="0"/>
              </a:spcBef>
              <a:buFont typeface="Arial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  <a:p>
            <a:pPr marL="115888" indent="0" algn="just">
              <a:spcBef>
                <a:spcPct val="0"/>
              </a:spcBef>
              <a:buFont typeface="Arial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Definition of a Stack as a Linked List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457" y="1417638"/>
            <a:ext cx="3028950" cy="1514475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52463" y="1296988"/>
            <a:ext cx="7772400" cy="5029200"/>
          </a:xfrm>
        </p:spPr>
        <p:txBody>
          <a:bodyPr>
            <a:normAutofit/>
          </a:bodyPr>
          <a:lstStyle/>
          <a:p>
            <a:pPr marL="342900" indent="-227013">
              <a:spcBef>
                <a:spcPct val="0"/>
              </a:spcBef>
              <a:buFont typeface="Arial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template&lt;class Type&gt;</a:t>
            </a:r>
          </a:p>
          <a:p>
            <a:pPr marL="342900" indent="-227013">
              <a:spcBef>
                <a:spcPct val="0"/>
              </a:spcBef>
              <a:buFont typeface="Arial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linkedStackType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&lt;Type&gt;::pop(Type&amp;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poppedElement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227013">
              <a:spcBef>
                <a:spcPct val="0"/>
              </a:spcBef>
              <a:buFont typeface="Arial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342900" indent="-227013">
              <a:spcBef>
                <a:spcPct val="0"/>
              </a:spcBef>
              <a:buFont typeface="Arial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nodeType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&lt;Type&gt; *temp;  //pointer to deallocate memory</a:t>
            </a:r>
          </a:p>
          <a:p>
            <a:pPr marL="342900" indent="-227013">
              <a:spcBef>
                <a:spcPct val="0"/>
              </a:spcBef>
              <a:buFont typeface="Arial" charset="0"/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227013">
              <a:spcBef>
                <a:spcPct val="0"/>
              </a:spcBef>
              <a:buFont typeface="Arial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poppedElement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top-&gt;info; //copy the top element  </a:t>
            </a:r>
          </a:p>
          <a:p>
            <a:pPr marL="342900" indent="-227013">
              <a:spcBef>
                <a:spcPct val="0"/>
              </a:spcBef>
              <a:buFont typeface="Arial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temp = top;         //set temp to point to the top node</a:t>
            </a:r>
          </a:p>
          <a:p>
            <a:pPr marL="342900" indent="-227013">
              <a:spcBef>
                <a:spcPct val="0"/>
              </a:spcBef>
              <a:buFont typeface="Arial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top = top-&gt;link; //advance top to the next node</a:t>
            </a:r>
          </a:p>
          <a:p>
            <a:pPr marL="342900" indent="-227013">
              <a:spcBef>
                <a:spcPct val="0"/>
              </a:spcBef>
              <a:buFont typeface="Arial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delete temp;	            //delete the top node</a:t>
            </a:r>
          </a:p>
          <a:p>
            <a:pPr marL="342900" indent="-227013">
              <a:spcBef>
                <a:spcPct val="0"/>
              </a:spcBef>
              <a:buFont typeface="Arial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}//end pop</a:t>
            </a:r>
          </a:p>
          <a:p>
            <a:pPr marL="342900" indent="-227013"/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example link9.cpp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Pop Function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499" y="736895"/>
            <a:ext cx="1562364" cy="1120186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52463" y="1296988"/>
            <a:ext cx="7772400" cy="5029200"/>
          </a:xfrm>
        </p:spPr>
        <p:txBody>
          <a:bodyPr>
            <a:normAutofit/>
          </a:bodyPr>
          <a:lstStyle/>
          <a:p>
            <a:pPr marL="342900" indent="-227013"/>
            <a:r>
              <a:rPr 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link10.cpp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Using a Wrapper for the Stack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665" y="2787601"/>
            <a:ext cx="3039174" cy="217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643429"/>
      </p:ext>
    </p:extLst>
  </p:cSld>
  <p:clrMapOvr>
    <a:masterClrMapping/>
  </p:clrMapOvr>
  <p:transition spd="med"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Why Linked Lists?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Storing and processing data in an array has limitations 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Array size is fixed</a:t>
            </a:r>
          </a:p>
          <a:p>
            <a:pPr marL="1143000" lvl="2" indent="-22860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Only a fixed number of items can be stored in an array 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Searching for an item in an array is time consuming if data is not sorted </a:t>
            </a:r>
          </a:p>
          <a:p>
            <a:pPr marL="742950" lvl="1" indent="-28575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data is sorted, item insertion and deletion becomes time consuming </a:t>
            </a:r>
          </a:p>
          <a:p>
            <a:pPr marL="285750" indent="-285750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105" y="4281585"/>
            <a:ext cx="1924050" cy="2381250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Linked List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838200" y="3886200"/>
            <a:ext cx="1096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400">
                <a:latin typeface="Courier New" pitchFamily="49" charset="0"/>
              </a:rPr>
              <a:t> head</a:t>
            </a:r>
            <a:endParaRPr lang="en-US" sz="2000">
              <a:latin typeface="Courier New" pitchFamily="49" charset="0"/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2001838" y="3829050"/>
            <a:ext cx="419100" cy="566738"/>
          </a:xfrm>
          <a:prstGeom prst="rect">
            <a:avLst/>
          </a:prstGeom>
          <a:solidFill>
            <a:schemeClr val="folHlink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Line 5"/>
          <p:cNvSpPr>
            <a:spLocks noChangeShapeType="1"/>
          </p:cNvSpPr>
          <p:nvPr/>
        </p:nvSpPr>
        <p:spPr bwMode="auto">
          <a:xfrm>
            <a:off x="2254250" y="4133850"/>
            <a:ext cx="6858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2946400" y="3844925"/>
            <a:ext cx="1190625" cy="566738"/>
          </a:xfrm>
          <a:prstGeom prst="rect">
            <a:avLst/>
          </a:prstGeom>
          <a:solidFill>
            <a:schemeClr val="folHlink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>
            <a:off x="3770313" y="3860800"/>
            <a:ext cx="0" cy="549275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3971925" y="4141788"/>
            <a:ext cx="684213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4662488" y="3852863"/>
            <a:ext cx="1190625" cy="566737"/>
          </a:xfrm>
          <a:prstGeom prst="rect">
            <a:avLst/>
          </a:prstGeom>
          <a:solidFill>
            <a:schemeClr val="folHlink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Line 10"/>
          <p:cNvSpPr>
            <a:spLocks noChangeShapeType="1"/>
          </p:cNvSpPr>
          <p:nvPr/>
        </p:nvSpPr>
        <p:spPr bwMode="auto">
          <a:xfrm>
            <a:off x="5487988" y="3868738"/>
            <a:ext cx="0" cy="549275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auto">
          <a:xfrm>
            <a:off x="5662613" y="4129088"/>
            <a:ext cx="684212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6353175" y="3840163"/>
            <a:ext cx="1190625" cy="566737"/>
          </a:xfrm>
          <a:prstGeom prst="rect">
            <a:avLst/>
          </a:prstGeom>
          <a:solidFill>
            <a:schemeClr val="folHlink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>
            <a:off x="7178675" y="3856038"/>
            <a:ext cx="0" cy="549275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2" name="Rectangle 14"/>
          <p:cNvSpPr>
            <a:spLocks noChangeArrowheads="1"/>
          </p:cNvSpPr>
          <p:nvPr/>
        </p:nvSpPr>
        <p:spPr bwMode="auto">
          <a:xfrm>
            <a:off x="2849563" y="3898900"/>
            <a:ext cx="44529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“Ted”           “Irv”       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2400">
                <a:solidFill>
                  <a:srgbClr val="000000"/>
                </a:solidFill>
              </a:rPr>
              <a:t>    “Lee”</a:t>
            </a:r>
            <a:endParaRPr lang="en-US" sz="2400"/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 flipH="1">
            <a:off x="7185025" y="3838575"/>
            <a:ext cx="346075" cy="550863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4" name="Rectangle 16"/>
          <p:cNvSpPr>
            <a:spLocks noChangeArrowheads="1"/>
          </p:cNvSpPr>
          <p:nvPr/>
        </p:nvSpPr>
        <p:spPr bwMode="auto">
          <a:xfrm>
            <a:off x="990600" y="1676400"/>
            <a:ext cx="7162800" cy="1752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 algn="ctr">
              <a:lnSpc>
                <a:spcPct val="88000"/>
              </a:lnSpc>
              <a:spcBef>
                <a:spcPct val="34000"/>
              </a:spcBef>
              <a:buFont typeface="Arial" charset="0"/>
              <a:buNone/>
            </a:pPr>
            <a:r>
              <a:rPr lang="en-US" sz="2800" b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a dynamic linked list, nodes are linked together by pointers, and an external pointer (or head pointer) points to the first node in the list </a:t>
            </a:r>
          </a:p>
        </p:txBody>
      </p:sp>
    </p:spTree>
  </p:cSld>
  <p:clrMapOvr>
    <a:masterClrMapping/>
  </p:clrMapOvr>
  <p:transition spd="med"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NodeType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888" y="1411288"/>
            <a:ext cx="7772400" cy="5029200"/>
          </a:xfrm>
        </p:spPr>
        <p:txBody>
          <a:bodyPr/>
          <a:lstStyle/>
          <a:p>
            <a:pPr marL="285750" indent="-285750">
              <a:buFont typeface="Arial" charset="0"/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typedef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ItemType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;  	// Type of each component</a:t>
            </a:r>
          </a:p>
          <a:p>
            <a:pPr marL="285750" indent="-285750">
              <a:buFont typeface="Arial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		    	// is simple type or string type		</a:t>
            </a:r>
          </a:p>
          <a:p>
            <a:pPr marL="285750" indent="-285750">
              <a:buFont typeface="Arial" charset="0"/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NodeType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285750" indent="-285750">
              <a:buFont typeface="Arial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ItemType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item ;		// Pointer to person’s name</a:t>
            </a:r>
          </a:p>
          <a:p>
            <a:pPr marL="285750" indent="-285750">
              <a:buFont typeface="Arial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NodeType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*   link ;		//  link to next node in list</a:t>
            </a:r>
          </a:p>
          <a:p>
            <a:pPr marL="285750" indent="-285750">
              <a:buFont typeface="Arial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 ;</a:t>
            </a:r>
          </a:p>
          <a:p>
            <a:pPr marL="285750" indent="-285750">
              <a:buFont typeface="Arial" charset="0"/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typedef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NodeType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*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NodePtr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Arial" charset="0"/>
              <a:buNone/>
            </a:pPr>
            <a:endParaRPr lang="en-US" sz="2400" dirty="0"/>
          </a:p>
        </p:txBody>
      </p:sp>
    </p:spTree>
  </p:cSld>
  <p:clrMapOvr>
    <a:masterClrMapping/>
  </p:clrMapOvr>
  <p:transition spd="med"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Location of Nodes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914400" y="1524000"/>
            <a:ext cx="7162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88000"/>
              </a:lnSpc>
              <a:spcBef>
                <a:spcPct val="34000"/>
              </a:spcBef>
              <a:buFont typeface="Arial" charset="0"/>
              <a:buNone/>
            </a:pPr>
            <a:r>
              <a:rPr lang="en-US" sz="2800" b="0" dirty="0">
                <a:latin typeface="Comic Sans MS" pitchFamily="66" charset="0"/>
              </a:rPr>
              <a:t>   </a:t>
            </a:r>
            <a:r>
              <a:rPr lang="en-US" sz="2800" dirty="0">
                <a:latin typeface="Comic Sans MS" pitchFamily="66" charset="0"/>
              </a:rPr>
              <a:t>Nodes can be located anywhere in memory </a:t>
            </a:r>
          </a:p>
          <a:p>
            <a:pPr marL="285750" indent="-285750">
              <a:lnSpc>
                <a:spcPct val="88000"/>
              </a:lnSpc>
              <a:spcBef>
                <a:spcPct val="34000"/>
              </a:spcBef>
              <a:buFont typeface="Arial" charset="0"/>
              <a:buNone/>
            </a:pPr>
            <a:endParaRPr lang="en-US" sz="2800" dirty="0">
              <a:latin typeface="Comic Sans MS" pitchFamily="66" charset="0"/>
            </a:endParaRPr>
          </a:p>
          <a:p>
            <a:pPr marL="285750" indent="-285750">
              <a:lnSpc>
                <a:spcPct val="88000"/>
              </a:lnSpc>
              <a:spcBef>
                <a:spcPct val="34000"/>
              </a:spcBef>
              <a:buFont typeface="Arial" charset="0"/>
              <a:buNone/>
            </a:pPr>
            <a:r>
              <a:rPr lang="en-US" sz="2800" dirty="0">
                <a:latin typeface="Comic Sans MS" pitchFamily="66" charset="0"/>
              </a:rPr>
              <a:t>	The link member holds the memory address of the next node in the list 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381000" y="4311650"/>
            <a:ext cx="793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000">
                <a:latin typeface="Courier New" pitchFamily="49" charset="0"/>
              </a:rPr>
              <a:t>head</a:t>
            </a:r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5556250" y="4494213"/>
            <a:ext cx="639763" cy="1587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811963" y="4175125"/>
            <a:ext cx="1874837" cy="625475"/>
            <a:chOff x="4003" y="2400"/>
            <a:chExt cx="1181" cy="394"/>
          </a:xfrm>
        </p:grpSpPr>
        <p:sp>
          <p:nvSpPr>
            <p:cNvPr id="9235" name="Rectangle 7"/>
            <p:cNvSpPr>
              <a:spLocks noChangeArrowheads="1"/>
            </p:cNvSpPr>
            <p:nvPr/>
          </p:nvSpPr>
          <p:spPr bwMode="auto">
            <a:xfrm>
              <a:off x="4003" y="2400"/>
              <a:ext cx="1181" cy="376"/>
            </a:xfrm>
            <a:prstGeom prst="rect">
              <a:avLst/>
            </a:prstGeom>
            <a:solidFill>
              <a:schemeClr val="folHlink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6" name="Line 8"/>
            <p:cNvSpPr>
              <a:spLocks noChangeShapeType="1"/>
            </p:cNvSpPr>
            <p:nvPr/>
          </p:nvSpPr>
          <p:spPr bwMode="auto">
            <a:xfrm>
              <a:off x="4656" y="240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23" name="Rectangle 9"/>
          <p:cNvSpPr>
            <a:spLocks noChangeArrowheads="1"/>
          </p:cNvSpPr>
          <p:nvPr/>
        </p:nvSpPr>
        <p:spPr bwMode="auto">
          <a:xfrm>
            <a:off x="4495800" y="4175125"/>
            <a:ext cx="1874838" cy="596900"/>
          </a:xfrm>
          <a:prstGeom prst="rect">
            <a:avLst/>
          </a:prstGeom>
          <a:solidFill>
            <a:schemeClr val="folHlink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Line 10"/>
          <p:cNvSpPr>
            <a:spLocks noChangeShapeType="1"/>
          </p:cNvSpPr>
          <p:nvPr/>
        </p:nvSpPr>
        <p:spPr bwMode="auto">
          <a:xfrm>
            <a:off x="5532438" y="4175125"/>
            <a:ext cx="0" cy="625475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Rectangle 11"/>
          <p:cNvSpPr>
            <a:spLocks noChangeArrowheads="1"/>
          </p:cNvSpPr>
          <p:nvPr/>
        </p:nvSpPr>
        <p:spPr bwMode="auto">
          <a:xfrm>
            <a:off x="2286000" y="4175125"/>
            <a:ext cx="1874838" cy="609600"/>
          </a:xfrm>
          <a:prstGeom prst="rect">
            <a:avLst/>
          </a:prstGeom>
          <a:solidFill>
            <a:schemeClr val="folHlink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Line 12"/>
          <p:cNvSpPr>
            <a:spLocks noChangeShapeType="1"/>
          </p:cNvSpPr>
          <p:nvPr/>
        </p:nvSpPr>
        <p:spPr bwMode="auto">
          <a:xfrm>
            <a:off x="7848600" y="4175125"/>
            <a:ext cx="0" cy="625475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Rectangle 13"/>
          <p:cNvSpPr>
            <a:spLocks noChangeArrowheads="1"/>
          </p:cNvSpPr>
          <p:nvPr/>
        </p:nvSpPr>
        <p:spPr bwMode="auto">
          <a:xfrm>
            <a:off x="1219200" y="4175125"/>
            <a:ext cx="850900" cy="609600"/>
          </a:xfrm>
          <a:prstGeom prst="rect">
            <a:avLst/>
          </a:prstGeom>
          <a:solidFill>
            <a:schemeClr val="folHlink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Line 14"/>
          <p:cNvSpPr>
            <a:spLocks noChangeShapeType="1"/>
          </p:cNvSpPr>
          <p:nvPr/>
        </p:nvSpPr>
        <p:spPr bwMode="auto">
          <a:xfrm>
            <a:off x="6248400" y="4479925"/>
            <a:ext cx="563563" cy="1588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Line 15"/>
          <p:cNvSpPr>
            <a:spLocks noChangeShapeType="1"/>
          </p:cNvSpPr>
          <p:nvPr/>
        </p:nvSpPr>
        <p:spPr bwMode="auto">
          <a:xfrm>
            <a:off x="4038600" y="4479925"/>
            <a:ext cx="487363" cy="1588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Line 16"/>
          <p:cNvSpPr>
            <a:spLocks noChangeShapeType="1"/>
          </p:cNvSpPr>
          <p:nvPr/>
        </p:nvSpPr>
        <p:spPr bwMode="auto">
          <a:xfrm>
            <a:off x="1905000" y="4479925"/>
            <a:ext cx="411163" cy="1588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Line 17"/>
          <p:cNvSpPr>
            <a:spLocks noChangeShapeType="1"/>
          </p:cNvSpPr>
          <p:nvPr/>
        </p:nvSpPr>
        <p:spPr bwMode="auto">
          <a:xfrm>
            <a:off x="3276600" y="4175125"/>
            <a:ext cx="0" cy="625475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Rectangle 18"/>
          <p:cNvSpPr>
            <a:spLocks noChangeArrowheads="1"/>
          </p:cNvSpPr>
          <p:nvPr/>
        </p:nvSpPr>
        <p:spPr bwMode="auto">
          <a:xfrm>
            <a:off x="1219200" y="4251325"/>
            <a:ext cx="7521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000">
                <a:solidFill>
                  <a:srgbClr val="CC0000"/>
                </a:solidFill>
              </a:rPr>
              <a:t>3000</a:t>
            </a:r>
            <a:r>
              <a:rPr lang="en-US" sz="2400"/>
              <a:t>      </a:t>
            </a:r>
            <a:r>
              <a:rPr lang="en-US" sz="2400">
                <a:solidFill>
                  <a:srgbClr val="000000"/>
                </a:solidFill>
              </a:rPr>
              <a:t>“Ted”</a:t>
            </a:r>
            <a:r>
              <a:rPr lang="en-US" sz="2400"/>
              <a:t>   </a:t>
            </a:r>
            <a:r>
              <a:rPr lang="en-US" sz="2000">
                <a:solidFill>
                  <a:srgbClr val="CC0000"/>
                </a:solidFill>
              </a:rPr>
              <a:t>5000</a:t>
            </a:r>
            <a:r>
              <a:rPr lang="en-US" sz="2400"/>
              <a:t>        </a:t>
            </a:r>
            <a:r>
              <a:rPr lang="en-US" sz="2400">
                <a:solidFill>
                  <a:srgbClr val="000000"/>
                </a:solidFill>
              </a:rPr>
              <a:t>“Irv”</a:t>
            </a:r>
            <a:r>
              <a:rPr lang="en-US" sz="2400"/>
              <a:t>   </a:t>
            </a:r>
            <a:r>
              <a:rPr lang="en-US" sz="2000">
                <a:solidFill>
                  <a:srgbClr val="CC0000"/>
                </a:solidFill>
              </a:rPr>
              <a:t>2000</a:t>
            </a:r>
            <a:r>
              <a:rPr lang="en-US" sz="2400"/>
              <a:t>        </a:t>
            </a:r>
            <a:r>
              <a:rPr lang="en-US" sz="2400">
                <a:solidFill>
                  <a:srgbClr val="000000"/>
                </a:solidFill>
              </a:rPr>
              <a:t>“Lee”</a:t>
            </a:r>
            <a:r>
              <a:rPr lang="en-US" sz="2400"/>
              <a:t>   </a:t>
            </a:r>
            <a:r>
              <a:rPr lang="en-US" sz="2000">
                <a:solidFill>
                  <a:srgbClr val="CC0000"/>
                </a:solidFill>
              </a:rPr>
              <a:t>NULL</a:t>
            </a:r>
            <a:endParaRPr lang="en-US" sz="2400"/>
          </a:p>
        </p:txBody>
      </p:sp>
      <p:sp>
        <p:nvSpPr>
          <p:cNvPr id="9233" name="Rectangle 19"/>
          <p:cNvSpPr>
            <a:spLocks noChangeArrowheads="1"/>
          </p:cNvSpPr>
          <p:nvPr/>
        </p:nvSpPr>
        <p:spPr bwMode="auto">
          <a:xfrm>
            <a:off x="2286000" y="3733800"/>
            <a:ext cx="5305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Courier New" pitchFamily="49" charset="0"/>
              </a:rPr>
              <a:t>3000         </a:t>
            </a:r>
            <a:r>
              <a:rPr lang="en-US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2000">
                <a:solidFill>
                  <a:schemeClr val="accent2"/>
                </a:solidFill>
                <a:latin typeface="Courier New" pitchFamily="49" charset="0"/>
              </a:rPr>
              <a:t>5000           2000</a:t>
            </a:r>
          </a:p>
        </p:txBody>
      </p:sp>
      <p:sp>
        <p:nvSpPr>
          <p:cNvPr id="9234" name="Rectangle 20"/>
          <p:cNvSpPr>
            <a:spLocks noChangeArrowheads="1"/>
          </p:cNvSpPr>
          <p:nvPr/>
        </p:nvSpPr>
        <p:spPr bwMode="auto">
          <a:xfrm>
            <a:off x="662019" y="5638800"/>
            <a:ext cx="4918013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See examples: link1.cpp and link2.cpp</a:t>
            </a:r>
            <a:r>
              <a:rPr lang="en-US" sz="2400" b="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 spd="med"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550817" y="3803468"/>
            <a:ext cx="71628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88000"/>
              </a:lnSpc>
              <a:spcBef>
                <a:spcPct val="34000"/>
              </a:spcBef>
              <a:buFont typeface="Arial" charset="0"/>
              <a:buNone/>
            </a:pPr>
            <a:r>
              <a:rPr lang="en-US" sz="2400" dirty="0" err="1">
                <a:latin typeface="Comic Sans MS" pitchFamily="66" charset="0"/>
              </a:rPr>
              <a:t>ptr</a:t>
            </a:r>
            <a:r>
              <a:rPr lang="en-US" sz="2400" dirty="0">
                <a:latin typeface="Comic Sans MS" pitchFamily="66" charset="0"/>
              </a:rPr>
              <a:t>  =  head ;</a:t>
            </a:r>
          </a:p>
          <a:p>
            <a:pPr marL="285750" indent="-285750">
              <a:lnSpc>
                <a:spcPct val="88000"/>
              </a:lnSpc>
              <a:spcBef>
                <a:spcPct val="34000"/>
              </a:spcBef>
              <a:buFont typeface="Arial" charset="0"/>
              <a:buNone/>
            </a:pPr>
            <a:r>
              <a:rPr lang="en-US" sz="2400" dirty="0">
                <a:latin typeface="Comic Sans MS" pitchFamily="66" charset="0"/>
              </a:rPr>
              <a:t>while (</a:t>
            </a:r>
            <a:r>
              <a:rPr lang="en-US" sz="2400" dirty="0" err="1">
                <a:latin typeface="Comic Sans MS" pitchFamily="66" charset="0"/>
              </a:rPr>
              <a:t>ptr</a:t>
            </a:r>
            <a:r>
              <a:rPr lang="en-US" sz="2400" dirty="0">
                <a:latin typeface="Comic Sans MS" pitchFamily="66" charset="0"/>
              </a:rPr>
              <a:t> != NULL)  {</a:t>
            </a:r>
          </a:p>
          <a:p>
            <a:pPr marL="285750" indent="-285750">
              <a:lnSpc>
                <a:spcPct val="88000"/>
              </a:lnSpc>
              <a:spcBef>
                <a:spcPct val="34000"/>
              </a:spcBef>
              <a:buFont typeface="Arial" charset="0"/>
              <a:buNone/>
            </a:pPr>
            <a:r>
              <a:rPr lang="en-US" sz="2400" dirty="0">
                <a:latin typeface="Comic Sans MS" pitchFamily="66" charset="0"/>
              </a:rPr>
              <a:t>	</a:t>
            </a:r>
            <a:r>
              <a:rPr lang="en-US" sz="2400" dirty="0" err="1">
                <a:latin typeface="Comic Sans MS" pitchFamily="66" charset="0"/>
              </a:rPr>
              <a:t>cout</a:t>
            </a:r>
            <a:r>
              <a:rPr lang="en-US" sz="2400" dirty="0">
                <a:latin typeface="Comic Sans MS" pitchFamily="66" charset="0"/>
              </a:rPr>
              <a:t>  &lt;&lt;  </a:t>
            </a:r>
            <a:r>
              <a:rPr lang="en-US" sz="2400" dirty="0" err="1">
                <a:latin typeface="Comic Sans MS" pitchFamily="66" charset="0"/>
              </a:rPr>
              <a:t>ptr</a:t>
            </a:r>
            <a:r>
              <a:rPr lang="en-US" sz="2400" dirty="0">
                <a:latin typeface="Comic Sans MS" pitchFamily="66" charset="0"/>
              </a:rPr>
              <a:t>-&gt;info ;	</a:t>
            </a:r>
          </a:p>
          <a:p>
            <a:pPr marL="285750" indent="-285750">
              <a:lnSpc>
                <a:spcPct val="88000"/>
              </a:lnSpc>
              <a:spcBef>
                <a:spcPct val="34000"/>
              </a:spcBef>
              <a:buFont typeface="Arial" charset="0"/>
              <a:buNone/>
            </a:pPr>
            <a:r>
              <a:rPr lang="en-US" sz="2400" dirty="0">
                <a:latin typeface="Comic Sans MS" pitchFamily="66" charset="0"/>
              </a:rPr>
              <a:t>			// or do something else with node *</a:t>
            </a:r>
            <a:r>
              <a:rPr lang="en-US" sz="2400" dirty="0" err="1">
                <a:latin typeface="Comic Sans MS" pitchFamily="66" charset="0"/>
              </a:rPr>
              <a:t>ptr</a:t>
            </a:r>
            <a:endParaRPr lang="en-US" sz="2400" dirty="0">
              <a:latin typeface="Comic Sans MS" pitchFamily="66" charset="0"/>
            </a:endParaRPr>
          </a:p>
          <a:p>
            <a:pPr marL="285750" indent="-285750">
              <a:lnSpc>
                <a:spcPct val="88000"/>
              </a:lnSpc>
              <a:spcBef>
                <a:spcPct val="34000"/>
              </a:spcBef>
              <a:buFont typeface="Arial" charset="0"/>
              <a:buNone/>
            </a:pPr>
            <a:r>
              <a:rPr lang="en-US" sz="2400" dirty="0">
                <a:latin typeface="Comic Sans MS" pitchFamily="66" charset="0"/>
              </a:rPr>
              <a:t>	</a:t>
            </a:r>
            <a:r>
              <a:rPr lang="en-US" sz="2400" dirty="0" err="1">
                <a:latin typeface="Comic Sans MS" pitchFamily="66" charset="0"/>
              </a:rPr>
              <a:t>ptr</a:t>
            </a:r>
            <a:r>
              <a:rPr lang="en-US" sz="2400" dirty="0">
                <a:latin typeface="Comic Sans MS" pitchFamily="66" charset="0"/>
              </a:rPr>
              <a:t>  =  </a:t>
            </a:r>
            <a:r>
              <a:rPr lang="en-US" sz="2400" dirty="0" err="1">
                <a:latin typeface="Comic Sans MS" pitchFamily="66" charset="0"/>
              </a:rPr>
              <a:t>ptr</a:t>
            </a:r>
            <a:r>
              <a:rPr lang="en-US" sz="2400" dirty="0">
                <a:latin typeface="Comic Sans MS" pitchFamily="66" charset="0"/>
              </a:rPr>
              <a:t>-&gt;link ;</a:t>
            </a:r>
          </a:p>
          <a:p>
            <a:pPr marL="285750" indent="-285750">
              <a:lnSpc>
                <a:spcPct val="88000"/>
              </a:lnSpc>
              <a:spcBef>
                <a:spcPct val="34000"/>
              </a:spcBef>
              <a:buFont typeface="Arial" charset="0"/>
              <a:buNone/>
            </a:pPr>
            <a:r>
              <a:rPr lang="en-US" sz="2400" b="0" dirty="0">
                <a:latin typeface="Comic Sans MS" pitchFamily="66" charset="0"/>
              </a:rPr>
              <a:t>}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143000" y="1752600"/>
            <a:ext cx="838200" cy="609600"/>
          </a:xfrm>
          <a:prstGeom prst="rect">
            <a:avLst/>
          </a:prstGeom>
          <a:solidFill>
            <a:schemeClr val="folHlink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228600" y="1828800"/>
            <a:ext cx="1658938" cy="396875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</a:rPr>
              <a:t>   </a:t>
            </a:r>
            <a:r>
              <a:rPr lang="en-US" sz="2000" dirty="0" err="1">
                <a:latin typeface="Times New Roman" pitchFamily="18" charset="0"/>
              </a:rPr>
              <a:t>ptr</a:t>
            </a:r>
            <a:r>
              <a:rPr lang="en-US" sz="2000" dirty="0">
                <a:latin typeface="Times New Roman" pitchFamily="18" charset="0"/>
              </a:rPr>
              <a:t>      </a:t>
            </a:r>
            <a:r>
              <a:rPr lang="en-US" sz="2000" dirty="0">
                <a:solidFill>
                  <a:srgbClr val="FF0000"/>
                </a:solidFill>
              </a:rPr>
              <a:t>3000</a:t>
            </a:r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>
            <a:off x="5426075" y="3351213"/>
            <a:ext cx="639763" cy="1587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681788" y="3032125"/>
            <a:ext cx="1874837" cy="625475"/>
            <a:chOff x="4003" y="2400"/>
            <a:chExt cx="1181" cy="394"/>
          </a:xfrm>
        </p:grpSpPr>
        <p:sp>
          <p:nvSpPr>
            <p:cNvPr id="10261" name="Rectangle 7"/>
            <p:cNvSpPr>
              <a:spLocks noChangeArrowheads="1"/>
            </p:cNvSpPr>
            <p:nvPr/>
          </p:nvSpPr>
          <p:spPr bwMode="auto">
            <a:xfrm>
              <a:off x="4003" y="2400"/>
              <a:ext cx="1181" cy="376"/>
            </a:xfrm>
            <a:prstGeom prst="rect">
              <a:avLst/>
            </a:prstGeom>
            <a:solidFill>
              <a:schemeClr val="folHlink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2" name="Line 8"/>
            <p:cNvSpPr>
              <a:spLocks noChangeShapeType="1"/>
            </p:cNvSpPr>
            <p:nvPr/>
          </p:nvSpPr>
          <p:spPr bwMode="auto">
            <a:xfrm>
              <a:off x="4656" y="240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47" name="Rectangle 9"/>
          <p:cNvSpPr>
            <a:spLocks noChangeArrowheads="1"/>
          </p:cNvSpPr>
          <p:nvPr/>
        </p:nvSpPr>
        <p:spPr bwMode="auto">
          <a:xfrm>
            <a:off x="4365625" y="3032125"/>
            <a:ext cx="1874838" cy="596900"/>
          </a:xfrm>
          <a:prstGeom prst="rect">
            <a:avLst/>
          </a:prstGeom>
          <a:solidFill>
            <a:schemeClr val="folHlink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Line 10"/>
          <p:cNvSpPr>
            <a:spLocks noChangeShapeType="1"/>
          </p:cNvSpPr>
          <p:nvPr/>
        </p:nvSpPr>
        <p:spPr bwMode="auto">
          <a:xfrm>
            <a:off x="5402263" y="3032125"/>
            <a:ext cx="0" cy="625475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Rectangle 11"/>
          <p:cNvSpPr>
            <a:spLocks noChangeArrowheads="1"/>
          </p:cNvSpPr>
          <p:nvPr/>
        </p:nvSpPr>
        <p:spPr bwMode="auto">
          <a:xfrm>
            <a:off x="2155825" y="3032125"/>
            <a:ext cx="1874838" cy="609600"/>
          </a:xfrm>
          <a:prstGeom prst="rect">
            <a:avLst/>
          </a:prstGeom>
          <a:solidFill>
            <a:schemeClr val="folHlink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Line 12"/>
          <p:cNvSpPr>
            <a:spLocks noChangeShapeType="1"/>
          </p:cNvSpPr>
          <p:nvPr/>
        </p:nvSpPr>
        <p:spPr bwMode="auto">
          <a:xfrm>
            <a:off x="7718425" y="3032125"/>
            <a:ext cx="0" cy="625475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Rectangle 13"/>
          <p:cNvSpPr>
            <a:spLocks noChangeArrowheads="1"/>
          </p:cNvSpPr>
          <p:nvPr/>
        </p:nvSpPr>
        <p:spPr bwMode="auto">
          <a:xfrm>
            <a:off x="1089025" y="3032125"/>
            <a:ext cx="850900" cy="609600"/>
          </a:xfrm>
          <a:prstGeom prst="rect">
            <a:avLst/>
          </a:prstGeom>
          <a:solidFill>
            <a:schemeClr val="folHlink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Line 14"/>
          <p:cNvSpPr>
            <a:spLocks noChangeShapeType="1"/>
          </p:cNvSpPr>
          <p:nvPr/>
        </p:nvSpPr>
        <p:spPr bwMode="auto">
          <a:xfrm>
            <a:off x="6118225" y="3336925"/>
            <a:ext cx="563563" cy="1588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Line 15"/>
          <p:cNvSpPr>
            <a:spLocks noChangeShapeType="1"/>
          </p:cNvSpPr>
          <p:nvPr/>
        </p:nvSpPr>
        <p:spPr bwMode="auto">
          <a:xfrm>
            <a:off x="3908425" y="3336925"/>
            <a:ext cx="487363" cy="1588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Line 16"/>
          <p:cNvSpPr>
            <a:spLocks noChangeShapeType="1"/>
          </p:cNvSpPr>
          <p:nvPr/>
        </p:nvSpPr>
        <p:spPr bwMode="auto">
          <a:xfrm>
            <a:off x="1774825" y="3336925"/>
            <a:ext cx="411163" cy="1588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Line 17"/>
          <p:cNvSpPr>
            <a:spLocks noChangeShapeType="1"/>
          </p:cNvSpPr>
          <p:nvPr/>
        </p:nvSpPr>
        <p:spPr bwMode="auto">
          <a:xfrm>
            <a:off x="3146425" y="3032125"/>
            <a:ext cx="0" cy="625475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Rectangle 18"/>
          <p:cNvSpPr>
            <a:spLocks noChangeArrowheads="1"/>
          </p:cNvSpPr>
          <p:nvPr/>
        </p:nvSpPr>
        <p:spPr bwMode="auto">
          <a:xfrm>
            <a:off x="1089025" y="3108325"/>
            <a:ext cx="7521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000">
                <a:solidFill>
                  <a:srgbClr val="CC0000"/>
                </a:solidFill>
              </a:rPr>
              <a:t>3000</a:t>
            </a:r>
            <a:r>
              <a:rPr lang="en-US" sz="2400"/>
              <a:t>      </a:t>
            </a:r>
            <a:r>
              <a:rPr lang="en-US" sz="2400">
                <a:solidFill>
                  <a:srgbClr val="000000"/>
                </a:solidFill>
              </a:rPr>
              <a:t>“Ted”</a:t>
            </a:r>
            <a:r>
              <a:rPr lang="en-US" sz="2400"/>
              <a:t>   </a:t>
            </a:r>
            <a:r>
              <a:rPr lang="en-US" sz="2000">
                <a:solidFill>
                  <a:srgbClr val="CC0000"/>
                </a:solidFill>
              </a:rPr>
              <a:t>5000</a:t>
            </a:r>
            <a:r>
              <a:rPr lang="en-US" sz="2400"/>
              <a:t>        </a:t>
            </a:r>
            <a:r>
              <a:rPr lang="en-US" sz="2400">
                <a:solidFill>
                  <a:srgbClr val="000000"/>
                </a:solidFill>
              </a:rPr>
              <a:t>“Irv”</a:t>
            </a:r>
            <a:r>
              <a:rPr lang="en-US" sz="2400"/>
              <a:t>   </a:t>
            </a:r>
            <a:r>
              <a:rPr lang="en-US" sz="2000">
                <a:solidFill>
                  <a:srgbClr val="CC0000"/>
                </a:solidFill>
              </a:rPr>
              <a:t>2000</a:t>
            </a:r>
            <a:r>
              <a:rPr lang="en-US" sz="2400"/>
              <a:t>        </a:t>
            </a:r>
            <a:r>
              <a:rPr lang="en-US" sz="2400">
                <a:solidFill>
                  <a:srgbClr val="000000"/>
                </a:solidFill>
              </a:rPr>
              <a:t>“Lee”</a:t>
            </a:r>
            <a:r>
              <a:rPr lang="en-US" sz="2400"/>
              <a:t>   </a:t>
            </a:r>
            <a:r>
              <a:rPr lang="en-US" sz="2000">
                <a:solidFill>
                  <a:srgbClr val="CC0000"/>
                </a:solidFill>
              </a:rPr>
              <a:t>NULL</a:t>
            </a:r>
            <a:endParaRPr lang="en-US" sz="2400"/>
          </a:p>
        </p:txBody>
      </p:sp>
      <p:sp>
        <p:nvSpPr>
          <p:cNvPr id="10257" name="Rectangle 19"/>
          <p:cNvSpPr>
            <a:spLocks noChangeArrowheads="1"/>
          </p:cNvSpPr>
          <p:nvPr/>
        </p:nvSpPr>
        <p:spPr bwMode="auto">
          <a:xfrm>
            <a:off x="2155825" y="2651125"/>
            <a:ext cx="5305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Courier New" pitchFamily="49" charset="0"/>
              </a:rPr>
              <a:t>3000         </a:t>
            </a:r>
            <a:r>
              <a:rPr lang="en-US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2000">
                <a:solidFill>
                  <a:schemeClr val="accent2"/>
                </a:solidFill>
                <a:latin typeface="Courier New" pitchFamily="49" charset="0"/>
              </a:rPr>
              <a:t>5000           2000</a:t>
            </a:r>
          </a:p>
        </p:txBody>
      </p:sp>
      <p:sp>
        <p:nvSpPr>
          <p:cNvPr id="10258" name="Rectangle 20"/>
          <p:cNvSpPr>
            <a:spLocks noChangeArrowheads="1"/>
          </p:cNvSpPr>
          <p:nvPr/>
        </p:nvSpPr>
        <p:spPr bwMode="auto">
          <a:xfrm>
            <a:off x="204788" y="3067236"/>
            <a:ext cx="92333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400" dirty="0">
                <a:latin typeface="Courier New" pitchFamily="49" charset="0"/>
              </a:rPr>
              <a:t>head</a:t>
            </a:r>
          </a:p>
        </p:txBody>
      </p:sp>
      <p:sp>
        <p:nvSpPr>
          <p:cNvPr id="10259" name="Line 21"/>
          <p:cNvSpPr>
            <a:spLocks noChangeShapeType="1"/>
          </p:cNvSpPr>
          <p:nvPr/>
        </p:nvSpPr>
        <p:spPr bwMode="auto">
          <a:xfrm>
            <a:off x="1600200" y="23622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2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b">
            <a:normAutofit fontScale="90000"/>
          </a:bodyPr>
          <a:lstStyle/>
          <a:p>
            <a:r>
              <a:rPr lang="en-US"/>
              <a:t>Traversing a </a:t>
            </a:r>
            <a:br>
              <a:rPr lang="en-US"/>
            </a:br>
            <a:r>
              <a:rPr lang="en-US"/>
              <a:t>Dynamic Linked List</a:t>
            </a:r>
          </a:p>
        </p:txBody>
      </p:sp>
    </p:spTree>
  </p:cSld>
  <p:clrMapOvr>
    <a:masterClrMapping/>
  </p:clrMapOvr>
  <p:transition spd="med"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/>
          <p:cNvSpPr>
            <a:spLocks noChangeArrowheads="1"/>
          </p:cNvSpPr>
          <p:nvPr/>
        </p:nvSpPr>
        <p:spPr bwMode="auto">
          <a:xfrm>
            <a:off x="4419600" y="4051300"/>
            <a:ext cx="3111500" cy="1358900"/>
          </a:xfrm>
          <a:prstGeom prst="leftArrow">
            <a:avLst>
              <a:gd name="adj1" fmla="val 75009"/>
              <a:gd name="adj2" fmla="val 114475"/>
            </a:avLst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7" name="AutoShape 3"/>
          <p:cNvSpPr>
            <a:spLocks noChangeArrowheads="1"/>
          </p:cNvSpPr>
          <p:nvPr/>
        </p:nvSpPr>
        <p:spPr bwMode="auto">
          <a:xfrm>
            <a:off x="4419600" y="1371600"/>
            <a:ext cx="3111500" cy="1358900"/>
          </a:xfrm>
          <a:prstGeom prst="leftArrow">
            <a:avLst>
              <a:gd name="adj1" fmla="val 75009"/>
              <a:gd name="adj2" fmla="val 114475"/>
            </a:avLst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5413375" y="1538288"/>
            <a:ext cx="2130425" cy="478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change state of </a:t>
            </a:r>
          </a:p>
          <a:p>
            <a:r>
              <a:rPr lang="en-US" sz="2000">
                <a:solidFill>
                  <a:srgbClr val="000000"/>
                </a:solidFill>
              </a:rPr>
              <a:t>private data</a:t>
            </a:r>
          </a:p>
          <a:p>
            <a:r>
              <a:rPr lang="en-US" sz="2000">
                <a:solidFill>
                  <a:srgbClr val="000000"/>
                </a:solidFill>
              </a:rPr>
              <a:t>members</a:t>
            </a:r>
          </a:p>
          <a:p>
            <a:endParaRPr lang="en-US" sz="2000">
              <a:solidFill>
                <a:srgbClr val="000000"/>
              </a:solidFill>
            </a:endParaRPr>
          </a:p>
          <a:p>
            <a:endParaRPr lang="en-US" sz="2000">
              <a:solidFill>
                <a:srgbClr val="000000"/>
              </a:solidFill>
            </a:endParaRPr>
          </a:p>
          <a:p>
            <a:endParaRPr lang="en-US" sz="2000">
              <a:solidFill>
                <a:srgbClr val="000000"/>
              </a:solidFill>
            </a:endParaRPr>
          </a:p>
          <a:p>
            <a:endParaRPr lang="en-US" sz="2000">
              <a:solidFill>
                <a:srgbClr val="000000"/>
              </a:solidFill>
            </a:endParaRPr>
          </a:p>
          <a:p>
            <a:endParaRPr lang="en-US" sz="2000">
              <a:solidFill>
                <a:srgbClr val="000000"/>
              </a:solidFill>
            </a:endParaRPr>
          </a:p>
          <a:p>
            <a:endParaRPr lang="en-US" sz="2000">
              <a:solidFill>
                <a:srgbClr val="000000"/>
              </a:solidFill>
            </a:endParaRPr>
          </a:p>
          <a:p>
            <a:r>
              <a:rPr lang="en-US" sz="2000">
                <a:solidFill>
                  <a:srgbClr val="000000"/>
                </a:solidFill>
              </a:rPr>
              <a:t>observe state of</a:t>
            </a:r>
          </a:p>
          <a:p>
            <a:r>
              <a:rPr lang="en-US" sz="2000">
                <a:solidFill>
                  <a:srgbClr val="000000"/>
                </a:solidFill>
              </a:rPr>
              <a:t>private data</a:t>
            </a:r>
          </a:p>
          <a:p>
            <a:r>
              <a:rPr lang="en-US" sz="2000">
                <a:solidFill>
                  <a:srgbClr val="000000"/>
                </a:solidFill>
              </a:rPr>
              <a:t>members</a:t>
            </a:r>
          </a:p>
          <a:p>
            <a:endParaRPr lang="en-US" sz="2000"/>
          </a:p>
          <a:p>
            <a:endParaRPr lang="en-US" sz="1000"/>
          </a:p>
          <a:p>
            <a:endParaRPr lang="en-US" sz="1800"/>
          </a:p>
          <a:p>
            <a:endParaRPr lang="en-US" sz="2000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419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r"/>
            <a:fld id="{84BF21E8-5CEC-4B2E-AB33-C961656A0681}" type="slidenum">
              <a:rPr lang="en-US" sz="1400" b="0"/>
              <a:pPr algn="r"/>
              <a:t>9</a:t>
            </a:fld>
            <a:endParaRPr lang="en-US" sz="1400" b="0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Implementing a Link List using a C++ class</a:t>
            </a:r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534400" cy="4859383"/>
          </a:xfrm>
        </p:spPr>
        <p:txBody>
          <a:bodyPr>
            <a:normAutofit fontScale="62500" lnSpcReduction="20000"/>
          </a:bodyPr>
          <a:lstStyle/>
          <a:p>
            <a:pPr marL="285750" indent="-285750"/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Transformers </a:t>
            </a:r>
          </a:p>
          <a:p>
            <a:pPr marL="742950" lvl="1" indent="-285750"/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Insert </a:t>
            </a:r>
          </a:p>
          <a:p>
            <a:pPr marL="742950" lvl="1" indent="-285750"/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</a:p>
          <a:p>
            <a:pPr marL="742950" lvl="1" indent="-285750"/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DeleteTop</a:t>
            </a:r>
            <a:endParaRPr lang="en-US"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Observers </a:t>
            </a:r>
          </a:p>
          <a:p>
            <a:pPr marL="742950" lvl="1" indent="-285750"/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IsEmpty</a:t>
            </a:r>
            <a:endParaRPr lang="en-US"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/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</a:p>
          <a:p>
            <a:pPr marL="742950" lvl="1" indent="-285750"/>
            <a:endParaRPr lang="en-US"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/>
            <a:endParaRPr lang="en-US" dirty="0"/>
          </a:p>
          <a:p>
            <a:pPr marL="742950" lvl="1" indent="-285750"/>
            <a:endParaRPr lang="en-US" dirty="0"/>
          </a:p>
          <a:p>
            <a:pPr marL="742950" lvl="1" indent="-285750"/>
            <a:endParaRPr lang="en-US" dirty="0"/>
          </a:p>
          <a:p>
            <a:pPr marL="742950" lvl="1" indent="-285750"/>
            <a:endParaRPr lang="en-US" dirty="0"/>
          </a:p>
          <a:p>
            <a:pPr marL="742950" lvl="1" indent="-285750"/>
            <a:endParaRPr lang="en-US"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/>
            <a:endParaRPr lang="en-US"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These members functions can be used to manipulate a link list</a:t>
            </a:r>
          </a:p>
        </p:txBody>
      </p:sp>
    </p:spTree>
  </p:cSld>
  <p:clrMapOvr>
    <a:masterClrMapping/>
  </p:clrMapOvr>
  <p:transition spd="med">
    <p:zo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7841</TotalTime>
  <Pages>76</Pages>
  <Words>1075</Words>
  <Application>Microsoft Office PowerPoint</Application>
  <PresentationFormat>On-screen Show (4:3)</PresentationFormat>
  <Paragraphs>360</Paragraphs>
  <Slides>34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Comic Sans MS</vt:lpstr>
      <vt:lpstr>Courier New</vt:lpstr>
      <vt:lpstr>Lucida Sans Unicode</vt:lpstr>
      <vt:lpstr>Times New Roman</vt:lpstr>
      <vt:lpstr>Verdana</vt:lpstr>
      <vt:lpstr>Wingdings 2</vt:lpstr>
      <vt:lpstr>Wingdings 3</vt:lpstr>
      <vt:lpstr>Concourse</vt:lpstr>
      <vt:lpstr>C++ Programming</vt:lpstr>
      <vt:lpstr>Topics</vt:lpstr>
      <vt:lpstr>A Linked List</vt:lpstr>
      <vt:lpstr>Why Linked Lists?</vt:lpstr>
      <vt:lpstr>Dynamic Linked List</vt:lpstr>
      <vt:lpstr>struct NodeType</vt:lpstr>
      <vt:lpstr>Location of Nodes</vt:lpstr>
      <vt:lpstr>Traversing a  Dynamic Linked List</vt:lpstr>
      <vt:lpstr>Implementing a Link List using a C++ class</vt:lpstr>
      <vt:lpstr>Class Specification for Sorted Data</vt:lpstr>
      <vt:lpstr>Link List Constructor</vt:lpstr>
      <vt:lpstr>Print Function</vt:lpstr>
      <vt:lpstr>Insert Algorithm </vt:lpstr>
      <vt:lpstr>  </vt:lpstr>
      <vt:lpstr>PowerPoint Presentation</vt:lpstr>
      <vt:lpstr>  </vt:lpstr>
      <vt:lpstr>  </vt:lpstr>
      <vt:lpstr>  </vt:lpstr>
      <vt:lpstr>Insert Function</vt:lpstr>
      <vt:lpstr>Link List Client</vt:lpstr>
      <vt:lpstr>Linked List Class Using Templates</vt:lpstr>
      <vt:lpstr>Unsorted Linked List as an ADT</vt:lpstr>
      <vt:lpstr>Class Specification Using Templates</vt:lpstr>
      <vt:lpstr>InsertFirst Function Using Templates</vt:lpstr>
      <vt:lpstr>Print Function Using Templates</vt:lpstr>
      <vt:lpstr>Search Function Using Templates</vt:lpstr>
      <vt:lpstr>Client Using Templates</vt:lpstr>
      <vt:lpstr>Doubly Linked Lists</vt:lpstr>
      <vt:lpstr>Doubly Linked Operations</vt:lpstr>
      <vt:lpstr>Linked Implementation of Stacks</vt:lpstr>
      <vt:lpstr>Definition of Linked Nodes</vt:lpstr>
      <vt:lpstr>Definition of a Stack as a Linked List</vt:lpstr>
      <vt:lpstr>Pop Function</vt:lpstr>
      <vt:lpstr>Using a Wrapper for the Stack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COMPETITIVE ASSESSMENT  GUIDELINE  MARCH, 1999</dc:title>
  <dc:creator>Jerry</dc:creator>
  <cp:lastModifiedBy>Jerry Lebowitz</cp:lastModifiedBy>
  <cp:revision>235</cp:revision>
  <cp:lastPrinted>2001-04-06T06:15:19Z</cp:lastPrinted>
  <dcterms:created xsi:type="dcterms:W3CDTF">1999-02-18T11:48:28Z</dcterms:created>
  <dcterms:modified xsi:type="dcterms:W3CDTF">2017-11-12T20:53:30Z</dcterms:modified>
</cp:coreProperties>
</file>