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60"/>
  </p:notesMasterIdLst>
  <p:handoutMasterIdLst>
    <p:handoutMasterId r:id="rId61"/>
  </p:handoutMasterIdLst>
  <p:sldIdLst>
    <p:sldId id="272" r:id="rId2"/>
    <p:sldId id="273" r:id="rId3"/>
    <p:sldId id="274" r:id="rId4"/>
    <p:sldId id="318" r:id="rId5"/>
    <p:sldId id="275" r:id="rId6"/>
    <p:sldId id="319" r:id="rId7"/>
    <p:sldId id="284" r:id="rId8"/>
    <p:sldId id="320" r:id="rId9"/>
    <p:sldId id="285" r:id="rId10"/>
    <p:sldId id="286" r:id="rId11"/>
    <p:sldId id="277" r:id="rId12"/>
    <p:sldId id="278" r:id="rId13"/>
    <p:sldId id="315" r:id="rId14"/>
    <p:sldId id="279" r:id="rId15"/>
    <p:sldId id="280" r:id="rId16"/>
    <p:sldId id="281" r:id="rId17"/>
    <p:sldId id="264" r:id="rId18"/>
    <p:sldId id="263" r:id="rId19"/>
    <p:sldId id="266" r:id="rId20"/>
    <p:sldId id="265" r:id="rId21"/>
    <p:sldId id="262" r:id="rId22"/>
    <p:sldId id="287" r:id="rId23"/>
    <p:sldId id="267" r:id="rId24"/>
    <p:sldId id="289" r:id="rId25"/>
    <p:sldId id="268" r:id="rId26"/>
    <p:sldId id="288" r:id="rId27"/>
    <p:sldId id="292" r:id="rId28"/>
    <p:sldId id="291" r:id="rId29"/>
    <p:sldId id="293" r:id="rId30"/>
    <p:sldId id="290" r:id="rId31"/>
    <p:sldId id="314" r:id="rId32"/>
    <p:sldId id="269" r:id="rId33"/>
    <p:sldId id="271" r:id="rId34"/>
    <p:sldId id="270" r:id="rId35"/>
    <p:sldId id="294" r:id="rId36"/>
    <p:sldId id="295" r:id="rId37"/>
    <p:sldId id="296" r:id="rId38"/>
    <p:sldId id="297" r:id="rId39"/>
    <p:sldId id="299" r:id="rId40"/>
    <p:sldId id="306" r:id="rId41"/>
    <p:sldId id="316" r:id="rId42"/>
    <p:sldId id="307" r:id="rId43"/>
    <p:sldId id="298" r:id="rId44"/>
    <p:sldId id="301" r:id="rId45"/>
    <p:sldId id="302" r:id="rId46"/>
    <p:sldId id="303" r:id="rId47"/>
    <p:sldId id="304" r:id="rId48"/>
    <p:sldId id="317" r:id="rId49"/>
    <p:sldId id="305" r:id="rId50"/>
    <p:sldId id="309" r:id="rId51"/>
    <p:sldId id="321" r:id="rId52"/>
    <p:sldId id="310" r:id="rId53"/>
    <p:sldId id="312" r:id="rId54"/>
    <p:sldId id="313" r:id="rId55"/>
    <p:sldId id="311" r:id="rId56"/>
    <p:sldId id="325" r:id="rId57"/>
    <p:sldId id="326" r:id="rId58"/>
    <p:sldId id="327" r:id="rId59"/>
  </p:sldIdLst>
  <p:sldSz cx="9144000" cy="6858000" type="screen4x3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800000"/>
    <a:srgbClr val="FFFFCC"/>
    <a:srgbClr val="990033"/>
    <a:srgbClr val="B7DBFF"/>
    <a:srgbClr val="E9F7FF"/>
    <a:srgbClr val="99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14" autoAdjust="0"/>
  </p:normalViewPr>
  <p:slideViewPr>
    <p:cSldViewPr snapToGrid="0">
      <p:cViewPr varScale="1">
        <p:scale>
          <a:sx n="72" d="100"/>
          <a:sy n="72" d="100"/>
        </p:scale>
        <p:origin x="17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6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162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11200"/>
            <a:ext cx="4676775" cy="35067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354" y="4459526"/>
            <a:ext cx="5210125" cy="42248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519" tIns="47442" rIns="96519" bIns="47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97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7307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4932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22400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97063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5251" y="8919052"/>
            <a:ext cx="3077224" cy="469424"/>
          </a:xfrm>
          <a:prstGeom prst="rect">
            <a:avLst/>
          </a:prstGeom>
          <a:ln/>
        </p:spPr>
        <p:txBody>
          <a:bodyPr/>
          <a:lstStyle/>
          <a:p>
            <a:fld id="{67C97E92-DF9B-4C47-8924-8519684D94C2}" type="slidenum">
              <a:rPr lang="en-US"/>
              <a:pPr/>
              <a:t>51</a:t>
            </a:fld>
            <a:endParaRPr lang="en-US"/>
          </a:p>
        </p:txBody>
      </p:sp>
      <p:sp>
        <p:nvSpPr>
          <p:cNvPr id="158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88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5251" y="8919052"/>
            <a:ext cx="3077224" cy="469424"/>
          </a:xfrm>
          <a:prstGeom prst="rect">
            <a:avLst/>
          </a:prstGeom>
          <a:ln/>
        </p:spPr>
        <p:txBody>
          <a:bodyPr/>
          <a:lstStyle/>
          <a:p>
            <a:fld id="{67C97E92-DF9B-4C47-8924-8519684D94C2}" type="slidenum">
              <a:rPr lang="en-US"/>
              <a:pPr/>
              <a:t>56</a:t>
            </a:fld>
            <a:endParaRPr lang="en-US"/>
          </a:p>
        </p:txBody>
      </p:sp>
      <p:sp>
        <p:nvSpPr>
          <p:cNvPr id="158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5251" y="8919052"/>
            <a:ext cx="3077224" cy="469424"/>
          </a:xfrm>
          <a:prstGeom prst="rect">
            <a:avLst/>
          </a:prstGeom>
          <a:ln/>
        </p:spPr>
        <p:txBody>
          <a:bodyPr/>
          <a:lstStyle/>
          <a:p>
            <a:fld id="{67C97E92-DF9B-4C47-8924-8519684D94C2}" type="slidenum">
              <a:rPr lang="en-US"/>
              <a:pPr/>
              <a:t>57</a:t>
            </a:fld>
            <a:endParaRPr lang="en-US"/>
          </a:p>
        </p:txBody>
      </p:sp>
      <p:sp>
        <p:nvSpPr>
          <p:cNvPr id="158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5251" y="8919052"/>
            <a:ext cx="3077224" cy="469424"/>
          </a:xfrm>
          <a:prstGeom prst="rect">
            <a:avLst/>
          </a:prstGeom>
          <a:ln/>
        </p:spPr>
        <p:txBody>
          <a:bodyPr/>
          <a:lstStyle/>
          <a:p>
            <a:fld id="{67C97E92-DF9B-4C47-8924-8519684D94C2}" type="slidenum">
              <a:rPr lang="en-US"/>
              <a:pPr/>
              <a:t>58</a:t>
            </a:fld>
            <a:endParaRPr lang="en-US"/>
          </a:p>
        </p:txBody>
      </p:sp>
      <p:sp>
        <p:nvSpPr>
          <p:cNvPr id="158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6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09A6A06-EFFA-455C-9522-08FD9FE14CD3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zoom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39"/>
            <a:ext cx="7772400" cy="182976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Patterns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62059" y="3611607"/>
            <a:ext cx="2296141" cy="882293"/>
          </a:xfrm>
          <a:noFill/>
        </p:spPr>
        <p:txBody>
          <a:bodyPr wrap="none" lIns="0" tIns="0" rIns="0" bIns="0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Jerry Lebowitz</a:t>
            </a:r>
          </a:p>
          <a:p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14091"/>
      </p:ext>
    </p:extLst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Patterns Drawbacks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9079"/>
            <a:ext cx="8229600" cy="2987641"/>
          </a:xfrm>
        </p:spPr>
        <p:txBody>
          <a:bodyPr>
            <a:normAutofit/>
          </a:bodyPr>
          <a:lstStyle/>
          <a:p>
            <a:pPr marL="598932" lvl="1" indent="-34290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 of the drawbacks include:</a:t>
            </a:r>
          </a:p>
          <a:p>
            <a:pPr marL="836676" lvl="2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Sometimes a slight hit in performance of the application</a:t>
            </a:r>
          </a:p>
          <a:p>
            <a:pPr marL="836676" lvl="2" indent="-3429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increase in the total number of classes needed for an application</a:t>
            </a:r>
          </a:p>
          <a:p>
            <a:pPr marL="836676" lvl="2" indent="-342900"/>
            <a:endParaRPr lang="en-US" sz="2200" dirty="0"/>
          </a:p>
          <a:p>
            <a:pPr marL="493776" lvl="2" indent="0">
              <a:buNone/>
            </a:pPr>
            <a:endParaRPr 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1275009" y="4782999"/>
            <a:ext cx="6851560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 almost every case where a design pattern is used, the benefits far exceed the drawbacks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55" y="3703320"/>
            <a:ext cx="42862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0389"/>
      </p:ext>
    </p:extLst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en-US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Four Essential Elements of a Design Patterns (1)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Pattern name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handle to describe a design problem</a:t>
            </a:r>
          </a:p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Problem description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problem description tells when to apply the pattern</a:t>
            </a:r>
          </a:p>
          <a:p>
            <a:pPr lvl="2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Includes a list of conditions that must be met before it make sense to apply the pattern</a:t>
            </a:r>
          </a:p>
          <a:p>
            <a:pPr lvl="2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It might describe classes or object structures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19" y="5365992"/>
            <a:ext cx="1315093" cy="12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37778"/>
      </p:ext>
    </p:extLst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en-US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Four Essential Elements of a Design Patterns </a:t>
            </a:r>
            <a:r>
              <a:rPr lang="en-US" altLang="en-US" sz="4400" b="0" dirty="0">
                <a:effectLst/>
              </a:rPr>
              <a:t>(2)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describes the elements that make up the design, their relationships, responsibilities and collaborations</a:t>
            </a:r>
          </a:p>
          <a:p>
            <a:pPr lvl="2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Pattern is like a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that provides and abstracts descriptions of design alternatives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38" y="4463643"/>
            <a:ext cx="3397495" cy="19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59522"/>
      </p:ext>
    </p:extLst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en-US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Four Essential Elements of a Design Patterns </a:t>
            </a:r>
            <a:r>
              <a:rPr lang="en-US" altLang="en-US" sz="4400" b="0" dirty="0"/>
              <a:t>(3)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Consequences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consequences are the results and trade-offs of applying the pattern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Critical for evaluating design alternatives and understanding the costs and benefits of applying the pattern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79" y="4156456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3752"/>
      </p:ext>
    </p:extLst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Pattern Description (1)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Pattern name and classification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Intent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does the design pattern do?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issues does it address?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the classes and objects solve the problem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Applicability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can this pattern be used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diagrams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197" y="4267944"/>
            <a:ext cx="1556573" cy="242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02495"/>
      </p:ext>
    </p:extLst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Pattern Description (2)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8515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Classes and objects and their responsibilities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Collaborations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the participants collaborate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Consequences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tradeoffs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aspects of the system structure can be varied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pitfalls, hints, etc. should one be aware of when implementing the system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751" y="5138670"/>
            <a:ext cx="996658" cy="155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85732"/>
      </p:ext>
    </p:extLst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45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Pattern Description (3</a:t>
            </a:r>
            <a:r>
              <a:rPr lang="en-US" altLang="en-US" sz="4400" dirty="0"/>
              <a:t>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Sample code fragments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Known uses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Examples of pattern found in real systems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Related patterns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design patterns are related to this one   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are the important differences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20" y="5000180"/>
            <a:ext cx="1085850" cy="168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53919"/>
      </p:ext>
    </p:extLst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86" y="146102"/>
            <a:ext cx="8983014" cy="1143000"/>
          </a:xfrm>
        </p:spPr>
        <p:txBody>
          <a:bodyPr>
            <a:noAutofit/>
          </a:bodyPr>
          <a:lstStyle/>
          <a:p>
            <a:r>
              <a:rPr lang="en-US" sz="4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Three Categories of Design Patterns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390586" cy="400507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Creational Patterns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Deals with initializing and configuring classes and objects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Structural Patterns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Deals with decoupling the interface and implementation of classes and objects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Behavioral Patterns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Deals with dynamic interactions among societies of classes and objects</a:t>
            </a:r>
          </a:p>
          <a:p>
            <a:pPr marL="836676" lvl="2" indent="-342900"/>
            <a:endParaRPr lang="en-US" sz="2200" dirty="0"/>
          </a:p>
          <a:p>
            <a:pPr marL="493776" lvl="2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298" y="4971244"/>
            <a:ext cx="2851752" cy="159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39536"/>
      </p:ext>
    </p:extLst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Patterns Categories Details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631" y="1622737"/>
            <a:ext cx="8970702" cy="42371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82" y="5610315"/>
            <a:ext cx="1543762" cy="9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56159"/>
      </p:ext>
    </p:extLst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Creational Patterns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7"/>
            <a:ext cx="8403465" cy="495811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Abstract factory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Provides and interface for creating families of related of dependent objects without specifying concrete classes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Separates object construction from its representation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Factory method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Creates an instance of several derived classes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 fully initialized instance to be copied or cloned</a:t>
            </a:r>
          </a:p>
          <a:p>
            <a:pPr marL="109728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 class of which only a single instance can exist </a:t>
            </a:r>
            <a:br>
              <a:rPr lang="en-US" dirty="0"/>
            </a:b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908" y="210949"/>
            <a:ext cx="2540756" cy="12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66010"/>
      </p:ext>
    </p:extLst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Basis of this Lecture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Book called: Design Patterns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Elements of Reusable Object Oriented Software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Written by the “Gang of Four”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Erich Gamma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Richard Helm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Ralph Johnson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John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Vlissides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46058"/>
            <a:ext cx="33718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41096"/>
      </p:ext>
    </p:extLst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Structural Patterns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7"/>
            <a:ext cx="8364828" cy="404370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Matches interfaces of different classes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Bridge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Separates an object’s interface from its implementation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Composite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 tree structure of simple and composite objects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Decorator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Adds responsibilities to objects dynamically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Façade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 single class that represents an entire subsystem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Flyweight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 fine-grained instance used for efficient sharing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An object representing another object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091" y="166160"/>
            <a:ext cx="1522937" cy="149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93527"/>
      </p:ext>
    </p:extLst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Behavioral Patterns (1)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851" y="1172490"/>
            <a:ext cx="8351949" cy="5357355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Chain of responsibility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 A way of passing a request between a chain of objects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 Encapsulates a command request as an object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Interpreter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 A way to include language elements in a program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 Sequentially access the elements of a collection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Mediator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 Defines simplified communication between classes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Memento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 Captures and restores an object's internal state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708" y="82119"/>
            <a:ext cx="2180742" cy="10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53699"/>
      </p:ext>
    </p:extLst>
  </p:cSld>
  <p:clrMapOvr>
    <a:masterClrMapping/>
  </p:clrMapOvr>
  <p:transition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Behavioral Patterns (2)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851" y="1249507"/>
            <a:ext cx="8351949" cy="507401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A way of notifying change to a number of classes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Alter an object's behavior when its state changes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Encapsulates an algorithm inside a class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Template method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Defers the exact steps of an algorithm to a subclass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Visitor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Defines a new operation to a class without change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708" y="82119"/>
            <a:ext cx="2180742" cy="10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94011"/>
      </p:ext>
    </p:extLst>
  </p:cSld>
  <p:clrMapOvr>
    <a:masterClrMapping/>
  </p:clrMapOvr>
  <p:transition spd="med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Abstract Class (as opposed to a Concrete Class)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7"/>
            <a:ext cx="8403465" cy="495811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abstract class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Defines a common interface for its subclasses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Cannot be instantiated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Will defer some or all of its implementation to operations in the subclasses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Forces all the subclasses to carry on the same hierarchies or standards 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05" y="4404575"/>
            <a:ext cx="2702679" cy="209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40909"/>
      </p:ext>
    </p:extLst>
  </p:cSld>
  <p:clrMapOvr>
    <a:masterClrMapping/>
  </p:clrMapOvr>
  <p:transition spd="med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Abstract Operations</a:t>
            </a:r>
            <a:endParaRPr lang="en-US" b="0" dirty="0">
              <a:effectLst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7"/>
            <a:ext cx="8403465" cy="495811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Operations that are not implemented in the base class are implemented in the subclasses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357" y="3260033"/>
            <a:ext cx="4241364" cy="292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64170"/>
      </p:ext>
    </p:extLst>
  </p:cSld>
  <p:clrMapOvr>
    <a:masterClrMapping/>
  </p:clrMapOvr>
  <p:transition spd="med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622" y="241797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Creational Patterns</a:t>
            </a:r>
            <a:endParaRPr lang="en-US" b="0" dirty="0">
              <a:effectLst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7"/>
            <a:ext cx="8403465" cy="495811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class creational pattern uses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inheritance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vary the classes that are instantiated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object creational pattern will delegate instantiation to other objects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above gives a program more flexibility in deciding which objects need to be created for a given case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83923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6757"/>
      </p:ext>
    </p:extLst>
  </p:cSld>
  <p:clrMapOvr>
    <a:masterClrMapping/>
  </p:clrMapOvr>
  <p:transition spd="med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Factory (1)</a:t>
            </a:r>
            <a:endParaRPr lang="en-US" b="0" dirty="0">
              <a:effectLst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7"/>
            <a:ext cx="8403465" cy="49581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Software factory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refers to a structured collection of related software assets that aids in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producing computer software applications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or software components according to specific, externally defined end-user requirements through an assembly process </a:t>
            </a:r>
          </a:p>
          <a:p>
            <a:pPr marL="109728" indent="0"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93" y="4510301"/>
            <a:ext cx="4195294" cy="12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58616"/>
      </p:ext>
    </p:extLst>
  </p:cSld>
  <p:clrMapOvr>
    <a:masterClrMapping/>
  </p:clrMapOvr>
  <p:transition spd="med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Factory (2)</a:t>
            </a:r>
            <a:endParaRPr lang="en-US" b="0" dirty="0">
              <a:effectLst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180" y="1289106"/>
            <a:ext cx="8403465" cy="495811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Software development is performed by assembling predefined components instead of using traditional IDE's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Traditional coding is left only for creating new components or services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32" y="3982640"/>
            <a:ext cx="5377713" cy="234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48298"/>
      </p:ext>
    </p:extLst>
  </p:cSld>
  <p:clrMapOvr>
    <a:masterClrMapping/>
  </p:clrMapOvr>
  <p:transition spd="med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823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Abstract Factory</a:t>
            </a:r>
            <a:endParaRPr lang="en-US" b="0" dirty="0">
              <a:effectLst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7"/>
            <a:ext cx="8403465" cy="495811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Provides an interface for creating a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families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of related objects without specifying their concrete classes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allows for new derived types to be introduced with no change to the base class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87" y="4270054"/>
            <a:ext cx="5377713" cy="234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56284"/>
      </p:ext>
    </p:extLst>
  </p:cSld>
  <p:clrMapOvr>
    <a:masterClrMapping/>
  </p:clrMapOvr>
  <p:transition spd="med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86" y="3381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Abstract Factory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46" y="1249318"/>
            <a:ext cx="7225940" cy="5367094"/>
          </a:xfrm>
        </p:spPr>
      </p:pic>
    </p:spTree>
    <p:extLst>
      <p:ext uri="{BB962C8B-B14F-4D97-AF65-F5344CB8AC3E}">
        <p14:creationId xmlns:p14="http://schemas.microsoft.com/office/powerpoint/2010/main" val="1595436709"/>
      </p:ext>
    </p:extLst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Use Design Patterns (1)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Design patterns are used to architect buildings and cities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Focusing on design patterns yields an architecture that is smaller, simpler, and far more understandable than if design patterns are ignored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60" y="4377937"/>
            <a:ext cx="2899033" cy="23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01466"/>
      </p:ext>
    </p:extLst>
  </p:cSld>
  <p:clrMapOvr>
    <a:masterClrMapping/>
  </p:clrMapOvr>
  <p:transition spd="med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Abstract Factory Example (1)</a:t>
            </a:r>
            <a:endParaRPr lang="en-US" b="0" dirty="0">
              <a:effectLst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7"/>
            <a:ext cx="8596649" cy="495811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abstract factory class DocumentCreator provides interfaces to create a number of products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createLetter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createResume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(), etc.)</a:t>
            </a:r>
          </a:p>
          <a:p>
            <a:pPr marL="109728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97" y="4078658"/>
            <a:ext cx="3533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4416"/>
      </p:ext>
    </p:extLst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Abstract Factory Example (2)</a:t>
            </a:r>
            <a:endParaRPr lang="en-US" b="0" dirty="0">
              <a:effectLst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7"/>
            <a:ext cx="8403465" cy="495811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software could have many derived concrete versions of the DocumentCreator class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(family of classes)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FancyDocumentCreator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ModernDocumentCreator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with a different implementation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createLetter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createResume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3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example: Objects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lilke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FancyLetter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ModernResume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of these products is derived from a simple abstract class like Letter or Resume  </a:t>
            </a:r>
          </a:p>
          <a:p>
            <a:pPr lvl="3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191" y="5839440"/>
            <a:ext cx="2300473" cy="8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4416"/>
      </p:ext>
    </p:extLst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Abstract Factory Example (3)</a:t>
            </a:r>
            <a:endParaRPr lang="en-US" b="0" dirty="0">
              <a:effectLst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630" y="1133341"/>
            <a:ext cx="8480739" cy="5112913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client code would get an appropriate instance of the DocumentCreator and call its factory methods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of the resulting objects would be created from the same DocumentCreator implementation and would share a common theme (they would all be fancy or modern objects)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client would only need to know how to handle the abstract Letter or Resume class, not the specific version that it received from the concrete factory </a:t>
            </a:r>
          </a:p>
          <a:p>
            <a:pPr marL="109728" indent="0">
              <a:buNone/>
            </a:pPr>
            <a:br>
              <a:rPr lang="en-US" dirty="0"/>
            </a:b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76" y="5106602"/>
            <a:ext cx="2530483" cy="15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4971"/>
      </p:ext>
    </p:extLst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8943" y="502276"/>
            <a:ext cx="1828800" cy="11204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1"/>
            <a:endCxn id="2" idx="3"/>
          </p:cNvCxnSpPr>
          <p:nvPr/>
        </p:nvCxnSpPr>
        <p:spPr>
          <a:xfrm>
            <a:off x="1068943" y="1062507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25388" y="1130572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3527" y="521952"/>
            <a:ext cx="193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DocumentCreator</a:t>
            </a:r>
          </a:p>
          <a:p>
            <a:r>
              <a:rPr lang="en-US" dirty="0">
                <a:solidFill>
                  <a:schemeClr val="bg1"/>
                </a:solidFill>
              </a:rPr>
              <a:t> (abstract factory)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41299" y="844625"/>
            <a:ext cx="4864978" cy="27851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806277" y="502276"/>
            <a:ext cx="1051149" cy="819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1815917" y="1650051"/>
            <a:ext cx="141667" cy="244699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81822" y="2126569"/>
            <a:ext cx="1661374" cy="128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81822" y="2113690"/>
            <a:ext cx="0" cy="4363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43196" y="2126569"/>
            <a:ext cx="0" cy="4363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3"/>
          </p:cNvCxnSpPr>
          <p:nvPr/>
        </p:nvCxnSpPr>
        <p:spPr>
          <a:xfrm flipH="1">
            <a:off x="1886750" y="1894750"/>
            <a:ext cx="1" cy="2720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96749" y="1059815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CreateLetter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CreateResume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9131" y="2604957"/>
            <a:ext cx="1828800" cy="1120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1"/>
            <a:endCxn id="39" idx="3"/>
          </p:cNvCxnSpPr>
          <p:nvPr/>
        </p:nvCxnSpPr>
        <p:spPr>
          <a:xfrm>
            <a:off x="109131" y="3165188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576" y="3233253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576" y="2648478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ModernDocument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Creator</a:t>
            </a:r>
            <a:r>
              <a:rPr lang="en-US" dirty="0"/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0337" y="3199997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CreateLetter</a:t>
            </a:r>
            <a:r>
              <a:rPr lang="en-US" dirty="0"/>
              <a:t>()</a:t>
            </a:r>
          </a:p>
          <a:p>
            <a:r>
              <a:rPr lang="en-US" dirty="0" err="1"/>
              <a:t>CreateResume</a:t>
            </a:r>
            <a:r>
              <a:rPr lang="en-US" dirty="0"/>
              <a:t>()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77452" y="2589930"/>
            <a:ext cx="1828800" cy="1120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44" idx="1"/>
            <a:endCxn id="44" idx="3"/>
          </p:cNvCxnSpPr>
          <p:nvPr/>
        </p:nvCxnSpPr>
        <p:spPr>
          <a:xfrm>
            <a:off x="2077452" y="3150161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033897" y="3218226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48798" y="2633510"/>
            <a:ext cx="2239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FancyDocument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Creator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58658" y="318497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CreateLetter</a:t>
            </a:r>
            <a:r>
              <a:rPr lang="en-US" dirty="0"/>
              <a:t>()</a:t>
            </a:r>
          </a:p>
          <a:p>
            <a:r>
              <a:rPr lang="en-US" dirty="0" err="1"/>
              <a:t>CreateResume</a:t>
            </a:r>
            <a:r>
              <a:rPr lang="en-US" dirty="0"/>
              <a:t>()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97888" y="1750100"/>
            <a:ext cx="1785245" cy="6491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259671" y="1727265"/>
            <a:ext cx="3408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Letter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(abstract product)</a:t>
            </a:r>
          </a:p>
        </p:txBody>
      </p:sp>
      <p:sp>
        <p:nvSpPr>
          <p:cNvPr id="53" name="Isosceles Triangle 52"/>
          <p:cNvSpPr/>
          <p:nvPr/>
        </p:nvSpPr>
        <p:spPr>
          <a:xfrm>
            <a:off x="5844862" y="2382001"/>
            <a:ext cx="141667" cy="244699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5085008" y="2832761"/>
            <a:ext cx="1661374" cy="128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10767" y="2845640"/>
            <a:ext cx="0" cy="4363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733504" y="2845640"/>
            <a:ext cx="0" cy="4363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3"/>
          </p:cNvCxnSpPr>
          <p:nvPr/>
        </p:nvCxnSpPr>
        <p:spPr>
          <a:xfrm flipH="1">
            <a:off x="5915695" y="2626700"/>
            <a:ext cx="1" cy="2720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9" name="Group 4098"/>
          <p:cNvGrpSpPr/>
          <p:nvPr/>
        </p:nvGrpSpPr>
        <p:grpSpPr>
          <a:xfrm>
            <a:off x="4221741" y="3288556"/>
            <a:ext cx="1786812" cy="584775"/>
            <a:chOff x="4221741" y="3288556"/>
            <a:chExt cx="1786812" cy="584775"/>
          </a:xfrm>
        </p:grpSpPr>
        <p:sp>
          <p:nvSpPr>
            <p:cNvPr id="72" name="Rectangle 71"/>
            <p:cNvSpPr/>
            <p:nvPr/>
          </p:nvSpPr>
          <p:spPr>
            <a:xfrm>
              <a:off x="4245332" y="3323291"/>
              <a:ext cx="1763221" cy="5114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21741" y="3288556"/>
              <a:ext cx="17780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FancyDocument</a:t>
              </a:r>
              <a:endParaRPr lang="en-US" dirty="0"/>
            </a:p>
            <a:p>
              <a:pPr algn="ctr"/>
              <a:r>
                <a:rPr lang="en-US" dirty="0"/>
                <a:t>Letter</a:t>
              </a:r>
            </a:p>
          </p:txBody>
        </p:sp>
      </p:grpSp>
      <p:grpSp>
        <p:nvGrpSpPr>
          <p:cNvPr id="4097" name="Group 4096"/>
          <p:cNvGrpSpPr/>
          <p:nvPr/>
        </p:nvGrpSpPr>
        <p:grpSpPr>
          <a:xfrm>
            <a:off x="6023383" y="3317394"/>
            <a:ext cx="1962397" cy="643253"/>
            <a:chOff x="6190062" y="3366273"/>
            <a:chExt cx="1962397" cy="643253"/>
          </a:xfrm>
        </p:grpSpPr>
        <p:sp>
          <p:nvSpPr>
            <p:cNvPr id="74" name="Rectangle 73"/>
            <p:cNvSpPr/>
            <p:nvPr/>
          </p:nvSpPr>
          <p:spPr>
            <a:xfrm>
              <a:off x="6265169" y="3372659"/>
              <a:ext cx="1763221" cy="5114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190062" y="3366273"/>
              <a:ext cx="1962397" cy="64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ModernDocument</a:t>
              </a:r>
              <a:endParaRPr lang="en-US" dirty="0"/>
            </a:p>
            <a:p>
              <a:pPr algn="ctr"/>
              <a:r>
                <a:rPr lang="en-US" dirty="0"/>
                <a:t>Letter</a:t>
              </a:r>
            </a:p>
          </p:txBody>
        </p:sp>
      </p:grpSp>
      <p:sp>
        <p:nvSpPr>
          <p:cNvPr id="78" name="Rectangle 77"/>
          <p:cNvSpPr/>
          <p:nvPr/>
        </p:nvSpPr>
        <p:spPr>
          <a:xfrm>
            <a:off x="5207127" y="4233573"/>
            <a:ext cx="1785245" cy="6491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364536" y="4223772"/>
            <a:ext cx="3408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Resume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(abstract product)</a:t>
            </a:r>
          </a:p>
        </p:txBody>
      </p:sp>
      <p:sp>
        <p:nvSpPr>
          <p:cNvPr id="80" name="Isosceles Triangle 79"/>
          <p:cNvSpPr/>
          <p:nvPr/>
        </p:nvSpPr>
        <p:spPr>
          <a:xfrm>
            <a:off x="5954101" y="4865474"/>
            <a:ext cx="141667" cy="244699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5194247" y="5316234"/>
            <a:ext cx="1661374" cy="128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220006" y="5329113"/>
            <a:ext cx="0" cy="4363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842743" y="5329113"/>
            <a:ext cx="0" cy="4363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0" idx="3"/>
          </p:cNvCxnSpPr>
          <p:nvPr/>
        </p:nvCxnSpPr>
        <p:spPr>
          <a:xfrm flipH="1">
            <a:off x="6024934" y="5110173"/>
            <a:ext cx="1" cy="2720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6150255" y="5800867"/>
            <a:ext cx="1927131" cy="584775"/>
            <a:chOff x="6207695" y="3366273"/>
            <a:chExt cx="1927131" cy="584775"/>
          </a:xfrm>
        </p:grpSpPr>
        <p:sp>
          <p:nvSpPr>
            <p:cNvPr id="86" name="Rectangle 85"/>
            <p:cNvSpPr/>
            <p:nvPr/>
          </p:nvSpPr>
          <p:spPr>
            <a:xfrm>
              <a:off x="6265169" y="3372659"/>
              <a:ext cx="1763221" cy="5114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207695" y="3366273"/>
              <a:ext cx="19271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ModernDocument</a:t>
              </a:r>
              <a:endParaRPr lang="en-US" dirty="0"/>
            </a:p>
            <a:p>
              <a:pPr algn="ctr"/>
              <a:r>
                <a:rPr lang="en-US" dirty="0"/>
                <a:t>Resume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221741" y="5762576"/>
            <a:ext cx="1786812" cy="584775"/>
            <a:chOff x="4221741" y="3249919"/>
            <a:chExt cx="1786812" cy="584775"/>
          </a:xfrm>
        </p:grpSpPr>
        <p:sp>
          <p:nvSpPr>
            <p:cNvPr id="89" name="Rectangle 88"/>
            <p:cNvSpPr/>
            <p:nvPr/>
          </p:nvSpPr>
          <p:spPr>
            <a:xfrm>
              <a:off x="4245332" y="3323291"/>
              <a:ext cx="1763221" cy="5114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221741" y="3249919"/>
              <a:ext cx="17780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FancyDocument</a:t>
              </a:r>
              <a:endParaRPr lang="en-US" dirty="0"/>
            </a:p>
            <a:p>
              <a:pPr algn="ctr"/>
              <a:r>
                <a:rPr lang="en-US" dirty="0"/>
                <a:t>Resume</a:t>
              </a:r>
            </a:p>
          </p:txBody>
        </p:sp>
      </p:grpSp>
      <p:cxnSp>
        <p:nvCxnSpPr>
          <p:cNvPr id="4106" name="Straight Connector 4105"/>
          <p:cNvCxnSpPr>
            <a:stCxn id="15" idx="2"/>
          </p:cNvCxnSpPr>
          <p:nvPr/>
        </p:nvCxnSpPr>
        <p:spPr>
          <a:xfrm>
            <a:off x="8331852" y="1321640"/>
            <a:ext cx="0" cy="3181573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Straight Connector 4107"/>
          <p:cNvCxnSpPr/>
          <p:nvPr/>
        </p:nvCxnSpPr>
        <p:spPr>
          <a:xfrm flipH="1">
            <a:off x="6898782" y="2113690"/>
            <a:ext cx="1433069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0101" y="4503213"/>
            <a:ext cx="1351750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5" name="Straight Connector 4114"/>
          <p:cNvCxnSpPr>
            <a:stCxn id="48" idx="3"/>
          </p:cNvCxnSpPr>
          <p:nvPr/>
        </p:nvCxnSpPr>
        <p:spPr>
          <a:xfrm flipV="1">
            <a:off x="3915870" y="3477357"/>
            <a:ext cx="329462" cy="1"/>
          </a:xfrm>
          <a:prstGeom prst="line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037264" y="3769745"/>
            <a:ext cx="0" cy="2321904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90" idx="1"/>
          </p:cNvCxnSpPr>
          <p:nvPr/>
        </p:nvCxnSpPr>
        <p:spPr>
          <a:xfrm>
            <a:off x="3214059" y="6050646"/>
            <a:ext cx="1007682" cy="4318"/>
          </a:xfrm>
          <a:prstGeom prst="line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32831" y="3741050"/>
            <a:ext cx="21692" cy="2788539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38404" y="6525271"/>
            <a:ext cx="5966177" cy="23267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Straight Connector 4124"/>
          <p:cNvCxnSpPr/>
          <p:nvPr/>
        </p:nvCxnSpPr>
        <p:spPr>
          <a:xfrm flipH="1" flipV="1">
            <a:off x="7004581" y="6347351"/>
            <a:ext cx="0" cy="177920"/>
          </a:xfrm>
          <a:prstGeom prst="line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557380" y="3710392"/>
            <a:ext cx="0" cy="35933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557380" y="4037280"/>
            <a:ext cx="5447201" cy="30978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6898782" y="3784772"/>
            <a:ext cx="0" cy="266352"/>
          </a:xfrm>
          <a:prstGeom prst="line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04850" y="451008"/>
            <a:ext cx="1390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instantiates</a:t>
            </a:r>
          </a:p>
        </p:txBody>
      </p:sp>
    </p:spTree>
    <p:extLst>
      <p:ext uri="{BB962C8B-B14F-4D97-AF65-F5344CB8AC3E}">
        <p14:creationId xmlns:p14="http://schemas.microsoft.com/office/powerpoint/2010/main" val="3015266604"/>
      </p:ext>
    </p:extLst>
  </p:cSld>
  <p:clrMapOvr>
    <a:masterClrMapping/>
  </p:clrMapOvr>
  <p:transition spd="med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 Factory Example  </a:t>
            </a:r>
            <a:endParaRPr lang="en-US" b="0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5438" y="1313971"/>
            <a:ext cx="7556166" cy="5155238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2128100792"/>
      </p:ext>
    </p:extLst>
  </p:cSld>
  <p:clrMapOvr>
    <a:masterClrMapping/>
  </p:clrMapOvr>
  <p:transition spd="med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823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Singleton Design Pattern</a:t>
            </a:r>
            <a:endParaRPr lang="en-US" b="0" dirty="0">
              <a:effectLst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267" y="1309823"/>
            <a:ext cx="8403465" cy="495811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Restricts the instantiation of a class to one object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is useful when exactly one object is needed to coordinate actions across the system</a:t>
            </a:r>
          </a:p>
          <a:p>
            <a:pPr marL="109728" indent="0">
              <a:buNone/>
            </a:pP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70" y="3627120"/>
            <a:ext cx="4410576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90033"/>
      </p:ext>
    </p:extLst>
  </p:cSld>
  <p:clrMapOvr>
    <a:masterClrMapping/>
  </p:clrMapOvr>
  <p:transition spd="med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8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Implementation of the Singleton Design Pattern</a:t>
            </a:r>
            <a:endParaRPr lang="en-US" b="0" dirty="0">
              <a:effectLst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7"/>
            <a:ext cx="8403465" cy="495811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singleton pattern is implemented by creating a class with a method that creates a new instance of the class if one does not exist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an instance already exists, it simply returns a reference to that object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make sure that the object cannot be instantiated any other way, the constructor can be made private</a:t>
            </a:r>
          </a:p>
          <a:p>
            <a:pPr marL="393192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34" y="4324725"/>
            <a:ext cx="7317794" cy="18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61847"/>
      </p:ext>
    </p:extLst>
  </p:cSld>
  <p:clrMapOvr>
    <a:masterClrMapping/>
  </p:clrMapOvr>
  <p:transition spd="med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580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Applications of the Singleton Design Pattern</a:t>
            </a:r>
            <a:endParaRPr lang="en-US" b="0" dirty="0">
              <a:effectLst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7"/>
            <a:ext cx="8403465" cy="495811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can be many printers in a system but there should be only ONE printer spooler (controller)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should be only ONE file system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should be only ONE window manager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singleton.cpp</a:t>
            </a:r>
          </a:p>
          <a:p>
            <a:pPr marL="393192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54" y="3759311"/>
            <a:ext cx="4648200" cy="286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94309"/>
      </p:ext>
    </p:extLst>
  </p:cSld>
  <p:clrMapOvr>
    <a:masterClrMapping/>
  </p:clrMapOvr>
  <p:transition spd="med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91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Structural Patterns</a:t>
            </a:r>
            <a:endParaRPr lang="en-US" b="0" dirty="0">
              <a:effectLst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3335" y="1069203"/>
            <a:ext cx="8403465" cy="495811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Structural design patterns are concerned with how classes and objects are composed to form larger structures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Uses inheritance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Multiple inheritance combines two or more classes into one class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Resulting class combines properties of its parent classes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352" y="4056656"/>
            <a:ext cx="3768516" cy="249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9478"/>
      </p:ext>
    </p:extLst>
  </p:cSld>
  <p:clrMapOvr>
    <a:masterClrMapping/>
  </p:clrMapOvr>
  <p:transition spd="med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91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Structural Objects</a:t>
            </a:r>
            <a:endParaRPr lang="en-US" b="0" dirty="0">
              <a:effectLst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3335" y="1069203"/>
            <a:ext cx="8403465" cy="495811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Structural objects patterns describe ways to compose objects to provide new functionality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added flexibility comes from the ability to change the composition at run-time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358" y="3758699"/>
            <a:ext cx="3809140" cy="245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74050"/>
      </p:ext>
    </p:extLst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Use Design Patterns (2)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Facilitates ways to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reuse design solutions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that other software developers have created for common and recurring problems leveraging the expertise of other skilled developers and designers</a:t>
            </a:r>
          </a:p>
          <a:p>
            <a:pPr marL="393192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204" y="4230071"/>
            <a:ext cx="3903663" cy="22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98804"/>
      </p:ext>
    </p:extLst>
  </p:cSld>
  <p:clrMapOvr>
    <a:masterClrMapping/>
  </p:clrMapOvr>
  <p:transition spd="med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91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Facade Design Pattern (1) 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743" y="1197735"/>
            <a:ext cx="8500057" cy="50488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facade is an object that provides a simplified interface to a larger body of code, such as a class library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33" y="3722184"/>
            <a:ext cx="18954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19276"/>
      </p:ext>
    </p:extLst>
  </p:cSld>
  <p:clrMapOvr>
    <a:masterClrMapping/>
  </p:clrMapOvr>
  <p:transition spd="med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91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Facade Design Pattern (2)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743" y="1197735"/>
            <a:ext cx="8500057" cy="504889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facade can: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a software library easier to use, understand and test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Since the facade has convenient methods for common tasks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a library more readable, for the same reason above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 dependencies of outside code on the inner workings of a library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Since most code uses a facade, thus allowing more flexibility in developing the system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Wrap a poorly designed collection of APIs with a single well-designed API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71" y="4981025"/>
            <a:ext cx="3209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32184"/>
      </p:ext>
    </p:extLst>
  </p:cSld>
  <p:clrMapOvr>
    <a:masterClrMapping/>
  </p:clrMapOvr>
  <p:transition spd="med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3465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Facade Design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14" y="1526465"/>
            <a:ext cx="5867399" cy="4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17340"/>
      </p:ext>
    </p:extLst>
  </p:cSld>
  <p:clrMapOvr>
    <a:masterClrMapping/>
  </p:clrMapOvr>
  <p:transition spd="med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743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Decorator Design Pattern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743" y="1288523"/>
            <a:ext cx="8403465" cy="495811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Allows behavior to be added to an individual object, either statically or dynamically, without affecting the behavior of other objects from the same class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known as a </a:t>
            </a:r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achieved by designing a new </a:t>
            </a:r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decorator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that wraps the original class</a:t>
            </a:r>
          </a:p>
          <a:p>
            <a:endParaRPr lang="en-US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35" y="4080398"/>
            <a:ext cx="4551273" cy="231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07929"/>
      </p:ext>
    </p:extLst>
  </p:cSld>
  <p:clrMapOvr>
    <a:masterClrMapping/>
  </p:clrMapOvr>
  <p:transition spd="med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91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Decorator Design Patterns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59" y="1375139"/>
            <a:ext cx="5738707" cy="45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12227"/>
      </p:ext>
    </p:extLst>
  </p:cSld>
  <p:clrMapOvr>
    <a:masterClrMapping/>
  </p:clrMapOvr>
  <p:transition spd="med"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743" y="228918"/>
            <a:ext cx="8854225" cy="1143000"/>
          </a:xfrm>
        </p:spPr>
        <p:txBody>
          <a:bodyPr>
            <a:noAutofit/>
          </a:bodyPr>
          <a:lstStyle/>
          <a:p>
            <a:r>
              <a:rPr lang="en-US" sz="3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Decorator Design Patterns (1)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743" y="1197735"/>
            <a:ext cx="8500057" cy="504889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Consider a window in a windowing system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allow scrolling of the window's contents, one may wish to add horizontal or vertical scrollbars to it, as appropriate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Assume windows are represented by instances of the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class, and assume this class has no functionality for adding scrollbars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62" y="4572000"/>
            <a:ext cx="2990415" cy="167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87468"/>
      </p:ext>
    </p:extLst>
  </p:cSld>
  <p:clrMapOvr>
    <a:masterClrMapping/>
  </p:clrMapOvr>
  <p:transition spd="med"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91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Decorator Design Patterns (2)</a:t>
            </a:r>
            <a:endParaRPr lang="en-US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743" y="1197735"/>
            <a:ext cx="8500057" cy="504889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could create a subclass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ScrollingWindow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provides them, or create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ScrollingWindowDecorator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subclass that adds this functionality to existing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Now, assume one also desires the ability to add borders to windows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Again, the original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has no support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ScrollingWindow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subclass now poses a problem, because it has effectively created a new kind of window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745" y="5057775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14701"/>
      </p:ext>
    </p:extLst>
  </p:cSld>
  <p:clrMapOvr>
    <a:masterClrMapping/>
  </p:clrMapOvr>
  <p:transition spd="med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91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Decorator Design Patterns (3)</a:t>
            </a:r>
            <a:endParaRPr lang="en-US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743" y="1197735"/>
            <a:ext cx="8500057" cy="504889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one wishes to add border support to many but not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windows, one must create subclasses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WindowWithBorder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ScrollingWindowWithBorder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etc.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problem gets worse with every new feature or window subtype to be added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15" y="4198961"/>
            <a:ext cx="3656557" cy="20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15390"/>
      </p:ext>
    </p:extLst>
  </p:cSld>
  <p:clrMapOvr>
    <a:masterClrMapping/>
  </p:clrMapOvr>
  <p:transition spd="med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91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Decorator Design Patterns (4)</a:t>
            </a:r>
            <a:endParaRPr lang="en-US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743" y="1197735"/>
            <a:ext cx="8500057" cy="504889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the decorator solution, we simply create a new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BorderedWindowDecorator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—at runtime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can decorate existing windows with the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ScrollingWindowDecorator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Notice that if the functionality needs to be added to all the windows, one could modify the base class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other hand, sometimes (e.g., using external frameworks) it is not possible, legal, or convenient to modify the base class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12" y="4882620"/>
            <a:ext cx="2543175" cy="163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67865"/>
      </p:ext>
    </p:extLst>
  </p:cSld>
  <p:clrMapOvr>
    <a:masterClrMapping/>
  </p:clrMapOvr>
  <p:transition spd="med"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91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Decorator Design Patterns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0878"/>
            <a:ext cx="8341439" cy="373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73122"/>
      </p:ext>
    </p:extLst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0687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Use Design Patterns (3)</a:t>
            </a:r>
            <a:endParaRPr lang="en-US" altLang="en-US" sz="4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9508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Designing reusable object oriented software is difficult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Designs must be specific to a particular problem and general enough to address future problems and requirements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23299"/>
            <a:ext cx="3335867" cy="215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52032"/>
      </p:ext>
    </p:extLst>
  </p:cSld>
  <p:clrMapOvr>
    <a:masterClrMapping/>
  </p:clrMapOvr>
  <p:transition spd="med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918"/>
            <a:ext cx="8229600" cy="840285"/>
          </a:xfrm>
        </p:spPr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Behavior Design Patterns</a:t>
            </a:r>
            <a:endParaRPr lang="en-US" b="0" dirty="0">
              <a:effectLst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3335" y="1069203"/>
            <a:ext cx="8403465" cy="495811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Behavior patterns are concerned with algorithms and assignment of responsibilities between objects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Describes the pattern of communication between objects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Uses composition rather than inheritance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35" y="3992072"/>
            <a:ext cx="2649842" cy="24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56710"/>
      </p:ext>
    </p:extLst>
  </p:cSld>
  <p:clrMapOvr>
    <a:masterClrMapping/>
  </p:clrMapOvr>
  <p:transition spd="med"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E22A-727F-4DB2-A766-89EDE9F7AC81}" type="slidenum">
              <a:rPr lang="en-US"/>
              <a:pPr/>
              <a:t>51</a:t>
            </a:fld>
            <a:endParaRPr lang="en-US"/>
          </a:p>
        </p:txBody>
      </p:sp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Template Method Pattern</a:t>
            </a:r>
          </a:p>
        </p:txBody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template method pattern is a software engineering design pattern describing a generic computation mechanism that can be specialized by redefining certain steps</a:t>
            </a:r>
          </a:p>
        </p:txBody>
      </p:sp>
      <p:pic>
        <p:nvPicPr>
          <p:cNvPr id="1724417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832412"/>
            <a:ext cx="3352800" cy="2511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7849135"/>
      </p:ext>
    </p:extLst>
  </p:cSld>
  <p:clrMapOvr>
    <a:masterClrMapping/>
  </p:clrMapOvr>
  <p:transition spd="med"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91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Template Design Pattern 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743" y="1197735"/>
            <a:ext cx="8500057" cy="504889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Defines the program skeleton of an algorithm in a method, called a template method, which defers some steps to subclasses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lets one redefine certain steps of an algorithm without changing the algorithm's structure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use of "template" is unrelated to C++ templates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39" y="4182596"/>
            <a:ext cx="3773510" cy="25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5613"/>
      </p:ext>
    </p:extLst>
  </p:cSld>
  <p:clrMapOvr>
    <a:masterClrMapping/>
  </p:clrMapOvr>
  <p:transition spd="med"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91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Template Design Pattern 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743" y="1197735"/>
            <a:ext cx="8500057" cy="504889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 method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this design pattern, one or more algorithm steps can be overridden by subclasses to allow differing behaviors while ensuring that the overarching algorithm is still followed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80" y="3499114"/>
            <a:ext cx="3764280" cy="22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49323"/>
      </p:ext>
    </p:extLst>
  </p:cSld>
  <p:clrMapOvr>
    <a:masterClrMapping/>
  </p:clrMapOvr>
  <p:transition spd="med"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918"/>
            <a:ext cx="8776952" cy="1143000"/>
          </a:xfrm>
        </p:spPr>
        <p:txBody>
          <a:bodyPr>
            <a:normAutofit/>
          </a:bodyPr>
          <a:lstStyle/>
          <a:p>
            <a:r>
              <a:rPr lang="en-US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Template Design Pattern Implementation</a:t>
            </a:r>
            <a:endParaRPr lang="en-US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743" y="1197735"/>
            <a:ext cx="8500057" cy="504889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a class is created that provides the basic steps of an algorithm design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steps are implemented using abstract methods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Later on, subclasses change the abstract methods to implement real actions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Thus the general algorithm is saved in one place but the concrete steps may be changed by the subclasses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76" y="5019675"/>
            <a:ext cx="32861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359"/>
      </p:ext>
    </p:extLst>
  </p:cSld>
  <p:clrMapOvr>
    <a:masterClrMapping/>
  </p:clrMapOvr>
  <p:transition spd="med"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3465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Template Design Pattern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1781108"/>
            <a:ext cx="5918272" cy="48550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23493" y="4636394"/>
            <a:ext cx="3515932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template.cpp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36138"/>
      </p:ext>
    </p:extLst>
  </p:cSld>
  <p:clrMapOvr>
    <a:masterClrMapping/>
  </p:clrMapOvr>
  <p:transition spd="med"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E22A-727F-4DB2-A766-89EDE9F7AC81}" type="slidenum">
              <a:rPr lang="en-US"/>
              <a:pPr/>
              <a:t>56</a:t>
            </a:fld>
            <a:endParaRPr lang="en-US"/>
          </a:p>
        </p:txBody>
      </p:sp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1143000"/>
          </a:xfrm>
        </p:spPr>
        <p:txBody>
          <a:bodyPr>
            <a:normAutofit/>
          </a:bodyPr>
          <a:lstStyle/>
          <a:p>
            <a:r>
              <a:rPr lang="en-US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Generic Merging as a Template Method Pattern</a:t>
            </a:r>
          </a:p>
        </p:txBody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495800"/>
          </a:xfrm>
        </p:spPr>
        <p:txBody>
          <a:bodyPr/>
          <a:lstStyle/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One can developed a design method that mergers two sequences into one by specializing the behavior of three abstract methods (pure virtual functions)</a:t>
            </a:r>
          </a:p>
          <a:p>
            <a:pPr lvl="1"/>
            <a:r>
              <a:rPr lang="en-US" sz="2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fromA</a:t>
            </a:r>
            <a:endParaRPr lang="en-US" sz="2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Next element will be selected from A</a:t>
            </a:r>
          </a:p>
          <a:p>
            <a:pPr lvl="1"/>
            <a:r>
              <a:rPr lang="en-US" sz="2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fromB</a:t>
            </a:r>
            <a:endParaRPr lang="en-US" sz="2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Next element will be selected from B</a:t>
            </a:r>
          </a:p>
          <a:p>
            <a:pPr lvl="1"/>
            <a:r>
              <a:rPr lang="en-US" sz="27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fromBoth</a:t>
            </a:r>
            <a:endParaRPr lang="en-US" sz="2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Next element will be selected from both A and B</a:t>
            </a:r>
          </a:p>
          <a:p>
            <a:pPr lvl="1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4404821"/>
      </p:ext>
    </p:extLst>
  </p:cSld>
  <p:clrMapOvr>
    <a:masterClrMapping/>
  </p:clrMapOvr>
  <p:transition spd="med"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E22A-727F-4DB2-A766-89EDE9F7AC81}" type="slidenum">
              <a:rPr lang="en-US"/>
              <a:pPr/>
              <a:t>57</a:t>
            </a:fld>
            <a:endParaRPr lang="en-US"/>
          </a:p>
        </p:txBody>
      </p:sp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en-US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Generic Merging as a Template Method Pattern</a:t>
            </a:r>
          </a:p>
        </p:txBody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template 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E&gt; </a:t>
            </a:r>
          </a:p>
          <a:p>
            <a:pPr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 Merge {					// generic Merge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public: 					// global types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std::list&lt;E&gt; List;			// list type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void merge(List&amp; A, List&amp; B, List&amp; C);	// generic merge function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protected: 					// local types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List::iterator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	// iterator type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	 						// overridden functions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virtual void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fromA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(const E&amp; a, List&amp; C) = 0;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virtual void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fromBoth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(const E&amp; a, const E&amp; b, List&amp; C) = 0;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virtual void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fromB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(const E&amp; b, List&amp; C) = 0;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}; </a:t>
            </a:r>
          </a:p>
        </p:txBody>
      </p:sp>
    </p:spTree>
    <p:extLst>
      <p:ext uri="{BB962C8B-B14F-4D97-AF65-F5344CB8AC3E}">
        <p14:creationId xmlns:p14="http://schemas.microsoft.com/office/powerpoint/2010/main" val="4081287484"/>
      </p:ext>
    </p:extLst>
  </p:cSld>
  <p:clrMapOvr>
    <a:masterClrMapping/>
  </p:clrMapOvr>
  <p:transition spd="med"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E22A-727F-4DB2-A766-89EDE9F7AC81}" type="slidenum">
              <a:rPr lang="en-US"/>
              <a:pPr/>
              <a:t>58</a:t>
            </a:fld>
            <a:endParaRPr lang="en-US"/>
          </a:p>
        </p:txBody>
      </p:sp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en-US" sz="2800" dirty="0"/>
              <a:t>Generic Merging as a Template Method Pattern</a:t>
            </a:r>
          </a:p>
        </p:txBody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572000"/>
          </a:xfrm>
        </p:spPr>
        <p:txBody>
          <a:bodyPr/>
          <a:lstStyle/>
          <a:p>
            <a:r>
              <a:rPr lang="en-US" sz="3100" dirty="0" err="1">
                <a:latin typeface="Arial" panose="020B0604020202020204" pitchFamily="34" charset="0"/>
                <a:cs typeface="Arial" panose="020B0604020202020204" pitchFamily="34" charset="0"/>
              </a:rPr>
              <a:t>fromA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100" dirty="0" err="1">
                <a:latin typeface="Arial" panose="020B0604020202020204" pitchFamily="34" charset="0"/>
                <a:cs typeface="Arial" panose="020B0604020202020204" pitchFamily="34" charset="0"/>
              </a:rPr>
              <a:t>fromB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100" dirty="0" err="1">
                <a:latin typeface="Arial" panose="020B0604020202020204" pitchFamily="34" charset="0"/>
                <a:cs typeface="Arial" panose="020B0604020202020204" pitchFamily="34" charset="0"/>
              </a:rPr>
              <a:t>fromBoth</a:t>
            </a:r>
            <a:endParaRPr 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Are overridden in subclasses of </a:t>
            </a:r>
            <a:r>
              <a:rPr lang="en-US" sz="2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to achieve the desired results</a:t>
            </a:r>
          </a:p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Subclasses of the Merge</a:t>
            </a:r>
          </a:p>
          <a:p>
            <a:pPr lvl="1"/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UnionMerge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IntersectMerge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SubtractMerge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142715025"/>
      </p:ext>
    </p:extLst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0687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Use Design Patterns (4)</a:t>
            </a:r>
            <a:endParaRPr lang="en-US" altLang="en-US" sz="4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9508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a designer find a solution that works well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in a real-world application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they use it over and over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They rarely start from scratch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Design patterns make it easier to reuse successful designs and architectures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257" y="4298738"/>
            <a:ext cx="4162677" cy="188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33331"/>
      </p:ext>
    </p:extLst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Patterns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124" y="1210872"/>
            <a:ext cx="8229600" cy="4525963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Design patterns are 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functions or classes</a:t>
            </a:r>
          </a:p>
          <a:p>
            <a:pPr marL="598932" lvl="1" indent="-34290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Design patterns do </a:t>
            </a:r>
            <a:r>
              <a:rPr lang="en-US" sz="28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provide a reusable source code component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57" y="4881034"/>
            <a:ext cx="1594067" cy="171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89528"/>
      </p:ext>
    </p:extLst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Design Approach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124" y="1210872"/>
            <a:ext cx="8229600" cy="4525963"/>
          </a:xfrm>
        </p:spPr>
        <p:txBody>
          <a:bodyPr>
            <a:normAutofit/>
          </a:bodyPr>
          <a:lstStyle/>
          <a:p>
            <a:pPr marL="598932" lvl="1" indent="-34290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design </a:t>
            </a:r>
            <a:r>
              <a:rPr lang="en-US" sz="28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 solve a particular problem in a given context is reused, and the actual code to implement the design pattern is </a:t>
            </a:r>
            <a:r>
              <a:rPr lang="en-US" sz="28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for each particular problem</a:t>
            </a:r>
          </a:p>
          <a:p>
            <a:pPr marL="836676" lvl="2" indent="-34290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design pattern provides a </a:t>
            </a:r>
            <a:r>
              <a:rPr lang="en-US" sz="28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that is customized for each particular problem need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108" y="4931972"/>
            <a:ext cx="28384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50912"/>
      </p:ext>
    </p:extLst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4268" y="338328"/>
            <a:ext cx="8229600" cy="1143000"/>
          </a:xfrm>
        </p:spPr>
        <p:txBody>
          <a:bodyPr/>
          <a:lstStyle/>
          <a:p>
            <a:r>
              <a:rPr lang="en-US" sz="4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Patterns Benefits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Some of the benefits include:</a:t>
            </a:r>
          </a:p>
          <a:p>
            <a:pPr marL="598932" lvl="1" indent="-34290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Reduction in design time</a:t>
            </a:r>
          </a:p>
          <a:p>
            <a:pPr marL="598932" lvl="1" indent="-34290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Reduction in debugging time (sometimes quite dramatic)  </a:t>
            </a:r>
          </a:p>
          <a:p>
            <a:pPr marL="598932" lvl="1" indent="-34290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425" y="3710341"/>
            <a:ext cx="3066547" cy="22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46010"/>
      </p:ext>
    </p:extLst>
  </p:cSld>
  <p:clrMapOvr>
    <a:masterClrMapping/>
  </p:clrMapOvr>
  <p:transition spd="med">
    <p:zo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9231</TotalTime>
  <Pages>76</Pages>
  <Words>2229</Words>
  <Application>Microsoft Office PowerPoint</Application>
  <PresentationFormat>On-screen Show (4:3)</PresentationFormat>
  <Paragraphs>298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Lucida Sans Unicode</vt:lpstr>
      <vt:lpstr>Verdana</vt:lpstr>
      <vt:lpstr>Wingdings 2</vt:lpstr>
      <vt:lpstr>Wingdings 3</vt:lpstr>
      <vt:lpstr>Concourse</vt:lpstr>
      <vt:lpstr>Design Patterns</vt:lpstr>
      <vt:lpstr>Basis of this Lecture</vt:lpstr>
      <vt:lpstr>Why Use Design Patterns (1)</vt:lpstr>
      <vt:lpstr>Why Use Design Patterns (2)</vt:lpstr>
      <vt:lpstr>Why Use Design Patterns (3)</vt:lpstr>
      <vt:lpstr>Why Use Design Patterns (4)</vt:lpstr>
      <vt:lpstr>Design Patterns</vt:lpstr>
      <vt:lpstr>The Design Approach</vt:lpstr>
      <vt:lpstr>Design Patterns Benefits</vt:lpstr>
      <vt:lpstr>Design Patterns Drawbacks</vt:lpstr>
      <vt:lpstr>Four Essential Elements of a Design Patterns (1)</vt:lpstr>
      <vt:lpstr>Four Essential Elements of a Design Patterns (2)</vt:lpstr>
      <vt:lpstr>Four Essential Elements of a Design Patterns (3)</vt:lpstr>
      <vt:lpstr>Design Pattern Description (1)</vt:lpstr>
      <vt:lpstr>Design Pattern Description (2)</vt:lpstr>
      <vt:lpstr>Design Pattern Description (3)</vt:lpstr>
      <vt:lpstr>Three Categories of Design Patterns</vt:lpstr>
      <vt:lpstr>Design Patterns Categories Details</vt:lpstr>
      <vt:lpstr>Creational Patterns</vt:lpstr>
      <vt:lpstr>Structural Patterns</vt:lpstr>
      <vt:lpstr>Behavioral Patterns (1) </vt:lpstr>
      <vt:lpstr>Behavioral Patterns (2) </vt:lpstr>
      <vt:lpstr>Abstract Class (as opposed to a Concrete Class)</vt:lpstr>
      <vt:lpstr>Abstract Operations</vt:lpstr>
      <vt:lpstr>Creational Patterns</vt:lpstr>
      <vt:lpstr>Factory (1)</vt:lpstr>
      <vt:lpstr>Factory (2)</vt:lpstr>
      <vt:lpstr>Abstract Factory</vt:lpstr>
      <vt:lpstr>Abstract Factory</vt:lpstr>
      <vt:lpstr>Abstract Factory Example (1)</vt:lpstr>
      <vt:lpstr>Abstract Factory Example (2)</vt:lpstr>
      <vt:lpstr>Abstract Factory Example (3)</vt:lpstr>
      <vt:lpstr>PowerPoint Presentation</vt:lpstr>
      <vt:lpstr>General Factory Example  </vt:lpstr>
      <vt:lpstr>Singleton Design Pattern</vt:lpstr>
      <vt:lpstr>Implementation of the Singleton Design Pattern</vt:lpstr>
      <vt:lpstr>Applications of the Singleton Design Pattern</vt:lpstr>
      <vt:lpstr>Structural Patterns</vt:lpstr>
      <vt:lpstr>Structural Objects</vt:lpstr>
      <vt:lpstr>Facade Design Pattern (1) </vt:lpstr>
      <vt:lpstr>Facade Design Pattern (2)</vt:lpstr>
      <vt:lpstr>Facade Design Pattern</vt:lpstr>
      <vt:lpstr>Decorator Design Pattern</vt:lpstr>
      <vt:lpstr>Decorator Design Patterns</vt:lpstr>
      <vt:lpstr>Example Decorator Design Patterns (1)</vt:lpstr>
      <vt:lpstr>Example Decorator Design Patterns (2)</vt:lpstr>
      <vt:lpstr>Example Decorator Design Patterns (3)</vt:lpstr>
      <vt:lpstr>Example Decorator Design Patterns (4)</vt:lpstr>
      <vt:lpstr>Decorator Design Patterns</vt:lpstr>
      <vt:lpstr>Behavior Design Patterns</vt:lpstr>
      <vt:lpstr>Template Method Pattern</vt:lpstr>
      <vt:lpstr>Template Design Pattern </vt:lpstr>
      <vt:lpstr>Template Design Pattern </vt:lpstr>
      <vt:lpstr>Template Design Pattern Implementation</vt:lpstr>
      <vt:lpstr>Template Design Pattern</vt:lpstr>
      <vt:lpstr>Generic Merging as a Template Method Pattern</vt:lpstr>
      <vt:lpstr>Generic Merging as a Template Method Pattern</vt:lpstr>
      <vt:lpstr>Generic Merging as a Template Method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ASSESSMENT  GUIDELINE  MARCH, 1999</dc:title>
  <dc:creator>Jerry</dc:creator>
  <cp:lastModifiedBy>Jerry Lebowitz</cp:lastModifiedBy>
  <cp:revision>378</cp:revision>
  <cp:lastPrinted>2015-07-22T21:28:12Z</cp:lastPrinted>
  <dcterms:created xsi:type="dcterms:W3CDTF">1999-02-18T11:48:28Z</dcterms:created>
  <dcterms:modified xsi:type="dcterms:W3CDTF">2017-11-16T20:00:30Z</dcterms:modified>
</cp:coreProperties>
</file>