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90" r:id="rId10"/>
    <p:sldId id="292" r:id="rId11"/>
    <p:sldId id="294" r:id="rId12"/>
    <p:sldId id="295" r:id="rId13"/>
    <p:sldId id="296" r:id="rId14"/>
    <p:sldId id="297" r:id="rId15"/>
    <p:sldId id="298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61" r:id="rId28"/>
    <p:sldId id="263" r:id="rId29"/>
    <p:sldId id="264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FFCC"/>
    <a:srgbClr val="990033"/>
    <a:srgbClr val="003399"/>
    <a:srgbClr val="B7DBFF"/>
    <a:srgbClr val="E9F7FF"/>
    <a:srgbClr val="99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14" autoAdjust="0"/>
  </p:normalViewPr>
  <p:slideViewPr>
    <p:cSldViewPr snapToGrid="0">
      <p:cViewPr varScale="1">
        <p:scale>
          <a:sx n="72" d="100"/>
          <a:sy n="72" d="100"/>
        </p:scale>
        <p:origin x="170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1.xml"/><Relationship Id="rId3" Type="http://schemas.openxmlformats.org/officeDocument/2006/relationships/slide" Target="slides/slide6.xml"/><Relationship Id="rId7" Type="http://schemas.openxmlformats.org/officeDocument/2006/relationships/slide" Target="slides/slide12.xml"/><Relationship Id="rId12" Type="http://schemas.openxmlformats.org/officeDocument/2006/relationships/slide" Target="slides/slide20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11" Type="http://schemas.openxmlformats.org/officeDocument/2006/relationships/slide" Target="slides/slide18.xml"/><Relationship Id="rId5" Type="http://schemas.openxmlformats.org/officeDocument/2006/relationships/slide" Target="slides/slide9.xml"/><Relationship Id="rId10" Type="http://schemas.openxmlformats.org/officeDocument/2006/relationships/slide" Target="slides/slide15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jpe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3400"/>
            <a:ext cx="5030787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7307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49325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22400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97063" algn="l" defTabSz="9842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4FD8C15E-D319-4C3C-82B6-2050B05A11A3}" type="slidenum">
              <a:rPr lang="en-US"/>
              <a:pPr/>
              <a:t>1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79962" cy="3584575"/>
          </a:xfrm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3050" cy="4314825"/>
          </a:xfrm>
        </p:spPr>
        <p:txBody>
          <a:bodyPr/>
          <a:lstStyle/>
          <a:p>
            <a:pPr defTabSz="103663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4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467082E2-DFFA-461B-A2B4-D2686152C512}" type="slidenum">
              <a:rPr lang="en-US"/>
              <a:pPr/>
              <a:t>11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8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1DBC00AC-CDAD-44BB-BDBA-097B00BF2669}" type="slidenum">
              <a:rPr lang="en-US"/>
              <a:pPr/>
              <a:t>12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8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6CF85A56-236B-436E-A243-917EC493027B}" type="slidenum">
              <a:rPr lang="en-US"/>
              <a:pPr/>
              <a:t>13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7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08AEF27D-53F8-45EF-8C71-42E9680ECB87}" type="slidenum">
              <a:rPr lang="en-US"/>
              <a:pPr/>
              <a:t>14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8448D14F-6F2E-4695-A4EC-C1683A53A39F}" type="slidenum">
              <a:rPr lang="en-US"/>
              <a:pPr/>
              <a:t>15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7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467082E2-DFFA-461B-A2B4-D2686152C512}" type="slidenum">
              <a:rPr lang="en-US"/>
              <a:pPr/>
              <a:t>16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6342C96E-E47C-4DF4-A5FC-0A0D7311BA1A}" type="slidenum">
              <a:rPr lang="en-US"/>
              <a:pPr/>
              <a:t>19</a:t>
            </a:fld>
            <a:endParaRPr lang="en-US"/>
          </a:p>
        </p:txBody>
      </p:sp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noFill/>
        </p:spPr>
        <p:txBody>
          <a:bodyPr lIns="86612" tIns="43306" rIns="86612" bIns="43306"/>
          <a:lstStyle/>
          <a:p>
            <a:fld id="{852368CA-8EC7-4E39-94F1-1E56B4B69C6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7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noFill/>
        </p:spPr>
        <p:txBody>
          <a:bodyPr lIns="86612" tIns="43306" rIns="86612" bIns="43306"/>
          <a:lstStyle/>
          <a:p>
            <a:fld id="{192FC8A2-2669-436C-B14D-2B1A44361E5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6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4CC7F952-1DFB-48A2-8D57-662EEA757652}" type="slidenum">
              <a:rPr lang="en-US"/>
              <a:pPr/>
              <a:t>27</a:t>
            </a:fld>
            <a:endParaRPr lang="en-US"/>
          </a:p>
        </p:txBody>
      </p:sp>
      <p:sp>
        <p:nvSpPr>
          <p:cNvPr id="97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2A622392-BD02-4486-9F08-A3414DA33015}" type="slidenum">
              <a:rPr lang="en-US"/>
              <a:pPr/>
              <a:t>2</a:t>
            </a:fld>
            <a:endParaRPr lang="en-US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7888"/>
          </a:xfrm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414" y="4343402"/>
            <a:ext cx="5031685" cy="41132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2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B959FB57-8F7B-4365-ABBA-9AB2523A3C4B}" type="slidenum">
              <a:rPr lang="en-US"/>
              <a:pPr/>
              <a:t>28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0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6764BC0F-3C47-4FBB-AC4E-9B62C06A54E5}" type="slidenum">
              <a:rPr lang="en-US"/>
              <a:pPr/>
              <a:t>29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89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AA881C14-F41C-40CB-B8D2-88619E0D10BF}" type="slidenum">
              <a:rPr lang="en-US"/>
              <a:pPr/>
              <a:t>30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5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F1AE9028-65BB-47FC-B372-0DFB5DDB6DBC}" type="slidenum">
              <a:rPr lang="en-US"/>
              <a:pPr/>
              <a:t>31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34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EFFCC265-BB76-46CB-8DD5-8A87838F9DE5}" type="slidenum">
              <a:rPr lang="en-US"/>
              <a:pPr/>
              <a:t>32</a:t>
            </a:fld>
            <a:endParaRPr lang="en-US"/>
          </a:p>
        </p:txBody>
      </p:sp>
      <p:sp>
        <p:nvSpPr>
          <p:cNvPr id="98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5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AF442344-7AB1-4370-95D5-DE114B72DBE7}" type="slidenum">
              <a:rPr lang="en-US"/>
              <a:pPr/>
              <a:t>33</a:t>
            </a:fld>
            <a:endParaRPr lang="en-US"/>
          </a:p>
        </p:txBody>
      </p:sp>
      <p:sp>
        <p:nvSpPr>
          <p:cNvPr id="98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36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D287D741-657F-41D2-A123-4EF9F482D06B}" type="slidenum">
              <a:rPr lang="en-US"/>
              <a:pPr/>
              <a:t>34</a:t>
            </a:fld>
            <a:endParaRPr lang="en-US"/>
          </a:p>
        </p:txBody>
      </p:sp>
      <p:sp>
        <p:nvSpPr>
          <p:cNvPr id="98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80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10F61BEE-A4BB-41C7-B5CF-A166D89BC351}" type="slidenum">
              <a:rPr lang="en-US"/>
              <a:pPr/>
              <a:t>35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2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10F61BEE-A4BB-41C7-B5CF-A166D89BC351}" type="slidenum">
              <a:rPr lang="en-US"/>
              <a:pPr/>
              <a:t>36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47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38613" y="9109075"/>
            <a:ext cx="3163887" cy="479425"/>
          </a:xfrm>
          <a:prstGeom prst="rect">
            <a:avLst/>
          </a:prstGeom>
          <a:ln/>
        </p:spPr>
        <p:txBody>
          <a:bodyPr/>
          <a:lstStyle/>
          <a:p>
            <a:fld id="{DDD16C3B-C9E7-41E6-9A3D-2F4B30F22304}" type="slidenum">
              <a:rPr lang="en-US"/>
              <a:pPr/>
              <a:t>37</a:t>
            </a:fld>
            <a:endParaRPr 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B25B5756-982C-464A-978F-AE235BBF93C3}" type="slidenum">
              <a:rPr lang="en-US"/>
              <a:pPr/>
              <a:t>4</a:t>
            </a:fld>
            <a:endParaRPr lang="en-US"/>
          </a:p>
        </p:txBody>
      </p:sp>
      <p:sp>
        <p:nvSpPr>
          <p:cNvPr id="68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1FE5F57F-3C11-4BE0-BFB5-EDC507C74087}" type="slidenum">
              <a:rPr lang="en-US"/>
              <a:pPr/>
              <a:t>5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1E0F263F-7E16-4588-BC08-247B4532DD09}" type="slidenum">
              <a:rPr lang="en-US"/>
              <a:pPr/>
              <a:t>6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2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5B46B959-8B66-4CDA-B1A2-9EBCA028F828}" type="slidenum">
              <a:rPr lang="en-US"/>
              <a:pPr/>
              <a:t>7</a:t>
            </a:fld>
            <a:endParaRPr lang="en-US"/>
          </a:p>
        </p:txBody>
      </p:sp>
      <p:sp>
        <p:nvSpPr>
          <p:cNvPr id="69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D19489FF-D589-4EF7-9140-00ACA6EF086B}" type="slidenum">
              <a:rPr lang="en-US"/>
              <a:pPr/>
              <a:t>8</a:t>
            </a:fld>
            <a:endParaRPr lang="en-US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/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2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67EE352E-2E3B-463F-AA06-ADA53E1F2650}" type="slidenum">
              <a:rPr lang="en-US"/>
              <a:pPr/>
              <a:t>9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07" y="8685287"/>
            <a:ext cx="2971304" cy="457200"/>
          </a:xfrm>
          <a:prstGeom prst="rect">
            <a:avLst/>
          </a:prstGeom>
          <a:ln/>
        </p:spPr>
        <p:txBody>
          <a:bodyPr lIns="86612" tIns="43306" rIns="86612" bIns="43306"/>
          <a:lstStyle/>
          <a:p>
            <a:fld id="{52E2F1EF-48AD-41F1-BFAC-4F7223499351}" type="slidenum">
              <a:rPr lang="en-US"/>
              <a:pPr/>
              <a:t>10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1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09A6A06-EFFA-455C-9522-08FD9FE14CD3}" type="datetimeFigureOut">
              <a:rPr lang="en-US" smtClean="0"/>
              <a:pPr/>
              <a:t>12/7/2017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13D957E-3605-486B-AEB7-65CC4253A2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zoom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75B5B-94AC-48F3-9E06-D95DBB4A983F}" type="slidenum">
              <a:rPr lang="en-US"/>
              <a:pPr/>
              <a:t>1</a:t>
            </a:fld>
            <a:endParaRPr lang="en-US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819400"/>
            <a:ext cx="6959600" cy="800100"/>
          </a:xfrm>
        </p:spPr>
        <p:txBody>
          <a:bodyPr>
            <a:normAutofit fontScale="90000"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Chapter 19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822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D33A987-0388-4F62-98DC-DF90325C14A8}" type="slidenum">
              <a:rPr lang="en-US"/>
              <a:pPr/>
              <a:t>10</a:t>
            </a:fld>
            <a:endParaRPr lang="en-US"/>
          </a:p>
        </p:txBody>
      </p:sp>
      <p:sp>
        <p:nvSpPr>
          <p:cNvPr id="71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 of a Node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height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of a node p in a tree T is defined as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Maximum depth of any node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The height of a nonempty tree T is equal to the maximum depth of an external (a.k.a. leaf) node of T</a:t>
            </a:r>
          </a:p>
        </p:txBody>
      </p:sp>
      <p:pic>
        <p:nvPicPr>
          <p:cNvPr id="46082" name="Picture 2" descr="C:\Users\Jerry\Desktop\imag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3414174"/>
            <a:ext cx="2301335" cy="331047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04600125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7423" y="1203961"/>
            <a:ext cx="7772400" cy="1829761"/>
          </a:xfrm>
          <a:solidFill>
            <a:srgbClr val="99CCFF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Binary Trees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5" y="3364403"/>
            <a:ext cx="2905125" cy="1571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65" y="3364403"/>
            <a:ext cx="2905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99665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5AE5CF3C-49CA-4D29-95D4-64E8AAE1B449}" type="slidenum">
              <a:rPr lang="en-US"/>
              <a:pPr/>
              <a:t>12</a:t>
            </a:fld>
            <a:endParaRPr lang="en-US"/>
          </a:p>
        </p:txBody>
      </p:sp>
      <p:sp>
        <p:nvSpPr>
          <p:cNvPr id="72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247" y="1201783"/>
            <a:ext cx="4881336" cy="4532721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binary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tree is an ordered tree with the following properties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node has at most two children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Each child node is labeled as being either a left or right child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left child precedes a right child in the ordering of the children of the node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rooted at a left or right child is called a left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or right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respectively</a:t>
            </a:r>
          </a:p>
        </p:txBody>
      </p:sp>
      <p:sp>
        <p:nvSpPr>
          <p:cNvPr id="72397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62452" y="886098"/>
            <a:ext cx="3276600" cy="1828800"/>
          </a:xfrm>
          <a:prstGeom prst="rect">
            <a:avLst/>
          </a:prstGeom>
          <a:solidFill>
            <a:schemeClr val="tx1"/>
          </a:solidFill>
          <a:ln w="381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b="0" dirty="0">
                <a:solidFill>
                  <a:schemeClr val="bg1"/>
                </a:solidFill>
              </a:rPr>
              <a:t>Applications: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Arithmetic expressions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Decision processes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</a:pPr>
            <a:r>
              <a:rPr lang="en-US" sz="2000" b="0" dirty="0">
                <a:solidFill>
                  <a:schemeClr val="bg1"/>
                </a:solidFill>
              </a:rPr>
              <a:t>Searching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10200" y="3048000"/>
            <a:ext cx="3340100" cy="3127375"/>
            <a:chOff x="3416" y="1964"/>
            <a:chExt cx="2104" cy="1970"/>
          </a:xfrm>
        </p:grpSpPr>
        <p:sp>
          <p:nvSpPr>
            <p:cNvPr id="723974" name="AutoShape 6"/>
            <p:cNvSpPr>
              <a:spLocks noChangeAspect="1" noChangeArrowheads="1"/>
            </p:cNvSpPr>
            <p:nvPr/>
          </p:nvSpPr>
          <p:spPr bwMode="auto">
            <a:xfrm>
              <a:off x="4362" y="1964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723975" name="AutoShape 7"/>
            <p:cNvSpPr>
              <a:spLocks noChangeAspect="1" noChangeArrowheads="1"/>
            </p:cNvSpPr>
            <p:nvPr/>
          </p:nvSpPr>
          <p:spPr bwMode="auto">
            <a:xfrm>
              <a:off x="3741" y="2540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723976" name="AutoShape 8"/>
            <p:cNvSpPr>
              <a:spLocks noChangeAspect="1" noChangeArrowheads="1"/>
            </p:cNvSpPr>
            <p:nvPr/>
          </p:nvSpPr>
          <p:spPr bwMode="auto">
            <a:xfrm>
              <a:off x="4980" y="2539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723977" name="AutoShape 9"/>
            <p:cNvSpPr>
              <a:spLocks noChangeAspect="1" noChangeArrowheads="1"/>
            </p:cNvSpPr>
            <p:nvPr/>
          </p:nvSpPr>
          <p:spPr bwMode="auto">
            <a:xfrm>
              <a:off x="4677" y="3115"/>
              <a:ext cx="20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sp>
          <p:nvSpPr>
            <p:cNvPr id="723978" name="AutoShape 10"/>
            <p:cNvSpPr>
              <a:spLocks noChangeAspect="1" noChangeArrowheads="1"/>
            </p:cNvSpPr>
            <p:nvPr/>
          </p:nvSpPr>
          <p:spPr bwMode="auto">
            <a:xfrm>
              <a:off x="5296" y="3115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723979" name="AutoShape 11"/>
            <p:cNvSpPr>
              <a:spLocks noChangeAspect="1" noChangeArrowheads="1"/>
            </p:cNvSpPr>
            <p:nvPr/>
          </p:nvSpPr>
          <p:spPr bwMode="auto">
            <a:xfrm>
              <a:off x="3416" y="3114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723980" name="AutoShape 12"/>
            <p:cNvSpPr>
              <a:spLocks noChangeAspect="1" noChangeArrowheads="1"/>
            </p:cNvSpPr>
            <p:nvPr/>
          </p:nvSpPr>
          <p:spPr bwMode="auto">
            <a:xfrm>
              <a:off x="4063" y="3115"/>
              <a:ext cx="208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cxnSp>
          <p:nvCxnSpPr>
            <p:cNvPr id="723981" name="AutoShape 13"/>
            <p:cNvCxnSpPr>
              <a:cxnSpLocks noChangeShapeType="1"/>
              <a:stCxn id="723974" idx="2"/>
              <a:endCxn id="723975" idx="0"/>
            </p:cNvCxnSpPr>
            <p:nvPr/>
          </p:nvCxnSpPr>
          <p:spPr bwMode="auto">
            <a:xfrm flipH="1">
              <a:off x="3848" y="2208"/>
              <a:ext cx="622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2" name="AutoShape 14"/>
            <p:cNvCxnSpPr>
              <a:cxnSpLocks noChangeShapeType="1"/>
              <a:stCxn id="723974" idx="2"/>
              <a:endCxn id="723976" idx="0"/>
            </p:cNvCxnSpPr>
            <p:nvPr/>
          </p:nvCxnSpPr>
          <p:spPr bwMode="auto">
            <a:xfrm>
              <a:off x="4470" y="2208"/>
              <a:ext cx="61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3" name="AutoShape 15"/>
            <p:cNvCxnSpPr>
              <a:cxnSpLocks noChangeShapeType="1"/>
              <a:stCxn id="723976" idx="2"/>
              <a:endCxn id="723978" idx="0"/>
            </p:cNvCxnSpPr>
            <p:nvPr/>
          </p:nvCxnSpPr>
          <p:spPr bwMode="auto">
            <a:xfrm>
              <a:off x="5088" y="2785"/>
              <a:ext cx="320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4" name="AutoShape 16"/>
            <p:cNvCxnSpPr>
              <a:cxnSpLocks noChangeShapeType="1"/>
              <a:stCxn id="723976" idx="2"/>
              <a:endCxn id="723977" idx="0"/>
            </p:cNvCxnSpPr>
            <p:nvPr/>
          </p:nvCxnSpPr>
          <p:spPr bwMode="auto">
            <a:xfrm flipH="1">
              <a:off x="4779" y="2785"/>
              <a:ext cx="30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5" name="AutoShape 17"/>
            <p:cNvCxnSpPr>
              <a:cxnSpLocks noChangeShapeType="1"/>
              <a:stCxn id="723975" idx="2"/>
              <a:endCxn id="723980" idx="0"/>
            </p:cNvCxnSpPr>
            <p:nvPr/>
          </p:nvCxnSpPr>
          <p:spPr bwMode="auto">
            <a:xfrm>
              <a:off x="3848" y="2784"/>
              <a:ext cx="319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23986" name="AutoShape 18"/>
            <p:cNvCxnSpPr>
              <a:cxnSpLocks noChangeShapeType="1"/>
              <a:stCxn id="723975" idx="2"/>
              <a:endCxn id="723979" idx="0"/>
            </p:cNvCxnSpPr>
            <p:nvPr/>
          </p:nvCxnSpPr>
          <p:spPr bwMode="auto">
            <a:xfrm flipH="1">
              <a:off x="3529" y="2784"/>
              <a:ext cx="319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23987" name="AutoShape 19"/>
            <p:cNvSpPr>
              <a:spLocks noChangeAspect="1" noChangeArrowheads="1"/>
            </p:cNvSpPr>
            <p:nvPr/>
          </p:nvSpPr>
          <p:spPr bwMode="auto">
            <a:xfrm>
              <a:off x="3823" y="3695"/>
              <a:ext cx="224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cxnSp>
          <p:nvCxnSpPr>
            <p:cNvPr id="723988" name="AutoShape 20"/>
            <p:cNvCxnSpPr>
              <a:cxnSpLocks noChangeShapeType="1"/>
              <a:stCxn id="723980" idx="2"/>
              <a:endCxn id="723987" idx="0"/>
            </p:cNvCxnSpPr>
            <p:nvPr/>
          </p:nvCxnSpPr>
          <p:spPr bwMode="auto">
            <a:xfrm flipH="1">
              <a:off x="3935" y="3361"/>
              <a:ext cx="23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23989" name="AutoShape 21"/>
            <p:cNvSpPr>
              <a:spLocks noChangeAspect="1" noChangeArrowheads="1"/>
            </p:cNvSpPr>
            <p:nvPr/>
          </p:nvSpPr>
          <p:spPr bwMode="auto">
            <a:xfrm>
              <a:off x="4287" y="3694"/>
              <a:ext cx="182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cxnSp>
          <p:nvCxnSpPr>
            <p:cNvPr id="723990" name="AutoShape 22"/>
            <p:cNvCxnSpPr>
              <a:cxnSpLocks noChangeShapeType="1"/>
              <a:stCxn id="723980" idx="2"/>
              <a:endCxn id="723989" idx="0"/>
            </p:cNvCxnSpPr>
            <p:nvPr/>
          </p:nvCxnSpPr>
          <p:spPr bwMode="auto">
            <a:xfrm>
              <a:off x="4167" y="3361"/>
              <a:ext cx="211" cy="3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54269205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ABD97CF2-79C0-45E3-9646-28D26656D6C0}" type="slidenum">
              <a:rPr lang="en-US"/>
              <a:pPr/>
              <a:t>13</a:t>
            </a:fld>
            <a:endParaRPr lang="en-US"/>
          </a:p>
        </p:txBody>
      </p:sp>
      <p:sp>
        <p:nvSpPr>
          <p:cNvPr id="726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on Binary Trees</a:t>
            </a:r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binary tree is proper (or full) if each node has either zero or two children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Every internal node has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exactly</a:t>
            </a:r>
            <a:r>
              <a:rPr lang="en-US" dirty="0">
                <a:latin typeface="Arial" pitchFamily="34" charset="0"/>
                <a:cs typeface="Arial" pitchFamily="34" charset="0"/>
              </a:rPr>
              <a:t> two children </a:t>
            </a:r>
          </a:p>
        </p:txBody>
      </p:sp>
      <p:pic>
        <p:nvPicPr>
          <p:cNvPr id="2764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38980"/>
            <a:ext cx="3581400" cy="3349844"/>
          </a:xfrm>
          <a:prstGeom prst="rect">
            <a:avLst/>
          </a:prstGeom>
          <a:noFill/>
          <a:ln w="38100"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517395500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6B5EDD9F-AE89-4465-AEE4-8281DC5CFA09}" type="slidenum">
              <a:rPr lang="en-US"/>
              <a:pPr/>
              <a:t>14</a:t>
            </a:fld>
            <a:endParaRPr lang="en-US"/>
          </a:p>
        </p:txBody>
      </p:sp>
      <p:sp>
        <p:nvSpPr>
          <p:cNvPr id="72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156499"/>
            <a:ext cx="7988300" cy="18462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Binary tree can be associated with a decision process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Internal nodes: questions with yes/no answer</a:t>
            </a:r>
          </a:p>
          <a:p>
            <a:pPr lvl="1"/>
            <a:r>
              <a:rPr lang="en-US" sz="2400" dirty="0">
                <a:latin typeface="Arial" pitchFamily="34" charset="0"/>
                <a:cs typeface="Arial" pitchFamily="34" charset="0"/>
              </a:rPr>
              <a:t>External nodes: decisions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			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 dining decision</a:t>
            </a:r>
          </a:p>
        </p:txBody>
      </p:sp>
      <p:sp>
        <p:nvSpPr>
          <p:cNvPr id="728068" name="AutoShape 4"/>
          <p:cNvSpPr>
            <a:spLocks noChangeArrowheads="1"/>
          </p:cNvSpPr>
          <p:nvPr/>
        </p:nvSpPr>
        <p:spPr bwMode="auto">
          <a:xfrm>
            <a:off x="3273425" y="3575668"/>
            <a:ext cx="3167062" cy="4426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Going to Lunch</a:t>
            </a:r>
          </a:p>
        </p:txBody>
      </p:sp>
      <p:sp>
        <p:nvSpPr>
          <p:cNvPr id="728069" name="AutoShape 5"/>
          <p:cNvSpPr>
            <a:spLocks noChangeArrowheads="1"/>
          </p:cNvSpPr>
          <p:nvPr/>
        </p:nvSpPr>
        <p:spPr bwMode="auto">
          <a:xfrm>
            <a:off x="1620413" y="4590455"/>
            <a:ext cx="2417026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Student Budget</a:t>
            </a:r>
            <a:r>
              <a:rPr lang="en-US" sz="2400" dirty="0">
                <a:latin typeface="Tahoma" pitchFamily="34" charset="0"/>
              </a:rPr>
              <a:t>?</a:t>
            </a:r>
          </a:p>
        </p:txBody>
      </p:sp>
      <p:sp>
        <p:nvSpPr>
          <p:cNvPr id="728070" name="AutoShape 6"/>
          <p:cNvSpPr>
            <a:spLocks noChangeArrowheads="1"/>
          </p:cNvSpPr>
          <p:nvPr/>
        </p:nvSpPr>
        <p:spPr bwMode="auto">
          <a:xfrm>
            <a:off x="4948872" y="4591248"/>
            <a:ext cx="2983230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On expense account</a:t>
            </a:r>
            <a:r>
              <a:rPr lang="en-US" sz="2400" dirty="0">
                <a:latin typeface="Tahoma" pitchFamily="34" charset="0"/>
              </a:rPr>
              <a:t>?</a:t>
            </a:r>
          </a:p>
        </p:txBody>
      </p: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1252634" y="5691158"/>
            <a:ext cx="1588897" cy="40011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McDonalds</a:t>
            </a:r>
          </a:p>
        </p:txBody>
      </p:sp>
      <p:sp>
        <p:nvSpPr>
          <p:cNvPr id="728072" name="Rectangle 8"/>
          <p:cNvSpPr>
            <a:spLocks noChangeArrowheads="1"/>
          </p:cNvSpPr>
          <p:nvPr/>
        </p:nvSpPr>
        <p:spPr bwMode="auto">
          <a:xfrm>
            <a:off x="3031715" y="5691158"/>
            <a:ext cx="1200970" cy="40011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Subway</a:t>
            </a:r>
          </a:p>
        </p:txBody>
      </p:sp>
      <p:sp>
        <p:nvSpPr>
          <p:cNvPr id="728073" name="Rectangle 9"/>
          <p:cNvSpPr>
            <a:spLocks noChangeArrowheads="1"/>
          </p:cNvSpPr>
          <p:nvPr/>
        </p:nvSpPr>
        <p:spPr bwMode="auto">
          <a:xfrm>
            <a:off x="4622375" y="5691158"/>
            <a:ext cx="1532792" cy="40011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 dirty="0">
                <a:latin typeface="Tahoma" pitchFamily="34" charset="0"/>
              </a:rPr>
              <a:t>Ruth Chris</a:t>
            </a:r>
          </a:p>
        </p:txBody>
      </p:sp>
      <p:sp>
        <p:nvSpPr>
          <p:cNvPr id="728074" name="Rectangle 10"/>
          <p:cNvSpPr>
            <a:spLocks noChangeArrowheads="1"/>
          </p:cNvSpPr>
          <p:nvPr/>
        </p:nvSpPr>
        <p:spPr bwMode="auto">
          <a:xfrm>
            <a:off x="6816845" y="5691158"/>
            <a:ext cx="1255472" cy="40011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2000">
                <a:latin typeface="Tahoma" pitchFamily="34" charset="0"/>
              </a:rPr>
              <a:t>Outback</a:t>
            </a:r>
          </a:p>
        </p:txBody>
      </p:sp>
      <p:cxnSp>
        <p:nvCxnSpPr>
          <p:cNvPr id="728075" name="AutoShape 11"/>
          <p:cNvCxnSpPr>
            <a:cxnSpLocks noChangeShapeType="1"/>
            <a:stCxn id="728068" idx="2"/>
            <a:endCxn id="728069" idx="0"/>
          </p:cNvCxnSpPr>
          <p:nvPr/>
        </p:nvCxnSpPr>
        <p:spPr bwMode="auto">
          <a:xfrm flipH="1">
            <a:off x="2828926" y="4018342"/>
            <a:ext cx="2028030" cy="572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6" name="AutoShape 12"/>
          <p:cNvCxnSpPr>
            <a:cxnSpLocks noChangeShapeType="1"/>
            <a:stCxn id="728068" idx="2"/>
            <a:endCxn id="728070" idx="0"/>
          </p:cNvCxnSpPr>
          <p:nvPr/>
        </p:nvCxnSpPr>
        <p:spPr bwMode="auto">
          <a:xfrm>
            <a:off x="4856956" y="4018342"/>
            <a:ext cx="1583531" cy="5729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7" name="AutoShape 13"/>
          <p:cNvCxnSpPr>
            <a:cxnSpLocks noChangeShapeType="1"/>
            <a:stCxn id="728071" idx="0"/>
            <a:endCxn id="728069" idx="2"/>
          </p:cNvCxnSpPr>
          <p:nvPr/>
        </p:nvCxnSpPr>
        <p:spPr bwMode="auto">
          <a:xfrm flipV="1">
            <a:off x="2047083" y="5101233"/>
            <a:ext cx="781843" cy="58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8" name="AutoShape 14"/>
          <p:cNvCxnSpPr>
            <a:cxnSpLocks noChangeShapeType="1"/>
            <a:stCxn id="728072" idx="0"/>
            <a:endCxn id="728069" idx="2"/>
          </p:cNvCxnSpPr>
          <p:nvPr/>
        </p:nvCxnSpPr>
        <p:spPr bwMode="auto">
          <a:xfrm flipH="1" flipV="1">
            <a:off x="2828926" y="5101233"/>
            <a:ext cx="803274" cy="589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79" name="AutoShape 15"/>
          <p:cNvCxnSpPr>
            <a:cxnSpLocks noChangeShapeType="1"/>
            <a:stCxn id="728073" idx="0"/>
            <a:endCxn id="728070" idx="2"/>
          </p:cNvCxnSpPr>
          <p:nvPr/>
        </p:nvCxnSpPr>
        <p:spPr bwMode="auto">
          <a:xfrm flipV="1">
            <a:off x="5388771" y="5102026"/>
            <a:ext cx="1051716" cy="5891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28080" name="AutoShape 16"/>
          <p:cNvCxnSpPr>
            <a:cxnSpLocks noChangeShapeType="1"/>
            <a:stCxn id="728074" idx="0"/>
            <a:endCxn id="728070" idx="2"/>
          </p:cNvCxnSpPr>
          <p:nvPr/>
        </p:nvCxnSpPr>
        <p:spPr bwMode="auto">
          <a:xfrm flipH="1" flipV="1">
            <a:off x="6440487" y="5102026"/>
            <a:ext cx="1004094" cy="58913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2" name="Text Box 18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28083" name="Text Box 19"/>
          <p:cNvSpPr txBox="1">
            <a:spLocks noChangeArrowheads="1"/>
          </p:cNvSpPr>
          <p:nvPr/>
        </p:nvSpPr>
        <p:spPr bwMode="auto">
          <a:xfrm>
            <a:off x="1742413" y="518160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3498629" y="5181600"/>
            <a:ext cx="505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5095213" y="5181600"/>
            <a:ext cx="596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Yes</a:t>
            </a:r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7121304" y="5181600"/>
            <a:ext cx="5052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>
                <a:solidFill>
                  <a:schemeClr val="tx2"/>
                </a:solidFill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381626042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629D7A4-6345-4104-9E73-1008572ADD27}" type="slidenum">
              <a:rPr lang="en-US"/>
              <a:pPr/>
              <a:t>15</a:t>
            </a:fld>
            <a:endParaRPr lang="en-US"/>
          </a:p>
        </p:txBody>
      </p:sp>
      <p:sp>
        <p:nvSpPr>
          <p:cNvPr id="73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Recursive Binary Tree Definition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600200"/>
            <a:ext cx="7913687" cy="4267200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Arial" pitchFamily="34" charset="0"/>
                <a:cs typeface="Arial" pitchFamily="34" charset="0"/>
              </a:rPr>
              <a:t>Binary tree is empty or consists of </a:t>
            </a: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node r, called the root of T and storing an element </a:t>
            </a: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binary tree, called the left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3600" dirty="0">
                <a:latin typeface="Arial" pitchFamily="34" charset="0"/>
                <a:cs typeface="Arial" pitchFamily="34" charset="0"/>
              </a:rPr>
              <a:t>A binary tree, called the right </a:t>
            </a:r>
            <a:r>
              <a:rPr lang="en-US" sz="36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52226" name="Picture 2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155" y="5352694"/>
            <a:ext cx="2475774" cy="1439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6663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4">
              <a:lumMod val="1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Tree Traversal Algorithms</a:t>
            </a:r>
          </a:p>
        </p:txBody>
      </p:sp>
    </p:spTree>
    <p:extLst>
      <p:ext uri="{BB962C8B-B14F-4D97-AF65-F5344CB8AC3E}">
        <p14:creationId xmlns:p14="http://schemas.microsoft.com/office/powerpoint/2010/main" val="1713419365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 Traversal</a:t>
            </a:r>
          </a:p>
        </p:txBody>
      </p:sp>
      <p:sp>
        <p:nvSpPr>
          <p:cNvPr id="67587" name="Content Placeholder 17"/>
          <p:cNvSpPr>
            <a:spLocks noGrp="1"/>
          </p:cNvSpPr>
          <p:nvPr>
            <p:ph idx="1"/>
          </p:nvPr>
        </p:nvSpPr>
        <p:spPr>
          <a:xfrm>
            <a:off x="592138" y="153035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Tree traversal is the process of visiting each node in the tree exactly once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There are several ways to traverse a tree. </a:t>
            </a:r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Preorder, postorder, inorder, depth-first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breadth-first traversals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25876E9-CF31-4EA1-9EF2-8067796B28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1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3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5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6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7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8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599" name="Rectangle 14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0" name="Rectangle 15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1" name="Rectangle 16"/>
          <p:cNvSpPr>
            <a:spLocks noChangeArrowheads="1"/>
          </p:cNvSpPr>
          <p:nvPr/>
        </p:nvSpPr>
        <p:spPr bwMode="auto">
          <a:xfrm>
            <a:off x="190500" y="1019175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endParaRPr lang="en-US" sz="2800">
              <a:cs typeface="Courier New" pitchFamily="49" charset="0"/>
            </a:endParaRPr>
          </a:p>
        </p:txBody>
      </p:sp>
      <p:sp>
        <p:nvSpPr>
          <p:cNvPr id="67602" name="Rectangle 17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0" y="108902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3250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219" y="3807915"/>
            <a:ext cx="2911042" cy="2361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9293677"/>
      </p:ext>
    </p:extLst>
  </p:cSld>
  <p:clrMapOvr>
    <a:masterClrMapping/>
  </p:clrMapOvr>
  <p:transition spd="med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E73DB52-82F5-484C-B31A-32150441FB22}" type="slidenum">
              <a:rPr lang="en-US"/>
              <a:pPr/>
              <a:t>18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2662" y="1247503"/>
            <a:ext cx="4267200" cy="22860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581400" cy="1643527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</a:rPr>
              <a:t>preOrder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visit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  <a:endParaRPr lang="en-US" sz="2400" b="1" i="1" dirty="0">
              <a:solidFill>
                <a:schemeClr val="bg1"/>
              </a:solidFill>
              <a:latin typeface="Times New Roman" pitchFamily="18" charset="0"/>
            </a:endParaRP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each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child 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of 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	preorder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89462" y="6391668"/>
            <a:ext cx="6400800" cy="3139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 algn="ctr">
              <a:lnSpc>
                <a:spcPct val="90000"/>
              </a:lnSpc>
              <a:defRPr/>
            </a:pPr>
            <a:r>
              <a:rPr lang="en-US" dirty="0">
                <a:cs typeface="Courier New" pitchFamily="49" charset="0"/>
              </a:rPr>
              <a:t>The </a:t>
            </a:r>
            <a:r>
              <a:rPr lang="en-US" b="1" dirty="0">
                <a:cs typeface="Courier New" pitchFamily="49" charset="0"/>
              </a:rPr>
              <a:t>depth-first</a:t>
            </a:r>
            <a:r>
              <a:rPr lang="en-US" i="1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the same as the </a:t>
            </a:r>
            <a:r>
              <a:rPr lang="en-US" b="1" dirty="0">
                <a:cs typeface="Courier New" pitchFamily="49" charset="0"/>
              </a:rPr>
              <a:t>preorder</a:t>
            </a:r>
          </a:p>
        </p:txBody>
      </p:sp>
    </p:spTree>
    <p:extLst>
      <p:ext uri="{BB962C8B-B14F-4D97-AF65-F5344CB8AC3E}">
        <p14:creationId xmlns:p14="http://schemas.microsoft.com/office/powerpoint/2010/main" val="837040706"/>
      </p:ext>
    </p:extLst>
  </p:cSld>
  <p:clrMapOvr>
    <a:masterClrMapping/>
  </p:clrMapOvr>
  <p:transition spd="med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4E1F3826-4E66-490A-BF02-984BD188FEAE}" type="slidenum">
              <a:rPr lang="en-US"/>
              <a:pPr/>
              <a:t>19</a:t>
            </a:fld>
            <a:endParaRPr lang="en-US"/>
          </a:p>
        </p:txBody>
      </p:sp>
      <p:sp>
        <p:nvSpPr>
          <p:cNvPr id="75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55888" y="2514600"/>
            <a:ext cx="3429000" cy="2286000"/>
            <a:chOff x="2928" y="2256"/>
            <a:chExt cx="2160" cy="1440"/>
          </a:xfrm>
        </p:grpSpPr>
        <p:sp>
          <p:nvSpPr>
            <p:cNvPr id="754692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3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754694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5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endParaRPr lang="en-US" sz="2400">
                <a:latin typeface="Symbol" pitchFamily="18" charset="2"/>
              </a:endParaRPr>
            </a:p>
          </p:txBody>
        </p:sp>
        <p:sp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7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8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699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sp>
          <p:nvSpPr>
            <p:cNvPr id="754700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ahoma" pitchFamily="34" charset="0"/>
              </a:endParaRPr>
            </a:p>
          </p:txBody>
        </p:sp>
        <p:cxnSp>
          <p:nvCxnSpPr>
            <p:cNvPr id="754701" name="AutoShape 13"/>
            <p:cNvCxnSpPr>
              <a:cxnSpLocks noChangeShapeType="1"/>
              <a:stCxn id="754692" idx="3"/>
              <a:endCxn id="754694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2" name="AutoShape 14"/>
            <p:cNvCxnSpPr>
              <a:cxnSpLocks noChangeShapeType="1"/>
              <a:stCxn id="754693" idx="1"/>
              <a:endCxn id="754692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3" name="AutoShape 15"/>
            <p:cNvCxnSpPr>
              <a:cxnSpLocks noChangeShapeType="1"/>
              <a:stCxn id="754700" idx="0"/>
              <a:endCxn id="754693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4" name="AutoShape 16"/>
            <p:cNvCxnSpPr>
              <a:cxnSpLocks noChangeShapeType="1"/>
              <a:stCxn id="754699" idx="0"/>
              <a:endCxn id="754693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5" name="AutoShape 17"/>
            <p:cNvCxnSpPr>
              <a:cxnSpLocks noChangeShapeType="1"/>
              <a:stCxn id="754698" idx="0"/>
              <a:endCxn id="754695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6" name="AutoShape 18"/>
            <p:cNvCxnSpPr>
              <a:cxnSpLocks noChangeShapeType="1"/>
              <a:stCxn id="754697" idx="0"/>
              <a:endCxn id="754695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7" name="AutoShape 19"/>
            <p:cNvCxnSpPr>
              <a:cxnSpLocks noChangeShapeType="1"/>
              <a:stCxn id="754696" idx="0"/>
              <a:endCxn id="754694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4708" name="AutoShape 20"/>
            <p:cNvCxnSpPr>
              <a:cxnSpLocks noChangeShapeType="1"/>
              <a:stCxn id="754695" idx="1"/>
              <a:endCxn id="754694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4709" name="Text Box 21"/>
          <p:cNvSpPr txBox="1">
            <a:spLocks noChangeArrowheads="1"/>
          </p:cNvSpPr>
          <p:nvPr/>
        </p:nvSpPr>
        <p:spPr bwMode="auto">
          <a:xfrm>
            <a:off x="3248025" y="4038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754710" name="Text Box 22"/>
          <p:cNvSpPr txBox="1">
            <a:spLocks noChangeArrowheads="1"/>
          </p:cNvSpPr>
          <p:nvPr/>
        </p:nvSpPr>
        <p:spPr bwMode="auto">
          <a:xfrm>
            <a:off x="2438400" y="33909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754711" name="Text Box 23"/>
          <p:cNvSpPr txBox="1">
            <a:spLocks noChangeArrowheads="1"/>
          </p:cNvSpPr>
          <p:nvPr/>
        </p:nvSpPr>
        <p:spPr bwMode="auto">
          <a:xfrm>
            <a:off x="2867025" y="2811463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54712" name="Text Box 24"/>
          <p:cNvSpPr txBox="1">
            <a:spLocks noChangeArrowheads="1"/>
          </p:cNvSpPr>
          <p:nvPr/>
        </p:nvSpPr>
        <p:spPr bwMode="auto">
          <a:xfrm>
            <a:off x="4332288" y="4038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754713" name="Text Box 25"/>
          <p:cNvSpPr txBox="1">
            <a:spLocks noChangeArrowheads="1"/>
          </p:cNvSpPr>
          <p:nvPr/>
        </p:nvSpPr>
        <p:spPr bwMode="auto">
          <a:xfrm>
            <a:off x="4314825" y="22860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54714" name="Text Box 26"/>
          <p:cNvSpPr txBox="1">
            <a:spLocks noChangeArrowheads="1"/>
          </p:cNvSpPr>
          <p:nvPr/>
        </p:nvSpPr>
        <p:spPr bwMode="auto">
          <a:xfrm>
            <a:off x="47894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754715" name="Text Box 27"/>
          <p:cNvSpPr txBox="1">
            <a:spLocks noChangeArrowheads="1"/>
          </p:cNvSpPr>
          <p:nvPr/>
        </p:nvSpPr>
        <p:spPr bwMode="auto">
          <a:xfrm>
            <a:off x="59324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754716" name="Text Box 28"/>
          <p:cNvSpPr txBox="1">
            <a:spLocks noChangeArrowheads="1"/>
          </p:cNvSpPr>
          <p:nvPr/>
        </p:nvSpPr>
        <p:spPr bwMode="auto">
          <a:xfrm>
            <a:off x="5484813" y="281146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754717" name="Text Box 29"/>
          <p:cNvSpPr txBox="1">
            <a:spLocks noChangeArrowheads="1"/>
          </p:cNvSpPr>
          <p:nvPr/>
        </p:nvSpPr>
        <p:spPr bwMode="auto">
          <a:xfrm>
            <a:off x="3875088" y="33909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4180734"/>
      </p:ext>
    </p:extLst>
  </p:cSld>
  <p:clrMapOvr>
    <a:masterClrMapping/>
  </p:clrMapOvr>
  <p:transition spd="med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BB24007-AF91-4BC8-9825-6355F74C1C9C}" type="slidenum">
              <a:rPr lang="en-US"/>
              <a:pPr/>
              <a:t>2</a:t>
            </a:fld>
            <a:endParaRPr lang="en-US"/>
          </a:p>
        </p:txBody>
      </p:sp>
      <p:sp>
        <p:nvSpPr>
          <p:cNvPr id="68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 traversal algorithms </a:t>
            </a:r>
          </a:p>
          <a:p>
            <a:pPr>
              <a:lnSpc>
                <a:spcPct val="90000"/>
              </a:lnSpc>
            </a:pPr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Binary trees  </a:t>
            </a:r>
          </a:p>
          <a:p>
            <a:pPr>
              <a:lnSpc>
                <a:spcPct val="90000"/>
              </a:lnSpc>
            </a:pPr>
            <a:endParaRPr lang="en-US" sz="5400" dirty="0"/>
          </a:p>
        </p:txBody>
      </p:sp>
      <p:pic>
        <p:nvPicPr>
          <p:cNvPr id="7372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663225"/>
            <a:ext cx="3525613" cy="282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455162"/>
      </p:ext>
    </p:extLst>
  </p:cSld>
  <p:clrMapOvr>
    <a:masterClrMapping/>
  </p:clrMapOvr>
  <p:transition spd="med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FA5795D-E2F4-464E-8AE0-FC301D638ACB}" type="slidenum">
              <a:rPr lang="en-US"/>
              <a:pPr/>
              <a:t>20</a:t>
            </a:fld>
            <a:endParaRPr lang="en-US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Postorder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55320" y="1482635"/>
            <a:ext cx="4038600" cy="21336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200" dirty="0">
                <a:latin typeface="Arial" pitchFamily="34" charset="0"/>
                <a:cs typeface="Arial" pitchFamily="34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43527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Algorithm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</a:rPr>
              <a:t>postOrder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</a:rPr>
              <a:t>each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child 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of 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	</a:t>
            </a:r>
            <a:r>
              <a:rPr lang="en-US" sz="2400" b="1" i="1" dirty="0" err="1">
                <a:solidFill>
                  <a:schemeClr val="bg1"/>
                </a:solidFill>
                <a:latin typeface="Times New Roman" pitchFamily="18" charset="0"/>
              </a:rPr>
              <a:t>postOrder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 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w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visit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919538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DDR.cpp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92738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Stocks.cpp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5725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4945063" y="4522787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43738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Robot.cpp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6538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3510379813"/>
      </p:ext>
    </p:extLst>
  </p:cSld>
  <p:clrMapOvr>
    <a:masterClrMapping/>
  </p:clrMapOvr>
  <p:transition spd="med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65AFCE-159C-462D-8C71-688475B034F3}" type="slidenum">
              <a:rPr lang="en-US"/>
              <a:pPr/>
              <a:t>21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Inorder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 an inorder traversal a node is visited after its left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subtree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and before its right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subtree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y(v) = depth of v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1803571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Algorithm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inOrder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.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isExternal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inOrder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.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())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visit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)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</a:rPr>
              <a:t>if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 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.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isExternal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()</a:t>
            </a:r>
          </a:p>
          <a:p>
            <a:pPr lvl="2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inOrder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v</a:t>
            </a:r>
            <a:r>
              <a:rPr lang="en-US" b="1" dirty="0" err="1">
                <a:solidFill>
                  <a:schemeClr val="bg1"/>
                </a:solidFill>
                <a:latin typeface="Times New Roman" pitchFamily="18" charset="0"/>
              </a:rPr>
              <a:t>.</a:t>
            </a:r>
            <a:r>
              <a:rPr lang="en-US" b="1" i="1" dirty="0" err="1">
                <a:solidFill>
                  <a:schemeClr val="bg1"/>
                </a:solidFill>
                <a:latin typeface="Times New Roman" pitchFamily="18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</a:rPr>
              <a:t>())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2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  <a:sym typeface="Symbol" pitchFamily="18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pitchFamily="18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2714625" y="54864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1905000" y="48387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2333625" y="4259263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3798888" y="54864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3781425" y="3733800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42560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53990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4951413" y="425926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3341688" y="4838700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</p:spTree>
    <p:extLst>
      <p:ext uri="{BB962C8B-B14F-4D97-AF65-F5344CB8AC3E}">
        <p14:creationId xmlns:p14="http://schemas.microsoft.com/office/powerpoint/2010/main" val="1782274379"/>
      </p:ext>
    </p:extLst>
  </p:cSld>
  <p:clrMapOvr>
    <a:masterClrMapping/>
  </p:clrMapOvr>
  <p:transition spd="med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8310BF7-D001-433F-919C-DD6E7EAC0D2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Inorder Traversal Example</a:t>
            </a:r>
          </a:p>
        </p:txBody>
      </p:sp>
      <p:sp>
        <p:nvSpPr>
          <p:cNvPr id="70660" name="AutoShape 3"/>
          <p:cNvSpPr>
            <a:spLocks noChangeAspect="1" noChangeArrowheads="1"/>
          </p:cNvSpPr>
          <p:nvPr/>
        </p:nvSpPr>
        <p:spPr bwMode="auto">
          <a:xfrm>
            <a:off x="3984625" y="16510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58</a:t>
            </a:r>
          </a:p>
        </p:txBody>
      </p:sp>
      <p:sp>
        <p:nvSpPr>
          <p:cNvPr id="70661" name="AutoShape 4"/>
          <p:cNvSpPr>
            <a:spLocks noChangeAspect="1" noChangeArrowheads="1"/>
          </p:cNvSpPr>
          <p:nvPr/>
        </p:nvSpPr>
        <p:spPr bwMode="auto">
          <a:xfrm>
            <a:off x="2997200" y="25654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42</a:t>
            </a:r>
          </a:p>
        </p:txBody>
      </p:sp>
      <p:sp>
        <p:nvSpPr>
          <p:cNvPr id="70662" name="AutoShape 5"/>
          <p:cNvSpPr>
            <a:spLocks noChangeAspect="1" noChangeArrowheads="1"/>
          </p:cNvSpPr>
          <p:nvPr/>
        </p:nvSpPr>
        <p:spPr bwMode="auto">
          <a:xfrm>
            <a:off x="4965700" y="25654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70</a:t>
            </a:r>
          </a:p>
        </p:txBody>
      </p:sp>
      <p:sp>
        <p:nvSpPr>
          <p:cNvPr id="70663" name="AutoShape 6"/>
          <p:cNvSpPr>
            <a:spLocks noChangeAspect="1" noChangeArrowheads="1"/>
          </p:cNvSpPr>
          <p:nvPr/>
        </p:nvSpPr>
        <p:spPr bwMode="auto">
          <a:xfrm>
            <a:off x="447675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68</a:t>
            </a:r>
          </a:p>
        </p:txBody>
      </p:sp>
      <p:sp>
        <p:nvSpPr>
          <p:cNvPr id="70664" name="AutoShape 7"/>
          <p:cNvSpPr>
            <a:spLocks noChangeAspect="1" noChangeArrowheads="1"/>
          </p:cNvSpPr>
          <p:nvPr/>
        </p:nvSpPr>
        <p:spPr bwMode="auto">
          <a:xfrm>
            <a:off x="547370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72</a:t>
            </a:r>
          </a:p>
        </p:txBody>
      </p:sp>
      <p:sp>
        <p:nvSpPr>
          <p:cNvPr id="70665" name="AutoShape 8"/>
          <p:cNvSpPr>
            <a:spLocks noChangeAspect="1" noChangeArrowheads="1"/>
          </p:cNvSpPr>
          <p:nvPr/>
        </p:nvSpPr>
        <p:spPr bwMode="auto">
          <a:xfrm>
            <a:off x="2490788" y="3478213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38</a:t>
            </a:r>
          </a:p>
        </p:txBody>
      </p:sp>
      <p:sp>
        <p:nvSpPr>
          <p:cNvPr id="70666" name="AutoShape 9"/>
          <p:cNvSpPr>
            <a:spLocks noChangeAspect="1" noChangeArrowheads="1"/>
          </p:cNvSpPr>
          <p:nvPr/>
        </p:nvSpPr>
        <p:spPr bwMode="auto">
          <a:xfrm>
            <a:off x="3505200" y="34798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50</a:t>
            </a:r>
          </a:p>
        </p:txBody>
      </p:sp>
      <p:cxnSp>
        <p:nvCxnSpPr>
          <p:cNvPr id="70667" name="AutoShape 10"/>
          <p:cNvCxnSpPr>
            <a:cxnSpLocks noChangeShapeType="1"/>
            <a:stCxn id="70660" idx="2"/>
            <a:endCxn id="70661" idx="0"/>
          </p:cNvCxnSpPr>
          <p:nvPr/>
        </p:nvCxnSpPr>
        <p:spPr bwMode="auto">
          <a:xfrm flipH="1">
            <a:off x="3224213" y="2039938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1"/>
          <p:cNvCxnSpPr>
            <a:cxnSpLocks noChangeShapeType="1"/>
            <a:stCxn id="70660" idx="2"/>
            <a:endCxn id="70662" idx="0"/>
          </p:cNvCxnSpPr>
          <p:nvPr/>
        </p:nvCxnSpPr>
        <p:spPr bwMode="auto">
          <a:xfrm>
            <a:off x="4211638" y="2039938"/>
            <a:ext cx="981075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2"/>
          <p:cNvCxnSpPr>
            <a:cxnSpLocks noChangeShapeType="1"/>
            <a:stCxn id="70662" idx="2"/>
            <a:endCxn id="70664" idx="0"/>
          </p:cNvCxnSpPr>
          <p:nvPr/>
        </p:nvCxnSpPr>
        <p:spPr bwMode="auto">
          <a:xfrm>
            <a:off x="5192713" y="2955925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0" name="AutoShape 13"/>
          <p:cNvCxnSpPr>
            <a:cxnSpLocks noChangeShapeType="1"/>
            <a:stCxn id="70662" idx="2"/>
            <a:endCxn id="70663" idx="0"/>
          </p:cNvCxnSpPr>
          <p:nvPr/>
        </p:nvCxnSpPr>
        <p:spPr bwMode="auto">
          <a:xfrm flipH="1">
            <a:off x="4702175" y="2955925"/>
            <a:ext cx="490538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1" name="AutoShape 14"/>
          <p:cNvCxnSpPr>
            <a:cxnSpLocks noChangeShapeType="1"/>
            <a:stCxn id="70661" idx="2"/>
            <a:endCxn id="70666" idx="0"/>
          </p:cNvCxnSpPr>
          <p:nvPr/>
        </p:nvCxnSpPr>
        <p:spPr bwMode="auto">
          <a:xfrm>
            <a:off x="3224213" y="2954338"/>
            <a:ext cx="506412" cy="515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5"/>
          <p:cNvCxnSpPr>
            <a:cxnSpLocks noChangeShapeType="1"/>
            <a:stCxn id="70661" idx="2"/>
            <a:endCxn id="70665" idx="0"/>
          </p:cNvCxnSpPr>
          <p:nvPr/>
        </p:nvCxnSpPr>
        <p:spPr bwMode="auto">
          <a:xfrm flipH="1">
            <a:off x="2717800" y="2954338"/>
            <a:ext cx="506413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36900" y="3859213"/>
            <a:ext cx="1154113" cy="920750"/>
            <a:chOff x="2327" y="2687"/>
            <a:chExt cx="727" cy="580"/>
          </a:xfrm>
        </p:grpSpPr>
        <p:sp>
          <p:nvSpPr>
            <p:cNvPr id="70675" name="AutoShape 17"/>
            <p:cNvSpPr>
              <a:spLocks noChangeAspect="1" noChangeArrowheads="1"/>
            </p:cNvSpPr>
            <p:nvPr/>
          </p:nvSpPr>
          <p:spPr bwMode="auto">
            <a:xfrm>
              <a:off x="2327" y="3027"/>
              <a:ext cx="28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47</a:t>
              </a:r>
            </a:p>
          </p:txBody>
        </p:sp>
        <p:cxnSp>
          <p:nvCxnSpPr>
            <p:cNvPr id="70676" name="AutoShape 18"/>
            <p:cNvCxnSpPr>
              <a:cxnSpLocks noChangeShapeType="1"/>
              <a:stCxn id="70666" idx="2"/>
              <a:endCxn id="70675" idx="0"/>
            </p:cNvCxnSpPr>
            <p:nvPr/>
          </p:nvCxnSpPr>
          <p:spPr bwMode="auto">
            <a:xfrm rot="5400000">
              <a:off x="2404" y="2753"/>
              <a:ext cx="339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0677" name="AutoShape 19"/>
            <p:cNvSpPr>
              <a:spLocks noChangeAspect="1" noChangeArrowheads="1"/>
            </p:cNvSpPr>
            <p:nvPr/>
          </p:nvSpPr>
          <p:spPr bwMode="auto">
            <a:xfrm>
              <a:off x="2770" y="3027"/>
              <a:ext cx="28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52</a:t>
              </a:r>
            </a:p>
          </p:txBody>
        </p:sp>
        <p:cxnSp>
          <p:nvCxnSpPr>
            <p:cNvPr id="70678" name="AutoShape 20"/>
            <p:cNvCxnSpPr>
              <a:cxnSpLocks noChangeShapeType="1"/>
              <a:stCxn id="70666" idx="2"/>
              <a:endCxn id="70677" idx="0"/>
            </p:cNvCxnSpPr>
            <p:nvPr/>
          </p:nvCxnSpPr>
          <p:spPr bwMode="auto">
            <a:xfrm rot="16200000" flipH="1">
              <a:off x="2625" y="2740"/>
              <a:ext cx="339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0674" name="TextBox 44"/>
          <p:cNvSpPr txBox="1">
            <a:spLocks noChangeArrowheads="1"/>
          </p:cNvSpPr>
          <p:nvPr/>
        </p:nvSpPr>
        <p:spPr bwMode="auto">
          <a:xfrm>
            <a:off x="1431925" y="5035550"/>
            <a:ext cx="6389688" cy="1200329"/>
          </a:xfrm>
          <a:prstGeom prst="rect">
            <a:avLst/>
          </a:prstGeom>
          <a:solidFill>
            <a:schemeClr val="accent4">
              <a:lumMod val="10000"/>
            </a:schemeClr>
          </a:solidFill>
          <a:ln w="28575" algn="ctr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Arial" charset="0"/>
                <a:cs typeface="Courier New" pitchFamily="49" charset="0"/>
              </a:rPr>
              <a:t>Inorder traversals of the internal nodes visit the elements in non-decreasing order (38,42,47,50,52,58,68,70,72)</a:t>
            </a:r>
          </a:p>
        </p:txBody>
      </p:sp>
    </p:spTree>
    <p:extLst>
      <p:ext uri="{BB962C8B-B14F-4D97-AF65-F5344CB8AC3E}">
        <p14:creationId xmlns:p14="http://schemas.microsoft.com/office/powerpoint/2010/main" val="2114609350"/>
      </p:ext>
    </p:extLst>
  </p:cSld>
  <p:clrMapOvr>
    <a:masterClrMapping/>
  </p:clrMapOvr>
  <p:transition spd="med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cs typeface="Courier New" pitchFamily="49" charset="0"/>
              </a:rPr>
              <a:t>Breadth-first </a:t>
            </a:r>
            <a:r>
              <a:rPr lang="en-US" sz="3600" dirty="0"/>
              <a:t>Tree Traversals 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breadth-first</a:t>
            </a:r>
            <a:r>
              <a:rPr lang="en-US" sz="3200" dirty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effectLst/>
                <a:latin typeface="Arial" pitchFamily="34" charset="0"/>
                <a:cs typeface="Arial" pitchFamily="34" charset="0"/>
              </a:rPr>
              <a:t>traversal is to visit the nodes level by level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>
                <a:effectLst/>
                <a:latin typeface="Arial" pitchFamily="34" charset="0"/>
                <a:cs typeface="Arial" pitchFamily="34" charset="0"/>
              </a:rPr>
              <a:t>First visit the root, then all children of the root from left to right, then grandchildren of the root from left to right, and so on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effectLst/>
              <a:cs typeface="Courier New" pitchFamily="49" charset="0"/>
            </a:endParaRP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1084C79-AC9B-4BC8-89C7-C9052E046A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4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5" name="Rectangle 5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6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7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8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9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0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1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2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3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4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5" name="Rectangle 15"/>
          <p:cNvSpPr>
            <a:spLocks noChangeArrowheads="1"/>
          </p:cNvSpPr>
          <p:nvPr/>
        </p:nvSpPr>
        <p:spPr bwMode="auto">
          <a:xfrm>
            <a:off x="457200" y="1404257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endParaRPr lang="en-US" sz="2800">
              <a:cs typeface="Courier New" pitchFamily="49" charset="0"/>
            </a:endParaRPr>
          </a:p>
        </p:txBody>
      </p:sp>
      <p:sp>
        <p:nvSpPr>
          <p:cNvPr id="68626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7604" name="Line 20"/>
          <p:cNvSpPr>
            <a:spLocks noChangeShapeType="1"/>
          </p:cNvSpPr>
          <p:nvPr/>
        </p:nvSpPr>
        <p:spPr bwMode="auto">
          <a:xfrm>
            <a:off x="0" y="1376363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46082" name="Picture 2" descr="C:\Users\Jerry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0013" y="3839541"/>
            <a:ext cx="3290524" cy="20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431404"/>
      </p:ext>
    </p:extLst>
  </p:cSld>
  <p:clrMapOvr>
    <a:masterClrMapping/>
  </p:clrMapOvr>
  <p:transition spd="med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82" name="AutoShape 13"/>
          <p:cNvCxnSpPr>
            <a:cxnSpLocks noChangeShapeType="1"/>
            <a:endCxn id="71715" idx="0"/>
          </p:cNvCxnSpPr>
          <p:nvPr/>
        </p:nvCxnSpPr>
        <p:spPr bwMode="auto">
          <a:xfrm rot="5400000">
            <a:off x="5608638" y="3429000"/>
            <a:ext cx="577850" cy="488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Tree Traversal Example</a:t>
            </a:r>
          </a:p>
        </p:txBody>
      </p:sp>
      <p:sp>
        <p:nvSpPr>
          <p:cNvPr id="71684" name="Content Placeholder 17"/>
          <p:cNvSpPr>
            <a:spLocks noGrp="1"/>
          </p:cNvSpPr>
          <p:nvPr>
            <p:ph idx="1"/>
          </p:nvPr>
        </p:nvSpPr>
        <p:spPr>
          <a:xfrm>
            <a:off x="1030288" y="4378325"/>
            <a:ext cx="7704137" cy="1946275"/>
          </a:xfrm>
          <a:solidFill>
            <a:schemeClr val="accent4">
              <a:lumMod val="10000"/>
            </a:schemeClr>
          </a:solidFill>
          <a:ln w="28575" cap="flat" algn="ctr">
            <a:solidFill>
              <a:schemeClr val="bg2"/>
            </a:solidFill>
          </a:ln>
        </p:spPr>
        <p:txBody>
          <a:bodyPr lIns="91440" tIns="45720" rIns="91440" bIns="45720">
            <a:spAutoFit/>
          </a:bodyPr>
          <a:lstStyle/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inorder is 45 55 57 59 60 67 100 101 107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postorder is 45 59 57 55 67 101 107 100 60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preorder is 60 55 45 57 59 100 67 107 101</a:t>
            </a:r>
          </a:p>
          <a:p>
            <a:pPr lvl="1">
              <a:spcBef>
                <a:spcPct val="0"/>
              </a:spcBef>
              <a:buClrTx/>
              <a:buFontTx/>
              <a:buNone/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Courier New" pitchFamily="49" charset="0"/>
              </a:rPr>
              <a:t>The breadth-first traversal is 60 55 100 45 57 67 107 59 101 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2EE0B70-0644-4D7A-B980-BAF4997B576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1686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8" name="Rectangle 6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89" name="Rectangle 7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0" name="Rectangle 8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1" name="Rectangle 9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2" name="Rectangle 10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3" name="Rectangle 11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4" name="Rectangle 12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5" name="Rectangle 13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6" name="Rectangle 14"/>
          <p:cNvSpPr>
            <a:spLocks noChangeArrowheads="1"/>
          </p:cNvSpPr>
          <p:nvPr/>
        </p:nvSpPr>
        <p:spPr bwMode="auto">
          <a:xfrm>
            <a:off x="3314700" y="26574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7" name="Rectangle 15"/>
          <p:cNvSpPr>
            <a:spLocks noChangeArrowheads="1"/>
          </p:cNvSpPr>
          <p:nvPr/>
        </p:nvSpPr>
        <p:spPr bwMode="auto">
          <a:xfrm>
            <a:off x="263525" y="1019175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>
                <a:cs typeface="Courier New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800">
                <a:cs typeface="Courier New" pitchFamily="49" charset="0"/>
              </a:rPr>
              <a:t> </a:t>
            </a:r>
          </a:p>
        </p:txBody>
      </p:sp>
      <p:sp>
        <p:nvSpPr>
          <p:cNvPr id="71698" name="Rectangle 16"/>
          <p:cNvSpPr>
            <a:spLocks noChangeArrowheads="1"/>
          </p:cNvSpPr>
          <p:nvPr/>
        </p:nvSpPr>
        <p:spPr bwMode="auto">
          <a:xfrm>
            <a:off x="3314700" y="2428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699" name="AutoShape 3"/>
          <p:cNvSpPr>
            <a:spLocks noChangeAspect="1" noChangeArrowheads="1"/>
          </p:cNvSpPr>
          <p:nvPr/>
        </p:nvSpPr>
        <p:spPr bwMode="auto">
          <a:xfrm>
            <a:off x="4541838" y="12192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60</a:t>
            </a:r>
          </a:p>
        </p:txBody>
      </p:sp>
      <p:sp>
        <p:nvSpPr>
          <p:cNvPr id="71700" name="AutoShape 4"/>
          <p:cNvSpPr>
            <a:spLocks noChangeAspect="1" noChangeArrowheads="1"/>
          </p:cNvSpPr>
          <p:nvPr/>
        </p:nvSpPr>
        <p:spPr bwMode="auto">
          <a:xfrm>
            <a:off x="3554413" y="21336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55</a:t>
            </a:r>
          </a:p>
        </p:txBody>
      </p:sp>
      <p:sp>
        <p:nvSpPr>
          <p:cNvPr id="71701" name="AutoShape 5"/>
          <p:cNvSpPr>
            <a:spLocks noChangeAspect="1" noChangeArrowheads="1"/>
          </p:cNvSpPr>
          <p:nvPr/>
        </p:nvSpPr>
        <p:spPr bwMode="auto">
          <a:xfrm>
            <a:off x="5522913" y="2133600"/>
            <a:ext cx="557212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100</a:t>
            </a:r>
          </a:p>
        </p:txBody>
      </p:sp>
      <p:sp>
        <p:nvSpPr>
          <p:cNvPr id="71702" name="AutoShape 6"/>
          <p:cNvSpPr>
            <a:spLocks noChangeAspect="1" noChangeArrowheads="1"/>
          </p:cNvSpPr>
          <p:nvPr/>
        </p:nvSpPr>
        <p:spPr bwMode="auto">
          <a:xfrm>
            <a:off x="5033963" y="3048000"/>
            <a:ext cx="45085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67</a:t>
            </a:r>
          </a:p>
        </p:txBody>
      </p:sp>
      <p:sp>
        <p:nvSpPr>
          <p:cNvPr id="71703" name="AutoShape 7"/>
          <p:cNvSpPr>
            <a:spLocks noChangeAspect="1" noChangeArrowheads="1"/>
          </p:cNvSpPr>
          <p:nvPr/>
        </p:nvSpPr>
        <p:spPr bwMode="auto">
          <a:xfrm>
            <a:off x="6030913" y="3048000"/>
            <a:ext cx="557212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107</a:t>
            </a:r>
          </a:p>
        </p:txBody>
      </p:sp>
      <p:sp>
        <p:nvSpPr>
          <p:cNvPr id="71704" name="AutoShape 8"/>
          <p:cNvSpPr>
            <a:spLocks noChangeAspect="1" noChangeArrowheads="1"/>
          </p:cNvSpPr>
          <p:nvPr/>
        </p:nvSpPr>
        <p:spPr bwMode="auto">
          <a:xfrm>
            <a:off x="3048000" y="3046413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45</a:t>
            </a:r>
          </a:p>
        </p:txBody>
      </p:sp>
      <p:sp>
        <p:nvSpPr>
          <p:cNvPr id="71705" name="AutoShape 9"/>
          <p:cNvSpPr>
            <a:spLocks noChangeAspect="1" noChangeArrowheads="1"/>
          </p:cNvSpPr>
          <p:nvPr/>
        </p:nvSpPr>
        <p:spPr bwMode="auto">
          <a:xfrm>
            <a:off x="4062413" y="304800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57</a:t>
            </a:r>
          </a:p>
        </p:txBody>
      </p:sp>
      <p:cxnSp>
        <p:nvCxnSpPr>
          <p:cNvPr id="71706" name="AutoShape 10"/>
          <p:cNvCxnSpPr>
            <a:cxnSpLocks noChangeShapeType="1"/>
            <a:stCxn id="71699" idx="2"/>
            <a:endCxn id="71700" idx="0"/>
          </p:cNvCxnSpPr>
          <p:nvPr/>
        </p:nvCxnSpPr>
        <p:spPr bwMode="auto">
          <a:xfrm rot="5400000">
            <a:off x="4000501" y="1370012"/>
            <a:ext cx="539750" cy="987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7" name="AutoShape 11"/>
          <p:cNvCxnSpPr>
            <a:cxnSpLocks noChangeShapeType="1"/>
            <a:stCxn id="71699" idx="2"/>
            <a:endCxn id="71701" idx="0"/>
          </p:cNvCxnSpPr>
          <p:nvPr/>
        </p:nvCxnSpPr>
        <p:spPr bwMode="auto">
          <a:xfrm rot="16200000" flipH="1">
            <a:off x="5012532" y="1345406"/>
            <a:ext cx="539750" cy="1036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8" name="AutoShape 12"/>
          <p:cNvCxnSpPr>
            <a:cxnSpLocks noChangeShapeType="1"/>
            <a:stCxn id="71701" idx="2"/>
            <a:endCxn id="71703" idx="0"/>
          </p:cNvCxnSpPr>
          <p:nvPr/>
        </p:nvCxnSpPr>
        <p:spPr bwMode="auto">
          <a:xfrm rot="16200000" flipH="1">
            <a:off x="5784850" y="252412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09" name="AutoShape 13"/>
          <p:cNvCxnSpPr>
            <a:cxnSpLocks noChangeShapeType="1"/>
            <a:stCxn id="71701" idx="2"/>
            <a:endCxn id="71702" idx="0"/>
          </p:cNvCxnSpPr>
          <p:nvPr/>
        </p:nvCxnSpPr>
        <p:spPr bwMode="auto">
          <a:xfrm rot="5400000">
            <a:off x="5260182" y="2507456"/>
            <a:ext cx="539750" cy="541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10" name="AutoShape 14"/>
          <p:cNvCxnSpPr>
            <a:cxnSpLocks noChangeShapeType="1"/>
            <a:stCxn id="71700" idx="2"/>
            <a:endCxn id="71705" idx="0"/>
          </p:cNvCxnSpPr>
          <p:nvPr/>
        </p:nvCxnSpPr>
        <p:spPr bwMode="auto">
          <a:xfrm rot="16200000" flipH="1">
            <a:off x="3760788" y="252412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11" name="AutoShape 15"/>
          <p:cNvCxnSpPr>
            <a:cxnSpLocks noChangeShapeType="1"/>
            <a:stCxn id="71700" idx="2"/>
            <a:endCxn id="71704" idx="0"/>
          </p:cNvCxnSpPr>
          <p:nvPr/>
        </p:nvCxnSpPr>
        <p:spPr bwMode="auto">
          <a:xfrm rot="5400000">
            <a:off x="3254375" y="2524125"/>
            <a:ext cx="538163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713" name="AutoShape 9"/>
          <p:cNvSpPr>
            <a:spLocks noChangeAspect="1" noChangeArrowheads="1"/>
          </p:cNvSpPr>
          <p:nvPr/>
        </p:nvSpPr>
        <p:spPr bwMode="auto">
          <a:xfrm>
            <a:off x="4748213" y="3968750"/>
            <a:ext cx="444500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59</a:t>
            </a:r>
          </a:p>
        </p:txBody>
      </p:sp>
      <p:cxnSp>
        <p:nvCxnSpPr>
          <p:cNvPr id="71714" name="AutoShape 14"/>
          <p:cNvCxnSpPr>
            <a:cxnSpLocks noChangeShapeType="1"/>
          </p:cNvCxnSpPr>
          <p:nvPr/>
        </p:nvCxnSpPr>
        <p:spPr bwMode="auto">
          <a:xfrm rot="16200000" flipH="1">
            <a:off x="4446588" y="3444875"/>
            <a:ext cx="539750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1715" name="AutoShape 6"/>
          <p:cNvSpPr>
            <a:spLocks noChangeAspect="1" noChangeArrowheads="1"/>
          </p:cNvSpPr>
          <p:nvPr/>
        </p:nvSpPr>
        <p:spPr bwMode="auto">
          <a:xfrm>
            <a:off x="5375275" y="3962400"/>
            <a:ext cx="557213" cy="374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2717317662"/>
      </p:ext>
    </p:extLst>
  </p:cSld>
  <p:clrMapOvr>
    <a:masterClrMapping/>
  </p:clrMapOvr>
  <p:transition spd="med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706" name="AutoShape 30"/>
          <p:cNvCxnSpPr>
            <a:cxnSpLocks noChangeShapeType="1"/>
            <a:stCxn id="72711" idx="2"/>
          </p:cNvCxnSpPr>
          <p:nvPr/>
        </p:nvCxnSpPr>
        <p:spPr bwMode="auto">
          <a:xfrm rot="5400000">
            <a:off x="5123656" y="3002757"/>
            <a:ext cx="657225" cy="592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0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8E6F05F-5812-48EE-AADD-FBD799525A5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Traversal Example</a:t>
            </a:r>
          </a:p>
        </p:txBody>
      </p:sp>
      <p:sp>
        <p:nvSpPr>
          <p:cNvPr id="72709" name="AutoShape 3"/>
          <p:cNvSpPr>
            <a:spLocks noChangeAspect="1" noChangeArrowheads="1"/>
          </p:cNvSpPr>
          <p:nvPr/>
        </p:nvSpPr>
        <p:spPr bwMode="auto">
          <a:xfrm>
            <a:off x="4541838" y="16764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33</a:t>
            </a:r>
          </a:p>
        </p:txBody>
      </p:sp>
      <p:sp>
        <p:nvSpPr>
          <p:cNvPr id="72710" name="AutoShape 4"/>
          <p:cNvSpPr>
            <a:spLocks noChangeAspect="1" noChangeArrowheads="1"/>
          </p:cNvSpPr>
          <p:nvPr/>
        </p:nvSpPr>
        <p:spPr bwMode="auto">
          <a:xfrm>
            <a:off x="3554413" y="25908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22</a:t>
            </a:r>
          </a:p>
        </p:txBody>
      </p:sp>
      <p:sp>
        <p:nvSpPr>
          <p:cNvPr id="72711" name="AutoShape 5"/>
          <p:cNvSpPr>
            <a:spLocks noChangeAspect="1" noChangeArrowheads="1"/>
          </p:cNvSpPr>
          <p:nvPr/>
        </p:nvSpPr>
        <p:spPr bwMode="auto">
          <a:xfrm>
            <a:off x="5522913" y="2590800"/>
            <a:ext cx="449262" cy="3794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55</a:t>
            </a:r>
          </a:p>
        </p:txBody>
      </p:sp>
      <p:sp>
        <p:nvSpPr>
          <p:cNvPr id="72712" name="AutoShape 8"/>
          <p:cNvSpPr>
            <a:spLocks noChangeAspect="1" noChangeArrowheads="1"/>
          </p:cNvSpPr>
          <p:nvPr/>
        </p:nvSpPr>
        <p:spPr bwMode="auto">
          <a:xfrm>
            <a:off x="3048000" y="3557588"/>
            <a:ext cx="449263" cy="379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13</a:t>
            </a:r>
          </a:p>
        </p:txBody>
      </p:sp>
      <p:sp>
        <p:nvSpPr>
          <p:cNvPr id="72713" name="AutoShape 9"/>
          <p:cNvSpPr>
            <a:spLocks noChangeAspect="1" noChangeArrowheads="1"/>
          </p:cNvSpPr>
          <p:nvPr/>
        </p:nvSpPr>
        <p:spPr bwMode="auto">
          <a:xfrm>
            <a:off x="4937125" y="3557588"/>
            <a:ext cx="449263" cy="379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>
                <a:latin typeface="Tahoma" pitchFamily="34" charset="0"/>
              </a:rPr>
              <a:t>34</a:t>
            </a:r>
          </a:p>
        </p:txBody>
      </p:sp>
      <p:cxnSp>
        <p:nvCxnSpPr>
          <p:cNvPr id="72714" name="AutoShape 10"/>
          <p:cNvCxnSpPr>
            <a:cxnSpLocks noChangeShapeType="1"/>
            <a:stCxn id="72709" idx="2"/>
            <a:endCxn id="72710" idx="0"/>
          </p:cNvCxnSpPr>
          <p:nvPr/>
        </p:nvCxnSpPr>
        <p:spPr bwMode="auto">
          <a:xfrm rot="5400000">
            <a:off x="4006057" y="1829594"/>
            <a:ext cx="534987" cy="987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5" name="AutoShape 11"/>
          <p:cNvCxnSpPr>
            <a:cxnSpLocks noChangeShapeType="1"/>
            <a:stCxn id="72709" idx="2"/>
            <a:endCxn id="72711" idx="0"/>
          </p:cNvCxnSpPr>
          <p:nvPr/>
        </p:nvCxnSpPr>
        <p:spPr bwMode="auto">
          <a:xfrm rot="16200000" flipH="1">
            <a:off x="4990307" y="1832769"/>
            <a:ext cx="534987" cy="981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716" name="AutoShape 15"/>
          <p:cNvCxnSpPr>
            <a:cxnSpLocks noChangeShapeType="1"/>
            <a:stCxn id="72710" idx="2"/>
            <a:endCxn id="72712" idx="0"/>
          </p:cNvCxnSpPr>
          <p:nvPr/>
        </p:nvCxnSpPr>
        <p:spPr bwMode="auto">
          <a:xfrm rot="5400000">
            <a:off x="3232944" y="3010694"/>
            <a:ext cx="587375" cy="506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72717" name="TextBox 27"/>
          <p:cNvSpPr txBox="1">
            <a:spLocks noChangeArrowheads="1"/>
          </p:cNvSpPr>
          <p:nvPr/>
        </p:nvSpPr>
        <p:spPr bwMode="auto">
          <a:xfrm>
            <a:off x="1447801" y="4159250"/>
            <a:ext cx="6172200" cy="1938992"/>
          </a:xfrm>
          <a:prstGeom prst="rect">
            <a:avLst/>
          </a:prstGeom>
          <a:solidFill>
            <a:schemeClr val="accent4">
              <a:lumMod val="10000"/>
            </a:schemeClr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charset="0"/>
              </a:rPr>
              <a:t>height 2</a:t>
            </a:r>
          </a:p>
          <a:p>
            <a:r>
              <a:rPr lang="en-US" sz="2400" b="1" dirty="0">
                <a:latin typeface="Arial" charset="0"/>
              </a:rPr>
              <a:t>Inorder 13 22 33 34 55 </a:t>
            </a:r>
          </a:p>
          <a:p>
            <a:r>
              <a:rPr lang="en-US" sz="2400" b="1" dirty="0">
                <a:latin typeface="Arial" charset="0"/>
              </a:rPr>
              <a:t>Preorder 33 22 13 55 34 </a:t>
            </a:r>
          </a:p>
          <a:p>
            <a:r>
              <a:rPr lang="en-US" sz="2400" b="1" dirty="0">
                <a:latin typeface="Arial" charset="0"/>
              </a:rPr>
              <a:t>Postorder 13 22 34 55 33 </a:t>
            </a:r>
          </a:p>
          <a:p>
            <a:r>
              <a:rPr lang="en-US" sz="2400" b="1" dirty="0">
                <a:latin typeface="Arial" charset="0"/>
              </a:rPr>
              <a:t>breadth-first 33 22 55 13 34 </a:t>
            </a:r>
          </a:p>
        </p:txBody>
      </p:sp>
    </p:spTree>
    <p:extLst>
      <p:ext uri="{BB962C8B-B14F-4D97-AF65-F5344CB8AC3E}">
        <p14:creationId xmlns:p14="http://schemas.microsoft.com/office/powerpoint/2010/main" val="2518769538"/>
      </p:ext>
    </p:extLst>
  </p:cSld>
  <p:clrMapOvr>
    <a:masterClrMapping/>
  </p:clrMapOvr>
  <p:transition spd="med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251FA9F-9919-4D06-8E8F-2AACC8963728}" type="slidenum">
              <a:rPr lang="en-US"/>
              <a:pPr/>
              <a:t>26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074" y="1297577"/>
            <a:ext cx="7772400" cy="1981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internal nodes: operators</a:t>
            </a:r>
          </a:p>
          <a:p>
            <a:pPr lvl="1" eaLnBrk="1" hangingPunct="1"/>
            <a:r>
              <a:rPr lang="en-US" sz="2000" dirty="0">
                <a:latin typeface="Arial" pitchFamily="34" charset="0"/>
                <a:cs typeface="Arial" pitchFamily="34" charset="0"/>
              </a:rPr>
              <a:t>external nodes: operands</a:t>
            </a:r>
          </a:p>
          <a:p>
            <a:pPr eaLnBrk="1" hangingPunct="1"/>
            <a:r>
              <a:rPr lang="en-US" sz="2400" dirty="0">
                <a:latin typeface="Arial" pitchFamily="34" charset="0"/>
                <a:cs typeface="Arial" pitchFamily="34" charset="0"/>
              </a:rPr>
              <a:t>Example: arithmetic expression tree for the expression (2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 (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 - 1) + (3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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b))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pitchFamily="18" charset="2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pitchFamily="18" charset="2"/>
                  <a:sym typeface="Symbol" pitchFamily="18" charset="2"/>
                </a:rPr>
                <a:t>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pitchFamily="18" charset="2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© 2010 Goodrich, Tamassia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58000" y="4362994"/>
            <a:ext cx="1894114" cy="1077218"/>
          </a:xfrm>
          <a:prstGeom prst="rect">
            <a:avLst/>
          </a:prstGeom>
          <a:solidFill>
            <a:srgbClr val="99CCFF"/>
          </a:solidFill>
          <a:ln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I</a:t>
            </a:r>
            <a:r>
              <a:rPr lang="en-US" sz="3200" b="1" dirty="0">
                <a:solidFill>
                  <a:srgbClr val="FF0000"/>
                </a:solidFill>
              </a:rPr>
              <a:t>norder traversal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4577" y="3593805"/>
            <a:ext cx="1770036" cy="33855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See example 7.9</a:t>
            </a:r>
          </a:p>
        </p:txBody>
      </p:sp>
    </p:spTree>
    <p:extLst>
      <p:ext uri="{BB962C8B-B14F-4D97-AF65-F5344CB8AC3E}">
        <p14:creationId xmlns:p14="http://schemas.microsoft.com/office/powerpoint/2010/main" val="98898794"/>
      </p:ext>
    </p:extLst>
  </p:cSld>
  <p:clrMapOvr>
    <a:masterClrMapping/>
  </p:clrMapOvr>
  <p:transition spd="med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7988"/>
            <a:ext cx="7772400" cy="1139825"/>
          </a:xfrm>
        </p:spPr>
        <p:txBody>
          <a:bodyPr/>
          <a:lstStyle/>
          <a:p>
            <a:r>
              <a:rPr lang="en-US"/>
              <a:t>Binary Search Trees</a:t>
            </a:r>
          </a:p>
        </p:txBody>
      </p:sp>
      <p:sp>
        <p:nvSpPr>
          <p:cNvPr id="975875" name="Oval 3"/>
          <p:cNvSpPr>
            <a:spLocks noChangeArrowheads="1"/>
          </p:cNvSpPr>
          <p:nvPr/>
        </p:nvSpPr>
        <p:spPr bwMode="auto">
          <a:xfrm>
            <a:off x="4303713" y="3429000"/>
            <a:ext cx="320675" cy="31908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6</a:t>
            </a:r>
          </a:p>
        </p:txBody>
      </p:sp>
      <p:sp>
        <p:nvSpPr>
          <p:cNvPr id="975876" name="Oval 4"/>
          <p:cNvSpPr>
            <a:spLocks noChangeArrowheads="1"/>
          </p:cNvSpPr>
          <p:nvPr/>
        </p:nvSpPr>
        <p:spPr bwMode="auto">
          <a:xfrm>
            <a:off x="5715000" y="3940175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9</a:t>
            </a:r>
          </a:p>
        </p:txBody>
      </p:sp>
      <p:sp>
        <p:nvSpPr>
          <p:cNvPr id="975877" name="Oval 5"/>
          <p:cNvSpPr>
            <a:spLocks noChangeArrowheads="1"/>
          </p:cNvSpPr>
          <p:nvPr/>
        </p:nvSpPr>
        <p:spPr bwMode="auto">
          <a:xfrm>
            <a:off x="3351213" y="3940175"/>
            <a:ext cx="319087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975878" name="Oval 6"/>
          <p:cNvSpPr>
            <a:spLocks noChangeArrowheads="1"/>
          </p:cNvSpPr>
          <p:nvPr/>
        </p:nvSpPr>
        <p:spPr bwMode="auto">
          <a:xfrm>
            <a:off x="3938588" y="4435475"/>
            <a:ext cx="320675" cy="320675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4</a:t>
            </a:r>
          </a:p>
        </p:txBody>
      </p:sp>
      <p:sp>
        <p:nvSpPr>
          <p:cNvPr id="975879" name="Rectangle 7"/>
          <p:cNvSpPr>
            <a:spLocks noChangeAspect="1" noChangeArrowheads="1"/>
          </p:cNvSpPr>
          <p:nvPr/>
        </p:nvSpPr>
        <p:spPr bwMode="auto">
          <a:xfrm>
            <a:off x="36909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0" name="Rectangle 8"/>
          <p:cNvSpPr>
            <a:spLocks noChangeAspect="1" noChangeArrowheads="1"/>
          </p:cNvSpPr>
          <p:nvPr/>
        </p:nvSpPr>
        <p:spPr bwMode="auto">
          <a:xfrm>
            <a:off x="42767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81" name="Rectangle 9"/>
          <p:cNvSpPr>
            <a:spLocks noChangeAspect="1" noChangeArrowheads="1"/>
          </p:cNvSpPr>
          <p:nvPr/>
        </p:nvSpPr>
        <p:spPr bwMode="auto">
          <a:xfrm>
            <a:off x="6246813" y="4479925"/>
            <a:ext cx="230187" cy="231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82" name="AutoShape 10"/>
          <p:cNvCxnSpPr>
            <a:cxnSpLocks noChangeShapeType="1"/>
            <a:stCxn id="975875" idx="3"/>
            <a:endCxn id="975877" idx="7"/>
          </p:cNvCxnSpPr>
          <p:nvPr/>
        </p:nvCxnSpPr>
        <p:spPr bwMode="auto">
          <a:xfrm flipH="1">
            <a:off x="3624263" y="3730625"/>
            <a:ext cx="727075" cy="228600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975883" name="AutoShape 11"/>
          <p:cNvCxnSpPr>
            <a:cxnSpLocks noChangeShapeType="1"/>
            <a:stCxn id="975876" idx="1"/>
            <a:endCxn id="975875" idx="5"/>
          </p:cNvCxnSpPr>
          <p:nvPr/>
        </p:nvCxnSpPr>
        <p:spPr bwMode="auto">
          <a:xfrm flipH="1" flipV="1">
            <a:off x="4576763" y="3730625"/>
            <a:ext cx="1184275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4" name="AutoShape 12"/>
          <p:cNvCxnSpPr>
            <a:cxnSpLocks noChangeShapeType="1"/>
            <a:stCxn id="975881" idx="0"/>
            <a:endCxn id="975876" idx="5"/>
          </p:cNvCxnSpPr>
          <p:nvPr/>
        </p:nvCxnSpPr>
        <p:spPr bwMode="auto">
          <a:xfrm flipH="1" flipV="1">
            <a:off x="5988050" y="4222750"/>
            <a:ext cx="3746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5" name="AutoShape 13"/>
          <p:cNvCxnSpPr>
            <a:cxnSpLocks noChangeShapeType="1"/>
            <a:stCxn id="975895" idx="7"/>
            <a:endCxn id="975876" idx="3"/>
          </p:cNvCxnSpPr>
          <p:nvPr/>
        </p:nvCxnSpPr>
        <p:spPr bwMode="auto">
          <a:xfrm flipV="1">
            <a:off x="5530850" y="4222750"/>
            <a:ext cx="230188" cy="234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6" name="AutoShape 14"/>
          <p:cNvCxnSpPr>
            <a:cxnSpLocks noChangeShapeType="1"/>
            <a:stCxn id="975880" idx="0"/>
            <a:endCxn id="975878" idx="5"/>
          </p:cNvCxnSpPr>
          <p:nvPr/>
        </p:nvCxnSpPr>
        <p:spPr bwMode="auto">
          <a:xfrm flipH="1" flipV="1">
            <a:off x="4211638" y="4737100"/>
            <a:ext cx="180975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7" name="AutoShape 15"/>
          <p:cNvCxnSpPr>
            <a:cxnSpLocks noChangeShapeType="1"/>
            <a:stCxn id="975879" idx="0"/>
            <a:endCxn id="975878" idx="3"/>
          </p:cNvCxnSpPr>
          <p:nvPr/>
        </p:nvCxnSpPr>
        <p:spPr bwMode="auto">
          <a:xfrm flipV="1">
            <a:off x="3806825" y="4737100"/>
            <a:ext cx="17938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8" name="AutoShape 16"/>
          <p:cNvCxnSpPr>
            <a:cxnSpLocks noChangeShapeType="1"/>
            <a:stCxn id="975890" idx="7"/>
            <a:endCxn id="975877" idx="3"/>
          </p:cNvCxnSpPr>
          <p:nvPr/>
        </p:nvCxnSpPr>
        <p:spPr bwMode="auto">
          <a:xfrm flipV="1">
            <a:off x="3036888" y="4241800"/>
            <a:ext cx="360362" cy="231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89" name="AutoShape 17"/>
          <p:cNvCxnSpPr>
            <a:cxnSpLocks noChangeShapeType="1"/>
            <a:stCxn id="975878" idx="1"/>
            <a:endCxn id="975877" idx="5"/>
          </p:cNvCxnSpPr>
          <p:nvPr/>
        </p:nvCxnSpPr>
        <p:spPr bwMode="auto">
          <a:xfrm flipH="1" flipV="1">
            <a:off x="3624263" y="4241800"/>
            <a:ext cx="361950" cy="212725"/>
          </a:xfrm>
          <a:prstGeom prst="straightConnector1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</p:spPr>
      </p:cxnSp>
      <p:sp>
        <p:nvSpPr>
          <p:cNvPr id="975890" name="Oval 18"/>
          <p:cNvSpPr>
            <a:spLocks noChangeArrowheads="1"/>
          </p:cNvSpPr>
          <p:nvPr/>
        </p:nvSpPr>
        <p:spPr bwMode="auto">
          <a:xfrm>
            <a:off x="2763838" y="4435475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975891" name="Rectangle 19"/>
          <p:cNvSpPr>
            <a:spLocks noChangeAspect="1" noChangeArrowheads="1"/>
          </p:cNvSpPr>
          <p:nvPr/>
        </p:nvSpPr>
        <p:spPr bwMode="auto">
          <a:xfrm>
            <a:off x="2514600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2" name="Rectangle 20"/>
          <p:cNvSpPr>
            <a:spLocks noChangeAspect="1" noChangeArrowheads="1"/>
          </p:cNvSpPr>
          <p:nvPr/>
        </p:nvSpPr>
        <p:spPr bwMode="auto">
          <a:xfrm>
            <a:off x="3101975" y="5011738"/>
            <a:ext cx="230188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3" name="AutoShape 21"/>
          <p:cNvCxnSpPr>
            <a:cxnSpLocks noChangeShapeType="1"/>
            <a:stCxn id="975892" idx="0"/>
            <a:endCxn id="975890" idx="5"/>
          </p:cNvCxnSpPr>
          <p:nvPr/>
        </p:nvCxnSpPr>
        <p:spPr bwMode="auto">
          <a:xfrm flipH="1" flipV="1">
            <a:off x="3036888" y="4718050"/>
            <a:ext cx="180975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4" name="AutoShape 22"/>
          <p:cNvCxnSpPr>
            <a:cxnSpLocks noChangeShapeType="1"/>
            <a:stCxn id="975891" idx="0"/>
            <a:endCxn id="975890" idx="3"/>
          </p:cNvCxnSpPr>
          <p:nvPr/>
        </p:nvCxnSpPr>
        <p:spPr bwMode="auto">
          <a:xfrm flipV="1">
            <a:off x="2630488" y="4718050"/>
            <a:ext cx="179387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895" name="Oval 23"/>
          <p:cNvSpPr>
            <a:spLocks noChangeArrowheads="1"/>
          </p:cNvSpPr>
          <p:nvPr/>
        </p:nvSpPr>
        <p:spPr bwMode="auto">
          <a:xfrm>
            <a:off x="5257800" y="4419600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0" tIns="0" rIns="0" anchor="ctr" anchorCtr="1"/>
          <a:lstStyle/>
          <a:p>
            <a:pPr algn="ctr" eaLnBrk="1" hangingPunct="1"/>
            <a:r>
              <a:rPr lang="en-US">
                <a:latin typeface="Times New Roman" pitchFamily="18" charset="0"/>
                <a:sym typeface="Symbol" pitchFamily="18" charset="2"/>
              </a:rPr>
              <a:t>8</a:t>
            </a:r>
          </a:p>
        </p:txBody>
      </p:sp>
      <p:sp>
        <p:nvSpPr>
          <p:cNvPr id="975896" name="Rectangle 24"/>
          <p:cNvSpPr>
            <a:spLocks noChangeAspect="1" noChangeArrowheads="1"/>
          </p:cNvSpPr>
          <p:nvPr/>
        </p:nvSpPr>
        <p:spPr bwMode="auto">
          <a:xfrm>
            <a:off x="4973638" y="5011738"/>
            <a:ext cx="230187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sp>
        <p:nvSpPr>
          <p:cNvPr id="975897" name="Rectangle 25"/>
          <p:cNvSpPr>
            <a:spLocks noChangeAspect="1" noChangeArrowheads="1"/>
          </p:cNvSpPr>
          <p:nvPr/>
        </p:nvSpPr>
        <p:spPr bwMode="auto">
          <a:xfrm>
            <a:off x="5559425" y="5011738"/>
            <a:ext cx="231775" cy="230187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>
              <a:latin typeface="Tahoma" pitchFamily="34" charset="0"/>
            </a:endParaRPr>
          </a:p>
        </p:txBody>
      </p:sp>
      <p:cxnSp>
        <p:nvCxnSpPr>
          <p:cNvPr id="975898" name="AutoShape 26"/>
          <p:cNvCxnSpPr>
            <a:cxnSpLocks noChangeShapeType="1"/>
            <a:stCxn id="975897" idx="0"/>
            <a:endCxn id="975895" idx="5"/>
          </p:cNvCxnSpPr>
          <p:nvPr/>
        </p:nvCxnSpPr>
        <p:spPr bwMode="auto">
          <a:xfrm flipH="1" flipV="1">
            <a:off x="5530850" y="4702175"/>
            <a:ext cx="144463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5899" name="AutoShape 27"/>
          <p:cNvCxnSpPr>
            <a:cxnSpLocks noChangeShapeType="1"/>
            <a:stCxn id="975896" idx="0"/>
            <a:endCxn id="975895" idx="3"/>
          </p:cNvCxnSpPr>
          <p:nvPr/>
        </p:nvCxnSpPr>
        <p:spPr bwMode="auto">
          <a:xfrm flipV="1">
            <a:off x="5089525" y="4702175"/>
            <a:ext cx="215900" cy="300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75900" name="Text Box 28"/>
          <p:cNvSpPr txBox="1">
            <a:spLocks noChangeArrowheads="1"/>
          </p:cNvSpPr>
          <p:nvPr/>
        </p:nvSpPr>
        <p:spPr bwMode="auto">
          <a:xfrm>
            <a:off x="3752850" y="34607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&lt;</a:t>
            </a:r>
          </a:p>
        </p:txBody>
      </p:sp>
      <p:sp>
        <p:nvSpPr>
          <p:cNvPr id="975901" name="Text Box 29"/>
          <p:cNvSpPr txBox="1">
            <a:spLocks noChangeArrowheads="1"/>
          </p:cNvSpPr>
          <p:nvPr/>
        </p:nvSpPr>
        <p:spPr bwMode="auto">
          <a:xfrm>
            <a:off x="3752850" y="39941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&gt;</a:t>
            </a:r>
          </a:p>
        </p:txBody>
      </p:sp>
      <p:sp>
        <p:nvSpPr>
          <p:cNvPr id="975902" name="Text Box 30"/>
          <p:cNvSpPr txBox="1">
            <a:spLocks noChangeArrowheads="1"/>
          </p:cNvSpPr>
          <p:nvPr/>
        </p:nvSpPr>
        <p:spPr bwMode="auto">
          <a:xfrm>
            <a:off x="4267200" y="4387850"/>
            <a:ext cx="3238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31632920"/>
      </p:ext>
    </p:extLst>
  </p:cSld>
  <p:clrMapOvr>
    <a:masterClrMapping/>
  </p:clrMapOvr>
  <p:transition spd="med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59776-57BC-4884-8A79-60D4B285DEB9}" type="slidenum">
              <a:rPr lang="en-US"/>
              <a:pPr/>
              <a:t>28</a:t>
            </a:fld>
            <a:endParaRPr lang="en-US"/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30213"/>
            <a:ext cx="7010400" cy="6223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  <a:endParaRPr lang="en-US" sz="4000" dirty="0"/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binary search tree is a binary tree storing keys (or key-value entries) at its internal nodes and satisfying the following property: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Let </a:t>
            </a:r>
            <a:r>
              <a:rPr lang="en-US" sz="2000" b="1" i="1" dirty="0">
                <a:latin typeface="Times New Roman" pitchFamily="18" charset="0"/>
              </a:rPr>
              <a:t>u</a:t>
            </a:r>
            <a:r>
              <a:rPr lang="en-US" sz="2000" dirty="0"/>
              <a:t>, </a:t>
            </a:r>
            <a:r>
              <a:rPr lang="en-US" sz="2000" b="1" i="1" dirty="0">
                <a:latin typeface="Times New Roman" pitchFamily="18" charset="0"/>
              </a:rPr>
              <a:t>v</a:t>
            </a:r>
            <a:r>
              <a:rPr lang="en-US" sz="2000" dirty="0"/>
              <a:t>, and </a:t>
            </a:r>
            <a:r>
              <a:rPr lang="en-US" sz="2000" b="1" i="1" dirty="0">
                <a:latin typeface="Times New Roman" pitchFamily="18" charset="0"/>
              </a:rPr>
              <a:t>w</a:t>
            </a:r>
            <a:r>
              <a:rPr lang="en-US" sz="2000" dirty="0"/>
              <a:t> be three nodes such that </a:t>
            </a:r>
            <a:r>
              <a:rPr lang="en-US" sz="2000" b="1" i="1" dirty="0">
                <a:latin typeface="Times New Roman" pitchFamily="18" charset="0"/>
              </a:rPr>
              <a:t>u</a:t>
            </a:r>
            <a:r>
              <a:rPr lang="en-US" sz="2000" dirty="0"/>
              <a:t> is in the left </a:t>
            </a:r>
            <a:r>
              <a:rPr lang="en-US" sz="2000" dirty="0" err="1"/>
              <a:t>subtree</a:t>
            </a:r>
            <a:r>
              <a:rPr lang="en-US" sz="2000" dirty="0"/>
              <a:t> of </a:t>
            </a:r>
            <a:r>
              <a:rPr lang="en-US" sz="2000" b="1" i="1" dirty="0">
                <a:latin typeface="Times New Roman" pitchFamily="18" charset="0"/>
              </a:rPr>
              <a:t>v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itchFamily="18" charset="0"/>
              </a:rPr>
              <a:t>w</a:t>
            </a:r>
            <a:r>
              <a:rPr lang="en-US" sz="2000" dirty="0"/>
              <a:t> is in the right </a:t>
            </a:r>
            <a:r>
              <a:rPr lang="en-US" sz="2000" dirty="0" err="1"/>
              <a:t>subtree</a:t>
            </a:r>
            <a:r>
              <a:rPr lang="en-US" sz="2000" dirty="0"/>
              <a:t> of </a:t>
            </a:r>
            <a:r>
              <a:rPr lang="en-US" sz="2000" b="1" i="1" dirty="0">
                <a:latin typeface="Times New Roman" pitchFamily="18" charset="0"/>
              </a:rPr>
              <a:t>v</a:t>
            </a:r>
            <a:r>
              <a:rPr lang="en-US" sz="2000" dirty="0"/>
              <a:t>. We have </a:t>
            </a:r>
            <a:br>
              <a:rPr lang="en-US" sz="2000" dirty="0"/>
            </a:b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u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</a:rPr>
              <a:t>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</a:rPr>
              <a:t>) </a:t>
            </a:r>
            <a:r>
              <a:rPr lang="en-US" dirty="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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dirty="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</a:rPr>
              <a:t>w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External nodes do not store items</a:t>
            </a:r>
            <a:endParaRPr lang="en-US" dirty="0"/>
          </a:p>
        </p:txBody>
      </p:sp>
      <p:sp>
        <p:nvSpPr>
          <p:cNvPr id="885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447800"/>
            <a:ext cx="3810000" cy="1600200"/>
          </a:xfrm>
        </p:spPr>
        <p:txBody>
          <a:bodyPr/>
          <a:lstStyle/>
          <a:p>
            <a:r>
              <a:rPr lang="en-US" sz="2400"/>
              <a:t>An inorder traversal of a binary search trees visits the keys in increasing order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4400" y="3657600"/>
            <a:ext cx="3962400" cy="1812925"/>
            <a:chOff x="2953" y="2544"/>
            <a:chExt cx="2496" cy="1142"/>
          </a:xfrm>
        </p:grpSpPr>
        <p:sp>
          <p:nvSpPr>
            <p:cNvPr id="885766" name="Oval 6"/>
            <p:cNvSpPr>
              <a:spLocks noChangeArrowheads="1"/>
            </p:cNvSpPr>
            <p:nvPr/>
          </p:nvSpPr>
          <p:spPr bwMode="auto"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5767" name="Oval 7"/>
            <p:cNvSpPr>
              <a:spLocks noChangeArrowheads="1"/>
            </p:cNvSpPr>
            <p:nvPr/>
          </p:nvSpPr>
          <p:spPr bwMode="auto"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5768" name="Oval 8"/>
            <p:cNvSpPr>
              <a:spLocks noChangeArrowheads="1"/>
            </p:cNvSpPr>
            <p:nvPr/>
          </p:nvSpPr>
          <p:spPr bwMode="auto"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5769" name="Oval 9"/>
            <p:cNvSpPr>
              <a:spLocks noChangeArrowheads="1"/>
            </p:cNvSpPr>
            <p:nvPr/>
          </p:nvSpPr>
          <p:spPr bwMode="auto"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5770" name="Rectangle 10"/>
            <p:cNvSpPr>
              <a:spLocks noChangeAspect="1" noChangeArrowheads="1"/>
            </p:cNvSpPr>
            <p:nvPr/>
          </p:nvSpPr>
          <p:spPr bwMode="auto">
            <a:xfrm>
              <a:off x="3694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1" name="Rectangle 11"/>
            <p:cNvSpPr>
              <a:spLocks noChangeAspect="1" noChangeArrowheads="1"/>
            </p:cNvSpPr>
            <p:nvPr/>
          </p:nvSpPr>
          <p:spPr bwMode="auto">
            <a:xfrm>
              <a:off x="4063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72" name="Rectangle 12"/>
            <p:cNvSpPr>
              <a:spLocks noChangeAspect="1" noChangeArrowheads="1"/>
            </p:cNvSpPr>
            <p:nvPr/>
          </p:nvSpPr>
          <p:spPr bwMode="auto">
            <a:xfrm>
              <a:off x="5304" y="320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73" name="AutoShape 13"/>
            <p:cNvCxnSpPr>
              <a:cxnSpLocks noChangeShapeType="1"/>
              <a:stCxn id="885766" idx="3"/>
              <a:endCxn id="885768" idx="7"/>
            </p:cNvCxnSpPr>
            <p:nvPr/>
          </p:nvCxnSpPr>
          <p:spPr bwMode="auto">
            <a:xfrm flipH="1">
              <a:off x="3652" y="2721"/>
              <a:ext cx="458" cy="1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4" name="AutoShape 14"/>
            <p:cNvCxnSpPr>
              <a:cxnSpLocks noChangeShapeType="1"/>
              <a:stCxn id="885767" idx="1"/>
              <a:endCxn id="885766" idx="5"/>
            </p:cNvCxnSpPr>
            <p:nvPr/>
          </p:nvCxnSpPr>
          <p:spPr bwMode="auto">
            <a:xfrm flipH="1" flipV="1">
              <a:off x="4252" y="2722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5" name="AutoShape 15"/>
            <p:cNvCxnSpPr>
              <a:cxnSpLocks noChangeShapeType="1"/>
              <a:stCxn id="885772" idx="0"/>
              <a:endCxn id="885767" idx="5"/>
            </p:cNvCxnSpPr>
            <p:nvPr/>
          </p:nvCxnSpPr>
          <p:spPr bwMode="auto">
            <a:xfrm flipH="1" flipV="1">
              <a:off x="5141" y="304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6" name="AutoShape 16"/>
            <p:cNvCxnSpPr>
              <a:cxnSpLocks noChangeShapeType="1"/>
              <a:stCxn id="885786" idx="7"/>
              <a:endCxn id="885767" idx="3"/>
            </p:cNvCxnSpPr>
            <p:nvPr/>
          </p:nvCxnSpPr>
          <p:spPr bwMode="auto">
            <a:xfrm flipV="1">
              <a:off x="4830" y="3044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7" name="AutoShape 17"/>
            <p:cNvCxnSpPr>
              <a:cxnSpLocks noChangeShapeType="1"/>
              <a:stCxn id="885771" idx="0"/>
              <a:endCxn id="885769" idx="5"/>
            </p:cNvCxnSpPr>
            <p:nvPr/>
          </p:nvCxnSpPr>
          <p:spPr bwMode="auto">
            <a:xfrm flipH="1" flipV="1">
              <a:off x="402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8" name="AutoShape 18"/>
            <p:cNvCxnSpPr>
              <a:cxnSpLocks noChangeShapeType="1"/>
              <a:stCxn id="885770" idx="0"/>
              <a:endCxn id="885769" idx="3"/>
            </p:cNvCxnSpPr>
            <p:nvPr/>
          </p:nvCxnSpPr>
          <p:spPr bwMode="auto">
            <a:xfrm flipV="1">
              <a:off x="3767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79" name="AutoShape 19"/>
            <p:cNvCxnSpPr>
              <a:cxnSpLocks noChangeShapeType="1"/>
              <a:stCxn id="885781" idx="7"/>
              <a:endCxn id="885768" idx="3"/>
            </p:cNvCxnSpPr>
            <p:nvPr/>
          </p:nvCxnSpPr>
          <p:spPr bwMode="auto">
            <a:xfrm flipV="1">
              <a:off x="3282" y="3044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0" name="AutoShape 20"/>
            <p:cNvCxnSpPr>
              <a:cxnSpLocks noChangeShapeType="1"/>
              <a:stCxn id="885769" idx="1"/>
              <a:endCxn id="885768" idx="5"/>
            </p:cNvCxnSpPr>
            <p:nvPr/>
          </p:nvCxnSpPr>
          <p:spPr bwMode="auto">
            <a:xfrm flipH="1" flipV="1">
              <a:off x="3652" y="3044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1" name="Oval 21"/>
            <p:cNvSpPr>
              <a:spLocks noChangeArrowheads="1"/>
            </p:cNvSpPr>
            <p:nvPr/>
          </p:nvSpPr>
          <p:spPr bwMode="auto"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5782" name="Rectangle 22"/>
            <p:cNvSpPr>
              <a:spLocks noChangeAspect="1" noChangeArrowheads="1"/>
            </p:cNvSpPr>
            <p:nvPr/>
          </p:nvSpPr>
          <p:spPr bwMode="auto">
            <a:xfrm>
              <a:off x="295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3" name="Rectangle 23"/>
            <p:cNvSpPr>
              <a:spLocks noChangeAspect="1" noChangeArrowheads="1"/>
            </p:cNvSpPr>
            <p:nvPr/>
          </p:nvSpPr>
          <p:spPr bwMode="auto">
            <a:xfrm>
              <a:off x="3323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4" name="AutoShape 24"/>
            <p:cNvCxnSpPr>
              <a:cxnSpLocks noChangeShapeType="1"/>
              <a:stCxn id="885783" idx="0"/>
              <a:endCxn id="885781" idx="5"/>
            </p:cNvCxnSpPr>
            <p:nvPr/>
          </p:nvCxnSpPr>
          <p:spPr bwMode="auto">
            <a:xfrm flipH="1" flipV="1">
              <a:off x="3282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85" name="AutoShape 25"/>
            <p:cNvCxnSpPr>
              <a:cxnSpLocks noChangeShapeType="1"/>
              <a:stCxn id="885782" idx="0"/>
              <a:endCxn id="885781" idx="3"/>
            </p:cNvCxnSpPr>
            <p:nvPr/>
          </p:nvCxnSpPr>
          <p:spPr bwMode="auto">
            <a:xfrm flipV="1">
              <a:off x="3026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5786" name="Oval 26"/>
            <p:cNvSpPr>
              <a:spLocks noChangeArrowheads="1"/>
            </p:cNvSpPr>
            <p:nvPr/>
          </p:nvSpPr>
          <p:spPr bwMode="auto"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5787" name="Rectangle 27"/>
            <p:cNvSpPr>
              <a:spLocks noChangeAspect="1" noChangeArrowheads="1"/>
            </p:cNvSpPr>
            <p:nvPr/>
          </p:nvSpPr>
          <p:spPr bwMode="auto">
            <a:xfrm>
              <a:off x="4502" y="354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5788" name="Rectangle 28"/>
            <p:cNvSpPr>
              <a:spLocks noChangeAspect="1" noChangeArrowheads="1"/>
            </p:cNvSpPr>
            <p:nvPr/>
          </p:nvSpPr>
          <p:spPr bwMode="auto">
            <a:xfrm>
              <a:off x="4871" y="354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5789" name="AutoShape 29"/>
            <p:cNvCxnSpPr>
              <a:cxnSpLocks noChangeShapeType="1"/>
              <a:stCxn id="885788" idx="0"/>
              <a:endCxn id="885786" idx="5"/>
            </p:cNvCxnSpPr>
            <p:nvPr/>
          </p:nvCxnSpPr>
          <p:spPr bwMode="auto">
            <a:xfrm flipH="1" flipV="1">
              <a:off x="4830" y="335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5790" name="AutoShape 30"/>
            <p:cNvCxnSpPr>
              <a:cxnSpLocks noChangeShapeType="1"/>
              <a:stCxn id="885787" idx="0"/>
              <a:endCxn id="885786" idx="3"/>
            </p:cNvCxnSpPr>
            <p:nvPr/>
          </p:nvCxnSpPr>
          <p:spPr bwMode="auto">
            <a:xfrm flipV="1">
              <a:off x="4575" y="335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04238705"/>
      </p:ext>
    </p:extLst>
  </p:cSld>
  <p:clrMapOvr>
    <a:masterClrMapping/>
  </p:clrMapOvr>
  <p:transition spd="med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5EF5-C19D-49BF-ABE1-37CD1E76C5DD}" type="slidenum">
              <a:rPr lang="en-US"/>
              <a:pPr/>
              <a:t>29</a:t>
            </a:fld>
            <a:endParaRPr lang="en-US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Searching</a:t>
            </a:r>
            <a:endParaRPr lang="en-US" sz="4000" dirty="0"/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3657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search for a key k in a map or dictionary, one traces a downward path starting at the root (decision tree)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next node visited depends on the outcome of the comparison of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the key of the current node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we reach a leaf, the key is not found and we return null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find(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TreeSearch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(4,root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4419600" y="1295400"/>
            <a:ext cx="4191000" cy="2690813"/>
          </a:xfrm>
          <a:prstGeom prst="rect">
            <a:avLst/>
          </a:prstGeom>
          <a:solidFill>
            <a:schemeClr val="accent4">
              <a:lumMod val="1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Algorithm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 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	</a:t>
            </a:r>
          </a:p>
          <a:p>
            <a:pPr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if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T.isExternal 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	return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if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&lt;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 T.left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else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if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Symbol" pitchFamily="18" charset="2"/>
                <a:sym typeface="Symbol" pitchFamily="18" charset="2"/>
              </a:rPr>
              <a:t>&gt;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key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  then</a:t>
            </a:r>
          </a:p>
          <a:p>
            <a:pPr marL="285750" lvl="1" defTabSz="28575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FFFF00"/>
                </a:solidFill>
                <a:latin typeface="Times New Roman" pitchFamily="18" charset="0"/>
              </a:rPr>
              <a:t>return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TreeSearch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,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 T.right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Times New Roman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Times New Roman" pitchFamily="18" charset="0"/>
              </a:rPr>
              <a:t>))</a:t>
            </a:r>
          </a:p>
          <a:p>
            <a:pPr marL="285750" lvl="1" defTabSz="285750"/>
            <a:r>
              <a:rPr lang="en-US" sz="2000" b="1">
                <a:solidFill>
                  <a:srgbClr val="FFFF00"/>
                </a:solidFill>
                <a:latin typeface="Garamond" pitchFamily="18" charset="0"/>
              </a:rPr>
              <a:t>     return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Garamond" pitchFamily="18" charset="0"/>
              </a:rPr>
              <a:t>v </a:t>
            </a:r>
            <a:r>
              <a:rPr lang="en-US" sz="2000" b="1">
                <a:solidFill>
                  <a:srgbClr val="FFFF00"/>
                </a:solidFill>
                <a:latin typeface="Garamond" pitchFamily="18" charset="0"/>
              </a:rPr>
              <a:t>  {</a:t>
            </a:r>
            <a:r>
              <a:rPr lang="en-US" sz="2000" b="1" i="1">
                <a:solidFill>
                  <a:srgbClr val="FFFF00"/>
                </a:solidFill>
                <a:latin typeface="Garamond" pitchFamily="18" charset="0"/>
              </a:rPr>
              <a:t>k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  <a:sym typeface="Symbol" pitchFamily="18" charset="2"/>
              </a:rPr>
              <a:t>=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</a:rPr>
              <a:t> </a:t>
            </a:r>
            <a:r>
              <a:rPr lang="en-US" sz="2000" b="1" i="1">
                <a:solidFill>
                  <a:srgbClr val="FFFF00"/>
                </a:solidFill>
                <a:latin typeface="Garamond" pitchFamily="18" charset="0"/>
              </a:rPr>
              <a:t>key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</a:rPr>
              <a:t>(</a:t>
            </a:r>
            <a:r>
              <a:rPr lang="en-US" sz="2000" b="1" i="1">
                <a:solidFill>
                  <a:srgbClr val="FFFF00"/>
                </a:solidFill>
                <a:latin typeface="Garamond" pitchFamily="18" charset="0"/>
              </a:rPr>
              <a:t>v</a:t>
            </a:r>
            <a:r>
              <a:rPr lang="en-US" sz="2000">
                <a:solidFill>
                  <a:srgbClr val="FFFF00"/>
                </a:solidFill>
                <a:latin typeface="Garamond" pitchFamily="18" charset="0"/>
              </a:rPr>
              <a:t>)}</a:t>
            </a:r>
            <a:endParaRPr lang="en-US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887813" name="Group 5"/>
          <p:cNvGrpSpPr>
            <a:grpSpLocks/>
          </p:cNvGrpSpPr>
          <p:nvPr/>
        </p:nvGrpSpPr>
        <p:grpSpPr bwMode="auto">
          <a:xfrm>
            <a:off x="4343400" y="4267200"/>
            <a:ext cx="3962400" cy="1812925"/>
            <a:chOff x="2880" y="2794"/>
            <a:chExt cx="2496" cy="1142"/>
          </a:xfrm>
        </p:grpSpPr>
        <p:sp>
          <p:nvSpPr>
            <p:cNvPr id="887814" name="Oval 6"/>
            <p:cNvSpPr>
              <a:spLocks noChangeArrowheads="1"/>
            </p:cNvSpPr>
            <p:nvPr/>
          </p:nvSpPr>
          <p:spPr bwMode="auto">
            <a:xfrm>
              <a:off x="4007" y="2794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7815" name="Oval 7"/>
            <p:cNvSpPr>
              <a:spLocks noChangeArrowheads="1"/>
            </p:cNvSpPr>
            <p:nvPr/>
          </p:nvSpPr>
          <p:spPr bwMode="auto">
            <a:xfrm>
              <a:off x="4896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7816" name="Oval 8"/>
            <p:cNvSpPr>
              <a:spLocks noChangeArrowheads="1"/>
            </p:cNvSpPr>
            <p:nvPr/>
          </p:nvSpPr>
          <p:spPr bwMode="auto">
            <a:xfrm>
              <a:off x="3407" y="3116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7817" name="Oval 9"/>
            <p:cNvSpPr>
              <a:spLocks noChangeArrowheads="1"/>
            </p:cNvSpPr>
            <p:nvPr/>
          </p:nvSpPr>
          <p:spPr bwMode="auto">
            <a:xfrm>
              <a:off x="3777" y="342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7818" name="Rectangle 10"/>
            <p:cNvSpPr>
              <a:spLocks noChangeAspect="1" noChangeArrowheads="1"/>
            </p:cNvSpPr>
            <p:nvPr/>
          </p:nvSpPr>
          <p:spPr bwMode="auto">
            <a:xfrm>
              <a:off x="3621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19" name="Rectangle 11"/>
            <p:cNvSpPr>
              <a:spLocks noChangeAspect="1" noChangeArrowheads="1"/>
            </p:cNvSpPr>
            <p:nvPr/>
          </p:nvSpPr>
          <p:spPr bwMode="auto">
            <a:xfrm>
              <a:off x="3990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20" name="Rectangle 12"/>
            <p:cNvSpPr>
              <a:spLocks noChangeAspect="1" noChangeArrowheads="1"/>
            </p:cNvSpPr>
            <p:nvPr/>
          </p:nvSpPr>
          <p:spPr bwMode="auto">
            <a:xfrm>
              <a:off x="5231" y="3456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21" name="AutoShape 13"/>
            <p:cNvCxnSpPr>
              <a:cxnSpLocks noChangeShapeType="1"/>
              <a:stCxn id="887814" idx="3"/>
              <a:endCxn id="887816" idx="7"/>
            </p:cNvCxnSpPr>
            <p:nvPr/>
          </p:nvCxnSpPr>
          <p:spPr bwMode="auto">
            <a:xfrm flipH="1">
              <a:off x="3579" y="2984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7822" name="AutoShape 14"/>
            <p:cNvCxnSpPr>
              <a:cxnSpLocks noChangeShapeType="1"/>
              <a:stCxn id="887815" idx="1"/>
              <a:endCxn id="887814" idx="5"/>
            </p:cNvCxnSpPr>
            <p:nvPr/>
          </p:nvCxnSpPr>
          <p:spPr bwMode="auto">
            <a:xfrm flipH="1" flipV="1">
              <a:off x="4179" y="2984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3" name="AutoShape 15"/>
            <p:cNvCxnSpPr>
              <a:cxnSpLocks noChangeShapeType="1"/>
              <a:stCxn id="887820" idx="0"/>
              <a:endCxn id="887815" idx="5"/>
            </p:cNvCxnSpPr>
            <p:nvPr/>
          </p:nvCxnSpPr>
          <p:spPr bwMode="auto">
            <a:xfrm flipH="1" flipV="1">
              <a:off x="5068" y="3294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4" name="AutoShape 16"/>
            <p:cNvCxnSpPr>
              <a:cxnSpLocks noChangeShapeType="1"/>
              <a:stCxn id="887834" idx="7"/>
              <a:endCxn id="887815" idx="3"/>
            </p:cNvCxnSpPr>
            <p:nvPr/>
          </p:nvCxnSpPr>
          <p:spPr bwMode="auto">
            <a:xfrm flipV="1">
              <a:off x="4780" y="3294"/>
              <a:ext cx="145" cy="14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5" name="AutoShape 17"/>
            <p:cNvCxnSpPr>
              <a:cxnSpLocks noChangeShapeType="1"/>
              <a:stCxn id="887819" idx="0"/>
              <a:endCxn id="887817" idx="5"/>
            </p:cNvCxnSpPr>
            <p:nvPr/>
          </p:nvCxnSpPr>
          <p:spPr bwMode="auto">
            <a:xfrm flipH="1" flipV="1">
              <a:off x="3949" y="361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6" name="AutoShape 18"/>
            <p:cNvCxnSpPr>
              <a:cxnSpLocks noChangeShapeType="1"/>
              <a:stCxn id="887818" idx="0"/>
              <a:endCxn id="887817" idx="3"/>
            </p:cNvCxnSpPr>
            <p:nvPr/>
          </p:nvCxnSpPr>
          <p:spPr bwMode="auto">
            <a:xfrm flipV="1">
              <a:off x="3694" y="361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7" name="AutoShape 19"/>
            <p:cNvCxnSpPr>
              <a:cxnSpLocks noChangeShapeType="1"/>
              <a:stCxn id="887829" idx="7"/>
              <a:endCxn id="887816" idx="3"/>
            </p:cNvCxnSpPr>
            <p:nvPr/>
          </p:nvCxnSpPr>
          <p:spPr bwMode="auto">
            <a:xfrm flipV="1">
              <a:off x="3209" y="3306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28" name="AutoShape 20"/>
            <p:cNvCxnSpPr>
              <a:cxnSpLocks noChangeShapeType="1"/>
              <a:stCxn id="887817" idx="1"/>
              <a:endCxn id="887816" idx="5"/>
            </p:cNvCxnSpPr>
            <p:nvPr/>
          </p:nvCxnSpPr>
          <p:spPr bwMode="auto">
            <a:xfrm flipH="1" flipV="1">
              <a:off x="3579" y="3306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7829" name="Oval 21"/>
            <p:cNvSpPr>
              <a:spLocks noChangeArrowheads="1"/>
            </p:cNvSpPr>
            <p:nvPr/>
          </p:nvSpPr>
          <p:spPr bwMode="auto">
            <a:xfrm>
              <a:off x="3037" y="3428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7830" name="Rectangle 22"/>
            <p:cNvSpPr>
              <a:spLocks noChangeAspect="1" noChangeArrowheads="1"/>
            </p:cNvSpPr>
            <p:nvPr/>
          </p:nvSpPr>
          <p:spPr bwMode="auto">
            <a:xfrm>
              <a:off x="288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1" name="Rectangle 23"/>
            <p:cNvSpPr>
              <a:spLocks noChangeAspect="1" noChangeArrowheads="1"/>
            </p:cNvSpPr>
            <p:nvPr/>
          </p:nvSpPr>
          <p:spPr bwMode="auto">
            <a:xfrm>
              <a:off x="3250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2" name="AutoShape 24"/>
            <p:cNvCxnSpPr>
              <a:cxnSpLocks noChangeShapeType="1"/>
              <a:stCxn id="887831" idx="0"/>
              <a:endCxn id="887829" idx="5"/>
            </p:cNvCxnSpPr>
            <p:nvPr/>
          </p:nvCxnSpPr>
          <p:spPr bwMode="auto">
            <a:xfrm flipH="1" flipV="1">
              <a:off x="3209" y="3606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3" name="AutoShape 25"/>
            <p:cNvCxnSpPr>
              <a:cxnSpLocks noChangeShapeType="1"/>
              <a:stCxn id="887830" idx="0"/>
              <a:endCxn id="887829" idx="3"/>
            </p:cNvCxnSpPr>
            <p:nvPr/>
          </p:nvCxnSpPr>
          <p:spPr bwMode="auto">
            <a:xfrm flipV="1">
              <a:off x="2953" y="3606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4" name="Oval 26"/>
            <p:cNvSpPr>
              <a:spLocks noChangeArrowheads="1"/>
            </p:cNvSpPr>
            <p:nvPr/>
          </p:nvSpPr>
          <p:spPr bwMode="auto">
            <a:xfrm>
              <a:off x="4608" y="3418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7835" name="Rectangle 27"/>
            <p:cNvSpPr>
              <a:spLocks noChangeAspect="1" noChangeArrowheads="1"/>
            </p:cNvSpPr>
            <p:nvPr/>
          </p:nvSpPr>
          <p:spPr bwMode="auto">
            <a:xfrm>
              <a:off x="4429" y="379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7836" name="Rectangle 28"/>
            <p:cNvSpPr>
              <a:spLocks noChangeAspect="1" noChangeArrowheads="1"/>
            </p:cNvSpPr>
            <p:nvPr/>
          </p:nvSpPr>
          <p:spPr bwMode="auto">
            <a:xfrm>
              <a:off x="4798" y="379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7837" name="AutoShape 29"/>
            <p:cNvCxnSpPr>
              <a:cxnSpLocks noChangeShapeType="1"/>
              <a:stCxn id="887836" idx="0"/>
              <a:endCxn id="887834" idx="5"/>
            </p:cNvCxnSpPr>
            <p:nvPr/>
          </p:nvCxnSpPr>
          <p:spPr bwMode="auto">
            <a:xfrm flipH="1" flipV="1">
              <a:off x="4780" y="3596"/>
              <a:ext cx="91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7838" name="AutoShape 30"/>
            <p:cNvCxnSpPr>
              <a:cxnSpLocks noChangeShapeType="1"/>
              <a:stCxn id="887835" idx="0"/>
              <a:endCxn id="887834" idx="3"/>
            </p:cNvCxnSpPr>
            <p:nvPr/>
          </p:nvCxnSpPr>
          <p:spPr bwMode="auto">
            <a:xfrm flipV="1">
              <a:off x="4502" y="3596"/>
              <a:ext cx="136" cy="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7839" name="Text Box 31"/>
            <p:cNvSpPr txBox="1">
              <a:spLocks noChangeArrowheads="1"/>
            </p:cNvSpPr>
            <p:nvPr/>
          </p:nvSpPr>
          <p:spPr bwMode="auto">
            <a:xfrm>
              <a:off x="3660" y="2814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7840" name="Text Box 32"/>
            <p:cNvSpPr txBox="1">
              <a:spLocks noChangeArrowheads="1"/>
            </p:cNvSpPr>
            <p:nvPr/>
          </p:nvSpPr>
          <p:spPr bwMode="auto">
            <a:xfrm>
              <a:off x="3660" y="315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7841" name="Text Box 33"/>
            <p:cNvSpPr txBox="1">
              <a:spLocks noChangeArrowheads="1"/>
            </p:cNvSpPr>
            <p:nvPr/>
          </p:nvSpPr>
          <p:spPr bwMode="auto">
            <a:xfrm>
              <a:off x="3984" y="3398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599018"/>
      </p:ext>
    </p:extLst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1A20CBC-2CCE-4B9E-A356-4F14BA11C6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398463"/>
            <a:ext cx="8539162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1741488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auto">
          <a:xfrm>
            <a:off x="2133600" y="2430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2343150" y="1643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2914650" y="31194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2252663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2143125" y="2171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2000250" y="22574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2200275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2200275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8" name="Rectangle 13"/>
          <p:cNvSpPr>
            <a:spLocks noChangeArrowheads="1"/>
          </p:cNvSpPr>
          <p:nvPr/>
        </p:nvSpPr>
        <p:spPr bwMode="auto">
          <a:xfrm>
            <a:off x="2743200" y="27146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9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7163" y="1493838"/>
            <a:ext cx="8686800" cy="2286000"/>
          </a:xfrm>
        </p:spPr>
        <p:txBody>
          <a:bodyPr/>
          <a:lstStyle/>
          <a:p>
            <a:pPr marL="0" indent="0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list, stack, or queue is a linear structure that consists of a sequence of elements</a:t>
            </a:r>
          </a:p>
          <a:p>
            <a:pPr marL="0" indent="0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binary tree is a hierarchical structure</a:t>
            </a:r>
          </a:p>
          <a:p>
            <a:pPr marL="800100" lvl="2" indent="0">
              <a:buFont typeface="Monotype Sorts" pitchFamily="2" charset="2"/>
              <a:buNone/>
              <a:defRPr/>
            </a:pPr>
            <a:endParaRPr lang="en-US" sz="1600" dirty="0">
              <a:cs typeface="Courier New" pitchFamily="49" charset="0"/>
            </a:endParaRPr>
          </a:p>
        </p:txBody>
      </p:sp>
      <p:sp>
        <p:nvSpPr>
          <p:cNvPr id="1040" name="Rectangle 19"/>
          <p:cNvSpPr>
            <a:spLocks noChangeArrowheads="1"/>
          </p:cNvSpPr>
          <p:nvPr/>
        </p:nvSpPr>
        <p:spPr bwMode="auto">
          <a:xfrm>
            <a:off x="2143125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18" descr="Recycled paper"/>
          <p:cNvGraphicFramePr>
            <a:graphicFrameLocks noChangeAspect="1"/>
          </p:cNvGraphicFramePr>
          <p:nvPr/>
        </p:nvGraphicFramePr>
        <p:xfrm>
          <a:off x="457200" y="3276600"/>
          <a:ext cx="7696200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4858512" imgH="1600200" progId="Word.Picture.8">
                  <p:embed/>
                </p:oleObj>
              </mc:Choice>
              <mc:Fallback>
                <p:oleObj r:id="rId3" imgW="4858512" imgH="1600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7696200" cy="2535238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5541"/>
      </p:ext>
    </p:extLst>
  </p:cSld>
  <p:clrMapOvr>
    <a:masterClrMapping/>
  </p:clrMapOvr>
  <p:transition spd="med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0366C-CE58-4ECB-A90A-CA9D6FB7D538}" type="slidenum">
              <a:rPr lang="en-US"/>
              <a:pPr/>
              <a:t>30</a:t>
            </a:fld>
            <a:endParaRPr lang="en-US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/>
              <a:t>Insertion</a:t>
            </a:r>
            <a:endParaRPr lang="en-US" sz="4000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 the element e at the external node v and expand v to be internal, having new (empty) external node children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8E69B-783F-4B39-9E21-452610A1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3149652"/>
            <a:ext cx="3251960" cy="22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3323"/>
      </p:ext>
    </p:extLst>
  </p:cSld>
  <p:clrMapOvr>
    <a:masterClrMapping/>
  </p:clrMapOvr>
  <p:transition spd="med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21C4-02AF-4D18-AC1A-539CB6554168}" type="slidenum">
              <a:rPr lang="en-US"/>
              <a:pPr/>
              <a:t>31</a:t>
            </a:fld>
            <a:endParaRPr lang="en-US"/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8229600" cy="8937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Insertion Example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2133600" cy="533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insert 5</a:t>
            </a:r>
          </a:p>
        </p:txBody>
      </p:sp>
      <p:grpSp>
        <p:nvGrpSpPr>
          <p:cNvPr id="889860" name="Group 4"/>
          <p:cNvGrpSpPr>
            <a:grpSpLocks/>
          </p:cNvGrpSpPr>
          <p:nvPr/>
        </p:nvGrpSpPr>
        <p:grpSpPr bwMode="auto">
          <a:xfrm>
            <a:off x="2133600" y="1555750"/>
            <a:ext cx="4154488" cy="4692650"/>
            <a:chOff x="2880" y="960"/>
            <a:chExt cx="2617" cy="2956"/>
          </a:xfrm>
        </p:grpSpPr>
        <p:sp>
          <p:nvSpPr>
            <p:cNvPr id="889861" name="Oval 5"/>
            <p:cNvSpPr>
              <a:spLocks noChangeArrowheads="1"/>
            </p:cNvSpPr>
            <p:nvPr/>
          </p:nvSpPr>
          <p:spPr bwMode="auto">
            <a:xfrm>
              <a:off x="4262" y="244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62" name="Oval 6"/>
            <p:cNvSpPr>
              <a:spLocks noChangeArrowheads="1"/>
            </p:cNvSpPr>
            <p:nvPr/>
          </p:nvSpPr>
          <p:spPr bwMode="auto">
            <a:xfrm>
              <a:off x="501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63" name="Oval 7"/>
            <p:cNvSpPr>
              <a:spLocks noChangeArrowheads="1"/>
            </p:cNvSpPr>
            <p:nvPr/>
          </p:nvSpPr>
          <p:spPr bwMode="auto">
            <a:xfrm>
              <a:off x="3407" y="277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64" name="Oval 8"/>
            <p:cNvSpPr>
              <a:spLocks noChangeArrowheads="1"/>
            </p:cNvSpPr>
            <p:nvPr/>
          </p:nvSpPr>
          <p:spPr bwMode="auto">
            <a:xfrm>
              <a:off x="3777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65" name="Rectangle 9"/>
            <p:cNvSpPr>
              <a:spLocks noChangeAspect="1" noChangeArrowheads="1"/>
            </p:cNvSpPr>
            <p:nvPr/>
          </p:nvSpPr>
          <p:spPr bwMode="auto">
            <a:xfrm>
              <a:off x="3621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66" name="Rectangle 10"/>
            <p:cNvSpPr>
              <a:spLocks noChangeAspect="1" noChangeArrowheads="1"/>
            </p:cNvSpPr>
            <p:nvPr/>
          </p:nvSpPr>
          <p:spPr bwMode="auto">
            <a:xfrm>
              <a:off x="5352" y="311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67" name="AutoShape 11"/>
            <p:cNvCxnSpPr>
              <a:cxnSpLocks noChangeShapeType="1"/>
              <a:stCxn id="889861" idx="3"/>
              <a:endCxn id="889863" idx="7"/>
            </p:cNvCxnSpPr>
            <p:nvPr/>
          </p:nvCxnSpPr>
          <p:spPr bwMode="auto">
            <a:xfrm flipH="1">
              <a:off x="3579" y="2626"/>
              <a:ext cx="713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8" name="AutoShape 12"/>
            <p:cNvCxnSpPr>
              <a:cxnSpLocks noChangeShapeType="1"/>
              <a:stCxn id="889862" idx="1"/>
              <a:endCxn id="889861" idx="5"/>
            </p:cNvCxnSpPr>
            <p:nvPr/>
          </p:nvCxnSpPr>
          <p:spPr bwMode="auto">
            <a:xfrm flipH="1" flipV="1">
              <a:off x="4434" y="2626"/>
              <a:ext cx="612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69" name="AutoShape 13"/>
            <p:cNvCxnSpPr>
              <a:cxnSpLocks noChangeShapeType="1"/>
              <a:stCxn id="889866" idx="0"/>
              <a:endCxn id="889862" idx="5"/>
            </p:cNvCxnSpPr>
            <p:nvPr/>
          </p:nvCxnSpPr>
          <p:spPr bwMode="auto">
            <a:xfrm flipH="1" flipV="1">
              <a:off x="5189" y="294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0" name="AutoShape 14"/>
            <p:cNvCxnSpPr>
              <a:cxnSpLocks noChangeShapeType="1"/>
              <a:stCxn id="889880" idx="7"/>
              <a:endCxn id="889862" idx="3"/>
            </p:cNvCxnSpPr>
            <p:nvPr/>
          </p:nvCxnSpPr>
          <p:spPr bwMode="auto">
            <a:xfrm flipV="1">
              <a:off x="4878" y="294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1" name="AutoShape 15"/>
            <p:cNvCxnSpPr>
              <a:cxnSpLocks noChangeShapeType="1"/>
              <a:stCxn id="889910" idx="1"/>
              <a:endCxn id="889864" idx="5"/>
            </p:cNvCxnSpPr>
            <p:nvPr/>
          </p:nvCxnSpPr>
          <p:spPr bwMode="auto">
            <a:xfrm flipH="1" flipV="1">
              <a:off x="3949" y="3260"/>
              <a:ext cx="125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2" name="AutoShape 16"/>
            <p:cNvCxnSpPr>
              <a:cxnSpLocks noChangeShapeType="1"/>
              <a:stCxn id="889865" idx="0"/>
              <a:endCxn id="889864" idx="3"/>
            </p:cNvCxnSpPr>
            <p:nvPr/>
          </p:nvCxnSpPr>
          <p:spPr bwMode="auto">
            <a:xfrm flipV="1">
              <a:off x="3694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3" name="AutoShape 17"/>
            <p:cNvCxnSpPr>
              <a:cxnSpLocks noChangeShapeType="1"/>
              <a:stCxn id="889875" idx="7"/>
              <a:endCxn id="889863" idx="3"/>
            </p:cNvCxnSpPr>
            <p:nvPr/>
          </p:nvCxnSpPr>
          <p:spPr bwMode="auto">
            <a:xfrm flipV="1">
              <a:off x="3209" y="2948"/>
              <a:ext cx="227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4" name="AutoShape 18"/>
            <p:cNvCxnSpPr>
              <a:cxnSpLocks noChangeShapeType="1"/>
              <a:stCxn id="889864" idx="1"/>
              <a:endCxn id="889863" idx="5"/>
            </p:cNvCxnSpPr>
            <p:nvPr/>
          </p:nvCxnSpPr>
          <p:spPr bwMode="auto">
            <a:xfrm flipH="1" flipV="1">
              <a:off x="3579" y="2948"/>
              <a:ext cx="22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75" name="Oval 19"/>
            <p:cNvSpPr>
              <a:spLocks noChangeArrowheads="1"/>
            </p:cNvSpPr>
            <p:nvPr/>
          </p:nvSpPr>
          <p:spPr bwMode="auto">
            <a:xfrm>
              <a:off x="3037" y="30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876" name="Rectangle 20"/>
            <p:cNvSpPr>
              <a:spLocks noChangeAspect="1" noChangeArrowheads="1"/>
            </p:cNvSpPr>
            <p:nvPr/>
          </p:nvSpPr>
          <p:spPr bwMode="auto">
            <a:xfrm>
              <a:off x="288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77" name="Rectangle 21"/>
            <p:cNvSpPr>
              <a:spLocks noChangeAspect="1" noChangeArrowheads="1"/>
            </p:cNvSpPr>
            <p:nvPr/>
          </p:nvSpPr>
          <p:spPr bwMode="auto">
            <a:xfrm>
              <a:off x="32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78" name="AutoShape 22"/>
            <p:cNvCxnSpPr>
              <a:cxnSpLocks noChangeShapeType="1"/>
              <a:stCxn id="889877" idx="0"/>
              <a:endCxn id="889875" idx="5"/>
            </p:cNvCxnSpPr>
            <p:nvPr/>
          </p:nvCxnSpPr>
          <p:spPr bwMode="auto">
            <a:xfrm flipH="1" flipV="1">
              <a:off x="3209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79" name="AutoShape 23"/>
            <p:cNvCxnSpPr>
              <a:cxnSpLocks noChangeShapeType="1"/>
              <a:stCxn id="889876" idx="0"/>
              <a:endCxn id="889875" idx="3"/>
            </p:cNvCxnSpPr>
            <p:nvPr/>
          </p:nvCxnSpPr>
          <p:spPr bwMode="auto">
            <a:xfrm flipV="1">
              <a:off x="295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0" name="Oval 24"/>
            <p:cNvSpPr>
              <a:spLocks noChangeArrowheads="1"/>
            </p:cNvSpPr>
            <p:nvPr/>
          </p:nvSpPr>
          <p:spPr bwMode="auto">
            <a:xfrm>
              <a:off x="4706" y="308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881" name="Rectangle 25"/>
            <p:cNvSpPr>
              <a:spLocks noChangeAspect="1" noChangeArrowheads="1"/>
            </p:cNvSpPr>
            <p:nvPr/>
          </p:nvSpPr>
          <p:spPr bwMode="auto">
            <a:xfrm>
              <a:off x="4550" y="344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82" name="Rectangle 26"/>
            <p:cNvSpPr>
              <a:spLocks noChangeAspect="1" noChangeArrowheads="1"/>
            </p:cNvSpPr>
            <p:nvPr/>
          </p:nvSpPr>
          <p:spPr bwMode="auto">
            <a:xfrm>
              <a:off x="4919" y="344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83" name="AutoShape 27"/>
            <p:cNvCxnSpPr>
              <a:cxnSpLocks noChangeShapeType="1"/>
              <a:stCxn id="889882" idx="0"/>
              <a:endCxn id="889880" idx="5"/>
            </p:cNvCxnSpPr>
            <p:nvPr/>
          </p:nvCxnSpPr>
          <p:spPr bwMode="auto">
            <a:xfrm flipH="1" flipV="1">
              <a:off x="4878" y="326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84" name="AutoShape 28"/>
            <p:cNvCxnSpPr>
              <a:cxnSpLocks noChangeShapeType="1"/>
              <a:stCxn id="889881" idx="0"/>
              <a:endCxn id="889880" idx="3"/>
            </p:cNvCxnSpPr>
            <p:nvPr/>
          </p:nvCxnSpPr>
          <p:spPr bwMode="auto">
            <a:xfrm flipV="1">
              <a:off x="4623" y="326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885" name="Oval 29"/>
            <p:cNvSpPr>
              <a:spLocks noChangeArrowheads="1"/>
            </p:cNvSpPr>
            <p:nvPr/>
          </p:nvSpPr>
          <p:spPr bwMode="auto">
            <a:xfrm>
              <a:off x="4128" y="960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889886" name="Oval 30"/>
            <p:cNvSpPr>
              <a:spLocks noChangeArrowheads="1"/>
            </p:cNvSpPr>
            <p:nvPr/>
          </p:nvSpPr>
          <p:spPr bwMode="auto">
            <a:xfrm>
              <a:off x="5017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889887" name="Oval 31"/>
            <p:cNvSpPr>
              <a:spLocks noChangeArrowheads="1"/>
            </p:cNvSpPr>
            <p:nvPr/>
          </p:nvSpPr>
          <p:spPr bwMode="auto">
            <a:xfrm>
              <a:off x="3528" y="1282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889888" name="Oval 32"/>
            <p:cNvSpPr>
              <a:spLocks noChangeArrowheads="1"/>
            </p:cNvSpPr>
            <p:nvPr/>
          </p:nvSpPr>
          <p:spPr bwMode="auto">
            <a:xfrm>
              <a:off x="3898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889889" name="Rectangle 33"/>
            <p:cNvSpPr>
              <a:spLocks noChangeAspect="1" noChangeArrowheads="1"/>
            </p:cNvSpPr>
            <p:nvPr/>
          </p:nvSpPr>
          <p:spPr bwMode="auto">
            <a:xfrm>
              <a:off x="3742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890" name="Rectangle 34"/>
            <p:cNvSpPr>
              <a:spLocks noChangeAspect="1" noChangeArrowheads="1"/>
            </p:cNvSpPr>
            <p:nvPr/>
          </p:nvSpPr>
          <p:spPr bwMode="auto">
            <a:xfrm>
              <a:off x="4111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891" name="Rectangle 35"/>
            <p:cNvSpPr>
              <a:spLocks noChangeAspect="1" noChangeArrowheads="1"/>
            </p:cNvSpPr>
            <p:nvPr/>
          </p:nvSpPr>
          <p:spPr bwMode="auto">
            <a:xfrm>
              <a:off x="5352" y="1622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892" name="AutoShape 36"/>
            <p:cNvCxnSpPr>
              <a:cxnSpLocks noChangeShapeType="1"/>
              <a:stCxn id="889885" idx="3"/>
              <a:endCxn id="889887" idx="7"/>
            </p:cNvCxnSpPr>
            <p:nvPr/>
          </p:nvCxnSpPr>
          <p:spPr bwMode="auto">
            <a:xfrm flipH="1">
              <a:off x="3700" y="1150"/>
              <a:ext cx="458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3" name="AutoShape 37"/>
            <p:cNvCxnSpPr>
              <a:cxnSpLocks noChangeShapeType="1"/>
              <a:stCxn id="889886" idx="1"/>
              <a:endCxn id="889885" idx="5"/>
            </p:cNvCxnSpPr>
            <p:nvPr/>
          </p:nvCxnSpPr>
          <p:spPr bwMode="auto">
            <a:xfrm flipH="1" flipV="1">
              <a:off x="4300" y="1150"/>
              <a:ext cx="74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4" name="AutoShape 38"/>
            <p:cNvCxnSpPr>
              <a:cxnSpLocks noChangeShapeType="1"/>
              <a:stCxn id="889891" idx="0"/>
              <a:endCxn id="889886" idx="5"/>
            </p:cNvCxnSpPr>
            <p:nvPr/>
          </p:nvCxnSpPr>
          <p:spPr bwMode="auto">
            <a:xfrm flipH="1" flipV="1">
              <a:off x="5189" y="1460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5" name="AutoShape 39"/>
            <p:cNvCxnSpPr>
              <a:cxnSpLocks noChangeShapeType="1"/>
              <a:stCxn id="889905" idx="7"/>
              <a:endCxn id="889886" idx="3"/>
            </p:cNvCxnSpPr>
            <p:nvPr/>
          </p:nvCxnSpPr>
          <p:spPr bwMode="auto">
            <a:xfrm flipV="1">
              <a:off x="4878" y="1460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6" name="AutoShape 40"/>
            <p:cNvCxnSpPr>
              <a:cxnSpLocks noChangeShapeType="1"/>
              <a:stCxn id="889890" idx="0"/>
              <a:endCxn id="889888" idx="5"/>
            </p:cNvCxnSpPr>
            <p:nvPr/>
          </p:nvCxnSpPr>
          <p:spPr bwMode="auto">
            <a:xfrm flipH="1" flipV="1">
              <a:off x="4070" y="1784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897" name="AutoShape 41"/>
            <p:cNvCxnSpPr>
              <a:cxnSpLocks noChangeShapeType="1"/>
              <a:stCxn id="889889" idx="0"/>
              <a:endCxn id="889888" idx="3"/>
            </p:cNvCxnSpPr>
            <p:nvPr/>
          </p:nvCxnSpPr>
          <p:spPr bwMode="auto">
            <a:xfrm flipV="1">
              <a:off x="3815" y="1784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8" name="AutoShape 42"/>
            <p:cNvCxnSpPr>
              <a:cxnSpLocks noChangeShapeType="1"/>
              <a:stCxn id="889900" idx="7"/>
              <a:endCxn id="889887" idx="3"/>
            </p:cNvCxnSpPr>
            <p:nvPr/>
          </p:nvCxnSpPr>
          <p:spPr bwMode="auto">
            <a:xfrm flipV="1">
              <a:off x="3330" y="1472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899" name="AutoShape 43"/>
            <p:cNvCxnSpPr>
              <a:cxnSpLocks noChangeShapeType="1"/>
              <a:stCxn id="889888" idx="1"/>
              <a:endCxn id="889887" idx="5"/>
            </p:cNvCxnSpPr>
            <p:nvPr/>
          </p:nvCxnSpPr>
          <p:spPr bwMode="auto">
            <a:xfrm flipH="1" flipV="1">
              <a:off x="3700" y="1472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00" name="Oval 44"/>
            <p:cNvSpPr>
              <a:spLocks noChangeArrowheads="1"/>
            </p:cNvSpPr>
            <p:nvPr/>
          </p:nvSpPr>
          <p:spPr bwMode="auto">
            <a:xfrm>
              <a:off x="3158" y="1594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889901" name="Rectangle 45"/>
            <p:cNvSpPr>
              <a:spLocks noChangeAspect="1" noChangeArrowheads="1"/>
            </p:cNvSpPr>
            <p:nvPr/>
          </p:nvSpPr>
          <p:spPr bwMode="auto">
            <a:xfrm>
              <a:off x="300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2" name="Rectangle 46"/>
            <p:cNvSpPr>
              <a:spLocks noChangeAspect="1" noChangeArrowheads="1"/>
            </p:cNvSpPr>
            <p:nvPr/>
          </p:nvSpPr>
          <p:spPr bwMode="auto">
            <a:xfrm>
              <a:off x="3371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3" name="AutoShape 47"/>
            <p:cNvCxnSpPr>
              <a:cxnSpLocks noChangeShapeType="1"/>
              <a:stCxn id="889902" idx="0"/>
              <a:endCxn id="889900" idx="5"/>
            </p:cNvCxnSpPr>
            <p:nvPr/>
          </p:nvCxnSpPr>
          <p:spPr bwMode="auto">
            <a:xfrm flipH="1" flipV="1">
              <a:off x="3330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4" name="AutoShape 48"/>
            <p:cNvCxnSpPr>
              <a:cxnSpLocks noChangeShapeType="1"/>
              <a:stCxn id="889901" idx="0"/>
              <a:endCxn id="889900" idx="3"/>
            </p:cNvCxnSpPr>
            <p:nvPr/>
          </p:nvCxnSpPr>
          <p:spPr bwMode="auto">
            <a:xfrm flipV="1">
              <a:off x="3074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05" name="Oval 49"/>
            <p:cNvSpPr>
              <a:spLocks noChangeArrowheads="1"/>
            </p:cNvSpPr>
            <p:nvPr/>
          </p:nvSpPr>
          <p:spPr bwMode="auto">
            <a:xfrm>
              <a:off x="4706" y="1594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889906" name="Rectangle 50"/>
            <p:cNvSpPr>
              <a:spLocks noChangeAspect="1" noChangeArrowheads="1"/>
            </p:cNvSpPr>
            <p:nvPr/>
          </p:nvSpPr>
          <p:spPr bwMode="auto">
            <a:xfrm>
              <a:off x="4550" y="195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889907" name="Rectangle 51"/>
            <p:cNvSpPr>
              <a:spLocks noChangeAspect="1" noChangeArrowheads="1"/>
            </p:cNvSpPr>
            <p:nvPr/>
          </p:nvSpPr>
          <p:spPr bwMode="auto">
            <a:xfrm>
              <a:off x="4919" y="1957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889908" name="AutoShape 52"/>
            <p:cNvCxnSpPr>
              <a:cxnSpLocks noChangeShapeType="1"/>
              <a:stCxn id="889907" idx="0"/>
              <a:endCxn id="889905" idx="5"/>
            </p:cNvCxnSpPr>
            <p:nvPr/>
          </p:nvCxnSpPr>
          <p:spPr bwMode="auto">
            <a:xfrm flipH="1" flipV="1">
              <a:off x="4878" y="1772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889909" name="AutoShape 53"/>
            <p:cNvCxnSpPr>
              <a:cxnSpLocks noChangeShapeType="1"/>
              <a:stCxn id="889906" idx="0"/>
              <a:endCxn id="889905" idx="3"/>
            </p:cNvCxnSpPr>
            <p:nvPr/>
          </p:nvCxnSpPr>
          <p:spPr bwMode="auto">
            <a:xfrm flipV="1">
              <a:off x="4623" y="1772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889910" name="Oval 54"/>
            <p:cNvSpPr>
              <a:spLocks noChangeArrowheads="1"/>
            </p:cNvSpPr>
            <p:nvPr/>
          </p:nvSpPr>
          <p:spPr bwMode="auto">
            <a:xfrm>
              <a:off x="4044" y="340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889911" name="Rectangle 55"/>
            <p:cNvSpPr>
              <a:spLocks noChangeAspect="1" noChangeArrowheads="1"/>
            </p:cNvSpPr>
            <p:nvPr/>
          </p:nvSpPr>
          <p:spPr bwMode="auto">
            <a:xfrm>
              <a:off x="3888" y="3771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889912" name="Rectangle 56"/>
            <p:cNvSpPr>
              <a:spLocks noChangeAspect="1" noChangeArrowheads="1"/>
            </p:cNvSpPr>
            <p:nvPr/>
          </p:nvSpPr>
          <p:spPr bwMode="auto">
            <a:xfrm>
              <a:off x="4257" y="3771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chemeClr val="tx2"/>
                </a:solidFill>
                <a:latin typeface="Tahoma" pitchFamily="34" charset="0"/>
              </a:endParaRPr>
            </a:p>
          </p:txBody>
        </p:sp>
        <p:cxnSp>
          <p:nvCxnSpPr>
            <p:cNvPr id="889913" name="AutoShape 57"/>
            <p:cNvCxnSpPr>
              <a:cxnSpLocks noChangeShapeType="1"/>
              <a:stCxn id="889912" idx="0"/>
              <a:endCxn id="889910" idx="5"/>
            </p:cNvCxnSpPr>
            <p:nvPr/>
          </p:nvCxnSpPr>
          <p:spPr bwMode="auto">
            <a:xfrm flipH="1" flipV="1">
              <a:off x="4216" y="3598"/>
              <a:ext cx="114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889914" name="AutoShape 58"/>
            <p:cNvCxnSpPr>
              <a:cxnSpLocks noChangeShapeType="1"/>
              <a:stCxn id="889911" idx="0"/>
              <a:endCxn id="889910" idx="3"/>
            </p:cNvCxnSpPr>
            <p:nvPr/>
          </p:nvCxnSpPr>
          <p:spPr bwMode="auto">
            <a:xfrm flipV="1">
              <a:off x="3961" y="3598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889915" name="Text Box 59"/>
            <p:cNvSpPr txBox="1">
              <a:spLocks noChangeArrowheads="1"/>
            </p:cNvSpPr>
            <p:nvPr/>
          </p:nvSpPr>
          <p:spPr bwMode="auto">
            <a:xfrm>
              <a:off x="3798" y="99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889916" name="Text Box 60"/>
            <p:cNvSpPr txBox="1">
              <a:spLocks noChangeArrowheads="1"/>
            </p:cNvSpPr>
            <p:nvPr/>
          </p:nvSpPr>
          <p:spPr bwMode="auto">
            <a:xfrm>
              <a:off x="3798" y="133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7" name="Text Box 61"/>
            <p:cNvSpPr txBox="1">
              <a:spLocks noChangeArrowheads="1"/>
            </p:cNvSpPr>
            <p:nvPr/>
          </p:nvSpPr>
          <p:spPr bwMode="auto">
            <a:xfrm>
              <a:off x="4116" y="1680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889918" name="Text Box 62"/>
            <p:cNvSpPr txBox="1">
              <a:spLocks noChangeArrowheads="1"/>
            </p:cNvSpPr>
            <p:nvPr/>
          </p:nvSpPr>
          <p:spPr bwMode="auto">
            <a:xfrm>
              <a:off x="4070" y="2064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889919" name="Text Box 63"/>
            <p:cNvSpPr txBox="1">
              <a:spLocks noChangeArrowheads="1"/>
            </p:cNvSpPr>
            <p:nvPr/>
          </p:nvSpPr>
          <p:spPr bwMode="auto">
            <a:xfrm>
              <a:off x="4176" y="321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1051064"/>
      </p:ext>
    </p:extLst>
  </p:cSld>
  <p:clrMapOvr>
    <a:masterClrMapping/>
  </p:clrMapOvr>
  <p:transition spd="med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B991-A197-4A26-9082-481F63CAC033}" type="slidenum">
              <a:rPr lang="en-US"/>
              <a:pPr/>
              <a:t>32</a:t>
            </a:fld>
            <a:endParaRPr lang="en-US"/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Removal  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needs to avoid creating “holes” in the binary search tree</a:t>
            </a:r>
          </a:p>
          <a:p>
            <a:pPr lvl="2">
              <a:buFontTx/>
              <a:buNone/>
            </a:pPr>
            <a:endParaRPr lang="en-US" sz="3200" dirty="0"/>
          </a:p>
        </p:txBody>
      </p:sp>
      <p:pic>
        <p:nvPicPr>
          <p:cNvPr id="982017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936103"/>
            <a:ext cx="6938308" cy="2550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3318940"/>
      </p:ext>
    </p:extLst>
  </p:cSld>
  <p:clrMapOvr>
    <a:masterClrMapping/>
  </p:clrMapOvr>
  <p:transition spd="med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17D72-E208-4E21-B1DF-9E82445E3DEF}" type="slidenum">
              <a:rPr lang="en-US"/>
              <a:pPr/>
              <a:t>33</a:t>
            </a:fld>
            <a:endParaRPr lang="en-US"/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Removal (Case 1)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If one of the children of a node w is an external node, say z, one simply removes w and z  </a:t>
            </a:r>
          </a:p>
          <a:p>
            <a:pPr marL="630936" lvl="2" indent="0">
              <a:buNone/>
            </a:pP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53A0C-D059-48EC-A73B-C55CC0DA9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682" y="3522094"/>
            <a:ext cx="3317866" cy="248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3838"/>
      </p:ext>
    </p:extLst>
  </p:cSld>
  <p:clrMapOvr>
    <a:masterClrMapping/>
  </p:clrMapOvr>
  <p:transition spd="med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BCA4-27F4-49C5-8C92-3CB679D716CB}" type="slidenum">
              <a:rPr lang="en-US"/>
              <a:pPr/>
              <a:t>34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5565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Removal Example 1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38862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4</a:t>
            </a:r>
          </a:p>
        </p:txBody>
      </p:sp>
      <p:grpSp>
        <p:nvGrpSpPr>
          <p:cNvPr id="982020" name="Group 4"/>
          <p:cNvGrpSpPr>
            <a:grpSpLocks/>
          </p:cNvGrpSpPr>
          <p:nvPr/>
        </p:nvGrpSpPr>
        <p:grpSpPr bwMode="auto">
          <a:xfrm>
            <a:off x="2209800" y="1936750"/>
            <a:ext cx="4154488" cy="4464050"/>
            <a:chOff x="2890" y="1008"/>
            <a:chExt cx="2617" cy="2812"/>
          </a:xfrm>
        </p:grpSpPr>
        <p:sp>
          <p:nvSpPr>
            <p:cNvPr id="982021" name="Oval 5"/>
            <p:cNvSpPr>
              <a:spLocks noChangeArrowheads="1"/>
            </p:cNvSpPr>
            <p:nvPr/>
          </p:nvSpPr>
          <p:spPr bwMode="auto">
            <a:xfrm>
              <a:off x="4272" y="1008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22" name="Oval 6"/>
            <p:cNvSpPr>
              <a:spLocks noChangeArrowheads="1"/>
            </p:cNvSpPr>
            <p:nvPr/>
          </p:nvSpPr>
          <p:spPr bwMode="auto">
            <a:xfrm>
              <a:off x="502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23" name="Oval 7"/>
            <p:cNvSpPr>
              <a:spLocks noChangeArrowheads="1"/>
            </p:cNvSpPr>
            <p:nvPr/>
          </p:nvSpPr>
          <p:spPr bwMode="auto">
            <a:xfrm>
              <a:off x="3417" y="133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24" name="Oval 8"/>
            <p:cNvSpPr>
              <a:spLocks noChangeArrowheads="1"/>
            </p:cNvSpPr>
            <p:nvPr/>
          </p:nvSpPr>
          <p:spPr bwMode="auto">
            <a:xfrm>
              <a:off x="3787" y="1642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4</a:t>
              </a:r>
            </a:p>
          </p:txBody>
        </p:sp>
        <p:sp>
          <p:nvSpPr>
            <p:cNvPr id="982025" name="Rectangle 9"/>
            <p:cNvSpPr>
              <a:spLocks noChangeAspect="1" noChangeArrowheads="1"/>
            </p:cNvSpPr>
            <p:nvPr/>
          </p:nvSpPr>
          <p:spPr bwMode="auto">
            <a:xfrm>
              <a:off x="3631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26" name="Rectangle 10"/>
            <p:cNvSpPr>
              <a:spLocks noChangeAspect="1" noChangeArrowheads="1"/>
            </p:cNvSpPr>
            <p:nvPr/>
          </p:nvSpPr>
          <p:spPr bwMode="auto">
            <a:xfrm>
              <a:off x="5362" y="167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27" name="AutoShape 11"/>
            <p:cNvCxnSpPr>
              <a:cxnSpLocks noChangeShapeType="1"/>
              <a:stCxn id="982021" idx="3"/>
              <a:endCxn id="982023" idx="7"/>
            </p:cNvCxnSpPr>
            <p:nvPr/>
          </p:nvCxnSpPr>
          <p:spPr bwMode="auto">
            <a:xfrm flipH="1">
              <a:off x="3589" y="1198"/>
              <a:ext cx="713" cy="14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28" name="AutoShape 12"/>
            <p:cNvCxnSpPr>
              <a:cxnSpLocks noChangeShapeType="1"/>
              <a:stCxn id="982022" idx="1"/>
              <a:endCxn id="982021" idx="5"/>
            </p:cNvCxnSpPr>
            <p:nvPr/>
          </p:nvCxnSpPr>
          <p:spPr bwMode="auto">
            <a:xfrm flipH="1" flipV="1">
              <a:off x="4444" y="1198"/>
              <a:ext cx="612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29" name="AutoShape 13"/>
            <p:cNvCxnSpPr>
              <a:cxnSpLocks noChangeShapeType="1"/>
              <a:stCxn id="982026" idx="0"/>
              <a:endCxn id="982022" idx="5"/>
            </p:cNvCxnSpPr>
            <p:nvPr/>
          </p:nvCxnSpPr>
          <p:spPr bwMode="auto">
            <a:xfrm flipH="1" flipV="1">
              <a:off x="5199" y="150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0" name="AutoShape 14"/>
            <p:cNvCxnSpPr>
              <a:cxnSpLocks noChangeShapeType="1"/>
              <a:stCxn id="982040" idx="7"/>
              <a:endCxn id="982022" idx="3"/>
            </p:cNvCxnSpPr>
            <p:nvPr/>
          </p:nvCxnSpPr>
          <p:spPr bwMode="auto">
            <a:xfrm flipV="1">
              <a:off x="4888" y="150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1" name="AutoShape 15"/>
            <p:cNvCxnSpPr>
              <a:cxnSpLocks noChangeShapeType="1"/>
              <a:stCxn id="982045" idx="1"/>
              <a:endCxn id="982024" idx="5"/>
            </p:cNvCxnSpPr>
            <p:nvPr/>
          </p:nvCxnSpPr>
          <p:spPr bwMode="auto">
            <a:xfrm flipH="1" flipV="1">
              <a:off x="3959" y="1832"/>
              <a:ext cx="125" cy="148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2" name="AutoShape 16"/>
            <p:cNvCxnSpPr>
              <a:cxnSpLocks noChangeShapeType="1"/>
              <a:stCxn id="982025" idx="0"/>
              <a:endCxn id="982024" idx="3"/>
            </p:cNvCxnSpPr>
            <p:nvPr/>
          </p:nvCxnSpPr>
          <p:spPr bwMode="auto">
            <a:xfrm flipV="1">
              <a:off x="3704" y="1832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2033" name="AutoShape 17"/>
            <p:cNvCxnSpPr>
              <a:cxnSpLocks noChangeShapeType="1"/>
              <a:stCxn id="982035" idx="7"/>
              <a:endCxn id="982023" idx="3"/>
            </p:cNvCxnSpPr>
            <p:nvPr/>
          </p:nvCxnSpPr>
          <p:spPr bwMode="auto">
            <a:xfrm flipV="1">
              <a:off x="3219" y="152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4" name="AutoShape 18"/>
            <p:cNvCxnSpPr>
              <a:cxnSpLocks noChangeShapeType="1"/>
              <a:stCxn id="982024" idx="1"/>
              <a:endCxn id="982023" idx="5"/>
            </p:cNvCxnSpPr>
            <p:nvPr/>
          </p:nvCxnSpPr>
          <p:spPr bwMode="auto">
            <a:xfrm flipH="1" flipV="1">
              <a:off x="3589" y="152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35" name="Oval 19"/>
            <p:cNvSpPr>
              <a:spLocks noChangeArrowheads="1"/>
            </p:cNvSpPr>
            <p:nvPr/>
          </p:nvSpPr>
          <p:spPr bwMode="auto">
            <a:xfrm>
              <a:off x="3047" y="164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36" name="Rectangle 20"/>
            <p:cNvSpPr>
              <a:spLocks noChangeAspect="1" noChangeArrowheads="1"/>
            </p:cNvSpPr>
            <p:nvPr/>
          </p:nvSpPr>
          <p:spPr bwMode="auto">
            <a:xfrm>
              <a:off x="289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37" name="Rectangle 21"/>
            <p:cNvSpPr>
              <a:spLocks noChangeAspect="1" noChangeArrowheads="1"/>
            </p:cNvSpPr>
            <p:nvPr/>
          </p:nvSpPr>
          <p:spPr bwMode="auto">
            <a:xfrm>
              <a:off x="32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38" name="AutoShape 22"/>
            <p:cNvCxnSpPr>
              <a:cxnSpLocks noChangeShapeType="1"/>
              <a:stCxn id="982037" idx="0"/>
              <a:endCxn id="982035" idx="5"/>
            </p:cNvCxnSpPr>
            <p:nvPr/>
          </p:nvCxnSpPr>
          <p:spPr bwMode="auto">
            <a:xfrm flipH="1" flipV="1">
              <a:off x="3219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39" name="AutoShape 23"/>
            <p:cNvCxnSpPr>
              <a:cxnSpLocks noChangeShapeType="1"/>
              <a:stCxn id="982036" idx="0"/>
              <a:endCxn id="982035" idx="3"/>
            </p:cNvCxnSpPr>
            <p:nvPr/>
          </p:nvCxnSpPr>
          <p:spPr bwMode="auto">
            <a:xfrm flipV="1">
              <a:off x="296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0" name="Oval 24"/>
            <p:cNvSpPr>
              <a:spLocks noChangeArrowheads="1"/>
            </p:cNvSpPr>
            <p:nvPr/>
          </p:nvSpPr>
          <p:spPr bwMode="auto">
            <a:xfrm>
              <a:off x="4716" y="164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41" name="Rectangle 25"/>
            <p:cNvSpPr>
              <a:spLocks noChangeAspect="1" noChangeArrowheads="1"/>
            </p:cNvSpPr>
            <p:nvPr/>
          </p:nvSpPr>
          <p:spPr bwMode="auto">
            <a:xfrm>
              <a:off x="4560" y="2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2" name="Rectangle 26"/>
            <p:cNvSpPr>
              <a:spLocks noChangeAspect="1" noChangeArrowheads="1"/>
            </p:cNvSpPr>
            <p:nvPr/>
          </p:nvSpPr>
          <p:spPr bwMode="auto">
            <a:xfrm>
              <a:off x="4929" y="200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3" name="AutoShape 27"/>
            <p:cNvCxnSpPr>
              <a:cxnSpLocks noChangeShapeType="1"/>
              <a:stCxn id="982042" idx="0"/>
              <a:endCxn id="982040" idx="5"/>
            </p:cNvCxnSpPr>
            <p:nvPr/>
          </p:nvCxnSpPr>
          <p:spPr bwMode="auto">
            <a:xfrm flipH="1" flipV="1">
              <a:off x="4888" y="182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4" name="AutoShape 28"/>
            <p:cNvCxnSpPr>
              <a:cxnSpLocks noChangeShapeType="1"/>
              <a:stCxn id="982041" idx="0"/>
              <a:endCxn id="982040" idx="3"/>
            </p:cNvCxnSpPr>
            <p:nvPr/>
          </p:nvCxnSpPr>
          <p:spPr bwMode="auto">
            <a:xfrm flipV="1">
              <a:off x="4633" y="182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45" name="Oval 29"/>
            <p:cNvSpPr>
              <a:spLocks noChangeArrowheads="1"/>
            </p:cNvSpPr>
            <p:nvPr/>
          </p:nvSpPr>
          <p:spPr bwMode="auto">
            <a:xfrm>
              <a:off x="4054" y="1968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46" name="Rectangle 30"/>
            <p:cNvSpPr>
              <a:spLocks noChangeAspect="1" noChangeArrowheads="1"/>
            </p:cNvSpPr>
            <p:nvPr/>
          </p:nvSpPr>
          <p:spPr bwMode="auto">
            <a:xfrm>
              <a:off x="3898" y="233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47" name="Rectangle 31"/>
            <p:cNvSpPr>
              <a:spLocks noChangeAspect="1" noChangeArrowheads="1"/>
            </p:cNvSpPr>
            <p:nvPr/>
          </p:nvSpPr>
          <p:spPr bwMode="auto">
            <a:xfrm>
              <a:off x="4267" y="2331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48" name="AutoShape 32"/>
            <p:cNvCxnSpPr>
              <a:cxnSpLocks noChangeShapeType="1"/>
              <a:stCxn id="982047" idx="0"/>
              <a:endCxn id="982045" idx="5"/>
            </p:cNvCxnSpPr>
            <p:nvPr/>
          </p:nvCxnSpPr>
          <p:spPr bwMode="auto">
            <a:xfrm flipH="1" flipV="1">
              <a:off x="4226" y="2158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49" name="AutoShape 33"/>
            <p:cNvCxnSpPr>
              <a:cxnSpLocks noChangeShapeType="1"/>
              <a:stCxn id="982046" idx="0"/>
              <a:endCxn id="982045" idx="3"/>
            </p:cNvCxnSpPr>
            <p:nvPr/>
          </p:nvCxnSpPr>
          <p:spPr bwMode="auto">
            <a:xfrm flipV="1">
              <a:off x="3971" y="2158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50" name="Text Box 34"/>
            <p:cNvSpPr txBox="1">
              <a:spLocks noChangeArrowheads="1"/>
            </p:cNvSpPr>
            <p:nvPr/>
          </p:nvSpPr>
          <p:spPr bwMode="auto">
            <a:xfrm>
              <a:off x="3984" y="157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2051" name="Text Box 35"/>
            <p:cNvSpPr txBox="1">
              <a:spLocks noChangeArrowheads="1"/>
            </p:cNvSpPr>
            <p:nvPr/>
          </p:nvSpPr>
          <p:spPr bwMode="auto">
            <a:xfrm>
              <a:off x="3521" y="1776"/>
              <a:ext cx="22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2052" name="Oval 36"/>
            <p:cNvSpPr>
              <a:spLocks noChangeArrowheads="1"/>
            </p:cNvSpPr>
            <p:nvPr/>
          </p:nvSpPr>
          <p:spPr bwMode="auto">
            <a:xfrm>
              <a:off x="4128" y="2678"/>
              <a:ext cx="202" cy="201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2053" name="Oval 37"/>
            <p:cNvSpPr>
              <a:spLocks noChangeArrowheads="1"/>
            </p:cNvSpPr>
            <p:nvPr/>
          </p:nvSpPr>
          <p:spPr bwMode="auto">
            <a:xfrm>
              <a:off x="5017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2054" name="Oval 38"/>
            <p:cNvSpPr>
              <a:spLocks noChangeArrowheads="1"/>
            </p:cNvSpPr>
            <p:nvPr/>
          </p:nvSpPr>
          <p:spPr bwMode="auto">
            <a:xfrm>
              <a:off x="3528" y="3000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2055" name="Oval 39"/>
            <p:cNvSpPr>
              <a:spLocks noChangeArrowheads="1"/>
            </p:cNvSpPr>
            <p:nvPr/>
          </p:nvSpPr>
          <p:spPr bwMode="auto">
            <a:xfrm>
              <a:off x="3898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2056" name="Rectangle 40"/>
            <p:cNvSpPr>
              <a:spLocks noChangeAspect="1" noChangeArrowheads="1"/>
            </p:cNvSpPr>
            <p:nvPr/>
          </p:nvSpPr>
          <p:spPr bwMode="auto">
            <a:xfrm>
              <a:off x="3742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7" name="Rectangle 41"/>
            <p:cNvSpPr>
              <a:spLocks noChangeAspect="1" noChangeArrowheads="1"/>
            </p:cNvSpPr>
            <p:nvPr/>
          </p:nvSpPr>
          <p:spPr bwMode="auto">
            <a:xfrm>
              <a:off x="4128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58" name="Rectangle 42"/>
            <p:cNvSpPr>
              <a:spLocks noChangeAspect="1" noChangeArrowheads="1"/>
            </p:cNvSpPr>
            <p:nvPr/>
          </p:nvSpPr>
          <p:spPr bwMode="auto">
            <a:xfrm>
              <a:off x="5352" y="3340"/>
              <a:ext cx="145" cy="146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59" name="AutoShape 43"/>
            <p:cNvCxnSpPr>
              <a:cxnSpLocks noChangeShapeType="1"/>
              <a:stCxn id="982052" idx="3"/>
              <a:endCxn id="982054" idx="7"/>
            </p:cNvCxnSpPr>
            <p:nvPr/>
          </p:nvCxnSpPr>
          <p:spPr bwMode="auto">
            <a:xfrm flipH="1">
              <a:off x="3700" y="2856"/>
              <a:ext cx="45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0" name="AutoShape 44"/>
            <p:cNvCxnSpPr>
              <a:cxnSpLocks noChangeShapeType="1"/>
              <a:stCxn id="982053" idx="1"/>
              <a:endCxn id="982052" idx="5"/>
            </p:cNvCxnSpPr>
            <p:nvPr/>
          </p:nvCxnSpPr>
          <p:spPr bwMode="auto">
            <a:xfrm flipH="1" flipV="1">
              <a:off x="4300" y="2856"/>
              <a:ext cx="746" cy="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1" name="AutoShape 45"/>
            <p:cNvCxnSpPr>
              <a:cxnSpLocks noChangeShapeType="1"/>
              <a:stCxn id="982058" idx="0"/>
              <a:endCxn id="982053" idx="5"/>
            </p:cNvCxnSpPr>
            <p:nvPr/>
          </p:nvCxnSpPr>
          <p:spPr bwMode="auto">
            <a:xfrm flipH="1" flipV="1">
              <a:off x="5189" y="3178"/>
              <a:ext cx="236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2" name="AutoShape 46"/>
            <p:cNvCxnSpPr>
              <a:cxnSpLocks noChangeShapeType="1"/>
              <a:stCxn id="982072" idx="7"/>
              <a:endCxn id="982053" idx="3"/>
            </p:cNvCxnSpPr>
            <p:nvPr/>
          </p:nvCxnSpPr>
          <p:spPr bwMode="auto">
            <a:xfrm flipV="1">
              <a:off x="4878" y="3178"/>
              <a:ext cx="168" cy="15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3" name="AutoShape 47"/>
            <p:cNvCxnSpPr>
              <a:cxnSpLocks noChangeShapeType="1"/>
              <a:stCxn id="982057" idx="0"/>
              <a:endCxn id="982055" idx="5"/>
            </p:cNvCxnSpPr>
            <p:nvPr/>
          </p:nvCxnSpPr>
          <p:spPr bwMode="auto">
            <a:xfrm flipH="1" flipV="1">
              <a:off x="4070" y="3502"/>
              <a:ext cx="131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4" name="AutoShape 48"/>
            <p:cNvCxnSpPr>
              <a:cxnSpLocks noChangeShapeType="1"/>
              <a:stCxn id="982056" idx="0"/>
              <a:endCxn id="982055" idx="3"/>
            </p:cNvCxnSpPr>
            <p:nvPr/>
          </p:nvCxnSpPr>
          <p:spPr bwMode="auto">
            <a:xfrm flipV="1">
              <a:off x="3815" y="3502"/>
              <a:ext cx="113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5" name="AutoShape 49"/>
            <p:cNvCxnSpPr>
              <a:cxnSpLocks noChangeShapeType="1"/>
              <a:stCxn id="982067" idx="7"/>
              <a:endCxn id="982054" idx="3"/>
            </p:cNvCxnSpPr>
            <p:nvPr/>
          </p:nvCxnSpPr>
          <p:spPr bwMode="auto">
            <a:xfrm flipV="1">
              <a:off x="3330" y="3190"/>
              <a:ext cx="227" cy="14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66" name="AutoShape 50"/>
            <p:cNvCxnSpPr>
              <a:cxnSpLocks noChangeShapeType="1"/>
              <a:stCxn id="982055" idx="1"/>
              <a:endCxn id="982054" idx="5"/>
            </p:cNvCxnSpPr>
            <p:nvPr/>
          </p:nvCxnSpPr>
          <p:spPr bwMode="auto">
            <a:xfrm flipH="1" flipV="1">
              <a:off x="3700" y="3190"/>
              <a:ext cx="228" cy="134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2067" name="Oval 51"/>
            <p:cNvSpPr>
              <a:spLocks noChangeArrowheads="1"/>
            </p:cNvSpPr>
            <p:nvPr/>
          </p:nvSpPr>
          <p:spPr bwMode="auto">
            <a:xfrm>
              <a:off x="3158" y="3312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2068" name="Rectangle 52"/>
            <p:cNvSpPr>
              <a:spLocks noChangeAspect="1" noChangeArrowheads="1"/>
            </p:cNvSpPr>
            <p:nvPr/>
          </p:nvSpPr>
          <p:spPr bwMode="auto">
            <a:xfrm>
              <a:off x="300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69" name="Rectangle 53"/>
            <p:cNvSpPr>
              <a:spLocks noChangeAspect="1" noChangeArrowheads="1"/>
            </p:cNvSpPr>
            <p:nvPr/>
          </p:nvSpPr>
          <p:spPr bwMode="auto">
            <a:xfrm>
              <a:off x="3371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0" name="AutoShape 54"/>
            <p:cNvCxnSpPr>
              <a:cxnSpLocks noChangeShapeType="1"/>
              <a:stCxn id="982069" idx="0"/>
              <a:endCxn id="982067" idx="5"/>
            </p:cNvCxnSpPr>
            <p:nvPr/>
          </p:nvCxnSpPr>
          <p:spPr bwMode="auto">
            <a:xfrm flipH="1" flipV="1">
              <a:off x="3330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1" name="AutoShape 55"/>
            <p:cNvCxnSpPr>
              <a:cxnSpLocks noChangeShapeType="1"/>
              <a:stCxn id="982068" idx="0"/>
              <a:endCxn id="982067" idx="3"/>
            </p:cNvCxnSpPr>
            <p:nvPr/>
          </p:nvCxnSpPr>
          <p:spPr bwMode="auto">
            <a:xfrm flipV="1">
              <a:off x="3074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2" name="Oval 56"/>
            <p:cNvSpPr>
              <a:spLocks noChangeArrowheads="1"/>
            </p:cNvSpPr>
            <p:nvPr/>
          </p:nvSpPr>
          <p:spPr bwMode="auto">
            <a:xfrm>
              <a:off x="4706" y="3312"/>
              <a:ext cx="202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2073" name="Rectangle 57"/>
            <p:cNvSpPr>
              <a:spLocks noChangeAspect="1" noChangeArrowheads="1"/>
            </p:cNvSpPr>
            <p:nvPr/>
          </p:nvSpPr>
          <p:spPr bwMode="auto">
            <a:xfrm>
              <a:off x="4550" y="367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2074" name="Rectangle 58"/>
            <p:cNvSpPr>
              <a:spLocks noChangeAspect="1" noChangeArrowheads="1"/>
            </p:cNvSpPr>
            <p:nvPr/>
          </p:nvSpPr>
          <p:spPr bwMode="auto">
            <a:xfrm>
              <a:off x="4919" y="3675"/>
              <a:ext cx="146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2075" name="AutoShape 59"/>
            <p:cNvCxnSpPr>
              <a:cxnSpLocks noChangeShapeType="1"/>
              <a:stCxn id="982074" idx="0"/>
              <a:endCxn id="982072" idx="5"/>
            </p:cNvCxnSpPr>
            <p:nvPr/>
          </p:nvCxnSpPr>
          <p:spPr bwMode="auto">
            <a:xfrm flipH="1" flipV="1">
              <a:off x="4878" y="3490"/>
              <a:ext cx="114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2076" name="AutoShape 60"/>
            <p:cNvCxnSpPr>
              <a:cxnSpLocks noChangeShapeType="1"/>
              <a:stCxn id="982073" idx="0"/>
              <a:endCxn id="982072" idx="3"/>
            </p:cNvCxnSpPr>
            <p:nvPr/>
          </p:nvCxnSpPr>
          <p:spPr bwMode="auto">
            <a:xfrm flipV="1">
              <a:off x="4623" y="3490"/>
              <a:ext cx="113" cy="17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2077" name="Text Box 61"/>
            <p:cNvSpPr txBox="1">
              <a:spLocks noChangeArrowheads="1"/>
            </p:cNvSpPr>
            <p:nvPr/>
          </p:nvSpPr>
          <p:spPr bwMode="auto">
            <a:xfrm>
              <a:off x="3792" y="1046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&lt;</a:t>
              </a:r>
            </a:p>
          </p:txBody>
        </p:sp>
        <p:sp>
          <p:nvSpPr>
            <p:cNvPr id="982078" name="Text Box 62"/>
            <p:cNvSpPr txBox="1">
              <a:spLocks noChangeArrowheads="1"/>
            </p:cNvSpPr>
            <p:nvPr/>
          </p:nvSpPr>
          <p:spPr bwMode="auto">
            <a:xfrm>
              <a:off x="3648" y="1382"/>
              <a:ext cx="204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&gt;</a:t>
              </a:r>
            </a:p>
          </p:txBody>
        </p:sp>
        <p:sp>
          <p:nvSpPr>
            <p:cNvPr id="982079" name="AutoShape 63"/>
            <p:cNvSpPr>
              <a:spLocks noChangeArrowheads="1"/>
            </p:cNvSpPr>
            <p:nvPr/>
          </p:nvSpPr>
          <p:spPr bwMode="auto">
            <a:xfrm rot="18601582" flipH="1">
              <a:off x="3428" y="1681"/>
              <a:ext cx="767" cy="386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277320"/>
      </p:ext>
    </p:extLst>
  </p:cSld>
  <p:clrMapOvr>
    <a:masterClrMapping/>
  </p:clrMapOvr>
  <p:transition spd="med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35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(1)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both children of node w are internal nodes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cannot remove w since it would create a hole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finds the internal node y that follows w in an inorder traversal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y is the left most internal node in the right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subtree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w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left child x of y is the external node that immediately follows node w in the in-order traversal</a:t>
            </a:r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2EEE7-A406-4BEC-943A-F902CAB0B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62" y="4346956"/>
            <a:ext cx="2657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19886"/>
      </p:ext>
    </p:extLst>
  </p:cSld>
  <p:clrMapOvr>
    <a:masterClrMapping/>
  </p:clrMapOvr>
  <p:transition spd="med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96F8-B3E8-4641-BDFC-EBEF0C5AF5DC}" type="slidenum">
              <a:rPr lang="en-US"/>
              <a:pPr/>
              <a:t>36</a:t>
            </a:fld>
            <a:endParaRPr lang="en-US"/>
          </a:p>
        </p:txBody>
      </p:sp>
      <p:sp>
        <p:nvSpPr>
          <p:cNvPr id="894016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Removal (Case 2) (2)</a:t>
            </a:r>
          </a:p>
        </p:txBody>
      </p:sp>
      <p:sp>
        <p:nvSpPr>
          <p:cNvPr id="894017" name="Rectangle 6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right sub-tree does not have a left most node then replace w with the right most node of the left sub-tree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moves y into 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removes nodes y and its left child x (which must be a leaf)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B3810-81D3-4BB7-A75B-065573C2D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4244748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55291"/>
      </p:ext>
    </p:extLst>
  </p:cSld>
  <p:clrMapOvr>
    <a:masterClrMapping/>
  </p:clrMapOvr>
  <p:transition spd="med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C785A-7206-4E32-85F1-D6A1273D6DF3}" type="slidenum">
              <a:rPr lang="en-US"/>
              <a:pPr/>
              <a:t>37</a:t>
            </a:fld>
            <a:endParaRPr 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63613"/>
          </a:xfrm>
        </p:spPr>
        <p:txBody>
          <a:bodyPr/>
          <a:lstStyle/>
          <a:p>
            <a:r>
              <a:rPr lang="en-US" dirty="0"/>
              <a:t>Removal Example 2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4003675" cy="6731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remove 3</a:t>
            </a:r>
          </a:p>
        </p:txBody>
      </p:sp>
      <p:grpSp>
        <p:nvGrpSpPr>
          <p:cNvPr id="986116" name="Group 4"/>
          <p:cNvGrpSpPr>
            <a:grpSpLocks/>
          </p:cNvGrpSpPr>
          <p:nvPr/>
        </p:nvGrpSpPr>
        <p:grpSpPr bwMode="auto">
          <a:xfrm>
            <a:off x="2971800" y="1447800"/>
            <a:ext cx="4094163" cy="4748213"/>
            <a:chOff x="2976" y="998"/>
            <a:chExt cx="2579" cy="2991"/>
          </a:xfrm>
        </p:grpSpPr>
        <p:sp>
          <p:nvSpPr>
            <p:cNvPr id="986117" name="Oval 5"/>
            <p:cNvSpPr>
              <a:spLocks noChangeArrowheads="1"/>
            </p:cNvSpPr>
            <p:nvPr/>
          </p:nvSpPr>
          <p:spPr bwMode="auto">
            <a:xfrm flipH="1">
              <a:off x="3936" y="1239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3</a:t>
              </a:r>
            </a:p>
          </p:txBody>
        </p:sp>
        <p:sp>
          <p:nvSpPr>
            <p:cNvPr id="986118" name="Oval 6"/>
            <p:cNvSpPr>
              <a:spLocks noChangeArrowheads="1"/>
            </p:cNvSpPr>
            <p:nvPr/>
          </p:nvSpPr>
          <p:spPr bwMode="auto">
            <a:xfrm flipH="1">
              <a:off x="3312" y="99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19" name="Oval 7"/>
            <p:cNvSpPr>
              <a:spLocks noChangeArrowheads="1"/>
            </p:cNvSpPr>
            <p:nvPr/>
          </p:nvSpPr>
          <p:spPr bwMode="auto">
            <a:xfrm flipH="1">
              <a:off x="4779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20" name="Oval 8"/>
            <p:cNvSpPr>
              <a:spLocks noChangeArrowheads="1"/>
            </p:cNvSpPr>
            <p:nvPr/>
          </p:nvSpPr>
          <p:spPr bwMode="auto">
            <a:xfrm flipH="1">
              <a:off x="4408" y="1776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21" name="Rectangle 9"/>
            <p:cNvSpPr>
              <a:spLocks noChangeAspect="1" noChangeArrowheads="1"/>
            </p:cNvSpPr>
            <p:nvPr/>
          </p:nvSpPr>
          <p:spPr bwMode="auto">
            <a:xfrm flipH="1">
              <a:off x="4621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22" name="AutoShape 10"/>
            <p:cNvCxnSpPr>
              <a:cxnSpLocks noChangeShapeType="1"/>
              <a:stCxn id="986117" idx="3"/>
              <a:endCxn id="986119" idx="7"/>
            </p:cNvCxnSpPr>
            <p:nvPr/>
          </p:nvCxnSpPr>
          <p:spPr bwMode="auto">
            <a:xfrm>
              <a:off x="4108" y="1428"/>
              <a:ext cx="701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3" name="AutoShape 11"/>
            <p:cNvCxnSpPr>
              <a:cxnSpLocks noChangeShapeType="1"/>
              <a:stCxn id="986118" idx="3"/>
              <a:endCxn id="986117" idx="7"/>
            </p:cNvCxnSpPr>
            <p:nvPr/>
          </p:nvCxnSpPr>
          <p:spPr bwMode="auto">
            <a:xfrm>
              <a:off x="3484" y="1188"/>
              <a:ext cx="481" cy="62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4" name="AutoShape 12"/>
            <p:cNvCxnSpPr>
              <a:cxnSpLocks noChangeShapeType="1"/>
              <a:stCxn id="986147" idx="0"/>
              <a:endCxn id="986118" idx="5"/>
            </p:cNvCxnSpPr>
            <p:nvPr/>
          </p:nvCxnSpPr>
          <p:spPr bwMode="auto">
            <a:xfrm flipV="1">
              <a:off x="3049" y="1188"/>
              <a:ext cx="293" cy="7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5" name="AutoShape 13"/>
            <p:cNvCxnSpPr>
              <a:cxnSpLocks noChangeShapeType="1"/>
              <a:stCxn id="986134" idx="1"/>
              <a:endCxn id="986120" idx="5"/>
            </p:cNvCxnSpPr>
            <p:nvPr/>
          </p:nvCxnSpPr>
          <p:spPr bwMode="auto">
            <a:xfrm flipV="1">
              <a:off x="4313" y="1966"/>
              <a:ext cx="124" cy="12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26" name="AutoShape 14"/>
            <p:cNvCxnSpPr>
              <a:cxnSpLocks noChangeShapeType="1"/>
              <a:stCxn id="986121" idx="0"/>
              <a:endCxn id="986120" idx="3"/>
            </p:cNvCxnSpPr>
            <p:nvPr/>
          </p:nvCxnSpPr>
          <p:spPr bwMode="auto">
            <a:xfrm flipH="1" flipV="1">
              <a:off x="4580" y="1966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7" name="AutoShape 15"/>
            <p:cNvCxnSpPr>
              <a:cxnSpLocks noChangeShapeType="1"/>
              <a:stCxn id="986129" idx="7"/>
              <a:endCxn id="986119" idx="3"/>
            </p:cNvCxnSpPr>
            <p:nvPr/>
          </p:nvCxnSpPr>
          <p:spPr bwMode="auto">
            <a:xfrm flipH="1" flipV="1">
              <a:off x="4951" y="1668"/>
              <a:ext cx="228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28" name="AutoShape 16"/>
            <p:cNvCxnSpPr>
              <a:cxnSpLocks noChangeShapeType="1"/>
              <a:stCxn id="986120" idx="1"/>
              <a:endCxn id="986119" idx="5"/>
            </p:cNvCxnSpPr>
            <p:nvPr/>
          </p:nvCxnSpPr>
          <p:spPr bwMode="auto">
            <a:xfrm flipV="1">
              <a:off x="4580" y="1668"/>
              <a:ext cx="229" cy="119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29" name="Oval 17"/>
            <p:cNvSpPr>
              <a:spLocks noChangeArrowheads="1"/>
            </p:cNvSpPr>
            <p:nvPr/>
          </p:nvSpPr>
          <p:spPr bwMode="auto">
            <a:xfrm flipH="1">
              <a:off x="5149" y="177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30" name="Rectangle 18"/>
            <p:cNvSpPr>
              <a:spLocks noChangeAspect="1" noChangeArrowheads="1"/>
            </p:cNvSpPr>
            <p:nvPr/>
          </p:nvSpPr>
          <p:spPr bwMode="auto">
            <a:xfrm flipH="1">
              <a:off x="536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1" name="Rectangle 19"/>
            <p:cNvSpPr>
              <a:spLocks noChangeAspect="1" noChangeArrowheads="1"/>
            </p:cNvSpPr>
            <p:nvPr/>
          </p:nvSpPr>
          <p:spPr bwMode="auto">
            <a:xfrm flipH="1">
              <a:off x="4992" y="2121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2" name="AutoShape 20"/>
            <p:cNvCxnSpPr>
              <a:cxnSpLocks noChangeShapeType="1"/>
              <a:stCxn id="986131" idx="0"/>
              <a:endCxn id="986129" idx="5"/>
            </p:cNvCxnSpPr>
            <p:nvPr/>
          </p:nvCxnSpPr>
          <p:spPr bwMode="auto">
            <a:xfrm flipV="1">
              <a:off x="5065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33" name="AutoShape 21"/>
            <p:cNvCxnSpPr>
              <a:cxnSpLocks noChangeShapeType="1"/>
              <a:stCxn id="986130" idx="0"/>
              <a:endCxn id="986129" idx="3"/>
            </p:cNvCxnSpPr>
            <p:nvPr/>
          </p:nvCxnSpPr>
          <p:spPr bwMode="auto">
            <a:xfrm flipH="1" flipV="1">
              <a:off x="5321" y="1954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4" name="Oval 22"/>
            <p:cNvSpPr>
              <a:spLocks noChangeArrowheads="1"/>
            </p:cNvSpPr>
            <p:nvPr/>
          </p:nvSpPr>
          <p:spPr bwMode="auto">
            <a:xfrm flipH="1">
              <a:off x="4141" y="2084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 dirty="0"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35" name="Rectangle 23"/>
            <p:cNvSpPr>
              <a:spLocks noChangeAspect="1" noChangeArrowheads="1"/>
            </p:cNvSpPr>
            <p:nvPr/>
          </p:nvSpPr>
          <p:spPr bwMode="auto">
            <a:xfrm flipH="1">
              <a:off x="4354" y="244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36" name="Rectangle 24"/>
            <p:cNvSpPr>
              <a:spLocks noChangeAspect="1" noChangeArrowheads="1"/>
            </p:cNvSpPr>
            <p:nvPr/>
          </p:nvSpPr>
          <p:spPr bwMode="auto">
            <a:xfrm flipH="1">
              <a:off x="3984" y="2447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37" name="AutoShape 25"/>
            <p:cNvCxnSpPr>
              <a:cxnSpLocks noChangeShapeType="1"/>
              <a:stCxn id="986136" idx="0"/>
              <a:endCxn id="986134" idx="5"/>
            </p:cNvCxnSpPr>
            <p:nvPr/>
          </p:nvCxnSpPr>
          <p:spPr bwMode="auto">
            <a:xfrm flipV="1">
              <a:off x="4057" y="2274"/>
              <a:ext cx="113" cy="155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38" name="AutoShape 26"/>
            <p:cNvCxnSpPr>
              <a:cxnSpLocks noChangeShapeType="1"/>
              <a:stCxn id="986135" idx="0"/>
              <a:endCxn id="986134" idx="3"/>
            </p:cNvCxnSpPr>
            <p:nvPr/>
          </p:nvCxnSpPr>
          <p:spPr bwMode="auto">
            <a:xfrm flipH="1" flipV="1">
              <a:off x="4313" y="2274"/>
              <a:ext cx="114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 flipH="1">
              <a:off x="4061" y="1056"/>
              <a:ext cx="22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w</a:t>
              </a:r>
            </a:p>
          </p:txBody>
        </p:sp>
        <p:sp>
          <p:nvSpPr>
            <p:cNvPr id="986140" name="Text Box 28"/>
            <p:cNvSpPr txBox="1">
              <a:spLocks noChangeArrowheads="1"/>
            </p:cNvSpPr>
            <p:nvPr/>
          </p:nvSpPr>
          <p:spPr bwMode="auto">
            <a:xfrm flipH="1">
              <a:off x="3977" y="1936"/>
              <a:ext cx="188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y</a:t>
              </a:r>
            </a:p>
          </p:txBody>
        </p:sp>
        <p:sp>
          <p:nvSpPr>
            <p:cNvPr id="986141" name="Text Box 29"/>
            <p:cNvSpPr txBox="1">
              <a:spLocks noChangeArrowheads="1"/>
            </p:cNvSpPr>
            <p:nvPr/>
          </p:nvSpPr>
          <p:spPr bwMode="auto">
            <a:xfrm flipH="1">
              <a:off x="3790" y="2256"/>
              <a:ext cx="197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 dirty="0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</a:p>
          </p:txBody>
        </p:sp>
        <p:sp>
          <p:nvSpPr>
            <p:cNvPr id="986142" name="Oval 30"/>
            <p:cNvSpPr>
              <a:spLocks noChangeArrowheads="1"/>
            </p:cNvSpPr>
            <p:nvPr/>
          </p:nvSpPr>
          <p:spPr bwMode="auto">
            <a:xfrm flipH="1">
              <a:off x="3456" y="1478"/>
              <a:ext cx="201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43" name="Rectangle 31"/>
            <p:cNvSpPr>
              <a:spLocks noChangeAspect="1" noChangeArrowheads="1"/>
            </p:cNvSpPr>
            <p:nvPr/>
          </p:nvSpPr>
          <p:spPr bwMode="auto">
            <a:xfrm flipH="1">
              <a:off x="3691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44" name="Rectangle 32"/>
            <p:cNvSpPr>
              <a:spLocks noChangeAspect="1" noChangeArrowheads="1"/>
            </p:cNvSpPr>
            <p:nvPr/>
          </p:nvSpPr>
          <p:spPr bwMode="auto">
            <a:xfrm flipH="1">
              <a:off x="3277" y="1804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5" name="AutoShape 33"/>
            <p:cNvCxnSpPr>
              <a:cxnSpLocks noChangeShapeType="1"/>
              <a:stCxn id="986144" idx="0"/>
              <a:endCxn id="986142" idx="5"/>
            </p:cNvCxnSpPr>
            <p:nvPr/>
          </p:nvCxnSpPr>
          <p:spPr bwMode="auto">
            <a:xfrm flipV="1">
              <a:off x="3350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46" name="AutoShape 34"/>
            <p:cNvCxnSpPr>
              <a:cxnSpLocks noChangeShapeType="1"/>
              <a:stCxn id="986143" idx="0"/>
              <a:endCxn id="986142" idx="3"/>
            </p:cNvCxnSpPr>
            <p:nvPr/>
          </p:nvCxnSpPr>
          <p:spPr bwMode="auto">
            <a:xfrm flipH="1" flipV="1">
              <a:off x="3628" y="1668"/>
              <a:ext cx="136" cy="13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47" name="Rectangle 35"/>
            <p:cNvSpPr>
              <a:spLocks noChangeAspect="1" noChangeArrowheads="1"/>
            </p:cNvSpPr>
            <p:nvPr/>
          </p:nvSpPr>
          <p:spPr bwMode="auto">
            <a:xfrm flipH="1">
              <a:off x="2976" y="1267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48" name="AutoShape 36"/>
            <p:cNvCxnSpPr>
              <a:cxnSpLocks noChangeShapeType="1"/>
              <a:stCxn id="986142" idx="1"/>
              <a:endCxn id="986117" idx="5"/>
            </p:cNvCxnSpPr>
            <p:nvPr/>
          </p:nvCxnSpPr>
          <p:spPr bwMode="auto">
            <a:xfrm flipV="1">
              <a:off x="3628" y="1428"/>
              <a:ext cx="337" cy="6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sp>
          <p:nvSpPr>
            <p:cNvPr id="986149" name="Oval 37"/>
            <p:cNvSpPr>
              <a:spLocks noChangeArrowheads="1"/>
            </p:cNvSpPr>
            <p:nvPr/>
          </p:nvSpPr>
          <p:spPr bwMode="auto">
            <a:xfrm flipH="1">
              <a:off x="3984" y="2977"/>
              <a:ext cx="202" cy="20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5</a:t>
              </a:r>
            </a:p>
          </p:txBody>
        </p:sp>
        <p:sp>
          <p:nvSpPr>
            <p:cNvPr id="986150" name="Oval 38"/>
            <p:cNvSpPr>
              <a:spLocks noChangeArrowheads="1"/>
            </p:cNvSpPr>
            <p:nvPr/>
          </p:nvSpPr>
          <p:spPr bwMode="auto">
            <a:xfrm flipH="1">
              <a:off x="3360" y="2736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</a:p>
          </p:txBody>
        </p:sp>
        <p:sp>
          <p:nvSpPr>
            <p:cNvPr id="986151" name="Oval 39"/>
            <p:cNvSpPr>
              <a:spLocks noChangeArrowheads="1"/>
            </p:cNvSpPr>
            <p:nvPr/>
          </p:nvSpPr>
          <p:spPr bwMode="auto">
            <a:xfrm flipH="1">
              <a:off x="4827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8</a:t>
              </a:r>
            </a:p>
          </p:txBody>
        </p:sp>
        <p:sp>
          <p:nvSpPr>
            <p:cNvPr id="986152" name="Oval 40"/>
            <p:cNvSpPr>
              <a:spLocks noChangeArrowheads="1"/>
            </p:cNvSpPr>
            <p:nvPr/>
          </p:nvSpPr>
          <p:spPr bwMode="auto">
            <a:xfrm flipH="1">
              <a:off x="4456" y="3495"/>
              <a:ext cx="202" cy="20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6</a:t>
              </a:r>
            </a:p>
          </p:txBody>
        </p:sp>
        <p:sp>
          <p:nvSpPr>
            <p:cNvPr id="986153" name="Rectangle 41"/>
            <p:cNvSpPr>
              <a:spLocks noChangeAspect="1" noChangeArrowheads="1"/>
            </p:cNvSpPr>
            <p:nvPr/>
          </p:nvSpPr>
          <p:spPr bwMode="auto">
            <a:xfrm flipH="1">
              <a:off x="4669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54" name="AutoShape 42"/>
            <p:cNvCxnSpPr>
              <a:cxnSpLocks noChangeShapeType="1"/>
              <a:stCxn id="986149" idx="3"/>
              <a:endCxn id="986151" idx="7"/>
            </p:cNvCxnSpPr>
            <p:nvPr/>
          </p:nvCxnSpPr>
          <p:spPr bwMode="auto">
            <a:xfrm>
              <a:off x="4156" y="3166"/>
              <a:ext cx="701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5" name="AutoShape 43"/>
            <p:cNvCxnSpPr>
              <a:cxnSpLocks noChangeShapeType="1"/>
              <a:stCxn id="986150" idx="3"/>
              <a:endCxn id="986149" idx="7"/>
            </p:cNvCxnSpPr>
            <p:nvPr/>
          </p:nvCxnSpPr>
          <p:spPr bwMode="auto">
            <a:xfrm>
              <a:off x="3532" y="2914"/>
              <a:ext cx="481" cy="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6" name="AutoShape 44"/>
            <p:cNvCxnSpPr>
              <a:cxnSpLocks noChangeShapeType="1"/>
              <a:stCxn id="986173" idx="0"/>
              <a:endCxn id="986150" idx="5"/>
            </p:cNvCxnSpPr>
            <p:nvPr/>
          </p:nvCxnSpPr>
          <p:spPr bwMode="auto">
            <a:xfrm flipV="1">
              <a:off x="3097" y="2914"/>
              <a:ext cx="293" cy="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7" name="AutoShape 45"/>
            <p:cNvCxnSpPr>
              <a:cxnSpLocks noChangeShapeType="1"/>
              <a:stCxn id="986166" idx="0"/>
              <a:endCxn id="986152" idx="5"/>
            </p:cNvCxnSpPr>
            <p:nvPr/>
          </p:nvCxnSpPr>
          <p:spPr bwMode="auto">
            <a:xfrm flipV="1">
              <a:off x="4331" y="3685"/>
              <a:ext cx="154" cy="141"/>
            </a:xfrm>
            <a:prstGeom prst="straightConnector1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</p:spPr>
        </p:cxnSp>
        <p:cxnSp>
          <p:nvCxnSpPr>
            <p:cNvPr id="986158" name="AutoShape 46"/>
            <p:cNvCxnSpPr>
              <a:cxnSpLocks noChangeShapeType="1"/>
              <a:stCxn id="986153" idx="0"/>
              <a:endCxn id="986152" idx="3"/>
            </p:cNvCxnSpPr>
            <p:nvPr/>
          </p:nvCxnSpPr>
          <p:spPr bwMode="auto">
            <a:xfrm flipH="1" flipV="1">
              <a:off x="4628" y="3685"/>
              <a:ext cx="114" cy="14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59" name="AutoShape 47"/>
            <p:cNvCxnSpPr>
              <a:cxnSpLocks noChangeShapeType="1"/>
              <a:stCxn id="986161" idx="7"/>
              <a:endCxn id="986151" idx="3"/>
            </p:cNvCxnSpPr>
            <p:nvPr/>
          </p:nvCxnSpPr>
          <p:spPr bwMode="auto">
            <a:xfrm flipH="1" flipV="1">
              <a:off x="4999" y="3375"/>
              <a:ext cx="228" cy="1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0" name="AutoShape 48"/>
            <p:cNvCxnSpPr>
              <a:cxnSpLocks noChangeShapeType="1"/>
              <a:stCxn id="986152" idx="1"/>
              <a:endCxn id="986151" idx="5"/>
            </p:cNvCxnSpPr>
            <p:nvPr/>
          </p:nvCxnSpPr>
          <p:spPr bwMode="auto">
            <a:xfrm flipV="1">
              <a:off x="4628" y="3375"/>
              <a:ext cx="229" cy="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1" name="Oval 49"/>
            <p:cNvSpPr>
              <a:spLocks noChangeArrowheads="1"/>
            </p:cNvSpPr>
            <p:nvPr/>
          </p:nvSpPr>
          <p:spPr bwMode="auto">
            <a:xfrm flipH="1">
              <a:off x="5197" y="3495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9</a:t>
              </a:r>
            </a:p>
          </p:txBody>
        </p:sp>
        <p:sp>
          <p:nvSpPr>
            <p:cNvPr id="986162" name="Rectangle 50"/>
            <p:cNvSpPr>
              <a:spLocks noChangeAspect="1" noChangeArrowheads="1"/>
            </p:cNvSpPr>
            <p:nvPr/>
          </p:nvSpPr>
          <p:spPr bwMode="auto">
            <a:xfrm flipH="1">
              <a:off x="541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3" name="Rectangle 51"/>
            <p:cNvSpPr>
              <a:spLocks noChangeAspect="1" noChangeArrowheads="1"/>
            </p:cNvSpPr>
            <p:nvPr/>
          </p:nvSpPr>
          <p:spPr bwMode="auto">
            <a:xfrm flipH="1">
              <a:off x="5040" y="3840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64" name="AutoShape 52"/>
            <p:cNvCxnSpPr>
              <a:cxnSpLocks noChangeShapeType="1"/>
              <a:stCxn id="986163" idx="0"/>
              <a:endCxn id="986161" idx="5"/>
            </p:cNvCxnSpPr>
            <p:nvPr/>
          </p:nvCxnSpPr>
          <p:spPr bwMode="auto">
            <a:xfrm flipV="1">
              <a:off x="5113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65" name="AutoShape 53"/>
            <p:cNvCxnSpPr>
              <a:cxnSpLocks noChangeShapeType="1"/>
              <a:stCxn id="986162" idx="0"/>
              <a:endCxn id="986161" idx="3"/>
            </p:cNvCxnSpPr>
            <p:nvPr/>
          </p:nvCxnSpPr>
          <p:spPr bwMode="auto">
            <a:xfrm flipH="1" flipV="1">
              <a:off x="5369" y="3673"/>
              <a:ext cx="114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66" name="Rectangle 54"/>
            <p:cNvSpPr>
              <a:spLocks noChangeAspect="1" noChangeArrowheads="1"/>
            </p:cNvSpPr>
            <p:nvPr/>
          </p:nvSpPr>
          <p:spPr bwMode="auto">
            <a:xfrm flipH="1">
              <a:off x="4258" y="3844"/>
              <a:ext cx="146" cy="145"/>
            </a:xfrm>
            <a:prstGeom prst="rect">
              <a:avLst/>
            </a:prstGeom>
            <a:solidFill>
              <a:schemeClr val="folHlink"/>
            </a:solidFill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67" name="Text Box 55"/>
            <p:cNvSpPr txBox="1">
              <a:spLocks noChangeArrowheads="1"/>
            </p:cNvSpPr>
            <p:nvPr/>
          </p:nvSpPr>
          <p:spPr bwMode="auto">
            <a:xfrm flipH="1">
              <a:off x="4128" y="2784"/>
              <a:ext cx="187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 i="1">
                  <a:solidFill>
                    <a:schemeClr val="tx2"/>
                  </a:solidFill>
                  <a:latin typeface="Times New Roman" pitchFamily="18" charset="0"/>
                  <a:sym typeface="Symbol" pitchFamily="18" charset="2"/>
                </a:rPr>
                <a:t>v</a:t>
              </a:r>
            </a:p>
          </p:txBody>
        </p:sp>
        <p:sp>
          <p:nvSpPr>
            <p:cNvPr id="986168" name="Oval 56"/>
            <p:cNvSpPr>
              <a:spLocks noChangeArrowheads="1"/>
            </p:cNvSpPr>
            <p:nvPr/>
          </p:nvSpPr>
          <p:spPr bwMode="auto">
            <a:xfrm flipH="1">
              <a:off x="3504" y="3197"/>
              <a:ext cx="201" cy="20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anchor="ctr" anchorCtr="1"/>
            <a:lstStyle/>
            <a:p>
              <a:pPr algn="ctr"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986169" name="Rectangle 57"/>
            <p:cNvSpPr>
              <a:spLocks noChangeAspect="1" noChangeArrowheads="1"/>
            </p:cNvSpPr>
            <p:nvPr/>
          </p:nvSpPr>
          <p:spPr bwMode="auto">
            <a:xfrm flipH="1">
              <a:off x="3739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sp>
          <p:nvSpPr>
            <p:cNvPr id="986170" name="Rectangle 58"/>
            <p:cNvSpPr>
              <a:spLocks noChangeAspect="1" noChangeArrowheads="1"/>
            </p:cNvSpPr>
            <p:nvPr/>
          </p:nvSpPr>
          <p:spPr bwMode="auto">
            <a:xfrm flipH="1">
              <a:off x="3325" y="3523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1" name="AutoShape 59"/>
            <p:cNvCxnSpPr>
              <a:cxnSpLocks noChangeShapeType="1"/>
              <a:stCxn id="986170" idx="0"/>
              <a:endCxn id="986168" idx="5"/>
            </p:cNvCxnSpPr>
            <p:nvPr/>
          </p:nvCxnSpPr>
          <p:spPr bwMode="auto">
            <a:xfrm flipV="1">
              <a:off x="3398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986172" name="AutoShape 60"/>
            <p:cNvCxnSpPr>
              <a:cxnSpLocks noChangeShapeType="1"/>
              <a:stCxn id="986169" idx="0"/>
              <a:endCxn id="986168" idx="3"/>
            </p:cNvCxnSpPr>
            <p:nvPr/>
          </p:nvCxnSpPr>
          <p:spPr bwMode="auto">
            <a:xfrm flipH="1" flipV="1">
              <a:off x="3676" y="3375"/>
              <a:ext cx="136" cy="1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3" name="Rectangle 61"/>
            <p:cNvSpPr>
              <a:spLocks noChangeAspect="1" noChangeArrowheads="1"/>
            </p:cNvSpPr>
            <p:nvPr/>
          </p:nvSpPr>
          <p:spPr bwMode="auto">
            <a:xfrm flipH="1">
              <a:off x="3024" y="3005"/>
              <a:ext cx="145" cy="14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>
                <a:latin typeface="Tahoma" pitchFamily="34" charset="0"/>
              </a:endParaRPr>
            </a:p>
          </p:txBody>
        </p:sp>
        <p:cxnSp>
          <p:nvCxnSpPr>
            <p:cNvPr id="986174" name="AutoShape 62"/>
            <p:cNvCxnSpPr>
              <a:cxnSpLocks noChangeShapeType="1"/>
              <a:stCxn id="986168" idx="1"/>
              <a:endCxn id="986149" idx="5"/>
            </p:cNvCxnSpPr>
            <p:nvPr/>
          </p:nvCxnSpPr>
          <p:spPr bwMode="auto">
            <a:xfrm flipV="1">
              <a:off x="3676" y="3166"/>
              <a:ext cx="337" cy="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986175" name="AutoShape 63"/>
            <p:cNvSpPr>
              <a:spLocks noChangeArrowheads="1"/>
            </p:cNvSpPr>
            <p:nvPr/>
          </p:nvSpPr>
          <p:spPr bwMode="auto">
            <a:xfrm rot="18050680" flipH="1">
              <a:off x="3740" y="2079"/>
              <a:ext cx="695" cy="464"/>
            </a:xfrm>
            <a:prstGeom prst="roundRect">
              <a:avLst>
                <a:gd name="adj" fmla="val 29167"/>
              </a:avLst>
            </a:prstGeom>
            <a:noFill/>
            <a:ln w="12700">
              <a:solidFill>
                <a:schemeClr val="tx2"/>
              </a:solidFill>
              <a:prstDash val="lg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9559338"/>
      </p:ext>
    </p:extLst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8CAE0898-6D0B-4644-91FF-AA0D4C17ECE2}" type="slidenum">
              <a:rPr lang="en-US"/>
              <a:pPr/>
              <a:t>4</a:t>
            </a:fld>
            <a:endParaRPr lang="en-US"/>
          </a:p>
        </p:txBody>
      </p:sp>
      <p:sp>
        <p:nvSpPr>
          <p:cNvPr id="6850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of a Tree</a:t>
            </a:r>
          </a:p>
        </p:txBody>
      </p:sp>
      <p:sp>
        <p:nvSpPr>
          <p:cNvPr id="685059" name="AutoShape 3"/>
          <p:cNvSpPr>
            <a:spLocks noChangeAspect="1" noChangeArrowheads="1"/>
          </p:cNvSpPr>
          <p:nvPr/>
        </p:nvSpPr>
        <p:spPr bwMode="auto">
          <a:xfrm>
            <a:off x="3377098" y="2516227"/>
            <a:ext cx="217074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CS1C Class Lecture</a:t>
            </a:r>
          </a:p>
        </p:txBody>
      </p:sp>
      <p:sp>
        <p:nvSpPr>
          <p:cNvPr id="685060" name="AutoShape 4"/>
          <p:cNvSpPr>
            <a:spLocks noChangeAspect="1" noChangeArrowheads="1"/>
          </p:cNvSpPr>
          <p:nvPr/>
        </p:nvSpPr>
        <p:spPr bwMode="auto">
          <a:xfrm>
            <a:off x="1663700" y="4528701"/>
            <a:ext cx="1239838" cy="6469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Take Notes</a:t>
            </a:r>
          </a:p>
        </p:txBody>
      </p:sp>
      <p:sp>
        <p:nvSpPr>
          <p:cNvPr id="685061" name="AutoShape 5"/>
          <p:cNvSpPr>
            <a:spLocks noChangeAspect="1" noChangeArrowheads="1"/>
          </p:cNvSpPr>
          <p:nvPr/>
        </p:nvSpPr>
        <p:spPr bwMode="auto">
          <a:xfrm>
            <a:off x="4066334" y="4664909"/>
            <a:ext cx="779560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Sleep</a:t>
            </a:r>
          </a:p>
        </p:txBody>
      </p:sp>
      <p:cxnSp>
        <p:nvCxnSpPr>
          <p:cNvPr id="685062" name="AutoShape 6"/>
          <p:cNvCxnSpPr>
            <a:cxnSpLocks noChangeShapeType="1"/>
            <a:stCxn id="685059" idx="2"/>
            <a:endCxn id="685061" idx="0"/>
          </p:cNvCxnSpPr>
          <p:nvPr/>
        </p:nvCxnSpPr>
        <p:spPr bwMode="auto">
          <a:xfrm flipH="1">
            <a:off x="4456114" y="2890798"/>
            <a:ext cx="6355" cy="177411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85063" name="AutoShape 7"/>
          <p:cNvCxnSpPr>
            <a:cxnSpLocks noChangeShapeType="1"/>
            <a:stCxn id="685059" idx="2"/>
            <a:endCxn id="685060" idx="0"/>
          </p:cNvCxnSpPr>
          <p:nvPr/>
        </p:nvCxnSpPr>
        <p:spPr bwMode="auto">
          <a:xfrm flipH="1">
            <a:off x="2283619" y="2890798"/>
            <a:ext cx="2178850" cy="16379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85064" name="AutoShape 8"/>
          <p:cNvSpPr>
            <a:spLocks noChangeAspect="1" noChangeArrowheads="1"/>
          </p:cNvSpPr>
          <p:nvPr/>
        </p:nvSpPr>
        <p:spPr bwMode="auto">
          <a:xfrm>
            <a:off x="5627658" y="4661734"/>
            <a:ext cx="222415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sz="1600" dirty="0">
                <a:latin typeface="Tahoma" pitchFamily="34" charset="0"/>
              </a:rPr>
              <a:t>Pay with cell phone</a:t>
            </a:r>
          </a:p>
        </p:txBody>
      </p:sp>
      <p:cxnSp>
        <p:nvCxnSpPr>
          <p:cNvPr id="685065" name="AutoShape 9"/>
          <p:cNvCxnSpPr>
            <a:cxnSpLocks noChangeShapeType="1"/>
            <a:stCxn id="685059" idx="2"/>
            <a:endCxn id="685064" idx="0"/>
          </p:cNvCxnSpPr>
          <p:nvPr/>
        </p:nvCxnSpPr>
        <p:spPr bwMode="auto">
          <a:xfrm>
            <a:off x="4462469" y="2890798"/>
            <a:ext cx="2277265" cy="17709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420173583"/>
      </p:ext>
    </p:extLst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CC11853E-37AF-4CC7-B585-2C213661112E}" type="slidenum">
              <a:rPr lang="en-US"/>
              <a:pPr/>
              <a:t>5</a:t>
            </a:fld>
            <a:endParaRPr lang="en-US"/>
          </a:p>
        </p:txBody>
      </p:sp>
      <p:sp>
        <p:nvSpPr>
          <p:cNvPr id="68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93762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a Tree?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3657600" cy="4419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computer science, a tree is an abstract model of a hierarchical structure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tree consists of nodes with a parent-child relation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Organization charts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File systems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Programming environments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63939" y="1985962"/>
            <a:ext cx="5334002" cy="3127375"/>
            <a:chOff x="2121" y="960"/>
            <a:chExt cx="3360" cy="1970"/>
          </a:xfrm>
        </p:grpSpPr>
        <p:sp>
          <p:nvSpPr>
            <p:cNvPr id="687109" name="AutoShape 5"/>
            <p:cNvSpPr>
              <a:spLocks noChangeAspect="1" noChangeArrowheads="1"/>
            </p:cNvSpPr>
            <p:nvPr/>
          </p:nvSpPr>
          <p:spPr bwMode="auto">
            <a:xfrm>
              <a:off x="3350" y="960"/>
              <a:ext cx="1048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 dirty="0" err="1">
                  <a:latin typeface="Tahoma" pitchFamily="34" charset="0"/>
                </a:rPr>
                <a:t>IRobot</a:t>
              </a:r>
              <a:r>
                <a:rPr lang="en-US" sz="1600" dirty="0">
                  <a:latin typeface="Tahoma" pitchFamily="34" charset="0"/>
                </a:rPr>
                <a:t> ”R” Us</a:t>
              </a:r>
            </a:p>
          </p:txBody>
        </p:sp>
        <p:sp>
          <p:nvSpPr>
            <p:cNvPr id="687110" name="AutoShape 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Sales</a:t>
              </a:r>
            </a:p>
          </p:txBody>
        </p:sp>
        <p:sp>
          <p:nvSpPr>
            <p:cNvPr id="687111" name="AutoShape 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R&amp;D</a:t>
              </a:r>
            </a:p>
          </p:txBody>
        </p:sp>
        <p:sp>
          <p:nvSpPr>
            <p:cNvPr id="687112" name="AutoShape 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Manufacturing</a:t>
              </a:r>
            </a:p>
          </p:txBody>
        </p:sp>
        <p:sp>
          <p:nvSpPr>
            <p:cNvPr id="687113" name="AutoShape 9"/>
            <p:cNvSpPr>
              <a:spLocks noChangeAspect="1" noChangeArrowheads="1"/>
            </p:cNvSpPr>
            <p:nvPr/>
          </p:nvSpPr>
          <p:spPr bwMode="auto">
            <a:xfrm>
              <a:off x="3788" y="2112"/>
              <a:ext cx="590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 dirty="0">
                  <a:latin typeface="Tahoma" pitchFamily="34" charset="0"/>
                </a:rPr>
                <a:t>Delux</a:t>
              </a:r>
              <a:r>
                <a:rPr lang="en-US" dirty="0">
                  <a:latin typeface="Tahoma" pitchFamily="34" charset="0"/>
                </a:rPr>
                <a:t>e</a:t>
              </a:r>
              <a:endParaRPr lang="en-US" sz="1600" dirty="0">
                <a:latin typeface="Tahoma" pitchFamily="34" charset="0"/>
              </a:endParaRPr>
            </a:p>
          </p:txBody>
        </p:sp>
        <p:sp>
          <p:nvSpPr>
            <p:cNvPr id="687114" name="AutoShape 10"/>
            <p:cNvSpPr>
              <a:spLocks noChangeAspect="1" noChangeArrowheads="1"/>
            </p:cNvSpPr>
            <p:nvPr/>
          </p:nvSpPr>
          <p:spPr bwMode="auto">
            <a:xfrm>
              <a:off x="4480" y="2112"/>
              <a:ext cx="725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dirty="0">
                  <a:latin typeface="Tahoma" pitchFamily="34" charset="0"/>
                </a:rPr>
                <a:t>Economy</a:t>
              </a:r>
              <a:endParaRPr lang="en-US" sz="1600" dirty="0">
                <a:latin typeface="Tahoma" pitchFamily="34" charset="0"/>
              </a:endParaRPr>
            </a:p>
          </p:txBody>
        </p:sp>
        <p:sp>
          <p:nvSpPr>
            <p:cNvPr id="687115" name="AutoShape 11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US</a:t>
              </a:r>
            </a:p>
          </p:txBody>
        </p:sp>
        <p:sp>
          <p:nvSpPr>
            <p:cNvPr id="687116" name="AutoShape 12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International</a:t>
              </a:r>
            </a:p>
          </p:txBody>
        </p:sp>
        <p:cxnSp>
          <p:nvCxnSpPr>
            <p:cNvPr id="687117" name="AutoShape 13"/>
            <p:cNvCxnSpPr>
              <a:cxnSpLocks noChangeShapeType="1"/>
              <a:stCxn id="687109" idx="2"/>
              <a:endCxn id="687110" idx="0"/>
            </p:cNvCxnSpPr>
            <p:nvPr/>
          </p:nvCxnSpPr>
          <p:spPr bwMode="auto">
            <a:xfrm flipH="1">
              <a:off x="2823" y="1196"/>
              <a:ext cx="1051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18" name="AutoShape 14"/>
            <p:cNvCxnSpPr>
              <a:cxnSpLocks noChangeShapeType="1"/>
              <a:stCxn id="687109" idx="2"/>
              <a:endCxn id="687112" idx="0"/>
            </p:cNvCxnSpPr>
            <p:nvPr/>
          </p:nvCxnSpPr>
          <p:spPr bwMode="auto">
            <a:xfrm>
              <a:off x="3874" y="1196"/>
              <a:ext cx="581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19" name="AutoShape 15"/>
            <p:cNvCxnSpPr>
              <a:cxnSpLocks noChangeShapeType="1"/>
              <a:stCxn id="687109" idx="2"/>
              <a:endCxn id="687111" idx="0"/>
            </p:cNvCxnSpPr>
            <p:nvPr/>
          </p:nvCxnSpPr>
          <p:spPr bwMode="auto">
            <a:xfrm>
              <a:off x="3874" y="1196"/>
              <a:ext cx="1409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0" name="AutoShape 16"/>
            <p:cNvCxnSpPr>
              <a:cxnSpLocks noChangeShapeType="1"/>
              <a:stCxn id="687112" idx="2"/>
              <a:endCxn id="687114" idx="0"/>
            </p:cNvCxnSpPr>
            <p:nvPr/>
          </p:nvCxnSpPr>
          <p:spPr bwMode="auto">
            <a:xfrm>
              <a:off x="4455" y="1775"/>
              <a:ext cx="387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1" name="AutoShape 17"/>
            <p:cNvCxnSpPr>
              <a:cxnSpLocks noChangeShapeType="1"/>
              <a:stCxn id="687112" idx="2"/>
              <a:endCxn id="687113" idx="0"/>
            </p:cNvCxnSpPr>
            <p:nvPr/>
          </p:nvCxnSpPr>
          <p:spPr bwMode="auto">
            <a:xfrm flipH="1">
              <a:off x="4083" y="1775"/>
              <a:ext cx="372" cy="3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2" name="AutoShape 18"/>
            <p:cNvCxnSpPr>
              <a:cxnSpLocks noChangeShapeType="1"/>
              <a:stCxn id="687110" idx="2"/>
              <a:endCxn id="687116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3" name="AutoShape 19"/>
            <p:cNvCxnSpPr>
              <a:cxnSpLocks noChangeShapeType="1"/>
              <a:stCxn id="687110" idx="2"/>
              <a:endCxn id="687115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7124" name="AutoShape 20"/>
            <p:cNvSpPr>
              <a:spLocks noChangeAspect="1" noChangeArrowheads="1"/>
            </p:cNvSpPr>
            <p:nvPr/>
          </p:nvSpPr>
          <p:spPr bwMode="auto">
            <a:xfrm>
              <a:off x="2121" y="2691"/>
              <a:ext cx="661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 dirty="0">
                  <a:latin typeface="Tahoma" pitchFamily="34" charset="0"/>
                </a:rPr>
                <a:t>England</a:t>
              </a:r>
            </a:p>
          </p:txBody>
        </p:sp>
        <p:sp>
          <p:nvSpPr>
            <p:cNvPr id="687125" name="AutoShape 21"/>
            <p:cNvSpPr>
              <a:spLocks noChangeAspect="1" noChangeArrowheads="1"/>
            </p:cNvSpPr>
            <p:nvPr/>
          </p:nvSpPr>
          <p:spPr bwMode="auto">
            <a:xfrm>
              <a:off x="2961" y="2691"/>
              <a:ext cx="498" cy="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 dirty="0">
                  <a:latin typeface="Tahoma" pitchFamily="34" charset="0"/>
                </a:rPr>
                <a:t>Spain</a:t>
              </a:r>
            </a:p>
          </p:txBody>
        </p:sp>
        <p:cxnSp>
          <p:nvCxnSpPr>
            <p:cNvPr id="687126" name="AutoShape 22"/>
            <p:cNvCxnSpPr>
              <a:cxnSpLocks noChangeShapeType="1"/>
              <a:stCxn id="687116" idx="2"/>
              <a:endCxn id="687125" idx="0"/>
            </p:cNvCxnSpPr>
            <p:nvPr/>
          </p:nvCxnSpPr>
          <p:spPr bwMode="auto">
            <a:xfrm flipH="1">
              <a:off x="3210" y="2351"/>
              <a:ext cx="8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7127" name="AutoShape 23"/>
            <p:cNvCxnSpPr>
              <a:cxnSpLocks noChangeShapeType="1"/>
              <a:stCxn id="687116" idx="2"/>
              <a:endCxn id="687124" idx="0"/>
            </p:cNvCxnSpPr>
            <p:nvPr/>
          </p:nvCxnSpPr>
          <p:spPr bwMode="auto">
            <a:xfrm flipH="1">
              <a:off x="2452" y="2351"/>
              <a:ext cx="766" cy="3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7128" name="AutoShape 24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Canada</a:t>
              </a:r>
            </a:p>
          </p:txBody>
        </p:sp>
        <p:cxnSp>
          <p:nvCxnSpPr>
            <p:cNvPr id="687129" name="AutoShape 25"/>
            <p:cNvCxnSpPr>
              <a:cxnSpLocks noChangeShapeType="1"/>
              <a:stCxn id="687116" idx="2"/>
              <a:endCxn id="687128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140036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9FC330B2-FDAA-4AE2-974B-0165ABF937B1}" type="slidenum">
              <a:rPr lang="en-US"/>
              <a:pPr/>
              <a:t>6</a:t>
            </a:fld>
            <a:endParaRPr lang="en-US"/>
          </a:p>
        </p:txBody>
      </p:sp>
      <p:sp>
        <p:nvSpPr>
          <p:cNvPr id="689154" name="AutoShape 2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2651760" bIns="0" anchor="b" anchorCtr="1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subtree</a:t>
            </a:r>
          </a:p>
        </p:txBody>
      </p:sp>
      <p:sp>
        <p:nvSpPr>
          <p:cNvPr id="68915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63612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 Terminology</a:t>
            </a:r>
          </a:p>
        </p:txBody>
      </p:sp>
      <p:sp>
        <p:nvSpPr>
          <p:cNvPr id="6891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0118"/>
            <a:ext cx="5181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 without parent (A)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node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node with at least one child (A, B, C, F)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node (a.k.a. leaf 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 without children (E, I, J, K, G, H, D)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Ancestors of a node: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parent, grandparent, grand-grandparent, etc.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 of a node: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number of ancestors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of a tree: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maximum depth of any node (3)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Descendant of a node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child, grandchild, grand-grandchild, etc.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689158" name="AutoShape 6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89159" name="AutoShape 7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689160" name="AutoShape 8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689161" name="AutoShape 9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689162" name="AutoShape 10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689163" name="AutoShape 11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689164" name="AutoShape 12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689165" name="AutoShape 13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89166" name="AutoShape 14"/>
            <p:cNvCxnSpPr>
              <a:cxnSpLocks noChangeShapeType="1"/>
              <a:stCxn id="689158" idx="2"/>
              <a:endCxn id="689159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7" name="AutoShape 15"/>
            <p:cNvCxnSpPr>
              <a:cxnSpLocks noChangeShapeType="1"/>
              <a:stCxn id="689158" idx="2"/>
              <a:endCxn id="689161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8" name="AutoShape 16"/>
            <p:cNvCxnSpPr>
              <a:cxnSpLocks noChangeShapeType="1"/>
              <a:stCxn id="689158" idx="2"/>
              <a:endCxn id="689160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69" name="AutoShape 17"/>
            <p:cNvCxnSpPr>
              <a:cxnSpLocks noChangeShapeType="1"/>
              <a:stCxn id="689161" idx="2"/>
              <a:endCxn id="689163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0" name="AutoShape 18"/>
            <p:cNvCxnSpPr>
              <a:cxnSpLocks noChangeShapeType="1"/>
              <a:stCxn id="689161" idx="2"/>
              <a:endCxn id="689162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1" name="AutoShape 19"/>
            <p:cNvCxnSpPr>
              <a:cxnSpLocks noChangeShapeType="1"/>
              <a:stCxn id="689159" idx="2"/>
              <a:endCxn id="689165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2" name="AutoShape 20"/>
            <p:cNvCxnSpPr>
              <a:cxnSpLocks noChangeShapeType="1"/>
              <a:stCxn id="689159" idx="2"/>
              <a:endCxn id="689164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9173" name="AutoShape 21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689174" name="AutoShape 22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689175" name="AutoShape 23"/>
            <p:cNvCxnSpPr>
              <a:cxnSpLocks noChangeShapeType="1"/>
              <a:stCxn id="689165" idx="2"/>
              <a:endCxn id="689174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89176" name="AutoShape 24"/>
            <p:cNvCxnSpPr>
              <a:cxnSpLocks noChangeShapeType="1"/>
              <a:stCxn id="689165" idx="2"/>
              <a:endCxn id="689173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89177" name="AutoShape 25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689178" name="AutoShape 26"/>
            <p:cNvCxnSpPr>
              <a:cxnSpLocks noChangeShapeType="1"/>
              <a:stCxn id="689165" idx="2"/>
              <a:endCxn id="689177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8917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257800" y="1295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2400" dirty="0">
                <a:solidFill>
                  <a:srgbClr val="FF0000"/>
                </a:solidFill>
              </a:rPr>
              <a:t>Sub-tree:</a:t>
            </a:r>
            <a:r>
              <a:rPr lang="en-US" sz="2400" dirty="0"/>
              <a:t> </a:t>
            </a:r>
            <a:r>
              <a:rPr lang="en-US" sz="2400" b="0" dirty="0"/>
              <a:t>tree consisting of a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2796759162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BACE4A3C-C8D2-4DBE-A80B-586F75A38CFB}" type="slidenum">
              <a:rPr lang="en-US"/>
              <a:pPr/>
              <a:t>7</a:t>
            </a:fld>
            <a:endParaRPr lang="en-US"/>
          </a:p>
        </p:txBody>
      </p:sp>
      <p:sp>
        <p:nvSpPr>
          <p:cNvPr id="691202" name="AutoShape 2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2651760" bIns="0" anchor="b" anchorCtr="1"/>
          <a:lstStyle/>
          <a:p>
            <a:pPr algn="ctr" eaLnBrk="1" hangingPunct="1"/>
            <a:r>
              <a:rPr lang="en-US" sz="2400">
                <a:latin typeface="Tahoma" pitchFamily="34" charset="0"/>
              </a:rPr>
              <a:t>subtree</a:t>
            </a:r>
          </a:p>
        </p:txBody>
      </p:sp>
      <p:sp>
        <p:nvSpPr>
          <p:cNvPr id="69120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63612"/>
          </a:xfrm>
        </p:spPr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Tree Terminology</a:t>
            </a:r>
          </a:p>
        </p:txBody>
      </p:sp>
      <p:sp>
        <p:nvSpPr>
          <p:cNvPr id="69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6482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Siblings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two nodes that are children of the same parent (I,J)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tree is a pair of nodes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u,v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such that u is the parent of v, or vice versa (F,K)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tree is a sequence of nodes such that any two consecutive nodes in the sequence form an edge (A,B,F,K)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a tree is the set of all nodes at the same depth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691206" name="AutoShape 6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A</a:t>
              </a:r>
            </a:p>
          </p:txBody>
        </p:sp>
        <p:sp>
          <p:nvSpPr>
            <p:cNvPr id="691207" name="AutoShape 7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B</a:t>
              </a:r>
            </a:p>
          </p:txBody>
        </p:sp>
        <p:sp>
          <p:nvSpPr>
            <p:cNvPr id="691208" name="AutoShape 8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D</a:t>
              </a:r>
            </a:p>
          </p:txBody>
        </p:sp>
        <p:sp>
          <p:nvSpPr>
            <p:cNvPr id="691209" name="AutoShape 9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C</a:t>
              </a:r>
            </a:p>
          </p:txBody>
        </p:sp>
        <p:sp>
          <p:nvSpPr>
            <p:cNvPr id="691210" name="AutoShape 10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G</a:t>
              </a:r>
            </a:p>
          </p:txBody>
        </p:sp>
        <p:sp>
          <p:nvSpPr>
            <p:cNvPr id="691211" name="AutoShape 11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H</a:t>
              </a:r>
            </a:p>
          </p:txBody>
        </p:sp>
        <p:sp>
          <p:nvSpPr>
            <p:cNvPr id="691212" name="AutoShape 12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E</a:t>
              </a:r>
            </a:p>
          </p:txBody>
        </p:sp>
        <p:sp>
          <p:nvSpPr>
            <p:cNvPr id="691213" name="AutoShape 13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F</a:t>
              </a:r>
            </a:p>
          </p:txBody>
        </p:sp>
        <p:cxnSp>
          <p:nvCxnSpPr>
            <p:cNvPr id="691214" name="AutoShape 14"/>
            <p:cNvCxnSpPr>
              <a:cxnSpLocks noChangeShapeType="1"/>
              <a:stCxn id="691206" idx="2"/>
              <a:endCxn id="691207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5" name="AutoShape 15"/>
            <p:cNvCxnSpPr>
              <a:cxnSpLocks noChangeShapeType="1"/>
              <a:stCxn id="691206" idx="2"/>
              <a:endCxn id="691209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6" name="AutoShape 16"/>
            <p:cNvCxnSpPr>
              <a:cxnSpLocks noChangeShapeType="1"/>
              <a:stCxn id="691206" idx="2"/>
              <a:endCxn id="691208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7" name="AutoShape 17"/>
            <p:cNvCxnSpPr>
              <a:cxnSpLocks noChangeShapeType="1"/>
              <a:stCxn id="691209" idx="2"/>
              <a:endCxn id="691211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8" name="AutoShape 18"/>
            <p:cNvCxnSpPr>
              <a:cxnSpLocks noChangeShapeType="1"/>
              <a:stCxn id="691209" idx="2"/>
              <a:endCxn id="691210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19" name="AutoShape 19"/>
            <p:cNvCxnSpPr>
              <a:cxnSpLocks noChangeShapeType="1"/>
              <a:stCxn id="691207" idx="2"/>
              <a:endCxn id="691213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20" name="AutoShape 20"/>
            <p:cNvCxnSpPr>
              <a:cxnSpLocks noChangeShapeType="1"/>
              <a:stCxn id="691207" idx="2"/>
              <a:endCxn id="691212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1221" name="AutoShape 21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I</a:t>
              </a:r>
            </a:p>
          </p:txBody>
        </p:sp>
        <p:sp>
          <p:nvSpPr>
            <p:cNvPr id="691222" name="AutoShape 22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J</a:t>
              </a:r>
            </a:p>
          </p:txBody>
        </p:sp>
        <p:cxnSp>
          <p:nvCxnSpPr>
            <p:cNvPr id="691223" name="AutoShape 23"/>
            <p:cNvCxnSpPr>
              <a:cxnSpLocks noChangeShapeType="1"/>
              <a:stCxn id="691213" idx="2"/>
              <a:endCxn id="691222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91224" name="AutoShape 24"/>
            <p:cNvCxnSpPr>
              <a:cxnSpLocks noChangeShapeType="1"/>
              <a:stCxn id="691213" idx="2"/>
              <a:endCxn id="691221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691225" name="AutoShape 25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sz="1600">
                  <a:latin typeface="Tahoma" pitchFamily="34" charset="0"/>
                </a:rPr>
                <a:t>K</a:t>
              </a:r>
            </a:p>
          </p:txBody>
        </p:sp>
        <p:cxnSp>
          <p:nvCxnSpPr>
            <p:cNvPr id="691226" name="AutoShape 26"/>
            <p:cNvCxnSpPr>
              <a:cxnSpLocks noChangeShapeType="1"/>
              <a:stCxn id="691213" idx="2"/>
              <a:endCxn id="691225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40966802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76250"/>
          </a:xfrm>
          <a:prstGeom prst="rect">
            <a:avLst/>
          </a:prstGeom>
        </p:spPr>
        <p:txBody>
          <a:bodyPr/>
          <a:lstStyle/>
          <a:p>
            <a:fld id="{7E38661C-6FAF-4C65-8156-4C3E3F708DD9}" type="slidenum">
              <a:rPr lang="en-US"/>
              <a:pPr/>
              <a:t>8</a:t>
            </a:fld>
            <a:endParaRPr lang="en-US"/>
          </a:p>
        </p:txBody>
      </p:sp>
      <p:sp>
        <p:nvSpPr>
          <p:cNvPr id="695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Ordered Trees</a:t>
            </a:r>
          </a:p>
        </p:txBody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tree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there is a linear ordering defined for children of each node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Children of a node can be identified as being first, second, third, etc.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Visualized by arranging siblings from left to right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Example: A book/chapters/sections</a:t>
            </a:r>
          </a:p>
        </p:txBody>
      </p:sp>
      <p:pic>
        <p:nvPicPr>
          <p:cNvPr id="63489" name="Picture 1" descr="C:\Users\Jerry\Desktop\inde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3840" y="4206240"/>
            <a:ext cx="3861666" cy="22879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655923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Depth of a Node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3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depth</a:t>
            </a:r>
            <a:r>
              <a:rPr lang="en-US" sz="32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of a node p in a tree T is defined as</a:t>
            </a:r>
          </a:p>
          <a:p>
            <a:pPr lvl="1"/>
            <a:r>
              <a:rPr lang="en-US" sz="2800" dirty="0">
                <a:latin typeface="Arial" pitchFamily="34" charset="0"/>
                <a:cs typeface="Arial" pitchFamily="34" charset="0"/>
              </a:rPr>
              <a:t>Number of ancestors excluding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itself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If v is the root, then its depth is 0;</a:t>
            </a:r>
          </a:p>
          <a:p>
            <a:pPr lvl="2"/>
            <a:r>
              <a:rPr lang="en-US" sz="2400" dirty="0">
                <a:latin typeface="Arial" pitchFamily="34" charset="0"/>
                <a:cs typeface="Arial" pitchFamily="34" charset="0"/>
              </a:rPr>
              <a:t>Otherwise, its depth of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is one plus the depth of its parent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42E34B1B-A1F8-434A-99DA-03CE65C5109C}" type="slidenum">
              <a:rPr lang="en-US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4283568"/>
            <a:ext cx="2371725" cy="1924050"/>
          </a:xfrm>
          <a:prstGeom prst="rect">
            <a:avLst/>
          </a:prstGeom>
          <a:ln w="38100">
            <a:solidFill>
              <a:srgbClr val="003399"/>
            </a:solidFill>
          </a:ln>
        </p:spPr>
      </p:pic>
    </p:spTree>
    <p:extLst>
      <p:ext uri="{BB962C8B-B14F-4D97-AF65-F5344CB8AC3E}">
        <p14:creationId xmlns:p14="http://schemas.microsoft.com/office/powerpoint/2010/main" val="929470671"/>
      </p:ext>
    </p:extLst>
  </p:cSld>
  <p:clrMapOvr>
    <a:masterClrMapping/>
  </p:clrMapOvr>
  <p:transition spd="med">
    <p:zo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7847</TotalTime>
  <Pages>76</Pages>
  <Words>1718</Words>
  <Application>Microsoft Office PowerPoint</Application>
  <PresentationFormat>On-screen Show (4:3)</PresentationFormat>
  <Paragraphs>459</Paragraphs>
  <Slides>37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Arial</vt:lpstr>
      <vt:lpstr>Courier New</vt:lpstr>
      <vt:lpstr>Garamond</vt:lpstr>
      <vt:lpstr>Lucida Sans Unicode</vt:lpstr>
      <vt:lpstr>Monotype Sorts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Microsoft Word Picture</vt:lpstr>
      <vt:lpstr>Chapter 19</vt:lpstr>
      <vt:lpstr>Topics</vt:lpstr>
      <vt:lpstr>Binary Trees</vt:lpstr>
      <vt:lpstr>Example of a Tree</vt:lpstr>
      <vt:lpstr>What is a Tree?</vt:lpstr>
      <vt:lpstr>Tree Terminology</vt:lpstr>
      <vt:lpstr>More Tree Terminology</vt:lpstr>
      <vt:lpstr>Ordered Trees</vt:lpstr>
      <vt:lpstr>Depth of a Node</vt:lpstr>
      <vt:lpstr>Height of a Node</vt:lpstr>
      <vt:lpstr>Binary Trees  </vt:lpstr>
      <vt:lpstr>Binary Trees</vt:lpstr>
      <vt:lpstr>More on Binary Trees</vt:lpstr>
      <vt:lpstr>Decision Tree</vt:lpstr>
      <vt:lpstr>Recursive Binary Tree Definition</vt:lpstr>
      <vt:lpstr>Tree Traversal Algorithms</vt:lpstr>
      <vt:lpstr>Tree Traversal</vt:lpstr>
      <vt:lpstr>Preorder Traversal</vt:lpstr>
      <vt:lpstr>Another Preorder Example</vt:lpstr>
      <vt:lpstr>Postorder Traversal</vt:lpstr>
      <vt:lpstr>Inorder Traversal</vt:lpstr>
      <vt:lpstr>Inorder Traversal Example</vt:lpstr>
      <vt:lpstr>Breadth-first Tree Traversals  </vt:lpstr>
      <vt:lpstr>Tree Traversal Example</vt:lpstr>
      <vt:lpstr>Another Traversal Example</vt:lpstr>
      <vt:lpstr>Arithmetic Expression Tree</vt:lpstr>
      <vt:lpstr>Binary Search Trees</vt:lpstr>
      <vt:lpstr>Binary Search Trees</vt:lpstr>
      <vt:lpstr>Searching</vt:lpstr>
      <vt:lpstr>Insertion</vt:lpstr>
      <vt:lpstr>Insertion Example</vt:lpstr>
      <vt:lpstr>Removal  </vt:lpstr>
      <vt:lpstr>Removal (Case 1)</vt:lpstr>
      <vt:lpstr>Removal Example 1</vt:lpstr>
      <vt:lpstr>Removal (Case 2) (1)</vt:lpstr>
      <vt:lpstr>Removal (Case 2) (2)</vt:lpstr>
      <vt:lpstr>Removal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ASSESSMENT  GUIDELINE  MARCH, 1999</dc:title>
  <dc:creator>Jerry</dc:creator>
  <cp:lastModifiedBy>Jerry Lebowitz</cp:lastModifiedBy>
  <cp:revision>234</cp:revision>
  <cp:lastPrinted>2001-04-06T06:15:19Z</cp:lastPrinted>
  <dcterms:created xsi:type="dcterms:W3CDTF">1999-02-18T11:48:28Z</dcterms:created>
  <dcterms:modified xsi:type="dcterms:W3CDTF">2017-12-08T02:09:40Z</dcterms:modified>
</cp:coreProperties>
</file>