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jpe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8" r:id="rId1"/>
  </p:sldMasterIdLst>
  <p:notesMasterIdLst>
    <p:notesMasterId r:id="rId46"/>
  </p:notesMasterIdLst>
  <p:handoutMasterIdLst>
    <p:handoutMasterId r:id="rId47"/>
  </p:handoutMasterIdLst>
  <p:sldIdLst>
    <p:sldId id="256" r:id="rId2"/>
    <p:sldId id="270" r:id="rId3"/>
    <p:sldId id="285" r:id="rId4"/>
    <p:sldId id="286" r:id="rId5"/>
    <p:sldId id="287" r:id="rId6"/>
    <p:sldId id="284" r:id="rId7"/>
    <p:sldId id="276" r:id="rId8"/>
    <p:sldId id="277" r:id="rId9"/>
    <p:sldId id="278" r:id="rId10"/>
    <p:sldId id="279" r:id="rId11"/>
    <p:sldId id="288" r:id="rId12"/>
    <p:sldId id="289" r:id="rId13"/>
    <p:sldId id="290" r:id="rId14"/>
    <p:sldId id="291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09" r:id="rId31"/>
    <p:sldId id="310" r:id="rId32"/>
    <p:sldId id="311" r:id="rId33"/>
    <p:sldId id="312" r:id="rId34"/>
    <p:sldId id="313" r:id="rId35"/>
    <p:sldId id="314" r:id="rId36"/>
    <p:sldId id="315" r:id="rId37"/>
    <p:sldId id="316" r:id="rId38"/>
    <p:sldId id="317" r:id="rId39"/>
    <p:sldId id="318" r:id="rId40"/>
    <p:sldId id="319" r:id="rId41"/>
    <p:sldId id="320" r:id="rId42"/>
    <p:sldId id="321" r:id="rId43"/>
    <p:sldId id="322" r:id="rId44"/>
    <p:sldId id="323" r:id="rId4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DBFF"/>
    <a:srgbClr val="800000"/>
    <a:srgbClr val="FFFFCC"/>
    <a:srgbClr val="990033"/>
    <a:srgbClr val="003399"/>
    <a:srgbClr val="E9F7FF"/>
    <a:srgbClr val="99CC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15619" autoAdjust="0"/>
    <p:restoredTop sz="94614" autoAdjust="0"/>
  </p:normalViewPr>
  <p:slideViewPr>
    <p:cSldViewPr snapToGrid="0">
      <p:cViewPr varScale="1">
        <p:scale>
          <a:sx n="74" d="100"/>
          <a:sy n="74" d="100"/>
        </p:scale>
        <p:origin x="166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jpe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5.jpe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5.jpe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5.jpe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11559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343400"/>
            <a:ext cx="5030787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662" tIns="46038" rIns="93662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19346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842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73075" algn="l" defTabSz="9842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49325" algn="l" defTabSz="9842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22400" algn="l" defTabSz="9842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97063" algn="l" defTabSz="9842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A77A85-2176-40DA-81BF-D7FEA9408873}" type="slidenum">
              <a:rPr lang="en-US"/>
              <a:pPr/>
              <a:t>15</a:t>
            </a:fld>
            <a:endParaRPr lang="en-US"/>
          </a:p>
        </p:txBody>
      </p:sp>
      <p:sp>
        <p:nvSpPr>
          <p:cNvPr id="1267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7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656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329992-1F74-4FCA-8159-C1149E8588F4}" type="slidenum">
              <a:rPr lang="en-US"/>
              <a:pPr/>
              <a:t>24</a:t>
            </a:fld>
            <a:endParaRPr lang="en-US"/>
          </a:p>
        </p:txBody>
      </p:sp>
      <p:sp>
        <p:nvSpPr>
          <p:cNvPr id="1280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80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2030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23790E-A69A-41F4-BFB4-A3D6B83BC824}" type="slidenum">
              <a:rPr lang="en-US"/>
              <a:pPr/>
              <a:t>25</a:t>
            </a:fld>
            <a:endParaRPr lang="en-US"/>
          </a:p>
        </p:txBody>
      </p:sp>
      <p:sp>
        <p:nvSpPr>
          <p:cNvPr id="1282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8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764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7EAF33-F95A-4E50-975C-1480F5DC7957}" type="slidenum">
              <a:rPr lang="en-US"/>
              <a:pPr/>
              <a:t>26</a:t>
            </a:fld>
            <a:endParaRPr lang="en-US"/>
          </a:p>
        </p:txBody>
      </p:sp>
      <p:sp>
        <p:nvSpPr>
          <p:cNvPr id="128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8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2466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D3DA62-14CB-411C-8961-96D9C331C9D0}" type="slidenum">
              <a:rPr lang="en-US"/>
              <a:pPr/>
              <a:t>27</a:t>
            </a:fld>
            <a:endParaRPr lang="en-US"/>
          </a:p>
        </p:txBody>
      </p:sp>
      <p:sp>
        <p:nvSpPr>
          <p:cNvPr id="128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8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2397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7C4EDB-89D7-4309-8D04-F3D2E2D099E2}" type="slidenum">
              <a:rPr lang="en-US"/>
              <a:pPr/>
              <a:t>28</a:t>
            </a:fld>
            <a:endParaRPr lang="en-US"/>
          </a:p>
        </p:txBody>
      </p:sp>
      <p:sp>
        <p:nvSpPr>
          <p:cNvPr id="128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8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6631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ADFD6B-9B52-46FA-8CD7-5AE10B9D22A0}" type="slidenum">
              <a:rPr lang="en-US"/>
              <a:pPr/>
              <a:t>29</a:t>
            </a:fld>
            <a:endParaRPr lang="en-US"/>
          </a:p>
        </p:txBody>
      </p:sp>
      <p:sp>
        <p:nvSpPr>
          <p:cNvPr id="129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9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279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2F28-05AA-4BE1-81D7-8DDBADAB1BD7}" type="slidenum">
              <a:rPr lang="en-US"/>
              <a:pPr/>
              <a:t>30</a:t>
            </a:fld>
            <a:endParaRPr lang="en-US"/>
          </a:p>
        </p:txBody>
      </p:sp>
      <p:sp>
        <p:nvSpPr>
          <p:cNvPr id="129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9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38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FFF625-CCF2-4559-83E0-9B4317EAABE2}" type="slidenum">
              <a:rPr lang="en-US"/>
              <a:pPr/>
              <a:t>31</a:t>
            </a:fld>
            <a:endParaRPr lang="en-US"/>
          </a:p>
        </p:txBody>
      </p:sp>
      <p:sp>
        <p:nvSpPr>
          <p:cNvPr id="129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9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530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C9A42C-89EE-428C-9467-41976595AD2C}" type="slidenum">
              <a:rPr lang="en-US"/>
              <a:pPr/>
              <a:t>32</a:t>
            </a:fld>
            <a:endParaRPr lang="en-US"/>
          </a:p>
        </p:txBody>
      </p:sp>
      <p:sp>
        <p:nvSpPr>
          <p:cNvPr id="129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9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366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EB9E0B-92B0-4E08-9D77-649A9DB72E2B}" type="slidenum">
              <a:rPr lang="en-US"/>
              <a:pPr/>
              <a:t>33</a:t>
            </a:fld>
            <a:endParaRPr lang="en-US"/>
          </a:p>
        </p:txBody>
      </p:sp>
      <p:sp>
        <p:nvSpPr>
          <p:cNvPr id="130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96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069786-8124-46EA-B11B-049AC290F378}" type="slidenum">
              <a:rPr lang="en-US"/>
              <a:pPr/>
              <a:t>16</a:t>
            </a:fld>
            <a:endParaRPr lang="en-US"/>
          </a:p>
        </p:txBody>
      </p:sp>
      <p:sp>
        <p:nvSpPr>
          <p:cNvPr id="134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34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724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B31A90-929D-4277-893A-30B75294D249}" type="slidenum">
              <a:rPr lang="en-US"/>
              <a:pPr/>
              <a:t>34</a:t>
            </a:fld>
            <a:endParaRPr lang="en-US"/>
          </a:p>
        </p:txBody>
      </p:sp>
      <p:sp>
        <p:nvSpPr>
          <p:cNvPr id="130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30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2450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EBEC0A-700B-44BB-9AD9-794A97E3C636}" type="slidenum">
              <a:rPr lang="en-US"/>
              <a:pPr/>
              <a:t>35</a:t>
            </a:fld>
            <a:endParaRPr lang="en-US"/>
          </a:p>
        </p:txBody>
      </p:sp>
      <p:sp>
        <p:nvSpPr>
          <p:cNvPr id="148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48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487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C741EF-784C-4D9A-846B-B9048B605E97}" type="slidenum">
              <a:rPr lang="en-US"/>
              <a:pPr/>
              <a:t>36</a:t>
            </a:fld>
            <a:endParaRPr lang="en-US"/>
          </a:p>
        </p:txBody>
      </p:sp>
      <p:sp>
        <p:nvSpPr>
          <p:cNvPr id="131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31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302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B95965-5A3E-4143-817B-FD6EA5F4C50A}" type="slidenum">
              <a:rPr lang="en-US"/>
              <a:pPr/>
              <a:t>37</a:t>
            </a:fld>
            <a:endParaRPr lang="en-US"/>
          </a:p>
        </p:txBody>
      </p:sp>
      <p:sp>
        <p:nvSpPr>
          <p:cNvPr id="131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31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1547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EC64D6-89CE-496C-BADF-161F2FF4C491}" type="slidenum">
              <a:rPr lang="en-US"/>
              <a:pPr/>
              <a:t>38</a:t>
            </a:fld>
            <a:endParaRPr lang="en-US"/>
          </a:p>
        </p:txBody>
      </p:sp>
      <p:sp>
        <p:nvSpPr>
          <p:cNvPr id="131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31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0315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D2F5C4-0BE0-4877-A64B-7B1A26549898}" type="slidenum">
              <a:rPr lang="en-US"/>
              <a:pPr/>
              <a:t>39</a:t>
            </a:fld>
            <a:endParaRPr lang="en-US"/>
          </a:p>
        </p:txBody>
      </p:sp>
      <p:sp>
        <p:nvSpPr>
          <p:cNvPr id="131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31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397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4C1058-5262-4C77-B851-136BF1927238}" type="slidenum">
              <a:rPr lang="en-US"/>
              <a:pPr/>
              <a:t>40</a:t>
            </a:fld>
            <a:endParaRPr lang="en-US"/>
          </a:p>
        </p:txBody>
      </p:sp>
      <p:sp>
        <p:nvSpPr>
          <p:cNvPr id="131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31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589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C9BB1F-0F3C-49D4-9E65-C38B04D4243B}" type="slidenum">
              <a:rPr lang="en-US"/>
              <a:pPr/>
              <a:t>41</a:t>
            </a:fld>
            <a:endParaRPr lang="en-US"/>
          </a:p>
        </p:txBody>
      </p:sp>
      <p:sp>
        <p:nvSpPr>
          <p:cNvPr id="132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32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7261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5F2929-EF9B-436F-8146-40269C1372AB}" type="slidenum">
              <a:rPr lang="en-US"/>
              <a:pPr/>
              <a:t>42</a:t>
            </a:fld>
            <a:endParaRPr lang="en-US"/>
          </a:p>
        </p:txBody>
      </p:sp>
      <p:sp>
        <p:nvSpPr>
          <p:cNvPr id="132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32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686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552F56-5C3C-4983-87DB-D7A479C97B0F}" type="slidenum">
              <a:rPr lang="en-US"/>
              <a:pPr/>
              <a:t>43</a:t>
            </a:fld>
            <a:endParaRPr lang="en-US"/>
          </a:p>
        </p:txBody>
      </p:sp>
      <p:sp>
        <p:nvSpPr>
          <p:cNvPr id="132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32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73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069786-8124-46EA-B11B-049AC290F378}" type="slidenum">
              <a:rPr lang="en-US"/>
              <a:pPr/>
              <a:t>17</a:t>
            </a:fld>
            <a:endParaRPr lang="en-US"/>
          </a:p>
        </p:txBody>
      </p:sp>
      <p:sp>
        <p:nvSpPr>
          <p:cNvPr id="134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34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090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779496-43EF-4A84-8DC7-7673AE1E6D82}" type="slidenum">
              <a:rPr lang="en-US"/>
              <a:pPr/>
              <a:t>44</a:t>
            </a:fld>
            <a:endParaRPr lang="en-US"/>
          </a:p>
        </p:txBody>
      </p:sp>
      <p:sp>
        <p:nvSpPr>
          <p:cNvPr id="132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32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449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97F3C5-B2F4-4698-8006-C11B190C0E74}" type="slidenum">
              <a:rPr lang="en-US"/>
              <a:pPr/>
              <a:t>18</a:t>
            </a:fld>
            <a:endParaRPr lang="en-US"/>
          </a:p>
        </p:txBody>
      </p:sp>
      <p:sp>
        <p:nvSpPr>
          <p:cNvPr id="145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45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58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069786-8124-46EA-B11B-049AC290F378}" type="slidenum">
              <a:rPr lang="en-US"/>
              <a:pPr/>
              <a:t>19</a:t>
            </a:fld>
            <a:endParaRPr lang="en-US"/>
          </a:p>
        </p:txBody>
      </p:sp>
      <p:sp>
        <p:nvSpPr>
          <p:cNvPr id="134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34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72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7F2A29-A67F-4490-8222-091BE016E6DA}" type="slidenum">
              <a:rPr lang="en-US"/>
              <a:pPr/>
              <a:t>20</a:t>
            </a:fld>
            <a:endParaRPr lang="en-US"/>
          </a:p>
        </p:txBody>
      </p:sp>
      <p:sp>
        <p:nvSpPr>
          <p:cNvPr id="1275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75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497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7F2A29-A67F-4490-8222-091BE016E6DA}" type="slidenum">
              <a:rPr lang="en-US"/>
              <a:pPr/>
              <a:t>21</a:t>
            </a:fld>
            <a:endParaRPr lang="en-US"/>
          </a:p>
        </p:txBody>
      </p:sp>
      <p:sp>
        <p:nvSpPr>
          <p:cNvPr id="1275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75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202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7F2A29-A67F-4490-8222-091BE016E6DA}" type="slidenum">
              <a:rPr lang="en-US"/>
              <a:pPr/>
              <a:t>22</a:t>
            </a:fld>
            <a:endParaRPr lang="en-US"/>
          </a:p>
        </p:txBody>
      </p:sp>
      <p:sp>
        <p:nvSpPr>
          <p:cNvPr id="1275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75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173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385CA1-1E37-4DF5-8EC7-44763FD18977}" type="slidenum">
              <a:rPr lang="en-US"/>
              <a:pPr/>
              <a:t>23</a:t>
            </a:fld>
            <a:endParaRPr lang="en-US"/>
          </a:p>
        </p:txBody>
      </p:sp>
      <p:sp>
        <p:nvSpPr>
          <p:cNvPr id="1277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77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73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09A6A06-EFFA-455C-9522-08FD9FE14CD3}" type="datetimeFigureOut">
              <a:rPr lang="en-US" smtClean="0"/>
              <a:pPr/>
              <a:t>12/7/2017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6A06-EFFA-455C-9522-08FD9FE14CD3}" type="datetimeFigureOut">
              <a:rPr lang="en-US" smtClean="0"/>
              <a:pPr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6A06-EFFA-455C-9522-08FD9FE14CD3}" type="datetimeFigureOut">
              <a:rPr lang="en-US" smtClean="0"/>
              <a:pPr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Analysis of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BC7E7D2-507F-46FE-BA93-62850A3B27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1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6A06-EFFA-455C-9522-08FD9FE14CD3}" type="datetimeFigureOut">
              <a:rPr lang="en-US" smtClean="0"/>
              <a:pPr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  <p:transition spd="med"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6A06-EFFA-455C-9522-08FD9FE14CD3}" type="datetimeFigureOut">
              <a:rPr lang="en-US" smtClean="0"/>
              <a:pPr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6A06-EFFA-455C-9522-08FD9FE14CD3}" type="datetimeFigureOut">
              <a:rPr lang="en-US" smtClean="0"/>
              <a:pPr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6A06-EFFA-455C-9522-08FD9FE14CD3}" type="datetimeFigureOut">
              <a:rPr lang="en-US" smtClean="0"/>
              <a:pPr/>
              <a:t>12/7/2017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6A06-EFFA-455C-9522-08FD9FE14CD3}" type="datetimeFigureOut">
              <a:rPr lang="en-US" smtClean="0"/>
              <a:pPr/>
              <a:t>12/7/2017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6A06-EFFA-455C-9522-08FD9FE14CD3}" type="datetimeFigureOut">
              <a:rPr lang="en-US" smtClean="0"/>
              <a:pPr/>
              <a:t>12/7/2017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709A6A06-EFFA-455C-9522-08FD9FE14CD3}" type="datetimeFigureOut">
              <a:rPr lang="en-US" smtClean="0"/>
              <a:pPr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09A6A06-EFFA-455C-9522-08FD9FE14CD3}" type="datetimeFigureOut">
              <a:rPr lang="en-US" smtClean="0"/>
              <a:pPr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09A6A06-EFFA-455C-9522-08FD9FE14CD3}" type="datetimeFigureOut">
              <a:rPr lang="en-US" smtClean="0"/>
              <a:pPr/>
              <a:t>12/7/2017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transition spd="med">
    <p:zoom/>
  </p:transition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winword%20TestSelectionSort.java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jpeg"/><Relationship Id="rId5" Type="http://schemas.openxmlformats.org/officeDocument/2006/relationships/image" Target="../media/image11.wmf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"/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winword%20TestSelectionSort.java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jpeg"/><Relationship Id="rId5" Type="http://schemas.openxmlformats.org/officeDocument/2006/relationships/image" Target="../media/image13.wmf"/><Relationship Id="rId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5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winword%20TestMortgageClass.java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winword%20TestMortgageClass.java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jpg"/><Relationship Id="rId5" Type="http://schemas.openxmlformats.org/officeDocument/2006/relationships/image" Target="../media/image5.jpeg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winword%20TestSelectionSort.java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jpeg"/><Relationship Id="rId5" Type="http://schemas.openxmlformats.org/officeDocument/2006/relationships/image" Target="../media/image10.w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0025" y="1600200"/>
            <a:ext cx="8791575" cy="11430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C++ Programming</a:t>
            </a:r>
            <a:br>
              <a:rPr lang="en-US" sz="4000" dirty="0"/>
            </a:br>
            <a:r>
              <a:rPr lang="en-US" sz="4000" dirty="0"/>
              <a:t>Sorting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09963" y="3886200"/>
            <a:ext cx="2133600" cy="730250"/>
          </a:xfrm>
          <a:noFill/>
        </p:spPr>
        <p:txBody>
          <a:bodyPr wrap="none" lIns="0" tIns="0" rIns="0" bIns="0">
            <a:spAutoFit/>
          </a:bodyPr>
          <a:lstStyle/>
          <a:p>
            <a:r>
              <a:rPr lang="en-US"/>
              <a:t>Jerry Lebowitz</a:t>
            </a:r>
          </a:p>
          <a:p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788D968-E1A0-4352-B0A2-315C96E2DF3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to Insert?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hlinkClick r:id="rId3" action="ppaction://program"/>
            </a:endParaRPr>
          </a:p>
        </p:txBody>
      </p:sp>
      <p:sp>
        <p:nvSpPr>
          <p:cNvPr id="3077" name="Rectangle 4"/>
          <p:cNvSpPr>
            <a:spLocks noChangeArrowheads="1"/>
          </p:cNvSpPr>
          <p:nvPr/>
        </p:nvSpPr>
        <p:spPr bwMode="auto">
          <a:xfrm>
            <a:off x="0" y="1182688"/>
            <a:ext cx="2922588" cy="458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800" b="0" dirty="0">
                <a:cs typeface="Times New Roman" pitchFamily="18" charset="0"/>
              </a:rPr>
              <a:t>The insertion sort algorithm sorts a list of values by repeatedly inserting an unsorted element into a sorted </a:t>
            </a:r>
            <a:r>
              <a:rPr lang="en-US" sz="2800" b="0" dirty="0" err="1">
                <a:cs typeface="Times New Roman" pitchFamily="18" charset="0"/>
              </a:rPr>
              <a:t>sublist</a:t>
            </a:r>
            <a:r>
              <a:rPr lang="en-US" sz="2800" b="0" dirty="0">
                <a:cs typeface="Times New Roman" pitchFamily="18" charset="0"/>
              </a:rPr>
              <a:t> until the whole list is sorted </a:t>
            </a:r>
          </a:p>
        </p:txBody>
      </p:sp>
      <p:sp>
        <p:nvSpPr>
          <p:cNvPr id="3078" name="Rectangle 8"/>
          <p:cNvSpPr>
            <a:spLocks noChangeArrowheads="1"/>
          </p:cNvSpPr>
          <p:nvPr/>
        </p:nvSpPr>
        <p:spPr bwMode="auto">
          <a:xfrm>
            <a:off x="0" y="24495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074" name="Object 2" descr="Recycled paper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3578177"/>
              </p:ext>
            </p:extLst>
          </p:nvPr>
        </p:nvGraphicFramePr>
        <p:xfrm>
          <a:off x="2922588" y="1833166"/>
          <a:ext cx="6221412" cy="2595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7" name="Picture" r:id="rId4" imgW="4700016" imgH="1952244" progId="Word.Picture.8">
                  <p:embed/>
                </p:oleObj>
              </mc:Choice>
              <mc:Fallback>
                <p:oleObj name="Picture" r:id="rId4" imgW="4700016" imgH="1952244" progId="Word.Picture.8">
                  <p:embed/>
                  <p:pic>
                    <p:nvPicPr>
                      <p:cNvPr id="0" name="Object 2" descr="Recycled paper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2588" y="1833166"/>
                        <a:ext cx="6221412" cy="2595563"/>
                      </a:xfrm>
                      <a:prstGeom prst="rect">
                        <a:avLst/>
                      </a:prstGeom>
                      <a:blipFill dpi="0" rotWithShape="0">
                        <a:blip r:embed="rId6"/>
                        <a:srcRect/>
                        <a:tile tx="0" ty="0" sx="100000" sy="100000" flip="none" algn="tl"/>
                      </a:blip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C004DE1-AD0E-4385-87C0-E3D97FA16ED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6627" name="Rectangle 10"/>
          <p:cNvSpPr>
            <a:spLocks noChangeArrowheads="1"/>
          </p:cNvSpPr>
          <p:nvPr/>
        </p:nvSpPr>
        <p:spPr bwMode="auto">
          <a:xfrm>
            <a:off x="2027238" y="4270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628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97"/>
            <a:ext cx="8529638" cy="863600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defRPr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Selection sort finds the largest number in the list and places it last</a:t>
            </a:r>
          </a:p>
          <a:p>
            <a:pPr marL="0" indent="0">
              <a:lnSpc>
                <a:spcPct val="80000"/>
              </a:lnSpc>
              <a:defRPr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It then finds the largest number remaining and places it next to last, and so on until the list contains only a single number</a:t>
            </a:r>
          </a:p>
        </p:txBody>
      </p:sp>
      <p:sp>
        <p:nvSpPr>
          <p:cNvPr id="26629" name="Rectangle 13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299450" cy="396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Selection Sort</a:t>
            </a:r>
            <a:endParaRPr 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hlinkClick r:id="rId2" action="ppaction://program"/>
            </a:endParaRPr>
          </a:p>
        </p:txBody>
      </p:sp>
      <p:sp>
        <p:nvSpPr>
          <p:cNvPr id="26630" name="Rectangle 15"/>
          <p:cNvSpPr>
            <a:spLocks noChangeArrowheads="1"/>
          </p:cNvSpPr>
          <p:nvPr/>
        </p:nvSpPr>
        <p:spPr bwMode="auto">
          <a:xfrm>
            <a:off x="0" y="15017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604" y="3832417"/>
            <a:ext cx="4831236" cy="2485077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8F41E3A-3DD8-4DBD-8A44-1CC57056A46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028" name="Rectangle 10"/>
          <p:cNvSpPr>
            <a:spLocks noChangeArrowheads="1"/>
          </p:cNvSpPr>
          <p:nvPr/>
        </p:nvSpPr>
        <p:spPr bwMode="auto">
          <a:xfrm>
            <a:off x="2027238" y="4270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9" name="Rectangle 13"/>
          <p:cNvSpPr>
            <a:spLocks noGrp="1" noChangeArrowheads="1"/>
          </p:cNvSpPr>
          <p:nvPr>
            <p:ph type="title"/>
          </p:nvPr>
        </p:nvSpPr>
        <p:spPr>
          <a:xfrm>
            <a:off x="304800" y="685800"/>
            <a:ext cx="8299450" cy="396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Selection Sort</a:t>
            </a:r>
            <a:endParaRPr 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hlinkClick r:id="rId3" action="ppaction://program"/>
            </a:endParaRPr>
          </a:p>
        </p:txBody>
      </p:sp>
      <p:sp>
        <p:nvSpPr>
          <p:cNvPr id="1030" name="Rectangle 15"/>
          <p:cNvSpPr>
            <a:spLocks noChangeArrowheads="1"/>
          </p:cNvSpPr>
          <p:nvPr/>
        </p:nvSpPr>
        <p:spPr bwMode="auto">
          <a:xfrm>
            <a:off x="0" y="15017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6" name="Object 2" descr="Recycled paper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9604349"/>
              </p:ext>
            </p:extLst>
          </p:nvPr>
        </p:nvGraphicFramePr>
        <p:xfrm>
          <a:off x="1043189" y="1245503"/>
          <a:ext cx="7405352" cy="5462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3" name="Picture" r:id="rId4" imgW="5222968" imgH="3860123" progId="Word.Picture.8">
                  <p:embed/>
                </p:oleObj>
              </mc:Choice>
              <mc:Fallback>
                <p:oleObj name="Picture" r:id="rId4" imgW="5222968" imgH="3860123" progId="Word.Picture.8">
                  <p:embed/>
                  <p:pic>
                    <p:nvPicPr>
                      <p:cNvPr id="0" name="Object 2" descr="Recycled paper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189" y="1245503"/>
                        <a:ext cx="7405352" cy="5462640"/>
                      </a:xfrm>
                      <a:prstGeom prst="rect">
                        <a:avLst/>
                      </a:prstGeom>
                      <a:blipFill dpi="0" rotWithShape="0">
                        <a:blip r:embed="rId6"/>
                        <a:srcRect/>
                        <a:tile tx="0" ty="0" sx="100000" sy="100000" flip="none" algn="tl"/>
                      </a:blip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9A78FC3-1595-4A4B-A2C2-13344F74189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429260" y="278924"/>
            <a:ext cx="7772400" cy="762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Selection Sort</a:t>
            </a:r>
          </a:p>
        </p:txBody>
      </p:sp>
      <p:graphicFrame>
        <p:nvGraphicFramePr>
          <p:cNvPr id="387243" name="Group 171"/>
          <p:cNvGraphicFramePr>
            <a:graphicFrameLocks noGrp="1"/>
          </p:cNvGraphicFramePr>
          <p:nvPr/>
        </p:nvGraphicFramePr>
        <p:xfrm>
          <a:off x="423863" y="1778000"/>
          <a:ext cx="3733800" cy="51816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41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7248" name="Group 176"/>
          <p:cNvGraphicFramePr>
            <a:graphicFrameLocks noGrp="1"/>
          </p:cNvGraphicFramePr>
          <p:nvPr/>
        </p:nvGraphicFramePr>
        <p:xfrm>
          <a:off x="4533900" y="2314575"/>
          <a:ext cx="3733800" cy="51816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7252" name="Group 180"/>
          <p:cNvGraphicFramePr>
            <a:graphicFrameLocks noGrp="1"/>
          </p:cNvGraphicFramePr>
          <p:nvPr/>
        </p:nvGraphicFramePr>
        <p:xfrm>
          <a:off x="423863" y="2890838"/>
          <a:ext cx="3733800" cy="53340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7265" name="Group 193"/>
          <p:cNvGraphicFramePr>
            <a:graphicFrameLocks noGrp="1"/>
          </p:cNvGraphicFramePr>
          <p:nvPr/>
        </p:nvGraphicFramePr>
        <p:xfrm>
          <a:off x="461963" y="4081463"/>
          <a:ext cx="3733800" cy="53340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7273" name="Group 201"/>
          <p:cNvGraphicFramePr>
            <a:graphicFrameLocks noGrp="1"/>
          </p:cNvGraphicFramePr>
          <p:nvPr/>
        </p:nvGraphicFramePr>
        <p:xfrm>
          <a:off x="4533900" y="4657725"/>
          <a:ext cx="3733800" cy="53340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7264" name="Group 192"/>
          <p:cNvGraphicFramePr>
            <a:graphicFrameLocks noGrp="1"/>
          </p:cNvGraphicFramePr>
          <p:nvPr/>
        </p:nvGraphicFramePr>
        <p:xfrm>
          <a:off x="4533900" y="3505200"/>
          <a:ext cx="3733800" cy="53340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7269" name="Group 197"/>
          <p:cNvGraphicFramePr>
            <a:graphicFrameLocks noGrp="1"/>
          </p:cNvGraphicFramePr>
          <p:nvPr/>
        </p:nvGraphicFramePr>
        <p:xfrm>
          <a:off x="461963" y="5426075"/>
          <a:ext cx="3733800" cy="53340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778" name="Rectangle 200"/>
          <p:cNvSpPr>
            <a:spLocks noGrp="1" noChangeArrowheads="1"/>
          </p:cNvSpPr>
          <p:nvPr>
            <p:ph type="body" idx="1"/>
          </p:nvPr>
        </p:nvSpPr>
        <p:spPr>
          <a:xfrm>
            <a:off x="1987777" y="1147354"/>
            <a:ext cx="6529206" cy="457200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000" b="1" dirty="0" err="1"/>
              <a:t>int</a:t>
            </a:r>
            <a:r>
              <a:rPr lang="en-US" sz="2000" b="1" dirty="0"/>
              <a:t>[ ] </a:t>
            </a:r>
            <a:r>
              <a:rPr lang="en-US" sz="2000" b="1" dirty="0" err="1"/>
              <a:t>myList</a:t>
            </a:r>
            <a:r>
              <a:rPr lang="en-US" sz="2000" b="1" dirty="0"/>
              <a:t> = {2, 9, 5, 4, 8, 1, 6}; // Unsorted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49B734B-542E-454B-9D94-10DC6752DEC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4572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Selection Sort Code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hlinkClick r:id="rId2" action="ppaction://program"/>
            </a:endParaRPr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655073" y="761999"/>
            <a:ext cx="7889966" cy="601106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/** The method for sorting the numbers */</a:t>
            </a:r>
            <a:endParaRPr lang="en-US" dirty="0">
              <a:solidFill>
                <a:srgbClr val="FFFF00"/>
              </a:solidFill>
              <a:latin typeface="Courier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800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800" dirty="0" err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selectionSort</a:t>
            </a:r>
            <a:r>
              <a:rPr lang="en-US" sz="1800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(double[] list) {</a:t>
            </a:r>
            <a:endParaRPr lang="en-US" sz="1800" dirty="0">
              <a:solidFill>
                <a:srgbClr val="FFFF00"/>
              </a:solidFill>
              <a:latin typeface="Courier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800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US" sz="1800" dirty="0" err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i = </a:t>
            </a:r>
            <a:r>
              <a:rPr lang="en-US" sz="1800" dirty="0" err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list.length</a:t>
            </a:r>
            <a:r>
              <a:rPr lang="en-US" sz="1800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- 1; i &gt;= 1; i--) {</a:t>
            </a:r>
            <a:endParaRPr lang="en-US" sz="1800" dirty="0">
              <a:solidFill>
                <a:srgbClr val="FFFF00"/>
              </a:solidFill>
              <a:latin typeface="Courier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800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   // Find the maximum in the list[0..i]</a:t>
            </a:r>
            <a:endParaRPr lang="en-US" sz="1800" dirty="0">
              <a:solidFill>
                <a:srgbClr val="FFFF00"/>
              </a:solidFill>
              <a:latin typeface="Courier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800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1800" dirty="0" err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currentMax</a:t>
            </a:r>
            <a:r>
              <a:rPr lang="en-US" sz="1800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= list[0];</a:t>
            </a:r>
            <a:endParaRPr lang="en-US" sz="1800" dirty="0">
              <a:solidFill>
                <a:srgbClr val="FFFF00"/>
              </a:solidFill>
              <a:latin typeface="Courier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800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currentMaxIndex</a:t>
            </a:r>
            <a:r>
              <a:rPr lang="en-US" sz="1800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= 0;</a:t>
            </a:r>
            <a:endParaRPr lang="en-US" sz="1800" dirty="0">
              <a:solidFill>
                <a:srgbClr val="FFFF00"/>
              </a:solidFill>
              <a:latin typeface="Courier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800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800" dirty="0" err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j = 1; j &lt;= i; j++) {</a:t>
            </a:r>
            <a:endParaRPr lang="en-US" sz="1800" dirty="0">
              <a:solidFill>
                <a:srgbClr val="FFFF00"/>
              </a:solidFill>
              <a:latin typeface="Courier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800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     if (</a:t>
            </a:r>
            <a:r>
              <a:rPr lang="en-US" sz="1800" dirty="0" err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currentMax</a:t>
            </a:r>
            <a:r>
              <a:rPr lang="en-US" sz="1800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&lt; list[j]) {</a:t>
            </a:r>
            <a:endParaRPr lang="en-US" sz="1800" dirty="0">
              <a:solidFill>
                <a:srgbClr val="FFFF00"/>
              </a:solidFill>
              <a:latin typeface="Courier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800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err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currentMax</a:t>
            </a:r>
            <a:r>
              <a:rPr lang="en-US" sz="1800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= list[j];</a:t>
            </a:r>
            <a:endParaRPr lang="en-US" sz="1800" dirty="0">
              <a:solidFill>
                <a:srgbClr val="FFFF00"/>
              </a:solidFill>
              <a:latin typeface="Courier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800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err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currentMaxIndex</a:t>
            </a:r>
            <a:r>
              <a:rPr lang="en-US" sz="1800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= j;</a:t>
            </a:r>
            <a:endParaRPr lang="en-US" sz="1800" dirty="0">
              <a:solidFill>
                <a:srgbClr val="FFFF00"/>
              </a:solidFill>
              <a:latin typeface="Courier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800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     }</a:t>
            </a:r>
            <a:endParaRPr lang="en-US" sz="1800" dirty="0">
              <a:solidFill>
                <a:srgbClr val="FFFF00"/>
              </a:solidFill>
              <a:latin typeface="Courier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800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   }</a:t>
            </a:r>
            <a:endParaRPr lang="en-US" sz="1800" dirty="0">
              <a:solidFill>
                <a:srgbClr val="FFFF00"/>
              </a:solidFill>
              <a:latin typeface="Courier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800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   // </a:t>
            </a:r>
            <a:r>
              <a:rPr lang="en-US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Swap list[i] with list[</a:t>
            </a:r>
            <a:r>
              <a:rPr lang="en-US" dirty="0" err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currentMaxIndex</a:t>
            </a:r>
            <a:r>
              <a:rPr lang="en-US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] if necessary;</a:t>
            </a:r>
            <a:endParaRPr lang="en-US" sz="1800" dirty="0">
              <a:solidFill>
                <a:srgbClr val="FFFF00"/>
              </a:solidFill>
              <a:latin typeface="Courier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800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sz="1800" dirty="0" err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currentMaxIndex</a:t>
            </a:r>
            <a:r>
              <a:rPr lang="en-US" sz="1800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!= i) {</a:t>
            </a:r>
            <a:endParaRPr lang="en-US" sz="1800" dirty="0">
              <a:solidFill>
                <a:srgbClr val="FFFF00"/>
              </a:solidFill>
              <a:latin typeface="Courier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800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     list[</a:t>
            </a:r>
            <a:r>
              <a:rPr lang="en-US" sz="1800" dirty="0" err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currentMaxIndex</a:t>
            </a:r>
            <a:r>
              <a:rPr lang="en-US" sz="1800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] = list[i];</a:t>
            </a:r>
            <a:endParaRPr lang="en-US" sz="1800" dirty="0">
              <a:solidFill>
                <a:srgbClr val="FFFF00"/>
              </a:solidFill>
              <a:latin typeface="Courier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800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     list[i] = </a:t>
            </a:r>
            <a:r>
              <a:rPr lang="en-US" sz="1800" dirty="0" err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currentMax</a:t>
            </a:r>
            <a:r>
              <a:rPr lang="en-US" sz="1800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800" dirty="0">
              <a:solidFill>
                <a:srgbClr val="FFFF00"/>
              </a:solidFill>
              <a:latin typeface="Courier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800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   }</a:t>
            </a:r>
            <a:endParaRPr lang="en-US" sz="1800" dirty="0">
              <a:solidFill>
                <a:srgbClr val="FFFF00"/>
              </a:solidFill>
              <a:latin typeface="Courier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800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US" sz="1800" dirty="0">
              <a:solidFill>
                <a:srgbClr val="FFFF00"/>
              </a:solidFill>
              <a:latin typeface="Courier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800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8678" name="Text Box 7"/>
          <p:cNvSpPr txBox="1">
            <a:spLocks noChangeArrowheads="1"/>
          </p:cNvSpPr>
          <p:nvPr/>
        </p:nvSpPr>
        <p:spPr bwMode="auto">
          <a:xfrm>
            <a:off x="5867400" y="22098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</p:spTree>
  </p:cSld>
  <p:clrMapOvr>
    <a:masterClrMapping/>
  </p:clrMapOvr>
  <p:transition spd="med"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677988"/>
            <a:ext cx="7772400" cy="1141412"/>
          </a:xfrm>
        </p:spPr>
        <p:txBody>
          <a:bodyPr/>
          <a:lstStyle/>
          <a:p>
            <a:r>
              <a:rPr lang="en-US"/>
              <a:t>Merge Sort</a:t>
            </a:r>
          </a:p>
        </p:txBody>
      </p:sp>
      <p:grpSp>
        <p:nvGrpSpPr>
          <p:cNvPr id="1266691" name="Group 3"/>
          <p:cNvGrpSpPr>
            <a:grpSpLocks/>
          </p:cNvGrpSpPr>
          <p:nvPr/>
        </p:nvGrpSpPr>
        <p:grpSpPr bwMode="auto">
          <a:xfrm>
            <a:off x="2600325" y="3322638"/>
            <a:ext cx="4486275" cy="2011362"/>
            <a:chOff x="1608" y="1824"/>
            <a:chExt cx="3426" cy="1536"/>
          </a:xfrm>
        </p:grpSpPr>
        <p:sp>
          <p:nvSpPr>
            <p:cNvPr id="1266692" name="AutoShape 4"/>
            <p:cNvSpPr>
              <a:spLocks noChangeArrowheads="1"/>
            </p:cNvSpPr>
            <p:nvPr/>
          </p:nvSpPr>
          <p:spPr bwMode="auto">
            <a:xfrm>
              <a:off x="2160" y="1824"/>
              <a:ext cx="2304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>
                  <a:latin typeface="Tahoma" pitchFamily="34" charset="0"/>
                </a:rPr>
                <a:t>7  2 </a:t>
              </a:r>
              <a:r>
                <a:rPr lang="en-US" b="1">
                  <a:solidFill>
                    <a:schemeClr val="tx2"/>
                  </a:solidFill>
                  <a:latin typeface="Symbol" pitchFamily="18" charset="2"/>
                  <a:sym typeface="Symbol" pitchFamily="18" charset="2"/>
                </a:rPr>
                <a:t></a:t>
              </a:r>
              <a:r>
                <a:rPr lang="en-US">
                  <a:latin typeface="Tahoma" pitchFamily="34" charset="0"/>
                </a:rPr>
                <a:t> 9  4  </a:t>
              </a:r>
              <a:r>
                <a:rPr lang="en-US" b="1">
                  <a:solidFill>
                    <a:srgbClr val="000000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>
                  <a:latin typeface="Tahoma" pitchFamily="34" charset="0"/>
                </a:rPr>
                <a:t>  </a:t>
              </a:r>
              <a:r>
                <a:rPr lang="en-US">
                  <a:solidFill>
                    <a:schemeClr val="tx2"/>
                  </a:solidFill>
                  <a:latin typeface="Tahoma" pitchFamily="34" charset="0"/>
                </a:rPr>
                <a:t>2  4  7  9</a:t>
              </a:r>
            </a:p>
          </p:txBody>
        </p:sp>
        <p:sp>
          <p:nvSpPr>
            <p:cNvPr id="1266693" name="AutoShape 5"/>
            <p:cNvSpPr>
              <a:spLocks noChangeArrowheads="1"/>
            </p:cNvSpPr>
            <p:nvPr/>
          </p:nvSpPr>
          <p:spPr bwMode="auto">
            <a:xfrm>
              <a:off x="1680" y="2400"/>
              <a:ext cx="1344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>
                  <a:latin typeface="Tahoma" pitchFamily="34" charset="0"/>
                </a:rPr>
                <a:t>7 </a:t>
              </a:r>
              <a:r>
                <a:rPr lang="en-US" b="1">
                  <a:solidFill>
                    <a:schemeClr val="tx2"/>
                  </a:solidFill>
                  <a:latin typeface="Symbol" pitchFamily="18" charset="2"/>
                  <a:sym typeface="Symbol" pitchFamily="18" charset="2"/>
                </a:rPr>
                <a:t></a:t>
              </a:r>
              <a:r>
                <a:rPr lang="en-US">
                  <a:latin typeface="Tahoma" pitchFamily="34" charset="0"/>
                </a:rPr>
                <a:t> 2  </a:t>
              </a:r>
              <a:r>
                <a:rPr lang="en-US" b="1">
                  <a:solidFill>
                    <a:srgbClr val="000000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>
                  <a:latin typeface="Tahoma" pitchFamily="34" charset="0"/>
                </a:rPr>
                <a:t>  </a:t>
              </a:r>
              <a:r>
                <a:rPr lang="en-US">
                  <a:solidFill>
                    <a:schemeClr val="tx2"/>
                  </a:solidFill>
                  <a:latin typeface="Tahoma" pitchFamily="34" charset="0"/>
                </a:rPr>
                <a:t>2  7</a:t>
              </a:r>
            </a:p>
          </p:txBody>
        </p:sp>
        <p:sp>
          <p:nvSpPr>
            <p:cNvPr id="1266694" name="AutoShape 6"/>
            <p:cNvSpPr>
              <a:spLocks noChangeArrowheads="1"/>
            </p:cNvSpPr>
            <p:nvPr/>
          </p:nvSpPr>
          <p:spPr bwMode="auto">
            <a:xfrm>
              <a:off x="3600" y="2400"/>
              <a:ext cx="1344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>
                  <a:latin typeface="Tahoma" pitchFamily="34" charset="0"/>
                </a:rPr>
                <a:t>9 </a:t>
              </a:r>
              <a:r>
                <a:rPr lang="en-US" b="1">
                  <a:solidFill>
                    <a:schemeClr val="tx2"/>
                  </a:solidFill>
                  <a:latin typeface="Symbol" pitchFamily="18" charset="2"/>
                  <a:sym typeface="Symbol" pitchFamily="18" charset="2"/>
                </a:rPr>
                <a:t></a:t>
              </a:r>
              <a:r>
                <a:rPr lang="en-US">
                  <a:latin typeface="Tahoma" pitchFamily="34" charset="0"/>
                </a:rPr>
                <a:t> 4  </a:t>
              </a:r>
              <a:r>
                <a:rPr lang="en-US" b="1">
                  <a:solidFill>
                    <a:srgbClr val="000000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>
                  <a:latin typeface="Tahoma" pitchFamily="34" charset="0"/>
                </a:rPr>
                <a:t>  </a:t>
              </a:r>
              <a:r>
                <a:rPr lang="en-US">
                  <a:solidFill>
                    <a:schemeClr val="tx2"/>
                  </a:solidFill>
                  <a:latin typeface="Tahoma" pitchFamily="34" charset="0"/>
                </a:rPr>
                <a:t>4  9</a:t>
              </a:r>
            </a:p>
          </p:txBody>
        </p:sp>
        <p:sp>
          <p:nvSpPr>
            <p:cNvPr id="1266695" name="AutoShape 7"/>
            <p:cNvSpPr>
              <a:spLocks noChangeArrowheads="1"/>
            </p:cNvSpPr>
            <p:nvPr/>
          </p:nvSpPr>
          <p:spPr bwMode="auto">
            <a:xfrm>
              <a:off x="1608" y="2976"/>
              <a:ext cx="648" cy="384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>
                  <a:latin typeface="Tahoma" pitchFamily="34" charset="0"/>
                </a:rPr>
                <a:t>7 </a:t>
              </a:r>
              <a:r>
                <a:rPr lang="en-US" b="1">
                  <a:solidFill>
                    <a:srgbClr val="000000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>
                  <a:latin typeface="Tahoma" pitchFamily="34" charset="0"/>
                </a:rPr>
                <a:t> </a:t>
              </a:r>
              <a:r>
                <a:rPr lang="en-US">
                  <a:solidFill>
                    <a:schemeClr val="tx2"/>
                  </a:solidFill>
                  <a:latin typeface="Tahoma" pitchFamily="34" charset="0"/>
                </a:rPr>
                <a:t>7</a:t>
              </a:r>
            </a:p>
          </p:txBody>
        </p:sp>
        <p:sp>
          <p:nvSpPr>
            <p:cNvPr id="1266696" name="AutoShape 8"/>
            <p:cNvSpPr>
              <a:spLocks noChangeArrowheads="1"/>
            </p:cNvSpPr>
            <p:nvPr/>
          </p:nvSpPr>
          <p:spPr bwMode="auto">
            <a:xfrm>
              <a:off x="2496" y="2976"/>
              <a:ext cx="624" cy="384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>
                  <a:latin typeface="Tahoma" pitchFamily="34" charset="0"/>
                </a:rPr>
                <a:t>2 </a:t>
              </a:r>
              <a:r>
                <a:rPr lang="en-US" b="1">
                  <a:solidFill>
                    <a:srgbClr val="000000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>
                  <a:latin typeface="Tahoma" pitchFamily="34" charset="0"/>
                </a:rPr>
                <a:t> </a:t>
              </a:r>
              <a:r>
                <a:rPr lang="en-US">
                  <a:solidFill>
                    <a:schemeClr val="tx2"/>
                  </a:solidFill>
                  <a:latin typeface="Tahoma" pitchFamily="34" charset="0"/>
                </a:rPr>
                <a:t>2</a:t>
              </a:r>
            </a:p>
          </p:txBody>
        </p:sp>
        <p:sp>
          <p:nvSpPr>
            <p:cNvPr id="1266697" name="AutoShape 9"/>
            <p:cNvSpPr>
              <a:spLocks noChangeArrowheads="1"/>
            </p:cNvSpPr>
            <p:nvPr/>
          </p:nvSpPr>
          <p:spPr bwMode="auto">
            <a:xfrm>
              <a:off x="3522" y="2976"/>
              <a:ext cx="636" cy="384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>
                  <a:latin typeface="Tahoma" pitchFamily="34" charset="0"/>
                </a:rPr>
                <a:t>9 </a:t>
              </a:r>
              <a:r>
                <a:rPr lang="en-US" b="1">
                  <a:solidFill>
                    <a:srgbClr val="000000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>
                  <a:latin typeface="Tahoma" pitchFamily="34" charset="0"/>
                </a:rPr>
                <a:t> </a:t>
              </a:r>
              <a:r>
                <a:rPr lang="en-US">
                  <a:solidFill>
                    <a:schemeClr val="tx2"/>
                  </a:solidFill>
                  <a:latin typeface="Tahoma" pitchFamily="34" charset="0"/>
                </a:rPr>
                <a:t>9</a:t>
              </a:r>
            </a:p>
          </p:txBody>
        </p:sp>
        <p:sp>
          <p:nvSpPr>
            <p:cNvPr id="1266698" name="AutoShape 10"/>
            <p:cNvSpPr>
              <a:spLocks noChangeArrowheads="1"/>
            </p:cNvSpPr>
            <p:nvPr/>
          </p:nvSpPr>
          <p:spPr bwMode="auto">
            <a:xfrm>
              <a:off x="4416" y="2976"/>
              <a:ext cx="618" cy="384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>
                  <a:latin typeface="Tahoma" pitchFamily="34" charset="0"/>
                </a:rPr>
                <a:t>4 </a:t>
              </a:r>
              <a:r>
                <a:rPr lang="en-US" b="1">
                  <a:solidFill>
                    <a:srgbClr val="000000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>
                  <a:latin typeface="Tahoma" pitchFamily="34" charset="0"/>
                </a:rPr>
                <a:t> </a:t>
              </a:r>
              <a:r>
                <a:rPr lang="en-US">
                  <a:solidFill>
                    <a:schemeClr val="tx2"/>
                  </a:solidFill>
                  <a:latin typeface="Tahoma" pitchFamily="34" charset="0"/>
                </a:rPr>
                <a:t>4</a:t>
              </a:r>
            </a:p>
          </p:txBody>
        </p:sp>
        <p:cxnSp>
          <p:nvCxnSpPr>
            <p:cNvPr id="1266699" name="AutoShape 11"/>
            <p:cNvCxnSpPr>
              <a:cxnSpLocks noChangeShapeType="1"/>
              <a:stCxn id="1266693" idx="0"/>
              <a:endCxn id="1266692" idx="2"/>
            </p:cNvCxnSpPr>
            <p:nvPr/>
          </p:nvCxnSpPr>
          <p:spPr bwMode="auto">
            <a:xfrm flipV="1">
              <a:off x="2352" y="2214"/>
              <a:ext cx="960" cy="1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266700" name="AutoShape 12"/>
            <p:cNvCxnSpPr>
              <a:cxnSpLocks noChangeShapeType="1"/>
              <a:stCxn id="1266694" idx="0"/>
              <a:endCxn id="1266692" idx="2"/>
            </p:cNvCxnSpPr>
            <p:nvPr/>
          </p:nvCxnSpPr>
          <p:spPr bwMode="auto">
            <a:xfrm flipH="1" flipV="1">
              <a:off x="3312" y="2214"/>
              <a:ext cx="960" cy="1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266701" name="AutoShape 13"/>
            <p:cNvCxnSpPr>
              <a:cxnSpLocks noChangeShapeType="1"/>
              <a:stCxn id="1266695" idx="0"/>
              <a:endCxn id="1266693" idx="2"/>
            </p:cNvCxnSpPr>
            <p:nvPr/>
          </p:nvCxnSpPr>
          <p:spPr bwMode="auto">
            <a:xfrm flipV="1">
              <a:off x="1932" y="2790"/>
              <a:ext cx="420" cy="1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266702" name="AutoShape 14"/>
            <p:cNvCxnSpPr>
              <a:cxnSpLocks noChangeShapeType="1"/>
              <a:stCxn id="1266697" idx="0"/>
              <a:endCxn id="1266694" idx="2"/>
            </p:cNvCxnSpPr>
            <p:nvPr/>
          </p:nvCxnSpPr>
          <p:spPr bwMode="auto">
            <a:xfrm flipV="1">
              <a:off x="3840" y="2790"/>
              <a:ext cx="432" cy="1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266703" name="AutoShape 15"/>
            <p:cNvCxnSpPr>
              <a:cxnSpLocks noChangeShapeType="1"/>
              <a:stCxn id="1266693" idx="2"/>
              <a:endCxn id="1266696" idx="0"/>
            </p:cNvCxnSpPr>
            <p:nvPr/>
          </p:nvCxnSpPr>
          <p:spPr bwMode="auto">
            <a:xfrm>
              <a:off x="2352" y="2790"/>
              <a:ext cx="456" cy="1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266704" name="AutoShape 16"/>
            <p:cNvCxnSpPr>
              <a:cxnSpLocks noChangeShapeType="1"/>
              <a:stCxn id="1266694" idx="2"/>
              <a:endCxn id="1266698" idx="0"/>
            </p:cNvCxnSpPr>
            <p:nvPr/>
          </p:nvCxnSpPr>
          <p:spPr bwMode="auto">
            <a:xfrm>
              <a:off x="4272" y="2790"/>
              <a:ext cx="453" cy="1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pic>
        <p:nvPicPr>
          <p:cNvPr id="1461249" name="Picture 1" descr="C:\Users\Jerry\Desktop\inde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2119" y="248444"/>
            <a:ext cx="2286000" cy="20002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29961193"/>
      </p:ext>
    </p:extLst>
  </p:cSld>
  <p:clrMapOvr>
    <a:masterClrMapping/>
  </p:clrMapOvr>
  <p:transition spd="med"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A7B3B-6C72-4706-AC0E-6BD239E99244}" type="slidenum">
              <a:rPr lang="en-US"/>
              <a:pPr/>
              <a:t>16</a:t>
            </a:fld>
            <a:endParaRPr lang="en-US"/>
          </a:p>
        </p:txBody>
      </p:sp>
      <p:sp>
        <p:nvSpPr>
          <p:cNvPr id="134042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Divide-and-Conquer</a:t>
            </a:r>
          </a:p>
        </p:txBody>
      </p:sp>
      <p:sp>
        <p:nvSpPr>
          <p:cNvPr id="134042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495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Divide-and conquer is a general algorithm design paradigm: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Divide: If the input size is smaller than a certain threshold, solve the problem directly using a straightforward method and return the solution obtained, otherwise divide the input into two or more disjoint subsets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Recur: Recursively solve the sub-problems associated with the subsets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Conquer: Take the solution to the sub-problems and merge then into a solution to the original problem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660" y="5486400"/>
            <a:ext cx="1241502" cy="124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542004"/>
      </p:ext>
    </p:extLst>
  </p:cSld>
  <p:clrMapOvr>
    <a:masterClrMapping/>
  </p:clrMapOvr>
  <p:transition spd="med"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A7B3B-6C72-4706-AC0E-6BD239E99244}" type="slidenum">
              <a:rPr lang="en-US"/>
              <a:pPr/>
              <a:t>17</a:t>
            </a:fld>
            <a:endParaRPr lang="en-US"/>
          </a:p>
        </p:txBody>
      </p:sp>
      <p:sp>
        <p:nvSpPr>
          <p:cNvPr id="1340421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dirty="0"/>
              <a:t>Merge-Sort</a:t>
            </a:r>
          </a:p>
        </p:txBody>
      </p:sp>
      <p:sp>
        <p:nvSpPr>
          <p:cNvPr id="134042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Merge-sort is a sorting algorithm based on the divide-and-conquer paradigm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Like the heap-sort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 uses a comparator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 runs in 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log 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 time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Unlike the heap-sort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 does not use an auxiliary priority queue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 accesses data in a sequential manner (suitable to sort data on a disk)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4867275"/>
            <a:ext cx="24669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944659"/>
      </p:ext>
    </p:extLst>
  </p:cSld>
  <p:clrMapOvr>
    <a:masterClrMapping/>
  </p:clrMapOvr>
  <p:transition spd="med"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1E497-F4C0-469D-9391-B15EDF4F0317}" type="slidenum">
              <a:rPr lang="en-US"/>
              <a:pPr/>
              <a:t>18</a:t>
            </a:fld>
            <a:endParaRPr lang="en-US"/>
          </a:p>
        </p:txBody>
      </p:sp>
      <p:sp>
        <p:nvSpPr>
          <p:cNvPr id="1455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500"/>
              <a:t>Using Divide-and-Conquer for Sorting</a:t>
            </a:r>
          </a:p>
        </p:txBody>
      </p:sp>
      <p:sp>
        <p:nvSpPr>
          <p:cNvPr id="1455108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371600"/>
            <a:ext cx="70104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 merge-sort on an input sequence </a:t>
            </a:r>
            <a:r>
              <a:rPr lang="en-US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with </a:t>
            </a:r>
            <a:r>
              <a:rPr lang="en-US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elements using a comparator consists of three steps based on the divide-and-conquer paradigm 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Divide: partition 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into two sequences 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of about 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/2 elements each</a:t>
            </a:r>
          </a:p>
          <a:p>
            <a:pPr lvl="2">
              <a:lnSpc>
                <a:spcPct val="90000"/>
              </a:lnSpc>
            </a:pP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contains the first elements        and 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contains the remaining elements 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Recur: recursively sort 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Conquer: merge 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into a sorted sequence</a:t>
            </a:r>
          </a:p>
        </p:txBody>
      </p:sp>
      <p:graphicFrame>
        <p:nvGraphicFramePr>
          <p:cNvPr id="1455114" name="Object 10"/>
          <p:cNvGraphicFramePr>
            <a:graphicFrameLocks noChangeAspect="1"/>
          </p:cNvGraphicFramePr>
          <p:nvPr>
            <p:extLst/>
          </p:nvPr>
        </p:nvGraphicFramePr>
        <p:xfrm>
          <a:off x="5121620" y="3763617"/>
          <a:ext cx="4032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6" name="Equation" r:id="rId4" imgW="406224" imgH="228501" progId="Equation.3">
                  <p:embed/>
                </p:oleObj>
              </mc:Choice>
              <mc:Fallback>
                <p:oleObj name="Equation" r:id="rId4" imgW="406224" imgH="228501" progId="Equation.3">
                  <p:embed/>
                  <p:pic>
                    <p:nvPicPr>
                      <p:cNvPr id="145511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1620" y="3763617"/>
                        <a:ext cx="403225" cy="2286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5116" name="Object 12"/>
          <p:cNvGraphicFramePr>
            <a:graphicFrameLocks noChangeAspect="1"/>
          </p:cNvGraphicFramePr>
          <p:nvPr>
            <p:extLst/>
          </p:nvPr>
        </p:nvGraphicFramePr>
        <p:xfrm>
          <a:off x="4572000" y="3992217"/>
          <a:ext cx="3905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7" name="Equation" r:id="rId6" imgW="393529" imgH="228501" progId="Equation.3">
                  <p:embed/>
                </p:oleObj>
              </mc:Choice>
              <mc:Fallback>
                <p:oleObj name="Equation" r:id="rId6" imgW="393529" imgH="228501" progId="Equation.3">
                  <p:embed/>
                  <p:pic>
                    <p:nvPicPr>
                      <p:cNvPr id="145511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992217"/>
                        <a:ext cx="390525" cy="2286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880" y="5257800"/>
            <a:ext cx="2517320" cy="140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312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A7B3B-6C72-4706-AC0E-6BD239E99244}" type="slidenum">
              <a:rPr lang="en-US"/>
              <a:pPr/>
              <a:t>19</a:t>
            </a:fld>
            <a:endParaRPr lang="en-US"/>
          </a:p>
        </p:txBody>
      </p:sp>
      <p:sp>
        <p:nvSpPr>
          <p:cNvPr id="134042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Divide-and-Conquer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2438400"/>
            <a:ext cx="4394202" cy="188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619059"/>
      </p:ext>
    </p:extLst>
  </p:cSld>
  <p:clrMapOvr>
    <a:masterClrMapping/>
  </p:clrMapOvr>
  <p:transition spd="med"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EF83ECA-B85D-4B00-A606-4F792E8AED5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Why Study Sorting? 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382000" cy="449580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600" dirty="0">
                <a:latin typeface="Arial" pitchFamily="34" charset="0"/>
                <a:cs typeface="Arial" pitchFamily="34" charset="0"/>
              </a:rPr>
              <a:t>Sorting is a classic subject in computer science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defRPr/>
            </a:pPr>
            <a:endParaRPr lang="en-US" sz="2600" dirty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600" dirty="0">
                <a:latin typeface="Arial" pitchFamily="34" charset="0"/>
                <a:cs typeface="Arial" pitchFamily="34" charset="0"/>
              </a:rPr>
              <a:t> There are three reasons for studying sorting algorithms 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defRPr/>
            </a:pPr>
            <a:endParaRPr lang="en-US" sz="26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600" dirty="0">
                <a:latin typeface="Arial" pitchFamily="34" charset="0"/>
                <a:cs typeface="Arial" pitchFamily="34" charset="0"/>
              </a:rPr>
              <a:t>First, sorting algorithms illustrate many creative approaches to problem solving and these approaches can be applied to solve other problems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defRPr/>
            </a:pPr>
            <a:endParaRPr lang="en-US" sz="26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600" dirty="0">
                <a:latin typeface="Arial" pitchFamily="34" charset="0"/>
                <a:cs typeface="Arial" pitchFamily="34" charset="0"/>
              </a:rPr>
              <a:t>Second, sorting algorithms are good for practicing fundamental programming techniques using selection statements, loops, methods, and arrays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defRPr/>
            </a:pPr>
            <a:endParaRPr lang="en-US" sz="26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600" dirty="0">
                <a:latin typeface="Arial" pitchFamily="34" charset="0"/>
                <a:cs typeface="Arial" pitchFamily="34" charset="0"/>
              </a:rPr>
              <a:t>Third, sorting algorithms are excellent examples to demonstrate algorithm performance 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240" y="121920"/>
            <a:ext cx="1991360" cy="1325160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840C-9E16-4DF0-8BA4-FE2D47AA784C}" type="slidenum">
              <a:rPr lang="en-US"/>
              <a:pPr/>
              <a:t>20</a:t>
            </a:fld>
            <a:endParaRPr lang="en-US"/>
          </a:p>
        </p:txBody>
      </p:sp>
      <p:sp>
        <p:nvSpPr>
          <p:cNvPr id="1274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Merge-Sort Tree (1)</a:t>
            </a:r>
          </a:p>
        </p:txBody>
      </p:sp>
      <p:sp>
        <p:nvSpPr>
          <p:cNvPr id="1274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2999"/>
            <a:ext cx="8077200" cy="3535017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execution of merge-sort is depicted by a binary tree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Each node represents a recursive call of merge-sort algorithm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Each node v of T is processed by the call associated with v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children of node v are associated with the recursive call that process the subsequences S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S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513" y="4490337"/>
            <a:ext cx="2819400" cy="191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603324"/>
      </p:ext>
    </p:extLst>
  </p:cSld>
  <p:clrMapOvr>
    <a:masterClrMapping/>
  </p:clrMapOvr>
  <p:transition spd="med"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840C-9E16-4DF0-8BA4-FE2D47AA784C}" type="slidenum">
              <a:rPr lang="en-US"/>
              <a:pPr/>
              <a:t>21</a:t>
            </a:fld>
            <a:endParaRPr lang="en-US"/>
          </a:p>
        </p:txBody>
      </p:sp>
      <p:sp>
        <p:nvSpPr>
          <p:cNvPr id="1274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Merge-Sort Tree (2)</a:t>
            </a:r>
          </a:p>
        </p:txBody>
      </p:sp>
      <p:sp>
        <p:nvSpPr>
          <p:cNvPr id="1274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077200" cy="2514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Unsorted sequence before the execution 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Sorted sequence at the end of the execution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external nodes are associated with the individual elements of S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root is the initial call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4419600"/>
            <a:ext cx="340042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556575"/>
      </p:ext>
    </p:extLst>
  </p:cSld>
  <p:clrMapOvr>
    <a:masterClrMapping/>
  </p:clrMapOvr>
  <p:transition spd="med"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840C-9E16-4DF0-8BA4-FE2D47AA784C}" type="slidenum">
              <a:rPr lang="en-US"/>
              <a:pPr/>
              <a:t>22</a:t>
            </a:fld>
            <a:endParaRPr lang="en-US"/>
          </a:p>
        </p:txBody>
      </p:sp>
      <p:sp>
        <p:nvSpPr>
          <p:cNvPr id="1274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Merge-Sort Tree</a:t>
            </a:r>
          </a:p>
        </p:txBody>
      </p:sp>
      <p:sp>
        <p:nvSpPr>
          <p:cNvPr id="1274884" name="AutoShape 4"/>
          <p:cNvSpPr>
            <a:spLocks noChangeArrowheads="1"/>
          </p:cNvSpPr>
          <p:nvPr/>
        </p:nvSpPr>
        <p:spPr bwMode="auto">
          <a:xfrm>
            <a:off x="2743200" y="3048000"/>
            <a:ext cx="3657600" cy="609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ahoma" pitchFamily="34" charset="0"/>
              </a:rPr>
              <a:t>7  2 </a:t>
            </a:r>
            <a:r>
              <a:rPr lang="en-US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sz="2400">
                <a:latin typeface="Tahoma" pitchFamily="34" charset="0"/>
              </a:rPr>
              <a:t> 9  4  </a:t>
            </a:r>
            <a:r>
              <a:rPr lang="en-US" sz="2400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sz="2400">
                <a:latin typeface="Tahoma" pitchFamily="34" charset="0"/>
              </a:rPr>
              <a:t>  </a:t>
            </a:r>
            <a:r>
              <a:rPr lang="en-US" sz="2400">
                <a:solidFill>
                  <a:schemeClr val="tx2"/>
                </a:solidFill>
                <a:latin typeface="Tahoma" pitchFamily="34" charset="0"/>
              </a:rPr>
              <a:t>2  4  7  9</a:t>
            </a:r>
          </a:p>
        </p:txBody>
      </p:sp>
      <p:sp>
        <p:nvSpPr>
          <p:cNvPr id="1274885" name="AutoShape 5"/>
          <p:cNvSpPr>
            <a:spLocks noChangeArrowheads="1"/>
          </p:cNvSpPr>
          <p:nvPr/>
        </p:nvSpPr>
        <p:spPr bwMode="auto">
          <a:xfrm>
            <a:off x="1981200" y="3962400"/>
            <a:ext cx="2133600" cy="609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ahoma" pitchFamily="34" charset="0"/>
              </a:rPr>
              <a:t>7 </a:t>
            </a:r>
            <a:r>
              <a:rPr lang="en-US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sz="2400">
                <a:latin typeface="Tahoma" pitchFamily="34" charset="0"/>
              </a:rPr>
              <a:t> 2  </a:t>
            </a:r>
            <a:r>
              <a:rPr lang="en-US" sz="2400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sz="2400">
                <a:latin typeface="Tahoma" pitchFamily="34" charset="0"/>
              </a:rPr>
              <a:t>  </a:t>
            </a:r>
            <a:r>
              <a:rPr lang="en-US" sz="2400">
                <a:solidFill>
                  <a:schemeClr val="tx2"/>
                </a:solidFill>
                <a:latin typeface="Tahoma" pitchFamily="34" charset="0"/>
              </a:rPr>
              <a:t>2  7</a:t>
            </a:r>
          </a:p>
        </p:txBody>
      </p:sp>
      <p:sp>
        <p:nvSpPr>
          <p:cNvPr id="1274886" name="AutoShape 6"/>
          <p:cNvSpPr>
            <a:spLocks noChangeArrowheads="1"/>
          </p:cNvSpPr>
          <p:nvPr/>
        </p:nvSpPr>
        <p:spPr bwMode="auto">
          <a:xfrm>
            <a:off x="5029200" y="3962400"/>
            <a:ext cx="2133600" cy="609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ahoma" pitchFamily="34" charset="0"/>
              </a:rPr>
              <a:t>9 </a:t>
            </a:r>
            <a:r>
              <a:rPr lang="en-US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sz="2400">
                <a:latin typeface="Tahoma" pitchFamily="34" charset="0"/>
              </a:rPr>
              <a:t> 4  </a:t>
            </a:r>
            <a:r>
              <a:rPr lang="en-US" sz="2400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sz="2400">
                <a:latin typeface="Tahoma" pitchFamily="34" charset="0"/>
              </a:rPr>
              <a:t>  </a:t>
            </a:r>
            <a:r>
              <a:rPr lang="en-US" sz="2400">
                <a:solidFill>
                  <a:schemeClr val="tx2"/>
                </a:solidFill>
                <a:latin typeface="Tahoma" pitchFamily="34" charset="0"/>
              </a:rPr>
              <a:t>4  9</a:t>
            </a:r>
          </a:p>
        </p:txBody>
      </p:sp>
      <p:sp>
        <p:nvSpPr>
          <p:cNvPr id="1274887" name="AutoShape 7"/>
          <p:cNvSpPr>
            <a:spLocks noChangeArrowheads="1"/>
          </p:cNvSpPr>
          <p:nvPr/>
        </p:nvSpPr>
        <p:spPr bwMode="auto">
          <a:xfrm>
            <a:off x="1866900" y="4876800"/>
            <a:ext cx="1028700" cy="6096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ahoma" pitchFamily="34" charset="0"/>
              </a:rPr>
              <a:t>7 </a:t>
            </a:r>
            <a:r>
              <a:rPr lang="en-US" sz="2400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sz="2400">
                <a:latin typeface="Tahoma" pitchFamily="34" charset="0"/>
              </a:rPr>
              <a:t> </a:t>
            </a:r>
            <a:r>
              <a:rPr lang="en-US" sz="2400">
                <a:solidFill>
                  <a:schemeClr val="tx2"/>
                </a:solidFill>
                <a:latin typeface="Tahoma" pitchFamily="34" charset="0"/>
              </a:rPr>
              <a:t>7</a:t>
            </a:r>
          </a:p>
        </p:txBody>
      </p:sp>
      <p:sp>
        <p:nvSpPr>
          <p:cNvPr id="1274888" name="AutoShape 8"/>
          <p:cNvSpPr>
            <a:spLocks noChangeArrowheads="1"/>
          </p:cNvSpPr>
          <p:nvPr/>
        </p:nvSpPr>
        <p:spPr bwMode="auto">
          <a:xfrm>
            <a:off x="3276600" y="4876800"/>
            <a:ext cx="990600" cy="6096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ahoma" pitchFamily="34" charset="0"/>
              </a:rPr>
              <a:t>2 </a:t>
            </a:r>
            <a:r>
              <a:rPr lang="en-US" sz="2400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sz="2400">
                <a:latin typeface="Tahoma" pitchFamily="34" charset="0"/>
              </a:rPr>
              <a:t> </a:t>
            </a:r>
            <a:r>
              <a:rPr lang="en-US" sz="2400">
                <a:solidFill>
                  <a:schemeClr val="tx2"/>
                </a:solidFill>
                <a:latin typeface="Tahoma" pitchFamily="34" charset="0"/>
              </a:rPr>
              <a:t>2</a:t>
            </a:r>
          </a:p>
        </p:txBody>
      </p:sp>
      <p:sp>
        <p:nvSpPr>
          <p:cNvPr id="1274889" name="AutoShape 9"/>
          <p:cNvSpPr>
            <a:spLocks noChangeArrowheads="1"/>
          </p:cNvSpPr>
          <p:nvPr/>
        </p:nvSpPr>
        <p:spPr bwMode="auto">
          <a:xfrm>
            <a:off x="4905375" y="4876800"/>
            <a:ext cx="1009650" cy="6096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ahoma" pitchFamily="34" charset="0"/>
              </a:rPr>
              <a:t>9 </a:t>
            </a:r>
            <a:r>
              <a:rPr lang="en-US" sz="2400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sz="2400">
                <a:latin typeface="Tahoma" pitchFamily="34" charset="0"/>
              </a:rPr>
              <a:t> </a:t>
            </a:r>
            <a:r>
              <a:rPr lang="en-US" sz="2400">
                <a:solidFill>
                  <a:schemeClr val="tx2"/>
                </a:solidFill>
                <a:latin typeface="Tahoma" pitchFamily="34" charset="0"/>
              </a:rPr>
              <a:t>9</a:t>
            </a:r>
          </a:p>
        </p:txBody>
      </p:sp>
      <p:sp>
        <p:nvSpPr>
          <p:cNvPr id="1274890" name="AutoShape 10"/>
          <p:cNvSpPr>
            <a:spLocks noChangeArrowheads="1"/>
          </p:cNvSpPr>
          <p:nvPr/>
        </p:nvSpPr>
        <p:spPr bwMode="auto">
          <a:xfrm>
            <a:off x="6324600" y="4876800"/>
            <a:ext cx="981075" cy="6096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ahoma" pitchFamily="34" charset="0"/>
              </a:rPr>
              <a:t>4 </a:t>
            </a:r>
            <a:r>
              <a:rPr lang="en-US" sz="2400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sz="2400">
                <a:latin typeface="Tahoma" pitchFamily="34" charset="0"/>
              </a:rPr>
              <a:t> </a:t>
            </a:r>
            <a:r>
              <a:rPr lang="en-US" sz="2400">
                <a:solidFill>
                  <a:schemeClr val="tx2"/>
                </a:solidFill>
                <a:latin typeface="Tahoma" pitchFamily="34" charset="0"/>
              </a:rPr>
              <a:t>4</a:t>
            </a:r>
          </a:p>
        </p:txBody>
      </p:sp>
      <p:cxnSp>
        <p:nvCxnSpPr>
          <p:cNvPr id="1274891" name="AutoShape 11"/>
          <p:cNvCxnSpPr>
            <a:cxnSpLocks noChangeShapeType="1"/>
            <a:stCxn id="1274885" idx="0"/>
            <a:endCxn id="1274884" idx="2"/>
          </p:cNvCxnSpPr>
          <p:nvPr/>
        </p:nvCxnSpPr>
        <p:spPr bwMode="auto">
          <a:xfrm flipV="1">
            <a:off x="3048000" y="3667125"/>
            <a:ext cx="152400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74892" name="AutoShape 12"/>
          <p:cNvCxnSpPr>
            <a:cxnSpLocks noChangeShapeType="1"/>
            <a:stCxn id="1274886" idx="0"/>
            <a:endCxn id="1274884" idx="2"/>
          </p:cNvCxnSpPr>
          <p:nvPr/>
        </p:nvCxnSpPr>
        <p:spPr bwMode="auto">
          <a:xfrm flipH="1" flipV="1">
            <a:off x="4572000" y="3667125"/>
            <a:ext cx="152400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74893" name="AutoShape 13"/>
          <p:cNvCxnSpPr>
            <a:cxnSpLocks noChangeShapeType="1"/>
            <a:stCxn id="1274887" idx="0"/>
            <a:endCxn id="1274885" idx="2"/>
          </p:cNvCxnSpPr>
          <p:nvPr/>
        </p:nvCxnSpPr>
        <p:spPr bwMode="auto">
          <a:xfrm flipV="1">
            <a:off x="2381250" y="4581525"/>
            <a:ext cx="66675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74894" name="AutoShape 14"/>
          <p:cNvCxnSpPr>
            <a:cxnSpLocks noChangeShapeType="1"/>
            <a:stCxn id="1274889" idx="0"/>
            <a:endCxn id="1274886" idx="2"/>
          </p:cNvCxnSpPr>
          <p:nvPr/>
        </p:nvCxnSpPr>
        <p:spPr bwMode="auto">
          <a:xfrm flipV="1">
            <a:off x="5410200" y="4581525"/>
            <a:ext cx="68580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74895" name="AutoShape 15"/>
          <p:cNvCxnSpPr>
            <a:cxnSpLocks noChangeShapeType="1"/>
            <a:stCxn id="1274885" idx="2"/>
            <a:endCxn id="1274888" idx="0"/>
          </p:cNvCxnSpPr>
          <p:nvPr/>
        </p:nvCxnSpPr>
        <p:spPr bwMode="auto">
          <a:xfrm>
            <a:off x="3048000" y="4581525"/>
            <a:ext cx="72390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74896" name="AutoShape 16"/>
          <p:cNvCxnSpPr>
            <a:cxnSpLocks noChangeShapeType="1"/>
            <a:stCxn id="1274886" idx="2"/>
            <a:endCxn id="1274890" idx="0"/>
          </p:cNvCxnSpPr>
          <p:nvPr/>
        </p:nvCxnSpPr>
        <p:spPr bwMode="auto">
          <a:xfrm>
            <a:off x="6096000" y="4581525"/>
            <a:ext cx="719138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</p:spTree>
    <p:extLst>
      <p:ext uri="{BB962C8B-B14F-4D97-AF65-F5344CB8AC3E}">
        <p14:creationId xmlns:p14="http://schemas.microsoft.com/office/powerpoint/2010/main" val="723138586"/>
      </p:ext>
    </p:extLst>
  </p:cSld>
  <p:clrMapOvr>
    <a:masterClrMapping/>
  </p:clrMapOvr>
  <p:transition spd="med"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2F5D-F9D0-4451-A59B-AD5B484E45D3}" type="slidenum">
              <a:rPr lang="en-US"/>
              <a:pPr/>
              <a:t>23</a:t>
            </a:fld>
            <a:endParaRPr lang="en-US"/>
          </a:p>
        </p:txBody>
      </p:sp>
      <p:sp>
        <p:nvSpPr>
          <p:cNvPr id="1276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Execution Example (1)</a:t>
            </a:r>
          </a:p>
        </p:txBody>
      </p:sp>
      <p:sp>
        <p:nvSpPr>
          <p:cNvPr id="1276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3588" y="1676400"/>
            <a:ext cx="7770812" cy="685800"/>
          </a:xfrm>
        </p:spPr>
        <p:txBody>
          <a:bodyPr/>
          <a:lstStyle/>
          <a:p>
            <a:r>
              <a:rPr lang="en-US"/>
              <a:t>Partition</a:t>
            </a:r>
          </a:p>
        </p:txBody>
      </p:sp>
      <p:cxnSp>
        <p:nvCxnSpPr>
          <p:cNvPr id="1276932" name="AutoShape 4"/>
          <p:cNvCxnSpPr>
            <a:cxnSpLocks noChangeShapeType="1"/>
            <a:stCxn id="1276942" idx="0"/>
            <a:endCxn id="1276939" idx="2"/>
          </p:cNvCxnSpPr>
          <p:nvPr/>
        </p:nvCxnSpPr>
        <p:spPr bwMode="auto">
          <a:xfrm flipV="1">
            <a:off x="14366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76933" name="AutoShape 5"/>
          <p:cNvCxnSpPr>
            <a:cxnSpLocks noChangeShapeType="1"/>
            <a:stCxn id="1276943" idx="0"/>
            <a:endCxn id="1276939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76934" name="AutoShape 6"/>
          <p:cNvCxnSpPr>
            <a:cxnSpLocks noChangeShapeType="1"/>
            <a:stCxn id="1276947" idx="0"/>
            <a:endCxn id="1276942" idx="2"/>
          </p:cNvCxnSpPr>
          <p:nvPr/>
        </p:nvCxnSpPr>
        <p:spPr bwMode="auto">
          <a:xfrm flipV="1">
            <a:off x="9699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76935" name="AutoShape 7"/>
          <p:cNvCxnSpPr>
            <a:cxnSpLocks noChangeShapeType="1"/>
            <a:stCxn id="1276949" idx="0"/>
            <a:endCxn id="1276943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76936" name="AutoShape 8"/>
          <p:cNvCxnSpPr>
            <a:cxnSpLocks noChangeShapeType="1"/>
            <a:stCxn id="1276942" idx="2"/>
            <a:endCxn id="1276948" idx="0"/>
          </p:cNvCxnSpPr>
          <p:nvPr/>
        </p:nvCxnSpPr>
        <p:spPr bwMode="auto">
          <a:xfrm>
            <a:off x="14366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76937" name="AutoShape 9"/>
          <p:cNvCxnSpPr>
            <a:cxnSpLocks noChangeShapeType="1"/>
            <a:stCxn id="1276943" idx="2"/>
            <a:endCxn id="1276950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grpSp>
        <p:nvGrpSpPr>
          <p:cNvPr id="1276938" name="Group 10"/>
          <p:cNvGrpSpPr>
            <a:grpSpLocks/>
          </p:cNvGrpSpPr>
          <p:nvPr/>
        </p:nvGrpSpPr>
        <p:grpSpPr bwMode="auto">
          <a:xfrm>
            <a:off x="1223963" y="3617913"/>
            <a:ext cx="6981825" cy="427037"/>
            <a:chOff x="771" y="2764"/>
            <a:chExt cx="4398" cy="269"/>
          </a:xfrm>
        </p:grpSpPr>
        <p:sp>
          <p:nvSpPr>
            <p:cNvPr id="1276939" name="AutoShape 11"/>
            <p:cNvSpPr>
              <a:spLocks noChangeArrowheads="1"/>
            </p:cNvSpPr>
            <p:nvPr/>
          </p:nvSpPr>
          <p:spPr bwMode="auto">
            <a:xfrm>
              <a:off x="771" y="2764"/>
              <a:ext cx="161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>
                  <a:solidFill>
                    <a:schemeClr val="accent1"/>
                  </a:solidFill>
                  <a:latin typeface="Tahoma" pitchFamily="34" charset="0"/>
                </a:rPr>
                <a:t>7  2  9  4  </a:t>
              </a:r>
              <a:r>
                <a:rPr lang="en-US" b="1">
                  <a:solidFill>
                    <a:schemeClr val="accent1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>
                  <a:solidFill>
                    <a:schemeClr val="accent1"/>
                  </a:solidFill>
                  <a:latin typeface="Tahoma" pitchFamily="34" charset="0"/>
                </a:rPr>
                <a:t>  2  4  7  9</a:t>
              </a:r>
            </a:p>
          </p:txBody>
        </p:sp>
        <p:sp>
          <p:nvSpPr>
            <p:cNvPr id="1276940" name="AutoShape 12"/>
            <p:cNvSpPr>
              <a:spLocks noChangeArrowheads="1"/>
            </p:cNvSpPr>
            <p:nvPr/>
          </p:nvSpPr>
          <p:spPr bwMode="auto">
            <a:xfrm>
              <a:off x="3555" y="2764"/>
              <a:ext cx="161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>
                  <a:solidFill>
                    <a:schemeClr val="accent1"/>
                  </a:solidFill>
                  <a:latin typeface="Tahoma" pitchFamily="34" charset="0"/>
                </a:rPr>
                <a:t>3  8  6  1  </a:t>
              </a:r>
              <a:r>
                <a:rPr lang="en-US" b="1">
                  <a:solidFill>
                    <a:schemeClr val="accent1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>
                  <a:solidFill>
                    <a:schemeClr val="accent1"/>
                  </a:solidFill>
                  <a:latin typeface="Tahoma" pitchFamily="34" charset="0"/>
                </a:rPr>
                <a:t>  1  3  8  6</a:t>
              </a:r>
            </a:p>
          </p:txBody>
        </p:sp>
      </p:grpSp>
      <p:grpSp>
        <p:nvGrpSpPr>
          <p:cNvPr id="1276941" name="Group 13"/>
          <p:cNvGrpSpPr>
            <a:grpSpLocks/>
          </p:cNvGrpSpPr>
          <p:nvPr/>
        </p:nvGrpSpPr>
        <p:grpSpPr bwMode="auto">
          <a:xfrm>
            <a:off x="742950" y="4643438"/>
            <a:ext cx="7996238" cy="427037"/>
            <a:chOff x="468" y="3168"/>
            <a:chExt cx="5037" cy="269"/>
          </a:xfrm>
        </p:grpSpPr>
        <p:sp>
          <p:nvSpPr>
            <p:cNvPr id="1276942" name="AutoShape 14"/>
            <p:cNvSpPr>
              <a:spLocks noChangeArrowheads="1"/>
            </p:cNvSpPr>
            <p:nvPr/>
          </p:nvSpPr>
          <p:spPr bwMode="auto">
            <a:xfrm>
              <a:off x="468" y="3168"/>
              <a:ext cx="87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>
                  <a:solidFill>
                    <a:schemeClr val="accent1"/>
                  </a:solidFill>
                  <a:latin typeface="Tahoma" pitchFamily="34" charset="0"/>
                </a:rPr>
                <a:t>7  2  </a:t>
              </a:r>
              <a:r>
                <a:rPr lang="en-US" b="1">
                  <a:solidFill>
                    <a:schemeClr val="accent1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>
                  <a:solidFill>
                    <a:schemeClr val="accent1"/>
                  </a:solidFill>
                  <a:latin typeface="Tahoma" pitchFamily="34" charset="0"/>
                </a:rPr>
                <a:t>  2  7</a:t>
              </a:r>
            </a:p>
          </p:txBody>
        </p:sp>
        <p:sp>
          <p:nvSpPr>
            <p:cNvPr id="1276943" name="AutoShape 15"/>
            <p:cNvSpPr>
              <a:spLocks noChangeArrowheads="1"/>
            </p:cNvSpPr>
            <p:nvPr/>
          </p:nvSpPr>
          <p:spPr bwMode="auto">
            <a:xfrm>
              <a:off x="1779" y="3168"/>
              <a:ext cx="942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>
                  <a:solidFill>
                    <a:schemeClr val="accent1"/>
                  </a:solidFill>
                  <a:latin typeface="Tahoma" pitchFamily="34" charset="0"/>
                </a:rPr>
                <a:t>9  4  </a:t>
              </a:r>
              <a:r>
                <a:rPr lang="en-US" b="1">
                  <a:solidFill>
                    <a:schemeClr val="accent1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>
                  <a:solidFill>
                    <a:schemeClr val="accent1"/>
                  </a:solidFill>
                  <a:latin typeface="Tahoma" pitchFamily="34" charset="0"/>
                </a:rPr>
                <a:t>  4  9</a:t>
              </a:r>
            </a:p>
          </p:txBody>
        </p:sp>
        <p:sp>
          <p:nvSpPr>
            <p:cNvPr id="1276944" name="AutoShape 16"/>
            <p:cNvSpPr>
              <a:spLocks noChangeArrowheads="1"/>
            </p:cNvSpPr>
            <p:nvPr/>
          </p:nvSpPr>
          <p:spPr bwMode="auto">
            <a:xfrm>
              <a:off x="3252" y="3168"/>
              <a:ext cx="87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>
                  <a:solidFill>
                    <a:schemeClr val="accent1"/>
                  </a:solidFill>
                  <a:latin typeface="Tahoma" pitchFamily="34" charset="0"/>
                </a:rPr>
                <a:t>3  8  </a:t>
              </a:r>
              <a:r>
                <a:rPr lang="en-US" b="1">
                  <a:solidFill>
                    <a:schemeClr val="accent1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>
                  <a:solidFill>
                    <a:schemeClr val="accent1"/>
                  </a:solidFill>
                  <a:latin typeface="Tahoma" pitchFamily="34" charset="0"/>
                </a:rPr>
                <a:t>  3  8</a:t>
              </a:r>
            </a:p>
          </p:txBody>
        </p:sp>
        <p:sp>
          <p:nvSpPr>
            <p:cNvPr id="1276945" name="AutoShape 17"/>
            <p:cNvSpPr>
              <a:spLocks noChangeArrowheads="1"/>
            </p:cNvSpPr>
            <p:nvPr/>
          </p:nvSpPr>
          <p:spPr bwMode="auto">
            <a:xfrm>
              <a:off x="4563" y="3168"/>
              <a:ext cx="942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>
                  <a:solidFill>
                    <a:schemeClr val="accent1"/>
                  </a:solidFill>
                  <a:latin typeface="Tahoma" pitchFamily="34" charset="0"/>
                </a:rPr>
                <a:t>6  1  </a:t>
              </a:r>
              <a:r>
                <a:rPr lang="en-US" b="1">
                  <a:solidFill>
                    <a:schemeClr val="accent1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>
                  <a:solidFill>
                    <a:schemeClr val="accent1"/>
                  </a:solidFill>
                  <a:latin typeface="Tahoma" pitchFamily="34" charset="0"/>
                </a:rPr>
                <a:t>  1  6</a:t>
              </a:r>
            </a:p>
          </p:txBody>
        </p:sp>
      </p:grpSp>
      <p:grpSp>
        <p:nvGrpSpPr>
          <p:cNvPr id="1276946" name="Group 18"/>
          <p:cNvGrpSpPr>
            <a:grpSpLocks/>
          </p:cNvGrpSpPr>
          <p:nvPr/>
        </p:nvGrpSpPr>
        <p:grpSpPr bwMode="auto">
          <a:xfrm>
            <a:off x="609600" y="5668963"/>
            <a:ext cx="8229600" cy="427037"/>
            <a:chOff x="384" y="3571"/>
            <a:chExt cx="5184" cy="269"/>
          </a:xfrm>
        </p:grpSpPr>
        <p:sp>
          <p:nvSpPr>
            <p:cNvPr id="1276947" name="AutoShape 19"/>
            <p:cNvSpPr>
              <a:spLocks noChangeArrowheads="1"/>
            </p:cNvSpPr>
            <p:nvPr/>
          </p:nvSpPr>
          <p:spPr bwMode="auto">
            <a:xfrm>
              <a:off x="384" y="3571"/>
              <a:ext cx="454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>
                  <a:solidFill>
                    <a:schemeClr val="folHlink"/>
                  </a:solidFill>
                  <a:latin typeface="Tahoma" pitchFamily="34" charset="0"/>
                </a:rPr>
                <a:t>7 </a:t>
              </a:r>
              <a:r>
                <a:rPr lang="en-US" b="1">
                  <a:solidFill>
                    <a:schemeClr val="folHlink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>
                  <a:solidFill>
                    <a:schemeClr val="folHlink"/>
                  </a:solidFill>
                  <a:latin typeface="Tahoma" pitchFamily="34" charset="0"/>
                </a:rPr>
                <a:t> 7</a:t>
              </a:r>
            </a:p>
          </p:txBody>
        </p:sp>
        <p:sp>
          <p:nvSpPr>
            <p:cNvPr id="1276948" name="AutoShape 20"/>
            <p:cNvSpPr>
              <a:spLocks noChangeArrowheads="1"/>
            </p:cNvSpPr>
            <p:nvPr/>
          </p:nvSpPr>
          <p:spPr bwMode="auto">
            <a:xfrm>
              <a:off x="1006" y="3571"/>
              <a:ext cx="437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>
                  <a:solidFill>
                    <a:schemeClr val="folHlink"/>
                  </a:solidFill>
                  <a:latin typeface="Tahoma" pitchFamily="34" charset="0"/>
                </a:rPr>
                <a:t>2 </a:t>
              </a:r>
              <a:r>
                <a:rPr lang="en-US" b="1">
                  <a:solidFill>
                    <a:schemeClr val="folHlink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>
                  <a:solidFill>
                    <a:schemeClr val="folHlink"/>
                  </a:solidFill>
                  <a:latin typeface="Tahoma" pitchFamily="34" charset="0"/>
                </a:rPr>
                <a:t> 2</a:t>
              </a:r>
            </a:p>
          </p:txBody>
        </p:sp>
        <p:sp>
          <p:nvSpPr>
            <p:cNvPr id="1276949" name="AutoShape 21"/>
            <p:cNvSpPr>
              <a:spLocks noChangeArrowheads="1"/>
            </p:cNvSpPr>
            <p:nvPr/>
          </p:nvSpPr>
          <p:spPr bwMode="auto">
            <a:xfrm>
              <a:off x="1725" y="3571"/>
              <a:ext cx="445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>
                  <a:solidFill>
                    <a:schemeClr val="folHlink"/>
                  </a:solidFill>
                  <a:latin typeface="Tahoma" pitchFamily="34" charset="0"/>
                </a:rPr>
                <a:t>9 </a:t>
              </a:r>
              <a:r>
                <a:rPr lang="en-US" b="1">
                  <a:solidFill>
                    <a:schemeClr val="folHlink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>
                  <a:solidFill>
                    <a:schemeClr val="folHlink"/>
                  </a:solidFill>
                  <a:latin typeface="Tahoma" pitchFamily="34" charset="0"/>
                </a:rPr>
                <a:t> 9</a:t>
              </a:r>
            </a:p>
          </p:txBody>
        </p:sp>
        <p:sp>
          <p:nvSpPr>
            <p:cNvPr id="1276950" name="AutoShape 22"/>
            <p:cNvSpPr>
              <a:spLocks noChangeArrowheads="1"/>
            </p:cNvSpPr>
            <p:nvPr/>
          </p:nvSpPr>
          <p:spPr bwMode="auto">
            <a:xfrm>
              <a:off x="2351" y="3571"/>
              <a:ext cx="433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>
                  <a:solidFill>
                    <a:schemeClr val="folHlink"/>
                  </a:solidFill>
                  <a:latin typeface="Tahoma" pitchFamily="34" charset="0"/>
                </a:rPr>
                <a:t>4 </a:t>
              </a:r>
              <a:r>
                <a:rPr lang="en-US" b="1">
                  <a:solidFill>
                    <a:schemeClr val="folHlink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>
                  <a:solidFill>
                    <a:schemeClr val="folHlink"/>
                  </a:solidFill>
                  <a:latin typeface="Tahoma" pitchFamily="34" charset="0"/>
                </a:rPr>
                <a:t> 4</a:t>
              </a:r>
            </a:p>
          </p:txBody>
        </p:sp>
        <p:sp>
          <p:nvSpPr>
            <p:cNvPr id="1276951" name="AutoShape 23"/>
            <p:cNvSpPr>
              <a:spLocks noChangeArrowheads="1"/>
            </p:cNvSpPr>
            <p:nvPr/>
          </p:nvSpPr>
          <p:spPr bwMode="auto">
            <a:xfrm>
              <a:off x="3168" y="3571"/>
              <a:ext cx="454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>
                  <a:solidFill>
                    <a:schemeClr val="folHlink"/>
                  </a:solidFill>
                  <a:latin typeface="Tahoma" pitchFamily="34" charset="0"/>
                </a:rPr>
                <a:t>3 </a:t>
              </a:r>
              <a:r>
                <a:rPr lang="en-US" b="1">
                  <a:solidFill>
                    <a:schemeClr val="folHlink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>
                  <a:solidFill>
                    <a:schemeClr val="folHlink"/>
                  </a:solidFill>
                  <a:latin typeface="Tahoma" pitchFamily="34" charset="0"/>
                </a:rPr>
                <a:t> 3</a:t>
              </a:r>
            </a:p>
          </p:txBody>
        </p:sp>
        <p:sp>
          <p:nvSpPr>
            <p:cNvPr id="1276952" name="AutoShape 24"/>
            <p:cNvSpPr>
              <a:spLocks noChangeArrowheads="1"/>
            </p:cNvSpPr>
            <p:nvPr/>
          </p:nvSpPr>
          <p:spPr bwMode="auto">
            <a:xfrm>
              <a:off x="3790" y="3571"/>
              <a:ext cx="437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>
                  <a:solidFill>
                    <a:schemeClr val="folHlink"/>
                  </a:solidFill>
                  <a:latin typeface="Tahoma" pitchFamily="34" charset="0"/>
                </a:rPr>
                <a:t>8 </a:t>
              </a:r>
              <a:r>
                <a:rPr lang="en-US" b="1">
                  <a:solidFill>
                    <a:schemeClr val="folHlink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>
                  <a:solidFill>
                    <a:schemeClr val="folHlink"/>
                  </a:solidFill>
                  <a:latin typeface="Tahoma" pitchFamily="34" charset="0"/>
                </a:rPr>
                <a:t> 8</a:t>
              </a:r>
            </a:p>
          </p:txBody>
        </p:sp>
        <p:sp>
          <p:nvSpPr>
            <p:cNvPr id="1276953" name="AutoShape 25"/>
            <p:cNvSpPr>
              <a:spLocks noChangeArrowheads="1"/>
            </p:cNvSpPr>
            <p:nvPr/>
          </p:nvSpPr>
          <p:spPr bwMode="auto">
            <a:xfrm>
              <a:off x="4509" y="3571"/>
              <a:ext cx="445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>
                  <a:solidFill>
                    <a:schemeClr val="folHlink"/>
                  </a:solidFill>
                  <a:latin typeface="Tahoma" pitchFamily="34" charset="0"/>
                </a:rPr>
                <a:t>6 </a:t>
              </a:r>
              <a:r>
                <a:rPr lang="en-US" b="1">
                  <a:solidFill>
                    <a:schemeClr val="folHlink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>
                  <a:solidFill>
                    <a:schemeClr val="folHlink"/>
                  </a:solidFill>
                  <a:latin typeface="Tahoma" pitchFamily="34" charset="0"/>
                </a:rPr>
                <a:t> 6</a:t>
              </a:r>
            </a:p>
          </p:txBody>
        </p:sp>
        <p:sp>
          <p:nvSpPr>
            <p:cNvPr id="1276954" name="AutoShape 26"/>
            <p:cNvSpPr>
              <a:spLocks noChangeArrowheads="1"/>
            </p:cNvSpPr>
            <p:nvPr/>
          </p:nvSpPr>
          <p:spPr bwMode="auto">
            <a:xfrm>
              <a:off x="5135" y="3571"/>
              <a:ext cx="433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>
                  <a:solidFill>
                    <a:schemeClr val="folHlink"/>
                  </a:solidFill>
                  <a:latin typeface="Tahoma" pitchFamily="34" charset="0"/>
                </a:rPr>
                <a:t>1 </a:t>
              </a:r>
              <a:r>
                <a:rPr lang="en-US" b="1">
                  <a:solidFill>
                    <a:schemeClr val="folHlink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>
                  <a:solidFill>
                    <a:schemeClr val="folHlink"/>
                  </a:solidFill>
                  <a:latin typeface="Tahoma" pitchFamily="34" charset="0"/>
                </a:rPr>
                <a:t> 1</a:t>
              </a:r>
            </a:p>
          </p:txBody>
        </p:sp>
      </p:grpSp>
      <p:cxnSp>
        <p:nvCxnSpPr>
          <p:cNvPr id="1276955" name="AutoShape 27"/>
          <p:cNvCxnSpPr>
            <a:cxnSpLocks noChangeShapeType="1"/>
            <a:stCxn id="1276944" idx="0"/>
            <a:endCxn id="1276940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76956" name="AutoShape 28"/>
          <p:cNvCxnSpPr>
            <a:cxnSpLocks noChangeShapeType="1"/>
            <a:stCxn id="1276945" idx="0"/>
            <a:endCxn id="1276940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76957" name="AutoShape 29"/>
          <p:cNvCxnSpPr>
            <a:cxnSpLocks noChangeShapeType="1"/>
            <a:stCxn id="1276951" idx="0"/>
            <a:endCxn id="1276944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76958" name="AutoShape 30"/>
          <p:cNvCxnSpPr>
            <a:cxnSpLocks noChangeShapeType="1"/>
            <a:stCxn id="1276953" idx="0"/>
            <a:endCxn id="1276945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76959" name="AutoShape 31"/>
          <p:cNvCxnSpPr>
            <a:cxnSpLocks noChangeShapeType="1"/>
            <a:stCxn id="1276944" idx="2"/>
            <a:endCxn id="1276952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76960" name="AutoShape 32"/>
          <p:cNvCxnSpPr>
            <a:cxnSpLocks noChangeShapeType="1"/>
            <a:stCxn id="1276945" idx="2"/>
            <a:endCxn id="1276954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276961" name="AutoShape 33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7  2  9  4 </a:t>
            </a:r>
            <a:r>
              <a:rPr lang="en-US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>
                <a:latin typeface="Tahoma" pitchFamily="34" charset="0"/>
              </a:rPr>
              <a:t> 3  8  6  1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 </a:t>
            </a:r>
            <a:r>
              <a:rPr lang="en-US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latin typeface="Tahoma" pitchFamily="34" charset="0"/>
              </a:rPr>
              <a:t>  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1  2  3  4  6  7  8  9</a:t>
            </a:r>
          </a:p>
        </p:txBody>
      </p:sp>
      <p:cxnSp>
        <p:nvCxnSpPr>
          <p:cNvPr id="1276962" name="AutoShape 34"/>
          <p:cNvCxnSpPr>
            <a:cxnSpLocks noChangeShapeType="1"/>
            <a:stCxn id="1276939" idx="0"/>
            <a:endCxn id="1276961" idx="2"/>
          </p:cNvCxnSpPr>
          <p:nvPr/>
        </p:nvCxnSpPr>
        <p:spPr bwMode="auto">
          <a:xfrm flipV="1">
            <a:off x="2505075" y="3040063"/>
            <a:ext cx="22193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76963" name="AutoShape 35"/>
          <p:cNvCxnSpPr>
            <a:cxnSpLocks noChangeShapeType="1"/>
            <a:stCxn id="1276940" idx="0"/>
            <a:endCxn id="1276961" idx="2"/>
          </p:cNvCxnSpPr>
          <p:nvPr/>
        </p:nvCxnSpPr>
        <p:spPr bwMode="auto">
          <a:xfrm flipH="1" flipV="1">
            <a:off x="4724400" y="3040063"/>
            <a:ext cx="220027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</p:spTree>
    <p:extLst>
      <p:ext uri="{BB962C8B-B14F-4D97-AF65-F5344CB8AC3E}">
        <p14:creationId xmlns:p14="http://schemas.microsoft.com/office/powerpoint/2010/main" val="1722619292"/>
      </p:ext>
    </p:extLst>
  </p:cSld>
  <p:clrMapOvr>
    <a:masterClrMapping/>
  </p:clrMapOvr>
  <p:transition spd="med"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48FF-441B-4108-9B37-B174C4D5FCE9}" type="slidenum">
              <a:rPr lang="en-US"/>
              <a:pPr/>
              <a:t>24</a:t>
            </a:fld>
            <a:endParaRPr lang="en-US"/>
          </a:p>
        </p:txBody>
      </p:sp>
      <p:sp>
        <p:nvSpPr>
          <p:cNvPr id="1278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Execution Example (2) </a:t>
            </a:r>
          </a:p>
        </p:txBody>
      </p:sp>
      <p:sp>
        <p:nvSpPr>
          <p:cNvPr id="1278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6613" y="1676400"/>
            <a:ext cx="7773987" cy="760413"/>
          </a:xfrm>
        </p:spPr>
        <p:txBody>
          <a:bodyPr/>
          <a:lstStyle/>
          <a:p>
            <a:r>
              <a:rPr lang="en-US"/>
              <a:t>Recursive call, partition</a:t>
            </a:r>
          </a:p>
        </p:txBody>
      </p:sp>
      <p:cxnSp>
        <p:nvCxnSpPr>
          <p:cNvPr id="1278980" name="AutoShape 4"/>
          <p:cNvCxnSpPr>
            <a:cxnSpLocks noChangeShapeType="1"/>
            <a:stCxn id="1278989" idx="0"/>
            <a:endCxn id="1278986" idx="2"/>
          </p:cNvCxnSpPr>
          <p:nvPr/>
        </p:nvCxnSpPr>
        <p:spPr bwMode="auto">
          <a:xfrm flipV="1">
            <a:off x="1436688" y="4064000"/>
            <a:ext cx="1068387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78981" name="AutoShape 5"/>
          <p:cNvCxnSpPr>
            <a:cxnSpLocks noChangeShapeType="1"/>
            <a:stCxn id="1278990" idx="0"/>
            <a:endCxn id="1278986" idx="2"/>
          </p:cNvCxnSpPr>
          <p:nvPr/>
        </p:nvCxnSpPr>
        <p:spPr bwMode="auto">
          <a:xfrm flipH="1" flipV="1">
            <a:off x="2505075" y="4064000"/>
            <a:ext cx="1066800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78982" name="AutoShape 6"/>
          <p:cNvCxnSpPr>
            <a:cxnSpLocks noChangeShapeType="1"/>
            <a:stCxn id="1278994" idx="0"/>
            <a:endCxn id="1278989" idx="2"/>
          </p:cNvCxnSpPr>
          <p:nvPr/>
        </p:nvCxnSpPr>
        <p:spPr bwMode="auto">
          <a:xfrm flipV="1">
            <a:off x="9699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78983" name="AutoShape 7"/>
          <p:cNvCxnSpPr>
            <a:cxnSpLocks noChangeShapeType="1"/>
            <a:stCxn id="1278996" idx="0"/>
            <a:endCxn id="1278990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78984" name="AutoShape 8"/>
          <p:cNvCxnSpPr>
            <a:cxnSpLocks noChangeShapeType="1"/>
            <a:stCxn id="1278989" idx="2"/>
            <a:endCxn id="1278995" idx="0"/>
          </p:cNvCxnSpPr>
          <p:nvPr/>
        </p:nvCxnSpPr>
        <p:spPr bwMode="auto">
          <a:xfrm>
            <a:off x="14366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78985" name="AutoShape 9"/>
          <p:cNvCxnSpPr>
            <a:cxnSpLocks noChangeShapeType="1"/>
            <a:stCxn id="1278990" idx="2"/>
            <a:endCxn id="1278997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278986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 7  2 </a:t>
            </a:r>
            <a:r>
              <a:rPr lang="en-US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>
                <a:latin typeface="Tahoma" pitchFamily="34" charset="0"/>
              </a:rPr>
              <a:t> 9  4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 2  4  7  9</a:t>
            </a:r>
          </a:p>
        </p:txBody>
      </p:sp>
      <p:sp>
        <p:nvSpPr>
          <p:cNvPr id="1278987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accent1"/>
                </a:solidFill>
                <a:latin typeface="Tahoma" pitchFamily="34" charset="0"/>
              </a:rPr>
              <a:t>3  8  6  1  </a:t>
            </a:r>
            <a:r>
              <a:rPr lang="en-US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 1  3  8  6</a:t>
            </a:r>
          </a:p>
        </p:txBody>
      </p:sp>
      <p:grpSp>
        <p:nvGrpSpPr>
          <p:cNvPr id="1278988" name="Group 12"/>
          <p:cNvGrpSpPr>
            <a:grpSpLocks/>
          </p:cNvGrpSpPr>
          <p:nvPr/>
        </p:nvGrpSpPr>
        <p:grpSpPr bwMode="auto">
          <a:xfrm>
            <a:off x="742950" y="4643438"/>
            <a:ext cx="7996238" cy="427037"/>
            <a:chOff x="468" y="3168"/>
            <a:chExt cx="5037" cy="269"/>
          </a:xfrm>
        </p:grpSpPr>
        <p:sp>
          <p:nvSpPr>
            <p:cNvPr id="1278989" name="AutoShape 13"/>
            <p:cNvSpPr>
              <a:spLocks noChangeArrowheads="1"/>
            </p:cNvSpPr>
            <p:nvPr/>
          </p:nvSpPr>
          <p:spPr bwMode="auto">
            <a:xfrm>
              <a:off x="468" y="3168"/>
              <a:ext cx="87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>
                  <a:solidFill>
                    <a:schemeClr val="accent1"/>
                  </a:solidFill>
                  <a:latin typeface="Tahoma" pitchFamily="34" charset="0"/>
                </a:rPr>
                <a:t>7  2  </a:t>
              </a:r>
              <a:r>
                <a:rPr lang="en-US" b="1">
                  <a:solidFill>
                    <a:schemeClr val="accent1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>
                  <a:solidFill>
                    <a:schemeClr val="accent1"/>
                  </a:solidFill>
                  <a:latin typeface="Tahoma" pitchFamily="34" charset="0"/>
                </a:rPr>
                <a:t>  2  7</a:t>
              </a:r>
            </a:p>
          </p:txBody>
        </p:sp>
        <p:sp>
          <p:nvSpPr>
            <p:cNvPr id="1278990" name="AutoShape 14"/>
            <p:cNvSpPr>
              <a:spLocks noChangeArrowheads="1"/>
            </p:cNvSpPr>
            <p:nvPr/>
          </p:nvSpPr>
          <p:spPr bwMode="auto">
            <a:xfrm>
              <a:off x="1779" y="3168"/>
              <a:ext cx="942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>
                  <a:solidFill>
                    <a:schemeClr val="accent1"/>
                  </a:solidFill>
                  <a:latin typeface="Tahoma" pitchFamily="34" charset="0"/>
                </a:rPr>
                <a:t>9  4  </a:t>
              </a:r>
              <a:r>
                <a:rPr lang="en-US" b="1">
                  <a:solidFill>
                    <a:schemeClr val="accent1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>
                  <a:solidFill>
                    <a:schemeClr val="accent1"/>
                  </a:solidFill>
                  <a:latin typeface="Tahoma" pitchFamily="34" charset="0"/>
                </a:rPr>
                <a:t>  4  9</a:t>
              </a:r>
            </a:p>
          </p:txBody>
        </p:sp>
        <p:sp>
          <p:nvSpPr>
            <p:cNvPr id="1278991" name="AutoShape 15"/>
            <p:cNvSpPr>
              <a:spLocks noChangeArrowheads="1"/>
            </p:cNvSpPr>
            <p:nvPr/>
          </p:nvSpPr>
          <p:spPr bwMode="auto">
            <a:xfrm>
              <a:off x="3252" y="3168"/>
              <a:ext cx="87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>
                  <a:solidFill>
                    <a:schemeClr val="accent1"/>
                  </a:solidFill>
                  <a:latin typeface="Tahoma" pitchFamily="34" charset="0"/>
                </a:rPr>
                <a:t>3  8  </a:t>
              </a:r>
              <a:r>
                <a:rPr lang="en-US" b="1">
                  <a:solidFill>
                    <a:schemeClr val="accent1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>
                  <a:solidFill>
                    <a:schemeClr val="accent1"/>
                  </a:solidFill>
                  <a:latin typeface="Tahoma" pitchFamily="34" charset="0"/>
                </a:rPr>
                <a:t>  3  8</a:t>
              </a:r>
            </a:p>
          </p:txBody>
        </p:sp>
        <p:sp>
          <p:nvSpPr>
            <p:cNvPr id="1278992" name="AutoShape 16"/>
            <p:cNvSpPr>
              <a:spLocks noChangeArrowheads="1"/>
            </p:cNvSpPr>
            <p:nvPr/>
          </p:nvSpPr>
          <p:spPr bwMode="auto">
            <a:xfrm>
              <a:off x="4563" y="3168"/>
              <a:ext cx="942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>
                  <a:solidFill>
                    <a:schemeClr val="accent1"/>
                  </a:solidFill>
                  <a:latin typeface="Tahoma" pitchFamily="34" charset="0"/>
                </a:rPr>
                <a:t>6  1  </a:t>
              </a:r>
              <a:r>
                <a:rPr lang="en-US" b="1">
                  <a:solidFill>
                    <a:schemeClr val="accent1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>
                  <a:solidFill>
                    <a:schemeClr val="accent1"/>
                  </a:solidFill>
                  <a:latin typeface="Tahoma" pitchFamily="34" charset="0"/>
                </a:rPr>
                <a:t>  1  6</a:t>
              </a:r>
            </a:p>
          </p:txBody>
        </p:sp>
      </p:grpSp>
      <p:grpSp>
        <p:nvGrpSpPr>
          <p:cNvPr id="1278993" name="Group 17"/>
          <p:cNvGrpSpPr>
            <a:grpSpLocks/>
          </p:cNvGrpSpPr>
          <p:nvPr/>
        </p:nvGrpSpPr>
        <p:grpSpPr bwMode="auto">
          <a:xfrm>
            <a:off x="609600" y="5668963"/>
            <a:ext cx="8229600" cy="427037"/>
            <a:chOff x="384" y="3571"/>
            <a:chExt cx="5184" cy="269"/>
          </a:xfrm>
        </p:grpSpPr>
        <p:sp>
          <p:nvSpPr>
            <p:cNvPr id="1278994" name="AutoShape 18"/>
            <p:cNvSpPr>
              <a:spLocks noChangeArrowheads="1"/>
            </p:cNvSpPr>
            <p:nvPr/>
          </p:nvSpPr>
          <p:spPr bwMode="auto">
            <a:xfrm>
              <a:off x="384" y="3571"/>
              <a:ext cx="454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>
                  <a:solidFill>
                    <a:schemeClr val="folHlink"/>
                  </a:solidFill>
                  <a:latin typeface="Tahoma" pitchFamily="34" charset="0"/>
                </a:rPr>
                <a:t>7 </a:t>
              </a:r>
              <a:r>
                <a:rPr lang="en-US" b="1">
                  <a:solidFill>
                    <a:schemeClr val="folHlink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>
                  <a:solidFill>
                    <a:schemeClr val="folHlink"/>
                  </a:solidFill>
                  <a:latin typeface="Tahoma" pitchFamily="34" charset="0"/>
                </a:rPr>
                <a:t> 7</a:t>
              </a:r>
            </a:p>
          </p:txBody>
        </p:sp>
        <p:sp>
          <p:nvSpPr>
            <p:cNvPr id="1278995" name="AutoShape 19"/>
            <p:cNvSpPr>
              <a:spLocks noChangeArrowheads="1"/>
            </p:cNvSpPr>
            <p:nvPr/>
          </p:nvSpPr>
          <p:spPr bwMode="auto">
            <a:xfrm>
              <a:off x="1006" y="3571"/>
              <a:ext cx="437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>
                  <a:solidFill>
                    <a:schemeClr val="folHlink"/>
                  </a:solidFill>
                  <a:latin typeface="Tahoma" pitchFamily="34" charset="0"/>
                </a:rPr>
                <a:t>2 </a:t>
              </a:r>
              <a:r>
                <a:rPr lang="en-US" b="1">
                  <a:solidFill>
                    <a:schemeClr val="folHlink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>
                  <a:solidFill>
                    <a:schemeClr val="folHlink"/>
                  </a:solidFill>
                  <a:latin typeface="Tahoma" pitchFamily="34" charset="0"/>
                </a:rPr>
                <a:t> 2</a:t>
              </a:r>
            </a:p>
          </p:txBody>
        </p:sp>
        <p:sp>
          <p:nvSpPr>
            <p:cNvPr id="1278996" name="AutoShape 20"/>
            <p:cNvSpPr>
              <a:spLocks noChangeArrowheads="1"/>
            </p:cNvSpPr>
            <p:nvPr/>
          </p:nvSpPr>
          <p:spPr bwMode="auto">
            <a:xfrm>
              <a:off x="1725" y="3571"/>
              <a:ext cx="445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>
                  <a:solidFill>
                    <a:schemeClr val="folHlink"/>
                  </a:solidFill>
                  <a:latin typeface="Tahoma" pitchFamily="34" charset="0"/>
                </a:rPr>
                <a:t>9 </a:t>
              </a:r>
              <a:r>
                <a:rPr lang="en-US" b="1">
                  <a:solidFill>
                    <a:schemeClr val="folHlink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>
                  <a:solidFill>
                    <a:schemeClr val="folHlink"/>
                  </a:solidFill>
                  <a:latin typeface="Tahoma" pitchFamily="34" charset="0"/>
                </a:rPr>
                <a:t> 9</a:t>
              </a:r>
            </a:p>
          </p:txBody>
        </p:sp>
        <p:sp>
          <p:nvSpPr>
            <p:cNvPr id="1278997" name="AutoShape 21"/>
            <p:cNvSpPr>
              <a:spLocks noChangeArrowheads="1"/>
            </p:cNvSpPr>
            <p:nvPr/>
          </p:nvSpPr>
          <p:spPr bwMode="auto">
            <a:xfrm>
              <a:off x="2351" y="3571"/>
              <a:ext cx="433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>
                  <a:solidFill>
                    <a:schemeClr val="folHlink"/>
                  </a:solidFill>
                  <a:latin typeface="Tahoma" pitchFamily="34" charset="0"/>
                </a:rPr>
                <a:t>4 </a:t>
              </a:r>
              <a:r>
                <a:rPr lang="en-US" b="1">
                  <a:solidFill>
                    <a:schemeClr val="folHlink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>
                  <a:solidFill>
                    <a:schemeClr val="folHlink"/>
                  </a:solidFill>
                  <a:latin typeface="Tahoma" pitchFamily="34" charset="0"/>
                </a:rPr>
                <a:t> 4</a:t>
              </a:r>
            </a:p>
          </p:txBody>
        </p:sp>
        <p:sp>
          <p:nvSpPr>
            <p:cNvPr id="1278998" name="AutoShape 22"/>
            <p:cNvSpPr>
              <a:spLocks noChangeArrowheads="1"/>
            </p:cNvSpPr>
            <p:nvPr/>
          </p:nvSpPr>
          <p:spPr bwMode="auto">
            <a:xfrm>
              <a:off x="3168" y="3571"/>
              <a:ext cx="454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>
                  <a:solidFill>
                    <a:schemeClr val="folHlink"/>
                  </a:solidFill>
                  <a:latin typeface="Tahoma" pitchFamily="34" charset="0"/>
                </a:rPr>
                <a:t>3 </a:t>
              </a:r>
              <a:r>
                <a:rPr lang="en-US" b="1">
                  <a:solidFill>
                    <a:schemeClr val="folHlink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>
                  <a:solidFill>
                    <a:schemeClr val="folHlink"/>
                  </a:solidFill>
                  <a:latin typeface="Tahoma" pitchFamily="34" charset="0"/>
                </a:rPr>
                <a:t> 3</a:t>
              </a:r>
            </a:p>
          </p:txBody>
        </p:sp>
        <p:sp>
          <p:nvSpPr>
            <p:cNvPr id="1278999" name="AutoShape 23"/>
            <p:cNvSpPr>
              <a:spLocks noChangeArrowheads="1"/>
            </p:cNvSpPr>
            <p:nvPr/>
          </p:nvSpPr>
          <p:spPr bwMode="auto">
            <a:xfrm>
              <a:off x="3790" y="3571"/>
              <a:ext cx="437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>
                  <a:solidFill>
                    <a:schemeClr val="folHlink"/>
                  </a:solidFill>
                  <a:latin typeface="Tahoma" pitchFamily="34" charset="0"/>
                </a:rPr>
                <a:t>8 </a:t>
              </a:r>
              <a:r>
                <a:rPr lang="en-US" b="1">
                  <a:solidFill>
                    <a:schemeClr val="folHlink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>
                  <a:solidFill>
                    <a:schemeClr val="folHlink"/>
                  </a:solidFill>
                  <a:latin typeface="Tahoma" pitchFamily="34" charset="0"/>
                </a:rPr>
                <a:t> 8</a:t>
              </a:r>
            </a:p>
          </p:txBody>
        </p:sp>
        <p:sp>
          <p:nvSpPr>
            <p:cNvPr id="1279000" name="AutoShape 24"/>
            <p:cNvSpPr>
              <a:spLocks noChangeArrowheads="1"/>
            </p:cNvSpPr>
            <p:nvPr/>
          </p:nvSpPr>
          <p:spPr bwMode="auto">
            <a:xfrm>
              <a:off x="4509" y="3571"/>
              <a:ext cx="445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>
                  <a:solidFill>
                    <a:schemeClr val="folHlink"/>
                  </a:solidFill>
                  <a:latin typeface="Tahoma" pitchFamily="34" charset="0"/>
                </a:rPr>
                <a:t>6 </a:t>
              </a:r>
              <a:r>
                <a:rPr lang="en-US" b="1">
                  <a:solidFill>
                    <a:schemeClr val="folHlink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>
                  <a:solidFill>
                    <a:schemeClr val="folHlink"/>
                  </a:solidFill>
                  <a:latin typeface="Tahoma" pitchFamily="34" charset="0"/>
                </a:rPr>
                <a:t> 6</a:t>
              </a:r>
            </a:p>
          </p:txBody>
        </p:sp>
        <p:sp>
          <p:nvSpPr>
            <p:cNvPr id="1279001" name="AutoShape 25"/>
            <p:cNvSpPr>
              <a:spLocks noChangeArrowheads="1"/>
            </p:cNvSpPr>
            <p:nvPr/>
          </p:nvSpPr>
          <p:spPr bwMode="auto">
            <a:xfrm>
              <a:off x="5135" y="3571"/>
              <a:ext cx="433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>
                  <a:solidFill>
                    <a:schemeClr val="folHlink"/>
                  </a:solidFill>
                  <a:latin typeface="Tahoma" pitchFamily="34" charset="0"/>
                </a:rPr>
                <a:t>1 </a:t>
              </a:r>
              <a:r>
                <a:rPr lang="en-US" b="1">
                  <a:solidFill>
                    <a:schemeClr val="folHlink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>
                  <a:solidFill>
                    <a:schemeClr val="folHlink"/>
                  </a:solidFill>
                  <a:latin typeface="Tahoma" pitchFamily="34" charset="0"/>
                </a:rPr>
                <a:t> 1</a:t>
              </a:r>
            </a:p>
          </p:txBody>
        </p:sp>
      </p:grpSp>
      <p:cxnSp>
        <p:nvCxnSpPr>
          <p:cNvPr id="1279002" name="AutoShape 26"/>
          <p:cNvCxnSpPr>
            <a:cxnSpLocks noChangeShapeType="1"/>
            <a:stCxn id="1278991" idx="0"/>
            <a:endCxn id="1278987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79003" name="AutoShape 27"/>
          <p:cNvCxnSpPr>
            <a:cxnSpLocks noChangeShapeType="1"/>
            <a:stCxn id="1278992" idx="0"/>
            <a:endCxn id="1278987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79004" name="AutoShape 28"/>
          <p:cNvCxnSpPr>
            <a:cxnSpLocks noChangeShapeType="1"/>
            <a:stCxn id="1278998" idx="0"/>
            <a:endCxn id="1278991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79005" name="AutoShape 29"/>
          <p:cNvCxnSpPr>
            <a:cxnSpLocks noChangeShapeType="1"/>
            <a:stCxn id="1279000" idx="0"/>
            <a:endCxn id="1278992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79006" name="AutoShape 30"/>
          <p:cNvCxnSpPr>
            <a:cxnSpLocks noChangeShapeType="1"/>
            <a:stCxn id="1278991" idx="2"/>
            <a:endCxn id="1278999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79007" name="AutoShape 31"/>
          <p:cNvCxnSpPr>
            <a:cxnSpLocks noChangeShapeType="1"/>
            <a:stCxn id="1278992" idx="2"/>
            <a:endCxn id="1279001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279008" name="AutoShape 32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7  2  9  4 </a:t>
            </a:r>
            <a:r>
              <a:rPr lang="en-US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>
                <a:latin typeface="Tahoma" pitchFamily="34" charset="0"/>
              </a:rPr>
              <a:t> 3  8  6  1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 </a:t>
            </a:r>
            <a:r>
              <a:rPr lang="en-US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latin typeface="Tahoma" pitchFamily="34" charset="0"/>
              </a:rPr>
              <a:t>  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1  2  3  4  6  7  8  9</a:t>
            </a:r>
          </a:p>
        </p:txBody>
      </p:sp>
      <p:cxnSp>
        <p:nvCxnSpPr>
          <p:cNvPr id="1279009" name="AutoShape 33"/>
          <p:cNvCxnSpPr>
            <a:cxnSpLocks noChangeShapeType="1"/>
            <a:stCxn id="1278986" idx="0"/>
            <a:endCxn id="1279008" idx="2"/>
          </p:cNvCxnSpPr>
          <p:nvPr/>
        </p:nvCxnSpPr>
        <p:spPr bwMode="auto">
          <a:xfrm flipV="1">
            <a:off x="2505075" y="3030538"/>
            <a:ext cx="22193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79010" name="AutoShape 34"/>
          <p:cNvCxnSpPr>
            <a:cxnSpLocks noChangeShapeType="1"/>
            <a:stCxn id="1278987" idx="0"/>
            <a:endCxn id="1279008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279011" name="Line 35"/>
          <p:cNvSpPr>
            <a:spLocks noChangeShapeType="1"/>
          </p:cNvSpPr>
          <p:nvPr/>
        </p:nvSpPr>
        <p:spPr bwMode="auto">
          <a:xfrm flipH="1">
            <a:off x="2438400" y="3200400"/>
            <a:ext cx="533400" cy="152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61169"/>
      </p:ext>
    </p:extLst>
  </p:cSld>
  <p:clrMapOvr>
    <a:masterClrMapping/>
  </p:clrMapOvr>
  <p:transition spd="med"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7E255-7727-4A30-B4BA-94A6E1BBC04E}" type="slidenum">
              <a:rPr lang="en-US"/>
              <a:pPr/>
              <a:t>25</a:t>
            </a:fld>
            <a:endParaRPr lang="en-US"/>
          </a:p>
        </p:txBody>
      </p:sp>
      <p:sp>
        <p:nvSpPr>
          <p:cNvPr id="128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Execution Example (3)</a:t>
            </a:r>
          </a:p>
        </p:txBody>
      </p:sp>
      <p:sp>
        <p:nvSpPr>
          <p:cNvPr id="128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6613" y="1676400"/>
            <a:ext cx="7773987" cy="685800"/>
          </a:xfrm>
        </p:spPr>
        <p:txBody>
          <a:bodyPr/>
          <a:lstStyle/>
          <a:p>
            <a:r>
              <a:rPr lang="en-US"/>
              <a:t>Recursive call, partition</a:t>
            </a:r>
          </a:p>
        </p:txBody>
      </p:sp>
      <p:cxnSp>
        <p:nvCxnSpPr>
          <p:cNvPr id="1281028" name="AutoShape 4"/>
          <p:cNvCxnSpPr>
            <a:cxnSpLocks noChangeShapeType="1"/>
            <a:stCxn id="1281036" idx="0"/>
            <a:endCxn id="1281034" idx="2"/>
          </p:cNvCxnSpPr>
          <p:nvPr/>
        </p:nvCxnSpPr>
        <p:spPr bwMode="auto">
          <a:xfrm flipV="1">
            <a:off x="1436688" y="4054475"/>
            <a:ext cx="1068387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81029" name="AutoShape 5"/>
          <p:cNvCxnSpPr>
            <a:cxnSpLocks noChangeShapeType="1"/>
            <a:stCxn id="1281037" idx="0"/>
            <a:endCxn id="1281034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81030" name="AutoShape 6"/>
          <p:cNvCxnSpPr>
            <a:cxnSpLocks noChangeShapeType="1"/>
            <a:stCxn id="1281041" idx="0"/>
            <a:endCxn id="1281036" idx="2"/>
          </p:cNvCxnSpPr>
          <p:nvPr/>
        </p:nvCxnSpPr>
        <p:spPr bwMode="auto">
          <a:xfrm flipV="1">
            <a:off x="969963" y="5089525"/>
            <a:ext cx="466725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81031" name="AutoShape 7"/>
          <p:cNvCxnSpPr>
            <a:cxnSpLocks noChangeShapeType="1"/>
            <a:stCxn id="1281043" idx="0"/>
            <a:endCxn id="1281037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81032" name="AutoShape 8"/>
          <p:cNvCxnSpPr>
            <a:cxnSpLocks noChangeShapeType="1"/>
            <a:stCxn id="1281036" idx="2"/>
            <a:endCxn id="1281042" idx="0"/>
          </p:cNvCxnSpPr>
          <p:nvPr/>
        </p:nvCxnSpPr>
        <p:spPr bwMode="auto">
          <a:xfrm>
            <a:off x="1436688" y="5089525"/>
            <a:ext cx="508000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81033" name="AutoShape 9"/>
          <p:cNvCxnSpPr>
            <a:cxnSpLocks noChangeShapeType="1"/>
            <a:stCxn id="1281037" idx="2"/>
            <a:endCxn id="1281044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281034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 7  2 </a:t>
            </a:r>
            <a:r>
              <a:rPr lang="en-US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>
                <a:latin typeface="Tahoma" pitchFamily="34" charset="0"/>
              </a:rPr>
              <a:t> 9  4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 2  4  7  9</a:t>
            </a:r>
          </a:p>
        </p:txBody>
      </p:sp>
      <p:sp>
        <p:nvSpPr>
          <p:cNvPr id="1281035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accent1"/>
                </a:solidFill>
                <a:latin typeface="Tahoma" pitchFamily="34" charset="0"/>
              </a:rPr>
              <a:t>3  8  6  1  </a:t>
            </a:r>
            <a:r>
              <a:rPr lang="en-US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 1  3  8  6</a:t>
            </a:r>
          </a:p>
        </p:txBody>
      </p:sp>
      <p:sp>
        <p:nvSpPr>
          <p:cNvPr id="1281036" name="AutoShape 12"/>
          <p:cNvSpPr>
            <a:spLocks noChangeArrowheads="1"/>
          </p:cNvSpPr>
          <p:nvPr/>
        </p:nvSpPr>
        <p:spPr bwMode="auto">
          <a:xfrm>
            <a:off x="7429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7 </a:t>
            </a:r>
            <a:r>
              <a:rPr lang="en-US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>
                <a:latin typeface="Tahoma" pitchFamily="34" charset="0"/>
              </a:rPr>
              <a:t> 2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2  7</a:t>
            </a:r>
          </a:p>
        </p:txBody>
      </p:sp>
      <p:sp>
        <p:nvSpPr>
          <p:cNvPr id="1281037" name="AutoShape 13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accent1"/>
                </a:solidFill>
                <a:latin typeface="Tahoma" pitchFamily="34" charset="0"/>
              </a:rPr>
              <a:t>9  4  </a:t>
            </a:r>
            <a:r>
              <a:rPr lang="en-US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 4  9</a:t>
            </a:r>
          </a:p>
        </p:txBody>
      </p:sp>
      <p:sp>
        <p:nvSpPr>
          <p:cNvPr id="1281038" name="AutoShape 14"/>
          <p:cNvSpPr>
            <a:spLocks noChangeArrowheads="1"/>
          </p:cNvSpPr>
          <p:nvPr/>
        </p:nvSpPr>
        <p:spPr bwMode="auto"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accent1"/>
                </a:solidFill>
                <a:latin typeface="Tahoma" pitchFamily="34" charset="0"/>
              </a:rPr>
              <a:t>3  8  </a:t>
            </a:r>
            <a:r>
              <a:rPr lang="en-US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 3  8</a:t>
            </a:r>
          </a:p>
        </p:txBody>
      </p:sp>
      <p:sp>
        <p:nvSpPr>
          <p:cNvPr id="1281039" name="AutoShape 15"/>
          <p:cNvSpPr>
            <a:spLocks noChangeArrowheads="1"/>
          </p:cNvSpPr>
          <p:nvPr/>
        </p:nvSpPr>
        <p:spPr bwMode="auto"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accent1"/>
                </a:solidFill>
                <a:latin typeface="Tahoma" pitchFamily="34" charset="0"/>
              </a:rPr>
              <a:t>6  1  </a:t>
            </a:r>
            <a:r>
              <a:rPr lang="en-US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 1  6</a:t>
            </a:r>
          </a:p>
        </p:txBody>
      </p:sp>
      <p:grpSp>
        <p:nvGrpSpPr>
          <p:cNvPr id="1281040" name="Group 16"/>
          <p:cNvGrpSpPr>
            <a:grpSpLocks/>
          </p:cNvGrpSpPr>
          <p:nvPr/>
        </p:nvGrpSpPr>
        <p:grpSpPr bwMode="auto">
          <a:xfrm>
            <a:off x="609600" y="5668963"/>
            <a:ext cx="8229600" cy="427037"/>
            <a:chOff x="384" y="3571"/>
            <a:chExt cx="5184" cy="269"/>
          </a:xfrm>
        </p:grpSpPr>
        <p:sp>
          <p:nvSpPr>
            <p:cNvPr id="1281041" name="AutoShape 17"/>
            <p:cNvSpPr>
              <a:spLocks noChangeArrowheads="1"/>
            </p:cNvSpPr>
            <p:nvPr/>
          </p:nvSpPr>
          <p:spPr bwMode="auto">
            <a:xfrm>
              <a:off x="384" y="3571"/>
              <a:ext cx="454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>
                  <a:solidFill>
                    <a:schemeClr val="folHlink"/>
                  </a:solidFill>
                  <a:latin typeface="Tahoma" pitchFamily="34" charset="0"/>
                </a:rPr>
                <a:t>7 </a:t>
              </a:r>
              <a:r>
                <a:rPr lang="en-US" b="1">
                  <a:solidFill>
                    <a:schemeClr val="folHlink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>
                  <a:solidFill>
                    <a:schemeClr val="folHlink"/>
                  </a:solidFill>
                  <a:latin typeface="Tahoma" pitchFamily="34" charset="0"/>
                </a:rPr>
                <a:t> 7</a:t>
              </a:r>
            </a:p>
          </p:txBody>
        </p:sp>
        <p:sp>
          <p:nvSpPr>
            <p:cNvPr id="1281042" name="AutoShape 18"/>
            <p:cNvSpPr>
              <a:spLocks noChangeArrowheads="1"/>
            </p:cNvSpPr>
            <p:nvPr/>
          </p:nvSpPr>
          <p:spPr bwMode="auto">
            <a:xfrm>
              <a:off x="1006" y="3571"/>
              <a:ext cx="437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>
                  <a:solidFill>
                    <a:schemeClr val="folHlink"/>
                  </a:solidFill>
                  <a:latin typeface="Tahoma" pitchFamily="34" charset="0"/>
                </a:rPr>
                <a:t>2 </a:t>
              </a:r>
              <a:r>
                <a:rPr lang="en-US" b="1">
                  <a:solidFill>
                    <a:schemeClr val="folHlink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>
                  <a:solidFill>
                    <a:schemeClr val="folHlink"/>
                  </a:solidFill>
                  <a:latin typeface="Tahoma" pitchFamily="34" charset="0"/>
                </a:rPr>
                <a:t> 2</a:t>
              </a:r>
            </a:p>
          </p:txBody>
        </p:sp>
        <p:sp>
          <p:nvSpPr>
            <p:cNvPr id="1281043" name="AutoShape 19"/>
            <p:cNvSpPr>
              <a:spLocks noChangeArrowheads="1"/>
            </p:cNvSpPr>
            <p:nvPr/>
          </p:nvSpPr>
          <p:spPr bwMode="auto">
            <a:xfrm>
              <a:off x="1725" y="3571"/>
              <a:ext cx="445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>
                  <a:solidFill>
                    <a:schemeClr val="folHlink"/>
                  </a:solidFill>
                  <a:latin typeface="Tahoma" pitchFamily="34" charset="0"/>
                </a:rPr>
                <a:t>9 </a:t>
              </a:r>
              <a:r>
                <a:rPr lang="en-US" b="1">
                  <a:solidFill>
                    <a:schemeClr val="folHlink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>
                  <a:solidFill>
                    <a:schemeClr val="folHlink"/>
                  </a:solidFill>
                  <a:latin typeface="Tahoma" pitchFamily="34" charset="0"/>
                </a:rPr>
                <a:t> 9</a:t>
              </a:r>
            </a:p>
          </p:txBody>
        </p:sp>
        <p:sp>
          <p:nvSpPr>
            <p:cNvPr id="1281044" name="AutoShape 20"/>
            <p:cNvSpPr>
              <a:spLocks noChangeArrowheads="1"/>
            </p:cNvSpPr>
            <p:nvPr/>
          </p:nvSpPr>
          <p:spPr bwMode="auto">
            <a:xfrm>
              <a:off x="2351" y="3571"/>
              <a:ext cx="433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>
                  <a:solidFill>
                    <a:schemeClr val="folHlink"/>
                  </a:solidFill>
                  <a:latin typeface="Tahoma" pitchFamily="34" charset="0"/>
                </a:rPr>
                <a:t>4 </a:t>
              </a:r>
              <a:r>
                <a:rPr lang="en-US" b="1">
                  <a:solidFill>
                    <a:schemeClr val="folHlink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>
                  <a:solidFill>
                    <a:schemeClr val="folHlink"/>
                  </a:solidFill>
                  <a:latin typeface="Tahoma" pitchFamily="34" charset="0"/>
                </a:rPr>
                <a:t> 4</a:t>
              </a:r>
            </a:p>
          </p:txBody>
        </p:sp>
        <p:sp>
          <p:nvSpPr>
            <p:cNvPr id="1281045" name="AutoShape 21"/>
            <p:cNvSpPr>
              <a:spLocks noChangeArrowheads="1"/>
            </p:cNvSpPr>
            <p:nvPr/>
          </p:nvSpPr>
          <p:spPr bwMode="auto">
            <a:xfrm>
              <a:off x="3168" y="3571"/>
              <a:ext cx="454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>
                  <a:solidFill>
                    <a:schemeClr val="folHlink"/>
                  </a:solidFill>
                  <a:latin typeface="Tahoma" pitchFamily="34" charset="0"/>
                </a:rPr>
                <a:t>3 </a:t>
              </a:r>
              <a:r>
                <a:rPr lang="en-US" b="1">
                  <a:solidFill>
                    <a:schemeClr val="folHlink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>
                  <a:solidFill>
                    <a:schemeClr val="folHlink"/>
                  </a:solidFill>
                  <a:latin typeface="Tahoma" pitchFamily="34" charset="0"/>
                </a:rPr>
                <a:t> 3</a:t>
              </a:r>
            </a:p>
          </p:txBody>
        </p:sp>
        <p:sp>
          <p:nvSpPr>
            <p:cNvPr id="1281046" name="AutoShape 22"/>
            <p:cNvSpPr>
              <a:spLocks noChangeArrowheads="1"/>
            </p:cNvSpPr>
            <p:nvPr/>
          </p:nvSpPr>
          <p:spPr bwMode="auto">
            <a:xfrm>
              <a:off x="3790" y="3571"/>
              <a:ext cx="437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>
                  <a:solidFill>
                    <a:schemeClr val="folHlink"/>
                  </a:solidFill>
                  <a:latin typeface="Tahoma" pitchFamily="34" charset="0"/>
                </a:rPr>
                <a:t>8 </a:t>
              </a:r>
              <a:r>
                <a:rPr lang="en-US" b="1">
                  <a:solidFill>
                    <a:schemeClr val="folHlink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>
                  <a:solidFill>
                    <a:schemeClr val="folHlink"/>
                  </a:solidFill>
                  <a:latin typeface="Tahoma" pitchFamily="34" charset="0"/>
                </a:rPr>
                <a:t> 8</a:t>
              </a:r>
            </a:p>
          </p:txBody>
        </p:sp>
        <p:sp>
          <p:nvSpPr>
            <p:cNvPr id="1281047" name="AutoShape 23"/>
            <p:cNvSpPr>
              <a:spLocks noChangeArrowheads="1"/>
            </p:cNvSpPr>
            <p:nvPr/>
          </p:nvSpPr>
          <p:spPr bwMode="auto">
            <a:xfrm>
              <a:off x="4509" y="3571"/>
              <a:ext cx="445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>
                  <a:solidFill>
                    <a:schemeClr val="folHlink"/>
                  </a:solidFill>
                  <a:latin typeface="Tahoma" pitchFamily="34" charset="0"/>
                </a:rPr>
                <a:t>6 </a:t>
              </a:r>
              <a:r>
                <a:rPr lang="en-US" b="1">
                  <a:solidFill>
                    <a:schemeClr val="folHlink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>
                  <a:solidFill>
                    <a:schemeClr val="folHlink"/>
                  </a:solidFill>
                  <a:latin typeface="Tahoma" pitchFamily="34" charset="0"/>
                </a:rPr>
                <a:t> 6</a:t>
              </a:r>
            </a:p>
          </p:txBody>
        </p:sp>
        <p:sp>
          <p:nvSpPr>
            <p:cNvPr id="1281048" name="AutoShape 24"/>
            <p:cNvSpPr>
              <a:spLocks noChangeArrowheads="1"/>
            </p:cNvSpPr>
            <p:nvPr/>
          </p:nvSpPr>
          <p:spPr bwMode="auto">
            <a:xfrm>
              <a:off x="5135" y="3571"/>
              <a:ext cx="433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>
                  <a:solidFill>
                    <a:schemeClr val="folHlink"/>
                  </a:solidFill>
                  <a:latin typeface="Tahoma" pitchFamily="34" charset="0"/>
                </a:rPr>
                <a:t>1 </a:t>
              </a:r>
              <a:r>
                <a:rPr lang="en-US" b="1">
                  <a:solidFill>
                    <a:schemeClr val="folHlink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>
                  <a:solidFill>
                    <a:schemeClr val="folHlink"/>
                  </a:solidFill>
                  <a:latin typeface="Tahoma" pitchFamily="34" charset="0"/>
                </a:rPr>
                <a:t> 1</a:t>
              </a:r>
            </a:p>
          </p:txBody>
        </p:sp>
      </p:grpSp>
      <p:cxnSp>
        <p:nvCxnSpPr>
          <p:cNvPr id="1281049" name="AutoShape 25"/>
          <p:cNvCxnSpPr>
            <a:cxnSpLocks noChangeShapeType="1"/>
            <a:stCxn id="1281038" idx="0"/>
            <a:endCxn id="1281035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81050" name="AutoShape 26"/>
          <p:cNvCxnSpPr>
            <a:cxnSpLocks noChangeShapeType="1"/>
            <a:stCxn id="1281039" idx="0"/>
            <a:endCxn id="1281035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81051" name="AutoShape 27"/>
          <p:cNvCxnSpPr>
            <a:cxnSpLocks noChangeShapeType="1"/>
            <a:stCxn id="1281045" idx="0"/>
            <a:endCxn id="1281038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81052" name="AutoShape 28"/>
          <p:cNvCxnSpPr>
            <a:cxnSpLocks noChangeShapeType="1"/>
            <a:stCxn id="1281047" idx="0"/>
            <a:endCxn id="1281039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81053" name="AutoShape 29"/>
          <p:cNvCxnSpPr>
            <a:cxnSpLocks noChangeShapeType="1"/>
            <a:stCxn id="1281038" idx="2"/>
            <a:endCxn id="1281046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81054" name="AutoShape 30"/>
          <p:cNvCxnSpPr>
            <a:cxnSpLocks noChangeShapeType="1"/>
            <a:stCxn id="1281039" idx="2"/>
            <a:endCxn id="1281048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281055" name="AutoShape 31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7  2  9  4 </a:t>
            </a:r>
            <a:r>
              <a:rPr lang="en-US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>
                <a:latin typeface="Tahoma" pitchFamily="34" charset="0"/>
              </a:rPr>
              <a:t> 3  8  6  1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 </a:t>
            </a:r>
            <a:r>
              <a:rPr lang="en-US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latin typeface="Tahoma" pitchFamily="34" charset="0"/>
              </a:rPr>
              <a:t>  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1  2  3  4  6  7  8  9</a:t>
            </a:r>
          </a:p>
        </p:txBody>
      </p:sp>
      <p:cxnSp>
        <p:nvCxnSpPr>
          <p:cNvPr id="1281056" name="AutoShape 32"/>
          <p:cNvCxnSpPr>
            <a:cxnSpLocks noChangeShapeType="1"/>
            <a:stCxn id="1281034" idx="0"/>
            <a:endCxn id="1281055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81057" name="AutoShape 33"/>
          <p:cNvCxnSpPr>
            <a:cxnSpLocks noChangeShapeType="1"/>
            <a:stCxn id="1281035" idx="0"/>
            <a:endCxn id="1281055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281058" name="Line 34"/>
          <p:cNvSpPr>
            <a:spLocks noChangeShapeType="1"/>
          </p:cNvSpPr>
          <p:nvPr/>
        </p:nvSpPr>
        <p:spPr bwMode="auto">
          <a:xfrm flipH="1">
            <a:off x="1219200" y="4191000"/>
            <a:ext cx="533400" cy="304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64770"/>
      </p:ext>
    </p:extLst>
  </p:cSld>
  <p:clrMapOvr>
    <a:masterClrMapping/>
  </p:clrMapOvr>
  <p:transition spd="med"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C1FC-4105-4EB2-8088-4C14B59462A3}" type="slidenum">
              <a:rPr lang="en-US"/>
              <a:pPr/>
              <a:t>26</a:t>
            </a:fld>
            <a:endParaRPr lang="en-US"/>
          </a:p>
        </p:txBody>
      </p:sp>
      <p:sp>
        <p:nvSpPr>
          <p:cNvPr id="128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Execution Example (4)</a:t>
            </a:r>
          </a:p>
        </p:txBody>
      </p:sp>
      <p:sp>
        <p:nvSpPr>
          <p:cNvPr id="128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6613" y="1676400"/>
            <a:ext cx="7773987" cy="685800"/>
          </a:xfrm>
        </p:spPr>
        <p:txBody>
          <a:bodyPr/>
          <a:lstStyle/>
          <a:p>
            <a:r>
              <a:rPr lang="en-US"/>
              <a:t>Recursive call, base case</a:t>
            </a:r>
          </a:p>
        </p:txBody>
      </p:sp>
      <p:cxnSp>
        <p:nvCxnSpPr>
          <p:cNvPr id="1283076" name="AutoShape 4"/>
          <p:cNvCxnSpPr>
            <a:cxnSpLocks noChangeShapeType="1"/>
            <a:stCxn id="1283085" idx="0"/>
            <a:endCxn id="1283082" idx="2"/>
          </p:cNvCxnSpPr>
          <p:nvPr/>
        </p:nvCxnSpPr>
        <p:spPr bwMode="auto">
          <a:xfrm flipV="1">
            <a:off x="14366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83077" name="AutoShape 5"/>
          <p:cNvCxnSpPr>
            <a:cxnSpLocks noChangeShapeType="1"/>
            <a:stCxn id="1283086" idx="0"/>
            <a:endCxn id="1283082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83078" name="AutoShape 6"/>
          <p:cNvCxnSpPr>
            <a:cxnSpLocks noChangeShapeType="1"/>
            <a:stCxn id="1283089" idx="0"/>
            <a:endCxn id="1283085" idx="2"/>
          </p:cNvCxnSpPr>
          <p:nvPr/>
        </p:nvCxnSpPr>
        <p:spPr bwMode="auto">
          <a:xfrm flipV="1">
            <a:off x="969963" y="5080000"/>
            <a:ext cx="466725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83079" name="AutoShape 7"/>
          <p:cNvCxnSpPr>
            <a:cxnSpLocks noChangeShapeType="1"/>
            <a:stCxn id="1283091" idx="0"/>
            <a:endCxn id="1283086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83080" name="AutoShape 8"/>
          <p:cNvCxnSpPr>
            <a:cxnSpLocks noChangeShapeType="1"/>
            <a:stCxn id="1283085" idx="2"/>
            <a:endCxn id="1283090" idx="0"/>
          </p:cNvCxnSpPr>
          <p:nvPr/>
        </p:nvCxnSpPr>
        <p:spPr bwMode="auto">
          <a:xfrm>
            <a:off x="14366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83081" name="AutoShape 9"/>
          <p:cNvCxnSpPr>
            <a:cxnSpLocks noChangeShapeType="1"/>
            <a:stCxn id="1283086" idx="2"/>
            <a:endCxn id="1283092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283082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 7  2 </a:t>
            </a:r>
            <a:r>
              <a:rPr lang="en-US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>
                <a:latin typeface="Tahoma" pitchFamily="34" charset="0"/>
              </a:rPr>
              <a:t> 9  4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 2  4  7  9</a:t>
            </a:r>
          </a:p>
        </p:txBody>
      </p:sp>
      <p:sp>
        <p:nvSpPr>
          <p:cNvPr id="1283083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accent1"/>
                </a:solidFill>
                <a:latin typeface="Tahoma" pitchFamily="34" charset="0"/>
              </a:rPr>
              <a:t>3  8  6  1  </a:t>
            </a:r>
            <a:r>
              <a:rPr lang="en-US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 1  3  8  6</a:t>
            </a:r>
          </a:p>
        </p:txBody>
      </p:sp>
      <p:grpSp>
        <p:nvGrpSpPr>
          <p:cNvPr id="1283084" name="Group 12"/>
          <p:cNvGrpSpPr>
            <a:grpSpLocks/>
          </p:cNvGrpSpPr>
          <p:nvPr/>
        </p:nvGrpSpPr>
        <p:grpSpPr bwMode="auto">
          <a:xfrm>
            <a:off x="742950" y="4643438"/>
            <a:ext cx="7996238" cy="427037"/>
            <a:chOff x="468" y="3168"/>
            <a:chExt cx="5037" cy="269"/>
          </a:xfrm>
        </p:grpSpPr>
        <p:sp>
          <p:nvSpPr>
            <p:cNvPr id="1283085" name="AutoShape 13"/>
            <p:cNvSpPr>
              <a:spLocks noChangeArrowheads="1"/>
            </p:cNvSpPr>
            <p:nvPr/>
          </p:nvSpPr>
          <p:spPr bwMode="auto">
            <a:xfrm>
              <a:off x="468" y="3168"/>
              <a:ext cx="87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>
                  <a:latin typeface="Tahoma" pitchFamily="34" charset="0"/>
                </a:rPr>
                <a:t>7 </a:t>
              </a:r>
              <a:r>
                <a:rPr lang="en-US" b="1">
                  <a:solidFill>
                    <a:schemeClr val="tx2"/>
                  </a:solidFill>
                  <a:latin typeface="Symbol" pitchFamily="18" charset="2"/>
                  <a:sym typeface="Symbol" pitchFamily="18" charset="2"/>
                </a:rPr>
                <a:t></a:t>
              </a:r>
              <a:r>
                <a:rPr lang="en-US">
                  <a:latin typeface="Tahoma" pitchFamily="34" charset="0"/>
                </a:rPr>
                <a:t> 2</a:t>
              </a:r>
              <a:r>
                <a:rPr lang="en-US">
                  <a:solidFill>
                    <a:schemeClr val="accent1"/>
                  </a:solidFill>
                  <a:latin typeface="Tahoma" pitchFamily="34" charset="0"/>
                </a:rPr>
                <a:t> </a:t>
              </a:r>
              <a:r>
                <a:rPr lang="en-US" b="1">
                  <a:solidFill>
                    <a:schemeClr val="accent1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>
                  <a:solidFill>
                    <a:schemeClr val="accent1"/>
                  </a:solidFill>
                  <a:latin typeface="Tahoma" pitchFamily="34" charset="0"/>
                </a:rPr>
                <a:t> 2  7</a:t>
              </a:r>
            </a:p>
          </p:txBody>
        </p:sp>
        <p:sp>
          <p:nvSpPr>
            <p:cNvPr id="1283086" name="AutoShape 14"/>
            <p:cNvSpPr>
              <a:spLocks noChangeArrowheads="1"/>
            </p:cNvSpPr>
            <p:nvPr/>
          </p:nvSpPr>
          <p:spPr bwMode="auto">
            <a:xfrm>
              <a:off x="1779" y="3168"/>
              <a:ext cx="942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>
                  <a:solidFill>
                    <a:schemeClr val="accent1"/>
                  </a:solidFill>
                  <a:latin typeface="Tahoma" pitchFamily="34" charset="0"/>
                </a:rPr>
                <a:t>9  4  </a:t>
              </a:r>
              <a:r>
                <a:rPr lang="en-US" b="1">
                  <a:solidFill>
                    <a:schemeClr val="accent1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>
                  <a:solidFill>
                    <a:schemeClr val="accent1"/>
                  </a:solidFill>
                  <a:latin typeface="Tahoma" pitchFamily="34" charset="0"/>
                </a:rPr>
                <a:t>  4  9</a:t>
              </a:r>
            </a:p>
          </p:txBody>
        </p:sp>
        <p:sp>
          <p:nvSpPr>
            <p:cNvPr id="1283087" name="AutoShape 15"/>
            <p:cNvSpPr>
              <a:spLocks noChangeArrowheads="1"/>
            </p:cNvSpPr>
            <p:nvPr/>
          </p:nvSpPr>
          <p:spPr bwMode="auto">
            <a:xfrm>
              <a:off x="3252" y="3168"/>
              <a:ext cx="87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>
                  <a:solidFill>
                    <a:schemeClr val="accent1"/>
                  </a:solidFill>
                  <a:latin typeface="Tahoma" pitchFamily="34" charset="0"/>
                </a:rPr>
                <a:t>3  8  </a:t>
              </a:r>
              <a:r>
                <a:rPr lang="en-US" b="1">
                  <a:solidFill>
                    <a:schemeClr val="accent1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>
                  <a:solidFill>
                    <a:schemeClr val="accent1"/>
                  </a:solidFill>
                  <a:latin typeface="Tahoma" pitchFamily="34" charset="0"/>
                </a:rPr>
                <a:t>  3  8</a:t>
              </a:r>
            </a:p>
          </p:txBody>
        </p:sp>
        <p:sp>
          <p:nvSpPr>
            <p:cNvPr id="1283088" name="AutoShape 16"/>
            <p:cNvSpPr>
              <a:spLocks noChangeArrowheads="1"/>
            </p:cNvSpPr>
            <p:nvPr/>
          </p:nvSpPr>
          <p:spPr bwMode="auto">
            <a:xfrm>
              <a:off x="4563" y="3168"/>
              <a:ext cx="942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>
                  <a:solidFill>
                    <a:schemeClr val="accent1"/>
                  </a:solidFill>
                  <a:latin typeface="Tahoma" pitchFamily="34" charset="0"/>
                </a:rPr>
                <a:t>6  1  </a:t>
              </a:r>
              <a:r>
                <a:rPr lang="en-US" b="1">
                  <a:solidFill>
                    <a:schemeClr val="accent1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>
                  <a:solidFill>
                    <a:schemeClr val="accent1"/>
                  </a:solidFill>
                  <a:latin typeface="Tahoma" pitchFamily="34" charset="0"/>
                </a:rPr>
                <a:t>  1  6</a:t>
              </a:r>
            </a:p>
          </p:txBody>
        </p:sp>
      </p:grpSp>
      <p:sp>
        <p:nvSpPr>
          <p:cNvPr id="1283089" name="AutoShape 17"/>
          <p:cNvSpPr>
            <a:spLocks noChangeArrowheads="1"/>
          </p:cNvSpPr>
          <p:nvPr/>
        </p:nvSpPr>
        <p:spPr bwMode="auto"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7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7</a:t>
            </a:r>
          </a:p>
        </p:txBody>
      </p:sp>
      <p:sp>
        <p:nvSpPr>
          <p:cNvPr id="1283090" name="AutoShape 18"/>
          <p:cNvSpPr>
            <a:spLocks noChangeArrowheads="1"/>
          </p:cNvSpPr>
          <p:nvPr/>
        </p:nvSpPr>
        <p:spPr bwMode="auto">
          <a:xfrm>
            <a:off x="15970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2 </a:t>
            </a:r>
            <a:r>
              <a:rPr lang="en-US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2</a:t>
            </a:r>
          </a:p>
        </p:txBody>
      </p:sp>
      <p:sp>
        <p:nvSpPr>
          <p:cNvPr id="1283091" name="AutoShape 19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9 </a:t>
            </a:r>
            <a:r>
              <a:rPr lang="en-US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9</a:t>
            </a:r>
          </a:p>
        </p:txBody>
      </p:sp>
      <p:sp>
        <p:nvSpPr>
          <p:cNvPr id="1283092" name="AutoShape 20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4 </a:t>
            </a:r>
            <a:r>
              <a:rPr lang="en-US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4</a:t>
            </a:r>
          </a:p>
        </p:txBody>
      </p:sp>
      <p:sp>
        <p:nvSpPr>
          <p:cNvPr id="1283093" name="AutoShape 21"/>
          <p:cNvSpPr>
            <a:spLocks noChangeArrowheads="1"/>
          </p:cNvSpPr>
          <p:nvPr/>
        </p:nvSpPr>
        <p:spPr bwMode="auto"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3 </a:t>
            </a:r>
            <a:r>
              <a:rPr lang="en-US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3</a:t>
            </a:r>
          </a:p>
        </p:txBody>
      </p:sp>
      <p:sp>
        <p:nvSpPr>
          <p:cNvPr id="1283094" name="AutoShape 22"/>
          <p:cNvSpPr>
            <a:spLocks noChangeArrowheads="1"/>
          </p:cNvSpPr>
          <p:nvPr/>
        </p:nvSpPr>
        <p:spPr bwMode="auto"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8 </a:t>
            </a:r>
            <a:r>
              <a:rPr lang="en-US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8</a:t>
            </a:r>
          </a:p>
        </p:txBody>
      </p:sp>
      <p:sp>
        <p:nvSpPr>
          <p:cNvPr id="1283095" name="AutoShape 23"/>
          <p:cNvSpPr>
            <a:spLocks noChangeArrowheads="1"/>
          </p:cNvSpPr>
          <p:nvPr/>
        </p:nvSpPr>
        <p:spPr bwMode="auto"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6 </a:t>
            </a:r>
            <a:r>
              <a:rPr lang="en-US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6</a:t>
            </a:r>
          </a:p>
        </p:txBody>
      </p:sp>
      <p:sp>
        <p:nvSpPr>
          <p:cNvPr id="1283096" name="AutoShape 24"/>
          <p:cNvSpPr>
            <a:spLocks noChangeArrowheads="1"/>
          </p:cNvSpPr>
          <p:nvPr/>
        </p:nvSpPr>
        <p:spPr bwMode="auto"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1 </a:t>
            </a:r>
            <a:r>
              <a:rPr lang="en-US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1</a:t>
            </a:r>
          </a:p>
        </p:txBody>
      </p:sp>
      <p:cxnSp>
        <p:nvCxnSpPr>
          <p:cNvPr id="1283097" name="AutoShape 25"/>
          <p:cNvCxnSpPr>
            <a:cxnSpLocks noChangeShapeType="1"/>
            <a:stCxn id="1283087" idx="0"/>
            <a:endCxn id="1283083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83098" name="AutoShape 26"/>
          <p:cNvCxnSpPr>
            <a:cxnSpLocks noChangeShapeType="1"/>
            <a:stCxn id="1283088" idx="0"/>
            <a:endCxn id="1283083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83099" name="AutoShape 27"/>
          <p:cNvCxnSpPr>
            <a:cxnSpLocks noChangeShapeType="1"/>
            <a:stCxn id="1283093" idx="0"/>
            <a:endCxn id="1283087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83100" name="AutoShape 28"/>
          <p:cNvCxnSpPr>
            <a:cxnSpLocks noChangeShapeType="1"/>
            <a:stCxn id="1283095" idx="0"/>
            <a:endCxn id="1283088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83101" name="AutoShape 29"/>
          <p:cNvCxnSpPr>
            <a:cxnSpLocks noChangeShapeType="1"/>
            <a:stCxn id="1283087" idx="2"/>
            <a:endCxn id="1283094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83102" name="AutoShape 30"/>
          <p:cNvCxnSpPr>
            <a:cxnSpLocks noChangeShapeType="1"/>
            <a:stCxn id="1283088" idx="2"/>
            <a:endCxn id="1283096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283103" name="AutoShape 31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7  2  9  4 </a:t>
            </a:r>
            <a:r>
              <a:rPr lang="en-US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>
                <a:latin typeface="Tahoma" pitchFamily="34" charset="0"/>
              </a:rPr>
              <a:t> 3  8  6  1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 </a:t>
            </a:r>
            <a:r>
              <a:rPr lang="en-US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latin typeface="Tahoma" pitchFamily="34" charset="0"/>
              </a:rPr>
              <a:t>  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1  2  3  4  6  7  8  9</a:t>
            </a:r>
          </a:p>
        </p:txBody>
      </p:sp>
      <p:cxnSp>
        <p:nvCxnSpPr>
          <p:cNvPr id="1283104" name="AutoShape 32"/>
          <p:cNvCxnSpPr>
            <a:cxnSpLocks noChangeShapeType="1"/>
            <a:stCxn id="1283082" idx="0"/>
            <a:endCxn id="1283103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83105" name="AutoShape 33"/>
          <p:cNvCxnSpPr>
            <a:cxnSpLocks noChangeShapeType="1"/>
            <a:stCxn id="1283083" idx="0"/>
            <a:endCxn id="1283103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283106" name="Line 34"/>
          <p:cNvSpPr>
            <a:spLocks noChangeShapeType="1"/>
          </p:cNvSpPr>
          <p:nvPr/>
        </p:nvSpPr>
        <p:spPr bwMode="auto">
          <a:xfrm flipH="1">
            <a:off x="762000" y="5181600"/>
            <a:ext cx="381000" cy="381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300757"/>
      </p:ext>
    </p:extLst>
  </p:cSld>
  <p:clrMapOvr>
    <a:masterClrMapping/>
  </p:clrMapOvr>
  <p:transition spd="med"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4AC9F-0563-469F-A4B6-8C32EC61F765}" type="slidenum">
              <a:rPr lang="en-US"/>
              <a:pPr/>
              <a:t>27</a:t>
            </a:fld>
            <a:endParaRPr lang="en-US"/>
          </a:p>
        </p:txBody>
      </p:sp>
      <p:sp>
        <p:nvSpPr>
          <p:cNvPr id="128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Execution Example (5)</a:t>
            </a:r>
          </a:p>
        </p:txBody>
      </p:sp>
      <p:sp>
        <p:nvSpPr>
          <p:cNvPr id="128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6613" y="1752600"/>
            <a:ext cx="7773987" cy="684213"/>
          </a:xfrm>
        </p:spPr>
        <p:txBody>
          <a:bodyPr/>
          <a:lstStyle/>
          <a:p>
            <a:r>
              <a:rPr lang="en-US"/>
              <a:t>Recursive call, base case</a:t>
            </a:r>
          </a:p>
        </p:txBody>
      </p:sp>
      <p:cxnSp>
        <p:nvCxnSpPr>
          <p:cNvPr id="1285124" name="AutoShape 4"/>
          <p:cNvCxnSpPr>
            <a:cxnSpLocks noChangeShapeType="1"/>
            <a:stCxn id="1285132" idx="0"/>
            <a:endCxn id="1285130" idx="2"/>
          </p:cNvCxnSpPr>
          <p:nvPr/>
        </p:nvCxnSpPr>
        <p:spPr bwMode="auto">
          <a:xfrm flipV="1">
            <a:off x="14366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85125" name="AutoShape 5"/>
          <p:cNvCxnSpPr>
            <a:cxnSpLocks noChangeShapeType="1"/>
            <a:stCxn id="1285133" idx="0"/>
            <a:endCxn id="1285130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85126" name="AutoShape 6"/>
          <p:cNvCxnSpPr>
            <a:cxnSpLocks noChangeShapeType="1"/>
            <a:stCxn id="1285136" idx="0"/>
            <a:endCxn id="1285132" idx="2"/>
          </p:cNvCxnSpPr>
          <p:nvPr/>
        </p:nvCxnSpPr>
        <p:spPr bwMode="auto">
          <a:xfrm flipV="1">
            <a:off x="9699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85127" name="AutoShape 7"/>
          <p:cNvCxnSpPr>
            <a:cxnSpLocks noChangeShapeType="1"/>
            <a:stCxn id="1285138" idx="0"/>
            <a:endCxn id="1285133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85128" name="AutoShape 8"/>
          <p:cNvCxnSpPr>
            <a:cxnSpLocks noChangeShapeType="1"/>
            <a:stCxn id="1285132" idx="2"/>
            <a:endCxn id="1285137" idx="0"/>
          </p:cNvCxnSpPr>
          <p:nvPr/>
        </p:nvCxnSpPr>
        <p:spPr bwMode="auto">
          <a:xfrm>
            <a:off x="1436688" y="5080000"/>
            <a:ext cx="506412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85129" name="AutoShape 9"/>
          <p:cNvCxnSpPr>
            <a:cxnSpLocks noChangeShapeType="1"/>
            <a:stCxn id="1285133" idx="2"/>
            <a:endCxn id="1285139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285130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 7  2 </a:t>
            </a:r>
            <a:r>
              <a:rPr lang="en-US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>
                <a:latin typeface="Tahoma" pitchFamily="34" charset="0"/>
              </a:rPr>
              <a:t> 9  4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 2  4  7  9</a:t>
            </a:r>
          </a:p>
        </p:txBody>
      </p:sp>
      <p:sp>
        <p:nvSpPr>
          <p:cNvPr id="1285131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accent1"/>
                </a:solidFill>
                <a:latin typeface="Tahoma" pitchFamily="34" charset="0"/>
              </a:rPr>
              <a:t>3  8  6  1  </a:t>
            </a:r>
            <a:r>
              <a:rPr lang="en-US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 1  3  8  6</a:t>
            </a:r>
          </a:p>
        </p:txBody>
      </p:sp>
      <p:sp>
        <p:nvSpPr>
          <p:cNvPr id="1285132" name="AutoShape 12"/>
          <p:cNvSpPr>
            <a:spLocks noChangeArrowheads="1"/>
          </p:cNvSpPr>
          <p:nvPr/>
        </p:nvSpPr>
        <p:spPr bwMode="auto">
          <a:xfrm>
            <a:off x="7429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7 </a:t>
            </a:r>
            <a:r>
              <a:rPr lang="en-US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>
                <a:latin typeface="Tahoma" pitchFamily="34" charset="0"/>
              </a:rPr>
              <a:t> 2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2  7</a:t>
            </a:r>
          </a:p>
        </p:txBody>
      </p:sp>
      <p:sp>
        <p:nvSpPr>
          <p:cNvPr id="1285133" name="AutoShape 13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accent1"/>
                </a:solidFill>
                <a:latin typeface="Tahoma" pitchFamily="34" charset="0"/>
              </a:rPr>
              <a:t>9  4  </a:t>
            </a:r>
            <a:r>
              <a:rPr lang="en-US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 4  9</a:t>
            </a:r>
          </a:p>
        </p:txBody>
      </p:sp>
      <p:sp>
        <p:nvSpPr>
          <p:cNvPr id="1285134" name="AutoShape 14"/>
          <p:cNvSpPr>
            <a:spLocks noChangeArrowheads="1"/>
          </p:cNvSpPr>
          <p:nvPr/>
        </p:nvSpPr>
        <p:spPr bwMode="auto"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accent1"/>
                </a:solidFill>
                <a:latin typeface="Tahoma" pitchFamily="34" charset="0"/>
              </a:rPr>
              <a:t>3  8  </a:t>
            </a:r>
            <a:r>
              <a:rPr lang="en-US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 3  8</a:t>
            </a:r>
          </a:p>
        </p:txBody>
      </p:sp>
      <p:sp>
        <p:nvSpPr>
          <p:cNvPr id="1285135" name="AutoShape 15"/>
          <p:cNvSpPr>
            <a:spLocks noChangeArrowheads="1"/>
          </p:cNvSpPr>
          <p:nvPr/>
        </p:nvSpPr>
        <p:spPr bwMode="auto"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accent1"/>
                </a:solidFill>
                <a:latin typeface="Tahoma" pitchFamily="34" charset="0"/>
              </a:rPr>
              <a:t>6  1  </a:t>
            </a:r>
            <a:r>
              <a:rPr lang="en-US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 1  6</a:t>
            </a:r>
          </a:p>
        </p:txBody>
      </p:sp>
      <p:sp>
        <p:nvSpPr>
          <p:cNvPr id="1285136" name="AutoShape 16"/>
          <p:cNvSpPr>
            <a:spLocks noChangeArrowheads="1"/>
          </p:cNvSpPr>
          <p:nvPr/>
        </p:nvSpPr>
        <p:spPr bwMode="auto"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7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7</a:t>
            </a:r>
          </a:p>
        </p:txBody>
      </p:sp>
      <p:sp>
        <p:nvSpPr>
          <p:cNvPr id="1285137" name="AutoShape 17"/>
          <p:cNvSpPr>
            <a:spLocks noChangeArrowheads="1"/>
          </p:cNvSpPr>
          <p:nvPr/>
        </p:nvSpPr>
        <p:spPr bwMode="auto">
          <a:xfrm>
            <a:off x="1524000" y="5668963"/>
            <a:ext cx="8382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2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2</a:t>
            </a:r>
          </a:p>
        </p:txBody>
      </p:sp>
      <p:sp>
        <p:nvSpPr>
          <p:cNvPr id="1285138" name="AutoShape 18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9 </a:t>
            </a:r>
            <a:r>
              <a:rPr lang="en-US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9</a:t>
            </a:r>
          </a:p>
        </p:txBody>
      </p:sp>
      <p:sp>
        <p:nvSpPr>
          <p:cNvPr id="1285139" name="AutoShape 19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4 </a:t>
            </a:r>
            <a:r>
              <a:rPr lang="en-US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4</a:t>
            </a:r>
          </a:p>
        </p:txBody>
      </p:sp>
      <p:sp>
        <p:nvSpPr>
          <p:cNvPr id="1285140" name="AutoShape 20"/>
          <p:cNvSpPr>
            <a:spLocks noChangeArrowheads="1"/>
          </p:cNvSpPr>
          <p:nvPr/>
        </p:nvSpPr>
        <p:spPr bwMode="auto"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3 </a:t>
            </a:r>
            <a:r>
              <a:rPr lang="en-US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3</a:t>
            </a:r>
          </a:p>
        </p:txBody>
      </p:sp>
      <p:sp>
        <p:nvSpPr>
          <p:cNvPr id="1285141" name="AutoShape 21"/>
          <p:cNvSpPr>
            <a:spLocks noChangeArrowheads="1"/>
          </p:cNvSpPr>
          <p:nvPr/>
        </p:nvSpPr>
        <p:spPr bwMode="auto"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8 </a:t>
            </a:r>
            <a:r>
              <a:rPr lang="en-US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8</a:t>
            </a:r>
          </a:p>
        </p:txBody>
      </p:sp>
      <p:sp>
        <p:nvSpPr>
          <p:cNvPr id="1285142" name="AutoShape 22"/>
          <p:cNvSpPr>
            <a:spLocks noChangeArrowheads="1"/>
          </p:cNvSpPr>
          <p:nvPr/>
        </p:nvSpPr>
        <p:spPr bwMode="auto"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6 </a:t>
            </a:r>
            <a:r>
              <a:rPr lang="en-US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6</a:t>
            </a:r>
          </a:p>
        </p:txBody>
      </p:sp>
      <p:sp>
        <p:nvSpPr>
          <p:cNvPr id="1285143" name="AutoShape 23"/>
          <p:cNvSpPr>
            <a:spLocks noChangeArrowheads="1"/>
          </p:cNvSpPr>
          <p:nvPr/>
        </p:nvSpPr>
        <p:spPr bwMode="auto"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1 </a:t>
            </a:r>
            <a:r>
              <a:rPr lang="en-US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1</a:t>
            </a:r>
          </a:p>
        </p:txBody>
      </p:sp>
      <p:cxnSp>
        <p:nvCxnSpPr>
          <p:cNvPr id="1285144" name="AutoShape 24"/>
          <p:cNvCxnSpPr>
            <a:cxnSpLocks noChangeShapeType="1"/>
            <a:stCxn id="1285134" idx="0"/>
            <a:endCxn id="1285131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85145" name="AutoShape 25"/>
          <p:cNvCxnSpPr>
            <a:cxnSpLocks noChangeShapeType="1"/>
            <a:stCxn id="1285135" idx="0"/>
            <a:endCxn id="1285131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85146" name="AutoShape 26"/>
          <p:cNvCxnSpPr>
            <a:cxnSpLocks noChangeShapeType="1"/>
            <a:stCxn id="1285140" idx="0"/>
            <a:endCxn id="1285134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85147" name="AutoShape 27"/>
          <p:cNvCxnSpPr>
            <a:cxnSpLocks noChangeShapeType="1"/>
            <a:stCxn id="1285142" idx="0"/>
            <a:endCxn id="1285135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85148" name="AutoShape 28"/>
          <p:cNvCxnSpPr>
            <a:cxnSpLocks noChangeShapeType="1"/>
            <a:stCxn id="1285134" idx="2"/>
            <a:endCxn id="1285141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85149" name="AutoShape 29"/>
          <p:cNvCxnSpPr>
            <a:cxnSpLocks noChangeShapeType="1"/>
            <a:stCxn id="1285135" idx="2"/>
            <a:endCxn id="1285143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285150" name="AutoShape 30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7  2  9  4 </a:t>
            </a:r>
            <a:r>
              <a:rPr lang="en-US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>
                <a:latin typeface="Tahoma" pitchFamily="34" charset="0"/>
              </a:rPr>
              <a:t> 3  8  6  1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 </a:t>
            </a:r>
            <a:r>
              <a:rPr lang="en-US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latin typeface="Tahoma" pitchFamily="34" charset="0"/>
              </a:rPr>
              <a:t>  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1  2  3  4  6  7  8  9</a:t>
            </a:r>
          </a:p>
        </p:txBody>
      </p:sp>
      <p:cxnSp>
        <p:nvCxnSpPr>
          <p:cNvPr id="1285151" name="AutoShape 31"/>
          <p:cNvCxnSpPr>
            <a:cxnSpLocks noChangeShapeType="1"/>
            <a:stCxn id="1285130" idx="0"/>
            <a:endCxn id="1285150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85152" name="AutoShape 32"/>
          <p:cNvCxnSpPr>
            <a:cxnSpLocks noChangeShapeType="1"/>
            <a:stCxn id="1285131" idx="0"/>
            <a:endCxn id="1285150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285153" name="Line 33"/>
          <p:cNvSpPr>
            <a:spLocks noChangeShapeType="1"/>
          </p:cNvSpPr>
          <p:nvPr/>
        </p:nvSpPr>
        <p:spPr bwMode="auto">
          <a:xfrm>
            <a:off x="1752600" y="5181600"/>
            <a:ext cx="381000" cy="381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917525"/>
      </p:ext>
    </p:extLst>
  </p:cSld>
  <p:clrMapOvr>
    <a:masterClrMapping/>
  </p:clrMapOvr>
  <p:transition spd="med"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A4AE-3182-4A33-9412-5A9E294306BD}" type="slidenum">
              <a:rPr lang="en-US"/>
              <a:pPr/>
              <a:t>28</a:t>
            </a:fld>
            <a:endParaRPr lang="en-US"/>
          </a:p>
        </p:txBody>
      </p:sp>
      <p:sp>
        <p:nvSpPr>
          <p:cNvPr id="128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Execution Example (6)</a:t>
            </a:r>
          </a:p>
        </p:txBody>
      </p:sp>
      <p:sp>
        <p:nvSpPr>
          <p:cNvPr id="128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6613" y="1676400"/>
            <a:ext cx="7773987" cy="760413"/>
          </a:xfrm>
        </p:spPr>
        <p:txBody>
          <a:bodyPr/>
          <a:lstStyle/>
          <a:p>
            <a:r>
              <a:rPr lang="en-US"/>
              <a:t>Merge</a:t>
            </a:r>
          </a:p>
        </p:txBody>
      </p:sp>
      <p:cxnSp>
        <p:nvCxnSpPr>
          <p:cNvPr id="1287172" name="AutoShape 4"/>
          <p:cNvCxnSpPr>
            <a:cxnSpLocks noChangeShapeType="1"/>
            <a:stCxn id="1287180" idx="0"/>
            <a:endCxn id="1287178" idx="2"/>
          </p:cNvCxnSpPr>
          <p:nvPr/>
        </p:nvCxnSpPr>
        <p:spPr bwMode="auto">
          <a:xfrm flipV="1">
            <a:off x="1447800" y="4054475"/>
            <a:ext cx="1057275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87173" name="AutoShape 5"/>
          <p:cNvCxnSpPr>
            <a:cxnSpLocks noChangeShapeType="1"/>
            <a:stCxn id="1287181" idx="0"/>
            <a:endCxn id="1287178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87174" name="AutoShape 6"/>
          <p:cNvCxnSpPr>
            <a:cxnSpLocks noChangeShapeType="1"/>
            <a:stCxn id="1287184" idx="0"/>
            <a:endCxn id="1287180" idx="2"/>
          </p:cNvCxnSpPr>
          <p:nvPr/>
        </p:nvCxnSpPr>
        <p:spPr bwMode="auto">
          <a:xfrm flipV="1">
            <a:off x="969963" y="5089525"/>
            <a:ext cx="477837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87175" name="AutoShape 7"/>
          <p:cNvCxnSpPr>
            <a:cxnSpLocks noChangeShapeType="1"/>
            <a:stCxn id="1287186" idx="0"/>
            <a:endCxn id="1287181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87176" name="AutoShape 8"/>
          <p:cNvCxnSpPr>
            <a:cxnSpLocks noChangeShapeType="1"/>
            <a:stCxn id="1287180" idx="2"/>
            <a:endCxn id="1287185" idx="0"/>
          </p:cNvCxnSpPr>
          <p:nvPr/>
        </p:nvCxnSpPr>
        <p:spPr bwMode="auto">
          <a:xfrm>
            <a:off x="1447800" y="5089525"/>
            <a:ext cx="495300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87177" name="AutoShape 9"/>
          <p:cNvCxnSpPr>
            <a:cxnSpLocks noChangeShapeType="1"/>
            <a:stCxn id="1287181" idx="2"/>
            <a:endCxn id="1287187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287178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 7  2 </a:t>
            </a:r>
            <a:r>
              <a:rPr lang="en-US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>
                <a:latin typeface="Tahoma" pitchFamily="34" charset="0"/>
              </a:rPr>
              <a:t> 9  4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 2  4  7  9</a:t>
            </a:r>
          </a:p>
        </p:txBody>
      </p:sp>
      <p:sp>
        <p:nvSpPr>
          <p:cNvPr id="1287179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accent1"/>
                </a:solidFill>
                <a:latin typeface="Tahoma" pitchFamily="34" charset="0"/>
              </a:rPr>
              <a:t>3  8  6  1  </a:t>
            </a:r>
            <a:r>
              <a:rPr lang="en-US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 1  3  8  6</a:t>
            </a:r>
          </a:p>
        </p:txBody>
      </p:sp>
      <p:sp>
        <p:nvSpPr>
          <p:cNvPr id="1287180" name="AutoShape 12"/>
          <p:cNvSpPr>
            <a:spLocks noChangeArrowheads="1"/>
          </p:cNvSpPr>
          <p:nvPr/>
        </p:nvSpPr>
        <p:spPr bwMode="auto">
          <a:xfrm>
            <a:off x="685800" y="4643438"/>
            <a:ext cx="1524000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7 </a:t>
            </a:r>
            <a:r>
              <a:rPr lang="en-US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>
                <a:latin typeface="Tahoma" pitchFamily="34" charset="0"/>
              </a:rPr>
              <a:t> 2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2  7</a:t>
            </a:r>
          </a:p>
        </p:txBody>
      </p:sp>
      <p:sp>
        <p:nvSpPr>
          <p:cNvPr id="1287181" name="AutoShape 13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accent1"/>
                </a:solidFill>
                <a:latin typeface="Tahoma" pitchFamily="34" charset="0"/>
              </a:rPr>
              <a:t>9  4  </a:t>
            </a:r>
            <a:r>
              <a:rPr lang="en-US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 4  9</a:t>
            </a:r>
          </a:p>
        </p:txBody>
      </p:sp>
      <p:sp>
        <p:nvSpPr>
          <p:cNvPr id="1287182" name="AutoShape 14"/>
          <p:cNvSpPr>
            <a:spLocks noChangeArrowheads="1"/>
          </p:cNvSpPr>
          <p:nvPr/>
        </p:nvSpPr>
        <p:spPr bwMode="auto"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accent1"/>
                </a:solidFill>
                <a:latin typeface="Tahoma" pitchFamily="34" charset="0"/>
              </a:rPr>
              <a:t>3  8  </a:t>
            </a:r>
            <a:r>
              <a:rPr lang="en-US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 3  8</a:t>
            </a:r>
          </a:p>
        </p:txBody>
      </p:sp>
      <p:sp>
        <p:nvSpPr>
          <p:cNvPr id="1287183" name="AutoShape 15"/>
          <p:cNvSpPr>
            <a:spLocks noChangeArrowheads="1"/>
          </p:cNvSpPr>
          <p:nvPr/>
        </p:nvSpPr>
        <p:spPr bwMode="auto"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accent1"/>
                </a:solidFill>
                <a:latin typeface="Tahoma" pitchFamily="34" charset="0"/>
              </a:rPr>
              <a:t>6  1  </a:t>
            </a:r>
            <a:r>
              <a:rPr lang="en-US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 1  6</a:t>
            </a:r>
          </a:p>
        </p:txBody>
      </p:sp>
      <p:sp>
        <p:nvSpPr>
          <p:cNvPr id="1287184" name="AutoShape 16"/>
          <p:cNvSpPr>
            <a:spLocks noChangeArrowheads="1"/>
          </p:cNvSpPr>
          <p:nvPr/>
        </p:nvSpPr>
        <p:spPr bwMode="auto"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7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7</a:t>
            </a:r>
          </a:p>
        </p:txBody>
      </p:sp>
      <p:sp>
        <p:nvSpPr>
          <p:cNvPr id="1287185" name="AutoShape 17"/>
          <p:cNvSpPr>
            <a:spLocks noChangeArrowheads="1"/>
          </p:cNvSpPr>
          <p:nvPr/>
        </p:nvSpPr>
        <p:spPr bwMode="auto">
          <a:xfrm>
            <a:off x="1524000" y="5668963"/>
            <a:ext cx="8382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2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2</a:t>
            </a:r>
          </a:p>
        </p:txBody>
      </p:sp>
      <p:sp>
        <p:nvSpPr>
          <p:cNvPr id="1287186" name="AutoShape 18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9 </a:t>
            </a:r>
            <a:r>
              <a:rPr lang="en-US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9</a:t>
            </a:r>
          </a:p>
        </p:txBody>
      </p:sp>
      <p:sp>
        <p:nvSpPr>
          <p:cNvPr id="1287187" name="AutoShape 19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4 </a:t>
            </a:r>
            <a:r>
              <a:rPr lang="en-US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4</a:t>
            </a:r>
          </a:p>
        </p:txBody>
      </p:sp>
      <p:sp>
        <p:nvSpPr>
          <p:cNvPr id="1287188" name="AutoShape 20"/>
          <p:cNvSpPr>
            <a:spLocks noChangeArrowheads="1"/>
          </p:cNvSpPr>
          <p:nvPr/>
        </p:nvSpPr>
        <p:spPr bwMode="auto"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3 </a:t>
            </a:r>
            <a:r>
              <a:rPr lang="en-US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3</a:t>
            </a:r>
          </a:p>
        </p:txBody>
      </p:sp>
      <p:sp>
        <p:nvSpPr>
          <p:cNvPr id="1287189" name="AutoShape 21"/>
          <p:cNvSpPr>
            <a:spLocks noChangeArrowheads="1"/>
          </p:cNvSpPr>
          <p:nvPr/>
        </p:nvSpPr>
        <p:spPr bwMode="auto"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8 </a:t>
            </a:r>
            <a:r>
              <a:rPr lang="en-US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8</a:t>
            </a:r>
          </a:p>
        </p:txBody>
      </p:sp>
      <p:sp>
        <p:nvSpPr>
          <p:cNvPr id="1287190" name="AutoShape 22"/>
          <p:cNvSpPr>
            <a:spLocks noChangeArrowheads="1"/>
          </p:cNvSpPr>
          <p:nvPr/>
        </p:nvSpPr>
        <p:spPr bwMode="auto"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6 </a:t>
            </a:r>
            <a:r>
              <a:rPr lang="en-US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6</a:t>
            </a:r>
          </a:p>
        </p:txBody>
      </p:sp>
      <p:sp>
        <p:nvSpPr>
          <p:cNvPr id="1287191" name="AutoShape 23"/>
          <p:cNvSpPr>
            <a:spLocks noChangeArrowheads="1"/>
          </p:cNvSpPr>
          <p:nvPr/>
        </p:nvSpPr>
        <p:spPr bwMode="auto"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1 </a:t>
            </a:r>
            <a:r>
              <a:rPr lang="en-US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1</a:t>
            </a:r>
          </a:p>
        </p:txBody>
      </p:sp>
      <p:cxnSp>
        <p:nvCxnSpPr>
          <p:cNvPr id="1287192" name="AutoShape 24"/>
          <p:cNvCxnSpPr>
            <a:cxnSpLocks noChangeShapeType="1"/>
            <a:stCxn id="1287182" idx="0"/>
            <a:endCxn id="1287179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87193" name="AutoShape 25"/>
          <p:cNvCxnSpPr>
            <a:cxnSpLocks noChangeShapeType="1"/>
            <a:stCxn id="1287183" idx="0"/>
            <a:endCxn id="1287179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87194" name="AutoShape 26"/>
          <p:cNvCxnSpPr>
            <a:cxnSpLocks noChangeShapeType="1"/>
            <a:stCxn id="1287188" idx="0"/>
            <a:endCxn id="1287182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87195" name="AutoShape 27"/>
          <p:cNvCxnSpPr>
            <a:cxnSpLocks noChangeShapeType="1"/>
            <a:stCxn id="1287190" idx="0"/>
            <a:endCxn id="1287183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87196" name="AutoShape 28"/>
          <p:cNvCxnSpPr>
            <a:cxnSpLocks noChangeShapeType="1"/>
            <a:stCxn id="1287182" idx="2"/>
            <a:endCxn id="1287189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87197" name="AutoShape 29"/>
          <p:cNvCxnSpPr>
            <a:cxnSpLocks noChangeShapeType="1"/>
            <a:stCxn id="1287183" idx="2"/>
            <a:endCxn id="1287191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287198" name="AutoShape 30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7  2  9  4 </a:t>
            </a:r>
            <a:r>
              <a:rPr lang="en-US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>
                <a:latin typeface="Tahoma" pitchFamily="34" charset="0"/>
              </a:rPr>
              <a:t> 3  8  6  1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 </a:t>
            </a:r>
            <a:r>
              <a:rPr lang="en-US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latin typeface="Tahoma" pitchFamily="34" charset="0"/>
              </a:rPr>
              <a:t>  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1  2  3  4  6  7  8  9</a:t>
            </a:r>
          </a:p>
        </p:txBody>
      </p:sp>
      <p:cxnSp>
        <p:nvCxnSpPr>
          <p:cNvPr id="1287199" name="AutoShape 31"/>
          <p:cNvCxnSpPr>
            <a:cxnSpLocks noChangeShapeType="1"/>
            <a:stCxn id="1287178" idx="0"/>
            <a:endCxn id="1287198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87200" name="AutoShape 32"/>
          <p:cNvCxnSpPr>
            <a:cxnSpLocks noChangeShapeType="1"/>
            <a:stCxn id="1287179" idx="0"/>
            <a:endCxn id="1287198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287201" name="Line 33"/>
          <p:cNvSpPr>
            <a:spLocks noChangeShapeType="1"/>
          </p:cNvSpPr>
          <p:nvPr/>
        </p:nvSpPr>
        <p:spPr bwMode="auto">
          <a:xfrm flipH="1">
            <a:off x="762000" y="5181600"/>
            <a:ext cx="381000" cy="3810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87202" name="Line 34"/>
          <p:cNvSpPr>
            <a:spLocks noChangeShapeType="1"/>
          </p:cNvSpPr>
          <p:nvPr/>
        </p:nvSpPr>
        <p:spPr bwMode="auto">
          <a:xfrm>
            <a:off x="1752600" y="5181600"/>
            <a:ext cx="381000" cy="3810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58510"/>
      </p:ext>
    </p:extLst>
  </p:cSld>
  <p:clrMapOvr>
    <a:masterClrMapping/>
  </p:clrMapOvr>
  <p:transition spd="med"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600A8-043D-46F8-873C-B3D866D18BB1}" type="slidenum">
              <a:rPr lang="en-US"/>
              <a:pPr/>
              <a:t>29</a:t>
            </a:fld>
            <a:endParaRPr lang="en-US"/>
          </a:p>
        </p:txBody>
      </p:sp>
      <p:sp>
        <p:nvSpPr>
          <p:cNvPr id="128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Execution Example (7) </a:t>
            </a:r>
          </a:p>
        </p:txBody>
      </p:sp>
      <p:sp>
        <p:nvSpPr>
          <p:cNvPr id="128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6613" y="1676400"/>
            <a:ext cx="7773987" cy="685800"/>
          </a:xfrm>
        </p:spPr>
        <p:txBody>
          <a:bodyPr/>
          <a:lstStyle/>
          <a:p>
            <a:r>
              <a:rPr lang="en-US"/>
              <a:t>Recursive call, …, base case, merge</a:t>
            </a:r>
          </a:p>
        </p:txBody>
      </p:sp>
      <p:cxnSp>
        <p:nvCxnSpPr>
          <p:cNvPr id="1289220" name="AutoShape 4"/>
          <p:cNvCxnSpPr>
            <a:cxnSpLocks noChangeShapeType="1"/>
            <a:stCxn id="1289228" idx="0"/>
            <a:endCxn id="1289226" idx="2"/>
          </p:cNvCxnSpPr>
          <p:nvPr/>
        </p:nvCxnSpPr>
        <p:spPr bwMode="auto">
          <a:xfrm flipV="1">
            <a:off x="1447800" y="4054475"/>
            <a:ext cx="10572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89221" name="AutoShape 5"/>
          <p:cNvCxnSpPr>
            <a:cxnSpLocks noChangeShapeType="1"/>
            <a:stCxn id="1289229" idx="0"/>
            <a:endCxn id="1289226" idx="2"/>
          </p:cNvCxnSpPr>
          <p:nvPr/>
        </p:nvCxnSpPr>
        <p:spPr bwMode="auto">
          <a:xfrm flipH="1" flipV="1">
            <a:off x="2505075" y="4054475"/>
            <a:ext cx="1066800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89222" name="AutoShape 6"/>
          <p:cNvCxnSpPr>
            <a:cxnSpLocks noChangeShapeType="1"/>
            <a:stCxn id="1289232" idx="0"/>
            <a:endCxn id="1289228" idx="2"/>
          </p:cNvCxnSpPr>
          <p:nvPr/>
        </p:nvCxnSpPr>
        <p:spPr bwMode="auto">
          <a:xfrm flipV="1">
            <a:off x="969963" y="5080000"/>
            <a:ext cx="47783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89223" name="AutoShape 7"/>
          <p:cNvCxnSpPr>
            <a:cxnSpLocks noChangeShapeType="1"/>
            <a:endCxn id="1289229" idx="2"/>
          </p:cNvCxnSpPr>
          <p:nvPr/>
        </p:nvCxnSpPr>
        <p:spPr bwMode="auto">
          <a:xfrm flipV="1">
            <a:off x="3092450" y="5089525"/>
            <a:ext cx="479425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89224" name="AutoShape 8"/>
          <p:cNvCxnSpPr>
            <a:cxnSpLocks noChangeShapeType="1"/>
            <a:stCxn id="1289228" idx="2"/>
            <a:endCxn id="1289233" idx="0"/>
          </p:cNvCxnSpPr>
          <p:nvPr/>
        </p:nvCxnSpPr>
        <p:spPr bwMode="auto">
          <a:xfrm>
            <a:off x="1447800" y="5080000"/>
            <a:ext cx="4953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89225" name="AutoShape 9"/>
          <p:cNvCxnSpPr>
            <a:cxnSpLocks noChangeShapeType="1"/>
            <a:stCxn id="1289229" idx="2"/>
          </p:cNvCxnSpPr>
          <p:nvPr/>
        </p:nvCxnSpPr>
        <p:spPr bwMode="auto">
          <a:xfrm>
            <a:off x="3571875" y="5089525"/>
            <a:ext cx="504825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289226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 7  2 </a:t>
            </a:r>
            <a:r>
              <a:rPr lang="en-US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>
                <a:latin typeface="Tahoma" pitchFamily="34" charset="0"/>
              </a:rPr>
              <a:t> 9  4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 2  4  7  9</a:t>
            </a:r>
          </a:p>
        </p:txBody>
      </p:sp>
      <p:sp>
        <p:nvSpPr>
          <p:cNvPr id="1289227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accent1"/>
                </a:solidFill>
                <a:latin typeface="Tahoma" pitchFamily="34" charset="0"/>
              </a:rPr>
              <a:t>3  8  6  1  </a:t>
            </a:r>
            <a:r>
              <a:rPr lang="en-US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 1  3  8  6</a:t>
            </a:r>
          </a:p>
        </p:txBody>
      </p:sp>
      <p:sp>
        <p:nvSpPr>
          <p:cNvPr id="1289228" name="AutoShape 12"/>
          <p:cNvSpPr>
            <a:spLocks noChangeArrowheads="1"/>
          </p:cNvSpPr>
          <p:nvPr/>
        </p:nvSpPr>
        <p:spPr bwMode="auto">
          <a:xfrm>
            <a:off x="685800" y="4643438"/>
            <a:ext cx="1524000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7 </a:t>
            </a:r>
            <a:r>
              <a:rPr lang="en-US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>
                <a:latin typeface="Tahoma" pitchFamily="34" charset="0"/>
              </a:rPr>
              <a:t> 2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2  7</a:t>
            </a:r>
          </a:p>
        </p:txBody>
      </p:sp>
      <p:sp>
        <p:nvSpPr>
          <p:cNvPr id="1289229" name="AutoShape 13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9  4 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  4  9</a:t>
            </a:r>
          </a:p>
        </p:txBody>
      </p:sp>
      <p:sp>
        <p:nvSpPr>
          <p:cNvPr id="1289230" name="AutoShape 14"/>
          <p:cNvSpPr>
            <a:spLocks noChangeArrowheads="1"/>
          </p:cNvSpPr>
          <p:nvPr/>
        </p:nvSpPr>
        <p:spPr bwMode="auto"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accent1"/>
                </a:solidFill>
                <a:latin typeface="Tahoma" pitchFamily="34" charset="0"/>
              </a:rPr>
              <a:t>3  8  </a:t>
            </a:r>
            <a:r>
              <a:rPr lang="en-US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 3  8</a:t>
            </a:r>
          </a:p>
        </p:txBody>
      </p:sp>
      <p:sp>
        <p:nvSpPr>
          <p:cNvPr id="1289231" name="AutoShape 15"/>
          <p:cNvSpPr>
            <a:spLocks noChangeArrowheads="1"/>
          </p:cNvSpPr>
          <p:nvPr/>
        </p:nvSpPr>
        <p:spPr bwMode="auto"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accent1"/>
                </a:solidFill>
                <a:latin typeface="Tahoma" pitchFamily="34" charset="0"/>
              </a:rPr>
              <a:t>6  1  </a:t>
            </a:r>
            <a:r>
              <a:rPr lang="en-US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 1  6</a:t>
            </a:r>
          </a:p>
        </p:txBody>
      </p:sp>
      <p:sp>
        <p:nvSpPr>
          <p:cNvPr id="1289232" name="AutoShape 16"/>
          <p:cNvSpPr>
            <a:spLocks noChangeArrowheads="1"/>
          </p:cNvSpPr>
          <p:nvPr/>
        </p:nvSpPr>
        <p:spPr bwMode="auto"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7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7</a:t>
            </a:r>
          </a:p>
        </p:txBody>
      </p:sp>
      <p:sp>
        <p:nvSpPr>
          <p:cNvPr id="1289233" name="AutoShape 17"/>
          <p:cNvSpPr>
            <a:spLocks noChangeArrowheads="1"/>
          </p:cNvSpPr>
          <p:nvPr/>
        </p:nvSpPr>
        <p:spPr bwMode="auto">
          <a:xfrm>
            <a:off x="1524000" y="5668963"/>
            <a:ext cx="8382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2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2</a:t>
            </a:r>
          </a:p>
        </p:txBody>
      </p:sp>
      <p:sp>
        <p:nvSpPr>
          <p:cNvPr id="1289234" name="AutoShape 18"/>
          <p:cNvSpPr>
            <a:spLocks noChangeArrowheads="1"/>
          </p:cNvSpPr>
          <p:nvPr/>
        </p:nvSpPr>
        <p:spPr bwMode="auto"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3 </a:t>
            </a:r>
            <a:r>
              <a:rPr lang="en-US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3</a:t>
            </a:r>
          </a:p>
        </p:txBody>
      </p:sp>
      <p:sp>
        <p:nvSpPr>
          <p:cNvPr id="1289235" name="AutoShape 19"/>
          <p:cNvSpPr>
            <a:spLocks noChangeArrowheads="1"/>
          </p:cNvSpPr>
          <p:nvPr/>
        </p:nvSpPr>
        <p:spPr bwMode="auto"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8 </a:t>
            </a:r>
            <a:r>
              <a:rPr lang="en-US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8</a:t>
            </a:r>
          </a:p>
        </p:txBody>
      </p:sp>
      <p:sp>
        <p:nvSpPr>
          <p:cNvPr id="1289236" name="AutoShape 20"/>
          <p:cNvSpPr>
            <a:spLocks noChangeArrowheads="1"/>
          </p:cNvSpPr>
          <p:nvPr/>
        </p:nvSpPr>
        <p:spPr bwMode="auto"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6 </a:t>
            </a:r>
            <a:r>
              <a:rPr lang="en-US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6</a:t>
            </a:r>
          </a:p>
        </p:txBody>
      </p:sp>
      <p:sp>
        <p:nvSpPr>
          <p:cNvPr id="1289237" name="AutoShape 21"/>
          <p:cNvSpPr>
            <a:spLocks noChangeArrowheads="1"/>
          </p:cNvSpPr>
          <p:nvPr/>
        </p:nvSpPr>
        <p:spPr bwMode="auto"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1 </a:t>
            </a:r>
            <a:r>
              <a:rPr lang="en-US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1</a:t>
            </a:r>
          </a:p>
        </p:txBody>
      </p:sp>
      <p:cxnSp>
        <p:nvCxnSpPr>
          <p:cNvPr id="1289238" name="AutoShape 22"/>
          <p:cNvCxnSpPr>
            <a:cxnSpLocks noChangeShapeType="1"/>
            <a:stCxn id="1289230" idx="0"/>
            <a:endCxn id="1289227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89239" name="AutoShape 23"/>
          <p:cNvCxnSpPr>
            <a:cxnSpLocks noChangeShapeType="1"/>
            <a:stCxn id="1289231" idx="0"/>
            <a:endCxn id="1289227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89240" name="AutoShape 24"/>
          <p:cNvCxnSpPr>
            <a:cxnSpLocks noChangeShapeType="1"/>
            <a:stCxn id="1289234" idx="0"/>
            <a:endCxn id="1289230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89241" name="AutoShape 25"/>
          <p:cNvCxnSpPr>
            <a:cxnSpLocks noChangeShapeType="1"/>
            <a:stCxn id="1289236" idx="0"/>
            <a:endCxn id="1289231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89242" name="AutoShape 26"/>
          <p:cNvCxnSpPr>
            <a:cxnSpLocks noChangeShapeType="1"/>
            <a:stCxn id="1289230" idx="2"/>
            <a:endCxn id="1289235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89243" name="AutoShape 27"/>
          <p:cNvCxnSpPr>
            <a:cxnSpLocks noChangeShapeType="1"/>
            <a:stCxn id="1289231" idx="2"/>
            <a:endCxn id="1289237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289244" name="AutoShape 28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7  2  9  4 </a:t>
            </a:r>
            <a:r>
              <a:rPr lang="en-US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>
                <a:latin typeface="Tahoma" pitchFamily="34" charset="0"/>
              </a:rPr>
              <a:t> 3  8  6  1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 </a:t>
            </a:r>
            <a:r>
              <a:rPr lang="en-US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latin typeface="Tahoma" pitchFamily="34" charset="0"/>
              </a:rPr>
              <a:t>  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1  2  3  4  6  7  8  9</a:t>
            </a:r>
          </a:p>
        </p:txBody>
      </p:sp>
      <p:cxnSp>
        <p:nvCxnSpPr>
          <p:cNvPr id="1289245" name="AutoShape 29"/>
          <p:cNvCxnSpPr>
            <a:cxnSpLocks noChangeShapeType="1"/>
            <a:stCxn id="1289226" idx="0"/>
            <a:endCxn id="1289244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89246" name="AutoShape 30"/>
          <p:cNvCxnSpPr>
            <a:cxnSpLocks noChangeShapeType="1"/>
            <a:stCxn id="1289227" idx="0"/>
            <a:endCxn id="1289244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289247" name="Line 31"/>
          <p:cNvSpPr>
            <a:spLocks noChangeShapeType="1"/>
          </p:cNvSpPr>
          <p:nvPr/>
        </p:nvSpPr>
        <p:spPr bwMode="auto">
          <a:xfrm flipH="1">
            <a:off x="2895600" y="5181600"/>
            <a:ext cx="381000" cy="3810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89248" name="Line 32"/>
          <p:cNvSpPr>
            <a:spLocks noChangeShapeType="1"/>
          </p:cNvSpPr>
          <p:nvPr/>
        </p:nvSpPr>
        <p:spPr bwMode="auto">
          <a:xfrm>
            <a:off x="3886200" y="5181600"/>
            <a:ext cx="381000" cy="3810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89249" name="AutoShape 33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9 </a:t>
            </a:r>
            <a:r>
              <a:rPr lang="en-US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9</a:t>
            </a:r>
          </a:p>
        </p:txBody>
      </p:sp>
      <p:sp>
        <p:nvSpPr>
          <p:cNvPr id="1289250" name="AutoShape 34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4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1272624880"/>
      </p:ext>
    </p:extLst>
  </p:cSld>
  <p:clrMapOvr>
    <a:masterClrMapping/>
  </p:clrMapOvr>
  <p:transition spd="med"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1FBC35E-BF4C-4201-831E-64288E6C0C9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534400" cy="1066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Bubble Sort Algorithm (1)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  <a:hlinkClick r:id="rId2" action="ppaction://program"/>
            </a:endParaRP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7126" y="1569720"/>
            <a:ext cx="8382000" cy="2743200"/>
          </a:xfrm>
        </p:spPr>
        <p:txBody>
          <a:bodyPr/>
          <a:lstStyle/>
          <a:p>
            <a:pPr marL="0" indent="0"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The bubble sort algorithm makes several passes through an array</a:t>
            </a:r>
          </a:p>
          <a:p>
            <a:pPr marL="0" indent="0"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On each pass, successive neighboring pairs are compared</a:t>
            </a:r>
          </a:p>
          <a:p>
            <a:pPr marL="400050" lvl="1" indent="0"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If a pair is in decreasing order, its values are swapped</a:t>
            </a:r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459376" y="4258491"/>
            <a:ext cx="8070669" cy="338554"/>
          </a:xfrm>
          <a:prstGeom prst="rect">
            <a:avLst/>
          </a:prstGeom>
          <a:solidFill>
            <a:schemeClr val="bg2">
              <a:lumMod val="95000"/>
              <a:lumOff val="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algn="ctr">
              <a:buClr>
                <a:schemeClr val="tx2"/>
              </a:buClr>
              <a:buSzPct val="75000"/>
              <a:defRPr/>
            </a:pPr>
            <a:r>
              <a:rPr lang="en-US" dirty="0"/>
              <a:t>The smaller values gradually “bubble” up to the top</a:t>
            </a:r>
          </a:p>
        </p:txBody>
      </p:sp>
      <p:pic>
        <p:nvPicPr>
          <p:cNvPr id="31745" name="Picture 1" descr="C:\Users\Jerry\Desktop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48923" y="4771289"/>
            <a:ext cx="2395105" cy="1636655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CB6A-C43C-4E66-B4EB-8669BEDFB0A1}" type="slidenum">
              <a:rPr lang="en-US"/>
              <a:pPr/>
              <a:t>30</a:t>
            </a:fld>
            <a:endParaRPr lang="en-US"/>
          </a:p>
        </p:txBody>
      </p:sp>
      <p:sp>
        <p:nvSpPr>
          <p:cNvPr id="129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Execution Example (8)</a:t>
            </a:r>
          </a:p>
        </p:txBody>
      </p:sp>
      <p:sp>
        <p:nvSpPr>
          <p:cNvPr id="129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6613" y="1676400"/>
            <a:ext cx="7773987" cy="685800"/>
          </a:xfrm>
        </p:spPr>
        <p:txBody>
          <a:bodyPr/>
          <a:lstStyle/>
          <a:p>
            <a:r>
              <a:rPr lang="en-US"/>
              <a:t>Merge</a:t>
            </a:r>
          </a:p>
        </p:txBody>
      </p:sp>
      <p:cxnSp>
        <p:nvCxnSpPr>
          <p:cNvPr id="1291268" name="AutoShape 4"/>
          <p:cNvCxnSpPr>
            <a:cxnSpLocks noChangeShapeType="1"/>
            <a:stCxn id="1291276" idx="0"/>
            <a:endCxn id="1291274" idx="2"/>
          </p:cNvCxnSpPr>
          <p:nvPr/>
        </p:nvCxnSpPr>
        <p:spPr bwMode="auto">
          <a:xfrm flipV="1">
            <a:off x="1436688" y="4064000"/>
            <a:ext cx="1068387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91269" name="AutoShape 5"/>
          <p:cNvCxnSpPr>
            <a:cxnSpLocks noChangeShapeType="1"/>
            <a:stCxn id="1291277" idx="0"/>
            <a:endCxn id="1291274" idx="2"/>
          </p:cNvCxnSpPr>
          <p:nvPr/>
        </p:nvCxnSpPr>
        <p:spPr bwMode="auto">
          <a:xfrm flipH="1" flipV="1">
            <a:off x="2505075" y="4064000"/>
            <a:ext cx="1098550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91270" name="AutoShape 6"/>
          <p:cNvCxnSpPr>
            <a:cxnSpLocks noChangeShapeType="1"/>
            <a:stCxn id="1291280" idx="0"/>
            <a:endCxn id="1291276" idx="2"/>
          </p:cNvCxnSpPr>
          <p:nvPr/>
        </p:nvCxnSpPr>
        <p:spPr bwMode="auto">
          <a:xfrm flipV="1">
            <a:off x="9699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91271" name="AutoShape 7"/>
          <p:cNvCxnSpPr>
            <a:cxnSpLocks noChangeShapeType="1"/>
            <a:stCxn id="1291282" idx="0"/>
            <a:endCxn id="1291277" idx="2"/>
          </p:cNvCxnSpPr>
          <p:nvPr/>
        </p:nvCxnSpPr>
        <p:spPr bwMode="auto">
          <a:xfrm flipV="1">
            <a:off x="3092450" y="5080000"/>
            <a:ext cx="5111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91272" name="AutoShape 8"/>
          <p:cNvCxnSpPr>
            <a:cxnSpLocks noChangeShapeType="1"/>
            <a:stCxn id="1291276" idx="2"/>
            <a:endCxn id="1291281" idx="0"/>
          </p:cNvCxnSpPr>
          <p:nvPr/>
        </p:nvCxnSpPr>
        <p:spPr bwMode="auto">
          <a:xfrm>
            <a:off x="1436688" y="5080000"/>
            <a:ext cx="506412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91273" name="AutoShape 9"/>
          <p:cNvCxnSpPr>
            <a:cxnSpLocks noChangeShapeType="1"/>
            <a:stCxn id="1291277" idx="2"/>
            <a:endCxn id="1291283" idx="0"/>
          </p:cNvCxnSpPr>
          <p:nvPr/>
        </p:nvCxnSpPr>
        <p:spPr bwMode="auto">
          <a:xfrm>
            <a:off x="3603625" y="5080000"/>
            <a:ext cx="4730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291274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 7  2 </a:t>
            </a:r>
            <a:r>
              <a:rPr lang="en-US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>
                <a:latin typeface="Tahoma" pitchFamily="34" charset="0"/>
              </a:rPr>
              <a:t> 9  4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 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2  4  7  9</a:t>
            </a:r>
          </a:p>
        </p:txBody>
      </p:sp>
      <p:sp>
        <p:nvSpPr>
          <p:cNvPr id="1291275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accent1"/>
                </a:solidFill>
                <a:latin typeface="Tahoma" pitchFamily="34" charset="0"/>
              </a:rPr>
              <a:t>3  8  6  1  </a:t>
            </a:r>
            <a:r>
              <a:rPr lang="en-US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 1  3  8  6</a:t>
            </a:r>
          </a:p>
        </p:txBody>
      </p:sp>
      <p:sp>
        <p:nvSpPr>
          <p:cNvPr id="1291276" name="AutoShape 12"/>
          <p:cNvSpPr>
            <a:spLocks noChangeArrowheads="1"/>
          </p:cNvSpPr>
          <p:nvPr/>
        </p:nvSpPr>
        <p:spPr bwMode="auto">
          <a:xfrm>
            <a:off x="7429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7 </a:t>
            </a:r>
            <a:r>
              <a:rPr lang="en-US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>
                <a:latin typeface="Tahoma" pitchFamily="34" charset="0"/>
              </a:rPr>
              <a:t> 2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2  7</a:t>
            </a:r>
          </a:p>
        </p:txBody>
      </p:sp>
      <p:sp>
        <p:nvSpPr>
          <p:cNvPr id="1291277" name="AutoShape 13"/>
          <p:cNvSpPr>
            <a:spLocks noChangeArrowheads="1"/>
          </p:cNvSpPr>
          <p:nvPr/>
        </p:nvSpPr>
        <p:spPr bwMode="auto">
          <a:xfrm>
            <a:off x="2805113" y="4643438"/>
            <a:ext cx="1595437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9  4 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 4  9</a:t>
            </a:r>
          </a:p>
        </p:txBody>
      </p:sp>
      <p:sp>
        <p:nvSpPr>
          <p:cNvPr id="1291278" name="AutoShape 14"/>
          <p:cNvSpPr>
            <a:spLocks noChangeArrowheads="1"/>
          </p:cNvSpPr>
          <p:nvPr/>
        </p:nvSpPr>
        <p:spPr bwMode="auto"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accent1"/>
                </a:solidFill>
                <a:latin typeface="Tahoma" pitchFamily="34" charset="0"/>
              </a:rPr>
              <a:t>3  8  </a:t>
            </a:r>
            <a:r>
              <a:rPr lang="en-US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 3  8</a:t>
            </a:r>
          </a:p>
        </p:txBody>
      </p:sp>
      <p:sp>
        <p:nvSpPr>
          <p:cNvPr id="1291279" name="AutoShape 15"/>
          <p:cNvSpPr>
            <a:spLocks noChangeArrowheads="1"/>
          </p:cNvSpPr>
          <p:nvPr/>
        </p:nvSpPr>
        <p:spPr bwMode="auto"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accent1"/>
                </a:solidFill>
                <a:latin typeface="Tahoma" pitchFamily="34" charset="0"/>
              </a:rPr>
              <a:t>6  1  </a:t>
            </a:r>
            <a:r>
              <a:rPr lang="en-US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 1  6</a:t>
            </a:r>
          </a:p>
        </p:txBody>
      </p:sp>
      <p:sp>
        <p:nvSpPr>
          <p:cNvPr id="1291280" name="AutoShape 16"/>
          <p:cNvSpPr>
            <a:spLocks noChangeArrowheads="1"/>
          </p:cNvSpPr>
          <p:nvPr/>
        </p:nvSpPr>
        <p:spPr bwMode="auto"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7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7</a:t>
            </a:r>
          </a:p>
        </p:txBody>
      </p:sp>
      <p:sp>
        <p:nvSpPr>
          <p:cNvPr id="1291281" name="AutoShape 17"/>
          <p:cNvSpPr>
            <a:spLocks noChangeArrowheads="1"/>
          </p:cNvSpPr>
          <p:nvPr/>
        </p:nvSpPr>
        <p:spPr bwMode="auto">
          <a:xfrm>
            <a:off x="1524000" y="5668963"/>
            <a:ext cx="8382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2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2</a:t>
            </a:r>
          </a:p>
        </p:txBody>
      </p:sp>
      <p:sp>
        <p:nvSpPr>
          <p:cNvPr id="1291282" name="AutoShape 18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9 </a:t>
            </a:r>
            <a:r>
              <a:rPr lang="en-US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9</a:t>
            </a:r>
          </a:p>
        </p:txBody>
      </p:sp>
      <p:sp>
        <p:nvSpPr>
          <p:cNvPr id="1291283" name="AutoShape 19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4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 4</a:t>
            </a:r>
          </a:p>
        </p:txBody>
      </p:sp>
      <p:sp>
        <p:nvSpPr>
          <p:cNvPr id="1291284" name="AutoShape 20"/>
          <p:cNvSpPr>
            <a:spLocks noChangeArrowheads="1"/>
          </p:cNvSpPr>
          <p:nvPr/>
        </p:nvSpPr>
        <p:spPr bwMode="auto"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3 </a:t>
            </a:r>
            <a:r>
              <a:rPr lang="en-US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3</a:t>
            </a:r>
          </a:p>
        </p:txBody>
      </p:sp>
      <p:sp>
        <p:nvSpPr>
          <p:cNvPr id="1291285" name="AutoShape 21"/>
          <p:cNvSpPr>
            <a:spLocks noChangeArrowheads="1"/>
          </p:cNvSpPr>
          <p:nvPr/>
        </p:nvSpPr>
        <p:spPr bwMode="auto"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8 </a:t>
            </a:r>
            <a:r>
              <a:rPr lang="en-US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8</a:t>
            </a:r>
          </a:p>
        </p:txBody>
      </p:sp>
      <p:sp>
        <p:nvSpPr>
          <p:cNvPr id="1291286" name="AutoShape 22"/>
          <p:cNvSpPr>
            <a:spLocks noChangeArrowheads="1"/>
          </p:cNvSpPr>
          <p:nvPr/>
        </p:nvSpPr>
        <p:spPr bwMode="auto"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6 </a:t>
            </a:r>
            <a:r>
              <a:rPr lang="en-US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6</a:t>
            </a:r>
          </a:p>
        </p:txBody>
      </p:sp>
      <p:sp>
        <p:nvSpPr>
          <p:cNvPr id="1291287" name="AutoShape 23"/>
          <p:cNvSpPr>
            <a:spLocks noChangeArrowheads="1"/>
          </p:cNvSpPr>
          <p:nvPr/>
        </p:nvSpPr>
        <p:spPr bwMode="auto"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1 </a:t>
            </a:r>
            <a:r>
              <a:rPr lang="en-US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1</a:t>
            </a:r>
          </a:p>
        </p:txBody>
      </p:sp>
      <p:cxnSp>
        <p:nvCxnSpPr>
          <p:cNvPr id="1291288" name="AutoShape 24"/>
          <p:cNvCxnSpPr>
            <a:cxnSpLocks noChangeShapeType="1"/>
            <a:stCxn id="1291278" idx="0"/>
            <a:endCxn id="1291275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91289" name="AutoShape 25"/>
          <p:cNvCxnSpPr>
            <a:cxnSpLocks noChangeShapeType="1"/>
            <a:stCxn id="1291279" idx="0"/>
            <a:endCxn id="1291275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91290" name="AutoShape 26"/>
          <p:cNvCxnSpPr>
            <a:cxnSpLocks noChangeShapeType="1"/>
            <a:stCxn id="1291284" idx="0"/>
            <a:endCxn id="1291278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91291" name="AutoShape 27"/>
          <p:cNvCxnSpPr>
            <a:cxnSpLocks noChangeShapeType="1"/>
            <a:stCxn id="1291286" idx="0"/>
            <a:endCxn id="1291279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91292" name="AutoShape 28"/>
          <p:cNvCxnSpPr>
            <a:cxnSpLocks noChangeShapeType="1"/>
            <a:stCxn id="1291278" idx="2"/>
            <a:endCxn id="1291285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91293" name="AutoShape 29"/>
          <p:cNvCxnSpPr>
            <a:cxnSpLocks noChangeShapeType="1"/>
            <a:stCxn id="1291279" idx="2"/>
            <a:endCxn id="1291287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291294" name="AutoShape 30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7  2  9  4 </a:t>
            </a:r>
            <a:r>
              <a:rPr lang="en-US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>
                <a:latin typeface="Tahoma" pitchFamily="34" charset="0"/>
              </a:rPr>
              <a:t> 3  8  6  1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 </a:t>
            </a:r>
            <a:r>
              <a:rPr lang="en-US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latin typeface="Tahoma" pitchFamily="34" charset="0"/>
              </a:rPr>
              <a:t>  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1  2  3  4  6  7  8  9</a:t>
            </a:r>
          </a:p>
        </p:txBody>
      </p:sp>
      <p:cxnSp>
        <p:nvCxnSpPr>
          <p:cNvPr id="1291295" name="AutoShape 31"/>
          <p:cNvCxnSpPr>
            <a:cxnSpLocks noChangeShapeType="1"/>
            <a:stCxn id="1291274" idx="0"/>
            <a:endCxn id="1291294" idx="2"/>
          </p:cNvCxnSpPr>
          <p:nvPr/>
        </p:nvCxnSpPr>
        <p:spPr bwMode="auto">
          <a:xfrm flipV="1">
            <a:off x="2505075" y="3030538"/>
            <a:ext cx="22193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91296" name="AutoShape 32"/>
          <p:cNvCxnSpPr>
            <a:cxnSpLocks noChangeShapeType="1"/>
            <a:stCxn id="1291275" idx="0"/>
            <a:endCxn id="1291294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291297" name="Line 33"/>
          <p:cNvSpPr>
            <a:spLocks noChangeShapeType="1"/>
          </p:cNvSpPr>
          <p:nvPr/>
        </p:nvSpPr>
        <p:spPr bwMode="auto">
          <a:xfrm flipH="1">
            <a:off x="1143000" y="4191000"/>
            <a:ext cx="609600" cy="3048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91298" name="Line 34"/>
          <p:cNvSpPr>
            <a:spLocks noChangeShapeType="1"/>
          </p:cNvSpPr>
          <p:nvPr/>
        </p:nvSpPr>
        <p:spPr bwMode="auto">
          <a:xfrm>
            <a:off x="3276600" y="4191000"/>
            <a:ext cx="609600" cy="3048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604313"/>
      </p:ext>
    </p:extLst>
  </p:cSld>
  <p:clrMapOvr>
    <a:masterClrMapping/>
  </p:clrMapOvr>
  <p:transition spd="med"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E22BC-E281-484E-BB97-85808C9328F8}" type="slidenum">
              <a:rPr lang="en-US"/>
              <a:pPr/>
              <a:t>31</a:t>
            </a:fld>
            <a:endParaRPr lang="en-US"/>
          </a:p>
        </p:txBody>
      </p:sp>
      <p:sp>
        <p:nvSpPr>
          <p:cNvPr id="129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Execution Example (9)</a:t>
            </a:r>
          </a:p>
        </p:txBody>
      </p:sp>
      <p:sp>
        <p:nvSpPr>
          <p:cNvPr id="129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6613" y="1752600"/>
            <a:ext cx="7773987" cy="684213"/>
          </a:xfrm>
        </p:spPr>
        <p:txBody>
          <a:bodyPr/>
          <a:lstStyle/>
          <a:p>
            <a:r>
              <a:rPr lang="en-US"/>
              <a:t>Recursive call, …, merge, merge</a:t>
            </a:r>
          </a:p>
        </p:txBody>
      </p:sp>
      <p:cxnSp>
        <p:nvCxnSpPr>
          <p:cNvPr id="1293316" name="AutoShape 4"/>
          <p:cNvCxnSpPr>
            <a:cxnSpLocks noChangeShapeType="1"/>
            <a:stCxn id="1293324" idx="0"/>
            <a:endCxn id="1293322" idx="2"/>
          </p:cNvCxnSpPr>
          <p:nvPr/>
        </p:nvCxnSpPr>
        <p:spPr bwMode="auto">
          <a:xfrm flipV="1">
            <a:off x="14366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93317" name="AutoShape 5"/>
          <p:cNvCxnSpPr>
            <a:cxnSpLocks noChangeShapeType="1"/>
            <a:stCxn id="1293325" idx="0"/>
            <a:endCxn id="1293322" idx="2"/>
          </p:cNvCxnSpPr>
          <p:nvPr/>
        </p:nvCxnSpPr>
        <p:spPr bwMode="auto">
          <a:xfrm flipH="1" flipV="1">
            <a:off x="2505075" y="4054475"/>
            <a:ext cx="109855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93318" name="AutoShape 6"/>
          <p:cNvCxnSpPr>
            <a:cxnSpLocks noChangeShapeType="1"/>
            <a:stCxn id="1293328" idx="0"/>
            <a:endCxn id="1293324" idx="2"/>
          </p:cNvCxnSpPr>
          <p:nvPr/>
        </p:nvCxnSpPr>
        <p:spPr bwMode="auto">
          <a:xfrm flipV="1">
            <a:off x="9699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93319" name="AutoShape 7"/>
          <p:cNvCxnSpPr>
            <a:cxnSpLocks noChangeShapeType="1"/>
            <a:stCxn id="1293330" idx="0"/>
            <a:endCxn id="1293325" idx="2"/>
          </p:cNvCxnSpPr>
          <p:nvPr/>
        </p:nvCxnSpPr>
        <p:spPr bwMode="auto">
          <a:xfrm flipV="1">
            <a:off x="3092450" y="5080000"/>
            <a:ext cx="5111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93320" name="AutoShape 8"/>
          <p:cNvCxnSpPr>
            <a:cxnSpLocks noChangeShapeType="1"/>
            <a:stCxn id="1293324" idx="2"/>
            <a:endCxn id="1293329" idx="0"/>
          </p:cNvCxnSpPr>
          <p:nvPr/>
        </p:nvCxnSpPr>
        <p:spPr bwMode="auto">
          <a:xfrm>
            <a:off x="1436688" y="5080000"/>
            <a:ext cx="506412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93321" name="AutoShape 9"/>
          <p:cNvCxnSpPr>
            <a:cxnSpLocks noChangeShapeType="1"/>
            <a:stCxn id="1293325" idx="2"/>
            <a:endCxn id="1293331" idx="0"/>
          </p:cNvCxnSpPr>
          <p:nvPr/>
        </p:nvCxnSpPr>
        <p:spPr bwMode="auto">
          <a:xfrm>
            <a:off x="3603625" y="5080000"/>
            <a:ext cx="4730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293322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 7  2 </a:t>
            </a:r>
            <a:r>
              <a:rPr lang="en-US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>
                <a:latin typeface="Tahoma" pitchFamily="34" charset="0"/>
              </a:rPr>
              <a:t> 9  4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 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2  4  7  9</a:t>
            </a:r>
          </a:p>
        </p:txBody>
      </p:sp>
      <p:sp>
        <p:nvSpPr>
          <p:cNvPr id="1293323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3  8  6  1 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 1  3  6  8</a:t>
            </a:r>
          </a:p>
        </p:txBody>
      </p:sp>
      <p:sp>
        <p:nvSpPr>
          <p:cNvPr id="1293324" name="AutoShape 12"/>
          <p:cNvSpPr>
            <a:spLocks noChangeArrowheads="1"/>
          </p:cNvSpPr>
          <p:nvPr/>
        </p:nvSpPr>
        <p:spPr bwMode="auto">
          <a:xfrm>
            <a:off x="7429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7 </a:t>
            </a:r>
            <a:r>
              <a:rPr lang="en-US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>
                <a:latin typeface="Tahoma" pitchFamily="34" charset="0"/>
              </a:rPr>
              <a:t> 2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2  7</a:t>
            </a:r>
          </a:p>
        </p:txBody>
      </p:sp>
      <p:sp>
        <p:nvSpPr>
          <p:cNvPr id="1293325" name="AutoShape 13"/>
          <p:cNvSpPr>
            <a:spLocks noChangeArrowheads="1"/>
          </p:cNvSpPr>
          <p:nvPr/>
        </p:nvSpPr>
        <p:spPr bwMode="auto">
          <a:xfrm>
            <a:off x="2805113" y="4643438"/>
            <a:ext cx="1595437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9  4 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 4  9</a:t>
            </a:r>
          </a:p>
        </p:txBody>
      </p:sp>
      <p:sp>
        <p:nvSpPr>
          <p:cNvPr id="1293326" name="AutoShape 14"/>
          <p:cNvSpPr>
            <a:spLocks noChangeArrowheads="1"/>
          </p:cNvSpPr>
          <p:nvPr/>
        </p:nvSpPr>
        <p:spPr bwMode="auto"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3  8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 </a:t>
            </a:r>
            <a:r>
              <a:rPr lang="en-US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  3  8</a:t>
            </a:r>
          </a:p>
        </p:txBody>
      </p:sp>
      <p:sp>
        <p:nvSpPr>
          <p:cNvPr id="1293327" name="AutoShape 15"/>
          <p:cNvSpPr>
            <a:spLocks noChangeArrowheads="1"/>
          </p:cNvSpPr>
          <p:nvPr/>
        </p:nvSpPr>
        <p:spPr bwMode="auto"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6  1 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  1  6</a:t>
            </a:r>
          </a:p>
        </p:txBody>
      </p:sp>
      <p:sp>
        <p:nvSpPr>
          <p:cNvPr id="1293328" name="AutoShape 16"/>
          <p:cNvSpPr>
            <a:spLocks noChangeArrowheads="1"/>
          </p:cNvSpPr>
          <p:nvPr/>
        </p:nvSpPr>
        <p:spPr bwMode="auto"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7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7</a:t>
            </a:r>
          </a:p>
        </p:txBody>
      </p:sp>
      <p:sp>
        <p:nvSpPr>
          <p:cNvPr id="1293329" name="AutoShape 17"/>
          <p:cNvSpPr>
            <a:spLocks noChangeArrowheads="1"/>
          </p:cNvSpPr>
          <p:nvPr/>
        </p:nvSpPr>
        <p:spPr bwMode="auto">
          <a:xfrm>
            <a:off x="1524000" y="5668963"/>
            <a:ext cx="8382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2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2</a:t>
            </a:r>
          </a:p>
        </p:txBody>
      </p:sp>
      <p:sp>
        <p:nvSpPr>
          <p:cNvPr id="1293330" name="AutoShape 18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9 </a:t>
            </a:r>
            <a:r>
              <a:rPr lang="en-US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9</a:t>
            </a:r>
          </a:p>
        </p:txBody>
      </p:sp>
      <p:sp>
        <p:nvSpPr>
          <p:cNvPr id="1293331" name="AutoShape 19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4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 4</a:t>
            </a:r>
          </a:p>
        </p:txBody>
      </p:sp>
      <p:sp>
        <p:nvSpPr>
          <p:cNvPr id="1293332" name="AutoShape 20"/>
          <p:cNvSpPr>
            <a:spLocks noChangeArrowheads="1"/>
          </p:cNvSpPr>
          <p:nvPr/>
        </p:nvSpPr>
        <p:spPr bwMode="auto"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3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3</a:t>
            </a:r>
          </a:p>
        </p:txBody>
      </p:sp>
      <p:sp>
        <p:nvSpPr>
          <p:cNvPr id="1293333" name="AutoShape 21"/>
          <p:cNvSpPr>
            <a:spLocks noChangeArrowheads="1"/>
          </p:cNvSpPr>
          <p:nvPr/>
        </p:nvSpPr>
        <p:spPr bwMode="auto"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8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8</a:t>
            </a:r>
          </a:p>
        </p:txBody>
      </p:sp>
      <p:sp>
        <p:nvSpPr>
          <p:cNvPr id="1293334" name="AutoShape 22"/>
          <p:cNvSpPr>
            <a:spLocks noChangeArrowheads="1"/>
          </p:cNvSpPr>
          <p:nvPr/>
        </p:nvSpPr>
        <p:spPr bwMode="auto"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6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6</a:t>
            </a:r>
          </a:p>
        </p:txBody>
      </p:sp>
      <p:sp>
        <p:nvSpPr>
          <p:cNvPr id="1293335" name="AutoShape 23"/>
          <p:cNvSpPr>
            <a:spLocks noChangeArrowheads="1"/>
          </p:cNvSpPr>
          <p:nvPr/>
        </p:nvSpPr>
        <p:spPr bwMode="auto"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1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1</a:t>
            </a:r>
          </a:p>
        </p:txBody>
      </p:sp>
      <p:cxnSp>
        <p:nvCxnSpPr>
          <p:cNvPr id="1293336" name="AutoShape 24"/>
          <p:cNvCxnSpPr>
            <a:cxnSpLocks noChangeShapeType="1"/>
            <a:stCxn id="1293326" idx="0"/>
            <a:endCxn id="1293323" idx="2"/>
          </p:cNvCxnSpPr>
          <p:nvPr/>
        </p:nvCxnSpPr>
        <p:spPr bwMode="auto">
          <a:xfrm flipV="1">
            <a:off x="5856288" y="4064000"/>
            <a:ext cx="1068387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93337" name="AutoShape 25"/>
          <p:cNvCxnSpPr>
            <a:cxnSpLocks noChangeShapeType="1"/>
            <a:stCxn id="1293327" idx="0"/>
            <a:endCxn id="1293323" idx="2"/>
          </p:cNvCxnSpPr>
          <p:nvPr/>
        </p:nvCxnSpPr>
        <p:spPr bwMode="auto">
          <a:xfrm flipH="1" flipV="1">
            <a:off x="6924675" y="4064000"/>
            <a:ext cx="1066800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93338" name="AutoShape 26"/>
          <p:cNvCxnSpPr>
            <a:cxnSpLocks noChangeShapeType="1"/>
            <a:stCxn id="1293332" idx="0"/>
            <a:endCxn id="1293326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93339" name="AutoShape 27"/>
          <p:cNvCxnSpPr>
            <a:cxnSpLocks noChangeShapeType="1"/>
            <a:stCxn id="1293334" idx="0"/>
            <a:endCxn id="1293327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93340" name="AutoShape 28"/>
          <p:cNvCxnSpPr>
            <a:cxnSpLocks noChangeShapeType="1"/>
            <a:stCxn id="1293326" idx="2"/>
            <a:endCxn id="1293333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93341" name="AutoShape 29"/>
          <p:cNvCxnSpPr>
            <a:cxnSpLocks noChangeShapeType="1"/>
            <a:stCxn id="1293327" idx="2"/>
            <a:endCxn id="1293335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293342" name="AutoShape 30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7  2  9  4 </a:t>
            </a:r>
            <a:r>
              <a:rPr lang="en-US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>
                <a:latin typeface="Tahoma" pitchFamily="34" charset="0"/>
              </a:rPr>
              <a:t> 3  8  6  1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 </a:t>
            </a:r>
            <a:r>
              <a:rPr lang="en-US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latin typeface="Tahoma" pitchFamily="34" charset="0"/>
              </a:rPr>
              <a:t>  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1  2  3  4  6  7  8  9</a:t>
            </a:r>
          </a:p>
        </p:txBody>
      </p:sp>
      <p:cxnSp>
        <p:nvCxnSpPr>
          <p:cNvPr id="1293343" name="AutoShape 31"/>
          <p:cNvCxnSpPr>
            <a:cxnSpLocks noChangeShapeType="1"/>
            <a:stCxn id="1293322" idx="0"/>
            <a:endCxn id="1293342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93344" name="AutoShape 32"/>
          <p:cNvCxnSpPr>
            <a:cxnSpLocks noChangeShapeType="1"/>
            <a:stCxn id="1293323" idx="0"/>
            <a:endCxn id="1293342" idx="2"/>
          </p:cNvCxnSpPr>
          <p:nvPr/>
        </p:nvCxnSpPr>
        <p:spPr bwMode="auto">
          <a:xfrm flipH="1" flipV="1">
            <a:off x="4724400" y="3030538"/>
            <a:ext cx="220027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293345" name="Line 33"/>
          <p:cNvSpPr>
            <a:spLocks noChangeShapeType="1"/>
          </p:cNvSpPr>
          <p:nvPr/>
        </p:nvSpPr>
        <p:spPr bwMode="auto">
          <a:xfrm flipH="1">
            <a:off x="5562600" y="4191000"/>
            <a:ext cx="609600" cy="3048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93346" name="Line 34"/>
          <p:cNvSpPr>
            <a:spLocks noChangeShapeType="1"/>
          </p:cNvSpPr>
          <p:nvPr/>
        </p:nvSpPr>
        <p:spPr bwMode="auto">
          <a:xfrm>
            <a:off x="7696200" y="4191000"/>
            <a:ext cx="609600" cy="3048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543540"/>
      </p:ext>
    </p:extLst>
  </p:cSld>
  <p:clrMapOvr>
    <a:masterClrMapping/>
  </p:clrMapOvr>
  <p:transition spd="med"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B254-BE87-4B5C-A452-53E389D1C975}" type="slidenum">
              <a:rPr lang="en-US"/>
              <a:pPr/>
              <a:t>32</a:t>
            </a:fld>
            <a:endParaRPr lang="en-US"/>
          </a:p>
        </p:txBody>
      </p:sp>
      <p:sp>
        <p:nvSpPr>
          <p:cNvPr id="129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Execution Example (10)</a:t>
            </a:r>
          </a:p>
        </p:txBody>
      </p:sp>
      <p:sp>
        <p:nvSpPr>
          <p:cNvPr id="129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6613" y="1676400"/>
            <a:ext cx="7773987" cy="685800"/>
          </a:xfrm>
        </p:spPr>
        <p:txBody>
          <a:bodyPr/>
          <a:lstStyle/>
          <a:p>
            <a:r>
              <a:rPr lang="en-US"/>
              <a:t>Merge</a:t>
            </a:r>
          </a:p>
        </p:txBody>
      </p:sp>
      <p:cxnSp>
        <p:nvCxnSpPr>
          <p:cNvPr id="1295364" name="AutoShape 4"/>
          <p:cNvCxnSpPr>
            <a:cxnSpLocks noChangeShapeType="1"/>
            <a:stCxn id="1295372" idx="0"/>
            <a:endCxn id="1295370" idx="2"/>
          </p:cNvCxnSpPr>
          <p:nvPr/>
        </p:nvCxnSpPr>
        <p:spPr bwMode="auto">
          <a:xfrm flipV="1">
            <a:off x="14366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95365" name="AutoShape 5"/>
          <p:cNvCxnSpPr>
            <a:cxnSpLocks noChangeShapeType="1"/>
            <a:stCxn id="1295373" idx="0"/>
            <a:endCxn id="1295370" idx="2"/>
          </p:cNvCxnSpPr>
          <p:nvPr/>
        </p:nvCxnSpPr>
        <p:spPr bwMode="auto">
          <a:xfrm flipH="1" flipV="1">
            <a:off x="2505075" y="4054475"/>
            <a:ext cx="109855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95366" name="AutoShape 6"/>
          <p:cNvCxnSpPr>
            <a:cxnSpLocks noChangeShapeType="1"/>
            <a:stCxn id="1295376" idx="0"/>
            <a:endCxn id="1295372" idx="2"/>
          </p:cNvCxnSpPr>
          <p:nvPr/>
        </p:nvCxnSpPr>
        <p:spPr bwMode="auto">
          <a:xfrm flipV="1">
            <a:off x="9699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95367" name="AutoShape 7"/>
          <p:cNvCxnSpPr>
            <a:cxnSpLocks noChangeShapeType="1"/>
            <a:stCxn id="1295378" idx="0"/>
            <a:endCxn id="1295373" idx="2"/>
          </p:cNvCxnSpPr>
          <p:nvPr/>
        </p:nvCxnSpPr>
        <p:spPr bwMode="auto">
          <a:xfrm flipV="1">
            <a:off x="3092450" y="5080000"/>
            <a:ext cx="5111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95368" name="AutoShape 8"/>
          <p:cNvCxnSpPr>
            <a:cxnSpLocks noChangeShapeType="1"/>
            <a:stCxn id="1295372" idx="2"/>
            <a:endCxn id="1295377" idx="0"/>
          </p:cNvCxnSpPr>
          <p:nvPr/>
        </p:nvCxnSpPr>
        <p:spPr bwMode="auto">
          <a:xfrm>
            <a:off x="1436688" y="5080000"/>
            <a:ext cx="506412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95369" name="AutoShape 9"/>
          <p:cNvCxnSpPr>
            <a:cxnSpLocks noChangeShapeType="1"/>
            <a:stCxn id="1295373" idx="2"/>
            <a:endCxn id="1295379" idx="0"/>
          </p:cNvCxnSpPr>
          <p:nvPr/>
        </p:nvCxnSpPr>
        <p:spPr bwMode="auto">
          <a:xfrm>
            <a:off x="3603625" y="5080000"/>
            <a:ext cx="4730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295370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 7  2 </a:t>
            </a:r>
            <a:r>
              <a:rPr lang="en-US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>
                <a:latin typeface="Tahoma" pitchFamily="34" charset="0"/>
              </a:rPr>
              <a:t> 9  4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 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2  4  7  9</a:t>
            </a:r>
          </a:p>
        </p:txBody>
      </p:sp>
      <p:sp>
        <p:nvSpPr>
          <p:cNvPr id="1295371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3  8  6  1 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 1  3  6  8</a:t>
            </a:r>
          </a:p>
        </p:txBody>
      </p:sp>
      <p:sp>
        <p:nvSpPr>
          <p:cNvPr id="1295372" name="AutoShape 12"/>
          <p:cNvSpPr>
            <a:spLocks noChangeArrowheads="1"/>
          </p:cNvSpPr>
          <p:nvPr/>
        </p:nvSpPr>
        <p:spPr bwMode="auto">
          <a:xfrm>
            <a:off x="7429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7 </a:t>
            </a:r>
            <a:r>
              <a:rPr lang="en-US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>
                <a:latin typeface="Tahoma" pitchFamily="34" charset="0"/>
              </a:rPr>
              <a:t> 2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2  7</a:t>
            </a:r>
          </a:p>
        </p:txBody>
      </p:sp>
      <p:sp>
        <p:nvSpPr>
          <p:cNvPr id="1295373" name="AutoShape 13"/>
          <p:cNvSpPr>
            <a:spLocks noChangeArrowheads="1"/>
          </p:cNvSpPr>
          <p:nvPr/>
        </p:nvSpPr>
        <p:spPr bwMode="auto">
          <a:xfrm>
            <a:off x="2805113" y="4643438"/>
            <a:ext cx="1595437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9  4 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 4  9</a:t>
            </a:r>
          </a:p>
        </p:txBody>
      </p:sp>
      <p:sp>
        <p:nvSpPr>
          <p:cNvPr id="1295374" name="AutoShape 14"/>
          <p:cNvSpPr>
            <a:spLocks noChangeArrowheads="1"/>
          </p:cNvSpPr>
          <p:nvPr/>
        </p:nvSpPr>
        <p:spPr bwMode="auto"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3  8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 </a:t>
            </a:r>
            <a:r>
              <a:rPr lang="en-US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  3  8</a:t>
            </a:r>
          </a:p>
        </p:txBody>
      </p:sp>
      <p:sp>
        <p:nvSpPr>
          <p:cNvPr id="1295375" name="AutoShape 15"/>
          <p:cNvSpPr>
            <a:spLocks noChangeArrowheads="1"/>
          </p:cNvSpPr>
          <p:nvPr/>
        </p:nvSpPr>
        <p:spPr bwMode="auto"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6  1 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  1  6</a:t>
            </a:r>
          </a:p>
        </p:txBody>
      </p:sp>
      <p:sp>
        <p:nvSpPr>
          <p:cNvPr id="1295376" name="AutoShape 16"/>
          <p:cNvSpPr>
            <a:spLocks noChangeArrowheads="1"/>
          </p:cNvSpPr>
          <p:nvPr/>
        </p:nvSpPr>
        <p:spPr bwMode="auto"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7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7</a:t>
            </a:r>
          </a:p>
        </p:txBody>
      </p:sp>
      <p:sp>
        <p:nvSpPr>
          <p:cNvPr id="1295377" name="AutoShape 17"/>
          <p:cNvSpPr>
            <a:spLocks noChangeArrowheads="1"/>
          </p:cNvSpPr>
          <p:nvPr/>
        </p:nvSpPr>
        <p:spPr bwMode="auto">
          <a:xfrm>
            <a:off x="1524000" y="5668963"/>
            <a:ext cx="8382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2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2</a:t>
            </a:r>
          </a:p>
        </p:txBody>
      </p:sp>
      <p:sp>
        <p:nvSpPr>
          <p:cNvPr id="1295378" name="AutoShape 18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9 </a:t>
            </a:r>
            <a:r>
              <a:rPr lang="en-US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9</a:t>
            </a:r>
          </a:p>
        </p:txBody>
      </p:sp>
      <p:sp>
        <p:nvSpPr>
          <p:cNvPr id="1295379" name="AutoShape 19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4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 4</a:t>
            </a:r>
          </a:p>
        </p:txBody>
      </p:sp>
      <p:sp>
        <p:nvSpPr>
          <p:cNvPr id="1295380" name="AutoShape 20"/>
          <p:cNvSpPr>
            <a:spLocks noChangeArrowheads="1"/>
          </p:cNvSpPr>
          <p:nvPr/>
        </p:nvSpPr>
        <p:spPr bwMode="auto"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3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3</a:t>
            </a:r>
          </a:p>
        </p:txBody>
      </p:sp>
      <p:sp>
        <p:nvSpPr>
          <p:cNvPr id="1295381" name="AutoShape 21"/>
          <p:cNvSpPr>
            <a:spLocks noChangeArrowheads="1"/>
          </p:cNvSpPr>
          <p:nvPr/>
        </p:nvSpPr>
        <p:spPr bwMode="auto"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8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8</a:t>
            </a:r>
          </a:p>
        </p:txBody>
      </p:sp>
      <p:sp>
        <p:nvSpPr>
          <p:cNvPr id="1295382" name="AutoShape 22"/>
          <p:cNvSpPr>
            <a:spLocks noChangeArrowheads="1"/>
          </p:cNvSpPr>
          <p:nvPr/>
        </p:nvSpPr>
        <p:spPr bwMode="auto"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6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6</a:t>
            </a:r>
          </a:p>
        </p:txBody>
      </p:sp>
      <p:sp>
        <p:nvSpPr>
          <p:cNvPr id="1295383" name="AutoShape 23"/>
          <p:cNvSpPr>
            <a:spLocks noChangeArrowheads="1"/>
          </p:cNvSpPr>
          <p:nvPr/>
        </p:nvSpPr>
        <p:spPr bwMode="auto"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1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1</a:t>
            </a:r>
          </a:p>
        </p:txBody>
      </p:sp>
      <p:cxnSp>
        <p:nvCxnSpPr>
          <p:cNvPr id="1295384" name="AutoShape 24"/>
          <p:cNvCxnSpPr>
            <a:cxnSpLocks noChangeShapeType="1"/>
            <a:stCxn id="1295374" idx="0"/>
            <a:endCxn id="1295371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95385" name="AutoShape 25"/>
          <p:cNvCxnSpPr>
            <a:cxnSpLocks noChangeShapeType="1"/>
            <a:stCxn id="1295375" idx="0"/>
            <a:endCxn id="1295371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95386" name="AutoShape 26"/>
          <p:cNvCxnSpPr>
            <a:cxnSpLocks noChangeShapeType="1"/>
            <a:stCxn id="1295380" idx="0"/>
            <a:endCxn id="1295374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95387" name="AutoShape 27"/>
          <p:cNvCxnSpPr>
            <a:cxnSpLocks noChangeShapeType="1"/>
            <a:stCxn id="1295382" idx="0"/>
            <a:endCxn id="1295375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95388" name="AutoShape 28"/>
          <p:cNvCxnSpPr>
            <a:cxnSpLocks noChangeShapeType="1"/>
            <a:stCxn id="1295374" idx="2"/>
            <a:endCxn id="1295381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95389" name="AutoShape 29"/>
          <p:cNvCxnSpPr>
            <a:cxnSpLocks noChangeShapeType="1"/>
            <a:stCxn id="1295375" idx="2"/>
            <a:endCxn id="1295383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295390" name="AutoShape 30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7  2  9  4 </a:t>
            </a:r>
            <a:r>
              <a:rPr lang="en-US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>
                <a:latin typeface="Tahoma" pitchFamily="34" charset="0"/>
              </a:rPr>
              <a:t> 3  8  6  1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 </a:t>
            </a:r>
            <a:r>
              <a:rPr lang="en-US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latin typeface="Tahoma" pitchFamily="34" charset="0"/>
              </a:rPr>
              <a:t>  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1  2  3  4  6  7  8  9</a:t>
            </a:r>
          </a:p>
        </p:txBody>
      </p:sp>
      <p:cxnSp>
        <p:nvCxnSpPr>
          <p:cNvPr id="1295391" name="AutoShape 31"/>
          <p:cNvCxnSpPr>
            <a:cxnSpLocks noChangeShapeType="1"/>
            <a:stCxn id="1295370" idx="0"/>
            <a:endCxn id="1295390" idx="2"/>
          </p:cNvCxnSpPr>
          <p:nvPr/>
        </p:nvCxnSpPr>
        <p:spPr bwMode="auto">
          <a:xfrm flipV="1">
            <a:off x="2505075" y="3040063"/>
            <a:ext cx="22193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95392" name="AutoShape 32"/>
          <p:cNvCxnSpPr>
            <a:cxnSpLocks noChangeShapeType="1"/>
            <a:stCxn id="1295371" idx="0"/>
            <a:endCxn id="1295390" idx="2"/>
          </p:cNvCxnSpPr>
          <p:nvPr/>
        </p:nvCxnSpPr>
        <p:spPr bwMode="auto">
          <a:xfrm flipH="1" flipV="1">
            <a:off x="4724400" y="3040063"/>
            <a:ext cx="220027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295393" name="Line 33"/>
          <p:cNvSpPr>
            <a:spLocks noChangeShapeType="1"/>
          </p:cNvSpPr>
          <p:nvPr/>
        </p:nvSpPr>
        <p:spPr bwMode="auto">
          <a:xfrm flipH="1">
            <a:off x="2743200" y="3124200"/>
            <a:ext cx="685800" cy="2286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95394" name="Line 34"/>
          <p:cNvSpPr>
            <a:spLocks noChangeShapeType="1"/>
          </p:cNvSpPr>
          <p:nvPr/>
        </p:nvSpPr>
        <p:spPr bwMode="auto">
          <a:xfrm>
            <a:off x="6019800" y="3124200"/>
            <a:ext cx="685800" cy="2286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83685"/>
      </p:ext>
    </p:extLst>
  </p:cSld>
  <p:clrMapOvr>
    <a:masterClrMapping/>
  </p:clrMapOvr>
  <p:transition spd="med"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676400"/>
            <a:ext cx="7772400" cy="1141413"/>
          </a:xfrm>
        </p:spPr>
        <p:txBody>
          <a:bodyPr/>
          <a:lstStyle/>
          <a:p>
            <a:r>
              <a:rPr lang="en-US"/>
              <a:t>Quick-Sort</a:t>
            </a:r>
          </a:p>
        </p:txBody>
      </p:sp>
      <p:grpSp>
        <p:nvGrpSpPr>
          <p:cNvPr id="1303555" name="Group 3"/>
          <p:cNvGrpSpPr>
            <a:grpSpLocks/>
          </p:cNvGrpSpPr>
          <p:nvPr/>
        </p:nvGrpSpPr>
        <p:grpSpPr bwMode="auto">
          <a:xfrm>
            <a:off x="2209800" y="3340100"/>
            <a:ext cx="4600575" cy="1933575"/>
            <a:chOff x="1176" y="2496"/>
            <a:chExt cx="3426" cy="1440"/>
          </a:xfrm>
        </p:grpSpPr>
        <p:sp>
          <p:nvSpPr>
            <p:cNvPr id="1303556" name="AutoShape 4"/>
            <p:cNvSpPr>
              <a:spLocks noChangeArrowheads="1"/>
            </p:cNvSpPr>
            <p:nvPr/>
          </p:nvSpPr>
          <p:spPr bwMode="auto">
            <a:xfrm>
              <a:off x="1528" y="2496"/>
              <a:ext cx="2688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>
                  <a:latin typeface="Tahoma" pitchFamily="34" charset="0"/>
                </a:rPr>
                <a:t>7  4  9  </a:t>
              </a:r>
              <a:r>
                <a:rPr lang="en-US" u="sng">
                  <a:solidFill>
                    <a:srgbClr val="000000"/>
                  </a:solidFill>
                  <a:latin typeface="Tahoma" pitchFamily="34" charset="0"/>
                </a:rPr>
                <a:t>6</a:t>
              </a:r>
              <a:r>
                <a:rPr lang="en-US">
                  <a:latin typeface="Tahoma" pitchFamily="34" charset="0"/>
                </a:rPr>
                <a:t>  2  </a:t>
              </a:r>
              <a:r>
                <a:rPr lang="en-US" b="1">
                  <a:solidFill>
                    <a:srgbClr val="000000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>
                  <a:latin typeface="Tahoma" pitchFamily="34" charset="0"/>
                </a:rPr>
                <a:t>  </a:t>
              </a:r>
              <a:r>
                <a:rPr lang="en-US">
                  <a:solidFill>
                    <a:schemeClr val="tx2"/>
                  </a:solidFill>
                  <a:latin typeface="Tahoma" pitchFamily="34" charset="0"/>
                </a:rPr>
                <a:t>2  4  </a:t>
              </a:r>
              <a:r>
                <a:rPr lang="en-US" u="sng">
                  <a:solidFill>
                    <a:srgbClr val="000000"/>
                  </a:solidFill>
                  <a:latin typeface="Tahoma" pitchFamily="34" charset="0"/>
                </a:rPr>
                <a:t>6</a:t>
              </a:r>
              <a:r>
                <a:rPr lang="en-US">
                  <a:solidFill>
                    <a:schemeClr val="tx2"/>
                  </a:solidFill>
                  <a:latin typeface="Tahoma" pitchFamily="34" charset="0"/>
                </a:rPr>
                <a:t>  7  9</a:t>
              </a:r>
            </a:p>
          </p:txBody>
        </p:sp>
        <p:sp>
          <p:nvSpPr>
            <p:cNvPr id="1303557" name="AutoShape 5"/>
            <p:cNvSpPr>
              <a:spLocks noChangeArrowheads="1"/>
            </p:cNvSpPr>
            <p:nvPr/>
          </p:nvSpPr>
          <p:spPr bwMode="auto">
            <a:xfrm>
              <a:off x="1248" y="3072"/>
              <a:ext cx="134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u="sng">
                  <a:solidFill>
                    <a:srgbClr val="000000"/>
                  </a:solidFill>
                  <a:latin typeface="Tahoma" pitchFamily="34" charset="0"/>
                </a:rPr>
                <a:t>4</a:t>
              </a:r>
              <a:r>
                <a:rPr lang="en-US">
                  <a:latin typeface="Tahoma" pitchFamily="34" charset="0"/>
                </a:rPr>
                <a:t>  2  </a:t>
              </a:r>
              <a:r>
                <a:rPr lang="en-US" b="1">
                  <a:solidFill>
                    <a:srgbClr val="000000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>
                  <a:latin typeface="Tahoma" pitchFamily="34" charset="0"/>
                </a:rPr>
                <a:t>  </a:t>
              </a:r>
              <a:r>
                <a:rPr lang="en-US">
                  <a:solidFill>
                    <a:schemeClr val="tx2"/>
                  </a:solidFill>
                  <a:latin typeface="Tahoma" pitchFamily="34" charset="0"/>
                </a:rPr>
                <a:t>2  </a:t>
              </a:r>
              <a:r>
                <a:rPr lang="en-US" u="sng">
                  <a:solidFill>
                    <a:srgbClr val="000000"/>
                  </a:solidFill>
                  <a:latin typeface="Tahoma" pitchFamily="34" charset="0"/>
                </a:rPr>
                <a:t>4</a:t>
              </a:r>
            </a:p>
          </p:txBody>
        </p:sp>
        <p:sp>
          <p:nvSpPr>
            <p:cNvPr id="1303558" name="AutoShape 6"/>
            <p:cNvSpPr>
              <a:spLocks noChangeArrowheads="1"/>
            </p:cNvSpPr>
            <p:nvPr/>
          </p:nvSpPr>
          <p:spPr bwMode="auto">
            <a:xfrm>
              <a:off x="3168" y="3072"/>
              <a:ext cx="134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u="sng">
                  <a:solidFill>
                    <a:srgbClr val="000000"/>
                  </a:solidFill>
                  <a:latin typeface="Tahoma" pitchFamily="34" charset="0"/>
                </a:rPr>
                <a:t>7</a:t>
              </a:r>
              <a:r>
                <a:rPr lang="en-US">
                  <a:latin typeface="Tahoma" pitchFamily="34" charset="0"/>
                </a:rPr>
                <a:t>  9  </a:t>
              </a:r>
              <a:r>
                <a:rPr lang="en-US" b="1">
                  <a:solidFill>
                    <a:srgbClr val="000000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>
                  <a:latin typeface="Tahoma" pitchFamily="34" charset="0"/>
                </a:rPr>
                <a:t>  </a:t>
              </a:r>
              <a:r>
                <a:rPr lang="en-US" u="sng">
                  <a:solidFill>
                    <a:srgbClr val="000000"/>
                  </a:solidFill>
                  <a:latin typeface="Tahoma" pitchFamily="34" charset="0"/>
                </a:rPr>
                <a:t>7</a:t>
              </a:r>
              <a:r>
                <a:rPr lang="en-US">
                  <a:solidFill>
                    <a:schemeClr val="tx2"/>
                  </a:solidFill>
                  <a:latin typeface="Tahoma" pitchFamily="34" charset="0"/>
                </a:rPr>
                <a:t>  9</a:t>
              </a:r>
            </a:p>
          </p:txBody>
        </p:sp>
        <p:sp>
          <p:nvSpPr>
            <p:cNvPr id="1303559" name="AutoShape 7"/>
            <p:cNvSpPr>
              <a:spLocks noChangeArrowheads="1"/>
            </p:cNvSpPr>
            <p:nvPr/>
          </p:nvSpPr>
          <p:spPr bwMode="auto">
            <a:xfrm>
              <a:off x="1176" y="3648"/>
              <a:ext cx="648" cy="288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>
                  <a:latin typeface="Tahoma" pitchFamily="34" charset="0"/>
                </a:rPr>
                <a:t>2 </a:t>
              </a:r>
              <a:r>
                <a:rPr lang="en-US" b="1">
                  <a:solidFill>
                    <a:srgbClr val="000000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>
                  <a:latin typeface="Tahoma" pitchFamily="34" charset="0"/>
                </a:rPr>
                <a:t> </a:t>
              </a:r>
              <a:r>
                <a:rPr lang="en-US">
                  <a:solidFill>
                    <a:schemeClr val="tx2"/>
                  </a:solidFill>
                  <a:latin typeface="Tahoma" pitchFamily="34" charset="0"/>
                </a:rPr>
                <a:t>2</a:t>
              </a:r>
            </a:p>
          </p:txBody>
        </p:sp>
        <p:sp>
          <p:nvSpPr>
            <p:cNvPr id="1303560" name="AutoShape 8"/>
            <p:cNvSpPr>
              <a:spLocks noChangeArrowheads="1"/>
            </p:cNvSpPr>
            <p:nvPr/>
          </p:nvSpPr>
          <p:spPr bwMode="auto">
            <a:xfrm>
              <a:off x="2064" y="3648"/>
              <a:ext cx="624" cy="288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chemeClr val="tx2"/>
                </a:solidFill>
                <a:latin typeface="Tahoma" pitchFamily="34" charset="0"/>
              </a:endParaRPr>
            </a:p>
          </p:txBody>
        </p:sp>
        <p:sp>
          <p:nvSpPr>
            <p:cNvPr id="1303561" name="AutoShape 9"/>
            <p:cNvSpPr>
              <a:spLocks noChangeArrowheads="1"/>
            </p:cNvSpPr>
            <p:nvPr/>
          </p:nvSpPr>
          <p:spPr bwMode="auto">
            <a:xfrm>
              <a:off x="3090" y="3648"/>
              <a:ext cx="636" cy="288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chemeClr val="tx2"/>
                </a:solidFill>
                <a:latin typeface="Tahoma" pitchFamily="34" charset="0"/>
              </a:endParaRPr>
            </a:p>
          </p:txBody>
        </p:sp>
        <p:sp>
          <p:nvSpPr>
            <p:cNvPr id="1303562" name="AutoShape 10"/>
            <p:cNvSpPr>
              <a:spLocks noChangeArrowheads="1"/>
            </p:cNvSpPr>
            <p:nvPr/>
          </p:nvSpPr>
          <p:spPr bwMode="auto">
            <a:xfrm>
              <a:off x="3984" y="3648"/>
              <a:ext cx="618" cy="288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>
                  <a:latin typeface="Tahoma" pitchFamily="34" charset="0"/>
                </a:rPr>
                <a:t>9 </a:t>
              </a:r>
              <a:r>
                <a:rPr lang="en-US" b="1">
                  <a:solidFill>
                    <a:srgbClr val="000000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>
                  <a:latin typeface="Tahoma" pitchFamily="34" charset="0"/>
                </a:rPr>
                <a:t> </a:t>
              </a:r>
              <a:r>
                <a:rPr lang="en-US">
                  <a:solidFill>
                    <a:schemeClr val="tx2"/>
                  </a:solidFill>
                  <a:latin typeface="Tahoma" pitchFamily="34" charset="0"/>
                </a:rPr>
                <a:t>9</a:t>
              </a:r>
            </a:p>
          </p:txBody>
        </p:sp>
        <p:cxnSp>
          <p:nvCxnSpPr>
            <p:cNvPr id="1303563" name="AutoShape 11"/>
            <p:cNvCxnSpPr>
              <a:cxnSpLocks noChangeShapeType="1"/>
              <a:stCxn id="1303557" idx="0"/>
              <a:endCxn id="1303556" idx="2"/>
            </p:cNvCxnSpPr>
            <p:nvPr/>
          </p:nvCxnSpPr>
          <p:spPr bwMode="auto">
            <a:xfrm flipV="1">
              <a:off x="1920" y="2790"/>
              <a:ext cx="952" cy="2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303564" name="AutoShape 12"/>
            <p:cNvCxnSpPr>
              <a:cxnSpLocks noChangeShapeType="1"/>
              <a:stCxn id="1303558" idx="0"/>
              <a:endCxn id="1303556" idx="2"/>
            </p:cNvCxnSpPr>
            <p:nvPr/>
          </p:nvCxnSpPr>
          <p:spPr bwMode="auto">
            <a:xfrm flipH="1" flipV="1">
              <a:off x="2872" y="2790"/>
              <a:ext cx="968" cy="2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303565" name="AutoShape 13"/>
            <p:cNvCxnSpPr>
              <a:cxnSpLocks noChangeShapeType="1"/>
              <a:stCxn id="1303559" idx="0"/>
              <a:endCxn id="1303557" idx="2"/>
            </p:cNvCxnSpPr>
            <p:nvPr/>
          </p:nvCxnSpPr>
          <p:spPr bwMode="auto">
            <a:xfrm flipV="1">
              <a:off x="1500" y="3366"/>
              <a:ext cx="420" cy="2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303566" name="AutoShape 14"/>
            <p:cNvCxnSpPr>
              <a:cxnSpLocks noChangeShapeType="1"/>
              <a:stCxn id="1303561" idx="0"/>
              <a:endCxn id="1303558" idx="2"/>
            </p:cNvCxnSpPr>
            <p:nvPr/>
          </p:nvCxnSpPr>
          <p:spPr bwMode="auto">
            <a:xfrm flipV="1">
              <a:off x="3408" y="3366"/>
              <a:ext cx="432" cy="2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303567" name="AutoShape 15"/>
            <p:cNvCxnSpPr>
              <a:cxnSpLocks noChangeShapeType="1"/>
              <a:stCxn id="1303557" idx="2"/>
              <a:endCxn id="1303560" idx="0"/>
            </p:cNvCxnSpPr>
            <p:nvPr/>
          </p:nvCxnSpPr>
          <p:spPr bwMode="auto">
            <a:xfrm>
              <a:off x="1920" y="3366"/>
              <a:ext cx="456" cy="2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303568" name="AutoShape 16"/>
            <p:cNvCxnSpPr>
              <a:cxnSpLocks noChangeShapeType="1"/>
              <a:stCxn id="1303558" idx="2"/>
              <a:endCxn id="1303562" idx="0"/>
            </p:cNvCxnSpPr>
            <p:nvPr/>
          </p:nvCxnSpPr>
          <p:spPr bwMode="auto">
            <a:xfrm>
              <a:off x="3840" y="3366"/>
              <a:ext cx="453" cy="2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897533845"/>
      </p:ext>
    </p:extLst>
  </p:cSld>
  <p:clrMapOvr>
    <a:masterClrMapping/>
  </p:clrMapOvr>
  <p:transition spd="med">
    <p:zo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B7A8B-BC21-4C68-99BF-FDE94CE4351C}" type="slidenum">
              <a:rPr lang="en-US"/>
              <a:pPr/>
              <a:t>34</a:t>
            </a:fld>
            <a:endParaRPr lang="en-US"/>
          </a:p>
        </p:txBody>
      </p:sp>
      <p:sp>
        <p:nvSpPr>
          <p:cNvPr id="13056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Quick-Sort</a:t>
            </a:r>
          </a:p>
        </p:txBody>
      </p:sp>
      <p:sp>
        <p:nvSpPr>
          <p:cNvPr id="130560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Quick-sort is based on the divide-and-conquer paradigm where most of the work is done before the recursive calls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Divide: pick a random element 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(called pivot) and partition 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into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(common practice is to choose the last element of S)</a:t>
            </a:r>
          </a:p>
          <a:p>
            <a:pPr lvl="2">
              <a:lnSpc>
                <a:spcPct val="80000"/>
              </a:lnSpc>
            </a:pP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stores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elements less than 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  <a:p>
            <a:pPr lvl="2">
              <a:lnSpc>
                <a:spcPct val="80000"/>
              </a:lnSpc>
            </a:pP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stores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elements equal 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80000"/>
              </a:lnSpc>
            </a:pP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G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stores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elements greater than 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Recur: Recursively sort 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Conquer: Put back the elements into S by concatenating the elements of 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followed by elements of 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E,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then followed by the elements </a:t>
            </a:r>
            <a:r>
              <a:rPr lang="en-US" sz="2400" dirty="0"/>
              <a:t>of </a:t>
            </a:r>
            <a:r>
              <a:rPr lang="en-US" sz="2400" b="1" i="1" dirty="0">
                <a:latin typeface="Times New Roman" pitchFamily="18" charset="0"/>
              </a:rPr>
              <a:t>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264" y="5711686"/>
            <a:ext cx="1586007" cy="9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611133"/>
      </p:ext>
    </p:extLst>
  </p:cSld>
  <p:clrMapOvr>
    <a:masterClrMapping/>
  </p:clrMapOvr>
  <p:transition spd="med">
    <p:zo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BAA10-49BF-4FBB-8957-00209484AB40}" type="slidenum">
              <a:rPr lang="en-US"/>
              <a:pPr/>
              <a:t>35</a:t>
            </a:fld>
            <a:endParaRPr lang="en-US"/>
          </a:p>
        </p:txBody>
      </p:sp>
      <p:sp>
        <p:nvSpPr>
          <p:cNvPr id="1485826" name="Rectangle 2"/>
          <p:cNvSpPr>
            <a:spLocks noChangeArrowheads="1"/>
          </p:cNvSpPr>
          <p:nvPr/>
        </p:nvSpPr>
        <p:spPr bwMode="auto">
          <a:xfrm>
            <a:off x="3378200" y="5670550"/>
            <a:ext cx="228600" cy="342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ahoma" pitchFamily="34" charset="0"/>
            </a:endParaRPr>
          </a:p>
        </p:txBody>
      </p:sp>
      <p:sp>
        <p:nvSpPr>
          <p:cNvPr id="14858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Quick-Sort</a:t>
            </a:r>
          </a:p>
        </p:txBody>
      </p:sp>
      <p:sp>
        <p:nvSpPr>
          <p:cNvPr id="1485829" name="Rectangle 5"/>
          <p:cNvSpPr>
            <a:spLocks noChangeArrowheads="1"/>
          </p:cNvSpPr>
          <p:nvPr/>
        </p:nvSpPr>
        <p:spPr bwMode="auto">
          <a:xfrm>
            <a:off x="2971800" y="1635125"/>
            <a:ext cx="228600" cy="10604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85830" name="Rectangle 6"/>
          <p:cNvSpPr>
            <a:spLocks noChangeArrowheads="1"/>
          </p:cNvSpPr>
          <p:nvPr/>
        </p:nvSpPr>
        <p:spPr bwMode="auto">
          <a:xfrm>
            <a:off x="3378200" y="2238375"/>
            <a:ext cx="228600" cy="4572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85831" name="Rectangle 7"/>
          <p:cNvSpPr>
            <a:spLocks noChangeArrowheads="1"/>
          </p:cNvSpPr>
          <p:nvPr/>
        </p:nvSpPr>
        <p:spPr bwMode="auto">
          <a:xfrm>
            <a:off x="4191000" y="2409825"/>
            <a:ext cx="22860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85832" name="Rectangle 8"/>
          <p:cNvSpPr>
            <a:spLocks noChangeArrowheads="1"/>
          </p:cNvSpPr>
          <p:nvPr/>
        </p:nvSpPr>
        <p:spPr bwMode="auto">
          <a:xfrm>
            <a:off x="4597400" y="2066925"/>
            <a:ext cx="228600" cy="6286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 b="1" i="1">
                <a:latin typeface="Times New Roman" pitchFamily="18" charset="0"/>
              </a:rPr>
              <a:t>x</a:t>
            </a:r>
          </a:p>
        </p:txBody>
      </p:sp>
      <p:sp>
        <p:nvSpPr>
          <p:cNvPr id="1485833" name="Rectangle 9"/>
          <p:cNvSpPr>
            <a:spLocks noChangeArrowheads="1"/>
          </p:cNvSpPr>
          <p:nvPr/>
        </p:nvSpPr>
        <p:spPr bwMode="auto">
          <a:xfrm>
            <a:off x="5003800" y="1724025"/>
            <a:ext cx="228600" cy="9715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85834" name="Rectangle 10"/>
          <p:cNvSpPr>
            <a:spLocks noChangeArrowheads="1"/>
          </p:cNvSpPr>
          <p:nvPr/>
        </p:nvSpPr>
        <p:spPr bwMode="auto">
          <a:xfrm>
            <a:off x="5410200" y="2352675"/>
            <a:ext cx="228600" cy="342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85835" name="Rectangle 11"/>
          <p:cNvSpPr>
            <a:spLocks noChangeArrowheads="1"/>
          </p:cNvSpPr>
          <p:nvPr/>
        </p:nvSpPr>
        <p:spPr bwMode="auto">
          <a:xfrm>
            <a:off x="3784600" y="1895475"/>
            <a:ext cx="228600" cy="8001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85836" name="Rectangle 12"/>
          <p:cNvSpPr>
            <a:spLocks noChangeArrowheads="1"/>
          </p:cNvSpPr>
          <p:nvPr/>
        </p:nvSpPr>
        <p:spPr bwMode="auto">
          <a:xfrm>
            <a:off x="5105400" y="3095625"/>
            <a:ext cx="228600" cy="10604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85837" name="Rectangle 13"/>
          <p:cNvSpPr>
            <a:spLocks noChangeArrowheads="1"/>
          </p:cNvSpPr>
          <p:nvPr/>
        </p:nvSpPr>
        <p:spPr bwMode="auto">
          <a:xfrm>
            <a:off x="5943600" y="3184525"/>
            <a:ext cx="228600" cy="9715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85838" name="Rectangle 14"/>
          <p:cNvSpPr>
            <a:spLocks noChangeArrowheads="1"/>
          </p:cNvSpPr>
          <p:nvPr/>
        </p:nvSpPr>
        <p:spPr bwMode="auto">
          <a:xfrm>
            <a:off x="5524500" y="3355975"/>
            <a:ext cx="228600" cy="8001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85839" name="Group 15"/>
          <p:cNvGrpSpPr>
            <a:grpSpLocks/>
          </p:cNvGrpSpPr>
          <p:nvPr/>
        </p:nvGrpSpPr>
        <p:grpSpPr bwMode="auto">
          <a:xfrm>
            <a:off x="2673350" y="3705225"/>
            <a:ext cx="1054100" cy="457200"/>
            <a:chOff x="3320" y="2304"/>
            <a:chExt cx="664" cy="384"/>
          </a:xfrm>
        </p:grpSpPr>
        <p:sp>
          <p:nvSpPr>
            <p:cNvPr id="1485840" name="Rectangle 16"/>
            <p:cNvSpPr>
              <a:spLocks noChangeArrowheads="1"/>
            </p:cNvSpPr>
            <p:nvPr/>
          </p:nvSpPr>
          <p:spPr bwMode="auto">
            <a:xfrm>
              <a:off x="3320" y="2304"/>
              <a:ext cx="144" cy="38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5841" name="Rectangle 17"/>
            <p:cNvSpPr>
              <a:spLocks noChangeArrowheads="1"/>
            </p:cNvSpPr>
            <p:nvPr/>
          </p:nvSpPr>
          <p:spPr bwMode="auto">
            <a:xfrm>
              <a:off x="3580" y="2448"/>
              <a:ext cx="144" cy="24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5842" name="Rectangle 18"/>
            <p:cNvSpPr>
              <a:spLocks noChangeArrowheads="1"/>
            </p:cNvSpPr>
            <p:nvPr/>
          </p:nvSpPr>
          <p:spPr bwMode="auto">
            <a:xfrm>
              <a:off x="3840" y="2400"/>
              <a:ext cx="144" cy="28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85843" name="Rectangle 19"/>
          <p:cNvSpPr>
            <a:spLocks noChangeArrowheads="1"/>
          </p:cNvSpPr>
          <p:nvPr/>
        </p:nvSpPr>
        <p:spPr bwMode="auto">
          <a:xfrm>
            <a:off x="4305300" y="3533775"/>
            <a:ext cx="228600" cy="6286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 b="1" i="1">
                <a:latin typeface="Times New Roman" pitchFamily="18" charset="0"/>
              </a:rPr>
              <a:t>x</a:t>
            </a:r>
          </a:p>
        </p:txBody>
      </p:sp>
      <p:sp>
        <p:nvSpPr>
          <p:cNvPr id="1485844" name="AutoShape 20"/>
          <p:cNvSpPr>
            <a:spLocks/>
          </p:cNvSpPr>
          <p:nvPr/>
        </p:nvSpPr>
        <p:spPr bwMode="auto">
          <a:xfrm rot="-5400000">
            <a:off x="3048000" y="3686175"/>
            <a:ext cx="304800" cy="1219200"/>
          </a:xfrm>
          <a:prstGeom prst="leftBrace">
            <a:avLst>
              <a:gd name="adj1" fmla="val 3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vert="eaVert" wrap="none" tIns="0" rIns="548640" bIns="0"/>
          <a:lstStyle/>
          <a:p>
            <a:pPr algn="ctr" eaLnBrk="1" hangingPunct="1"/>
            <a:r>
              <a:rPr lang="en-US" sz="2000" b="1" i="1">
                <a:latin typeface="Times New Roman" pitchFamily="18" charset="0"/>
              </a:rPr>
              <a:t>L</a:t>
            </a:r>
          </a:p>
        </p:txBody>
      </p:sp>
      <p:sp>
        <p:nvSpPr>
          <p:cNvPr id="1485845" name="AutoShape 21"/>
          <p:cNvSpPr>
            <a:spLocks/>
          </p:cNvSpPr>
          <p:nvPr/>
        </p:nvSpPr>
        <p:spPr bwMode="auto">
          <a:xfrm rot="-5400000">
            <a:off x="5486400" y="3686175"/>
            <a:ext cx="304800" cy="1219200"/>
          </a:xfrm>
          <a:prstGeom prst="leftBrace">
            <a:avLst>
              <a:gd name="adj1" fmla="val 3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vert="eaVert" wrap="none" tIns="0" rIns="548640" bIns="0"/>
          <a:lstStyle/>
          <a:p>
            <a:pPr algn="ctr" eaLnBrk="1" hangingPunct="1"/>
            <a:r>
              <a:rPr lang="en-US" sz="2000" b="1" i="1">
                <a:latin typeface="Times New Roman" pitchFamily="18" charset="0"/>
              </a:rPr>
              <a:t>G</a:t>
            </a:r>
          </a:p>
        </p:txBody>
      </p:sp>
      <p:sp>
        <p:nvSpPr>
          <p:cNvPr id="1485846" name="AutoShape 22"/>
          <p:cNvSpPr>
            <a:spLocks/>
          </p:cNvSpPr>
          <p:nvPr/>
        </p:nvSpPr>
        <p:spPr bwMode="auto">
          <a:xfrm rot="-5400000">
            <a:off x="4267200" y="3990975"/>
            <a:ext cx="304800" cy="609600"/>
          </a:xfrm>
          <a:prstGeom prst="leftBrace">
            <a:avLst>
              <a:gd name="adj1" fmla="val 16667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vert="eaVert" wrap="none" tIns="0" rIns="548640" bIns="0"/>
          <a:lstStyle/>
          <a:p>
            <a:pPr algn="ctr" eaLnBrk="1" hangingPunct="1"/>
            <a:r>
              <a:rPr lang="en-US" sz="2000" b="1" i="1">
                <a:latin typeface="Times New Roman" pitchFamily="18" charset="0"/>
              </a:rPr>
              <a:t>E</a:t>
            </a:r>
          </a:p>
        </p:txBody>
      </p:sp>
      <p:sp>
        <p:nvSpPr>
          <p:cNvPr id="1485847" name="Rectangle 23"/>
          <p:cNvSpPr>
            <a:spLocks noChangeArrowheads="1"/>
          </p:cNvSpPr>
          <p:nvPr/>
        </p:nvSpPr>
        <p:spPr bwMode="auto">
          <a:xfrm>
            <a:off x="5003800" y="5041900"/>
            <a:ext cx="228600" cy="9715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85848" name="Rectangle 24"/>
          <p:cNvSpPr>
            <a:spLocks noChangeArrowheads="1"/>
          </p:cNvSpPr>
          <p:nvPr/>
        </p:nvSpPr>
        <p:spPr bwMode="auto">
          <a:xfrm>
            <a:off x="5410200" y="4953000"/>
            <a:ext cx="228600" cy="10604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85849" name="Rectangle 25"/>
          <p:cNvSpPr>
            <a:spLocks noChangeArrowheads="1"/>
          </p:cNvSpPr>
          <p:nvPr/>
        </p:nvSpPr>
        <p:spPr bwMode="auto">
          <a:xfrm>
            <a:off x="3784600" y="5556250"/>
            <a:ext cx="228600" cy="4572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85850" name="Rectangle 26"/>
          <p:cNvSpPr>
            <a:spLocks noChangeArrowheads="1"/>
          </p:cNvSpPr>
          <p:nvPr/>
        </p:nvSpPr>
        <p:spPr bwMode="auto">
          <a:xfrm>
            <a:off x="4191000" y="5384800"/>
            <a:ext cx="228600" cy="6286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 b="1" i="1">
                <a:latin typeface="Times New Roman" pitchFamily="18" charset="0"/>
              </a:rPr>
              <a:t>x</a:t>
            </a:r>
          </a:p>
        </p:txBody>
      </p:sp>
      <p:sp>
        <p:nvSpPr>
          <p:cNvPr id="1485851" name="Rectangle 27"/>
          <p:cNvSpPr>
            <a:spLocks noChangeArrowheads="1"/>
          </p:cNvSpPr>
          <p:nvPr/>
        </p:nvSpPr>
        <p:spPr bwMode="auto">
          <a:xfrm>
            <a:off x="2971800" y="5727700"/>
            <a:ext cx="22860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85852" name="Rectangle 28"/>
          <p:cNvSpPr>
            <a:spLocks noChangeArrowheads="1"/>
          </p:cNvSpPr>
          <p:nvPr/>
        </p:nvSpPr>
        <p:spPr bwMode="auto">
          <a:xfrm>
            <a:off x="4597400" y="5213350"/>
            <a:ext cx="228600" cy="8001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08008"/>
      </p:ext>
    </p:extLst>
  </p:cSld>
  <p:clrMapOvr>
    <a:masterClrMapping/>
  </p:clrMapOvr>
  <p:transition spd="med">
    <p:zo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E295E-87C9-474A-BBA7-669A22CDB385}" type="slidenum">
              <a:rPr lang="en-US"/>
              <a:pPr/>
              <a:t>36</a:t>
            </a:fld>
            <a:endParaRPr lang="en-US"/>
          </a:p>
        </p:txBody>
      </p:sp>
      <p:sp>
        <p:nvSpPr>
          <p:cNvPr id="130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Quick-Sort Tree</a:t>
            </a:r>
          </a:p>
        </p:txBody>
      </p:sp>
      <p:sp>
        <p:nvSpPr>
          <p:cNvPr id="130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0394" y="1216024"/>
            <a:ext cx="7923212" cy="2284413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 execution of quick-sort is depicted by a binary tree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Each node represents a recursive call of quick-sort and stores</a:t>
            </a:r>
          </a:p>
          <a:p>
            <a:pPr lvl="2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Unsorted sequence before the execution and its pivot</a:t>
            </a:r>
          </a:p>
          <a:p>
            <a:pPr lvl="2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Sorted sequence at the end of the execution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root is the initial call </a:t>
            </a:r>
          </a:p>
        </p:txBody>
      </p:sp>
      <p:sp>
        <p:nvSpPr>
          <p:cNvPr id="1309700" name="AutoShape 4"/>
          <p:cNvSpPr>
            <a:spLocks noChangeArrowheads="1"/>
          </p:cNvSpPr>
          <p:nvPr/>
        </p:nvSpPr>
        <p:spPr bwMode="auto">
          <a:xfrm>
            <a:off x="2425700" y="3962400"/>
            <a:ext cx="42672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ahoma" pitchFamily="34" charset="0"/>
              </a:rPr>
              <a:t>7  4  9  </a:t>
            </a:r>
            <a:r>
              <a:rPr lang="en-US" sz="2400" u="sng">
                <a:solidFill>
                  <a:srgbClr val="000000"/>
                </a:solidFill>
                <a:latin typeface="Tahoma" pitchFamily="34" charset="0"/>
              </a:rPr>
              <a:t>6</a:t>
            </a:r>
            <a:r>
              <a:rPr lang="en-US" sz="2400">
                <a:latin typeface="Tahoma" pitchFamily="34" charset="0"/>
              </a:rPr>
              <a:t>  2  </a:t>
            </a:r>
            <a:r>
              <a:rPr lang="en-US" sz="2400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sz="2400">
                <a:latin typeface="Tahoma" pitchFamily="34" charset="0"/>
              </a:rPr>
              <a:t>  </a:t>
            </a:r>
            <a:r>
              <a:rPr lang="en-US" sz="2400">
                <a:solidFill>
                  <a:schemeClr val="tx2"/>
                </a:solidFill>
                <a:latin typeface="Tahoma" pitchFamily="34" charset="0"/>
              </a:rPr>
              <a:t>2  4  </a:t>
            </a:r>
            <a:r>
              <a:rPr lang="en-US" sz="2400" u="sng">
                <a:solidFill>
                  <a:srgbClr val="000000"/>
                </a:solidFill>
                <a:latin typeface="Tahoma" pitchFamily="34" charset="0"/>
              </a:rPr>
              <a:t>6</a:t>
            </a:r>
            <a:r>
              <a:rPr lang="en-US" sz="2400">
                <a:solidFill>
                  <a:schemeClr val="tx2"/>
                </a:solidFill>
                <a:latin typeface="Tahoma" pitchFamily="34" charset="0"/>
              </a:rPr>
              <a:t>  7  9</a:t>
            </a:r>
          </a:p>
        </p:txBody>
      </p:sp>
      <p:sp>
        <p:nvSpPr>
          <p:cNvPr id="1309701" name="AutoShape 5"/>
          <p:cNvSpPr>
            <a:spLocks noChangeArrowheads="1"/>
          </p:cNvSpPr>
          <p:nvPr/>
        </p:nvSpPr>
        <p:spPr bwMode="auto">
          <a:xfrm>
            <a:off x="1981200" y="4876800"/>
            <a:ext cx="21336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u="sng">
                <a:solidFill>
                  <a:srgbClr val="000000"/>
                </a:solidFill>
                <a:latin typeface="Tahoma" pitchFamily="34" charset="0"/>
              </a:rPr>
              <a:t>4</a:t>
            </a:r>
            <a:r>
              <a:rPr lang="en-US" sz="2400">
                <a:latin typeface="Tahoma" pitchFamily="34" charset="0"/>
              </a:rPr>
              <a:t>  2  </a:t>
            </a:r>
            <a:r>
              <a:rPr lang="en-US" sz="2400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sz="2400">
                <a:latin typeface="Tahoma" pitchFamily="34" charset="0"/>
              </a:rPr>
              <a:t>  </a:t>
            </a:r>
            <a:r>
              <a:rPr lang="en-US" sz="2400">
                <a:solidFill>
                  <a:schemeClr val="tx2"/>
                </a:solidFill>
                <a:latin typeface="Tahoma" pitchFamily="34" charset="0"/>
              </a:rPr>
              <a:t>2  </a:t>
            </a:r>
            <a:r>
              <a:rPr lang="en-US" sz="2400" u="sng">
                <a:solidFill>
                  <a:srgbClr val="000000"/>
                </a:solidFill>
                <a:latin typeface="Tahoma" pitchFamily="34" charset="0"/>
              </a:rPr>
              <a:t>4</a:t>
            </a:r>
          </a:p>
        </p:txBody>
      </p:sp>
      <p:sp>
        <p:nvSpPr>
          <p:cNvPr id="1309702" name="AutoShape 6"/>
          <p:cNvSpPr>
            <a:spLocks noChangeArrowheads="1"/>
          </p:cNvSpPr>
          <p:nvPr/>
        </p:nvSpPr>
        <p:spPr bwMode="auto">
          <a:xfrm>
            <a:off x="5029200" y="4876800"/>
            <a:ext cx="21336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u="sng">
                <a:solidFill>
                  <a:srgbClr val="000000"/>
                </a:solidFill>
                <a:latin typeface="Tahoma" pitchFamily="34" charset="0"/>
              </a:rPr>
              <a:t>7</a:t>
            </a:r>
            <a:r>
              <a:rPr lang="en-US" sz="2400">
                <a:latin typeface="Tahoma" pitchFamily="34" charset="0"/>
              </a:rPr>
              <a:t>  9  </a:t>
            </a:r>
            <a:r>
              <a:rPr lang="en-US" sz="2400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sz="2400">
                <a:latin typeface="Tahoma" pitchFamily="34" charset="0"/>
              </a:rPr>
              <a:t>  </a:t>
            </a:r>
            <a:r>
              <a:rPr lang="en-US" sz="2400" u="sng">
                <a:solidFill>
                  <a:srgbClr val="000000"/>
                </a:solidFill>
                <a:latin typeface="Tahoma" pitchFamily="34" charset="0"/>
              </a:rPr>
              <a:t>7</a:t>
            </a:r>
            <a:r>
              <a:rPr lang="en-US" sz="2400">
                <a:solidFill>
                  <a:schemeClr val="tx2"/>
                </a:solidFill>
                <a:latin typeface="Tahoma" pitchFamily="34" charset="0"/>
              </a:rPr>
              <a:t>  9</a:t>
            </a:r>
          </a:p>
        </p:txBody>
      </p:sp>
      <p:sp>
        <p:nvSpPr>
          <p:cNvPr id="1309703" name="AutoShape 7"/>
          <p:cNvSpPr>
            <a:spLocks noChangeArrowheads="1"/>
          </p:cNvSpPr>
          <p:nvPr/>
        </p:nvSpPr>
        <p:spPr bwMode="auto">
          <a:xfrm>
            <a:off x="1866900" y="5791200"/>
            <a:ext cx="1028700" cy="4572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ahoma" pitchFamily="34" charset="0"/>
              </a:rPr>
              <a:t>2 </a:t>
            </a:r>
            <a:r>
              <a:rPr lang="en-US" sz="2400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sz="2400">
                <a:latin typeface="Tahoma" pitchFamily="34" charset="0"/>
              </a:rPr>
              <a:t> </a:t>
            </a:r>
            <a:r>
              <a:rPr lang="en-US" sz="2400">
                <a:solidFill>
                  <a:schemeClr val="tx2"/>
                </a:solidFill>
                <a:latin typeface="Tahoma" pitchFamily="34" charset="0"/>
              </a:rPr>
              <a:t>2</a:t>
            </a:r>
          </a:p>
        </p:txBody>
      </p:sp>
      <p:sp>
        <p:nvSpPr>
          <p:cNvPr id="1309704" name="AutoShape 8"/>
          <p:cNvSpPr>
            <a:spLocks noChangeArrowheads="1"/>
          </p:cNvSpPr>
          <p:nvPr/>
        </p:nvSpPr>
        <p:spPr bwMode="auto">
          <a:xfrm>
            <a:off x="3276600" y="5791200"/>
            <a:ext cx="990600" cy="4572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1309705" name="AutoShape 9"/>
          <p:cNvSpPr>
            <a:spLocks noChangeArrowheads="1"/>
          </p:cNvSpPr>
          <p:nvPr/>
        </p:nvSpPr>
        <p:spPr bwMode="auto">
          <a:xfrm>
            <a:off x="4905375" y="5791200"/>
            <a:ext cx="1009650" cy="4572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1309706" name="AutoShape 10"/>
          <p:cNvSpPr>
            <a:spLocks noChangeArrowheads="1"/>
          </p:cNvSpPr>
          <p:nvPr/>
        </p:nvSpPr>
        <p:spPr bwMode="auto">
          <a:xfrm>
            <a:off x="6324600" y="5791200"/>
            <a:ext cx="981075" cy="4572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ahoma" pitchFamily="34" charset="0"/>
              </a:rPr>
              <a:t>9 </a:t>
            </a:r>
            <a:r>
              <a:rPr lang="en-US" sz="2400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sz="2400">
                <a:latin typeface="Tahoma" pitchFamily="34" charset="0"/>
              </a:rPr>
              <a:t> </a:t>
            </a:r>
            <a:r>
              <a:rPr lang="en-US" sz="2400">
                <a:solidFill>
                  <a:schemeClr val="tx2"/>
                </a:solidFill>
                <a:latin typeface="Tahoma" pitchFamily="34" charset="0"/>
              </a:rPr>
              <a:t>9</a:t>
            </a:r>
          </a:p>
        </p:txBody>
      </p:sp>
      <p:cxnSp>
        <p:nvCxnSpPr>
          <p:cNvPr id="1309707" name="AutoShape 11"/>
          <p:cNvCxnSpPr>
            <a:cxnSpLocks noChangeShapeType="1"/>
            <a:stCxn id="1309701" idx="0"/>
            <a:endCxn id="1309700" idx="2"/>
          </p:cNvCxnSpPr>
          <p:nvPr/>
        </p:nvCxnSpPr>
        <p:spPr bwMode="auto">
          <a:xfrm flipV="1">
            <a:off x="3048000" y="4429125"/>
            <a:ext cx="1511300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09708" name="AutoShape 12"/>
          <p:cNvCxnSpPr>
            <a:cxnSpLocks noChangeShapeType="1"/>
            <a:stCxn id="1309702" idx="0"/>
            <a:endCxn id="1309700" idx="2"/>
          </p:cNvCxnSpPr>
          <p:nvPr/>
        </p:nvCxnSpPr>
        <p:spPr bwMode="auto">
          <a:xfrm flipH="1" flipV="1">
            <a:off x="4559300" y="4429125"/>
            <a:ext cx="1536700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09709" name="AutoShape 13"/>
          <p:cNvCxnSpPr>
            <a:cxnSpLocks noChangeShapeType="1"/>
            <a:stCxn id="1309703" idx="0"/>
            <a:endCxn id="1309701" idx="2"/>
          </p:cNvCxnSpPr>
          <p:nvPr/>
        </p:nvCxnSpPr>
        <p:spPr bwMode="auto">
          <a:xfrm flipV="1">
            <a:off x="2381250" y="5343525"/>
            <a:ext cx="666750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09710" name="AutoShape 14"/>
          <p:cNvCxnSpPr>
            <a:cxnSpLocks noChangeShapeType="1"/>
            <a:stCxn id="1309705" idx="0"/>
            <a:endCxn id="1309702" idx="2"/>
          </p:cNvCxnSpPr>
          <p:nvPr/>
        </p:nvCxnSpPr>
        <p:spPr bwMode="auto">
          <a:xfrm flipV="1">
            <a:off x="5410200" y="5343525"/>
            <a:ext cx="685800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09711" name="AutoShape 15"/>
          <p:cNvCxnSpPr>
            <a:cxnSpLocks noChangeShapeType="1"/>
            <a:stCxn id="1309701" idx="2"/>
            <a:endCxn id="1309704" idx="0"/>
          </p:cNvCxnSpPr>
          <p:nvPr/>
        </p:nvCxnSpPr>
        <p:spPr bwMode="auto">
          <a:xfrm>
            <a:off x="3048000" y="5343525"/>
            <a:ext cx="723900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09712" name="AutoShape 16"/>
          <p:cNvCxnSpPr>
            <a:cxnSpLocks noChangeShapeType="1"/>
            <a:stCxn id="1309702" idx="2"/>
            <a:endCxn id="1309706" idx="0"/>
          </p:cNvCxnSpPr>
          <p:nvPr/>
        </p:nvCxnSpPr>
        <p:spPr bwMode="auto">
          <a:xfrm>
            <a:off x="6096000" y="5343525"/>
            <a:ext cx="719138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</p:spTree>
    <p:extLst>
      <p:ext uri="{BB962C8B-B14F-4D97-AF65-F5344CB8AC3E}">
        <p14:creationId xmlns:p14="http://schemas.microsoft.com/office/powerpoint/2010/main" val="2362546100"/>
      </p:ext>
    </p:extLst>
  </p:cSld>
  <p:clrMapOvr>
    <a:masterClrMapping/>
  </p:clrMapOvr>
  <p:transition spd="med">
    <p:zo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FDC0-5485-4F87-AE50-D4AB349E664E}" type="slidenum">
              <a:rPr lang="en-US"/>
              <a:pPr/>
              <a:t>37</a:t>
            </a:fld>
            <a:endParaRPr lang="en-US"/>
          </a:p>
        </p:txBody>
      </p:sp>
      <p:sp>
        <p:nvSpPr>
          <p:cNvPr id="131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Execution Example (1)</a:t>
            </a:r>
          </a:p>
        </p:txBody>
      </p:sp>
      <p:sp>
        <p:nvSpPr>
          <p:cNvPr id="131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3588" y="1676400"/>
            <a:ext cx="7770812" cy="6858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Pivot selection</a:t>
            </a:r>
          </a:p>
        </p:txBody>
      </p:sp>
      <p:cxnSp>
        <p:nvCxnSpPr>
          <p:cNvPr id="1311748" name="AutoShape 4"/>
          <p:cNvCxnSpPr>
            <a:cxnSpLocks noChangeShapeType="1"/>
            <a:stCxn id="1311751" idx="0"/>
            <a:endCxn id="1311750" idx="2"/>
          </p:cNvCxnSpPr>
          <p:nvPr/>
        </p:nvCxnSpPr>
        <p:spPr bwMode="auto">
          <a:xfrm flipV="1">
            <a:off x="1414463" y="4054475"/>
            <a:ext cx="1090612" cy="584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11749" name="AutoShape 5"/>
          <p:cNvCxnSpPr>
            <a:cxnSpLocks noChangeShapeType="1"/>
            <a:stCxn id="1311762" idx="0"/>
            <a:endCxn id="1311750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311750" name="AutoShape 6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accent1"/>
                </a:solidFill>
                <a:latin typeface="Tahoma" pitchFamily="34" charset="0"/>
              </a:rPr>
              <a:t>7  2  9  4  </a:t>
            </a:r>
            <a:r>
              <a:rPr lang="en-US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 2  4  7  9</a:t>
            </a:r>
          </a:p>
        </p:txBody>
      </p:sp>
      <p:sp>
        <p:nvSpPr>
          <p:cNvPr id="1311751" name="AutoShape 7"/>
          <p:cNvSpPr>
            <a:spLocks noChangeArrowheads="1"/>
          </p:cNvSpPr>
          <p:nvPr/>
        </p:nvSpPr>
        <p:spPr bwMode="auto">
          <a:xfrm>
            <a:off x="1066800" y="4648200"/>
            <a:ext cx="693738" cy="42703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2 </a:t>
            </a:r>
            <a:r>
              <a:rPr lang="en-US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2</a:t>
            </a:r>
          </a:p>
        </p:txBody>
      </p:sp>
      <p:sp>
        <p:nvSpPr>
          <p:cNvPr id="1311752" name="AutoShape 8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7  2  9  4 3  7  </a:t>
            </a:r>
            <a:r>
              <a:rPr lang="en-US" u="sng">
                <a:solidFill>
                  <a:srgbClr val="000000"/>
                </a:solidFill>
                <a:latin typeface="Tahoma" pitchFamily="34" charset="0"/>
              </a:rPr>
              <a:t>6</a:t>
            </a:r>
            <a:r>
              <a:rPr lang="en-US">
                <a:latin typeface="Tahoma" pitchFamily="34" charset="0"/>
              </a:rPr>
              <a:t>  1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 </a:t>
            </a:r>
            <a:r>
              <a:rPr lang="en-US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latin typeface="Tahoma" pitchFamily="34" charset="0"/>
              </a:rPr>
              <a:t>  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1  2  3  4  6  7  8  9</a:t>
            </a:r>
          </a:p>
        </p:txBody>
      </p:sp>
      <p:cxnSp>
        <p:nvCxnSpPr>
          <p:cNvPr id="1311753" name="AutoShape 9"/>
          <p:cNvCxnSpPr>
            <a:cxnSpLocks noChangeShapeType="1"/>
            <a:stCxn id="1311750" idx="0"/>
            <a:endCxn id="1311752" idx="2"/>
          </p:cNvCxnSpPr>
          <p:nvPr/>
        </p:nvCxnSpPr>
        <p:spPr bwMode="auto">
          <a:xfrm flipV="1">
            <a:off x="2505075" y="3040063"/>
            <a:ext cx="22193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11754" name="AutoShape 10"/>
          <p:cNvCxnSpPr>
            <a:cxnSpLocks noChangeShapeType="1"/>
            <a:stCxn id="1311755" idx="0"/>
            <a:endCxn id="1311752" idx="2"/>
          </p:cNvCxnSpPr>
          <p:nvPr/>
        </p:nvCxnSpPr>
        <p:spPr bwMode="auto">
          <a:xfrm flipH="1" flipV="1">
            <a:off x="4724400" y="3040063"/>
            <a:ext cx="220027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311755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accent1"/>
                </a:solidFill>
                <a:latin typeface="Tahoma" pitchFamily="34" charset="0"/>
              </a:rPr>
              <a:t>3  8  6  1  </a:t>
            </a:r>
            <a:r>
              <a:rPr lang="en-US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 1  3  8  6</a:t>
            </a:r>
          </a:p>
        </p:txBody>
      </p:sp>
      <p:sp>
        <p:nvSpPr>
          <p:cNvPr id="1311756" name="AutoShape 12"/>
          <p:cNvSpPr>
            <a:spLocks noChangeArrowheads="1"/>
          </p:cNvSpPr>
          <p:nvPr/>
        </p:nvSpPr>
        <p:spPr bwMode="auto">
          <a:xfrm>
            <a:off x="5486400" y="464661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3 </a:t>
            </a:r>
            <a:r>
              <a:rPr lang="en-US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3</a:t>
            </a:r>
          </a:p>
        </p:txBody>
      </p:sp>
      <p:sp>
        <p:nvSpPr>
          <p:cNvPr id="1311757" name="AutoShape 13"/>
          <p:cNvSpPr>
            <a:spLocks noChangeArrowheads="1"/>
          </p:cNvSpPr>
          <p:nvPr/>
        </p:nvSpPr>
        <p:spPr bwMode="auto">
          <a:xfrm>
            <a:off x="7620000" y="464661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8 </a:t>
            </a:r>
            <a:r>
              <a:rPr lang="en-US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8</a:t>
            </a:r>
          </a:p>
        </p:txBody>
      </p:sp>
      <p:cxnSp>
        <p:nvCxnSpPr>
          <p:cNvPr id="1311758" name="AutoShape 14"/>
          <p:cNvCxnSpPr>
            <a:cxnSpLocks noChangeShapeType="1"/>
            <a:stCxn id="1311756" idx="0"/>
            <a:endCxn id="1311755" idx="2"/>
          </p:cNvCxnSpPr>
          <p:nvPr/>
        </p:nvCxnSpPr>
        <p:spPr bwMode="auto">
          <a:xfrm flipV="1">
            <a:off x="5846763" y="4054475"/>
            <a:ext cx="1077912" cy="582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11759" name="AutoShape 15"/>
          <p:cNvCxnSpPr>
            <a:cxnSpLocks noChangeShapeType="1"/>
            <a:stCxn id="1311757" idx="0"/>
            <a:endCxn id="1311755" idx="2"/>
          </p:cNvCxnSpPr>
          <p:nvPr/>
        </p:nvCxnSpPr>
        <p:spPr bwMode="auto">
          <a:xfrm flipH="1" flipV="1">
            <a:off x="6924675" y="4054475"/>
            <a:ext cx="1042988" cy="582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11760" name="AutoShape 16"/>
          <p:cNvCxnSpPr>
            <a:cxnSpLocks noChangeShapeType="1"/>
            <a:stCxn id="1311763" idx="0"/>
            <a:endCxn id="1311762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11761" name="AutoShape 17"/>
          <p:cNvCxnSpPr>
            <a:cxnSpLocks noChangeShapeType="1"/>
            <a:stCxn id="1311762" idx="2"/>
            <a:endCxn id="1311764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311762" name="AutoShape 18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accent1"/>
                </a:solidFill>
                <a:latin typeface="Tahoma" pitchFamily="34" charset="0"/>
              </a:rPr>
              <a:t>9  4  </a:t>
            </a:r>
            <a:r>
              <a:rPr lang="en-US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 4  9</a:t>
            </a:r>
          </a:p>
        </p:txBody>
      </p:sp>
      <p:sp>
        <p:nvSpPr>
          <p:cNvPr id="1311763" name="AutoShape 19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9 </a:t>
            </a:r>
            <a:r>
              <a:rPr lang="en-US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9</a:t>
            </a:r>
          </a:p>
        </p:txBody>
      </p:sp>
      <p:sp>
        <p:nvSpPr>
          <p:cNvPr id="1311764" name="AutoShape 20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4 </a:t>
            </a:r>
            <a:r>
              <a:rPr lang="en-US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2257579838"/>
      </p:ext>
    </p:extLst>
  </p:cSld>
  <p:clrMapOvr>
    <a:masterClrMapping/>
  </p:clrMapOvr>
  <p:transition spd="med">
    <p:zo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28BED-8453-40F9-BADB-BDFEFA1C7238}" type="slidenum">
              <a:rPr lang="en-US"/>
              <a:pPr/>
              <a:t>38</a:t>
            </a:fld>
            <a:endParaRPr lang="en-US"/>
          </a:p>
        </p:txBody>
      </p:sp>
      <p:sp>
        <p:nvSpPr>
          <p:cNvPr id="131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Execution Example (2)</a:t>
            </a:r>
          </a:p>
        </p:txBody>
      </p:sp>
      <p:sp>
        <p:nvSpPr>
          <p:cNvPr id="131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6613" y="1676400"/>
            <a:ext cx="7773987" cy="760413"/>
          </a:xfrm>
        </p:spPr>
        <p:txBody>
          <a:bodyPr/>
          <a:lstStyle/>
          <a:p>
            <a:r>
              <a:rPr lang="en-US"/>
              <a:t>Partition, recursive call, pivot selection</a:t>
            </a:r>
          </a:p>
        </p:txBody>
      </p:sp>
      <p:cxnSp>
        <p:nvCxnSpPr>
          <p:cNvPr id="1313796" name="AutoShape 4"/>
          <p:cNvCxnSpPr>
            <a:cxnSpLocks noChangeShapeType="1"/>
            <a:stCxn id="1313813" idx="0"/>
            <a:endCxn id="1313800" idx="2"/>
          </p:cNvCxnSpPr>
          <p:nvPr/>
        </p:nvCxnSpPr>
        <p:spPr bwMode="auto">
          <a:xfrm flipV="1">
            <a:off x="1414463" y="4064000"/>
            <a:ext cx="1090612" cy="574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13797" name="AutoShape 5"/>
          <p:cNvCxnSpPr>
            <a:cxnSpLocks noChangeShapeType="1"/>
            <a:stCxn id="1313801" idx="0"/>
            <a:endCxn id="1313800" idx="2"/>
          </p:cNvCxnSpPr>
          <p:nvPr/>
        </p:nvCxnSpPr>
        <p:spPr bwMode="auto">
          <a:xfrm flipH="1" flipV="1">
            <a:off x="2505075" y="4064000"/>
            <a:ext cx="1066800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13798" name="AutoShape 6"/>
          <p:cNvCxnSpPr>
            <a:cxnSpLocks noChangeShapeType="1"/>
            <a:stCxn id="1313802" idx="0"/>
            <a:endCxn id="1313801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13799" name="AutoShape 7"/>
          <p:cNvCxnSpPr>
            <a:cxnSpLocks noChangeShapeType="1"/>
            <a:stCxn id="1313801" idx="2"/>
            <a:endCxn id="1313803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313800" name="AutoShape 8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 </a:t>
            </a:r>
            <a:r>
              <a:rPr lang="en-US" u="sng">
                <a:solidFill>
                  <a:srgbClr val="000000"/>
                </a:solidFill>
                <a:latin typeface="Tahoma" pitchFamily="34" charset="0"/>
              </a:rPr>
              <a:t>2</a:t>
            </a:r>
            <a:r>
              <a:rPr lang="en-US">
                <a:latin typeface="Tahoma" pitchFamily="34" charset="0"/>
              </a:rPr>
              <a:t>  4  3  1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 2  4  7  9</a:t>
            </a:r>
          </a:p>
        </p:txBody>
      </p:sp>
      <p:sp>
        <p:nvSpPr>
          <p:cNvPr id="1313801" name="AutoShape 9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accent1"/>
                </a:solidFill>
                <a:latin typeface="Tahoma" pitchFamily="34" charset="0"/>
              </a:rPr>
              <a:t>9  4  </a:t>
            </a:r>
            <a:r>
              <a:rPr lang="en-US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 4  9</a:t>
            </a:r>
          </a:p>
        </p:txBody>
      </p:sp>
      <p:sp>
        <p:nvSpPr>
          <p:cNvPr id="1313802" name="AutoShape 10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9 </a:t>
            </a:r>
            <a:r>
              <a:rPr lang="en-US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9</a:t>
            </a:r>
          </a:p>
        </p:txBody>
      </p:sp>
      <p:sp>
        <p:nvSpPr>
          <p:cNvPr id="1313803" name="AutoShape 11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4 </a:t>
            </a:r>
            <a:r>
              <a:rPr lang="en-US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4</a:t>
            </a:r>
          </a:p>
        </p:txBody>
      </p:sp>
      <p:sp>
        <p:nvSpPr>
          <p:cNvPr id="1313804" name="AutoShape 12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7  2  9  4  3  7  </a:t>
            </a:r>
            <a:r>
              <a:rPr lang="en-US" u="sng">
                <a:solidFill>
                  <a:srgbClr val="000000"/>
                </a:solidFill>
                <a:latin typeface="Tahoma" pitchFamily="34" charset="0"/>
              </a:rPr>
              <a:t>6</a:t>
            </a:r>
            <a:r>
              <a:rPr lang="en-US">
                <a:latin typeface="Tahoma" pitchFamily="34" charset="0"/>
              </a:rPr>
              <a:t>  1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latin typeface="Tahoma" pitchFamily="34" charset="0"/>
              </a:rPr>
              <a:t>  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1  2  3  4  6  7  8  9</a:t>
            </a:r>
          </a:p>
        </p:txBody>
      </p:sp>
      <p:cxnSp>
        <p:nvCxnSpPr>
          <p:cNvPr id="1313805" name="AutoShape 13"/>
          <p:cNvCxnSpPr>
            <a:cxnSpLocks noChangeShapeType="1"/>
            <a:stCxn id="1313800" idx="0"/>
            <a:endCxn id="1313804" idx="2"/>
          </p:cNvCxnSpPr>
          <p:nvPr/>
        </p:nvCxnSpPr>
        <p:spPr bwMode="auto">
          <a:xfrm flipV="1">
            <a:off x="2505075" y="3030538"/>
            <a:ext cx="22193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13806" name="AutoShape 14"/>
          <p:cNvCxnSpPr>
            <a:cxnSpLocks noChangeShapeType="1"/>
            <a:stCxn id="1313808" idx="0"/>
            <a:endCxn id="1313804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313807" name="Line 15"/>
          <p:cNvSpPr>
            <a:spLocks noChangeShapeType="1"/>
          </p:cNvSpPr>
          <p:nvPr/>
        </p:nvSpPr>
        <p:spPr bwMode="auto">
          <a:xfrm flipH="1">
            <a:off x="2438400" y="3200400"/>
            <a:ext cx="533400" cy="152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13808" name="AutoShape 16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accent1"/>
                </a:solidFill>
                <a:latin typeface="Tahoma" pitchFamily="34" charset="0"/>
              </a:rPr>
              <a:t>3  8  6  1  </a:t>
            </a:r>
            <a:r>
              <a:rPr lang="en-US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 1  3  8  6</a:t>
            </a:r>
          </a:p>
        </p:txBody>
      </p:sp>
      <p:sp>
        <p:nvSpPr>
          <p:cNvPr id="1313809" name="AutoShape 17"/>
          <p:cNvSpPr>
            <a:spLocks noChangeArrowheads="1"/>
          </p:cNvSpPr>
          <p:nvPr/>
        </p:nvSpPr>
        <p:spPr bwMode="auto">
          <a:xfrm>
            <a:off x="5486400" y="464661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3 </a:t>
            </a:r>
            <a:r>
              <a:rPr lang="en-US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3</a:t>
            </a:r>
          </a:p>
        </p:txBody>
      </p:sp>
      <p:sp>
        <p:nvSpPr>
          <p:cNvPr id="1313810" name="AutoShape 18"/>
          <p:cNvSpPr>
            <a:spLocks noChangeArrowheads="1"/>
          </p:cNvSpPr>
          <p:nvPr/>
        </p:nvSpPr>
        <p:spPr bwMode="auto">
          <a:xfrm>
            <a:off x="7620000" y="464661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8 </a:t>
            </a:r>
            <a:r>
              <a:rPr lang="en-US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8</a:t>
            </a:r>
          </a:p>
        </p:txBody>
      </p:sp>
      <p:cxnSp>
        <p:nvCxnSpPr>
          <p:cNvPr id="1313811" name="AutoShape 19"/>
          <p:cNvCxnSpPr>
            <a:cxnSpLocks noChangeShapeType="1"/>
            <a:stCxn id="1313809" idx="0"/>
            <a:endCxn id="1313808" idx="2"/>
          </p:cNvCxnSpPr>
          <p:nvPr/>
        </p:nvCxnSpPr>
        <p:spPr bwMode="auto">
          <a:xfrm flipV="1">
            <a:off x="5846763" y="4054475"/>
            <a:ext cx="1077912" cy="582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13812" name="AutoShape 20"/>
          <p:cNvCxnSpPr>
            <a:cxnSpLocks noChangeShapeType="1"/>
            <a:stCxn id="1313810" idx="0"/>
            <a:endCxn id="1313808" idx="2"/>
          </p:cNvCxnSpPr>
          <p:nvPr/>
        </p:nvCxnSpPr>
        <p:spPr bwMode="auto">
          <a:xfrm flipH="1" flipV="1">
            <a:off x="6924675" y="4054475"/>
            <a:ext cx="1042988" cy="582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313813" name="AutoShape 21"/>
          <p:cNvSpPr>
            <a:spLocks noChangeArrowheads="1"/>
          </p:cNvSpPr>
          <p:nvPr/>
        </p:nvSpPr>
        <p:spPr bwMode="auto">
          <a:xfrm>
            <a:off x="1066800" y="4648200"/>
            <a:ext cx="693738" cy="42703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2 </a:t>
            </a:r>
            <a:r>
              <a:rPr lang="en-US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348901964"/>
      </p:ext>
    </p:extLst>
  </p:cSld>
  <p:clrMapOvr>
    <a:masterClrMapping/>
  </p:clrMapOvr>
  <p:transition spd="med">
    <p:zo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6130E-E4B9-491E-BF02-0AAAED0DF98D}" type="slidenum">
              <a:rPr lang="en-US"/>
              <a:pPr/>
              <a:t>39</a:t>
            </a:fld>
            <a:endParaRPr lang="en-US"/>
          </a:p>
        </p:txBody>
      </p:sp>
      <p:sp>
        <p:nvSpPr>
          <p:cNvPr id="131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Execution Example (3)</a:t>
            </a:r>
          </a:p>
        </p:txBody>
      </p:sp>
      <p:sp>
        <p:nvSpPr>
          <p:cNvPr id="131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6613" y="1676400"/>
            <a:ext cx="7773987" cy="685800"/>
          </a:xfrm>
        </p:spPr>
        <p:txBody>
          <a:bodyPr/>
          <a:lstStyle/>
          <a:p>
            <a:r>
              <a:rPr lang="en-US"/>
              <a:t>Partition, recursive call, base case</a:t>
            </a:r>
          </a:p>
        </p:txBody>
      </p:sp>
      <p:cxnSp>
        <p:nvCxnSpPr>
          <p:cNvPr id="1315844" name="AutoShape 4"/>
          <p:cNvCxnSpPr>
            <a:cxnSpLocks noChangeShapeType="1"/>
            <a:stCxn id="1315849" idx="0"/>
            <a:endCxn id="1315848" idx="2"/>
          </p:cNvCxnSpPr>
          <p:nvPr/>
        </p:nvCxnSpPr>
        <p:spPr bwMode="auto">
          <a:xfrm flipV="1">
            <a:off x="1524000" y="4054475"/>
            <a:ext cx="981075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15845" name="AutoShape 5"/>
          <p:cNvCxnSpPr>
            <a:cxnSpLocks noChangeShapeType="1"/>
            <a:stCxn id="1315850" idx="0"/>
            <a:endCxn id="1315848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15846" name="AutoShape 6"/>
          <p:cNvCxnSpPr>
            <a:cxnSpLocks noChangeShapeType="1"/>
            <a:stCxn id="1315851" idx="0"/>
            <a:endCxn id="1315850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15847" name="AutoShape 7"/>
          <p:cNvCxnSpPr>
            <a:cxnSpLocks noChangeShapeType="1"/>
            <a:stCxn id="1315850" idx="2"/>
            <a:endCxn id="1315852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315848" name="AutoShape 8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  </a:t>
            </a:r>
            <a:r>
              <a:rPr lang="en-US" u="sng">
                <a:solidFill>
                  <a:srgbClr val="000000"/>
                </a:solidFill>
                <a:latin typeface="Tahoma" pitchFamily="34" charset="0"/>
              </a:rPr>
              <a:t>2</a:t>
            </a:r>
            <a:r>
              <a:rPr lang="en-US">
                <a:latin typeface="Tahoma" pitchFamily="34" charset="0"/>
              </a:rPr>
              <a:t>  4  3  1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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 2  4  7  </a:t>
            </a:r>
          </a:p>
        </p:txBody>
      </p:sp>
      <p:sp>
        <p:nvSpPr>
          <p:cNvPr id="1315849" name="AutoShape 9"/>
          <p:cNvSpPr>
            <a:spLocks noChangeArrowheads="1"/>
          </p:cNvSpPr>
          <p:nvPr/>
        </p:nvSpPr>
        <p:spPr bwMode="auto">
          <a:xfrm>
            <a:off x="1066800" y="4643438"/>
            <a:ext cx="9144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1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1315850" name="AutoShape 10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accent1"/>
                </a:solidFill>
                <a:latin typeface="Tahoma" pitchFamily="34" charset="0"/>
              </a:rPr>
              <a:t>9  4  </a:t>
            </a:r>
            <a:r>
              <a:rPr lang="en-US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 4  9</a:t>
            </a:r>
          </a:p>
        </p:txBody>
      </p:sp>
      <p:sp>
        <p:nvSpPr>
          <p:cNvPr id="1315851" name="AutoShape 11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9 </a:t>
            </a:r>
            <a:r>
              <a:rPr lang="en-US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9</a:t>
            </a:r>
          </a:p>
        </p:txBody>
      </p:sp>
      <p:sp>
        <p:nvSpPr>
          <p:cNvPr id="1315852" name="AutoShape 12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4 </a:t>
            </a:r>
            <a:r>
              <a:rPr lang="en-US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4</a:t>
            </a:r>
          </a:p>
        </p:txBody>
      </p:sp>
      <p:sp>
        <p:nvSpPr>
          <p:cNvPr id="1315853" name="AutoShape 13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7  2  9  4 3  7  </a:t>
            </a:r>
            <a:r>
              <a:rPr lang="en-US" u="sng">
                <a:solidFill>
                  <a:srgbClr val="000000"/>
                </a:solidFill>
                <a:latin typeface="Tahoma" pitchFamily="34" charset="0"/>
              </a:rPr>
              <a:t>6</a:t>
            </a:r>
            <a:r>
              <a:rPr lang="en-US">
                <a:latin typeface="Tahoma" pitchFamily="34" charset="0"/>
              </a:rPr>
              <a:t>  1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latin typeface="Tahoma" pitchFamily="34" charset="0"/>
              </a:rPr>
              <a:t>  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1  2  3  4  6  7  8  9</a:t>
            </a:r>
          </a:p>
        </p:txBody>
      </p:sp>
      <p:cxnSp>
        <p:nvCxnSpPr>
          <p:cNvPr id="1315854" name="AutoShape 14"/>
          <p:cNvCxnSpPr>
            <a:cxnSpLocks noChangeShapeType="1"/>
            <a:stCxn id="1315848" idx="0"/>
            <a:endCxn id="1315853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15855" name="AutoShape 15"/>
          <p:cNvCxnSpPr>
            <a:cxnSpLocks noChangeShapeType="1"/>
            <a:stCxn id="1315857" idx="0"/>
            <a:endCxn id="1315853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315856" name="Line 16"/>
          <p:cNvSpPr>
            <a:spLocks noChangeShapeType="1"/>
          </p:cNvSpPr>
          <p:nvPr/>
        </p:nvSpPr>
        <p:spPr bwMode="auto">
          <a:xfrm flipH="1">
            <a:off x="1219200" y="4191000"/>
            <a:ext cx="533400" cy="304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15857" name="AutoShape 17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accent1"/>
                </a:solidFill>
                <a:latin typeface="Tahoma" pitchFamily="34" charset="0"/>
              </a:rPr>
              <a:t>3  8  6  1  </a:t>
            </a:r>
            <a:r>
              <a:rPr lang="en-US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 1  3  8  6</a:t>
            </a:r>
          </a:p>
        </p:txBody>
      </p:sp>
      <p:sp>
        <p:nvSpPr>
          <p:cNvPr id="1315858" name="AutoShape 18"/>
          <p:cNvSpPr>
            <a:spLocks noChangeArrowheads="1"/>
          </p:cNvSpPr>
          <p:nvPr/>
        </p:nvSpPr>
        <p:spPr bwMode="auto">
          <a:xfrm>
            <a:off x="5486400" y="464661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3 </a:t>
            </a:r>
            <a:r>
              <a:rPr lang="en-US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3</a:t>
            </a:r>
          </a:p>
        </p:txBody>
      </p:sp>
      <p:sp>
        <p:nvSpPr>
          <p:cNvPr id="1315859" name="AutoShape 19"/>
          <p:cNvSpPr>
            <a:spLocks noChangeArrowheads="1"/>
          </p:cNvSpPr>
          <p:nvPr/>
        </p:nvSpPr>
        <p:spPr bwMode="auto">
          <a:xfrm>
            <a:off x="7620000" y="464661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8 </a:t>
            </a:r>
            <a:r>
              <a:rPr lang="en-US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8</a:t>
            </a:r>
          </a:p>
        </p:txBody>
      </p:sp>
      <p:cxnSp>
        <p:nvCxnSpPr>
          <p:cNvPr id="1315860" name="AutoShape 20"/>
          <p:cNvCxnSpPr>
            <a:cxnSpLocks noChangeShapeType="1"/>
            <a:stCxn id="1315858" idx="0"/>
            <a:endCxn id="1315857" idx="2"/>
          </p:cNvCxnSpPr>
          <p:nvPr/>
        </p:nvCxnSpPr>
        <p:spPr bwMode="auto">
          <a:xfrm flipV="1">
            <a:off x="5846763" y="4054475"/>
            <a:ext cx="1077912" cy="582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15861" name="AutoShape 21"/>
          <p:cNvCxnSpPr>
            <a:cxnSpLocks noChangeShapeType="1"/>
            <a:stCxn id="1315859" idx="0"/>
            <a:endCxn id="1315857" idx="2"/>
          </p:cNvCxnSpPr>
          <p:nvPr/>
        </p:nvCxnSpPr>
        <p:spPr bwMode="auto">
          <a:xfrm flipH="1" flipV="1">
            <a:off x="6924675" y="4054475"/>
            <a:ext cx="1042988" cy="582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</p:spTree>
    <p:extLst>
      <p:ext uri="{BB962C8B-B14F-4D97-AF65-F5344CB8AC3E}">
        <p14:creationId xmlns:p14="http://schemas.microsoft.com/office/powerpoint/2010/main" val="2669735312"/>
      </p:ext>
    </p:extLst>
  </p:cSld>
  <p:clrMapOvr>
    <a:masterClrMapping/>
  </p:clrMapOvr>
  <p:transition spd="med"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C544F27-2749-4F88-A00C-1978228DCA6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534400" cy="1066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Bubble Sort Algorithm (2)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  <a:hlinkClick r:id="rId2" action="ppaction://program"/>
            </a:endParaRP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4063" y="1452154"/>
            <a:ext cx="8358051" cy="3459480"/>
          </a:xfrm>
        </p:spPr>
        <p:txBody>
          <a:bodyPr>
            <a:normAutofit fontScale="77500" lnSpcReduction="20000"/>
          </a:bodyPr>
          <a:lstStyle/>
          <a:p>
            <a:pPr marL="0" indent="0">
              <a:defRPr/>
            </a:pPr>
            <a:r>
              <a:rPr lang="en-US" sz="4000" dirty="0">
                <a:latin typeface="Arial" pitchFamily="34" charset="0"/>
                <a:cs typeface="Arial" pitchFamily="34" charset="0"/>
              </a:rPr>
              <a:t>After the first pass, the last element becomes the largest in the array</a:t>
            </a:r>
          </a:p>
          <a:p>
            <a:pPr marL="0" indent="0">
              <a:defRPr/>
            </a:pPr>
            <a:r>
              <a:rPr lang="en-US" sz="4000" dirty="0">
                <a:latin typeface="Arial" pitchFamily="34" charset="0"/>
                <a:cs typeface="Arial" pitchFamily="34" charset="0"/>
              </a:rPr>
              <a:t>After the second pass, the second to last element becomes the second largest in the array</a:t>
            </a:r>
          </a:p>
          <a:p>
            <a:pPr marL="0" indent="0">
              <a:defRPr/>
            </a:pPr>
            <a:r>
              <a:rPr lang="en-US" sz="4000" dirty="0">
                <a:latin typeface="Arial" pitchFamily="34" charset="0"/>
                <a:cs typeface="Arial" pitchFamily="34" charset="0"/>
              </a:rPr>
              <a:t>The process continues until all the elements are sorted</a:t>
            </a:r>
          </a:p>
          <a:p>
            <a:pPr marL="400050" lvl="1" indent="0">
              <a:defRPr/>
            </a:pPr>
            <a:endParaRPr lang="en-US" dirty="0"/>
          </a:p>
          <a:p>
            <a:pPr marL="400050" lvl="1" indent="0">
              <a:buFontTx/>
              <a:buNone/>
              <a:defRPr/>
            </a:pPr>
            <a:r>
              <a:rPr lang="en-US" dirty="0"/>
              <a:t> </a:t>
            </a:r>
            <a:endParaRPr lang="en-US" dirty="0">
              <a:cs typeface="Times New Roman" pitchFamily="18" charset="0"/>
            </a:endParaRPr>
          </a:p>
        </p:txBody>
      </p:sp>
      <p:pic>
        <p:nvPicPr>
          <p:cNvPr id="54273" name="Picture 1" descr="C:\Users\Jerry\Desktop\inde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25287" y="4245432"/>
            <a:ext cx="3061855" cy="2293436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zo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5C09-BDEC-489B-AA8B-A0E56AD35BA9}" type="slidenum">
              <a:rPr lang="en-US"/>
              <a:pPr/>
              <a:t>40</a:t>
            </a:fld>
            <a:endParaRPr lang="en-US"/>
          </a:p>
        </p:txBody>
      </p:sp>
      <p:sp>
        <p:nvSpPr>
          <p:cNvPr id="131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Execution Example (4)</a:t>
            </a:r>
          </a:p>
        </p:txBody>
      </p:sp>
      <p:sp>
        <p:nvSpPr>
          <p:cNvPr id="131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6613" y="1676400"/>
            <a:ext cx="7773987" cy="685800"/>
          </a:xfrm>
        </p:spPr>
        <p:txBody>
          <a:bodyPr/>
          <a:lstStyle/>
          <a:p>
            <a:r>
              <a:rPr lang="en-US"/>
              <a:t>Recursive call, …, base case, join</a:t>
            </a:r>
          </a:p>
        </p:txBody>
      </p:sp>
      <p:sp>
        <p:nvSpPr>
          <p:cNvPr id="1317892" name="AutoShape 4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accent1"/>
                </a:solidFill>
                <a:latin typeface="Tahoma" pitchFamily="34" charset="0"/>
              </a:rPr>
              <a:t>3  8  6  1  </a:t>
            </a:r>
            <a:r>
              <a:rPr lang="en-US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 1  3  8  6</a:t>
            </a:r>
          </a:p>
        </p:txBody>
      </p:sp>
      <p:sp>
        <p:nvSpPr>
          <p:cNvPr id="1317893" name="AutoShape 5"/>
          <p:cNvSpPr>
            <a:spLocks noChangeArrowheads="1"/>
          </p:cNvSpPr>
          <p:nvPr/>
        </p:nvSpPr>
        <p:spPr bwMode="auto">
          <a:xfrm>
            <a:off x="5486400" y="464661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3 </a:t>
            </a:r>
            <a:r>
              <a:rPr lang="en-US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3</a:t>
            </a:r>
          </a:p>
        </p:txBody>
      </p:sp>
      <p:sp>
        <p:nvSpPr>
          <p:cNvPr id="1317894" name="AutoShape 6"/>
          <p:cNvSpPr>
            <a:spLocks noChangeArrowheads="1"/>
          </p:cNvSpPr>
          <p:nvPr/>
        </p:nvSpPr>
        <p:spPr bwMode="auto">
          <a:xfrm>
            <a:off x="7620000" y="464661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8 </a:t>
            </a:r>
            <a:r>
              <a:rPr lang="en-US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8</a:t>
            </a:r>
          </a:p>
        </p:txBody>
      </p:sp>
      <p:cxnSp>
        <p:nvCxnSpPr>
          <p:cNvPr id="1317895" name="AutoShape 7"/>
          <p:cNvCxnSpPr>
            <a:cxnSpLocks noChangeShapeType="1"/>
            <a:stCxn id="1317893" idx="0"/>
            <a:endCxn id="1317892" idx="2"/>
          </p:cNvCxnSpPr>
          <p:nvPr/>
        </p:nvCxnSpPr>
        <p:spPr bwMode="auto">
          <a:xfrm flipV="1">
            <a:off x="5846763" y="4054475"/>
            <a:ext cx="1077912" cy="582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17896" name="AutoShape 8"/>
          <p:cNvCxnSpPr>
            <a:cxnSpLocks noChangeShapeType="1"/>
            <a:stCxn id="1317894" idx="0"/>
            <a:endCxn id="1317892" idx="2"/>
          </p:cNvCxnSpPr>
          <p:nvPr/>
        </p:nvCxnSpPr>
        <p:spPr bwMode="auto">
          <a:xfrm flipH="1" flipV="1">
            <a:off x="6924675" y="4054475"/>
            <a:ext cx="1042988" cy="582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317897" name="AutoShape 9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7  2  9  4 3  7  </a:t>
            </a:r>
            <a:r>
              <a:rPr lang="en-US" u="sng">
                <a:solidFill>
                  <a:srgbClr val="000000"/>
                </a:solidFill>
                <a:latin typeface="Tahoma" pitchFamily="34" charset="0"/>
              </a:rPr>
              <a:t>6</a:t>
            </a:r>
            <a:r>
              <a:rPr lang="en-US">
                <a:latin typeface="Tahoma" pitchFamily="34" charset="0"/>
              </a:rPr>
              <a:t>  1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latin typeface="Tahoma" pitchFamily="34" charset="0"/>
              </a:rPr>
              <a:t>  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1  2  3  4  6  7  8  9</a:t>
            </a:r>
          </a:p>
        </p:txBody>
      </p:sp>
      <p:cxnSp>
        <p:nvCxnSpPr>
          <p:cNvPr id="1317898" name="AutoShape 10"/>
          <p:cNvCxnSpPr>
            <a:cxnSpLocks noChangeShapeType="1"/>
            <a:stCxn id="1317904" idx="0"/>
            <a:endCxn id="1317897" idx="2"/>
          </p:cNvCxnSpPr>
          <p:nvPr/>
        </p:nvCxnSpPr>
        <p:spPr bwMode="auto">
          <a:xfrm flipV="1">
            <a:off x="2505075" y="3030538"/>
            <a:ext cx="22193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17899" name="AutoShape 11"/>
          <p:cNvCxnSpPr>
            <a:cxnSpLocks noChangeShapeType="1"/>
            <a:stCxn id="1317892" idx="0"/>
            <a:endCxn id="1317897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17900" name="AutoShape 12"/>
          <p:cNvCxnSpPr>
            <a:cxnSpLocks noChangeShapeType="1"/>
            <a:stCxn id="1317905" idx="0"/>
            <a:endCxn id="1317904" idx="2"/>
          </p:cNvCxnSpPr>
          <p:nvPr/>
        </p:nvCxnSpPr>
        <p:spPr bwMode="auto">
          <a:xfrm flipV="1">
            <a:off x="1524000" y="4064000"/>
            <a:ext cx="981075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17901" name="AutoShape 13"/>
          <p:cNvCxnSpPr>
            <a:cxnSpLocks noChangeShapeType="1"/>
            <a:stCxn id="1317906" idx="0"/>
            <a:endCxn id="1317904" idx="2"/>
          </p:cNvCxnSpPr>
          <p:nvPr/>
        </p:nvCxnSpPr>
        <p:spPr bwMode="auto">
          <a:xfrm flipH="1" flipV="1">
            <a:off x="2505075" y="4064000"/>
            <a:ext cx="106680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17902" name="AutoShape 14"/>
          <p:cNvCxnSpPr>
            <a:cxnSpLocks noChangeShapeType="1"/>
            <a:stCxn id="1317907" idx="0"/>
            <a:endCxn id="1317906" idx="2"/>
          </p:cNvCxnSpPr>
          <p:nvPr/>
        </p:nvCxnSpPr>
        <p:spPr bwMode="auto">
          <a:xfrm flipV="1">
            <a:off x="3092450" y="5081588"/>
            <a:ext cx="4794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17903" name="AutoShape 15"/>
          <p:cNvCxnSpPr>
            <a:cxnSpLocks noChangeShapeType="1"/>
            <a:stCxn id="1317906" idx="2"/>
            <a:endCxn id="1317908" idx="0"/>
          </p:cNvCxnSpPr>
          <p:nvPr/>
        </p:nvCxnSpPr>
        <p:spPr bwMode="auto">
          <a:xfrm>
            <a:off x="3571875" y="5081588"/>
            <a:ext cx="5048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317904" name="AutoShape 16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rgbClr val="000000"/>
                </a:solidFill>
                <a:latin typeface="Tahoma" pitchFamily="34" charset="0"/>
              </a:rPr>
              <a:t>2</a:t>
            </a:r>
            <a:r>
              <a:rPr lang="en-US">
                <a:latin typeface="Tahoma" pitchFamily="34" charset="0"/>
              </a:rPr>
              <a:t>  4  3  1 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  1  </a:t>
            </a:r>
            <a:r>
              <a:rPr lang="en-US" u="sng">
                <a:solidFill>
                  <a:srgbClr val="000000"/>
                </a:solidFill>
                <a:latin typeface="Tahoma" pitchFamily="34" charset="0"/>
              </a:rPr>
              <a:t>2</a:t>
            </a:r>
            <a:r>
              <a:rPr lang="en-US">
                <a:solidFill>
                  <a:srgbClr val="000000"/>
                </a:solidFill>
                <a:latin typeface="Tahoma" pitchFamily="34" charset="0"/>
              </a:rPr>
              <a:t> 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 3  4</a:t>
            </a:r>
          </a:p>
        </p:txBody>
      </p:sp>
      <p:sp>
        <p:nvSpPr>
          <p:cNvPr id="1317905" name="AutoShape 17"/>
          <p:cNvSpPr>
            <a:spLocks noChangeArrowheads="1"/>
          </p:cNvSpPr>
          <p:nvPr/>
        </p:nvSpPr>
        <p:spPr bwMode="auto">
          <a:xfrm>
            <a:off x="1066800" y="4645025"/>
            <a:ext cx="914400" cy="42703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1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1317906" name="AutoShape 18"/>
          <p:cNvSpPr>
            <a:spLocks noChangeArrowheads="1"/>
          </p:cNvSpPr>
          <p:nvPr/>
        </p:nvSpPr>
        <p:spPr bwMode="auto">
          <a:xfrm>
            <a:off x="2824163" y="4645025"/>
            <a:ext cx="1495425" cy="4270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4  </a:t>
            </a:r>
            <a:r>
              <a:rPr lang="en-US" u="sng">
                <a:solidFill>
                  <a:srgbClr val="000000"/>
                </a:solidFill>
                <a:latin typeface="Tahoma" pitchFamily="34" charset="0"/>
              </a:rPr>
              <a:t>3</a:t>
            </a:r>
            <a:r>
              <a:rPr lang="en-US">
                <a:latin typeface="Tahoma" pitchFamily="34" charset="0"/>
              </a:rPr>
              <a:t>  </a:t>
            </a:r>
            <a:r>
              <a:rPr lang="en-US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>
                <a:solidFill>
                  <a:srgbClr val="000000"/>
                </a:solidFill>
                <a:latin typeface="Tahoma" pitchFamily="34" charset="0"/>
              </a:rPr>
              <a:t> </a:t>
            </a:r>
            <a:r>
              <a:rPr lang="en-US" u="sng">
                <a:solidFill>
                  <a:srgbClr val="000000"/>
                </a:solidFill>
                <a:latin typeface="Tahoma" pitchFamily="34" charset="0"/>
              </a:rPr>
              <a:t>3</a:t>
            </a:r>
            <a:r>
              <a:rPr lang="en-US">
                <a:solidFill>
                  <a:srgbClr val="000000"/>
                </a:solidFill>
                <a:latin typeface="Tahoma" pitchFamily="34" charset="0"/>
              </a:rPr>
              <a:t>  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4</a:t>
            </a:r>
          </a:p>
        </p:txBody>
      </p:sp>
      <p:sp>
        <p:nvSpPr>
          <p:cNvPr id="1317907" name="AutoShape 19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9 </a:t>
            </a:r>
            <a:r>
              <a:rPr lang="en-US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9</a:t>
            </a:r>
          </a:p>
        </p:txBody>
      </p:sp>
      <p:sp>
        <p:nvSpPr>
          <p:cNvPr id="1317908" name="AutoShape 20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4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4</a:t>
            </a:r>
          </a:p>
        </p:txBody>
      </p:sp>
      <p:sp>
        <p:nvSpPr>
          <p:cNvPr id="1317909" name="Line 21"/>
          <p:cNvSpPr>
            <a:spLocks noChangeShapeType="1"/>
          </p:cNvSpPr>
          <p:nvPr/>
        </p:nvSpPr>
        <p:spPr bwMode="auto">
          <a:xfrm flipH="1">
            <a:off x="1143000" y="4191000"/>
            <a:ext cx="609600" cy="3048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17910" name="Line 22"/>
          <p:cNvSpPr>
            <a:spLocks noChangeShapeType="1"/>
          </p:cNvSpPr>
          <p:nvPr/>
        </p:nvSpPr>
        <p:spPr bwMode="auto">
          <a:xfrm>
            <a:off x="3276600" y="4191000"/>
            <a:ext cx="609600" cy="3048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91283"/>
      </p:ext>
    </p:extLst>
  </p:cSld>
  <p:clrMapOvr>
    <a:masterClrMapping/>
  </p:clrMapOvr>
  <p:transition spd="med">
    <p:zo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6530-EA13-4DA5-A362-B9F7CF7D4198}" type="slidenum">
              <a:rPr lang="en-US"/>
              <a:pPr/>
              <a:t>41</a:t>
            </a:fld>
            <a:endParaRPr lang="en-US"/>
          </a:p>
        </p:txBody>
      </p:sp>
      <p:sp>
        <p:nvSpPr>
          <p:cNvPr id="131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Execution Example (5)</a:t>
            </a:r>
          </a:p>
        </p:txBody>
      </p:sp>
      <p:sp>
        <p:nvSpPr>
          <p:cNvPr id="131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6613" y="1752600"/>
            <a:ext cx="7773987" cy="684213"/>
          </a:xfrm>
        </p:spPr>
        <p:txBody>
          <a:bodyPr/>
          <a:lstStyle/>
          <a:p>
            <a:r>
              <a:rPr lang="en-US"/>
              <a:t>Recursive call, pivot selection</a:t>
            </a:r>
          </a:p>
        </p:txBody>
      </p:sp>
      <p:sp>
        <p:nvSpPr>
          <p:cNvPr id="1319940" name="AutoShape 4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7  9  </a:t>
            </a:r>
            <a:r>
              <a:rPr lang="en-US" u="sng">
                <a:solidFill>
                  <a:srgbClr val="000000"/>
                </a:solidFill>
                <a:latin typeface="Tahoma" pitchFamily="34" charset="0"/>
              </a:rPr>
              <a:t>7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 1  </a:t>
            </a:r>
            <a:r>
              <a:rPr lang="en-US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 1  3  8  6</a:t>
            </a:r>
          </a:p>
        </p:txBody>
      </p:sp>
      <p:sp>
        <p:nvSpPr>
          <p:cNvPr id="1319941" name="AutoShape 5"/>
          <p:cNvSpPr>
            <a:spLocks noChangeArrowheads="1"/>
          </p:cNvSpPr>
          <p:nvPr/>
        </p:nvSpPr>
        <p:spPr bwMode="auto">
          <a:xfrm>
            <a:off x="5486400" y="4643438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8 </a:t>
            </a:r>
            <a:r>
              <a:rPr lang="en-US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8</a:t>
            </a:r>
          </a:p>
        </p:txBody>
      </p:sp>
      <p:cxnSp>
        <p:nvCxnSpPr>
          <p:cNvPr id="1319942" name="AutoShape 6"/>
          <p:cNvCxnSpPr>
            <a:cxnSpLocks noChangeShapeType="1"/>
            <a:stCxn id="1319941" idx="0"/>
            <a:endCxn id="1319940" idx="2"/>
          </p:cNvCxnSpPr>
          <p:nvPr/>
        </p:nvCxnSpPr>
        <p:spPr bwMode="auto">
          <a:xfrm flipV="1">
            <a:off x="5834063" y="4064000"/>
            <a:ext cx="1090612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19943" name="AutoShape 7"/>
          <p:cNvCxnSpPr>
            <a:cxnSpLocks noChangeShapeType="1"/>
            <a:stCxn id="1319957" idx="0"/>
            <a:endCxn id="1319940" idx="2"/>
          </p:cNvCxnSpPr>
          <p:nvPr/>
        </p:nvCxnSpPr>
        <p:spPr bwMode="auto">
          <a:xfrm flipH="1" flipV="1">
            <a:off x="6924675" y="4064000"/>
            <a:ext cx="1042988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319944" name="AutoShape 8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7  2  9  4 3  7  </a:t>
            </a:r>
            <a:r>
              <a:rPr lang="en-US" u="sng">
                <a:solidFill>
                  <a:srgbClr val="000000"/>
                </a:solidFill>
                <a:latin typeface="Tahoma" pitchFamily="34" charset="0"/>
              </a:rPr>
              <a:t>6</a:t>
            </a:r>
            <a:r>
              <a:rPr lang="en-US">
                <a:latin typeface="Tahoma" pitchFamily="34" charset="0"/>
              </a:rPr>
              <a:t>  1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latin typeface="Tahoma" pitchFamily="34" charset="0"/>
              </a:rPr>
              <a:t>  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1  2  3  4  6  7  8  9</a:t>
            </a:r>
          </a:p>
        </p:txBody>
      </p:sp>
      <p:cxnSp>
        <p:nvCxnSpPr>
          <p:cNvPr id="1319945" name="AutoShape 9"/>
          <p:cNvCxnSpPr>
            <a:cxnSpLocks noChangeShapeType="1"/>
            <a:stCxn id="1319951" idx="0"/>
            <a:endCxn id="1319944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19946" name="AutoShape 10"/>
          <p:cNvCxnSpPr>
            <a:cxnSpLocks noChangeShapeType="1"/>
            <a:stCxn id="1319940" idx="0"/>
            <a:endCxn id="1319944" idx="2"/>
          </p:cNvCxnSpPr>
          <p:nvPr/>
        </p:nvCxnSpPr>
        <p:spPr bwMode="auto">
          <a:xfrm flipH="1" flipV="1">
            <a:off x="4724400" y="3030538"/>
            <a:ext cx="220027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19947" name="AutoShape 11"/>
          <p:cNvCxnSpPr>
            <a:cxnSpLocks noChangeShapeType="1"/>
            <a:stCxn id="1319952" idx="0"/>
            <a:endCxn id="1319951" idx="2"/>
          </p:cNvCxnSpPr>
          <p:nvPr/>
        </p:nvCxnSpPr>
        <p:spPr bwMode="auto">
          <a:xfrm flipV="1">
            <a:off x="1524000" y="4054475"/>
            <a:ext cx="9810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19948" name="AutoShape 12"/>
          <p:cNvCxnSpPr>
            <a:cxnSpLocks noChangeShapeType="1"/>
            <a:stCxn id="1319953" idx="0"/>
            <a:endCxn id="1319951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19949" name="AutoShape 13"/>
          <p:cNvCxnSpPr>
            <a:cxnSpLocks noChangeShapeType="1"/>
            <a:stCxn id="1319954" idx="0"/>
            <a:endCxn id="1319953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19950" name="AutoShape 14"/>
          <p:cNvCxnSpPr>
            <a:cxnSpLocks noChangeShapeType="1"/>
            <a:stCxn id="1319953" idx="2"/>
            <a:endCxn id="1319955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319951" name="AutoShape 15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u="sng">
                <a:solidFill>
                  <a:srgbClr val="000000"/>
                </a:solidFill>
                <a:latin typeface="Tahoma" pitchFamily="34" charset="0"/>
              </a:rPr>
              <a:t>2</a:t>
            </a:r>
            <a:r>
              <a:rPr lang="en-US">
                <a:latin typeface="Tahoma" pitchFamily="34" charset="0"/>
              </a:rPr>
              <a:t>  4  3  1 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  1  </a:t>
            </a:r>
            <a:r>
              <a:rPr lang="en-US" u="sng">
                <a:solidFill>
                  <a:srgbClr val="000000"/>
                </a:solidFill>
                <a:latin typeface="Tahoma" pitchFamily="34" charset="0"/>
              </a:rPr>
              <a:t>2</a:t>
            </a:r>
            <a:r>
              <a:rPr lang="en-US">
                <a:solidFill>
                  <a:srgbClr val="000000"/>
                </a:solidFill>
                <a:latin typeface="Tahoma" pitchFamily="34" charset="0"/>
              </a:rPr>
              <a:t> 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 3  4</a:t>
            </a:r>
          </a:p>
        </p:txBody>
      </p:sp>
      <p:sp>
        <p:nvSpPr>
          <p:cNvPr id="1319952" name="AutoShape 16"/>
          <p:cNvSpPr>
            <a:spLocks noChangeArrowheads="1"/>
          </p:cNvSpPr>
          <p:nvPr/>
        </p:nvSpPr>
        <p:spPr bwMode="auto">
          <a:xfrm>
            <a:off x="1066800" y="4643438"/>
            <a:ext cx="9144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1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1319953" name="AutoShape 17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4  </a:t>
            </a:r>
            <a:r>
              <a:rPr lang="en-US" u="sng">
                <a:solidFill>
                  <a:srgbClr val="000000"/>
                </a:solidFill>
                <a:latin typeface="Tahoma" pitchFamily="34" charset="0"/>
              </a:rPr>
              <a:t>3</a:t>
            </a:r>
            <a:r>
              <a:rPr lang="en-US">
                <a:latin typeface="Tahoma" pitchFamily="34" charset="0"/>
              </a:rPr>
              <a:t>  </a:t>
            </a:r>
            <a:r>
              <a:rPr lang="en-US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>
                <a:solidFill>
                  <a:srgbClr val="000000"/>
                </a:solidFill>
                <a:latin typeface="Tahoma" pitchFamily="34" charset="0"/>
              </a:rPr>
              <a:t> </a:t>
            </a:r>
            <a:r>
              <a:rPr lang="en-US" u="sng">
                <a:solidFill>
                  <a:srgbClr val="000000"/>
                </a:solidFill>
                <a:latin typeface="Tahoma" pitchFamily="34" charset="0"/>
              </a:rPr>
              <a:t>3</a:t>
            </a:r>
            <a:r>
              <a:rPr lang="en-US">
                <a:solidFill>
                  <a:srgbClr val="000000"/>
                </a:solidFill>
                <a:latin typeface="Tahoma" pitchFamily="34" charset="0"/>
              </a:rPr>
              <a:t>  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4</a:t>
            </a:r>
          </a:p>
        </p:txBody>
      </p:sp>
      <p:sp>
        <p:nvSpPr>
          <p:cNvPr id="1319954" name="AutoShape 18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9 </a:t>
            </a:r>
            <a:r>
              <a:rPr lang="en-US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9</a:t>
            </a:r>
          </a:p>
        </p:txBody>
      </p:sp>
      <p:sp>
        <p:nvSpPr>
          <p:cNvPr id="1319955" name="AutoShape 19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4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4</a:t>
            </a:r>
          </a:p>
        </p:txBody>
      </p:sp>
      <p:sp>
        <p:nvSpPr>
          <p:cNvPr id="1319956" name="Line 20"/>
          <p:cNvSpPr>
            <a:spLocks noChangeShapeType="1"/>
          </p:cNvSpPr>
          <p:nvPr/>
        </p:nvSpPr>
        <p:spPr bwMode="auto">
          <a:xfrm>
            <a:off x="6019800" y="3124200"/>
            <a:ext cx="685800" cy="228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19957" name="AutoShape 21"/>
          <p:cNvSpPr>
            <a:spLocks noChangeArrowheads="1"/>
          </p:cNvSpPr>
          <p:nvPr/>
        </p:nvSpPr>
        <p:spPr bwMode="auto">
          <a:xfrm>
            <a:off x="7620000" y="4643438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9 </a:t>
            </a:r>
            <a:r>
              <a:rPr lang="en-US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9</a:t>
            </a:r>
          </a:p>
        </p:txBody>
      </p:sp>
    </p:spTree>
    <p:extLst>
      <p:ext uri="{BB962C8B-B14F-4D97-AF65-F5344CB8AC3E}">
        <p14:creationId xmlns:p14="http://schemas.microsoft.com/office/powerpoint/2010/main" val="580394420"/>
      </p:ext>
    </p:extLst>
  </p:cSld>
  <p:clrMapOvr>
    <a:masterClrMapping/>
  </p:clrMapOvr>
  <p:transition spd="med">
    <p:zo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A48A-AE31-4AEA-99B7-5D26C086840A}" type="slidenum">
              <a:rPr lang="en-US"/>
              <a:pPr/>
              <a:t>42</a:t>
            </a:fld>
            <a:endParaRPr lang="en-US"/>
          </a:p>
        </p:txBody>
      </p:sp>
      <p:sp>
        <p:nvSpPr>
          <p:cNvPr id="132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Execution Example (6)</a:t>
            </a:r>
          </a:p>
        </p:txBody>
      </p:sp>
      <p:sp>
        <p:nvSpPr>
          <p:cNvPr id="132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6613" y="1676400"/>
            <a:ext cx="7773987" cy="760413"/>
          </a:xfrm>
        </p:spPr>
        <p:txBody>
          <a:bodyPr/>
          <a:lstStyle/>
          <a:p>
            <a:r>
              <a:rPr lang="en-US"/>
              <a:t>Partition, …, recursive call, base case</a:t>
            </a:r>
          </a:p>
        </p:txBody>
      </p:sp>
      <p:sp>
        <p:nvSpPr>
          <p:cNvPr id="1321988" name="AutoShape 4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7  9  </a:t>
            </a:r>
            <a:r>
              <a:rPr lang="en-US" u="sng">
                <a:solidFill>
                  <a:srgbClr val="000000"/>
                </a:solidFill>
                <a:latin typeface="Tahoma" pitchFamily="34" charset="0"/>
              </a:rPr>
              <a:t>7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 1  </a:t>
            </a:r>
            <a:r>
              <a:rPr lang="en-US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 1  3  8  6</a:t>
            </a:r>
          </a:p>
        </p:txBody>
      </p:sp>
      <p:sp>
        <p:nvSpPr>
          <p:cNvPr id="1321989" name="AutoShape 5"/>
          <p:cNvSpPr>
            <a:spLocks noChangeArrowheads="1"/>
          </p:cNvSpPr>
          <p:nvPr/>
        </p:nvSpPr>
        <p:spPr bwMode="auto">
          <a:xfrm>
            <a:off x="5486400" y="4643438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8 </a:t>
            </a:r>
            <a:r>
              <a:rPr lang="en-US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8</a:t>
            </a:r>
          </a:p>
        </p:txBody>
      </p:sp>
      <p:cxnSp>
        <p:nvCxnSpPr>
          <p:cNvPr id="1321990" name="AutoShape 6"/>
          <p:cNvCxnSpPr>
            <a:cxnSpLocks noChangeShapeType="1"/>
            <a:stCxn id="1321989" idx="0"/>
            <a:endCxn id="1321988" idx="2"/>
          </p:cNvCxnSpPr>
          <p:nvPr/>
        </p:nvCxnSpPr>
        <p:spPr bwMode="auto">
          <a:xfrm flipV="1">
            <a:off x="5834063" y="4054475"/>
            <a:ext cx="1090612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21991" name="AutoShape 7"/>
          <p:cNvCxnSpPr>
            <a:cxnSpLocks noChangeShapeType="1"/>
            <a:stCxn id="1322005" idx="0"/>
            <a:endCxn id="1321988" idx="2"/>
          </p:cNvCxnSpPr>
          <p:nvPr/>
        </p:nvCxnSpPr>
        <p:spPr bwMode="auto">
          <a:xfrm flipH="1" flipV="1">
            <a:off x="6924675" y="4054475"/>
            <a:ext cx="1042988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321992" name="AutoShape 8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7  2  9  4 3  7  </a:t>
            </a:r>
            <a:r>
              <a:rPr lang="en-US" u="sng">
                <a:solidFill>
                  <a:srgbClr val="000000"/>
                </a:solidFill>
                <a:latin typeface="Tahoma" pitchFamily="34" charset="0"/>
              </a:rPr>
              <a:t>6</a:t>
            </a:r>
            <a:r>
              <a:rPr lang="en-US">
                <a:latin typeface="Tahoma" pitchFamily="34" charset="0"/>
              </a:rPr>
              <a:t>  1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latin typeface="Tahoma" pitchFamily="34" charset="0"/>
              </a:rPr>
              <a:t>  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1  2  3  4  6  7  8  9</a:t>
            </a:r>
          </a:p>
        </p:txBody>
      </p:sp>
      <p:cxnSp>
        <p:nvCxnSpPr>
          <p:cNvPr id="1321993" name="AutoShape 9"/>
          <p:cNvCxnSpPr>
            <a:cxnSpLocks noChangeShapeType="1"/>
            <a:stCxn id="1321999" idx="0"/>
            <a:endCxn id="1321992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21994" name="AutoShape 10"/>
          <p:cNvCxnSpPr>
            <a:cxnSpLocks noChangeShapeType="1"/>
            <a:stCxn id="1321988" idx="0"/>
            <a:endCxn id="1321992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21995" name="AutoShape 11"/>
          <p:cNvCxnSpPr>
            <a:cxnSpLocks noChangeShapeType="1"/>
            <a:stCxn id="1322000" idx="0"/>
            <a:endCxn id="1321999" idx="2"/>
          </p:cNvCxnSpPr>
          <p:nvPr/>
        </p:nvCxnSpPr>
        <p:spPr bwMode="auto">
          <a:xfrm flipV="1">
            <a:off x="1524000" y="4054475"/>
            <a:ext cx="9810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21996" name="AutoShape 12"/>
          <p:cNvCxnSpPr>
            <a:cxnSpLocks noChangeShapeType="1"/>
            <a:stCxn id="1322001" idx="0"/>
            <a:endCxn id="1321999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21997" name="AutoShape 13"/>
          <p:cNvCxnSpPr>
            <a:cxnSpLocks noChangeShapeType="1"/>
            <a:stCxn id="1322002" idx="0"/>
            <a:endCxn id="1322001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21998" name="AutoShape 14"/>
          <p:cNvCxnSpPr>
            <a:cxnSpLocks noChangeShapeType="1"/>
            <a:stCxn id="1322001" idx="2"/>
            <a:endCxn id="1322003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321999" name="AutoShape 15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u="sng">
                <a:solidFill>
                  <a:srgbClr val="000000"/>
                </a:solidFill>
                <a:latin typeface="Tahoma" pitchFamily="34" charset="0"/>
              </a:rPr>
              <a:t>2</a:t>
            </a:r>
            <a:r>
              <a:rPr lang="en-US">
                <a:latin typeface="Tahoma" pitchFamily="34" charset="0"/>
              </a:rPr>
              <a:t>  4  3  1 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  1  </a:t>
            </a:r>
            <a:r>
              <a:rPr lang="en-US" u="sng">
                <a:solidFill>
                  <a:srgbClr val="000000"/>
                </a:solidFill>
                <a:latin typeface="Tahoma" pitchFamily="34" charset="0"/>
              </a:rPr>
              <a:t>2</a:t>
            </a:r>
            <a:r>
              <a:rPr lang="en-US">
                <a:solidFill>
                  <a:srgbClr val="000000"/>
                </a:solidFill>
                <a:latin typeface="Tahoma" pitchFamily="34" charset="0"/>
              </a:rPr>
              <a:t> 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 3  4</a:t>
            </a:r>
          </a:p>
        </p:txBody>
      </p:sp>
      <p:sp>
        <p:nvSpPr>
          <p:cNvPr id="1322000" name="AutoShape 16"/>
          <p:cNvSpPr>
            <a:spLocks noChangeArrowheads="1"/>
          </p:cNvSpPr>
          <p:nvPr/>
        </p:nvSpPr>
        <p:spPr bwMode="auto">
          <a:xfrm>
            <a:off x="1066800" y="4643438"/>
            <a:ext cx="9144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1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1322001" name="AutoShape 17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4  </a:t>
            </a:r>
            <a:r>
              <a:rPr lang="en-US" u="sng">
                <a:solidFill>
                  <a:srgbClr val="000000"/>
                </a:solidFill>
                <a:latin typeface="Tahoma" pitchFamily="34" charset="0"/>
              </a:rPr>
              <a:t>3</a:t>
            </a:r>
            <a:r>
              <a:rPr lang="en-US">
                <a:latin typeface="Tahoma" pitchFamily="34" charset="0"/>
              </a:rPr>
              <a:t>  </a:t>
            </a:r>
            <a:r>
              <a:rPr lang="en-US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>
                <a:solidFill>
                  <a:srgbClr val="000000"/>
                </a:solidFill>
                <a:latin typeface="Tahoma" pitchFamily="34" charset="0"/>
              </a:rPr>
              <a:t> </a:t>
            </a:r>
            <a:r>
              <a:rPr lang="en-US" u="sng">
                <a:solidFill>
                  <a:srgbClr val="000000"/>
                </a:solidFill>
                <a:latin typeface="Tahoma" pitchFamily="34" charset="0"/>
              </a:rPr>
              <a:t>3</a:t>
            </a:r>
            <a:r>
              <a:rPr lang="en-US">
                <a:solidFill>
                  <a:srgbClr val="000000"/>
                </a:solidFill>
                <a:latin typeface="Tahoma" pitchFamily="34" charset="0"/>
              </a:rPr>
              <a:t>  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4</a:t>
            </a:r>
          </a:p>
        </p:txBody>
      </p:sp>
      <p:sp>
        <p:nvSpPr>
          <p:cNvPr id="1322002" name="AutoShape 18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9 </a:t>
            </a:r>
            <a:r>
              <a:rPr lang="en-US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9</a:t>
            </a:r>
          </a:p>
        </p:txBody>
      </p:sp>
      <p:sp>
        <p:nvSpPr>
          <p:cNvPr id="1322003" name="AutoShape 19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4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4</a:t>
            </a:r>
          </a:p>
        </p:txBody>
      </p:sp>
      <p:sp>
        <p:nvSpPr>
          <p:cNvPr id="1322004" name="Line 20"/>
          <p:cNvSpPr>
            <a:spLocks noChangeShapeType="1"/>
          </p:cNvSpPr>
          <p:nvPr/>
        </p:nvSpPr>
        <p:spPr bwMode="auto">
          <a:xfrm rot="793333">
            <a:off x="7467600" y="4191000"/>
            <a:ext cx="685800" cy="228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2005" name="AutoShape 21"/>
          <p:cNvSpPr>
            <a:spLocks noChangeArrowheads="1"/>
          </p:cNvSpPr>
          <p:nvPr/>
        </p:nvSpPr>
        <p:spPr bwMode="auto">
          <a:xfrm>
            <a:off x="7620000" y="4643438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9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536164064"/>
      </p:ext>
    </p:extLst>
  </p:cSld>
  <p:clrMapOvr>
    <a:masterClrMapping/>
  </p:clrMapOvr>
  <p:transition spd="med">
    <p:zo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9EA1F-7616-4C2B-8113-76B2EE8383EA}" type="slidenum">
              <a:rPr lang="en-US"/>
              <a:pPr/>
              <a:t>43</a:t>
            </a:fld>
            <a:endParaRPr lang="en-US"/>
          </a:p>
        </p:txBody>
      </p:sp>
      <p:sp>
        <p:nvSpPr>
          <p:cNvPr id="132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Execution Example (7)</a:t>
            </a:r>
          </a:p>
        </p:txBody>
      </p:sp>
      <p:sp>
        <p:nvSpPr>
          <p:cNvPr id="132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6613" y="1676400"/>
            <a:ext cx="7773987" cy="685800"/>
          </a:xfrm>
        </p:spPr>
        <p:txBody>
          <a:bodyPr/>
          <a:lstStyle/>
          <a:p>
            <a:r>
              <a:rPr lang="en-US"/>
              <a:t>Join, join</a:t>
            </a:r>
          </a:p>
        </p:txBody>
      </p:sp>
      <p:sp>
        <p:nvSpPr>
          <p:cNvPr id="1324036" name="AutoShape 4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rgbClr val="000000"/>
                </a:solidFill>
                <a:latin typeface="Tahoma" pitchFamily="34" charset="0"/>
              </a:rPr>
              <a:t>7</a:t>
            </a:r>
            <a:r>
              <a:rPr lang="en-US">
                <a:latin typeface="Tahoma" pitchFamily="34" charset="0"/>
              </a:rPr>
              <a:t>  9  </a:t>
            </a:r>
            <a:r>
              <a:rPr lang="en-US" u="sng">
                <a:solidFill>
                  <a:srgbClr val="000000"/>
                </a:solidFill>
                <a:latin typeface="Tahoma" pitchFamily="34" charset="0"/>
              </a:rPr>
              <a:t>7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 </a:t>
            </a:r>
            <a:r>
              <a:rPr lang="en-US">
                <a:solidFill>
                  <a:srgbClr val="000000"/>
                </a:solidFill>
                <a:latin typeface="Tahoma" pitchFamily="34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 1</a:t>
            </a:r>
            <a:r>
              <a:rPr lang="en-US">
                <a:solidFill>
                  <a:srgbClr val="000000"/>
                </a:solidFill>
                <a:latin typeface="Tahoma" pitchFamily="34" charset="0"/>
              </a:rPr>
              <a:t>7</a:t>
            </a:r>
            <a:r>
              <a:rPr lang="en-US">
                <a:latin typeface="Tahoma" pitchFamily="34" charset="0"/>
              </a:rPr>
              <a:t>  </a:t>
            </a:r>
            <a:r>
              <a:rPr lang="en-US" u="sng">
                <a:solidFill>
                  <a:srgbClr val="000000"/>
                </a:solidFill>
                <a:latin typeface="Tahoma" pitchFamily="34" charset="0"/>
              </a:rPr>
              <a:t>7</a:t>
            </a:r>
            <a:r>
              <a:rPr lang="en-US">
                <a:latin typeface="Tahoma" pitchFamily="34" charset="0"/>
              </a:rPr>
              <a:t>  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9</a:t>
            </a:r>
          </a:p>
        </p:txBody>
      </p:sp>
      <p:sp>
        <p:nvSpPr>
          <p:cNvPr id="1324037" name="AutoShape 5"/>
          <p:cNvSpPr>
            <a:spLocks noChangeArrowheads="1"/>
          </p:cNvSpPr>
          <p:nvPr/>
        </p:nvSpPr>
        <p:spPr bwMode="auto">
          <a:xfrm>
            <a:off x="5486400" y="4643438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8 </a:t>
            </a:r>
            <a:r>
              <a:rPr lang="en-US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8</a:t>
            </a:r>
          </a:p>
        </p:txBody>
      </p:sp>
      <p:cxnSp>
        <p:nvCxnSpPr>
          <p:cNvPr id="1324038" name="AutoShape 6"/>
          <p:cNvCxnSpPr>
            <a:cxnSpLocks noChangeShapeType="1"/>
            <a:stCxn id="1324037" idx="0"/>
            <a:endCxn id="1324036" idx="2"/>
          </p:cNvCxnSpPr>
          <p:nvPr/>
        </p:nvCxnSpPr>
        <p:spPr bwMode="auto">
          <a:xfrm flipV="1">
            <a:off x="5834063" y="4054475"/>
            <a:ext cx="1090612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24039" name="AutoShape 7"/>
          <p:cNvCxnSpPr>
            <a:cxnSpLocks noChangeShapeType="1"/>
            <a:stCxn id="1324052" idx="0"/>
            <a:endCxn id="1324036" idx="2"/>
          </p:cNvCxnSpPr>
          <p:nvPr/>
        </p:nvCxnSpPr>
        <p:spPr bwMode="auto">
          <a:xfrm flipH="1" flipV="1">
            <a:off x="6924675" y="4054475"/>
            <a:ext cx="1042988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324040" name="AutoShape 8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7  2  9  4  3  7  </a:t>
            </a:r>
            <a:r>
              <a:rPr lang="en-US" u="sng">
                <a:solidFill>
                  <a:srgbClr val="000000"/>
                </a:solidFill>
                <a:latin typeface="Tahoma" pitchFamily="34" charset="0"/>
              </a:rPr>
              <a:t>6</a:t>
            </a:r>
            <a:r>
              <a:rPr lang="en-US">
                <a:latin typeface="Tahoma" pitchFamily="34" charset="0"/>
              </a:rPr>
              <a:t>  1  </a:t>
            </a:r>
            <a:r>
              <a:rPr lang="en-US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latin typeface="Tahoma" pitchFamily="34" charset="0"/>
              </a:rPr>
              <a:t> 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1  2  3  4  </a:t>
            </a:r>
            <a:r>
              <a:rPr lang="en-US" u="sng">
                <a:solidFill>
                  <a:srgbClr val="000000"/>
                </a:solidFill>
                <a:latin typeface="Tahoma" pitchFamily="34" charset="0"/>
              </a:rPr>
              <a:t>6</a:t>
            </a:r>
            <a:r>
              <a:rPr lang="en-US">
                <a:solidFill>
                  <a:srgbClr val="000000"/>
                </a:solidFill>
                <a:latin typeface="Tahoma" pitchFamily="34" charset="0"/>
              </a:rPr>
              <a:t>  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7  7  9</a:t>
            </a:r>
          </a:p>
        </p:txBody>
      </p:sp>
      <p:cxnSp>
        <p:nvCxnSpPr>
          <p:cNvPr id="1324041" name="AutoShape 9"/>
          <p:cNvCxnSpPr>
            <a:cxnSpLocks noChangeShapeType="1"/>
            <a:stCxn id="1324047" idx="0"/>
            <a:endCxn id="1324040" idx="2"/>
          </p:cNvCxnSpPr>
          <p:nvPr/>
        </p:nvCxnSpPr>
        <p:spPr bwMode="auto">
          <a:xfrm flipV="1">
            <a:off x="2505075" y="3040063"/>
            <a:ext cx="22193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24042" name="AutoShape 10"/>
          <p:cNvCxnSpPr>
            <a:cxnSpLocks noChangeShapeType="1"/>
            <a:stCxn id="1324036" idx="0"/>
            <a:endCxn id="1324040" idx="2"/>
          </p:cNvCxnSpPr>
          <p:nvPr/>
        </p:nvCxnSpPr>
        <p:spPr bwMode="auto">
          <a:xfrm flipH="1" flipV="1">
            <a:off x="4724400" y="3040063"/>
            <a:ext cx="220027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24043" name="AutoShape 11"/>
          <p:cNvCxnSpPr>
            <a:cxnSpLocks noChangeShapeType="1"/>
            <a:stCxn id="1324048" idx="0"/>
            <a:endCxn id="1324047" idx="2"/>
          </p:cNvCxnSpPr>
          <p:nvPr/>
        </p:nvCxnSpPr>
        <p:spPr bwMode="auto">
          <a:xfrm flipV="1">
            <a:off x="1524000" y="4054475"/>
            <a:ext cx="9810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24044" name="AutoShape 12"/>
          <p:cNvCxnSpPr>
            <a:cxnSpLocks noChangeShapeType="1"/>
            <a:stCxn id="1324049" idx="0"/>
            <a:endCxn id="1324047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24045" name="AutoShape 13"/>
          <p:cNvCxnSpPr>
            <a:cxnSpLocks noChangeShapeType="1"/>
            <a:stCxn id="1324050" idx="0"/>
            <a:endCxn id="1324049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24046" name="AutoShape 14"/>
          <p:cNvCxnSpPr>
            <a:cxnSpLocks noChangeShapeType="1"/>
            <a:stCxn id="1324049" idx="2"/>
            <a:endCxn id="1324051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324047" name="AutoShape 15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u="sng">
                <a:solidFill>
                  <a:srgbClr val="000000"/>
                </a:solidFill>
                <a:latin typeface="Tahoma" pitchFamily="34" charset="0"/>
              </a:rPr>
              <a:t>2</a:t>
            </a:r>
            <a:r>
              <a:rPr lang="en-US">
                <a:latin typeface="Tahoma" pitchFamily="34" charset="0"/>
              </a:rPr>
              <a:t>  4  3  1 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  1  </a:t>
            </a:r>
            <a:r>
              <a:rPr lang="en-US" u="sng">
                <a:solidFill>
                  <a:srgbClr val="000000"/>
                </a:solidFill>
                <a:latin typeface="Tahoma" pitchFamily="34" charset="0"/>
              </a:rPr>
              <a:t>2</a:t>
            </a:r>
            <a:r>
              <a:rPr lang="en-US">
                <a:solidFill>
                  <a:srgbClr val="000000"/>
                </a:solidFill>
                <a:latin typeface="Tahoma" pitchFamily="34" charset="0"/>
              </a:rPr>
              <a:t> 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 3  4</a:t>
            </a:r>
          </a:p>
        </p:txBody>
      </p:sp>
      <p:sp>
        <p:nvSpPr>
          <p:cNvPr id="1324048" name="AutoShape 16"/>
          <p:cNvSpPr>
            <a:spLocks noChangeArrowheads="1"/>
          </p:cNvSpPr>
          <p:nvPr/>
        </p:nvSpPr>
        <p:spPr bwMode="auto">
          <a:xfrm>
            <a:off x="1066800" y="4643438"/>
            <a:ext cx="9144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1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1324049" name="AutoShape 17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4  </a:t>
            </a:r>
            <a:r>
              <a:rPr lang="en-US" u="sng">
                <a:solidFill>
                  <a:srgbClr val="000000"/>
                </a:solidFill>
                <a:latin typeface="Tahoma" pitchFamily="34" charset="0"/>
              </a:rPr>
              <a:t>3</a:t>
            </a:r>
            <a:r>
              <a:rPr lang="en-US">
                <a:latin typeface="Tahoma" pitchFamily="34" charset="0"/>
              </a:rPr>
              <a:t>  </a:t>
            </a:r>
            <a:r>
              <a:rPr lang="en-US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>
                <a:solidFill>
                  <a:srgbClr val="000000"/>
                </a:solidFill>
                <a:latin typeface="Tahoma" pitchFamily="34" charset="0"/>
              </a:rPr>
              <a:t> </a:t>
            </a:r>
            <a:r>
              <a:rPr lang="en-US" u="sng">
                <a:solidFill>
                  <a:srgbClr val="000000"/>
                </a:solidFill>
                <a:latin typeface="Tahoma" pitchFamily="34" charset="0"/>
              </a:rPr>
              <a:t>3</a:t>
            </a:r>
            <a:r>
              <a:rPr lang="en-US">
                <a:solidFill>
                  <a:srgbClr val="000000"/>
                </a:solidFill>
                <a:latin typeface="Tahoma" pitchFamily="34" charset="0"/>
              </a:rPr>
              <a:t>  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4</a:t>
            </a:r>
          </a:p>
        </p:txBody>
      </p:sp>
      <p:sp>
        <p:nvSpPr>
          <p:cNvPr id="1324050" name="AutoShape 18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9 </a:t>
            </a:r>
            <a:r>
              <a:rPr lang="en-US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9</a:t>
            </a:r>
          </a:p>
        </p:txBody>
      </p:sp>
      <p:sp>
        <p:nvSpPr>
          <p:cNvPr id="1324051" name="AutoShape 19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4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4</a:t>
            </a:r>
          </a:p>
        </p:txBody>
      </p:sp>
      <p:sp>
        <p:nvSpPr>
          <p:cNvPr id="1324052" name="AutoShape 20"/>
          <p:cNvSpPr>
            <a:spLocks noChangeArrowheads="1"/>
          </p:cNvSpPr>
          <p:nvPr/>
        </p:nvSpPr>
        <p:spPr bwMode="auto">
          <a:xfrm>
            <a:off x="7620000" y="4643438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9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9</a:t>
            </a:r>
          </a:p>
        </p:txBody>
      </p:sp>
      <p:sp>
        <p:nvSpPr>
          <p:cNvPr id="1324053" name="Line 21"/>
          <p:cNvSpPr>
            <a:spLocks noChangeShapeType="1"/>
          </p:cNvSpPr>
          <p:nvPr/>
        </p:nvSpPr>
        <p:spPr bwMode="auto">
          <a:xfrm flipH="1">
            <a:off x="2743200" y="3124200"/>
            <a:ext cx="685800" cy="2286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4054" name="Line 22"/>
          <p:cNvSpPr>
            <a:spLocks noChangeShapeType="1"/>
          </p:cNvSpPr>
          <p:nvPr/>
        </p:nvSpPr>
        <p:spPr bwMode="auto">
          <a:xfrm>
            <a:off x="6019800" y="3124200"/>
            <a:ext cx="685800" cy="2286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616"/>
      </p:ext>
    </p:extLst>
  </p:cSld>
  <p:clrMapOvr>
    <a:masterClrMapping/>
  </p:clrMapOvr>
  <p:transition spd="med">
    <p:zo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51161-A356-430F-AFC6-A52CBC6BEA8B}" type="slidenum">
              <a:rPr lang="en-US"/>
              <a:pPr/>
              <a:t>44</a:t>
            </a:fld>
            <a:endParaRPr lang="en-US"/>
          </a:p>
        </p:txBody>
      </p:sp>
      <p:sp>
        <p:nvSpPr>
          <p:cNvPr id="132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Running Time (1)</a:t>
            </a:r>
          </a:p>
        </p:txBody>
      </p:sp>
      <p:sp>
        <p:nvSpPr>
          <p:cNvPr id="13281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1" y="1142999"/>
            <a:ext cx="8067260" cy="1555751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90000"/>
              </a:lnSpc>
            </a:pPr>
            <a:r>
              <a:rPr lang="en-US" sz="4000" dirty="0"/>
              <a:t>Consider a recursive call of quick-sort on a sequence of size </a:t>
            </a:r>
            <a:r>
              <a:rPr lang="en-US" sz="4000" b="1" i="1" dirty="0">
                <a:latin typeface="Times New Roman" pitchFamily="18" charset="0"/>
              </a:rPr>
              <a:t>s</a:t>
            </a:r>
          </a:p>
          <a:p>
            <a:pPr lvl="1">
              <a:lnSpc>
                <a:spcPct val="90000"/>
              </a:lnSpc>
            </a:pPr>
            <a:r>
              <a:rPr lang="en-US" sz="3500" b="1" dirty="0">
                <a:solidFill>
                  <a:srgbClr val="FFFF00"/>
                </a:solidFill>
              </a:rPr>
              <a:t>Good call:</a:t>
            </a:r>
            <a:r>
              <a:rPr lang="en-US" sz="3500" dirty="0"/>
              <a:t> the sizes of </a:t>
            </a:r>
            <a:r>
              <a:rPr lang="en-US" sz="3500" b="1" i="1" dirty="0">
                <a:latin typeface="Times New Roman" pitchFamily="18" charset="0"/>
              </a:rPr>
              <a:t>L</a:t>
            </a:r>
            <a:r>
              <a:rPr lang="en-US" sz="3500" dirty="0"/>
              <a:t> and </a:t>
            </a:r>
            <a:r>
              <a:rPr lang="en-US" sz="3500" b="1" i="1" dirty="0">
                <a:latin typeface="Times New Roman" pitchFamily="18" charset="0"/>
              </a:rPr>
              <a:t>G</a:t>
            </a:r>
            <a:r>
              <a:rPr lang="en-US" sz="3500" dirty="0"/>
              <a:t> are each less than </a:t>
            </a:r>
            <a:r>
              <a:rPr lang="en-US" sz="3500" dirty="0">
                <a:latin typeface="Times New Roman" pitchFamily="18" charset="0"/>
              </a:rPr>
              <a:t>3</a:t>
            </a:r>
            <a:r>
              <a:rPr lang="en-US" sz="3500" b="1" i="1" dirty="0">
                <a:latin typeface="Times New Roman" pitchFamily="18" charset="0"/>
              </a:rPr>
              <a:t>s</a:t>
            </a:r>
            <a:r>
              <a:rPr lang="en-US" sz="3500" dirty="0">
                <a:latin typeface="Symbol" pitchFamily="18" charset="2"/>
              </a:rPr>
              <a:t>/</a:t>
            </a:r>
            <a:r>
              <a:rPr lang="en-US" sz="3500" dirty="0">
                <a:latin typeface="Times New Roman" pitchFamily="18" charset="0"/>
              </a:rPr>
              <a:t>4</a:t>
            </a:r>
          </a:p>
          <a:p>
            <a:pPr lvl="1">
              <a:lnSpc>
                <a:spcPct val="90000"/>
              </a:lnSpc>
            </a:pPr>
            <a:r>
              <a:rPr lang="en-US" sz="3500" b="1" dirty="0">
                <a:solidFill>
                  <a:srgbClr val="FFFF00"/>
                </a:solidFill>
              </a:rPr>
              <a:t>Bad call:</a:t>
            </a:r>
            <a:r>
              <a:rPr lang="en-US" sz="3500" dirty="0"/>
              <a:t> one of </a:t>
            </a:r>
            <a:r>
              <a:rPr lang="en-US" sz="3500" b="1" i="1" dirty="0">
                <a:latin typeface="Times New Roman" pitchFamily="18" charset="0"/>
              </a:rPr>
              <a:t>L</a:t>
            </a:r>
            <a:r>
              <a:rPr lang="en-US" sz="3500" dirty="0"/>
              <a:t> and </a:t>
            </a:r>
            <a:r>
              <a:rPr lang="en-US" sz="3500" b="1" i="1" dirty="0">
                <a:latin typeface="Times New Roman" pitchFamily="18" charset="0"/>
              </a:rPr>
              <a:t>G</a:t>
            </a:r>
            <a:r>
              <a:rPr lang="en-US" sz="3500" dirty="0"/>
              <a:t> has size greater than </a:t>
            </a:r>
            <a:r>
              <a:rPr lang="en-US" sz="3500" dirty="0">
                <a:latin typeface="Times New Roman" pitchFamily="18" charset="0"/>
              </a:rPr>
              <a:t>3</a:t>
            </a:r>
            <a:r>
              <a:rPr lang="en-US" sz="3500" b="1" i="1" dirty="0">
                <a:latin typeface="Times New Roman" pitchFamily="18" charset="0"/>
              </a:rPr>
              <a:t>s</a:t>
            </a:r>
            <a:r>
              <a:rPr lang="en-US" sz="3500" dirty="0">
                <a:latin typeface="Symbol" pitchFamily="18" charset="2"/>
              </a:rPr>
              <a:t>/</a:t>
            </a:r>
            <a:r>
              <a:rPr lang="en-US" sz="3500" dirty="0">
                <a:latin typeface="Times New Roman" pitchFamily="18" charset="0"/>
              </a:rPr>
              <a:t>4</a:t>
            </a:r>
            <a:endParaRPr lang="en-US" sz="2000" dirty="0"/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900" dirty="0"/>
              <a:t>A call is </a:t>
            </a:r>
            <a:r>
              <a:rPr lang="en-US" sz="2900" dirty="0">
                <a:solidFill>
                  <a:srgbClr val="FFFF00"/>
                </a:solidFill>
              </a:rPr>
              <a:t>good</a:t>
            </a:r>
            <a:r>
              <a:rPr lang="en-US" sz="2900" dirty="0"/>
              <a:t> with probability </a:t>
            </a:r>
            <a:r>
              <a:rPr lang="en-US" sz="2900" dirty="0">
                <a:latin typeface="Times New Roman" pitchFamily="18" charset="0"/>
              </a:rPr>
              <a:t>1</a:t>
            </a:r>
            <a:r>
              <a:rPr lang="en-US" sz="2900" dirty="0">
                <a:latin typeface="Symbol" pitchFamily="18" charset="2"/>
              </a:rPr>
              <a:t>/</a:t>
            </a:r>
            <a:r>
              <a:rPr lang="en-US" sz="2900" dirty="0">
                <a:latin typeface="Times New Roman" pitchFamily="18" charset="0"/>
              </a:rPr>
              <a:t>2</a:t>
            </a:r>
          </a:p>
          <a:p>
            <a:pPr lvl="1">
              <a:lnSpc>
                <a:spcPct val="90000"/>
              </a:lnSpc>
            </a:pPr>
            <a:r>
              <a:rPr lang="en-US" sz="2300" dirty="0"/>
              <a:t>1/2 of the possible pivots cause good calls:</a:t>
            </a:r>
          </a:p>
        </p:txBody>
      </p:sp>
      <p:sp>
        <p:nvSpPr>
          <p:cNvPr id="1328132" name="AutoShape 4"/>
          <p:cNvSpPr>
            <a:spLocks noChangeArrowheads="1"/>
          </p:cNvSpPr>
          <p:nvPr/>
        </p:nvSpPr>
        <p:spPr bwMode="auto">
          <a:xfrm>
            <a:off x="3390900" y="3286125"/>
            <a:ext cx="1257300" cy="2254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200">
                <a:latin typeface="Tahoma" pitchFamily="34" charset="0"/>
              </a:rPr>
              <a:t>7  9  7</a:t>
            </a:r>
            <a:r>
              <a:rPr lang="en-US" sz="1200">
                <a:solidFill>
                  <a:schemeClr val="accent1"/>
                </a:solidFill>
                <a:latin typeface="Tahoma" pitchFamily="34" charset="0"/>
              </a:rPr>
              <a:t>  1  </a:t>
            </a:r>
            <a:r>
              <a:rPr lang="en-US" sz="1200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sz="1200">
                <a:solidFill>
                  <a:schemeClr val="accent1"/>
                </a:solidFill>
                <a:latin typeface="Tahoma" pitchFamily="34" charset="0"/>
              </a:rPr>
              <a:t>  1</a:t>
            </a:r>
          </a:p>
        </p:txBody>
      </p:sp>
      <p:sp>
        <p:nvSpPr>
          <p:cNvPr id="1328133" name="AutoShape 5"/>
          <p:cNvSpPr>
            <a:spLocks noChangeArrowheads="1"/>
          </p:cNvSpPr>
          <p:nvPr/>
        </p:nvSpPr>
        <p:spPr bwMode="auto">
          <a:xfrm>
            <a:off x="1744663" y="2743200"/>
            <a:ext cx="2392362" cy="2270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200">
                <a:latin typeface="Tahoma" pitchFamily="34" charset="0"/>
              </a:rPr>
              <a:t>7  2  9  4 3  7  </a:t>
            </a:r>
            <a:r>
              <a:rPr lang="en-US" sz="1200" u="sng">
                <a:solidFill>
                  <a:srgbClr val="000000"/>
                </a:solidFill>
                <a:latin typeface="Tahoma" pitchFamily="34" charset="0"/>
              </a:rPr>
              <a:t>6</a:t>
            </a:r>
            <a:r>
              <a:rPr lang="en-US" sz="1200">
                <a:latin typeface="Tahoma" pitchFamily="34" charset="0"/>
              </a:rPr>
              <a:t>  1</a:t>
            </a:r>
            <a:r>
              <a:rPr lang="en-US" sz="1200">
                <a:solidFill>
                  <a:schemeClr val="accent1"/>
                </a:solidFill>
                <a:latin typeface="Tahoma" pitchFamily="34" charset="0"/>
              </a:rPr>
              <a:t> 9</a:t>
            </a:r>
          </a:p>
        </p:txBody>
      </p:sp>
      <p:cxnSp>
        <p:nvCxnSpPr>
          <p:cNvPr id="1328134" name="AutoShape 6"/>
          <p:cNvCxnSpPr>
            <a:cxnSpLocks noChangeShapeType="1"/>
            <a:stCxn id="1328136" idx="0"/>
            <a:endCxn id="1328133" idx="2"/>
          </p:cNvCxnSpPr>
          <p:nvPr/>
        </p:nvCxnSpPr>
        <p:spPr bwMode="auto">
          <a:xfrm flipV="1">
            <a:off x="1852613" y="2974975"/>
            <a:ext cx="1087437" cy="3063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28135" name="AutoShape 7"/>
          <p:cNvCxnSpPr>
            <a:cxnSpLocks noChangeShapeType="1"/>
            <a:stCxn id="1328132" idx="0"/>
            <a:endCxn id="1328133" idx="2"/>
          </p:cNvCxnSpPr>
          <p:nvPr/>
        </p:nvCxnSpPr>
        <p:spPr bwMode="auto">
          <a:xfrm flipH="1" flipV="1">
            <a:off x="2941638" y="2979738"/>
            <a:ext cx="1077912" cy="2968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328136" name="AutoShape 8"/>
          <p:cNvSpPr>
            <a:spLocks noChangeArrowheads="1"/>
          </p:cNvSpPr>
          <p:nvPr/>
        </p:nvSpPr>
        <p:spPr bwMode="auto">
          <a:xfrm>
            <a:off x="1223963" y="3286125"/>
            <a:ext cx="1257300" cy="2254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1200">
                <a:latin typeface="Tahoma" pitchFamily="34" charset="0"/>
              </a:rPr>
              <a:t>2  4  3  1 </a:t>
            </a:r>
            <a:endParaRPr lang="en-US" sz="120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1328137" name="Line 9"/>
          <p:cNvSpPr>
            <a:spLocks noChangeShapeType="1"/>
          </p:cNvSpPr>
          <p:nvPr/>
        </p:nvSpPr>
        <p:spPr bwMode="auto">
          <a:xfrm>
            <a:off x="3576638" y="3025775"/>
            <a:ext cx="336550" cy="120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8138" name="Line 10"/>
          <p:cNvSpPr>
            <a:spLocks noChangeShapeType="1"/>
          </p:cNvSpPr>
          <p:nvPr/>
        </p:nvSpPr>
        <p:spPr bwMode="auto">
          <a:xfrm flipH="1">
            <a:off x="2006600" y="3025775"/>
            <a:ext cx="336550" cy="120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8139" name="AutoShape 11"/>
          <p:cNvSpPr>
            <a:spLocks noChangeArrowheads="1"/>
          </p:cNvSpPr>
          <p:nvPr/>
        </p:nvSpPr>
        <p:spPr bwMode="auto">
          <a:xfrm>
            <a:off x="7153275" y="3267075"/>
            <a:ext cx="1304925" cy="2174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200">
                <a:latin typeface="Tahoma" pitchFamily="34" charset="0"/>
              </a:rPr>
              <a:t>7 2 9 4 3 7 6</a:t>
            </a:r>
          </a:p>
        </p:txBody>
      </p:sp>
      <p:sp>
        <p:nvSpPr>
          <p:cNvPr id="1328140" name="AutoShape 12"/>
          <p:cNvSpPr>
            <a:spLocks noChangeArrowheads="1"/>
          </p:cNvSpPr>
          <p:nvPr/>
        </p:nvSpPr>
        <p:spPr bwMode="auto">
          <a:xfrm>
            <a:off x="5351463" y="3267075"/>
            <a:ext cx="360362" cy="21748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200">
                <a:latin typeface="Tahoma" pitchFamily="34" charset="0"/>
              </a:rPr>
              <a:t>1</a:t>
            </a:r>
          </a:p>
        </p:txBody>
      </p:sp>
      <p:sp>
        <p:nvSpPr>
          <p:cNvPr id="1328141" name="AutoShape 13"/>
          <p:cNvSpPr>
            <a:spLocks noChangeArrowheads="1"/>
          </p:cNvSpPr>
          <p:nvPr/>
        </p:nvSpPr>
        <p:spPr bwMode="auto">
          <a:xfrm>
            <a:off x="5443538" y="2743200"/>
            <a:ext cx="2482850" cy="2190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200">
                <a:latin typeface="Tahoma" pitchFamily="34" charset="0"/>
              </a:rPr>
              <a:t>7  </a:t>
            </a:r>
            <a:r>
              <a:rPr lang="en-US" sz="1200" u="sng">
                <a:solidFill>
                  <a:srgbClr val="000000"/>
                </a:solidFill>
                <a:latin typeface="Tahoma" pitchFamily="34" charset="0"/>
              </a:rPr>
              <a:t>2 </a:t>
            </a:r>
            <a:r>
              <a:rPr lang="en-US" sz="1200">
                <a:latin typeface="Tahoma" pitchFamily="34" charset="0"/>
              </a:rPr>
              <a:t> 9  4 3  7  6  1</a:t>
            </a:r>
            <a:endParaRPr lang="en-US" sz="1200" b="1">
              <a:solidFill>
                <a:schemeClr val="accent1"/>
              </a:solidFill>
              <a:latin typeface="Tahoma" pitchFamily="34" charset="0"/>
              <a:sym typeface="Symbol" pitchFamily="18" charset="2"/>
            </a:endParaRPr>
          </a:p>
        </p:txBody>
      </p:sp>
      <p:cxnSp>
        <p:nvCxnSpPr>
          <p:cNvPr id="1328142" name="AutoShape 14"/>
          <p:cNvCxnSpPr>
            <a:cxnSpLocks noChangeShapeType="1"/>
            <a:stCxn id="1328140" idx="0"/>
            <a:endCxn id="1328141" idx="2"/>
          </p:cNvCxnSpPr>
          <p:nvPr/>
        </p:nvCxnSpPr>
        <p:spPr bwMode="auto">
          <a:xfrm flipV="1">
            <a:off x="5532438" y="2962275"/>
            <a:ext cx="1152525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28143" name="AutoShape 15"/>
          <p:cNvCxnSpPr>
            <a:cxnSpLocks noChangeShapeType="1"/>
            <a:stCxn id="1328139" idx="0"/>
            <a:endCxn id="1328141" idx="2"/>
          </p:cNvCxnSpPr>
          <p:nvPr/>
        </p:nvCxnSpPr>
        <p:spPr bwMode="auto">
          <a:xfrm flipH="1" flipV="1">
            <a:off x="6684963" y="2962275"/>
            <a:ext cx="1120775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328144" name="Line 16"/>
          <p:cNvSpPr>
            <a:spLocks noChangeShapeType="1"/>
          </p:cNvSpPr>
          <p:nvPr/>
        </p:nvSpPr>
        <p:spPr bwMode="auto">
          <a:xfrm>
            <a:off x="7435850" y="3048000"/>
            <a:ext cx="336550" cy="120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8145" name="Line 17"/>
          <p:cNvSpPr>
            <a:spLocks noChangeShapeType="1"/>
          </p:cNvSpPr>
          <p:nvPr/>
        </p:nvSpPr>
        <p:spPr bwMode="auto">
          <a:xfrm flipH="1">
            <a:off x="5759450" y="3003550"/>
            <a:ext cx="336550" cy="120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8146" name="Text Box 18"/>
          <p:cNvSpPr txBox="1">
            <a:spLocks noChangeArrowheads="1"/>
          </p:cNvSpPr>
          <p:nvPr/>
        </p:nvSpPr>
        <p:spPr bwMode="auto">
          <a:xfrm>
            <a:off x="2209800" y="3657600"/>
            <a:ext cx="1241425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b="1">
                <a:latin typeface="Tahoma" pitchFamily="34" charset="0"/>
              </a:rPr>
              <a:t>Good call</a:t>
            </a:r>
          </a:p>
        </p:txBody>
      </p:sp>
      <p:sp>
        <p:nvSpPr>
          <p:cNvPr id="1328147" name="Text Box 19"/>
          <p:cNvSpPr txBox="1">
            <a:spLocks noChangeArrowheads="1"/>
          </p:cNvSpPr>
          <p:nvPr/>
        </p:nvSpPr>
        <p:spPr bwMode="auto">
          <a:xfrm>
            <a:off x="6096000" y="3657600"/>
            <a:ext cx="1082675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b="1">
                <a:latin typeface="Tahoma" pitchFamily="34" charset="0"/>
              </a:rPr>
              <a:t>Bad call</a:t>
            </a:r>
          </a:p>
        </p:txBody>
      </p:sp>
      <p:grpSp>
        <p:nvGrpSpPr>
          <p:cNvPr id="1328148" name="Group 20"/>
          <p:cNvGrpSpPr>
            <a:grpSpLocks/>
          </p:cNvGrpSpPr>
          <p:nvPr/>
        </p:nvGrpSpPr>
        <p:grpSpPr bwMode="auto">
          <a:xfrm>
            <a:off x="2819400" y="4953000"/>
            <a:ext cx="4343400" cy="381000"/>
            <a:chOff x="1776" y="3264"/>
            <a:chExt cx="2736" cy="240"/>
          </a:xfrm>
        </p:grpSpPr>
        <p:sp>
          <p:nvSpPr>
            <p:cNvPr id="1328149" name="AutoShape 21"/>
            <p:cNvSpPr>
              <a:spLocks noChangeArrowheads="1"/>
            </p:cNvSpPr>
            <p:nvPr/>
          </p:nvSpPr>
          <p:spPr bwMode="auto">
            <a:xfrm>
              <a:off x="3600" y="3264"/>
              <a:ext cx="912" cy="240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8150" name="AutoShape 22"/>
            <p:cNvSpPr>
              <a:spLocks noChangeArrowheads="1"/>
            </p:cNvSpPr>
            <p:nvPr/>
          </p:nvSpPr>
          <p:spPr bwMode="auto">
            <a:xfrm>
              <a:off x="1776" y="3264"/>
              <a:ext cx="624" cy="240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8151" name="Rectangle 23"/>
            <p:cNvSpPr>
              <a:spLocks noChangeArrowheads="1"/>
            </p:cNvSpPr>
            <p:nvPr/>
          </p:nvSpPr>
          <p:spPr bwMode="auto">
            <a:xfrm>
              <a:off x="2352" y="3264"/>
              <a:ext cx="1296" cy="240"/>
            </a:xfrm>
            <a:prstGeom prst="rect">
              <a:avLst/>
            </a:prstGeom>
            <a:solidFill>
              <a:schemeClr val="accent1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8152" name="AutoShape 24"/>
            <p:cNvSpPr>
              <a:spLocks noChangeArrowheads="1"/>
            </p:cNvSpPr>
            <p:nvPr/>
          </p:nvSpPr>
          <p:spPr bwMode="auto">
            <a:xfrm>
              <a:off x="1776" y="3264"/>
              <a:ext cx="2736" cy="24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>
                  <a:latin typeface="Tahoma" pitchFamily="34" charset="0"/>
                </a:rPr>
                <a:t>1 2 3 4 5 6 7 8 9 10 11 12 13 14 15 16</a:t>
              </a:r>
              <a:endParaRPr lang="en-US">
                <a:solidFill>
                  <a:schemeClr val="accent1"/>
                </a:solidFill>
                <a:latin typeface="Tahoma" pitchFamily="34" charset="0"/>
              </a:endParaRPr>
            </a:p>
          </p:txBody>
        </p:sp>
      </p:grpSp>
      <p:sp>
        <p:nvSpPr>
          <p:cNvPr id="1328153" name="Text Box 25"/>
          <p:cNvSpPr txBox="1">
            <a:spLocks noChangeArrowheads="1"/>
          </p:cNvSpPr>
          <p:nvPr/>
        </p:nvSpPr>
        <p:spPr bwMode="auto">
          <a:xfrm>
            <a:off x="3963988" y="5638800"/>
            <a:ext cx="1546225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b="1">
                <a:latin typeface="Tahoma" pitchFamily="34" charset="0"/>
              </a:rPr>
              <a:t>Good pivots</a:t>
            </a:r>
          </a:p>
        </p:txBody>
      </p:sp>
      <p:sp>
        <p:nvSpPr>
          <p:cNvPr id="1328154" name="Text Box 26"/>
          <p:cNvSpPr txBox="1">
            <a:spLocks noChangeArrowheads="1"/>
          </p:cNvSpPr>
          <p:nvPr/>
        </p:nvSpPr>
        <p:spPr bwMode="auto">
          <a:xfrm>
            <a:off x="2438400" y="5638800"/>
            <a:ext cx="1387475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b="1">
                <a:latin typeface="Tahoma" pitchFamily="34" charset="0"/>
              </a:rPr>
              <a:t>Bad pivots</a:t>
            </a:r>
          </a:p>
        </p:txBody>
      </p:sp>
      <p:sp>
        <p:nvSpPr>
          <p:cNvPr id="1328155" name="Text Box 27"/>
          <p:cNvSpPr txBox="1">
            <a:spLocks noChangeArrowheads="1"/>
          </p:cNvSpPr>
          <p:nvPr/>
        </p:nvSpPr>
        <p:spPr bwMode="auto">
          <a:xfrm>
            <a:off x="5775325" y="5638800"/>
            <a:ext cx="1387475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b="1">
                <a:latin typeface="Tahoma" pitchFamily="34" charset="0"/>
              </a:rPr>
              <a:t>Bad pivots</a:t>
            </a:r>
          </a:p>
        </p:txBody>
      </p:sp>
      <p:sp>
        <p:nvSpPr>
          <p:cNvPr id="1328156" name="AutoShape 28"/>
          <p:cNvSpPr>
            <a:spLocks/>
          </p:cNvSpPr>
          <p:nvPr/>
        </p:nvSpPr>
        <p:spPr bwMode="auto">
          <a:xfrm rot="-5400000">
            <a:off x="4610100" y="4533900"/>
            <a:ext cx="228600" cy="1981200"/>
          </a:xfrm>
          <a:prstGeom prst="leftBrace">
            <a:avLst>
              <a:gd name="adj1" fmla="val 72222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8157" name="AutoShape 29"/>
          <p:cNvSpPr>
            <a:spLocks/>
          </p:cNvSpPr>
          <p:nvPr/>
        </p:nvSpPr>
        <p:spPr bwMode="auto">
          <a:xfrm rot="-5400000">
            <a:off x="3124200" y="5105400"/>
            <a:ext cx="228600" cy="838200"/>
          </a:xfrm>
          <a:prstGeom prst="leftBrace">
            <a:avLst>
              <a:gd name="adj1" fmla="val 30556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8158" name="AutoShape 30"/>
          <p:cNvSpPr>
            <a:spLocks/>
          </p:cNvSpPr>
          <p:nvPr/>
        </p:nvSpPr>
        <p:spPr bwMode="auto">
          <a:xfrm rot="-5400000">
            <a:off x="6400800" y="4876800"/>
            <a:ext cx="228600" cy="1295400"/>
          </a:xfrm>
          <a:prstGeom prst="leftBrace">
            <a:avLst>
              <a:gd name="adj1" fmla="val 47222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8301"/>
      </p:ext>
    </p:extLst>
  </p:cSld>
  <p:clrMapOvr>
    <a:masterClrMapping/>
  </p:clrMapOvr>
  <p:transition spd="med"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3911C52-9FEB-4871-8E0D-C8E1437851C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772400" cy="6858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Bubble Sort</a:t>
            </a:r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0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0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04" name="Rectangle 7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06" name="Rectangle 13"/>
          <p:cNvSpPr>
            <a:spLocks noChangeArrowheads="1"/>
          </p:cNvSpPr>
          <p:nvPr/>
        </p:nvSpPr>
        <p:spPr bwMode="auto">
          <a:xfrm>
            <a:off x="0" y="27241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098" name="Object 12" descr="Recycled paper"/>
          <p:cNvGraphicFramePr>
            <a:graphicFrameLocks noChangeAspect="1"/>
          </p:cNvGraphicFramePr>
          <p:nvPr/>
        </p:nvGraphicFramePr>
        <p:xfrm>
          <a:off x="82343" y="1707141"/>
          <a:ext cx="8839587" cy="27124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9" name="Picture" r:id="rId3" imgW="4599302" imgH="1407292" progId="Word.Picture.8">
                  <p:embed/>
                </p:oleObj>
              </mc:Choice>
              <mc:Fallback>
                <p:oleObj name="Picture" r:id="rId3" imgW="4599302" imgH="1407292" progId="Word.Picture.8">
                  <p:embed/>
                  <p:pic>
                    <p:nvPicPr>
                      <p:cNvPr id="0" name="Object 12" descr="Recycled paper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43" y="1707141"/>
                        <a:ext cx="8839587" cy="2712459"/>
                      </a:xfrm>
                      <a:prstGeom prst="rect">
                        <a:avLst/>
                      </a:prstGeom>
                      <a:blipFill dpi="0" rotWithShape="0">
                        <a:blip r:embed="rId5"/>
                        <a:srcRect/>
                        <a:tile tx="0" ty="0" sx="100000" sy="100000" flip="none" algn="tl"/>
                      </a:blip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7" name="Rectangle 15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512" y="4712495"/>
            <a:ext cx="2466975" cy="1847850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10190E0-5EF4-46A0-A6DF-A8B9EE01D79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858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Bubble Sort Complexity</a:t>
            </a:r>
          </a:p>
        </p:txBody>
      </p:sp>
      <p:sp>
        <p:nvSpPr>
          <p:cNvPr id="512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8" name="Rectangle 6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9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0" name="Rectangle 8"/>
          <p:cNvSpPr>
            <a:spLocks noChangeArrowheads="1"/>
          </p:cNvSpPr>
          <p:nvPr/>
        </p:nvSpPr>
        <p:spPr bwMode="auto">
          <a:xfrm>
            <a:off x="0" y="27241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1" name="Rectangle 9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2" name="Rectangle 10"/>
          <p:cNvSpPr>
            <a:spLocks noChangeArrowheads="1"/>
          </p:cNvSpPr>
          <p:nvPr/>
        </p:nvSpPr>
        <p:spPr bwMode="auto">
          <a:xfrm>
            <a:off x="0" y="20113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3" name="Rectangle 26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763000" cy="4953000"/>
          </a:xfrm>
        </p:spPr>
        <p:txBody>
          <a:bodyPr/>
          <a:lstStyle/>
          <a:p>
            <a:pPr marL="263525" indent="0">
              <a:spcBef>
                <a:spcPct val="0"/>
              </a:spcBef>
              <a:defRPr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In the best case, the bubble sort algorithm just take one pass </a:t>
            </a:r>
          </a:p>
          <a:p>
            <a:pPr marL="263525" indent="0">
              <a:spcBef>
                <a:spcPct val="0"/>
              </a:spcBef>
              <a:defRPr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In the worst case, the bubble sort requires n – 1 passes</a:t>
            </a:r>
          </a:p>
          <a:p>
            <a:pPr marL="663575" lvl="1" indent="0">
              <a:spcBef>
                <a:spcPct val="0"/>
              </a:spcBef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The first pass requires n – 1 comparisons</a:t>
            </a:r>
          </a:p>
          <a:p>
            <a:pPr marL="663575" lvl="1" indent="0">
              <a:spcBef>
                <a:spcPct val="0"/>
              </a:spcBef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The second pass requires n – 2 comparisons</a:t>
            </a:r>
          </a:p>
          <a:p>
            <a:pPr marL="663575" lvl="1" indent="0">
              <a:spcBef>
                <a:spcPct val="0"/>
              </a:spcBef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And so on</a:t>
            </a:r>
          </a:p>
          <a:p>
            <a:pPr marL="263525" indent="0">
              <a:spcBef>
                <a:spcPct val="0"/>
              </a:spcBef>
              <a:defRPr/>
            </a:pPr>
            <a:endParaRPr lang="en-US" sz="2800" dirty="0"/>
          </a:p>
        </p:txBody>
      </p:sp>
      <p:sp>
        <p:nvSpPr>
          <p:cNvPr id="5134" name="Rectangle 31"/>
          <p:cNvSpPr>
            <a:spLocks noChangeArrowheads="1"/>
          </p:cNvSpPr>
          <p:nvPr/>
        </p:nvSpPr>
        <p:spPr bwMode="auto">
          <a:xfrm>
            <a:off x="0" y="32305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265" y="4560094"/>
            <a:ext cx="2466975" cy="1847850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093053E-65FB-44A4-A96B-2ACB3FDFADA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9699" name="Rectangle 10"/>
          <p:cNvSpPr>
            <a:spLocks noChangeArrowheads="1"/>
          </p:cNvSpPr>
          <p:nvPr/>
        </p:nvSpPr>
        <p:spPr bwMode="auto">
          <a:xfrm>
            <a:off x="2027238" y="4270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9700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529638" cy="8636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insertion sort algorithm sorts a list of values by repeatedly inserting an unsorted element into a sorted sub-list until the whole list is sorted  </a:t>
            </a:r>
          </a:p>
        </p:txBody>
      </p:sp>
      <p:sp>
        <p:nvSpPr>
          <p:cNvPr id="29701" name="Rectangle 13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299450" cy="39687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Insertion Sort  </a:t>
            </a:r>
            <a:endParaRPr 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hlinkClick r:id="rId2" action="ppaction://program"/>
            </a:endParaRPr>
          </a:p>
        </p:txBody>
      </p:sp>
      <p:sp>
        <p:nvSpPr>
          <p:cNvPr id="29702" name="Rectangle 15"/>
          <p:cNvSpPr>
            <a:spLocks noChangeArrowheads="1"/>
          </p:cNvSpPr>
          <p:nvPr/>
        </p:nvSpPr>
        <p:spPr bwMode="auto">
          <a:xfrm>
            <a:off x="0" y="15017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954" y="3521471"/>
            <a:ext cx="2780593" cy="2389931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15A3017-2989-4F8B-A44A-3F33F14BF49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6096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Insertion Sort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  <a:hlinkClick r:id="rId3" action="ppaction://program"/>
            </a:endParaRPr>
          </a:p>
        </p:txBody>
      </p:sp>
      <p:graphicFrame>
        <p:nvGraphicFramePr>
          <p:cNvPr id="2050" name="Object 2" descr="Recycled paper"/>
          <p:cNvGraphicFramePr>
            <a:graphicFrameLocks noChangeAspect="1"/>
          </p:cNvGraphicFramePr>
          <p:nvPr/>
        </p:nvGraphicFramePr>
        <p:xfrm>
          <a:off x="1066799" y="1215501"/>
          <a:ext cx="6653349" cy="5169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3" name="Picture" r:id="rId4" imgW="4032504" imgH="3124200" progId="Word.Picture.8">
                  <p:embed/>
                </p:oleObj>
              </mc:Choice>
              <mc:Fallback>
                <p:oleObj name="Picture" r:id="rId4" imgW="4032504" imgH="3124200" progId="Word.Picture.8">
                  <p:embed/>
                  <p:pic>
                    <p:nvPicPr>
                      <p:cNvPr id="0" name="Object 2" descr="Recycled paper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799" y="1215501"/>
                        <a:ext cx="6653349" cy="5169424"/>
                      </a:xfrm>
                      <a:prstGeom prst="rect">
                        <a:avLst/>
                      </a:prstGeom>
                      <a:blipFill dpi="0" rotWithShape="0">
                        <a:blip r:embed="rId6"/>
                        <a:srcRect/>
                        <a:tile tx="0" ty="0" sx="100000" sy="100000" flip="none" algn="tl"/>
                      </a:blip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ACA7D30-712B-4376-83A5-6045D946253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13970" y="178991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Insertion Sort</a:t>
            </a:r>
          </a:p>
        </p:txBody>
      </p:sp>
      <p:graphicFrame>
        <p:nvGraphicFramePr>
          <p:cNvPr id="390323" name="Group 179"/>
          <p:cNvGraphicFramePr>
            <a:graphicFrameLocks noGrp="1"/>
          </p:cNvGraphicFramePr>
          <p:nvPr/>
        </p:nvGraphicFramePr>
        <p:xfrm>
          <a:off x="539750" y="2354263"/>
          <a:ext cx="3733800" cy="51816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41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0324" name="Group 180"/>
          <p:cNvGraphicFramePr>
            <a:graphicFrameLocks noGrp="1"/>
          </p:cNvGraphicFramePr>
          <p:nvPr/>
        </p:nvGraphicFramePr>
        <p:xfrm>
          <a:off x="4724400" y="2743200"/>
          <a:ext cx="3733800" cy="51816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0325" name="Group 181"/>
          <p:cNvGraphicFramePr>
            <a:graphicFrameLocks noGrp="1"/>
          </p:cNvGraphicFramePr>
          <p:nvPr/>
        </p:nvGraphicFramePr>
        <p:xfrm>
          <a:off x="501650" y="3352800"/>
          <a:ext cx="3733800" cy="652463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524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0332" name="Group 188"/>
          <p:cNvGraphicFramePr>
            <a:graphicFrameLocks noGrp="1"/>
          </p:cNvGraphicFramePr>
          <p:nvPr/>
        </p:nvGraphicFramePr>
        <p:xfrm>
          <a:off x="539750" y="4351338"/>
          <a:ext cx="3733800" cy="53340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0331" name="Group 187"/>
          <p:cNvGraphicFramePr>
            <a:graphicFrameLocks noGrp="1"/>
          </p:cNvGraphicFramePr>
          <p:nvPr/>
        </p:nvGraphicFramePr>
        <p:xfrm>
          <a:off x="4724400" y="4800600"/>
          <a:ext cx="3733800" cy="53340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0327" name="Group 183"/>
          <p:cNvGraphicFramePr>
            <a:graphicFrameLocks noGrp="1"/>
          </p:cNvGraphicFramePr>
          <p:nvPr/>
        </p:nvGraphicFramePr>
        <p:xfrm>
          <a:off x="4724400" y="3810000"/>
          <a:ext cx="3733800" cy="53340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0330" name="Group 186"/>
          <p:cNvGraphicFramePr>
            <a:graphicFrameLocks noGrp="1"/>
          </p:cNvGraphicFramePr>
          <p:nvPr/>
        </p:nvGraphicFramePr>
        <p:xfrm>
          <a:off x="539750" y="5349875"/>
          <a:ext cx="3733800" cy="53340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850" name="Rectangle 164"/>
          <p:cNvSpPr>
            <a:spLocks noGrp="1" noChangeArrowheads="1"/>
          </p:cNvSpPr>
          <p:nvPr>
            <p:ph type="body" idx="1"/>
          </p:nvPr>
        </p:nvSpPr>
        <p:spPr>
          <a:xfrm>
            <a:off x="1230313" y="1470025"/>
            <a:ext cx="7221356" cy="457200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000" b="1" dirty="0" err="1"/>
              <a:t>int</a:t>
            </a:r>
            <a:r>
              <a:rPr lang="en-US" sz="2000" b="1" dirty="0"/>
              <a:t>[ ] </a:t>
            </a:r>
            <a:r>
              <a:rPr lang="en-US" sz="2000" b="1" dirty="0" err="1"/>
              <a:t>myList</a:t>
            </a:r>
            <a:r>
              <a:rPr lang="en-US" sz="2000" b="1" dirty="0"/>
              <a:t> = {2, 9, 5, 4, 8, 1, 6}; // Unsorted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7924</TotalTime>
  <Pages>76</Pages>
  <Words>2762</Words>
  <Application>Microsoft Office PowerPoint</Application>
  <PresentationFormat>On-screen Show (4:3)</PresentationFormat>
  <Paragraphs>577</Paragraphs>
  <Slides>44</Slides>
  <Notes>30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8" baseType="lpstr">
      <vt:lpstr>Arial</vt:lpstr>
      <vt:lpstr>Courier</vt:lpstr>
      <vt:lpstr>Courier New</vt:lpstr>
      <vt:lpstr>Lucida Sans Unicode</vt:lpstr>
      <vt:lpstr>Monotype Sorts</vt:lpstr>
      <vt:lpstr>Symbol</vt:lpstr>
      <vt:lpstr>Tahoma</vt:lpstr>
      <vt:lpstr>Times New Roman</vt:lpstr>
      <vt:lpstr>Verdana</vt:lpstr>
      <vt:lpstr>Wingdings 2</vt:lpstr>
      <vt:lpstr>Wingdings 3</vt:lpstr>
      <vt:lpstr>Concourse</vt:lpstr>
      <vt:lpstr>Picture</vt:lpstr>
      <vt:lpstr>Equation</vt:lpstr>
      <vt:lpstr>C++ Programming Sorting</vt:lpstr>
      <vt:lpstr>Why Study Sorting? </vt:lpstr>
      <vt:lpstr>Bubble Sort Algorithm (1)</vt:lpstr>
      <vt:lpstr>Bubble Sort Algorithm (2)</vt:lpstr>
      <vt:lpstr>Bubble Sort</vt:lpstr>
      <vt:lpstr>Bubble Sort Complexity</vt:lpstr>
      <vt:lpstr>Insertion Sort  </vt:lpstr>
      <vt:lpstr>Insertion Sort</vt:lpstr>
      <vt:lpstr>Insertion Sort</vt:lpstr>
      <vt:lpstr>How to Insert?</vt:lpstr>
      <vt:lpstr>Selection Sort</vt:lpstr>
      <vt:lpstr>Selection Sort</vt:lpstr>
      <vt:lpstr>Selection Sort</vt:lpstr>
      <vt:lpstr>Selection Sort Code</vt:lpstr>
      <vt:lpstr>Merge Sort</vt:lpstr>
      <vt:lpstr>Divide-and-Conquer</vt:lpstr>
      <vt:lpstr>Merge-Sort</vt:lpstr>
      <vt:lpstr>Using Divide-and-Conquer for Sorting</vt:lpstr>
      <vt:lpstr>Divide-and-Conquer</vt:lpstr>
      <vt:lpstr>Merge-Sort Tree (1)</vt:lpstr>
      <vt:lpstr>Merge-Sort Tree (2)</vt:lpstr>
      <vt:lpstr>Merge-Sort Tree</vt:lpstr>
      <vt:lpstr>Execution Example (1)</vt:lpstr>
      <vt:lpstr>Execution Example (2) </vt:lpstr>
      <vt:lpstr>Execution Example (3)</vt:lpstr>
      <vt:lpstr>Execution Example (4)</vt:lpstr>
      <vt:lpstr>Execution Example (5)</vt:lpstr>
      <vt:lpstr>Execution Example (6)</vt:lpstr>
      <vt:lpstr>Execution Example (7) </vt:lpstr>
      <vt:lpstr>Execution Example (8)</vt:lpstr>
      <vt:lpstr>Execution Example (9)</vt:lpstr>
      <vt:lpstr>Execution Example (10)</vt:lpstr>
      <vt:lpstr>Quick-Sort</vt:lpstr>
      <vt:lpstr>Quick-Sort</vt:lpstr>
      <vt:lpstr>Quick-Sort</vt:lpstr>
      <vt:lpstr>Quick-Sort Tree</vt:lpstr>
      <vt:lpstr>Execution Example (1)</vt:lpstr>
      <vt:lpstr>Execution Example (2)</vt:lpstr>
      <vt:lpstr>Execution Example (3)</vt:lpstr>
      <vt:lpstr>Execution Example (4)</vt:lpstr>
      <vt:lpstr>Execution Example (5)</vt:lpstr>
      <vt:lpstr>Execution Example (6)</vt:lpstr>
      <vt:lpstr>Execution Example (7)</vt:lpstr>
      <vt:lpstr>Expected Running Time (1)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COMPETITIVE ASSESSMENT  GUIDELINE  MARCH, 1999</dc:title>
  <dc:creator>Jerry</dc:creator>
  <cp:lastModifiedBy>Jerry Lebowitz</cp:lastModifiedBy>
  <cp:revision>254</cp:revision>
  <cp:lastPrinted>2001-04-06T06:15:19Z</cp:lastPrinted>
  <dcterms:created xsi:type="dcterms:W3CDTF">1999-02-18T11:48:28Z</dcterms:created>
  <dcterms:modified xsi:type="dcterms:W3CDTF">2017-12-08T03:59:16Z</dcterms:modified>
</cp:coreProperties>
</file>