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7"/>
  </p:notesMasterIdLst>
  <p:handoutMasterIdLst>
    <p:handoutMasterId r:id="rId48"/>
  </p:handoutMasterIdLst>
  <p:sldIdLst>
    <p:sldId id="257" r:id="rId2"/>
    <p:sldId id="31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9" r:id="rId22"/>
    <p:sldId id="32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800000"/>
    <a:srgbClr val="FFFFCC"/>
    <a:srgbClr val="990033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3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896" y="3084443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CS 1B Review Part 2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Inheritance?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97000"/>
            <a:ext cx="7772400" cy="50292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Inheritance is a facility that allows one to adapt code from other classes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a new class is needed and a class already exists that represents part of what is needed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 it does not provide all needed services (functions)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 class can be created or derived from an existing class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derived class inherits all the services provided by the existing class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services can be added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215" y="641713"/>
            <a:ext cx="7772400" cy="6096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Inheritance Example</a:t>
            </a:r>
            <a:endParaRPr lang="en-US" sz="3200" dirty="0"/>
          </a:p>
        </p:txBody>
      </p:sp>
      <p:pic>
        <p:nvPicPr>
          <p:cNvPr id="67587" name="Picture 3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350" y="1661375"/>
            <a:ext cx="4334384" cy="34255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628650"/>
            <a:ext cx="7772400" cy="6096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Inheritance Hierarchy Among Vehicles</a:t>
            </a:r>
            <a:endParaRPr lang="en-US" sz="32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5138" y="1736725"/>
            <a:ext cx="6691312" cy="3657600"/>
            <a:chOff x="293" y="1094"/>
            <a:chExt cx="4215" cy="2304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548" y="1120"/>
              <a:ext cx="904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29" y="1094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vehicle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24" y="1392"/>
              <a:ext cx="3184" cy="662"/>
              <a:chOff x="1324" y="1392"/>
              <a:chExt cx="3184" cy="662"/>
            </a:xfrm>
          </p:grpSpPr>
          <p:sp>
            <p:nvSpPr>
              <p:cNvPr id="14364" name="Line 7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324" y="1766"/>
                <a:ext cx="1700" cy="288"/>
                <a:chOff x="1324" y="1766"/>
                <a:chExt cx="1700" cy="288"/>
              </a:xfrm>
            </p:grpSpPr>
            <p:sp>
              <p:nvSpPr>
                <p:cNvPr id="14372" name="Rectangle 9"/>
                <p:cNvSpPr>
                  <a:spLocks noChangeArrowheads="1"/>
                </p:cNvSpPr>
                <p:nvPr/>
              </p:nvSpPr>
              <p:spPr bwMode="auto">
                <a:xfrm>
                  <a:off x="1324" y="1792"/>
                  <a:ext cx="1648" cy="25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1388" y="1766"/>
                  <a:ext cx="16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r>
                    <a:rPr lang="en-US" sz="2400">
                      <a:solidFill>
                        <a:schemeClr val="accent2"/>
                      </a:solidFill>
                    </a:rPr>
                    <a:t>wheeled vehicle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3772" y="1766"/>
                <a:ext cx="736" cy="288"/>
                <a:chOff x="3772" y="1766"/>
                <a:chExt cx="736" cy="288"/>
              </a:xfrm>
            </p:grpSpPr>
            <p:sp>
              <p:nvSpPr>
                <p:cNvPr id="14370" name="Rectangle 12"/>
                <p:cNvSpPr>
                  <a:spLocks noChangeArrowheads="1"/>
                </p:cNvSpPr>
                <p:nvPr/>
              </p:nvSpPr>
              <p:spPr bwMode="auto">
                <a:xfrm>
                  <a:off x="3772" y="1792"/>
                  <a:ext cx="736" cy="25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1" name="Rectangle 13"/>
                <p:cNvSpPr>
                  <a:spLocks noChangeArrowheads="1"/>
                </p:cNvSpPr>
                <p:nvPr/>
              </p:nvSpPr>
              <p:spPr bwMode="auto">
                <a:xfrm>
                  <a:off x="3877" y="1766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2400">
                      <a:solidFill>
                        <a:schemeClr val="accent2"/>
                      </a:solidFill>
                    </a:rPr>
                    <a:t>boat</a:t>
                  </a:r>
                </a:p>
              </p:txBody>
            </p:sp>
          </p:grpSp>
          <p:sp>
            <p:nvSpPr>
              <p:cNvPr id="14367" name="Line 14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Line 15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Line 16"/>
              <p:cNvSpPr>
                <a:spLocks noChangeShapeType="1"/>
              </p:cNvSpPr>
              <p:nvPr/>
            </p:nvSpPr>
            <p:spPr bwMode="auto">
              <a:xfrm>
                <a:off x="4224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232" y="2438"/>
              <a:ext cx="1124" cy="288"/>
              <a:chOff x="2232" y="2438"/>
              <a:chExt cx="1124" cy="288"/>
            </a:xfrm>
          </p:grpSpPr>
          <p:sp>
            <p:nvSpPr>
              <p:cNvPr id="14362" name="Rectangle 18"/>
              <p:cNvSpPr>
                <a:spLocks noChangeArrowheads="1"/>
              </p:cNvSpPr>
              <p:nvPr/>
            </p:nvSpPr>
            <p:spPr bwMode="auto">
              <a:xfrm>
                <a:off x="2268" y="2464"/>
                <a:ext cx="1088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Rectangle 19"/>
              <p:cNvSpPr>
                <a:spLocks noChangeArrowheads="1"/>
              </p:cNvSpPr>
              <p:nvPr/>
            </p:nvSpPr>
            <p:spPr bwMode="auto">
              <a:xfrm flipH="1">
                <a:off x="2232" y="2438"/>
                <a:ext cx="10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    bicycle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04" y="2438"/>
              <a:ext cx="640" cy="288"/>
              <a:chOff x="604" y="2438"/>
              <a:chExt cx="640" cy="288"/>
            </a:xfrm>
          </p:grpSpPr>
          <p:sp>
            <p:nvSpPr>
              <p:cNvPr id="14360" name="Rectangle 21"/>
              <p:cNvSpPr>
                <a:spLocks noChangeArrowheads="1"/>
              </p:cNvSpPr>
              <p:nvPr/>
            </p:nvSpPr>
            <p:spPr bwMode="auto">
              <a:xfrm>
                <a:off x="604" y="2464"/>
                <a:ext cx="640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22"/>
              <p:cNvSpPr>
                <a:spLocks noChangeArrowheads="1"/>
              </p:cNvSpPr>
              <p:nvPr/>
            </p:nvSpPr>
            <p:spPr bwMode="auto">
              <a:xfrm flipH="1">
                <a:off x="700" y="2438"/>
                <a:ext cx="4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car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888" y="2064"/>
              <a:ext cx="1992" cy="384"/>
              <a:chOff x="888" y="2064"/>
              <a:chExt cx="1992" cy="384"/>
            </a:xfrm>
          </p:grpSpPr>
          <p:sp>
            <p:nvSpPr>
              <p:cNvPr id="14356" name="Line 24"/>
              <p:cNvSpPr>
                <a:spLocks noChangeShapeType="1"/>
              </p:cNvSpPr>
              <p:nvPr/>
            </p:nvSpPr>
            <p:spPr bwMode="auto">
              <a:xfrm>
                <a:off x="2014" y="206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Line 25"/>
              <p:cNvSpPr>
                <a:spLocks noChangeShapeType="1"/>
              </p:cNvSpPr>
              <p:nvPr/>
            </p:nvSpPr>
            <p:spPr bwMode="auto">
              <a:xfrm flipH="1">
                <a:off x="888" y="2256"/>
                <a:ext cx="1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Line 2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Line 27"/>
              <p:cNvSpPr>
                <a:spLocks noChangeShapeType="1"/>
              </p:cNvSpPr>
              <p:nvPr/>
            </p:nvSpPr>
            <p:spPr bwMode="auto">
              <a:xfrm>
                <a:off x="888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7" name="Line 28"/>
            <p:cNvSpPr>
              <a:spLocks noChangeShapeType="1"/>
            </p:cNvSpPr>
            <p:nvPr/>
          </p:nvSpPr>
          <p:spPr bwMode="auto">
            <a:xfrm>
              <a:off x="888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704" y="3110"/>
              <a:ext cx="1220" cy="288"/>
              <a:chOff x="1704" y="3110"/>
              <a:chExt cx="1220" cy="288"/>
            </a:xfrm>
          </p:grpSpPr>
          <p:sp>
            <p:nvSpPr>
              <p:cNvPr id="14354" name="Rectangle 30"/>
              <p:cNvSpPr>
                <a:spLocks noChangeArrowheads="1"/>
              </p:cNvSpPr>
              <p:nvPr/>
            </p:nvSpPr>
            <p:spPr bwMode="auto">
              <a:xfrm>
                <a:off x="1742" y="3136"/>
                <a:ext cx="1182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Rectangle 31"/>
              <p:cNvSpPr>
                <a:spLocks noChangeArrowheads="1"/>
              </p:cNvSpPr>
              <p:nvPr/>
            </p:nvSpPr>
            <p:spPr bwMode="auto">
              <a:xfrm flipH="1">
                <a:off x="1704" y="3110"/>
                <a:ext cx="11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400"/>
                  <a:t>   </a:t>
                </a:r>
                <a:r>
                  <a:rPr lang="en-US" sz="2400">
                    <a:solidFill>
                      <a:schemeClr val="accent2"/>
                    </a:solidFill>
                  </a:rPr>
                  <a:t>four-door</a:t>
                </a:r>
              </a:p>
            </p:txBody>
          </p:sp>
        </p:grpSp>
        <p:sp>
          <p:nvSpPr>
            <p:cNvPr id="14349" name="Rectangle 32"/>
            <p:cNvSpPr>
              <a:spLocks noChangeArrowheads="1"/>
            </p:cNvSpPr>
            <p:nvPr/>
          </p:nvSpPr>
          <p:spPr bwMode="auto">
            <a:xfrm>
              <a:off x="340" y="3136"/>
              <a:ext cx="965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33"/>
            <p:cNvSpPr>
              <a:spLocks noChangeArrowheads="1"/>
            </p:cNvSpPr>
            <p:nvPr/>
          </p:nvSpPr>
          <p:spPr bwMode="auto">
            <a:xfrm flipH="1">
              <a:off x="293" y="3110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 </a:t>
              </a:r>
              <a:r>
                <a:rPr lang="en-US" sz="2400">
                  <a:solidFill>
                    <a:schemeClr val="accent2"/>
                  </a:solidFill>
                </a:rPr>
                <a:t>two-door</a:t>
              </a:r>
            </a:p>
          </p:txBody>
        </p:sp>
        <p:sp>
          <p:nvSpPr>
            <p:cNvPr id="14351" name="Line 34"/>
            <p:cNvSpPr>
              <a:spLocks noChangeShapeType="1"/>
            </p:cNvSpPr>
            <p:nvPr/>
          </p:nvSpPr>
          <p:spPr bwMode="auto">
            <a:xfrm flipH="1">
              <a:off x="576" y="292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35"/>
            <p:cNvSpPr>
              <a:spLocks noChangeShapeType="1"/>
            </p:cNvSpPr>
            <p:nvPr/>
          </p:nvSpPr>
          <p:spPr bwMode="auto">
            <a:xfrm>
              <a:off x="2256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36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0" name="Rectangle 37"/>
          <p:cNvSpPr>
            <a:spLocks noChangeArrowheads="1"/>
          </p:cNvSpPr>
          <p:nvPr/>
        </p:nvSpPr>
        <p:spPr bwMode="auto">
          <a:xfrm>
            <a:off x="2514600" y="5715000"/>
            <a:ext cx="4710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Every car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is a</a:t>
            </a:r>
            <a:r>
              <a:rPr lang="en-US" sz="2800">
                <a:latin typeface="Times New Roman" pitchFamily="18" charset="0"/>
              </a:rPr>
              <a:t> wheeled vehicle</a:t>
            </a:r>
          </a:p>
        </p:txBody>
      </p:sp>
      <p:pic>
        <p:nvPicPr>
          <p:cNvPr id="30721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4275" y="4213226"/>
            <a:ext cx="2430910" cy="10990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“is a”  Relationship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inheritance relationship can be viewed as a “is a” relationship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car “is a” vehicle (a car inherits properties of a vehicle)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two door car “is a” car (a two-door car inherits properties of a car)</a:t>
            </a:r>
          </a:p>
        </p:txBody>
      </p:sp>
      <p:pic>
        <p:nvPicPr>
          <p:cNvPr id="2867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383" y="4824990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Vehicle Inheritance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vehicle {/* . . . */};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wheeledVehicle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vehicle { /* . . . */};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boat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vehicle { /* . . . */};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car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wheeledVehicle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{/* . . . */ };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bicycle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wheeledVehicle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{/* . . . */ };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two-door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car {/* . . .*/};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four-door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car {/* . . .*/};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5263" y="1673225"/>
          <a:ext cx="8755062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itmap Image" r:id="rId3" imgW="6095238" imgH="2523810" progId="PBrush">
                  <p:embed/>
                </p:oleObj>
              </mc:Choice>
              <mc:Fallback>
                <p:oleObj name="Bitmap Image" r:id="rId3" imgW="6095238" imgH="25238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673225"/>
                        <a:ext cx="8755062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Stream Classes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ios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base class for all stream classes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directly derived from 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derived from 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derived from 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formatting flags and member functions to access and/or modify the setting of these flags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identify the I/O status, the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an integer status word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integer status word provides a continuous update reporting the status of the stream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responsible for providing the operations for the data transfer between memory and devices  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ios Derived Classes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8425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defines the extraction operator, &gt;&gt;, and functions such as get and ignore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defines the insertion operator, &lt;&lt;, which is used by the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derived from 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provide the file input operations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derived from the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provide the file output operations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of the type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used for file output; objects of the type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used for file output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header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contains the definition of the classes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Allows One to Reuse Code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91" y="1384346"/>
            <a:ext cx="8229600" cy="4525963"/>
          </a:xfrm>
        </p:spPr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“child” or derived class inherits members from one or more base or “parent” classes 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Inherited members literally become part of the derived class without having to be rewritten or copied </a:t>
            </a:r>
          </a:p>
        </p:txBody>
      </p:sp>
      <p:pic>
        <p:nvPicPr>
          <p:cNvPr id="6451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5835" y="2258869"/>
            <a:ext cx="1078056" cy="962729"/>
          </a:xfrm>
          <a:prstGeom prst="rect">
            <a:avLst/>
          </a:prstGeom>
          <a:noFill/>
        </p:spPr>
      </p:pic>
      <p:pic>
        <p:nvPicPr>
          <p:cNvPr id="6451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400" y="4438732"/>
            <a:ext cx="6167979" cy="200890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Inheritance Allows for Adaptation of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Inheritance allows one to create specialized classes that add to or modify the basic concept or behavior of a more generalized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example: A square is a special type of rectangle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derived (child) class inherits all the properties of the base (parent) class (except for the private members)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and operations defined in the base class are also defined in the derived class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properties are added to the derived class to make it unique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Inheritance allows the creation of extensible data abstractions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derived classes extends the base class by adding private data and public operations 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454150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Structured Programming vs. Object-Oriented Programming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Inheritance to Create a New C++ class Type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Composition (Containment) to Create a New C++ class Type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vs. Dynamic Binding of Operations to Objects</a:t>
            </a:r>
          </a:p>
          <a:p>
            <a:pPr marL="285750" indent="-285750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10" y="4662152"/>
            <a:ext cx="3144761" cy="16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5179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br>
              <a:rPr lang="en-US" dirty="0"/>
            </a:br>
            <a:r>
              <a:rPr lang="en-US" dirty="0"/>
              <a:t> (Expanded View)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public: (public interface)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Provides the interface between the client code and the class objects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accessible by both client code and 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Function members (methods) are generally declared public</a:t>
            </a:r>
          </a:p>
          <a:p>
            <a:pPr marL="285750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private: (members are inaccessible to clients)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accessible by any client nor are they accessible by 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members are generally declare private</a:t>
            </a:r>
          </a:p>
          <a:p>
            <a:pPr marL="742950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protected: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accessible by client code but are accessible by 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465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8328" y="291386"/>
            <a:ext cx="1280102" cy="15348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Method for Inheritance - 1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Public Inheritance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base class become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derived class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base class become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derived class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base class's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are never accessible directly from a derived class, but can be accessed through calls to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base class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71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Method for Inheritance - 2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Protected Inheritance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members of the base class become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derived class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Private Inheritance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base class become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members of the derived class </a:t>
            </a:r>
          </a:p>
          <a:p>
            <a:pPr marL="285750" indent="-2857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155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Initialization list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members can be initialized in a constructor using a “base initialization list”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members are initialized after the parenthesis that ends the parameter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function definition statement after a 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within the body of the function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invocation of a base class constructor within a child class constructor requires this syntax</a:t>
            </a:r>
          </a:p>
          <a:p>
            <a:pPr marL="742950" lvl="1" indent="-285750"/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Base Initialization list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3963"/>
            <a:ext cx="8534400" cy="432276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class  Time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: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Time (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) ;    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Time ( ) ;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private :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  secs ;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 ;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Time :: Time (  ) :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(0),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(0), secs(0)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      // empty body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Time :: Time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):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	  secs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 // empty body }</a:t>
            </a: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Specification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 Time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				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: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Set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hours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minutes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seconds )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Increment ( )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Write ( )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Time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;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Time ( ) ; 	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private :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 secs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;</a:t>
            </a:r>
          </a:p>
        </p:txBody>
      </p:sp>
      <p:pic>
        <p:nvPicPr>
          <p:cNvPr id="5939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8813" y="4614863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 member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28" y="1190383"/>
            <a:ext cx="8229600" cy="4525963"/>
          </a:xfrm>
        </p:spPr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Desire: Add time zone member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Ways to accomplish this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time class specification and implementation files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always possible since source code is sometimes proprietary 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would also violate the encapsulation paradigm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inheritance principal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class,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that inherits the properties of the time class </a:t>
            </a:r>
          </a:p>
          <a:p>
            <a:pPr marL="285750" indent="-285750"/>
            <a:endParaRPr lang="en-US" dirty="0"/>
          </a:p>
        </p:txBody>
      </p:sp>
      <p:pic>
        <p:nvPicPr>
          <p:cNvPr id="58369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4700" y="4971868"/>
            <a:ext cx="3202038" cy="18861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General Syntax of a Derived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39850"/>
            <a:ext cx="7772400" cy="5029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memberAccessSpecifier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baseClassName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member list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memberAccessSpecifier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public, protected, or private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no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memberAccessSpecifier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specified, it is assumed to be a private inheritance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specifying inheritance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:  public  Time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Time is a public base class</a:t>
            </a:r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memberAccessSpecifier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1788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the public members of  the base class (except for the constructors) are also public members of child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Clients can invoke the public members (except for the constructors) of the base class for the derived class objects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members of the base class are not public members of the derived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Clients of the derived class cannot invoke the base class methods on the derived class objects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derived class cannot access the private members of its base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Would violate the encapsulation paradigm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data members of the base class are also data members of the derived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Similarly, the member functions of the base class (unless redefined) are also the member functions of the derived class  </a:t>
            </a:r>
          </a:p>
        </p:txBody>
      </p:sp>
      <p:pic>
        <p:nvPicPr>
          <p:cNvPr id="56321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3406" y="5252357"/>
            <a:ext cx="3228975" cy="1409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Steps Needed to Create a Child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 to create a child class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new data member(s)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new constructor(s) (required)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or overwrite member functions if necessary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rules for derived classes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run time, the base class constructor is implicitly called first, before the body of the derived class’s constructor executes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base class constructor requires parameters, they must be passed by the derived class’s constructor  </a:t>
            </a:r>
          </a:p>
        </p:txBody>
      </p:sp>
      <p:pic>
        <p:nvPicPr>
          <p:cNvPr id="55297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985" y="5486400"/>
            <a:ext cx="1222851" cy="12174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4200"/>
            <a:ext cx="7621588" cy="3048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Two Programming Paradigms      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690688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Structural (Procedural) 		      Object-Oriented</a:t>
            </a:r>
          </a:p>
          <a:p>
            <a:r>
              <a:rPr lang="en-US" sz="2400">
                <a:solidFill>
                  <a:srgbClr val="003399"/>
                </a:solidFill>
              </a:rPr>
              <a:t>         PROGRAM		                  PROGRAM (OOP)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1150" y="2673350"/>
            <a:ext cx="4025900" cy="356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9925" y="2871788"/>
            <a:ext cx="1403350" cy="1312862"/>
            <a:chOff x="422" y="1809"/>
            <a:chExt cx="884" cy="827"/>
          </a:xfrm>
        </p:grpSpPr>
        <p:sp>
          <p:nvSpPr>
            <p:cNvPr id="7199" name="Rectangle 6"/>
            <p:cNvSpPr>
              <a:spLocks noChangeArrowheads="1"/>
            </p:cNvSpPr>
            <p:nvPr/>
          </p:nvSpPr>
          <p:spPr bwMode="auto">
            <a:xfrm>
              <a:off x="422" y="1809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FUNCTION</a:t>
              </a:r>
            </a:p>
          </p:txBody>
        </p:sp>
        <p:sp>
          <p:nvSpPr>
            <p:cNvPr id="7200" name="Rectangle 7"/>
            <p:cNvSpPr>
              <a:spLocks noChangeArrowheads="1"/>
            </p:cNvSpPr>
            <p:nvPr/>
          </p:nvSpPr>
          <p:spPr bwMode="auto">
            <a:xfrm>
              <a:off x="628" y="2068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27325" y="3786188"/>
            <a:ext cx="1403350" cy="1312862"/>
            <a:chOff x="1718" y="2385"/>
            <a:chExt cx="884" cy="827"/>
          </a:xfrm>
        </p:grpSpPr>
        <p:sp>
          <p:nvSpPr>
            <p:cNvPr id="7197" name="Rectangle 9"/>
            <p:cNvSpPr>
              <a:spLocks noChangeArrowheads="1"/>
            </p:cNvSpPr>
            <p:nvPr/>
          </p:nvSpPr>
          <p:spPr bwMode="auto">
            <a:xfrm>
              <a:off x="1718" y="2385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FUNCTION</a:t>
              </a:r>
            </a:p>
          </p:txBody>
        </p:sp>
        <p:sp>
          <p:nvSpPr>
            <p:cNvPr id="7198" name="Rectangle 10"/>
            <p:cNvSpPr>
              <a:spLocks noChangeArrowheads="1"/>
            </p:cNvSpPr>
            <p:nvPr/>
          </p:nvSpPr>
          <p:spPr bwMode="auto">
            <a:xfrm>
              <a:off x="1924" y="2644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9925" y="4700588"/>
            <a:ext cx="1403350" cy="1312862"/>
            <a:chOff x="422" y="2961"/>
            <a:chExt cx="884" cy="827"/>
          </a:xfrm>
        </p:grpSpPr>
        <p:sp>
          <p:nvSpPr>
            <p:cNvPr id="7195" name="Rectangle 12"/>
            <p:cNvSpPr>
              <a:spLocks noChangeArrowheads="1"/>
            </p:cNvSpPr>
            <p:nvPr/>
          </p:nvSpPr>
          <p:spPr bwMode="auto">
            <a:xfrm>
              <a:off x="422" y="2961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FUNCTION</a:t>
              </a:r>
            </a:p>
          </p:txBody>
        </p:sp>
        <p:sp>
          <p:nvSpPr>
            <p:cNvPr id="7196" name="Rectangle 13"/>
            <p:cNvSpPr>
              <a:spLocks noChangeArrowheads="1"/>
            </p:cNvSpPr>
            <p:nvPr/>
          </p:nvSpPr>
          <p:spPr bwMode="auto">
            <a:xfrm>
              <a:off x="628" y="3220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4730750" y="2673350"/>
            <a:ext cx="4025900" cy="356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239000" y="4014788"/>
            <a:ext cx="1317625" cy="1617662"/>
            <a:chOff x="4560" y="2529"/>
            <a:chExt cx="830" cy="101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560" y="2529"/>
              <a:ext cx="816" cy="1019"/>
              <a:chOff x="4560" y="2529"/>
              <a:chExt cx="816" cy="1019"/>
            </a:xfrm>
          </p:grpSpPr>
          <p:sp>
            <p:nvSpPr>
              <p:cNvPr id="7192" name="Rectangle 17"/>
              <p:cNvSpPr>
                <a:spLocks noChangeArrowheads="1"/>
              </p:cNvSpPr>
              <p:nvPr/>
            </p:nvSpPr>
            <p:spPr bwMode="auto">
              <a:xfrm>
                <a:off x="4598" y="2529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OBJECT</a:t>
                </a:r>
              </a:p>
            </p:txBody>
          </p:sp>
          <p:sp>
            <p:nvSpPr>
              <p:cNvPr id="7193" name="Oval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4" name="Line 1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598" y="2879"/>
              <a:ext cx="79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Operations</a:t>
              </a:r>
            </a:p>
            <a:p>
              <a:endParaRPr lang="en-US"/>
            </a:p>
            <a:p>
              <a:r>
                <a:rPr lang="en-US"/>
                <a:t>     Data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29200" y="4471988"/>
            <a:ext cx="1317625" cy="1617662"/>
            <a:chOff x="3168" y="2817"/>
            <a:chExt cx="830" cy="10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168" y="2817"/>
              <a:ext cx="816" cy="1019"/>
              <a:chOff x="3168" y="2817"/>
              <a:chExt cx="816" cy="1019"/>
            </a:xfrm>
          </p:grpSpPr>
          <p:sp>
            <p:nvSpPr>
              <p:cNvPr id="7187" name="Rectangle 23"/>
              <p:cNvSpPr>
                <a:spLocks noChangeArrowheads="1"/>
              </p:cNvSpPr>
              <p:nvPr/>
            </p:nvSpPr>
            <p:spPr bwMode="auto">
              <a:xfrm>
                <a:off x="3206" y="2817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OBJECT</a:t>
                </a:r>
              </a:p>
            </p:txBody>
          </p:sp>
          <p:sp>
            <p:nvSpPr>
              <p:cNvPr id="7188" name="Oval 24"/>
              <p:cNvSpPr>
                <a:spLocks noChangeArrowheads="1"/>
              </p:cNvSpPr>
              <p:nvPr/>
            </p:nvSpPr>
            <p:spPr bwMode="auto">
              <a:xfrm>
                <a:off x="3172" y="3076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25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6" name="Rectangle 26"/>
            <p:cNvSpPr>
              <a:spLocks noChangeArrowheads="1"/>
            </p:cNvSpPr>
            <p:nvPr/>
          </p:nvSpPr>
          <p:spPr bwMode="auto">
            <a:xfrm>
              <a:off x="3206" y="3167"/>
              <a:ext cx="79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Operations</a:t>
              </a:r>
            </a:p>
            <a:p>
              <a:endParaRPr lang="en-US"/>
            </a:p>
            <a:p>
              <a:r>
                <a:rPr lang="en-US"/>
                <a:t>     Data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7400" y="2795588"/>
            <a:ext cx="1317625" cy="1617662"/>
            <a:chOff x="3696" y="1761"/>
            <a:chExt cx="830" cy="1019"/>
          </a:xfrm>
        </p:grpSpPr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696" y="1761"/>
              <a:ext cx="816" cy="1019"/>
              <a:chOff x="3696" y="1761"/>
              <a:chExt cx="816" cy="1019"/>
            </a:xfrm>
          </p:grpSpPr>
          <p:sp>
            <p:nvSpPr>
              <p:cNvPr id="7182" name="Rectangle 29"/>
              <p:cNvSpPr>
                <a:spLocks noChangeArrowheads="1"/>
              </p:cNvSpPr>
              <p:nvPr/>
            </p:nvSpPr>
            <p:spPr bwMode="auto">
              <a:xfrm>
                <a:off x="3734" y="1761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OBJECT</a:t>
                </a:r>
              </a:p>
            </p:txBody>
          </p:sp>
          <p:sp>
            <p:nvSpPr>
              <p:cNvPr id="7183" name="Oval 30"/>
              <p:cNvSpPr>
                <a:spLocks noChangeArrowheads="1"/>
              </p:cNvSpPr>
              <p:nvPr/>
            </p:nvSpPr>
            <p:spPr bwMode="auto">
              <a:xfrm>
                <a:off x="3700" y="2020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" name="Line 3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1" name="Rectangle 32"/>
            <p:cNvSpPr>
              <a:spLocks noChangeArrowheads="1"/>
            </p:cNvSpPr>
            <p:nvPr/>
          </p:nvSpPr>
          <p:spPr bwMode="auto">
            <a:xfrm>
              <a:off x="3734" y="2111"/>
              <a:ext cx="79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Operations</a:t>
              </a:r>
            </a:p>
            <a:p>
              <a:endParaRPr lang="en-US"/>
            </a:p>
            <a:p>
              <a:r>
                <a:rPr lang="en-US"/>
                <a:t>     Data</a:t>
              </a:r>
            </a:p>
          </p:txBody>
        </p:sp>
      </p:grp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Inherit the ExtTime Class from the Time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data member zone is added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 functions Set and Write are overridden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increment function for the Time class can be invoked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objects (not overridden)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private members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secs, (inherited from Time), and zone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every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is a Time object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is the base class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derived class   </a:t>
            </a: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ExtTime Specification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{EST, CST, MST, PST, EDT, CDT, MDT, PDT }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:  public  Time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: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 Set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hours,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minutes,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seconds ,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Write ( )  const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initZone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; 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 ; 			                               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private :		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zone ; 	//  added data member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;</a:t>
            </a:r>
          </a:p>
        </p:txBody>
      </p:sp>
      <p:pic>
        <p:nvPicPr>
          <p:cNvPr id="53249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1301" y="4624388"/>
            <a:ext cx="2316622" cy="145709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ExtTime Constructors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  ) : Time( )</a:t>
            </a:r>
          </a:p>
          <a:p>
            <a:pPr marL="285750" indent="-285750">
              <a:buFont typeface="Arial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zone  =  EST ;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//*************************************************************</a:t>
            </a:r>
          </a:p>
          <a:p>
            <a:pPr marL="285750" indent="-285750">
              <a:buFont typeface="Arial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initZone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:  Time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zone 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initZone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endParaRPr lang="en-US" sz="1800" dirty="0"/>
          </a:p>
          <a:p>
            <a:pPr marL="285750" indent="-285750">
              <a:buFont typeface="Arial" charset="0"/>
              <a:buNone/>
            </a:pPr>
            <a:endParaRPr lang="en-US" sz="1800" dirty="0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Instantiating ExtTime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(8,35,0,PST)  ;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three parameters are passed to the Time constructor before zone is set 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constructor</a:t>
            </a: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;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default constructor of the Time class is called before the zone is set to EST </a:t>
            </a:r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ExtTime Set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:: Set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hours,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minutes,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seconds,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Time :: Set (hours, minutes, seconds);  // calls base function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zone 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distinct Set( ) functions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Time::Set(...)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::Set(...)  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::Set() calls the Time::Set() to set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secs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cannot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secs since they are private members of the Time class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::Set( ) sets the zone</a:t>
            </a:r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Redefinition of Member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redefine a member function, the redefinition must have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name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signature as the function it replaces</a:t>
            </a:r>
          </a:p>
          <a:p>
            <a:pPr marL="742950" lvl="1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 there are two distinct functions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function (which is inherited)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new function with a different signature</a:t>
            </a:r>
          </a:p>
          <a:p>
            <a:pPr marL="742950" lvl="1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example inherit1.cpp)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Avoiding Multiple Inclusion of Header 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82713"/>
            <a:ext cx="7772400" cy="50292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Often several program files use the same header file containing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statements, constants, or class type declarations--but, it is a compile-time error to define the same identifier twice    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preprocessor directive syntax is used to avoid the compilation error that would otherwise occur from multiple uses of #include for the same header file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#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Preprocessor_Identifier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#define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Preprocessor_Identifier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.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.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.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#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example inherit2.cpp)</a:t>
            </a:r>
          </a:p>
        </p:txBody>
      </p:sp>
      <p:pic>
        <p:nvPicPr>
          <p:cNvPr id="4812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0075" y="4922838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(or Containment)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31603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mechanism by which the internal data (the state) of one class includes an object of another class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object is contained within a class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special syntax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object is declared to be one of the data members of another class</a:t>
            </a:r>
          </a:p>
          <a:p>
            <a:pPr marL="541782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within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is a “has a” relationship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a Timecard object “has a” Time object</a:t>
            </a:r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TimeCard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typical timecard class would need 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the employees “punches in or punches out”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can use the Time class  </a:t>
            </a:r>
          </a:p>
        </p:txBody>
      </p:sp>
      <p:pic>
        <p:nvPicPr>
          <p:cNvPr id="4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493" y="4063274"/>
            <a:ext cx="3988073" cy="23117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TimeCard Specification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public: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void  Punch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hours,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minutes,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seconds )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void  Print (  )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(long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 )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private: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 long    id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 Time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} ;</a:t>
            </a:r>
          </a:p>
        </p:txBody>
      </p:sp>
      <p:pic>
        <p:nvPicPr>
          <p:cNvPr id="4403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1778" y="4461165"/>
            <a:ext cx="3573228" cy="16625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OOP vs. Structured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OOP an object is a fundamental entity, while in structured programming a function is a fundamental entity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OOP objects are debugged, while in structured programming   functions are debugged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structured programming a program is a collection of interacting functions, while in OOP a program is a collection of interacting objects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structured programming the programmer is action oriented, while in OOP the programmer is object oriented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object-oriented programming (OOP) implements Object Oriented Design (OOD)</a:t>
            </a:r>
          </a:p>
        </p:txBody>
      </p:sp>
      <p:pic>
        <p:nvPicPr>
          <p:cNvPr id="7169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982" y="5466259"/>
            <a:ext cx="2220867" cy="129172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TimeCard Constructors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322763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id  =  0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//***********************************************************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(long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):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id  =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Difference between Inheritance and Composition Constructors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using inheritance 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:  Time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base class specified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using composition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(long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//</a:t>
            </a:r>
            <a:r>
              <a:rPr lang="en-US" sz="2400" dirty="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 object specified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TimeCard Print Function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:: Print()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"ID: "&lt;&lt; id &lt;&lt; " Time: " ;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timeStamp.Write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timecard object can manipulate “id” via its member functions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must use the Time card member functions to access private members of the Time class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Print() and Punch() functions both invoke methods from the Time class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Otherwise the encapsulation paradigm would be violated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 comp1.cpp and comp2.cpp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40961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818" y="4944623"/>
            <a:ext cx="1381270" cy="185940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Member Objects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class has several members that are objects of other classes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Constructors with parameters must specify the parameters for each base class </a:t>
            </a:r>
          </a:p>
          <a:p>
            <a:pPr marL="285750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TimeCard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(long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      			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742950" lvl="1" indent="-285750">
              <a:buFont typeface="Arial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anotherTimeStamp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 objects don’t have to be from the same base class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in Which Constructors are Executed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class A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is a derived class its base class constructor is executed first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Finally, the body of A’s constructor is executed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Class A has a class member that is an object of class B  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B's constructor is executed before Class A's </a:t>
            </a:r>
          </a:p>
          <a:p>
            <a:pPr marL="742950" lvl="1" indent="-285750">
              <a:buFont typeface="Arial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NewExtTime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NewExtTime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initMins,int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ZoneType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:  Time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Time is a base class and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member object</a:t>
            </a:r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C++ support multiple inheritance</a:t>
            </a:r>
          </a:p>
          <a:p>
            <a:pPr marL="285750" indent="-285750"/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examples: multiple inheritance1 and 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82" y="3473338"/>
            <a:ext cx="3743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0481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Fundamentals of Object Oriented Design (OOD)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 data and operations on data in a single unit.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new objects from existing objects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ability to use the same expression to denote different operations </a:t>
            </a:r>
          </a:p>
          <a:p>
            <a:pPr marL="285750" indent="-285750"/>
            <a:endParaRPr lang="en-US" dirty="0"/>
          </a:p>
        </p:txBody>
      </p:sp>
      <p:pic>
        <p:nvPicPr>
          <p:cNvPr id="6145" name="Picture 1" descr="C:\Users\Jerry\Desktop\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9004" y="4358405"/>
            <a:ext cx="3533388" cy="237490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marL="285750" indent="-285750">
              <a:buFont typeface="Arial" charset="0"/>
              <a:buNone/>
            </a:pPr>
            <a:endParaRPr lang="en-US" sz="2400" b="0" dirty="0"/>
          </a:p>
          <a:p>
            <a:pPr marL="285750" indent="-285750">
              <a:buFont typeface="Arial" charset="0"/>
              <a:buNone/>
            </a:pPr>
            <a:r>
              <a:rPr lang="en-US" sz="2400" b="0" dirty="0"/>
              <a:t>	</a:t>
            </a:r>
            <a:r>
              <a:rPr lang="en-US" dirty="0"/>
              <a:t>1.  Data abstraction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	     - </a:t>
            </a:r>
            <a:r>
              <a:rPr lang="en-US" sz="2400" dirty="0"/>
              <a:t>Separates the logical properties of a data type from its implementation</a:t>
            </a:r>
            <a:r>
              <a:rPr lang="en-US" sz="2400" b="0" dirty="0"/>
              <a:t> </a:t>
            </a:r>
            <a:endParaRPr lang="en-US" sz="2400" dirty="0"/>
          </a:p>
          <a:p>
            <a:pPr marL="285750" indent="-285750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2.  Inheritance of properties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3.  Dynamic binding of operations to objects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Object-Oriented Programming Language Features</a:t>
            </a:r>
            <a:endParaRPr lang="en-US" sz="3200" dirty="0"/>
          </a:p>
        </p:txBody>
      </p:sp>
      <p:sp>
        <p:nvSpPr>
          <p:cNvPr id="5122" name="AutoShape 2" descr="data:image/jpeg;base64,/9j/4AAQSkZJRgABAQAAAQABAAD/2wCEAAkGBxMHBhAUBxMWFRUVFRcaGBUYEiIeFRoSFxcWGxsWFBcaKCksGBwmGx4aITInJyotLi8uFx8/RD84NygwLzcBCgoKDg0OGxAQGzEkICQwNyw3LDc1MiwsNDA3OC4sLSwsNC8uLCwsLCwsLywsLCwsMiwsLywsLCwtLCwsLCwsLP/AABEIALYBFQMBEQACEQEDEQH/xAAbAAEAAgMBAQAAAAAAAAAAAAAAAwQBBQYCB//EAEUQAAEDAQIJBgwEBgIDAQAAAAEAAgMRBBIFFBYhMVNUktEGEzRRlNIiMkFSYXJzk6Oxs9NicYGRIzM2QrK0NaEkQ0QV/8QAGgEBAAIDAQAAAAAAAAAAAAAAAAQFAQIDBv/EADARAQABAgMECAcBAQEAAAAAAAABAxQCEVEEUoHwExUhMTNhcbEFEjJBkaHRwfHh/9oADAMBAAIRAxEAPwDprba5XYQn/jTCk0wAE7wAGyvAAANAAAAqnaNoq4asxE9izoUKeKnEzCLGZddP2mTvLhdVt72db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6rkNM+ay2jn3vfSUAX3lxA5uM0BcTmrX91Z7HUxY6eeKc+1X7Vgw4MeWHRytr6faPbz/AFnqs2vxsSw2bwoRKO7CAgICAgICAgICAgINfLa3wxzNoXPBFzNmdzpIjqQMwDqtJz0DKldIwxOU/b+d7ScUxnz6KUuHcUcWPF99+QC86guRlgJq1pz1cKCn6rpFH5u3nt4tJq5di3BhgTEeARVzRpFRG6NjhI5ukC84NNfStJpTHP6/1vFTMtlse3B0L2C458tnBGnwJJo2kZxpLT1Zq/qmHDHzTHlPsYsU/LE+ce6pZeUgtLn83H4IY97XXjUtYRW8Lvgkirm0JqBnocy3xUMvu0itn9lrCGGBYmHwa1k5tlXEBzubvkkhpo0AEZgdBWmCl83v/jbFU+VjB+EjbbY27maYnOukf3tku6SBUJjp/LHEw4/mng2i5OggICAgICAgICAgICDrOQXRrT7YfSjVxsHhT6/xWbZ4nBzFr6faPbz/AFnqv2vxsSbs3hQiUd2EBAQEBAQEBAQEBAQQy2Vk1ojfIKujvXTU0F4UObQf1GZbRimImI+7E4Ymc0cmDYpPGafHL6h7gbzqVNQQaGgqNCzGPFDE4IYmwXDM55ljBL4hE7TniBJDPQKk6M/7BIqYo7p++fEnBhn7eSaazNnja2UVDXMcBWlHMcHNObqIB/RaximJzhmYiXizWCOyzOdA2hdWvhG7nNTdaTRtTnNAKnSszjmYykjDETnDwMGxCxNiYwCNvitaSLpz52uBBac5zg+VZ6TF83zZ9rHyYcvl+yWKyMikDoxnDbtanxSbx06c+eulYnFM9jMYYhMtWRAQEBAQEBAQEBAQEHWcgujWn2w+lGrjYPCn1/is2zxODmLX0+0e3n+s9V+1+NiTdm8KESjuzY8n8DjDNqmEssjBG2Mi5czl5lrW+13mjQp+ybPgq4ZnFqh7TXx08URhbvImPaLR8L7alWNJHu6hkTHtFo+F9tLGkXdQyJj2i0fC+2ljSLuoZEx7RaPhfbSxpF3UMiY9otHwvtpY0i7qGRMe0Wj4X20saRd1HKyxYvPIy8XXJJGhxpUhr3AVugCtB5AqzaMEYKk4Y7k+jjnHgjFKOV1yJxHkBP7BcXV1dn5GRy2dhdaLRnaD/wCryj2aubGkq7uo95Ex7RaPhfbSxpF3UMiY9otHwvtpY0i7qGRMe0Wj4X20saRd1DImPaLR8L7aWNIu6hkTHtFo+F9tLGkXdRrsP8m24JwdzsM0ziHxi6/m7pDntaa3WA6D1rjtGy08FOcUOlHacePHGGWkVYsBAQEBAQEGzwBgYYZnlEssjAxsdAy5nLjJWt9rvNCn7Js+CrgmcWqHtNfHTxRGHRuciY9otHwvtqVY0ke7qGRMe0Wj4X20saRd1DImPaLR8L7aWNIu6hkTHtFo+F9tLGkXdQyJj2i0fC+2ljSLuoZEx7RaPhfbSxpF3UckwUbQmtCRU6TQkVNFVVcMYccxH2lZU5nFgiZ0ZXNs6zkF0a0+2H0o1cbB4U+v8Vm2eJwcxa+n2j28/wBZ6r9r8bEm7N4UIlHdnScg+m2r1IP8p1bfD/on1V22/XHo7FT0JppbfILWWEAXJGBzqEXmySN5u5nz0beBPW3RnzBThw9K6K8+PqvMN28HOqGxVa5xBvlo8JoNQRTP4IbTBlpktbZRPRpYeb8XTI0VdIK/2mooOoac+YPWBSTYTfcXESzirjU0bNIBU/kAP0QX0HzG3f8AI2j2031Xqj2vxsXP2hb7N4Uc/dVtHR3+qfkVGd31KxdDj9RvyC9KoUOFLWbDZhIAXNaRfaBVxaajwB13i0/kCg1NowtNZWgSNBN595zaXA9ojowc45vjFztBrRhzdQezhea/QMH8wRE0JuySOq1zh5rY6E+cXN0A1QWLfKw4UiYyWkocx13naAR1OmMEB9+jmioJrUjxUG3QaDlv/wAA72kP1WKNtfg4nfZvFhxKo1uw5wa2rjQDynQgzp0IMXhepUVpWlc9OuiDKDDXB7asII6wcyyMrA6bkJ0m0+rD85lb/D/Dn1/it23649P669TkNoH4VlE7AWglj3scBUF8jYpni6P7QQ1hob38z0AkI4sMzSAc20G84MaaNNJHhxBIjc4XWXakVrR/ku1cFxmEpJsETSMAa+pbG0gkCSgaGu0Xv4tQdH6UQXMHSulbJzxBuvLQ4ClQAK1Hko+8PyaEFtB8qGk+s7/Irz9fxcXrK6o+Hh9IFydHWcgujWn2w+lGrjYPCn1/is2zxODmLX0+0e3n+s9V+1+NiTdm8KESjuzo+QhpbbVXzIP8p1bfD/on1V22/XHo7G8OtT0IvBBio9CDN4daBeHWgXh1oPmNu/5Gf2031Xqj2vxsXP2hb7N4Uc/dWtHR3+qfkVGd31GxOGJx5/7G/IL0qhTXh1oMVHoQZvBBjMT5EGbw60Gh5bmuAHU1kP1WKNtfg4nfZvFhxKo1u8TwttELmzgOa4ULSKgg+QhZiZic4JiJjKXtoutAboHyWBHi7cZ5y6L927ep4VytbtequdZznLL7MZRnmkWGUdngbZoWss7Q1rcwaBQAegLMzMznJEREZQkWB03IU0tNpr5sPzmVv8P8OfX+K3bfrj0/rrrw61OQy8PQgxUehBm8EC8OtAvDrQfKxpPrO/yK8/X8XF6yuqPh4fSBcnR1nILo1p9sPpRq42Dwp9f4rNs8Tg5i19PtHt5/rPVftfjYk3ZvChEo7sjls7Jj/GY135tB+azmZI8Ri1UfuxwTOTKDEYtVH7scEzkygxGLVR+7HBM5MoMRi1UfuxwTOTKDEYtVH7scEzkygxGLVR+7HBM5MoTsYI2ARgADyAUH7LAygr4jFqo/djgs5yZQYjFqo/djgmcmUGIxaqP3Y4JnJlBiMWqj92OCZyZQYjFqo/djgmcmUGIxaqP3Y4JnJlD0yyRxvBjjYCPKGAH90zMoTLAICAgICAgjls7JjWZjXH0tBzfqs5mSPEYtVH7scEzkygxGLVR+7HBM5MoMRi1UfuxwTOTKDEYtVH7scEzkygxGLVR+7HBM5MoMRi1UfuxwTOTKE7WhrQGigGgDRT0LAyg6zkF0a0+2H0o1cbB4U+v8Vm2eJwe5+R7ZbRI4TyC+976XW0Be4uIFRoqVvU2OnjxTinPtaYNqx4MPyxk8ZFt2iTdZwWlhS1nng3vKnkZFt2iTdZwSwpazzwLyp5GRbdok3WcEsKWs88C8qeRkW3aJN1nBLClrPPAvKnkZFt2iTdZwSwpazzwLyp5GRbdok3WcEsKWs88C8qeRkW3aJN1nBLClrPPAvKnkZFt2iTdZwSwpazzwLyp5GRbdok3WcEsKWs88C8qeRkW3aJN1nBLClrPPAvKnkZFt2iTdZwSwpazzwLyp5GRbdok3WcEsKWs88C8qeRkW3aJN1nBLClrPPAvKnkZFt2iTdZwSwpazzwLyp5GRbdok3WcEsKWs88C8qeRkW3aJN1nBLClrPPAvKnkrWXkmJp52unk/hyBo8FucGKN+fNpq4/8ASWFLWeeBeVPJZyLbtEm6zglhS1nngXlTyMi27RJus4JYUtZ54F5U8jItu0SbrOCWFLWeeBeVPIyLbtEm6zglhS1nngXlTyMi27RJus4JYUtZ54F5U8jItu0SbrOCWFLWeeBeVPIyLbtEm6zglhS1nngXlTyMi27RJus4JYUtZ54F5U8jItu0SbrOCWFLWeeBeVPIyLbtEm6zglhS1nngXlTyMi27RJus4JYUtZ54F5U8jItu0SbrOCWFLWeeBeVPIyLbtEm6zglhS1nngXlTyMi27RJus4JYUtZ54F5U8jItu0SbrOCWFLWeeBeVPIyLbtEm6zglhS1nngXlTybbAWBhgaKQRvc+++8S4DMbrW0F0DNm/wC1IpUsNLD8uFwqVJqTnLZrq5iAgICAgICAgICAgICAgICChg7plr9s3/XgQX0BAQEBAQEBAQEBAQEBAQEBAQEBAQEBAQEBAQEBAQEBAQEFDB3TLX7Zv+vAgvoCAgICAgICAgICAgICAgICAgICAgICAgICAg8Sv5uJx6gT+wQcZFy1mkiacXjzgH+efKPUVb1hG7+06yneessptnj9+e4nWMbv7LGd4yym2eP357idYxu/ssZ3jLKbZ4/fnuJ1jG7+yxneMsptnj9+e4nWMbv7LGd4yym2eP357idYxu/ssZ3kFn5VTQTSuEEZ5x4d/OOakbGU8TP4tf1TrGN39ljO8nyym2eP357idYxu/ssZ3jLKbZ4/fnuJ1jG7+yxneMsptnj9+e4nWMbv7LGd4yym2eP357idYxu/ssZ3jLKbZ4/fnuJ1jG7+yxneX8B8pZMJYTEU8TGgsc682UuNWluahaOvr8i77PtXS4pjLJyrbP0cZ55ulUtGEBAQEBAQEBAQEBAQEBAQEBAQEBBFauiv9V3yKD5XZeis9VvyC82voSLAICAgICAgICAgINtyS/qJns5PnGp/w/xJ9P4h7b9Eerv1bK0QEBAQEBAQEBAQEBAQEBAQEBAQEEVq6K/1XfIoPldl6Kz1W/ILza+hIsCjaJnNwzZ2NPguZMSOstMVD+lT+66REfJM+n+tJmfniPX/ABXnws+G0PNwGNkzYj4R5288M8INpSgLhmroBPkotopxMd/bln5MTUmJ7uzPJSOG5XWqytlaxrZmskBZIS4NMsLbrqjPmfpGn0Uqd+iw5Ypj7dn6n+NOkxZxGv8A4tRYWkksDZSxgEtzm233F/huAAe0NNSAakDRnFaC8tZp4YxfLn3d/PP+NoqT8uerOCMJuwhbRfF0c28Fvk5yOZ0ZcPzp/wBrFSnGHDzpmYMc4p51yUBygkgho2N0rr1ocfAeasjtErGsHNtddzAC8cwoNNc3TocMz35d2mkT95adLMR3Z9/vOjY2jDHMWaR128YhI57QM4a0VYCK1aXAsOcH+7NmXOKWcxGrpNTKJnRWsuF5LVb4GyMdHWRwP8N7Q9hhlcM0rWnM5vkroGitFtipYcOGZic/xrGktYqTOKI57vNv1HdhBtuSX9RM9nJ841P+H+JPp/EPbfoj1d+rZWiAgICAgICAgICAgICAgICAgICAgitXRX+q75FB8rsvRWeq35BebX0JFgVrbg+K33cdja+7Wl4VpWlafsP2W+HHiw/TOTXFgw4u+BmDoo5mujjYHNaGtcGi8GgUAB9AzJOPFMZZnyYc88lKwYAjs1p5yUMc8aCIgzNeY6rg3MXXmtNaAZswGdb4q2KYyhrhpRE5rZwZCWyAxMpJS/4A8KmcXuvPnWnSYuzt7m3yYe3s70tnscdmIxdjW0BHgtpmJqRm9OdYnFM98sxhiO5HJg2GVrRLEwhrnOALAaOcS5xFeskk9azFTFHdLE4MM98JuYbzjnFrauADjTO5orQO6xnP7rXOe5tlCKDB8Vnu8xGxt0kijQKOIIJHpoSP1WZx4p75axgwx3QsrVsINtyS/qJns5PnGp/w/wASfT+Ie2/RHq79WytEBAQEBAQEBAQEBAQEBAQEBAQEBBFauiv9V3yKD5PZZ24qzwm+K3+4dQXm19CXn2+c3eCwHPt85u8EDn2+c3eCBz7fObvBA59vnN3ggc83zm7wQOfb5zd4IHPt85u8EDn2+c3eCBz7fObvBA59vnN3gg2/JCRr+UbLhB/hSaD6Y1P+H+JPp/EPbfoj1fQVbK0QEBAQEBAQEBAQEBAQEBAQEBAQEBBBikerZuBAxSPVs3AgYpHq2bgQMUj1bNwIGKR6tm4EDFI9WzcCCjg6yxm2WurG/wA5v9o1ECC9ikerZuBAxSPVs3AgYpHq2bgQMUj1bNwIGKR6tm4EHuOBkTqxtaD1hoCCRAQEBAQEBAQEBAQEBAQEBAQEBAQEBAQEBAQEBBQwd0y1+2b/AK8CC+gICAgICAgICAgICAgICAgICAgICAgICAgICAgICAgICAgoYO6Za/bN/wBeBBfQEBAQEBAQEBAQEBAQEBAQEBAQEBAQEBAQEBBFaTSzPp5p+SD5bZpZDZmVmn8Uf/TJ1D8SoJr1d6Vz0NPdhJzj9dP2mTvLHT1d6fyz0NPdg5x+un7TJ3k6ervT+Toae7Bzj9dP2mTvJ09Xen8nQ092DnH66ftMneTp6u9P5Ohp7sHOP10/aZO8nT1d6fydDT3YeWuc0m7LMKmp/wDIkzmgFT4Wc0AH5AJ09Xek6Gnuw9c4/XT9pk7ydPV3p/J0NPdg5x+un7TJ3k6ervT+Toae7Bzj9dP2mTvJ09Xen8nQ092DnH66ftMneTp6u9P5Ohp7sHOP10/aZO8nT1d6fydDT3YbbklK88oGB8krgY5MzpnubmLKG64kV9Km7FVx4scxinPsRdrp4cOCJiMu13qs1eICAgICAgICAgICAgICAgICAgICCK1dFf6rvkUHyuy9FZ6rfkF5tfQkWBRZhiF9pLA41DrhJjeGX7126JCLpN7NQHOV0mliyz5/rTpMOeS1Z522iEOhNWnQaU8tNB9K0mJicpbRMTGcJKrDLzHKJAblcxIzgjODQ6dP56CszGRE5vNpnbZbO985o1jS5xpWjWgkmg05gkRMzlBMxEZyOna2VjXHO+t0U00FT+WZMpyzM47kiwAz6EEdnnbaYGvgNWuFQaUqPyKzMTE5SxExMZwkWGW25Jf1Ez2cnzjU/wCH+JPp/EPbfoj1d+rZWiAgICAgICAgICAgICAgICAgICAgitXRX+q75FB8rsvRWeq35BebX0JFgajB+CS2SQ2xzyDPI8RVaY/5t9jqAVrmBznSu2Op3ZaZZ/fuycsNPvz17lFmCzZYozaLsYEMwkkLhQS85G6FzjXPdN4t6s+iq6dJ80zl29sZR+c/y1+TLLPs7J/8eZ7DJhDB8UkkAdJJeeWlzS1jn3bhcyQZ6Ma1t5tHjyeMaIxxhxThz7I5nu8/t3MThnFhicu2efv/ANSHBUjXAzwtmF+c82XgAOkkDmSgmugVz+MK5qnMsdJH2nLu/wCc9jPyT94z7/8AvPar4TwPPaJ5zEwVdHaW3g9vhtkieI2VIvOo6lb5ABOYUzjbBVwREZzp+p7fL8NcdPFMzx/85lt8L2KS1iMWU3SI5W3/ADXPjutNPLnXGnjw4c8/J1x4ZnuULBguaxxF9naA8EXYyWNaT4bXGsY8ocHVOc3BUArpjqYcU5T3a9v+tMODFh7Y5/DFowG//wDVjMdSxvNXH+Bej5si9ncCRe0+D41SDQAFIrR8k59/br28+fd9iaU/NDcYGgdZcFxMmFHNbQitc/5hcakxixTMOuCJjDESuLRs23JL+omezk+can/D/En0/iHtv0R6u/VsrRAQEBAQEBAQEBAQEBAQEBAQEBAQRWror/Vd8ig+V2XorPVb8gvNr6EiwCBp0oMoMICAgICAgINtyS/qJns5PnGp/wAP8SfT+Ie2/RHq79WytEBAQEBAQEBAQEBAQEBAQEBAQEBBHaG34HAeVp+SD5lBYJGQtBuZgB4x8g9VVPV9TWOeCyvaekveJyfh3jwTq+prHPAvaekmJyfh3jwTq+prHPAvaekmJyfh3jwTq+prHPAvaekmJyfh3jwTq+prHPAvaekmJyfh3jwTq+prHPAvaekmJyfh3jwTq+prHPAvaekmJyfh3jwTq+prHPAvaekmJyfh3jwTq+prHPAvaekmJyfh3jwTq+prHPAvaekmJyfh3jwTq+prHPAvaekmJyfh3jwTq+prHPAvaekttyUsb2Yca592gjeMzjWpLPR6FI2bZcdLFM4pjucNo2jDUwxEO4U5EEBAQEBAQEBAQ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jpeg;base64,/9j/4AAQSkZJRgABAQAAAQABAAD/2wCEAAkGBxMHBhAUBxMWFRUVFRcaGBUYEiIeFRoSFxcWGxsWFBcaKCksGBwmGx4aITInJyotLi8uFx8/RD84NygwLzcBCgoKDg0OGxAQGzEkICQwNyw3LDc1MiwsNDA3OC4sLSwsNC8uLCwsLCwsLywsLCwsMiwsLywsLCwtLCwsLCwsLP/AABEIALYBFQMBEQACEQEDEQH/xAAbAAEAAgMBAQAAAAAAAAAAAAAAAwQBBQYCB//EAEUQAAEDAQIJBgwEBgIDAQAAAAEAAgMRBBIFFBYhMVNUktEGEzRRlNIiMkFSYXJzk6Oxs9NicYGRIzM2QrK0NaEkQ0QV/8QAGgEBAAIDAQAAAAAAAAAAAAAAAAQFAQIDBv/EADARAQABAgMECAcBAQEAAAAAAAABAxQCEVEEUoHwExUhMTNhcbEFEjJBkaHRwfHh/9oADAMBAAIRAxEAPwDprba5XYQn/jTCk0wAE7wAGyvAAANAAAAqnaNoq4asxE9izoUKeKnEzCLGZddP2mTvLhdVt72db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YzLrp+0yd5LqtvexbUtDGZddP2mTvJdVt72Lalo6rkNM+ay2jn3vfSUAX3lxA5uM0BcTmrX91Z7HUxY6eeKc+1X7Vgw4MeWHRytr6faPbz/AFnqs2vxsSw2bwoRKO7CAgICAgICAgICAgINfLa3wxzNoXPBFzNmdzpIjqQMwDqtJz0DKldIwxOU/b+d7ScUxnz6KUuHcUcWPF99+QC86guRlgJq1pz1cKCn6rpFH5u3nt4tJq5di3BhgTEeARVzRpFRG6NjhI5ukC84NNfStJpTHP6/1vFTMtlse3B0L2C458tnBGnwJJo2kZxpLT1Zq/qmHDHzTHlPsYsU/LE+ce6pZeUgtLn83H4IY97XXjUtYRW8Lvgkirm0JqBnocy3xUMvu0itn9lrCGGBYmHwa1k5tlXEBzubvkkhpo0AEZgdBWmCl83v/jbFU+VjB+EjbbY27maYnOukf3tku6SBUJjp/LHEw4/mng2i5OggICAgICAgICAgICDrOQXRrT7YfSjVxsHhT6/xWbZ4nBzFr6faPbz/AFnqv2vxsSbs3hQiUd2EBAQEBAQEBAQEBAQQy2Vk1ojfIKujvXTU0F4UObQf1GZbRimImI+7E4Ymc0cmDYpPGafHL6h7gbzqVNQQaGgqNCzGPFDE4IYmwXDM55ljBL4hE7TniBJDPQKk6M/7BIqYo7p++fEnBhn7eSaazNnja2UVDXMcBWlHMcHNObqIB/RaximJzhmYiXizWCOyzOdA2hdWvhG7nNTdaTRtTnNAKnSszjmYykjDETnDwMGxCxNiYwCNvitaSLpz52uBBac5zg+VZ6TF83zZ9rHyYcvl+yWKyMikDoxnDbtanxSbx06c+eulYnFM9jMYYhMtWRAQEBAQEBAQEBAQEHWcgujWn2w+lGrjYPCn1/is2zxODmLX0+0e3n+s9V+1+NiTdm8KESjuzY8n8DjDNqmEssjBG2Mi5czl5lrW+13mjQp+ybPgq4ZnFqh7TXx08URhbvImPaLR8L7alWNJHu6hkTHtFo+F9tLGkXdQyJj2i0fC+2ljSLuoZEx7RaPhfbSxpF3UMiY9otHwvtpY0i7qGRMe0Wj4X20saRd1HKyxYvPIy8XXJJGhxpUhr3AVugCtB5AqzaMEYKk4Y7k+jjnHgjFKOV1yJxHkBP7BcXV1dn5GRy2dhdaLRnaD/wCryj2aubGkq7uo95Ex7RaPhfbSxpF3UMiY9otHwvtpY0i7qGRMe0Wj4X20saRd1DImPaLR8L7aWNIu6hkTHtFo+F9tLGkXdRrsP8m24JwdzsM0ziHxi6/m7pDntaa3WA6D1rjtGy08FOcUOlHacePHGGWkVYsBAQEBAQEGzwBgYYZnlEssjAxsdAy5nLjJWt9rvNCn7Js+CrgmcWqHtNfHTxRGHRuciY9otHwvtqVY0ke7qGRMe0Wj4X20saRd1DImPaLR8L7aWNIu6hkTHtFo+F9tLGkXdQyJj2i0fC+2ljSLuoZEx7RaPhfbSxpF3UckwUbQmtCRU6TQkVNFVVcMYccxH2lZU5nFgiZ0ZXNs6zkF0a0+2H0o1cbB4U+v8Vm2eJwcxa+n2j28/wBZ6r9r8bEm7N4UIlHdnScg+m2r1IP8p1bfD/on1V22/XHo7FT0JppbfILWWEAXJGBzqEXmySN5u5nz0beBPW3RnzBThw9K6K8+PqvMN28HOqGxVa5xBvlo8JoNQRTP4IbTBlpktbZRPRpYeb8XTI0VdIK/2mooOoac+YPWBSTYTfcXESzirjU0bNIBU/kAP0QX0HzG3f8AI2j2031Xqj2vxsXP2hb7N4Uc/dVtHR3+qfkVGd31KxdDj9RvyC9KoUOFLWbDZhIAXNaRfaBVxaajwB13i0/kCg1NowtNZWgSNBN595zaXA9ojowc45vjFztBrRhzdQezhea/QMH8wRE0JuySOq1zh5rY6E+cXN0A1QWLfKw4UiYyWkocx13naAR1OmMEB9+jmioJrUjxUG3QaDlv/wAA72kP1WKNtfg4nfZvFhxKo1uw5wa2rjQDynQgzp0IMXhepUVpWlc9OuiDKDDXB7asII6wcyyMrA6bkJ0m0+rD85lb/D/Dn1/it23649P669TkNoH4VlE7AWglj3scBUF8jYpni6P7QQ1hob38z0AkI4sMzSAc20G84MaaNNJHhxBIjc4XWXakVrR/ku1cFxmEpJsETSMAa+pbG0gkCSgaGu0Xv4tQdH6UQXMHSulbJzxBuvLQ4ClQAK1Hko+8PyaEFtB8qGk+s7/Irz9fxcXrK6o+Hh9IFydHWcgujWn2w+lGrjYPCn1/is2zxODmLX0+0e3n+s9V+1+NiTdm8KESjuzo+QhpbbVXzIP8p1bfD/on1V22/XHo7G8OtT0IvBBio9CDN4daBeHWgXh1oPmNu/5Gf2031Xqj2vxsXP2hb7N4Uc/dWtHR3+qfkVGd31GxOGJx5/7G/IL0qhTXh1oMVHoQZvBBjMT5EGbw60Gh5bmuAHU1kP1WKNtfg4nfZvFhxKo1u8TwttELmzgOa4ULSKgg+QhZiZic4JiJjKXtoutAboHyWBHi7cZ5y6L927ep4VytbtequdZznLL7MZRnmkWGUdngbZoWss7Q1rcwaBQAegLMzMznJEREZQkWB03IU0tNpr5sPzmVv8P8OfX+K3bfrj0/rrrw61OQy8PQgxUehBm8EC8OtAvDrQfKxpPrO/yK8/X8XF6yuqPh4fSBcnR1nILo1p9sPpRq42Dwp9f4rNs8Tg5i19PtHt5/rPVftfjYk3ZvChEo7sjls7Jj/GY135tB+azmZI8Ri1UfuxwTOTKDEYtVH7scEzkygxGLVR+7HBM5MoMRi1UfuxwTOTKDEYtVH7scEzkygxGLVR+7HBM5MoTsYI2ARgADyAUH7LAygr4jFqo/djgs5yZQYjFqo/djgmcmUGIxaqP3Y4JnJlBiMWqj92OCZyZQYjFqo/djgmcmUGIxaqP3Y4JnJlD0yyRxvBjjYCPKGAH90zMoTLAICAgICAgjls7JjWZjXH0tBzfqs5mSPEYtVH7scEzkygxGLVR+7HBM5MoMRi1UfuxwTOTKDEYtVH7scEzkygxGLVR+7HBM5MoMRi1UfuxwTOTKE7WhrQGigGgDRT0LAyg6zkF0a0+2H0o1cbB4U+v8Vm2eJwe5+R7ZbRI4TyC+976XW0Be4uIFRoqVvU2OnjxTinPtaYNqx4MPyxk8ZFt2iTdZwWlhS1nng3vKnkZFt2iTdZwSwpazzwLyp5GRbdok3WcEsKWs88C8qeRkW3aJN1nBLClrPPAvKnkZFt2iTdZwSwpazzwLyp5GRbdok3WcEsKWs88C8qeRkW3aJN1nBLClrPPAvKnkZFt2iTdZwSwpazzwLyp5GRbdok3WcEsKWs88C8qeRkW3aJN1nBLClrPPAvKnkZFt2iTdZwSwpazzwLyp5GRbdok3WcEsKWs88C8qeRkW3aJN1nBLClrPPAvKnkZFt2iTdZwSwpazzwLyp5GRbdok3WcEsKWs88C8qeRkW3aJN1nBLClrPPAvKnkrWXkmJp52unk/hyBo8FucGKN+fNpq4/8ASWFLWeeBeVPJZyLbtEm6zglhS1nngXlTyMi27RJus4JYUtZ54F5U8jItu0SbrOCWFLWeeBeVPIyLbtEm6zglhS1nngXlTyMi27RJus4JYUtZ54F5U8jItu0SbrOCWFLWeeBeVPIyLbtEm6zglhS1nngXlTyMi27RJus4JYUtZ54F5U8jItu0SbrOCWFLWeeBeVPIyLbtEm6zglhS1nngXlTyMi27RJus4JYUtZ54F5U8jItu0SbrOCWFLWeeBeVPIyLbtEm6zglhS1nngXlTyMi27RJus4JYUtZ54F5U8jItu0SbrOCWFLWeeBeVPIyLbtEm6zglhS1nngXlTybbAWBhgaKQRvc+++8S4DMbrW0F0DNm/wC1IpUsNLD8uFwqVJqTnLZrq5iAgICAgICAgICAgICAgICChg7plr9s3/XgQX0BAQEBAQEBAQEBAQEBAQEBAQEBAQEBAQEBAQEBAQEBAQEFDB3TLX7Zv+vAgvoCAgICAgICAgICAgICAgICAgICAgICAgICAg8Sv5uJx6gT+wQcZFy1mkiacXjzgH+efKPUVb1hG7+06yneessptnj9+e4nWMbv7LGd4yym2eP357idYxu/ssZ3jLKbZ4/fnuJ1jG7+yxneMsptnj9+e4nWMbv7LGd4yym2eP357idYxu/ssZ3kFn5VTQTSuEEZ5x4d/OOakbGU8TP4tf1TrGN39ljO8nyym2eP357idYxu/ssZ3jLKbZ4/fnuJ1jG7+yxneMsptnj9+e4nWMbv7LGd4yym2eP357idYxu/ssZ3jLKbZ4/fnuJ1jG7+yxneX8B8pZMJYTEU8TGgsc682UuNWluahaOvr8i77PtXS4pjLJyrbP0cZ55ulUtGEBAQEBAQEBAQEBAQEBAQEBAQEBBFauiv9V3yKD5XZeis9VvyC82voSLAICAgICAgICAgINtyS/qJns5PnGp/w/xJ9P4h7b9Eerv1bK0QEBAQEBAQEBAQEBAQEBAQEBAQEEVq6K/1XfIoPldl6Kz1W/ILza+hIsCjaJnNwzZ2NPguZMSOstMVD+lT+66REfJM+n+tJmfniPX/ABXnws+G0PNwGNkzYj4R5288M8INpSgLhmroBPkotopxMd/bln5MTUmJ7uzPJSOG5XWqytlaxrZmskBZIS4NMsLbrqjPmfpGn0Uqd+iw5Ypj7dn6n+NOkxZxGv8A4tRYWkksDZSxgEtzm233F/huAAe0NNSAakDRnFaC8tZp4YxfLn3d/PP+NoqT8uerOCMJuwhbRfF0c28Fvk5yOZ0ZcPzp/wBrFSnGHDzpmYMc4p51yUBygkgho2N0rr1ocfAeasjtErGsHNtddzAC8cwoNNc3TocMz35d2mkT95adLMR3Z9/vOjY2jDHMWaR128YhI57QM4a0VYCK1aXAsOcH+7NmXOKWcxGrpNTKJnRWsuF5LVb4GyMdHWRwP8N7Q9hhlcM0rWnM5vkroGitFtipYcOGZic/xrGktYqTOKI57vNv1HdhBtuSX9RM9nJ841P+H+JPp/EPbfoj1d+rZWiAgICAgICAgICAgICAgICAgICAgitXRX+q75FB8rsvRWeq35BebX0JFgVrbg+K33cdja+7Wl4VpWlafsP2W+HHiw/TOTXFgw4u+BmDoo5mujjYHNaGtcGi8GgUAB9AzJOPFMZZnyYc88lKwYAjs1p5yUMc8aCIgzNeY6rg3MXXmtNaAZswGdb4q2KYyhrhpRE5rZwZCWyAxMpJS/4A8KmcXuvPnWnSYuzt7m3yYe3s70tnscdmIxdjW0BHgtpmJqRm9OdYnFM98sxhiO5HJg2GVrRLEwhrnOALAaOcS5xFeskk9azFTFHdLE4MM98JuYbzjnFrauADjTO5orQO6xnP7rXOe5tlCKDB8Vnu8xGxt0kijQKOIIJHpoSP1WZx4p75axgwx3QsrVsINtyS/qJns5PnGp/w/wASfT+Ie2/RHq79WytEBAQEBAQEBAQEBAQEBAQEBAQEBBFauiv9V3yKD5PZZ24qzwm+K3+4dQXm19CXn2+c3eCwHPt85u8EDn2+c3eCBz7fObvBA59vnN3ggc83zm7wQOfb5zd4IHPt85u8EDn2+c3eCBz7fObvBA59vnN3gg2/JCRr+UbLhB/hSaD6Y1P+H+JPp/EPbfoj1fQVbK0QEBAQEBAQEBAQEBAQEBAQEBAQEBBBikerZuBAxSPVs3AgYpHq2bgQMUj1bNwIGKR6tm4EDFI9WzcCCjg6yxm2WurG/wA5v9o1ECC9ikerZuBAxSPVs3AgYpHq2bgQMUj1bNwIGKR6tm4EHuOBkTqxtaD1hoCCRAQEBAQEBAQEBAQEBAQEBAQEBAQEBAQEBAQEBBQwd0y1+2b/AK8CC+gICAgICAgICAgICAgICAgICAgICAgICAgICAgICAgICAgoYO6Za/bN/wBeBBfQEBAQEBAQEBAQEBAQEBAQEBAQEBAQEBAQEBBFaTSzPp5p+SD5bZpZDZmVmn8Uf/TJ1D8SoJr1d6Vz0NPdhJzj9dP2mTvLHT1d6fyz0NPdg5x+un7TJ3k6ervT+Toae7Bzj9dP2mTvJ09Xen8nQ092DnH66ftMneTp6u9P5Ohp7sHOP10/aZO8nT1d6fydDT3YeWuc0m7LMKmp/wDIkzmgFT4Wc0AH5AJ09Xek6Gnuw9c4/XT9pk7ydPV3p/J0NPdg5x+un7TJ3k6ervT+Toae7Bzj9dP2mTvJ09Xen8nQ092DnH66ftMneTp6u9P5Ohp7sHOP10/aZO8nT1d6fydDT3YbbklK88oGB8krgY5MzpnubmLKG64kV9Km7FVx4scxinPsRdrp4cOCJiMu13qs1eICAgICAgICAgICAgICAgICAgICCK1dFf6rvkUHyuy9FZ6rfkF5tfQkWBRZhiF9pLA41DrhJjeGX7126JCLpN7NQHOV0mliyz5/rTpMOeS1Z522iEOhNWnQaU8tNB9K0mJicpbRMTGcJKrDLzHKJAblcxIzgjODQ6dP56CszGRE5vNpnbZbO985o1jS5xpWjWgkmg05gkRMzlBMxEZyOna2VjXHO+t0U00FT+WZMpyzM47kiwAz6EEdnnbaYGvgNWuFQaUqPyKzMTE5SxExMZwkWGW25Jf1Ez2cnzjU/wCH+JPp/EPbfoj1d+rZWiAgICAgICAgICAgICAgICAgICAgitXRX+q75FB8rsvRWeq35BebX0JFgajB+CS2SQ2xzyDPI8RVaY/5t9jqAVrmBznSu2Op3ZaZZ/fuycsNPvz17lFmCzZYozaLsYEMwkkLhQS85G6FzjXPdN4t6s+iq6dJ80zl29sZR+c/y1+TLLPs7J/8eZ7DJhDB8UkkAdJJeeWlzS1jn3bhcyQZ6Ma1t5tHjyeMaIxxhxThz7I5nu8/t3MThnFhicu2efv/ANSHBUjXAzwtmF+c82XgAOkkDmSgmugVz+MK5qnMsdJH2nLu/wCc9jPyT94z7/8AvPar4TwPPaJ5zEwVdHaW3g9vhtkieI2VIvOo6lb5ABOYUzjbBVwREZzp+p7fL8NcdPFMzx/85lt8L2KS1iMWU3SI5W3/ADXPjutNPLnXGnjw4c8/J1x4ZnuULBguaxxF9naA8EXYyWNaT4bXGsY8ocHVOc3BUArpjqYcU5T3a9v+tMODFh7Y5/DFowG//wDVjMdSxvNXH+Bej5si9ncCRe0+D41SDQAFIrR8k59/br28+fd9iaU/NDcYGgdZcFxMmFHNbQitc/5hcakxixTMOuCJjDESuLRs23JL+omezk+can/D/En0/iHtv0R6u/VsrRAQEBAQEBAQEBAQEBAQEBAQEBAQRWror/Vd8ig+V2XorPVb8gvNr6EiwCBp0oMoMICAgICAgINtyS/qJns5PnGp/wAP8SfT+Ie2/RHq79WytEBAQEBAQEBAQEBAQEBAQEBAQEBBHaG34HAeVp+SD5lBYJGQtBuZgB4x8g9VVPV9TWOeCyvaekveJyfh3jwTq+prHPAvaekmJyfh3jwTq+prHPAvaekmJyfh3jwTq+prHPAvaekmJyfh3jwTq+prHPAvaekmJyfh3jwTq+prHPAvaekmJyfh3jwTq+prHPAvaekmJyfh3jwTq+prHPAvaekmJyfh3jwTq+prHPAvaekmJyfh3jwTq+prHPAvaekmJyfh3jwTq+prHPAvaekmJyfh3jwTq+prHPAvaekttyUsb2Yca592gjeMzjWpLPR6FI2bZcdLFM4pjucNo2jDUwxEO4U5EEBAQEBAQEBAQ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962" y="5080846"/>
            <a:ext cx="2375838" cy="15610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14400" y="2209800"/>
          <a:ext cx="72469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3" imgW="7448478" imgH="1962147" progId="Excel.Sheet.8">
                  <p:embed/>
                </p:oleObj>
              </mc:Choice>
              <mc:Fallback>
                <p:oleObj name="Worksheet" r:id="rId3" imgW="7448478" imgH="196214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246938" cy="20447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F5E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C++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classes can be related to each other in various ways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three most common ways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classes are independent (nothing in common)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classes are related by inheritance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classes are related by composition</a:t>
            </a:r>
            <a:r>
              <a:rPr lang="en-US" dirty="0"/>
              <a:t>  </a:t>
            </a:r>
          </a:p>
        </p:txBody>
      </p:sp>
      <p:pic>
        <p:nvPicPr>
          <p:cNvPr id="35841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865" y="2000766"/>
            <a:ext cx="3449479" cy="22175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mechanism by which one class acquires (inherits) the properties (both data and operations) of another class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 being inherited from is called the base, parent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superclass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 that inherits is called the derived, child, or subclass  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derived class is then “specialized” by adding properties specific to it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Inheritance can be viewed as a tree-like, or hierarchical, structure wherein a base class is shown with its derived classes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8040</TotalTime>
  <Pages>76</Pages>
  <Words>2107</Words>
  <Application>Microsoft Office PowerPoint</Application>
  <PresentationFormat>On-screen Show (4:3)</PresentationFormat>
  <Paragraphs>372</Paragraphs>
  <Slides>45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Worksheet</vt:lpstr>
      <vt:lpstr>Bitmap Image</vt:lpstr>
      <vt:lpstr>CS 1B Review Part 2</vt:lpstr>
      <vt:lpstr>Topics</vt:lpstr>
      <vt:lpstr>Two Programming Paradigms       </vt:lpstr>
      <vt:lpstr>OOP vs. Structured Programming</vt:lpstr>
      <vt:lpstr>The Fundamentals of Object Oriented Design (OOD)</vt:lpstr>
      <vt:lpstr>Object-Oriented Programming Language Features</vt:lpstr>
      <vt:lpstr>Terms</vt:lpstr>
      <vt:lpstr>Relationship between C++ classes</vt:lpstr>
      <vt:lpstr>Inheritance</vt:lpstr>
      <vt:lpstr>Why Inheritance?</vt:lpstr>
      <vt:lpstr>Inheritance Example</vt:lpstr>
      <vt:lpstr>Inheritance Hierarchy Among Vehicles</vt:lpstr>
      <vt:lpstr>“is a”  Relationship </vt:lpstr>
      <vt:lpstr>Vehicle Inheritance</vt:lpstr>
      <vt:lpstr>C++ Stream Classes</vt:lpstr>
      <vt:lpstr>ios class</vt:lpstr>
      <vt:lpstr>ios Derived Classes </vt:lpstr>
      <vt:lpstr>Inheritance Allows One to Reuse Code</vt:lpstr>
      <vt:lpstr>Inheritance Allows for Adaptation of Code</vt:lpstr>
      <vt:lpstr>Access Specifiers  (Expanded View)</vt:lpstr>
      <vt:lpstr>Access Method for Inheritance - 1</vt:lpstr>
      <vt:lpstr>Access Method for Inheritance - 2</vt:lpstr>
      <vt:lpstr>Base Initialization list</vt:lpstr>
      <vt:lpstr>Using a Base Initialization list </vt:lpstr>
      <vt:lpstr>Time Specification</vt:lpstr>
      <vt:lpstr>Adding a data member</vt:lpstr>
      <vt:lpstr>The General Syntax of a Derived Class</vt:lpstr>
      <vt:lpstr>memberAccessSpecifier</vt:lpstr>
      <vt:lpstr>Steps Needed to Create a Child Class</vt:lpstr>
      <vt:lpstr>Inherit the ExtTime Class from the Time Class</vt:lpstr>
      <vt:lpstr>ExtTime Specification</vt:lpstr>
      <vt:lpstr>ExtTime Constructors</vt:lpstr>
      <vt:lpstr>Instantiating ExtTime objects</vt:lpstr>
      <vt:lpstr>ExtTime Set function</vt:lpstr>
      <vt:lpstr>Redefinition of Member Functions</vt:lpstr>
      <vt:lpstr>Avoiding Multiple Inclusion of Header Files</vt:lpstr>
      <vt:lpstr>Composition (or Containment) </vt:lpstr>
      <vt:lpstr>TimeCard Class</vt:lpstr>
      <vt:lpstr>TimeCard Specification</vt:lpstr>
      <vt:lpstr>TimeCard Constructors</vt:lpstr>
      <vt:lpstr>Difference between Inheritance and Composition Constructors</vt:lpstr>
      <vt:lpstr>TimeCard Print Function </vt:lpstr>
      <vt:lpstr>Multiple Member Objects</vt:lpstr>
      <vt:lpstr>Order in Which Constructors are Executed</vt:lpstr>
      <vt:lpstr>Multiple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258</cp:revision>
  <cp:lastPrinted>2001-04-06T06:15:19Z</cp:lastPrinted>
  <dcterms:created xsi:type="dcterms:W3CDTF">1999-02-18T11:48:28Z</dcterms:created>
  <dcterms:modified xsi:type="dcterms:W3CDTF">2017-08-18T19:09:20Z</dcterms:modified>
</cp:coreProperties>
</file>