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jpe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08" r:id="rId1"/>
  </p:sldMasterIdLst>
  <p:notesMasterIdLst>
    <p:notesMasterId r:id="rId85"/>
  </p:notesMasterIdLst>
  <p:handoutMasterIdLst>
    <p:handoutMasterId r:id="rId86"/>
  </p:handoutMasterIdLst>
  <p:sldIdLst>
    <p:sldId id="257" r:id="rId2"/>
    <p:sldId id="258" r:id="rId3"/>
    <p:sldId id="341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90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359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306" r:id="rId38"/>
    <p:sldId id="307" r:id="rId39"/>
    <p:sldId id="342" r:id="rId40"/>
    <p:sldId id="343" r:id="rId41"/>
    <p:sldId id="344" r:id="rId42"/>
    <p:sldId id="345" r:id="rId43"/>
    <p:sldId id="346" r:id="rId44"/>
    <p:sldId id="347" r:id="rId45"/>
    <p:sldId id="348" r:id="rId46"/>
    <p:sldId id="349" r:id="rId47"/>
    <p:sldId id="350" r:id="rId48"/>
    <p:sldId id="351" r:id="rId49"/>
    <p:sldId id="352" r:id="rId50"/>
    <p:sldId id="353" r:id="rId51"/>
    <p:sldId id="354" r:id="rId52"/>
    <p:sldId id="355" r:id="rId53"/>
    <p:sldId id="356" r:id="rId54"/>
    <p:sldId id="311" r:id="rId55"/>
    <p:sldId id="312" r:id="rId56"/>
    <p:sldId id="314" r:id="rId57"/>
    <p:sldId id="315" r:id="rId58"/>
    <p:sldId id="316" r:id="rId59"/>
    <p:sldId id="317" r:id="rId60"/>
    <p:sldId id="318" r:id="rId61"/>
    <p:sldId id="357" r:id="rId62"/>
    <p:sldId id="319" r:id="rId63"/>
    <p:sldId id="320" r:id="rId64"/>
    <p:sldId id="358" r:id="rId65"/>
    <p:sldId id="321" r:id="rId66"/>
    <p:sldId id="322" r:id="rId67"/>
    <p:sldId id="324" r:id="rId68"/>
    <p:sldId id="325" r:id="rId69"/>
    <p:sldId id="326" r:id="rId70"/>
    <p:sldId id="327" r:id="rId71"/>
    <p:sldId id="328" r:id="rId72"/>
    <p:sldId id="329" r:id="rId73"/>
    <p:sldId id="330" r:id="rId74"/>
    <p:sldId id="331" r:id="rId75"/>
    <p:sldId id="332" r:id="rId76"/>
    <p:sldId id="333" r:id="rId77"/>
    <p:sldId id="334" r:id="rId78"/>
    <p:sldId id="335" r:id="rId79"/>
    <p:sldId id="336" r:id="rId80"/>
    <p:sldId id="337" r:id="rId81"/>
    <p:sldId id="338" r:id="rId82"/>
    <p:sldId id="339" r:id="rId83"/>
    <p:sldId id="340" r:id="rId8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bg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F7FF"/>
    <a:srgbClr val="FFFF00"/>
    <a:srgbClr val="FFFFCC"/>
    <a:srgbClr val="800000"/>
    <a:srgbClr val="990033"/>
    <a:srgbClr val="003399"/>
    <a:srgbClr val="B7DBFF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19" autoAdjust="0"/>
    <p:restoredTop sz="94614" autoAdjust="0"/>
  </p:normalViewPr>
  <p:slideViewPr>
    <p:cSldViewPr snapToGrid="0">
      <p:cViewPr varScale="1">
        <p:scale>
          <a:sx n="72" d="100"/>
          <a:sy n="72" d="100"/>
        </p:scale>
        <p:origin x="170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viewProps" Target="viewProps.xml"/><Relationship Id="rId9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png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71627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2813" y="4343400"/>
            <a:ext cx="5030787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3662" tIns="46038" rIns="93662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766972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9842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73075" algn="l" defTabSz="9842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49325" algn="l" defTabSz="9842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422400" algn="l" defTabSz="9842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97063" algn="l" defTabSz="9842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6025" cy="4114800"/>
          </a:xfrm>
          <a:noFill/>
        </p:spPr>
        <p:txBody>
          <a:bodyPr/>
          <a:lstStyle/>
          <a:p>
            <a:pPr defTabSz="1036638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2559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667" y="4554538"/>
            <a:ext cx="5355167" cy="4314825"/>
          </a:xfrm>
          <a:noFill/>
        </p:spPr>
        <p:txBody>
          <a:bodyPr/>
          <a:lstStyle/>
          <a:p>
            <a:pPr defTabSz="109417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7277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defTabSz="1036638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6465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defTabSz="1036638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2886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defTabSz="1036638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7807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3738"/>
            <a:ext cx="4552950" cy="3414712"/>
          </a:xfrm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 lIns="90765" tIns="45382" rIns="90765" bIns="45382"/>
          <a:lstStyle/>
          <a:p>
            <a:pPr defTabSz="1036638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3156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defTabSz="1036638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6615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2063" y="723900"/>
            <a:ext cx="4779962" cy="3584575"/>
          </a:xfrm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667" y="4554538"/>
            <a:ext cx="5355167" cy="4314825"/>
          </a:xfrm>
          <a:noFill/>
        </p:spPr>
        <p:txBody>
          <a:bodyPr lIns="97210" tIns="48606" rIns="97210" bIns="48606"/>
          <a:lstStyle/>
          <a:p>
            <a:pPr defTabSz="109417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3217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2063" y="723900"/>
            <a:ext cx="4779962" cy="3584575"/>
          </a:xfrm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667" y="4554538"/>
            <a:ext cx="5351786" cy="4314825"/>
          </a:xfrm>
          <a:noFill/>
        </p:spPr>
        <p:txBody>
          <a:bodyPr/>
          <a:lstStyle/>
          <a:p>
            <a:pPr defTabSz="109417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522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2063" y="723900"/>
            <a:ext cx="4779962" cy="3584575"/>
          </a:xfrm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667" y="4554538"/>
            <a:ext cx="5351786" cy="4314825"/>
          </a:xfrm>
          <a:noFill/>
        </p:spPr>
        <p:txBody>
          <a:bodyPr/>
          <a:lstStyle/>
          <a:p>
            <a:pPr defTabSz="109417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0347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2063" y="723900"/>
            <a:ext cx="4779962" cy="3584575"/>
          </a:xfrm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667" y="4554538"/>
            <a:ext cx="5355167" cy="4314825"/>
          </a:xfrm>
          <a:noFill/>
        </p:spPr>
        <p:txBody>
          <a:bodyPr lIns="97210" tIns="48606" rIns="97210" bIns="48606"/>
          <a:lstStyle/>
          <a:p>
            <a:pPr defTabSz="109417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1503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defTabSz="1036638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3030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667" y="4554538"/>
            <a:ext cx="5355167" cy="4314825"/>
          </a:xfrm>
          <a:noFill/>
        </p:spPr>
        <p:txBody>
          <a:bodyPr/>
          <a:lstStyle/>
          <a:p>
            <a:pPr defTabSz="109417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7038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667" y="4554538"/>
            <a:ext cx="5355167" cy="4314825"/>
          </a:xfrm>
          <a:noFill/>
        </p:spPr>
        <p:txBody>
          <a:bodyPr/>
          <a:lstStyle/>
          <a:p>
            <a:pPr defTabSz="109417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644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667" y="4554538"/>
            <a:ext cx="5355167" cy="4314825"/>
          </a:xfrm>
          <a:noFill/>
        </p:spPr>
        <p:txBody>
          <a:bodyPr/>
          <a:lstStyle/>
          <a:p>
            <a:pPr defTabSz="109417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0668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09A6A06-EFFA-455C-9522-08FD9FE14CD3}" type="datetimeFigureOut">
              <a:rPr lang="en-US" smtClean="0"/>
              <a:pPr/>
              <a:t>8/18/2017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13D957E-3605-486B-AEB7-65CC4253A2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A6A06-EFFA-455C-9522-08FD9FE14CD3}" type="datetimeFigureOut">
              <a:rPr lang="en-US" smtClean="0"/>
              <a:pPr/>
              <a:t>8/18/2017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957E-3605-486B-AEB7-65CC4253A2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A6A06-EFFA-455C-9522-08FD9FE14CD3}" type="datetimeFigureOut">
              <a:rPr lang="en-US" smtClean="0"/>
              <a:pPr/>
              <a:t>8/18/2017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957E-3605-486B-AEB7-65CC4253A2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zo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92125"/>
            <a:ext cx="7772400" cy="457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52463" y="1525588"/>
            <a:ext cx="7772400" cy="2438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463" y="4116388"/>
            <a:ext cx="7772400" cy="2438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65881768"/>
      </p:ext>
    </p:extLst>
  </p:cSld>
  <p:clrMapOvr>
    <a:masterClrMapping/>
  </p:clrMapOvr>
  <p:transition spd="med"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A6A06-EFFA-455C-9522-08FD9FE14CD3}" type="datetimeFigureOut">
              <a:rPr lang="en-US" smtClean="0"/>
              <a:pPr/>
              <a:t>8/18/2017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957E-3605-486B-AEB7-65CC4253A28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  <p:transition spd="med"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A6A06-EFFA-455C-9522-08FD9FE14CD3}" type="datetimeFigureOut">
              <a:rPr lang="en-US" smtClean="0"/>
              <a:pPr/>
              <a:t>8/18/2017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957E-3605-486B-AEB7-65CC4253A28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A6A06-EFFA-455C-9522-08FD9FE14CD3}" type="datetimeFigureOut">
              <a:rPr lang="en-US" smtClean="0"/>
              <a:pPr/>
              <a:t>8/18/2017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957E-3605-486B-AEB7-65CC4253A28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A6A06-EFFA-455C-9522-08FD9FE14CD3}" type="datetimeFigureOut">
              <a:rPr lang="en-US" smtClean="0"/>
              <a:pPr/>
              <a:t>8/18/2017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957E-3605-486B-AEB7-65CC4253A2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A6A06-EFFA-455C-9522-08FD9FE14CD3}" type="datetimeFigureOut">
              <a:rPr lang="en-US" smtClean="0"/>
              <a:pPr/>
              <a:t>8/18/2017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957E-3605-486B-AEB7-65CC4253A28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A6A06-EFFA-455C-9522-08FD9FE14CD3}" type="datetimeFigureOut">
              <a:rPr lang="en-US" smtClean="0"/>
              <a:pPr/>
              <a:t>8/18/2017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957E-3605-486B-AEB7-65CC4253A2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709A6A06-EFFA-455C-9522-08FD9FE14CD3}" type="datetimeFigureOut">
              <a:rPr lang="en-US" smtClean="0"/>
              <a:pPr/>
              <a:t>8/18/2017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957E-3605-486B-AEB7-65CC4253A2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09A6A06-EFFA-455C-9522-08FD9FE14CD3}" type="datetimeFigureOut">
              <a:rPr lang="en-US" smtClean="0"/>
              <a:pPr/>
              <a:t>8/18/2017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13D957E-3605-486B-AEB7-65CC4253A28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4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709A6A06-EFFA-455C-9522-08FD9FE14CD3}" type="datetimeFigureOut">
              <a:rPr lang="en-US" smtClean="0"/>
              <a:pPr/>
              <a:t>8/18/2017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013D957E-3605-486B-AEB7-65CC4253A28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</p:sldLayoutIdLst>
  <p:transition spd="med">
    <p:zoom/>
  </p:transition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0.png"/><Relationship Id="rId5" Type="http://schemas.openxmlformats.org/officeDocument/2006/relationships/oleObject" Target="../embeddings/oleObject3.bin"/><Relationship Id="rId4" Type="http://schemas.openxmlformats.org/officeDocument/2006/relationships/image" Target="../media/image29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1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6.jpe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e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e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jpe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jpe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jpe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jpe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jpe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jpe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jpe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jpe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jpe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jpe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jpe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jpe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jpe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jpe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jpe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1189383" y="3044687"/>
            <a:ext cx="6959600" cy="800100"/>
          </a:xfrm>
        </p:spPr>
        <p:txBody>
          <a:bodyPr>
            <a:normAutofit fontScale="90000"/>
          </a:bodyPr>
          <a:lstStyle/>
          <a:p>
            <a:r>
              <a:rPr lang="en-US" sz="5500" dirty="0"/>
              <a:t>CS 1B Review Part 1</a:t>
            </a:r>
            <a:endParaRPr lang="en-US" dirty="0"/>
          </a:p>
        </p:txBody>
      </p:sp>
    </p:spTree>
  </p:cSld>
  <p:clrMapOvr>
    <a:masterClrMapping/>
  </p:clrMapOvr>
  <p:transition spd="med"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String Class </a:t>
            </a:r>
            <a:r>
              <a:rPr lang="en-US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(2)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534400" cy="4800600"/>
          </a:xfrm>
        </p:spPr>
        <p:txBody>
          <a:bodyPr>
            <a:normAutofit/>
          </a:bodyPr>
          <a:lstStyle/>
          <a:p>
            <a:pPr marL="342900" indent="-342900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String class</a:t>
            </a:r>
          </a:p>
          <a:p>
            <a:pPr marL="742950" lvl="1" indent="-285750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Memory is dynamically allocated when needed</a:t>
            </a:r>
          </a:p>
          <a:p>
            <a:pPr marL="742950" lvl="1" indent="-285750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Many operators are overloaded</a:t>
            </a:r>
          </a:p>
          <a:p>
            <a:pPr marL="1143000" lvl="2" indent="-228600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+ &lt;&lt; &gt;&gt; [ ]</a:t>
            </a:r>
          </a:p>
          <a:p>
            <a:pPr marL="742950" lvl="1" indent="-285750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Has a default constructor that initializes a string object to A NULL string</a:t>
            </a:r>
          </a:p>
          <a:p>
            <a:pPr marL="742950" lvl="1" indent="-285750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Has another constructor that takes a parameter, creates a string object, and sets it to the parameter </a:t>
            </a:r>
          </a:p>
          <a:p>
            <a:pPr marL="742950" lvl="1" indent="-285750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Boundary checking member function available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charset="0"/>
              <a:buNone/>
            </a:pP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4780" y="5131158"/>
            <a:ext cx="4051479" cy="1378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102064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String Class (3)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534400" cy="4322763"/>
          </a:xfrm>
        </p:spPr>
        <p:txBody>
          <a:bodyPr/>
          <a:lstStyle/>
          <a:p>
            <a:pPr marL="342900" indent="-34290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Can create an array of string variables</a:t>
            </a:r>
          </a:p>
          <a:p>
            <a:pPr marL="342900" indent="-34290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myStrings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[30];</a:t>
            </a:r>
          </a:p>
          <a:p>
            <a:pPr marL="742950" lvl="1" indent="-285750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myStrings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[2] = “Hello World” ; // accesses third string</a:t>
            </a:r>
          </a:p>
          <a:p>
            <a:pPr marL="342900" indent="-342900"/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See examples: string1.cpp through string3.cpp</a:t>
            </a:r>
            <a:endParaRPr lang="en-US" dirty="0">
              <a:solidFill>
                <a:srgbClr val="FF0000"/>
              </a:solidFill>
            </a:endParaRPr>
          </a:p>
          <a:p>
            <a:pPr marL="342900" indent="-342900">
              <a:buFont typeface="Arial" charset="0"/>
              <a:buNone/>
            </a:pPr>
            <a:endParaRPr lang="en-US" dirty="0"/>
          </a:p>
        </p:txBody>
      </p:sp>
      <p:pic>
        <p:nvPicPr>
          <p:cNvPr id="125954" name="Picture 2" descr="C:\Users\Jerry\Desktop\index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56834" y="3352112"/>
            <a:ext cx="3736729" cy="26791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6432033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Oval 2"/>
          <p:cNvSpPr>
            <a:spLocks noChangeArrowheads="1"/>
          </p:cNvSpPr>
          <p:nvPr/>
        </p:nvSpPr>
        <p:spPr bwMode="auto">
          <a:xfrm>
            <a:off x="5638800" y="2286000"/>
            <a:ext cx="3429000" cy="2286000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723" name="Rectangle 3"/>
          <p:cNvSpPr>
            <a:spLocks noChangeArrowheads="1"/>
          </p:cNvSpPr>
          <p:nvPr/>
        </p:nvSpPr>
        <p:spPr bwMode="auto">
          <a:xfrm>
            <a:off x="762000" y="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>
              <a:defRPr/>
            </a:pPr>
            <a:r>
              <a:rPr lang="en-US" sz="4400" dirty="0">
                <a:solidFill>
                  <a:schemeClr val="tx2"/>
                </a:solidFill>
              </a:rPr>
              <a:t>C++  Data Types</a:t>
            </a:r>
          </a:p>
        </p:txBody>
      </p:sp>
      <p:sp>
        <p:nvSpPr>
          <p:cNvPr id="5124" name="Line 4"/>
          <p:cNvSpPr>
            <a:spLocks noChangeShapeType="1"/>
          </p:cNvSpPr>
          <p:nvPr/>
        </p:nvSpPr>
        <p:spPr bwMode="auto">
          <a:xfrm flipH="1">
            <a:off x="2382838" y="1066800"/>
            <a:ext cx="2417762" cy="1409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25" name="Line 5"/>
          <p:cNvSpPr>
            <a:spLocks noChangeShapeType="1"/>
          </p:cNvSpPr>
          <p:nvPr/>
        </p:nvSpPr>
        <p:spPr bwMode="auto">
          <a:xfrm>
            <a:off x="4730750" y="1066800"/>
            <a:ext cx="1347788" cy="403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26" name="Line 6"/>
          <p:cNvSpPr>
            <a:spLocks noChangeShapeType="1"/>
          </p:cNvSpPr>
          <p:nvPr/>
        </p:nvSpPr>
        <p:spPr bwMode="auto">
          <a:xfrm>
            <a:off x="4724400" y="1143000"/>
            <a:ext cx="274320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27" name="Rectangle 7"/>
          <p:cNvSpPr>
            <a:spLocks noChangeArrowheads="1"/>
          </p:cNvSpPr>
          <p:nvPr/>
        </p:nvSpPr>
        <p:spPr bwMode="auto">
          <a:xfrm>
            <a:off x="6689725" y="2384425"/>
            <a:ext cx="1708801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sz="2400" dirty="0"/>
              <a:t>structured</a:t>
            </a:r>
          </a:p>
        </p:txBody>
      </p:sp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5670550" y="3421063"/>
            <a:ext cx="3499356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sz="2000" dirty="0"/>
              <a:t>array   </a:t>
            </a:r>
            <a:r>
              <a:rPr lang="en-US" sz="2000" dirty="0" err="1"/>
              <a:t>struct</a:t>
            </a:r>
            <a:r>
              <a:rPr lang="en-US" sz="2000" dirty="0"/>
              <a:t>   union   class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6332538" y="2800350"/>
            <a:ext cx="2362200" cy="704850"/>
            <a:chOff x="3917" y="1980"/>
            <a:chExt cx="1488" cy="444"/>
          </a:xfrm>
        </p:grpSpPr>
        <p:sp>
          <p:nvSpPr>
            <p:cNvPr id="5153" name="Line 10"/>
            <p:cNvSpPr>
              <a:spLocks noChangeShapeType="1"/>
            </p:cNvSpPr>
            <p:nvPr/>
          </p:nvSpPr>
          <p:spPr bwMode="auto">
            <a:xfrm>
              <a:off x="4973" y="1980"/>
              <a:ext cx="432" cy="4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4" name="Line 11"/>
            <p:cNvSpPr>
              <a:spLocks noChangeShapeType="1"/>
            </p:cNvSpPr>
            <p:nvPr/>
          </p:nvSpPr>
          <p:spPr bwMode="auto">
            <a:xfrm>
              <a:off x="4829" y="1980"/>
              <a:ext cx="96" cy="4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5" name="Line 12"/>
            <p:cNvSpPr>
              <a:spLocks noChangeShapeType="1"/>
            </p:cNvSpPr>
            <p:nvPr/>
          </p:nvSpPr>
          <p:spPr bwMode="auto">
            <a:xfrm flipH="1">
              <a:off x="4409" y="1980"/>
              <a:ext cx="228" cy="4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6" name="Line 13"/>
            <p:cNvSpPr>
              <a:spLocks noChangeShapeType="1"/>
            </p:cNvSpPr>
            <p:nvPr/>
          </p:nvSpPr>
          <p:spPr bwMode="auto">
            <a:xfrm flipH="1">
              <a:off x="3917" y="1980"/>
              <a:ext cx="432" cy="4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5319714" y="5051425"/>
            <a:ext cx="2490788" cy="1284288"/>
            <a:chOff x="3351" y="3398"/>
            <a:chExt cx="1569" cy="809"/>
          </a:xfrm>
        </p:grpSpPr>
        <p:sp>
          <p:nvSpPr>
            <p:cNvPr id="5149" name="Rectangle 15"/>
            <p:cNvSpPr>
              <a:spLocks noChangeArrowheads="1"/>
            </p:cNvSpPr>
            <p:nvPr/>
          </p:nvSpPr>
          <p:spPr bwMode="auto">
            <a:xfrm>
              <a:off x="3591" y="3398"/>
              <a:ext cx="915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2400" dirty="0"/>
                <a:t> address</a:t>
              </a:r>
            </a:p>
          </p:txBody>
        </p:sp>
        <p:sp>
          <p:nvSpPr>
            <p:cNvPr id="5150" name="Line 16"/>
            <p:cNvSpPr>
              <a:spLocks noChangeShapeType="1"/>
            </p:cNvSpPr>
            <p:nvPr/>
          </p:nvSpPr>
          <p:spPr bwMode="auto">
            <a:xfrm flipH="1">
              <a:off x="3553" y="3648"/>
              <a:ext cx="288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1" name="Line 17"/>
            <p:cNvSpPr>
              <a:spLocks noChangeShapeType="1"/>
            </p:cNvSpPr>
            <p:nvPr/>
          </p:nvSpPr>
          <p:spPr bwMode="auto">
            <a:xfrm>
              <a:off x="4177" y="3648"/>
              <a:ext cx="336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2" name="Rectangle 18"/>
            <p:cNvSpPr>
              <a:spLocks noChangeArrowheads="1"/>
            </p:cNvSpPr>
            <p:nvPr/>
          </p:nvSpPr>
          <p:spPr bwMode="auto">
            <a:xfrm>
              <a:off x="3351" y="3955"/>
              <a:ext cx="1569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2000"/>
                <a:t>pointer    reference</a:t>
              </a:r>
            </a:p>
          </p:txBody>
        </p:sp>
      </p:grpSp>
      <p:sp>
        <p:nvSpPr>
          <p:cNvPr id="5131" name="Rectangle 19"/>
          <p:cNvSpPr>
            <a:spLocks noChangeArrowheads="1"/>
          </p:cNvSpPr>
          <p:nvPr/>
        </p:nvSpPr>
        <p:spPr bwMode="auto">
          <a:xfrm>
            <a:off x="1738313" y="2384425"/>
            <a:ext cx="1160574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sz="2400" dirty="0"/>
              <a:t>simple</a:t>
            </a:r>
          </a:p>
        </p:txBody>
      </p:sp>
      <p:sp>
        <p:nvSpPr>
          <p:cNvPr id="5132" name="Line 20"/>
          <p:cNvSpPr>
            <a:spLocks noChangeShapeType="1"/>
          </p:cNvSpPr>
          <p:nvPr/>
        </p:nvSpPr>
        <p:spPr bwMode="auto">
          <a:xfrm flipH="1">
            <a:off x="1220788" y="2781300"/>
            <a:ext cx="7620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33" name="Line 21"/>
          <p:cNvSpPr>
            <a:spLocks noChangeShapeType="1"/>
          </p:cNvSpPr>
          <p:nvPr/>
        </p:nvSpPr>
        <p:spPr bwMode="auto">
          <a:xfrm>
            <a:off x="2592388" y="2781300"/>
            <a:ext cx="14478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34" name="Rectangle 22"/>
          <p:cNvSpPr>
            <a:spLocks noChangeArrowheads="1"/>
          </p:cNvSpPr>
          <p:nvPr/>
        </p:nvSpPr>
        <p:spPr bwMode="auto">
          <a:xfrm>
            <a:off x="671513" y="3421063"/>
            <a:ext cx="2712281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sz="2000" dirty="0"/>
              <a:t> integral            </a:t>
            </a:r>
            <a:r>
              <a:rPr lang="en-US" sz="2000" dirty="0" err="1"/>
              <a:t>enum</a:t>
            </a:r>
            <a:endParaRPr lang="en-US" sz="2000" dirty="0"/>
          </a:p>
        </p:txBody>
      </p:sp>
      <p:sp>
        <p:nvSpPr>
          <p:cNvPr id="5135" name="Rectangle 23"/>
          <p:cNvSpPr>
            <a:spLocks noChangeArrowheads="1"/>
          </p:cNvSpPr>
          <p:nvPr/>
        </p:nvSpPr>
        <p:spPr bwMode="auto">
          <a:xfrm>
            <a:off x="1588" y="4335463"/>
            <a:ext cx="3399970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sz="2000"/>
              <a:t>char  short   int  long  bool</a:t>
            </a:r>
          </a:p>
        </p:txBody>
      </p:sp>
      <p:sp>
        <p:nvSpPr>
          <p:cNvPr id="5136" name="Line 24"/>
          <p:cNvSpPr>
            <a:spLocks noChangeShapeType="1"/>
          </p:cNvSpPr>
          <p:nvPr/>
        </p:nvSpPr>
        <p:spPr bwMode="auto">
          <a:xfrm flipH="1">
            <a:off x="611188" y="3771900"/>
            <a:ext cx="3810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37" name="Line 25"/>
          <p:cNvSpPr>
            <a:spLocks noChangeShapeType="1"/>
          </p:cNvSpPr>
          <p:nvPr/>
        </p:nvSpPr>
        <p:spPr bwMode="auto">
          <a:xfrm flipH="1">
            <a:off x="1068388" y="3771900"/>
            <a:ext cx="762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38" name="Line 26"/>
          <p:cNvSpPr>
            <a:spLocks noChangeShapeType="1"/>
          </p:cNvSpPr>
          <p:nvPr/>
        </p:nvSpPr>
        <p:spPr bwMode="auto">
          <a:xfrm>
            <a:off x="1373188" y="3771900"/>
            <a:ext cx="3048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39" name="Line 27"/>
          <p:cNvSpPr>
            <a:spLocks noChangeShapeType="1"/>
          </p:cNvSpPr>
          <p:nvPr/>
        </p:nvSpPr>
        <p:spPr bwMode="auto">
          <a:xfrm>
            <a:off x="1601788" y="3771900"/>
            <a:ext cx="6858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" name="Group 28"/>
          <p:cNvGrpSpPr>
            <a:grpSpLocks/>
          </p:cNvGrpSpPr>
          <p:nvPr/>
        </p:nvGrpSpPr>
        <p:grpSpPr bwMode="auto">
          <a:xfrm>
            <a:off x="2405063" y="3421063"/>
            <a:ext cx="3375024" cy="2171700"/>
            <a:chOff x="1467" y="2371"/>
            <a:chExt cx="2126" cy="1368"/>
          </a:xfrm>
        </p:grpSpPr>
        <p:sp>
          <p:nvSpPr>
            <p:cNvPr id="5144" name="Rectangle 29"/>
            <p:cNvSpPr>
              <a:spLocks noChangeArrowheads="1"/>
            </p:cNvSpPr>
            <p:nvPr/>
          </p:nvSpPr>
          <p:spPr bwMode="auto">
            <a:xfrm>
              <a:off x="2343" y="2371"/>
              <a:ext cx="700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2000" dirty="0"/>
                <a:t>floating</a:t>
              </a:r>
            </a:p>
          </p:txBody>
        </p:sp>
        <p:sp>
          <p:nvSpPr>
            <p:cNvPr id="5145" name="Rectangle 30"/>
            <p:cNvSpPr>
              <a:spLocks noChangeArrowheads="1"/>
            </p:cNvSpPr>
            <p:nvPr/>
          </p:nvSpPr>
          <p:spPr bwMode="auto">
            <a:xfrm>
              <a:off x="1467" y="3487"/>
              <a:ext cx="2126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2000"/>
                <a:t>float  double   long double</a:t>
              </a:r>
            </a:p>
          </p:txBody>
        </p:sp>
        <p:sp>
          <p:nvSpPr>
            <p:cNvPr id="5146" name="Line 31"/>
            <p:cNvSpPr>
              <a:spLocks noChangeShapeType="1"/>
            </p:cNvSpPr>
            <p:nvPr/>
          </p:nvSpPr>
          <p:spPr bwMode="auto">
            <a:xfrm flipH="1">
              <a:off x="1777" y="2592"/>
              <a:ext cx="960" cy="9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7" name="Line 32"/>
            <p:cNvSpPr>
              <a:spLocks noChangeShapeType="1"/>
            </p:cNvSpPr>
            <p:nvPr/>
          </p:nvSpPr>
          <p:spPr bwMode="auto">
            <a:xfrm>
              <a:off x="2833" y="2592"/>
              <a:ext cx="96" cy="9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8" name="Line 33"/>
            <p:cNvSpPr>
              <a:spLocks noChangeShapeType="1"/>
            </p:cNvSpPr>
            <p:nvPr/>
          </p:nvSpPr>
          <p:spPr bwMode="auto">
            <a:xfrm flipH="1">
              <a:off x="2209" y="2592"/>
              <a:ext cx="576" cy="9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141" name="Line 34"/>
          <p:cNvSpPr>
            <a:spLocks noChangeShapeType="1"/>
          </p:cNvSpPr>
          <p:nvPr/>
        </p:nvSpPr>
        <p:spPr bwMode="auto">
          <a:xfrm>
            <a:off x="1754188" y="3771900"/>
            <a:ext cx="12192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42" name="Line 35"/>
          <p:cNvSpPr>
            <a:spLocks noChangeShapeType="1"/>
          </p:cNvSpPr>
          <p:nvPr/>
        </p:nvSpPr>
        <p:spPr bwMode="auto">
          <a:xfrm>
            <a:off x="2266950" y="2781300"/>
            <a:ext cx="495300" cy="7429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43" name="Oval 36"/>
          <p:cNvSpPr>
            <a:spLocks noChangeArrowheads="1"/>
          </p:cNvSpPr>
          <p:nvPr/>
        </p:nvSpPr>
        <p:spPr bwMode="auto">
          <a:xfrm>
            <a:off x="4648200" y="1007983"/>
            <a:ext cx="90" cy="346234"/>
          </a:xfrm>
          <a:prstGeom prst="ellipse">
            <a:avLst/>
          </a:prstGeom>
          <a:solidFill>
            <a:schemeClr val="accent1"/>
          </a:solidFill>
          <a:ln w="19050">
            <a:solidFill>
              <a:srgbClr val="FFF5E1"/>
            </a:solidFill>
            <a:round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489631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Arrays (1</a:t>
            </a:r>
            <a:r>
              <a:rPr lang="en-US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12838"/>
            <a:ext cx="8229600" cy="4525963"/>
          </a:xfrm>
        </p:spPr>
        <p:txBody>
          <a:bodyPr>
            <a:normAutofit/>
          </a:bodyPr>
          <a:lstStyle/>
          <a:p>
            <a:pPr marL="285750" indent="-285750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Used to store multiple values of the same datatype in one variable name</a:t>
            </a:r>
          </a:p>
          <a:p>
            <a:pPr marL="285750" indent="-285750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Stored contiguously in memory</a:t>
            </a:r>
          </a:p>
          <a:p>
            <a:pPr marL="285750" indent="-285750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Individual elements can be accessed using a subscript called an index</a:t>
            </a:r>
          </a:p>
          <a:p>
            <a:pPr marL="285750" indent="-285750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Syntax:</a:t>
            </a:r>
          </a:p>
          <a:p>
            <a:pPr marL="742950" lvl="1" indent="-285750">
              <a:buFont typeface="Arial" charset="0"/>
              <a:buNone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datatype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arrayName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[[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numberOfCells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]];</a:t>
            </a:r>
          </a:p>
        </p:txBody>
      </p:sp>
      <p:pic>
        <p:nvPicPr>
          <p:cNvPr id="21505" name="Picture 1" descr="C:\Users\Jerry\Desktop\index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17323" y="4367675"/>
            <a:ext cx="2741053" cy="210932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3149362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Arrays (2) 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530725"/>
          </a:xfrm>
        </p:spPr>
        <p:txBody>
          <a:bodyPr/>
          <a:lstStyle/>
          <a:p>
            <a:pPr marL="285750" indent="-285750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Valid indices are 0 through numberOfCells-1</a:t>
            </a:r>
          </a:p>
          <a:p>
            <a:pPr marL="742950" lvl="1" indent="-285750"/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Integers (</a:t>
            </a:r>
            <a:r>
              <a:rPr lang="en-US" b="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, char, </a:t>
            </a:r>
            <a:r>
              <a:rPr lang="en-US" b="0" dirty="0" err="1">
                <a:latin typeface="Arial" panose="020B0604020202020204" pitchFamily="34" charset="0"/>
                <a:cs typeface="Arial" panose="020B0604020202020204" pitchFamily="34" charset="0"/>
              </a:rPr>
              <a:t>bool</a:t>
            </a:r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, short, long, </a:t>
            </a:r>
            <a:r>
              <a:rPr lang="en-US" b="0" dirty="0" err="1">
                <a:latin typeface="Arial" panose="020B0604020202020204" pitchFamily="34" charset="0"/>
                <a:cs typeface="Arial" panose="020B0604020202020204" pitchFamily="34" charset="0"/>
              </a:rPr>
              <a:t>enum</a:t>
            </a:r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, unsigned short, unsigned long, unsigned </a:t>
            </a:r>
            <a:r>
              <a:rPr lang="en-US" b="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) expressions must be used for the index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C++ does not do boundary checking (not a compilation error)</a:t>
            </a:r>
          </a:p>
          <a:p>
            <a:pPr marL="1143000" lvl="2" indent="-22860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Given the allocation: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testScores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[1000]; -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cout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&lt;&lt;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testScores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[1000] ; returns an unpredictable value</a:t>
            </a:r>
          </a:p>
          <a:p>
            <a:pPr marL="1143000" lvl="2" indent="-22860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is a very common problem using loops (for, while, do)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4892675"/>
            <a:ext cx="26670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334119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Array Size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85750" indent="-28575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Given the following allocation (assuming 32 bit integers)</a:t>
            </a:r>
          </a:p>
          <a:p>
            <a:pPr marL="742950" lvl="1" indent="-285750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testScores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[100];</a:t>
            </a:r>
          </a:p>
          <a:p>
            <a:pPr marL="1143000" lvl="2" indent="-228600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sizeof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testScores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would be 400</a:t>
            </a:r>
          </a:p>
          <a:p>
            <a:pPr marL="1143000" lvl="2" indent="-228600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sizeof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testScores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[0]) would be 4</a:t>
            </a:r>
          </a:p>
          <a:p>
            <a:pPr marL="285750" indent="-285750"/>
            <a:endParaRPr lang="en-US" dirty="0"/>
          </a:p>
          <a:p>
            <a:pPr marL="285750" indent="-285750"/>
            <a:endParaRPr lang="en-US" dirty="0"/>
          </a:p>
          <a:p>
            <a:pPr marL="285750" indent="-285750"/>
            <a:endParaRPr lang="en-US" dirty="0"/>
          </a:p>
        </p:txBody>
      </p:sp>
      <p:pic>
        <p:nvPicPr>
          <p:cNvPr id="19457" name="Picture 1" descr="C:\Users\Jerry\Desktop\index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14424" y="3546464"/>
            <a:ext cx="4088216" cy="311786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08692668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Array Initialization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85750" indent="-285750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testScores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[10] = {100,89,99} </a:t>
            </a:r>
          </a:p>
          <a:p>
            <a:pPr marL="742950" lvl="1" indent="-28575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elements 3-9 will be initialized to zero</a:t>
            </a:r>
          </a:p>
          <a:p>
            <a:pPr marL="285750" indent="-28575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float dollars[ ] = {12.64,3.99,97.82} </a:t>
            </a:r>
          </a:p>
          <a:p>
            <a:pPr marL="742950" lvl="1" indent="-28575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# of cells equals the number of initial values</a:t>
            </a:r>
          </a:p>
          <a:p>
            <a:pPr marL="285750" indent="-28575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contents of a cell is unpredictable if not initialized</a:t>
            </a:r>
          </a:p>
          <a:p>
            <a:pPr marL="285750" indent="-285750"/>
            <a:endParaRPr lang="en-US" dirty="0"/>
          </a:p>
          <a:p>
            <a:pPr marL="285750" indent="-285750"/>
            <a:endParaRPr lang="en-US" dirty="0"/>
          </a:p>
          <a:p>
            <a:pPr marL="285750" indent="-285750"/>
            <a:endParaRPr lang="en-US" dirty="0"/>
          </a:p>
          <a:p>
            <a:pPr marL="285750" indent="-285750"/>
            <a:endParaRPr lang="en-US" dirty="0"/>
          </a:p>
        </p:txBody>
      </p:sp>
      <p:pic>
        <p:nvPicPr>
          <p:cNvPr id="18433" name="Picture 1" descr="C:\Users\Jerry\Desktop\index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83169" y="4019015"/>
            <a:ext cx="2590800" cy="241289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83481289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Array Addresses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3925" y="1354138"/>
            <a:ext cx="7772400" cy="5029200"/>
          </a:xfrm>
        </p:spPr>
        <p:txBody>
          <a:bodyPr>
            <a:normAutofit/>
          </a:bodyPr>
          <a:lstStyle/>
          <a:p>
            <a:pPr marL="285750" indent="-285750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Given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arrayName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[10]</a:t>
            </a:r>
          </a:p>
          <a:p>
            <a:pPr marL="742950" lvl="1" indent="-285750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arrayName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[0] is at address 1000 then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arrayName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[1] will be at address 1004 (assuming 32 bit integers)</a:t>
            </a:r>
          </a:p>
          <a:p>
            <a:pPr marL="285750" indent="-285750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The name of the array without brackets evaluates to the address of the first cell in the array</a:t>
            </a:r>
          </a:p>
          <a:p>
            <a:pPr marL="285750" indent="-285750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The name of the array without brackets is a pointer (because its value is an address)</a:t>
            </a:r>
          </a:p>
          <a:p>
            <a:pPr marL="742950" lvl="1" indent="-285750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array name is equivalent to &amp;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arrayName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[0] </a:t>
            </a:r>
          </a:p>
          <a:p>
            <a:pPr marL="285750" indent="-285750"/>
            <a:r>
              <a:rPr lang="en-US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See example: array1.cpp</a:t>
            </a:r>
          </a:p>
        </p:txBody>
      </p:sp>
    </p:spTree>
    <p:extLst>
      <p:ext uri="{BB962C8B-B14F-4D97-AF65-F5344CB8AC3E}">
        <p14:creationId xmlns:p14="http://schemas.microsoft.com/office/powerpoint/2010/main" val="2951816336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Aggregate Operations on Arrays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85750" indent="-28575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There aren’t any EXCEPT aggregate I/O is permitted for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Cstrings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(special kinds of char arrays)</a:t>
            </a:r>
          </a:p>
          <a:p>
            <a:pPr marL="285750" indent="-285750"/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See examples: array2.cpp and array3.cpp</a:t>
            </a:r>
          </a:p>
          <a:p>
            <a:pPr marL="285750" indent="-28575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758875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357188" y="549275"/>
            <a:ext cx="8786812" cy="457200"/>
          </a:xfrm>
        </p:spPr>
        <p:txBody>
          <a:bodyPr>
            <a:normAutofit fontScale="90000"/>
          </a:bodyPr>
          <a:lstStyle/>
          <a:p>
            <a:r>
              <a:rPr lang="en-US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Arrays as Parameters to Functions (1)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85750" indent="-285750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Arrays can be passed as parameters to functions but in contrast to other variable types, it is not possible to pass a copy of the array</a:t>
            </a:r>
          </a:p>
          <a:p>
            <a:pPr marL="742950" lvl="1" indent="-285750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Instead the address of the array name serves as the parameter and the function can access the array elements through the address  </a:t>
            </a:r>
          </a:p>
        </p:txBody>
      </p:sp>
      <p:pic>
        <p:nvPicPr>
          <p:cNvPr id="15361" name="Picture 1" descr="C:\Users\Jerry\Desktop\image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82721" y="4640688"/>
            <a:ext cx="2925763" cy="146288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67541884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Topics (1)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Enums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pPr marL="342900" indent="-342900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Typedefs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pPr marL="342900" indent="-34290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String datatype </a:t>
            </a:r>
          </a:p>
          <a:p>
            <a:pPr marL="285750" indent="-28575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Arrays  </a:t>
            </a:r>
          </a:p>
          <a:p>
            <a:pPr marL="285750" indent="-285750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Cstrings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pPr marL="285750" indent="-28575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Multi-dimensional arrays</a:t>
            </a:r>
          </a:p>
          <a:p>
            <a:pPr marL="285750" indent="-28575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Binary search  </a:t>
            </a:r>
          </a:p>
          <a:p>
            <a:pPr marL="342900" indent="-34290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Structures</a:t>
            </a:r>
          </a:p>
          <a:p>
            <a:pPr marL="342900" indent="-34290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Casting</a:t>
            </a:r>
          </a:p>
          <a:p>
            <a:pPr marL="285750" indent="-285750">
              <a:buFont typeface="Arial" charset="0"/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0034" y="1867884"/>
            <a:ext cx="2935602" cy="2259037"/>
          </a:xfrm>
          <a:prstGeom prst="rect">
            <a:avLst/>
          </a:prstGeom>
        </p:spPr>
      </p:pic>
    </p:spTree>
  </p:cSld>
  <p:clrMapOvr>
    <a:masterClrMapping/>
  </p:clrMapOvr>
  <p:transition spd="med">
    <p:zo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257175" y="549275"/>
            <a:ext cx="8886825" cy="457200"/>
          </a:xfrm>
        </p:spPr>
        <p:txBody>
          <a:bodyPr>
            <a:normAutofit fontScale="90000"/>
          </a:bodyPr>
          <a:lstStyle/>
          <a:p>
            <a:r>
              <a:rPr lang="en-US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Arrays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as Parameters to Functions (2)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8325" y="1161021"/>
            <a:ext cx="7772400" cy="5029200"/>
          </a:xfrm>
        </p:spPr>
        <p:txBody>
          <a:bodyPr>
            <a:normAutofit/>
          </a:bodyPr>
          <a:lstStyle/>
          <a:p>
            <a:pPr marL="285750" indent="-285750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Functions can change the array elements </a:t>
            </a:r>
          </a:p>
          <a:p>
            <a:pPr marL="742950" lvl="1" indent="-285750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array name is the address of the array (address of the first cell)</a:t>
            </a:r>
          </a:p>
          <a:p>
            <a:pPr marL="742950" lvl="1" indent="-285750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Function has no knowledge of the number of elements or type </a:t>
            </a:r>
          </a:p>
          <a:p>
            <a:pPr marL="742950" lvl="1" indent="-285750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Generally, functions that work with an entire array require two items of information as arguments:</a:t>
            </a:r>
          </a:p>
          <a:p>
            <a:pPr marL="1143000" lvl="2" indent="-228600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beginning memory address of the array (base address)</a:t>
            </a:r>
          </a:p>
          <a:p>
            <a:pPr marL="1143000" lvl="2" indent="-228600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number of elements to process in the array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2184" y="5414269"/>
            <a:ext cx="1242811" cy="1242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534355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257175" y="549275"/>
            <a:ext cx="8886825" cy="457200"/>
          </a:xfrm>
        </p:spPr>
        <p:txBody>
          <a:bodyPr>
            <a:normAutofit fontScale="90000"/>
          </a:bodyPr>
          <a:lstStyle/>
          <a:p>
            <a:r>
              <a:rPr lang="en-US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Arrays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as Parameters to Functions (3)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4387" y="1006475"/>
            <a:ext cx="7772400" cy="5029200"/>
          </a:xfrm>
        </p:spPr>
        <p:txBody>
          <a:bodyPr>
            <a:normAutofit/>
          </a:bodyPr>
          <a:lstStyle/>
          <a:p>
            <a:pPr marL="285750" indent="-285750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To prevent a function from changing an array use the word “const” in the function heading and prototype </a:t>
            </a:r>
          </a:p>
          <a:p>
            <a:pPr marL="285750" indent="-285750"/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See example: array4.cpp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191" y="3074801"/>
            <a:ext cx="2551969" cy="2551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883496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CStrings</a:t>
            </a:r>
            <a:r>
              <a:rPr lang="en-US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(1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352550"/>
            <a:ext cx="8207829" cy="4322763"/>
          </a:xfrm>
        </p:spPr>
        <p:txBody>
          <a:bodyPr/>
          <a:lstStyle/>
          <a:p>
            <a:pPr marL="285750" indent="-285750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Cstrings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or character strings</a:t>
            </a:r>
          </a:p>
          <a:p>
            <a:pPr marL="742950" lvl="1" indent="-28575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NOT the string class</a:t>
            </a:r>
          </a:p>
          <a:p>
            <a:pPr marL="742950" lvl="1" indent="-28575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Is a char array terminated by the null character ‘\0’  ( with ASCII value 0 ) </a:t>
            </a:r>
          </a:p>
          <a:p>
            <a:pPr marL="742950" lvl="1" indent="-28575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char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cstring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[10]; - can store 9 characters</a:t>
            </a:r>
          </a:p>
          <a:p>
            <a:pPr marL="742950" lvl="1" indent="-28575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Cstring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constant is constant enclosed within double quotes “ABC”</a:t>
            </a:r>
          </a:p>
        </p:txBody>
      </p:sp>
      <p:pic>
        <p:nvPicPr>
          <p:cNvPr id="13313" name="Picture 1" descr="C:\Users\Jerry\Desktop\index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99278" y="3791806"/>
            <a:ext cx="1980967" cy="283446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70281401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00075" y="349250"/>
            <a:ext cx="7772400" cy="457200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CStrings</a:t>
            </a:r>
            <a:r>
              <a:rPr lang="en-US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8403" y="1129182"/>
            <a:ext cx="8534400" cy="4322763"/>
          </a:xfrm>
        </p:spPr>
        <p:txBody>
          <a:bodyPr/>
          <a:lstStyle/>
          <a:p>
            <a:pPr marL="742950" lvl="1" indent="-28575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Cstring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variable can be initialized in its declaration in two equivalent ways </a:t>
            </a:r>
          </a:p>
          <a:p>
            <a:pPr marL="1143000" lvl="2" indent="-22860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char 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helloMessage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[ 6 ]  =  { ‘H’, ‘e’, ‘l’, ‘l’, ‘o’, ‘\0’ };</a:t>
            </a:r>
          </a:p>
          <a:p>
            <a:pPr marL="1143000" lvl="2" indent="-22860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char 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helloMessage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[ 6 ]  =  “Hello” ;</a:t>
            </a:r>
          </a:p>
          <a:p>
            <a:pPr marL="742950" lvl="1" indent="-28575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char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helloMessage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[6];  </a:t>
            </a:r>
          </a:p>
          <a:p>
            <a:pPr marL="742950" lvl="1" indent="-285750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helloMessage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“Hello” // will give a compilation error since one is trying  to change the address of the array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helloMessage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742950" lvl="1" indent="-28575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‘A’ is data type char and is stored in 1 byte</a:t>
            </a:r>
          </a:p>
          <a:p>
            <a:pPr marL="742950" lvl="1" indent="-28575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“A”  is a C string of 2 characters and is stored in 2 bytes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3357" y="5150789"/>
            <a:ext cx="4479904" cy="1524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717469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More on </a:t>
            </a:r>
            <a:r>
              <a:rPr lang="en-US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CStrings</a:t>
            </a:r>
            <a:endParaRPr lang="en-US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85750" indent="-28575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Passing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CStrings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C++ associates a string constant with the address of the 1st character</a:t>
            </a:r>
          </a:p>
          <a:p>
            <a:pPr marL="1143000" lvl="2" indent="-228600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myFunction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("I am here"); address of I is passed to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myFunction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Concept of strings related to character arrays (stored in contiguous memory locations)</a:t>
            </a:r>
          </a:p>
          <a:p>
            <a:pPr marL="742950" lvl="1" indent="-28575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BIG difference - strings end with a NULL while a character array may or may not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7900" y="4843462"/>
            <a:ext cx="2628900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691409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Even More on </a:t>
            </a:r>
            <a:r>
              <a:rPr lang="en-US" dirty="0" err="1">
                <a:effectLst/>
              </a:rPr>
              <a:t>CStrings</a:t>
            </a:r>
            <a:endParaRPr lang="en-US" dirty="0">
              <a:effectLst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85750" indent="-285750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Aggregate C String I/O in C++</a:t>
            </a:r>
          </a:p>
          <a:p>
            <a:pPr marL="742950" lvl="1" indent="-285750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I/O of an entire C string is possible using the array identifier with no subscripts and no looping   (like the %s in C)</a:t>
            </a:r>
          </a:p>
          <a:p>
            <a:pPr marL="742950" lvl="1" indent="-285750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This cannot be done with any other data type  (a loop is required to input an integer array)</a:t>
            </a:r>
          </a:p>
          <a:p>
            <a:pPr marL="742950" lvl="1" indent="-285750"/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cout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expects a NULL in the array  </a:t>
            </a:r>
          </a:p>
          <a:p>
            <a:pPr marL="1143000" lvl="2" indent="-228600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It will send characters to the output stream until it finds one</a:t>
            </a:r>
          </a:p>
          <a:p>
            <a:pPr marL="285750" indent="-285750"/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6741" y="5045219"/>
            <a:ext cx="3314700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165589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More on </a:t>
            </a:r>
            <a:r>
              <a:rPr lang="en-US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Cstring</a:t>
            </a:r>
            <a:r>
              <a:rPr lang="en-US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I/O (1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7709" y="1100230"/>
            <a:ext cx="8229600" cy="4525963"/>
          </a:xfrm>
        </p:spPr>
        <p:txBody>
          <a:bodyPr/>
          <a:lstStyle/>
          <a:p>
            <a:pPr marL="285750" indent="-285750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When using the extraction operator (&gt;&gt;)  to read input characters into a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Cstring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variable, the &gt;&gt; operator skips any leading whitespace characters such as blanks and newlines</a:t>
            </a:r>
          </a:p>
          <a:p>
            <a:pPr marL="742950" lvl="1" indent="-285750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It then reads successive characters into the array, and stops at the first trailing whitespace character (which is not consumed, but remains waiting in the input stream)</a:t>
            </a:r>
          </a:p>
          <a:p>
            <a:pPr marL="742950" lvl="1" indent="-285750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 &gt;&gt; operator adds the null character to the end of the string when it is stored in memory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1292" y="5318975"/>
            <a:ext cx="1866017" cy="1379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651542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More on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Cstring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I/O (2)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81328"/>
            <a:ext cx="8390586" cy="4525963"/>
          </a:xfrm>
        </p:spPr>
        <p:txBody>
          <a:bodyPr/>
          <a:lstStyle/>
          <a:p>
            <a:pPr marL="486918" indent="-28575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If the string’s declared size is not large enough to hold the input characters and the added ‘\0’, the extraction operator stores characters into memory beyond the end of the array</a:t>
            </a:r>
          </a:p>
          <a:p>
            <a:pPr marL="742950" lvl="1" indent="-28575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Is this a problem?</a:t>
            </a:r>
          </a:p>
          <a:p>
            <a:pPr marL="486918" indent="-28575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Another function is required to read whitespaces</a:t>
            </a:r>
          </a:p>
          <a:p>
            <a:pPr marL="285750" indent="-285750"/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See examples cstring1.cpp and cstring2.cpp </a:t>
            </a:r>
          </a:p>
          <a:p>
            <a:pPr marL="285750" indent="-285750"/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3794" y="5011882"/>
            <a:ext cx="3152775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567836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Functions Requiring Cstrings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85750" indent="-28575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Some functions require C strings instead of C++ string objects</a:t>
            </a:r>
          </a:p>
          <a:p>
            <a:pPr marL="742950" lvl="1" indent="-28575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I/O related functions (open, close, etc.)</a:t>
            </a:r>
          </a:p>
          <a:p>
            <a:pPr marL="285750" indent="-285750"/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See example: cstring3.cpp</a:t>
            </a:r>
          </a:p>
          <a:p>
            <a:pPr marL="285750" indent="-285750"/>
            <a:endParaRPr lang="en-US" dirty="0"/>
          </a:p>
        </p:txBody>
      </p:sp>
      <p:pic>
        <p:nvPicPr>
          <p:cNvPr id="4" name="Picture 1" descr="C:\Users\Jerry\Desktop\image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26984" y="3638988"/>
            <a:ext cx="3419475" cy="236830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95907843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Cstring</a:t>
            </a:r>
            <a:r>
              <a:rPr lang="en-US" dirty="0"/>
              <a:t> Library Routines (1)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9550" y="1566863"/>
            <a:ext cx="8534400" cy="4322762"/>
          </a:xfrm>
        </p:spPr>
        <p:txBody>
          <a:bodyPr/>
          <a:lstStyle/>
          <a:p>
            <a:pPr marL="285750" indent="-28575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Functions are needed for the = and == operators </a:t>
            </a:r>
          </a:p>
          <a:p>
            <a:pPr marL="742950" lvl="1" indent="-285750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strcpy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strcmp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strlen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(string) - returns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size_t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(unsigned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the length of a string (not including the \0)  </a:t>
            </a:r>
          </a:p>
          <a:p>
            <a:pPr marL="742950" lvl="1" indent="-28575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length=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strlen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(“I am here”) returns 9</a:t>
            </a:r>
          </a:p>
          <a:p>
            <a:pPr marL="285750" indent="-285750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strcpy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copy,original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- copies a string - copy must be big enough to hold original - returns the address of copy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9307" y="4812025"/>
            <a:ext cx="2619375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978775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Topics (2)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85750" indent="-28575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Classes</a:t>
            </a:r>
          </a:p>
          <a:p>
            <a:pPr marL="285750" indent="-28575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Class Constructors</a:t>
            </a:r>
          </a:p>
          <a:p>
            <a:pPr marL="285750" indent="-28575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Destructors</a:t>
            </a:r>
          </a:p>
          <a:p>
            <a:pPr marL="285750" indent="-28575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Helper functions</a:t>
            </a:r>
          </a:p>
          <a:p>
            <a:pPr marL="285750" indent="-28575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Information hiding</a:t>
            </a:r>
          </a:p>
          <a:p>
            <a:pPr marL="285750" indent="-28575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Array of objects</a:t>
            </a:r>
          </a:p>
          <a:p>
            <a:pPr marL="285750" indent="-28575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Static data members</a:t>
            </a:r>
          </a:p>
          <a:p>
            <a:pPr marL="285750" indent="-285750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Const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parameter</a:t>
            </a:r>
          </a:p>
          <a:p>
            <a:pPr marL="285750" indent="-285750">
              <a:buFont typeface="Arial" charset="0"/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908" y="2885829"/>
            <a:ext cx="4922111" cy="2407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457910"/>
      </p:ext>
    </p:extLst>
  </p:cSld>
  <p:clrMapOvr>
    <a:masterClrMapping/>
  </p:clrMapOvr>
  <p:transition spd="med">
    <p:zoom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Cstring</a:t>
            </a:r>
            <a:r>
              <a:rPr lang="en-US" dirty="0"/>
              <a:t> Library Routines (2)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295400"/>
            <a:ext cx="8534400" cy="4322763"/>
          </a:xfrm>
        </p:spPr>
        <p:txBody>
          <a:bodyPr>
            <a:normAutofit/>
          </a:bodyPr>
          <a:lstStyle/>
          <a:p>
            <a:pPr marL="285750" indent="-285750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strcat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buffer,string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)- concatenates strings - buffer must be big enough to hold buffer and string - the NULL of buffer is overwritten</a:t>
            </a:r>
          </a:p>
          <a:p>
            <a:pPr marL="285750" indent="-285750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strcmp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(string1, string2) - compares two strings – </a:t>
            </a:r>
          </a:p>
          <a:p>
            <a:pPr marL="742950" lvl="1" indent="-28575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returns 0 if string1 is identical to string2</a:t>
            </a:r>
          </a:p>
          <a:p>
            <a:pPr marL="742950" lvl="1" indent="-28575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returns a negative value if string1 &lt; string2</a:t>
            </a:r>
          </a:p>
          <a:p>
            <a:pPr marL="742950" lvl="1" indent="-28575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returns a positive value if string1 &gt; string2</a:t>
            </a:r>
          </a:p>
          <a:p>
            <a:pPr marL="285750" indent="-28575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Runtime errors (memory overwritten) can occur when not enough storage is allocated</a:t>
            </a:r>
          </a:p>
          <a:p>
            <a:pPr marL="285750" indent="-285750"/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See examples cstring4.cpp and cstring5.cpp</a:t>
            </a:r>
          </a:p>
          <a:p>
            <a:pPr marL="285750" indent="-285750"/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0519" y="5618163"/>
            <a:ext cx="2499073" cy="1139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643140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Multi-Dimensional Arrays (1) 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90222"/>
            <a:ext cx="8534400" cy="5181600"/>
          </a:xfrm>
        </p:spPr>
        <p:txBody>
          <a:bodyPr>
            <a:normAutofit lnSpcReduction="10000"/>
          </a:bodyPr>
          <a:lstStyle/>
          <a:p>
            <a:pPr marL="285750" indent="-285750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Two dimensional arrays are related to matrices  (board games, computer screen)</a:t>
            </a:r>
          </a:p>
          <a:p>
            <a:pPr marL="285750" indent="-285750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 two dimensional array is a collection of components, all of the same type, structured in two dimensions, (referred to as rows and columns)</a:t>
            </a:r>
          </a:p>
          <a:p>
            <a:pPr marL="742950" lvl="1" indent="-285750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Individual components are accessed by a pair of indexes representing the component’s position in each dimension </a:t>
            </a:r>
          </a:p>
          <a:p>
            <a:pPr marL="285750" indent="-285750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For example:</a:t>
            </a:r>
          </a:p>
          <a:p>
            <a:pPr marL="742950" lvl="1" indent="-285750">
              <a:buFont typeface="Arial" charset="0"/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1 2 3</a:t>
            </a:r>
          </a:p>
          <a:p>
            <a:pPr marL="742950" lvl="1" indent="-285750">
              <a:buFont typeface="Arial" charset="0"/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4 5 6 </a:t>
            </a:r>
          </a:p>
          <a:p>
            <a:pPr marL="742950" lvl="1" indent="-285750">
              <a:buFont typeface="Arial" charset="0"/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2 rows and 3 columns</a:t>
            </a:r>
          </a:p>
          <a:p>
            <a:pPr marL="285750" indent="-285750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Two-dimensional arrays are simulated by having an array of arrays</a:t>
            </a:r>
          </a:p>
          <a:p>
            <a:pPr marL="742950" lvl="1" indent="-285750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This means having an array where each cell in the array is an array </a:t>
            </a:r>
          </a:p>
          <a:p>
            <a:pPr marL="285750" indent="-285750"/>
            <a:endParaRPr lang="en-US" sz="2000" dirty="0"/>
          </a:p>
        </p:txBody>
      </p:sp>
      <p:pic>
        <p:nvPicPr>
          <p:cNvPr id="4" name="Picture 1" descr="C:\Users\Jerry\Desktop\index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17275" y="3549203"/>
            <a:ext cx="1833563" cy="1143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15169451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Multi-Dimensional Arrays (2)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85750" indent="-28575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Syntax:</a:t>
            </a:r>
          </a:p>
          <a:p>
            <a:pPr marL="742950" lvl="1" indent="-285750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DataType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ArrayName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[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ConstIntExpr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]  [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ConstIntExpr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] . . . ;</a:t>
            </a:r>
          </a:p>
          <a:p>
            <a:pPr marL="285750" indent="-28575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Example:</a:t>
            </a:r>
          </a:p>
          <a:p>
            <a:pPr marL="742950" lvl="1" indent="-28575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float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twoDim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[3][4] ;</a:t>
            </a:r>
          </a:p>
          <a:p>
            <a:pPr marL="285750" indent="-28575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C++ stores arrays in row major order</a:t>
            </a:r>
          </a:p>
          <a:p>
            <a:pPr marL="742950" lvl="1" indent="-28575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first row is followed by the second row, etc.</a:t>
            </a:r>
          </a:p>
          <a:p>
            <a:pPr marL="742950" lvl="1" indent="-285750"/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See example: marray1.cpp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6514" y="4721802"/>
            <a:ext cx="2628900" cy="16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033110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Passing Two Dimensional Arrays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85750" indent="-28575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Just as with a one-dimensional array, when a two - (or higher) dimensional array is passed as an argument, the address of the caller’s array is sent to the function </a:t>
            </a:r>
          </a:p>
          <a:p>
            <a:pPr marL="285750" indent="-28575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size of all dimensions except the first must be included in the function heading and prototype </a:t>
            </a:r>
          </a:p>
          <a:p>
            <a:pPr marL="285750" indent="-285750"/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See examples: marray2.cpp and marray3.cpp</a:t>
            </a:r>
          </a:p>
          <a:p>
            <a:pPr marL="742950" lvl="1" indent="-285750"/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985" y="4624821"/>
            <a:ext cx="2466975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155918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409575" y="171608"/>
            <a:ext cx="8229600" cy="1143000"/>
          </a:xfrm>
        </p:spPr>
        <p:txBody>
          <a:bodyPr/>
          <a:lstStyle/>
          <a:p>
            <a:r>
              <a:rPr lang="en-US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Binary Search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9575" y="1172235"/>
            <a:ext cx="8229600" cy="4525963"/>
          </a:xfrm>
        </p:spPr>
        <p:txBody>
          <a:bodyPr>
            <a:normAutofit lnSpcReduction="10000"/>
          </a:bodyPr>
          <a:lstStyle/>
          <a:p>
            <a:pPr marL="285750" indent="-285750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 binary search is similar to a dictionary search  </a:t>
            </a:r>
          </a:p>
          <a:p>
            <a:pPr marL="285750" indent="-285750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 binary search uses the “divide and conquer” technique to search the list  </a:t>
            </a:r>
          </a:p>
          <a:p>
            <a:pPr marL="285750" indent="-285750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First, the search item is compared with the middle element of the list. </a:t>
            </a:r>
          </a:p>
          <a:p>
            <a:pPr marL="285750" indent="-285750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If the search item is less than the middle element of the list, we restrict the search to the upper half of the list; otherwise, we search the lower half of the list. </a:t>
            </a:r>
          </a:p>
          <a:p>
            <a:pPr marL="285750" indent="-285750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Consider the following sorted list of length = 12</a:t>
            </a:r>
          </a:p>
          <a:p>
            <a:pPr marL="285750" indent="-285750"/>
            <a:endParaRPr lang="en-US" sz="2400" dirty="0"/>
          </a:p>
        </p:txBody>
      </p:sp>
      <p:graphicFrame>
        <p:nvGraphicFramePr>
          <p:cNvPr id="2765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8310077"/>
              </p:ext>
            </p:extLst>
          </p:nvPr>
        </p:nvGraphicFramePr>
        <p:xfrm>
          <a:off x="330200" y="5436494"/>
          <a:ext cx="8308975" cy="1084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4" name="Bitmap Image" r:id="rId3" imgW="6095238" imgH="1085714" progId="PBrush">
                  <p:embed/>
                </p:oleObj>
              </mc:Choice>
              <mc:Fallback>
                <p:oleObj name="Bitmap Image" r:id="rId3" imgW="6095238" imgH="1085714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200" y="5436494"/>
                        <a:ext cx="8308975" cy="1084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45040015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0" y="3124200"/>
            <a:ext cx="91440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228600">
              <a:buFontTx/>
              <a:buChar char="•"/>
            </a:pPr>
            <a:r>
              <a:rPr lang="en-US" sz="2000"/>
              <a:t>Compare 75 with the middle element in the list, list[5] (which is 39).  </a:t>
            </a:r>
          </a:p>
          <a:p>
            <a:pPr marL="342900" indent="-228600">
              <a:buFontTx/>
              <a:buChar char="•"/>
            </a:pPr>
            <a:r>
              <a:rPr lang="en-US" sz="2000"/>
              <a:t>Because 75 </a:t>
            </a:r>
            <a:r>
              <a:rPr lang="en-US" sz="2000">
                <a:sym typeface="Symbol" pitchFamily="18" charset="2"/>
              </a:rPr>
              <a:t></a:t>
            </a:r>
            <a:r>
              <a:rPr lang="en-US" sz="2000"/>
              <a:t> list[5] and 75 &gt; list[5], we then restrict our search to the list list[6]...list[11]</a:t>
            </a:r>
          </a:p>
        </p:txBody>
      </p:sp>
      <p:graphicFrame>
        <p:nvGraphicFramePr>
          <p:cNvPr id="28675" name="Object 3"/>
          <p:cNvGraphicFramePr>
            <a:graphicFrameLocks noChangeAspect="1"/>
          </p:cNvGraphicFramePr>
          <p:nvPr/>
        </p:nvGraphicFramePr>
        <p:xfrm>
          <a:off x="171450" y="1374775"/>
          <a:ext cx="7948613" cy="167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4" name="Bitmap Image" r:id="rId3" imgW="6095238" imgH="1685714" progId="PBrush">
                  <p:embed/>
                </p:oleObj>
              </mc:Choice>
              <mc:Fallback>
                <p:oleObj name="Bitmap Image" r:id="rId3" imgW="6095238" imgH="1685714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450" y="1374775"/>
                        <a:ext cx="7948613" cy="167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6" name="Object 4"/>
          <p:cNvGraphicFramePr>
            <a:graphicFrameLocks noChangeAspect="1"/>
          </p:cNvGraphicFramePr>
          <p:nvPr/>
        </p:nvGraphicFramePr>
        <p:xfrm>
          <a:off x="228600" y="4495800"/>
          <a:ext cx="8915400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5" name="Bitmap Image" r:id="rId5" imgW="6095238" imgH="1647619" progId="PBrush">
                  <p:embed/>
                </p:oleObj>
              </mc:Choice>
              <mc:Fallback>
                <p:oleObj name="Bitmap Image" r:id="rId5" imgW="6095238" imgH="1647619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4495800"/>
                        <a:ext cx="8915400" cy="182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Determine if 75 is in the List</a:t>
            </a:r>
          </a:p>
        </p:txBody>
      </p:sp>
    </p:spTree>
    <p:extLst>
      <p:ext uri="{BB962C8B-B14F-4D97-AF65-F5344CB8AC3E}">
        <p14:creationId xmlns:p14="http://schemas.microsoft.com/office/powerpoint/2010/main" val="3193029608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 Code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54569" y="1054250"/>
            <a:ext cx="5009882" cy="5604127"/>
          </a:xfrm>
          <a:solidFill>
            <a:schemeClr val="tx1"/>
          </a:solidFill>
        </p:spPr>
        <p:txBody>
          <a:bodyPr>
            <a:noAutofit/>
          </a:bodyPr>
          <a:lstStyle/>
          <a:p>
            <a:pPr marL="285750" indent="-285750">
              <a:buFont typeface="Arial" charset="0"/>
              <a:buNone/>
            </a:pPr>
            <a:r>
              <a:rPr lang="en-US" sz="12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binarySearch</a:t>
            </a:r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(const </a:t>
            </a:r>
            <a:r>
              <a:rPr lang="en-US" sz="12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list[], </a:t>
            </a:r>
            <a:r>
              <a:rPr lang="en-US" sz="12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listLength</a:t>
            </a:r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</a:p>
          <a:p>
            <a:pPr marL="285750" indent="-285750">
              <a:buFont typeface="Arial" charset="0"/>
              <a:buNone/>
            </a:pPr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</a:t>
            </a:r>
            <a:r>
              <a:rPr lang="en-US" sz="12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searchItem</a:t>
            </a:r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285750" indent="-285750">
              <a:buFont typeface="Arial" charset="0"/>
              <a:buNone/>
            </a:pPr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285750" indent="-285750">
              <a:buFont typeface="Arial" charset="0"/>
              <a:buNone/>
            </a:pPr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2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first = 0;</a:t>
            </a:r>
          </a:p>
          <a:p>
            <a:pPr marL="285750" indent="-285750">
              <a:buFont typeface="Arial" charset="0"/>
              <a:buNone/>
            </a:pPr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2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last = </a:t>
            </a:r>
            <a:r>
              <a:rPr lang="en-US" sz="12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listLength</a:t>
            </a:r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(1);</a:t>
            </a:r>
          </a:p>
          <a:p>
            <a:pPr marL="285750" indent="-285750">
              <a:buFont typeface="Arial" charset="0"/>
              <a:buNone/>
            </a:pPr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2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mid;</a:t>
            </a:r>
          </a:p>
          <a:p>
            <a:pPr marL="285750" indent="-285750">
              <a:buFont typeface="Arial" charset="0"/>
              <a:buNone/>
            </a:pPr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2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bool</a:t>
            </a:r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found = false;</a:t>
            </a:r>
          </a:p>
          <a:p>
            <a:pPr marL="285750" indent="-285750">
              <a:buFont typeface="Arial" charset="0"/>
              <a:buNone/>
            </a:pPr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while(first &lt;= last &amp;&amp; !found)</a:t>
            </a:r>
          </a:p>
          <a:p>
            <a:pPr marL="285750" indent="-285750">
              <a:buFont typeface="Arial" charset="0"/>
              <a:buNone/>
            </a:pPr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{</a:t>
            </a:r>
          </a:p>
          <a:p>
            <a:pPr marL="285750" indent="-285750">
              <a:buFont typeface="Arial" charset="0"/>
              <a:buNone/>
            </a:pPr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mid = (first + last) / 2;</a:t>
            </a:r>
          </a:p>
          <a:p>
            <a:pPr marL="285750" indent="-285750">
              <a:buFont typeface="Arial" charset="0"/>
              <a:buNone/>
            </a:pPr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if(list[mid] == </a:t>
            </a:r>
            <a:r>
              <a:rPr lang="en-US" sz="12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searchItem</a:t>
            </a:r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285750" indent="-285750">
              <a:buFont typeface="Arial" charset="0"/>
              <a:buNone/>
            </a:pPr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found = true;</a:t>
            </a:r>
          </a:p>
          <a:p>
            <a:pPr marL="285750" indent="-285750">
              <a:buFont typeface="Arial" charset="0"/>
              <a:buNone/>
            </a:pPr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else</a:t>
            </a:r>
          </a:p>
          <a:p>
            <a:pPr marL="285750" indent="-285750">
              <a:buFont typeface="Arial" charset="0"/>
              <a:buNone/>
            </a:pPr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    if(list[mid] &gt; </a:t>
            </a:r>
            <a:r>
              <a:rPr lang="en-US" sz="12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searchItem</a:t>
            </a:r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285750" indent="-285750">
              <a:buFont typeface="Arial" charset="0"/>
              <a:buNone/>
            </a:pPr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  last = mid (1);</a:t>
            </a:r>
          </a:p>
          <a:p>
            <a:pPr marL="285750" indent="-285750">
              <a:buFont typeface="Arial" charset="0"/>
              <a:buNone/>
            </a:pPr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    else</a:t>
            </a:r>
          </a:p>
          <a:p>
            <a:pPr marL="285750" indent="-285750">
              <a:buFont typeface="Arial" charset="0"/>
              <a:buNone/>
            </a:pPr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  first = mid + 1;</a:t>
            </a:r>
          </a:p>
          <a:p>
            <a:pPr marL="285750" indent="-285750">
              <a:buFont typeface="Arial" charset="0"/>
              <a:buNone/>
            </a:pPr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}</a:t>
            </a:r>
          </a:p>
          <a:p>
            <a:pPr marL="285750" indent="-285750">
              <a:buFont typeface="Arial" charset="0"/>
              <a:buNone/>
            </a:pPr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if(found) </a:t>
            </a:r>
          </a:p>
          <a:p>
            <a:pPr marL="285750" indent="-285750">
              <a:buFont typeface="Arial" charset="0"/>
              <a:buNone/>
            </a:pPr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	   return mid;</a:t>
            </a:r>
          </a:p>
          <a:p>
            <a:pPr marL="285750" indent="-285750">
              <a:buFont typeface="Arial" charset="0"/>
              <a:buNone/>
            </a:pPr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else</a:t>
            </a:r>
          </a:p>
          <a:p>
            <a:pPr marL="285750" indent="-285750">
              <a:buFont typeface="Arial" charset="0"/>
              <a:buNone/>
            </a:pPr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  return –1;</a:t>
            </a:r>
          </a:p>
          <a:p>
            <a:pPr marL="285750" indent="-285750">
              <a:buFont typeface="Arial" charset="0"/>
              <a:buNone/>
            </a:pPr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}//end </a:t>
            </a:r>
            <a:r>
              <a:rPr lang="en-US" sz="12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binarySearch</a:t>
            </a:r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(see example bsearch.cpp)</a:t>
            </a:r>
            <a:endParaRPr lang="en-US" sz="1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charset="0"/>
              <a:buNone/>
            </a:pPr>
            <a:endParaRPr lang="en-US" sz="700" dirty="0"/>
          </a:p>
          <a:p>
            <a:pPr marL="285750" indent="-285750">
              <a:buFont typeface="Arial" charset="0"/>
              <a:buNone/>
            </a:pPr>
            <a:endParaRPr lang="en-US" sz="7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746" y="2351898"/>
            <a:ext cx="3269474" cy="2128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848193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Casting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85750" indent="-285750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Without casting C++ performs implicit type coercion</a:t>
            </a:r>
          </a:p>
          <a:p>
            <a:pPr marL="285750" indent="-285750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Cast operator</a:t>
            </a:r>
          </a:p>
          <a:p>
            <a:pPr marL="541782" lvl="1" indent="-285750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An expression is evaluated and then converted</a:t>
            </a:r>
          </a:p>
          <a:p>
            <a:pPr marL="541782" lvl="1" indent="-285750"/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static_cast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dataTypeName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&gt; (expression)</a:t>
            </a:r>
          </a:p>
          <a:p>
            <a:pPr marL="256032" lvl="1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56032" lvl="1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56032" lvl="1" indent="0">
              <a:buNone/>
            </a:pP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See cast1 example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9027" y="4544291"/>
            <a:ext cx="266700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523586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Casting with </a:t>
            </a:r>
            <a:r>
              <a:rPr lang="en-US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enums</a:t>
            </a:r>
            <a:r>
              <a:rPr lang="en-US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Example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81328"/>
            <a:ext cx="845498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enum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sports {BASKETBALL, FOOTBALL, HOCKEY};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sports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popularSport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buNone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popularSport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= FOOTBALL; // legal</a:t>
            </a:r>
          </a:p>
          <a:p>
            <a:pPr marL="0" indent="0">
              <a:buNone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popularSport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++; // is illegal (no arithmetic operation is legal)</a:t>
            </a:r>
          </a:p>
          <a:p>
            <a:pPr marL="0" indent="0">
              <a:buNone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popularSport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popularSport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+1 ; // is illegal</a:t>
            </a:r>
          </a:p>
          <a:p>
            <a:pPr marL="0" indent="0">
              <a:buNone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popularSport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static_cast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&lt;sports&gt;(popularSport+1)   // changes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PopularSport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to HOCKEY</a:t>
            </a:r>
          </a:p>
          <a:p>
            <a:pPr marL="285750" indent="-285750"/>
            <a:endParaRPr lang="en-US" sz="2400" dirty="0"/>
          </a:p>
          <a:p>
            <a:pPr marL="285750" indent="-285750"/>
            <a:endParaRPr lang="en-US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9300" y="4465973"/>
            <a:ext cx="2552700" cy="17907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602" y="4465972"/>
            <a:ext cx="2789421" cy="2089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465829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Oval 2"/>
          <p:cNvSpPr>
            <a:spLocks noChangeArrowheads="1"/>
          </p:cNvSpPr>
          <p:nvPr/>
        </p:nvSpPr>
        <p:spPr bwMode="auto">
          <a:xfrm>
            <a:off x="5638800" y="2286000"/>
            <a:ext cx="3429000" cy="2286000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0211" name="Rectangle 3"/>
          <p:cNvSpPr>
            <a:spLocks noChangeArrowheads="1"/>
          </p:cNvSpPr>
          <p:nvPr/>
        </p:nvSpPr>
        <p:spPr bwMode="auto">
          <a:xfrm>
            <a:off x="762000" y="0"/>
            <a:ext cx="7772400" cy="1143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2075" tIns="46038" rIns="92075" bIns="46038" anchor="ctr"/>
          <a:lstStyle/>
          <a:p>
            <a:pPr algn="ctr">
              <a:defRPr/>
            </a:pPr>
            <a:r>
              <a:rPr lang="en-US" sz="4400" b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C++  Data Types</a:t>
            </a:r>
          </a:p>
        </p:txBody>
      </p:sp>
      <p:sp>
        <p:nvSpPr>
          <p:cNvPr id="7172" name="Line 4"/>
          <p:cNvSpPr>
            <a:spLocks noChangeShapeType="1"/>
          </p:cNvSpPr>
          <p:nvPr/>
        </p:nvSpPr>
        <p:spPr bwMode="auto">
          <a:xfrm flipH="1">
            <a:off x="2382838" y="1066800"/>
            <a:ext cx="2417762" cy="1409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3" name="Line 5"/>
          <p:cNvSpPr>
            <a:spLocks noChangeShapeType="1"/>
          </p:cNvSpPr>
          <p:nvPr/>
        </p:nvSpPr>
        <p:spPr bwMode="auto">
          <a:xfrm>
            <a:off x="4730750" y="1066800"/>
            <a:ext cx="1347788" cy="403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4" name="Line 6"/>
          <p:cNvSpPr>
            <a:spLocks noChangeShapeType="1"/>
          </p:cNvSpPr>
          <p:nvPr/>
        </p:nvSpPr>
        <p:spPr bwMode="auto">
          <a:xfrm>
            <a:off x="4724400" y="1143000"/>
            <a:ext cx="274320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5" name="Rectangle 7"/>
          <p:cNvSpPr>
            <a:spLocks noChangeArrowheads="1"/>
          </p:cNvSpPr>
          <p:nvPr/>
        </p:nvSpPr>
        <p:spPr bwMode="auto">
          <a:xfrm>
            <a:off x="6689725" y="2384425"/>
            <a:ext cx="1692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2400">
                <a:solidFill>
                  <a:srgbClr val="CC0000"/>
                </a:solidFill>
              </a:rPr>
              <a:t>structured</a:t>
            </a:r>
          </a:p>
        </p:txBody>
      </p:sp>
      <p:sp>
        <p:nvSpPr>
          <p:cNvPr id="7176" name="Rectangle 8"/>
          <p:cNvSpPr>
            <a:spLocks noChangeArrowheads="1"/>
          </p:cNvSpPr>
          <p:nvPr/>
        </p:nvSpPr>
        <p:spPr bwMode="auto">
          <a:xfrm>
            <a:off x="5670550" y="3421063"/>
            <a:ext cx="34655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2000"/>
              <a:t>array   struct   union   </a:t>
            </a:r>
            <a:r>
              <a:rPr lang="en-US" sz="2000">
                <a:solidFill>
                  <a:schemeClr val="tx2"/>
                </a:solidFill>
              </a:rPr>
              <a:t>class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6332538" y="2800350"/>
            <a:ext cx="2362200" cy="704850"/>
            <a:chOff x="3917" y="1980"/>
            <a:chExt cx="1488" cy="444"/>
          </a:xfrm>
        </p:grpSpPr>
        <p:sp>
          <p:nvSpPr>
            <p:cNvPr id="7201" name="Line 10"/>
            <p:cNvSpPr>
              <a:spLocks noChangeShapeType="1"/>
            </p:cNvSpPr>
            <p:nvPr/>
          </p:nvSpPr>
          <p:spPr bwMode="auto">
            <a:xfrm>
              <a:off x="4973" y="1980"/>
              <a:ext cx="432" cy="4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02" name="Line 11"/>
            <p:cNvSpPr>
              <a:spLocks noChangeShapeType="1"/>
            </p:cNvSpPr>
            <p:nvPr/>
          </p:nvSpPr>
          <p:spPr bwMode="auto">
            <a:xfrm>
              <a:off x="4829" y="1980"/>
              <a:ext cx="96" cy="4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03" name="Line 12"/>
            <p:cNvSpPr>
              <a:spLocks noChangeShapeType="1"/>
            </p:cNvSpPr>
            <p:nvPr/>
          </p:nvSpPr>
          <p:spPr bwMode="auto">
            <a:xfrm flipH="1">
              <a:off x="4409" y="1980"/>
              <a:ext cx="228" cy="4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04" name="Line 13"/>
            <p:cNvSpPr>
              <a:spLocks noChangeShapeType="1"/>
            </p:cNvSpPr>
            <p:nvPr/>
          </p:nvSpPr>
          <p:spPr bwMode="auto">
            <a:xfrm flipH="1">
              <a:off x="3917" y="1980"/>
              <a:ext cx="432" cy="4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5319713" y="5051425"/>
            <a:ext cx="2466975" cy="1281113"/>
            <a:chOff x="3351" y="3398"/>
            <a:chExt cx="1554" cy="807"/>
          </a:xfrm>
        </p:grpSpPr>
        <p:sp>
          <p:nvSpPr>
            <p:cNvPr id="7197" name="Rectangle 15"/>
            <p:cNvSpPr>
              <a:spLocks noChangeArrowheads="1"/>
            </p:cNvSpPr>
            <p:nvPr/>
          </p:nvSpPr>
          <p:spPr bwMode="auto">
            <a:xfrm>
              <a:off x="3591" y="3398"/>
              <a:ext cx="90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2400">
                  <a:solidFill>
                    <a:srgbClr val="CC0000"/>
                  </a:solidFill>
                </a:rPr>
                <a:t> address</a:t>
              </a:r>
            </a:p>
          </p:txBody>
        </p:sp>
        <p:sp>
          <p:nvSpPr>
            <p:cNvPr id="7198" name="Line 16"/>
            <p:cNvSpPr>
              <a:spLocks noChangeShapeType="1"/>
            </p:cNvSpPr>
            <p:nvPr/>
          </p:nvSpPr>
          <p:spPr bwMode="auto">
            <a:xfrm flipH="1">
              <a:off x="3553" y="3648"/>
              <a:ext cx="288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9" name="Line 17"/>
            <p:cNvSpPr>
              <a:spLocks noChangeShapeType="1"/>
            </p:cNvSpPr>
            <p:nvPr/>
          </p:nvSpPr>
          <p:spPr bwMode="auto">
            <a:xfrm>
              <a:off x="4177" y="3648"/>
              <a:ext cx="336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00" name="Rectangle 18"/>
            <p:cNvSpPr>
              <a:spLocks noChangeArrowheads="1"/>
            </p:cNvSpPr>
            <p:nvPr/>
          </p:nvSpPr>
          <p:spPr bwMode="auto">
            <a:xfrm>
              <a:off x="3351" y="3955"/>
              <a:ext cx="155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2000"/>
                <a:t>pointer    reference</a:t>
              </a:r>
            </a:p>
          </p:txBody>
        </p:sp>
      </p:grpSp>
      <p:sp>
        <p:nvSpPr>
          <p:cNvPr id="7179" name="Rectangle 19"/>
          <p:cNvSpPr>
            <a:spLocks noChangeArrowheads="1"/>
          </p:cNvSpPr>
          <p:nvPr/>
        </p:nvSpPr>
        <p:spPr bwMode="auto">
          <a:xfrm>
            <a:off x="1738313" y="2384425"/>
            <a:ext cx="1149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2400">
                <a:solidFill>
                  <a:srgbClr val="CC0000"/>
                </a:solidFill>
              </a:rPr>
              <a:t>simple</a:t>
            </a:r>
          </a:p>
        </p:txBody>
      </p:sp>
      <p:sp>
        <p:nvSpPr>
          <p:cNvPr id="7180" name="Line 20"/>
          <p:cNvSpPr>
            <a:spLocks noChangeShapeType="1"/>
          </p:cNvSpPr>
          <p:nvPr/>
        </p:nvSpPr>
        <p:spPr bwMode="auto">
          <a:xfrm flipH="1">
            <a:off x="1220788" y="2781300"/>
            <a:ext cx="7620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81" name="Line 21"/>
          <p:cNvSpPr>
            <a:spLocks noChangeShapeType="1"/>
          </p:cNvSpPr>
          <p:nvPr/>
        </p:nvSpPr>
        <p:spPr bwMode="auto">
          <a:xfrm>
            <a:off x="2592388" y="2781300"/>
            <a:ext cx="14478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82" name="Rectangle 22"/>
          <p:cNvSpPr>
            <a:spLocks noChangeArrowheads="1"/>
          </p:cNvSpPr>
          <p:nvPr/>
        </p:nvSpPr>
        <p:spPr bwMode="auto">
          <a:xfrm>
            <a:off x="671513" y="3421063"/>
            <a:ext cx="26860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2000">
                <a:solidFill>
                  <a:srgbClr val="A50021"/>
                </a:solidFill>
              </a:rPr>
              <a:t> integral            </a:t>
            </a:r>
            <a:r>
              <a:rPr lang="en-US" sz="2000"/>
              <a:t>enum</a:t>
            </a:r>
          </a:p>
        </p:txBody>
      </p:sp>
      <p:sp>
        <p:nvSpPr>
          <p:cNvPr id="7183" name="Rectangle 23"/>
          <p:cNvSpPr>
            <a:spLocks noChangeArrowheads="1"/>
          </p:cNvSpPr>
          <p:nvPr/>
        </p:nvSpPr>
        <p:spPr bwMode="auto">
          <a:xfrm>
            <a:off x="1588" y="4335463"/>
            <a:ext cx="33670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2000"/>
              <a:t>char</a:t>
            </a:r>
            <a:r>
              <a:rPr lang="en-US" sz="2000">
                <a:solidFill>
                  <a:srgbClr val="990066"/>
                </a:solidFill>
              </a:rPr>
              <a:t> </a:t>
            </a:r>
            <a:r>
              <a:rPr lang="en-US" sz="2000"/>
              <a:t> short   int  long  bool</a:t>
            </a:r>
          </a:p>
        </p:txBody>
      </p:sp>
      <p:sp>
        <p:nvSpPr>
          <p:cNvPr id="7184" name="Line 24"/>
          <p:cNvSpPr>
            <a:spLocks noChangeShapeType="1"/>
          </p:cNvSpPr>
          <p:nvPr/>
        </p:nvSpPr>
        <p:spPr bwMode="auto">
          <a:xfrm flipH="1">
            <a:off x="611188" y="3771900"/>
            <a:ext cx="3810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85" name="Line 25"/>
          <p:cNvSpPr>
            <a:spLocks noChangeShapeType="1"/>
          </p:cNvSpPr>
          <p:nvPr/>
        </p:nvSpPr>
        <p:spPr bwMode="auto">
          <a:xfrm flipH="1">
            <a:off x="1068388" y="3771900"/>
            <a:ext cx="762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86" name="Line 26"/>
          <p:cNvSpPr>
            <a:spLocks noChangeShapeType="1"/>
          </p:cNvSpPr>
          <p:nvPr/>
        </p:nvSpPr>
        <p:spPr bwMode="auto">
          <a:xfrm>
            <a:off x="1373188" y="3771900"/>
            <a:ext cx="3048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87" name="Line 27"/>
          <p:cNvSpPr>
            <a:spLocks noChangeShapeType="1"/>
          </p:cNvSpPr>
          <p:nvPr/>
        </p:nvSpPr>
        <p:spPr bwMode="auto">
          <a:xfrm>
            <a:off x="1601788" y="3771900"/>
            <a:ext cx="6858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" name="Group 28"/>
          <p:cNvGrpSpPr>
            <a:grpSpLocks/>
          </p:cNvGrpSpPr>
          <p:nvPr/>
        </p:nvGrpSpPr>
        <p:grpSpPr bwMode="auto">
          <a:xfrm>
            <a:off x="2405063" y="3421063"/>
            <a:ext cx="3341687" cy="2168525"/>
            <a:chOff x="1467" y="2371"/>
            <a:chExt cx="2105" cy="1366"/>
          </a:xfrm>
        </p:grpSpPr>
        <p:sp>
          <p:nvSpPr>
            <p:cNvPr id="7192" name="Rectangle 29"/>
            <p:cNvSpPr>
              <a:spLocks noChangeArrowheads="1"/>
            </p:cNvSpPr>
            <p:nvPr/>
          </p:nvSpPr>
          <p:spPr bwMode="auto">
            <a:xfrm>
              <a:off x="2343" y="2371"/>
              <a:ext cx="69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2000">
                  <a:solidFill>
                    <a:srgbClr val="A50021"/>
                  </a:solidFill>
                </a:rPr>
                <a:t>floating</a:t>
              </a:r>
            </a:p>
          </p:txBody>
        </p:sp>
        <p:sp>
          <p:nvSpPr>
            <p:cNvPr id="7193" name="Rectangle 30"/>
            <p:cNvSpPr>
              <a:spLocks noChangeArrowheads="1"/>
            </p:cNvSpPr>
            <p:nvPr/>
          </p:nvSpPr>
          <p:spPr bwMode="auto">
            <a:xfrm>
              <a:off x="1467" y="3487"/>
              <a:ext cx="210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2000"/>
                <a:t>float  double   long double</a:t>
              </a:r>
            </a:p>
          </p:txBody>
        </p:sp>
        <p:sp>
          <p:nvSpPr>
            <p:cNvPr id="7194" name="Line 31"/>
            <p:cNvSpPr>
              <a:spLocks noChangeShapeType="1"/>
            </p:cNvSpPr>
            <p:nvPr/>
          </p:nvSpPr>
          <p:spPr bwMode="auto">
            <a:xfrm flipH="1">
              <a:off x="1777" y="2592"/>
              <a:ext cx="960" cy="9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5" name="Line 32"/>
            <p:cNvSpPr>
              <a:spLocks noChangeShapeType="1"/>
            </p:cNvSpPr>
            <p:nvPr/>
          </p:nvSpPr>
          <p:spPr bwMode="auto">
            <a:xfrm>
              <a:off x="2833" y="2592"/>
              <a:ext cx="96" cy="9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6" name="Line 33"/>
            <p:cNvSpPr>
              <a:spLocks noChangeShapeType="1"/>
            </p:cNvSpPr>
            <p:nvPr/>
          </p:nvSpPr>
          <p:spPr bwMode="auto">
            <a:xfrm flipH="1">
              <a:off x="2209" y="2592"/>
              <a:ext cx="576" cy="9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189" name="Line 34"/>
          <p:cNvSpPr>
            <a:spLocks noChangeShapeType="1"/>
          </p:cNvSpPr>
          <p:nvPr/>
        </p:nvSpPr>
        <p:spPr bwMode="auto">
          <a:xfrm>
            <a:off x="1754188" y="3771900"/>
            <a:ext cx="12192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90" name="Line 35"/>
          <p:cNvSpPr>
            <a:spLocks noChangeShapeType="1"/>
          </p:cNvSpPr>
          <p:nvPr/>
        </p:nvSpPr>
        <p:spPr bwMode="auto">
          <a:xfrm>
            <a:off x="2266950" y="2781300"/>
            <a:ext cx="495300" cy="7429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91" name="Oval 36"/>
          <p:cNvSpPr>
            <a:spLocks noChangeArrowheads="1"/>
          </p:cNvSpPr>
          <p:nvPr/>
        </p:nvSpPr>
        <p:spPr bwMode="auto">
          <a:xfrm>
            <a:off x="4648200" y="1066800"/>
            <a:ext cx="228600" cy="228600"/>
          </a:xfrm>
          <a:prstGeom prst="ellipse">
            <a:avLst/>
          </a:prstGeom>
          <a:solidFill>
            <a:schemeClr val="accent1"/>
          </a:solidFill>
          <a:ln w="19050">
            <a:solidFill>
              <a:srgbClr val="FFF5E1"/>
            </a:solidFill>
            <a:round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116476"/>
      </p:ext>
    </p:extLst>
  </p:cSld>
  <p:clrMapOvr>
    <a:masterClrMapping/>
  </p:clrMapOvr>
  <p:transition spd="med">
    <p:zo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Oval 2"/>
          <p:cNvSpPr>
            <a:spLocks noChangeArrowheads="1"/>
          </p:cNvSpPr>
          <p:nvPr/>
        </p:nvSpPr>
        <p:spPr bwMode="auto">
          <a:xfrm>
            <a:off x="5715000" y="2286000"/>
            <a:ext cx="3429000" cy="2286000"/>
          </a:xfrm>
          <a:prstGeom prst="ellipse">
            <a:avLst/>
          </a:prstGeom>
          <a:solidFill>
            <a:srgbClr val="E9F7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8051" name="Rectangle 3"/>
          <p:cNvSpPr>
            <a:spLocks noChangeArrowheads="1"/>
          </p:cNvSpPr>
          <p:nvPr/>
        </p:nvSpPr>
        <p:spPr bwMode="auto">
          <a:xfrm>
            <a:off x="762000" y="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>
              <a:defRPr/>
            </a:pPr>
            <a:r>
              <a:rPr lang="en-US" sz="4400" b="0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C++  Data Types</a:t>
            </a:r>
          </a:p>
        </p:txBody>
      </p:sp>
      <p:sp>
        <p:nvSpPr>
          <p:cNvPr id="5124" name="Line 4"/>
          <p:cNvSpPr>
            <a:spLocks noChangeShapeType="1"/>
          </p:cNvSpPr>
          <p:nvPr/>
        </p:nvSpPr>
        <p:spPr bwMode="auto">
          <a:xfrm flipH="1">
            <a:off x="2382838" y="1066800"/>
            <a:ext cx="2417762" cy="1409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25" name="Line 5"/>
          <p:cNvSpPr>
            <a:spLocks noChangeShapeType="1"/>
          </p:cNvSpPr>
          <p:nvPr/>
        </p:nvSpPr>
        <p:spPr bwMode="auto">
          <a:xfrm>
            <a:off x="4730750" y="1066800"/>
            <a:ext cx="1347788" cy="403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26" name="Line 6"/>
          <p:cNvSpPr>
            <a:spLocks noChangeShapeType="1"/>
          </p:cNvSpPr>
          <p:nvPr/>
        </p:nvSpPr>
        <p:spPr bwMode="auto">
          <a:xfrm>
            <a:off x="4724400" y="1143000"/>
            <a:ext cx="274320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27" name="Rectangle 7"/>
          <p:cNvSpPr>
            <a:spLocks noChangeArrowheads="1"/>
          </p:cNvSpPr>
          <p:nvPr/>
        </p:nvSpPr>
        <p:spPr bwMode="auto">
          <a:xfrm>
            <a:off x="6689725" y="2384425"/>
            <a:ext cx="1708801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sz="2400" dirty="0"/>
              <a:t>structured</a:t>
            </a:r>
          </a:p>
        </p:txBody>
      </p:sp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5670550" y="3421063"/>
            <a:ext cx="3499356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sz="2000"/>
              <a:t>array   struct   union   class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6332538" y="2800350"/>
            <a:ext cx="2362200" cy="704850"/>
            <a:chOff x="3917" y="1980"/>
            <a:chExt cx="1488" cy="444"/>
          </a:xfrm>
        </p:grpSpPr>
        <p:sp>
          <p:nvSpPr>
            <p:cNvPr id="5153" name="Line 10"/>
            <p:cNvSpPr>
              <a:spLocks noChangeShapeType="1"/>
            </p:cNvSpPr>
            <p:nvPr/>
          </p:nvSpPr>
          <p:spPr bwMode="auto">
            <a:xfrm>
              <a:off x="4973" y="1980"/>
              <a:ext cx="432" cy="4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4" name="Line 11"/>
            <p:cNvSpPr>
              <a:spLocks noChangeShapeType="1"/>
            </p:cNvSpPr>
            <p:nvPr/>
          </p:nvSpPr>
          <p:spPr bwMode="auto">
            <a:xfrm>
              <a:off x="4829" y="1980"/>
              <a:ext cx="96" cy="4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5" name="Line 12"/>
            <p:cNvSpPr>
              <a:spLocks noChangeShapeType="1"/>
            </p:cNvSpPr>
            <p:nvPr/>
          </p:nvSpPr>
          <p:spPr bwMode="auto">
            <a:xfrm flipH="1">
              <a:off x="4409" y="1980"/>
              <a:ext cx="228" cy="4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6" name="Line 13"/>
            <p:cNvSpPr>
              <a:spLocks noChangeShapeType="1"/>
            </p:cNvSpPr>
            <p:nvPr/>
          </p:nvSpPr>
          <p:spPr bwMode="auto">
            <a:xfrm flipH="1">
              <a:off x="3917" y="1980"/>
              <a:ext cx="432" cy="4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5319714" y="5051425"/>
            <a:ext cx="2490788" cy="1284288"/>
            <a:chOff x="3351" y="3398"/>
            <a:chExt cx="1569" cy="809"/>
          </a:xfrm>
        </p:grpSpPr>
        <p:sp>
          <p:nvSpPr>
            <p:cNvPr id="5149" name="Rectangle 15"/>
            <p:cNvSpPr>
              <a:spLocks noChangeArrowheads="1"/>
            </p:cNvSpPr>
            <p:nvPr/>
          </p:nvSpPr>
          <p:spPr bwMode="auto">
            <a:xfrm>
              <a:off x="3591" y="3398"/>
              <a:ext cx="915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2400" dirty="0"/>
                <a:t> address</a:t>
              </a:r>
            </a:p>
          </p:txBody>
        </p:sp>
        <p:sp>
          <p:nvSpPr>
            <p:cNvPr id="5150" name="Line 16"/>
            <p:cNvSpPr>
              <a:spLocks noChangeShapeType="1"/>
            </p:cNvSpPr>
            <p:nvPr/>
          </p:nvSpPr>
          <p:spPr bwMode="auto">
            <a:xfrm flipH="1">
              <a:off x="3553" y="3648"/>
              <a:ext cx="288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1" name="Line 17"/>
            <p:cNvSpPr>
              <a:spLocks noChangeShapeType="1"/>
            </p:cNvSpPr>
            <p:nvPr/>
          </p:nvSpPr>
          <p:spPr bwMode="auto">
            <a:xfrm>
              <a:off x="4177" y="3648"/>
              <a:ext cx="336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2" name="Rectangle 18"/>
            <p:cNvSpPr>
              <a:spLocks noChangeArrowheads="1"/>
            </p:cNvSpPr>
            <p:nvPr/>
          </p:nvSpPr>
          <p:spPr bwMode="auto">
            <a:xfrm>
              <a:off x="3351" y="3955"/>
              <a:ext cx="1569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2000"/>
                <a:t>pointer    reference</a:t>
              </a:r>
            </a:p>
          </p:txBody>
        </p:sp>
      </p:grpSp>
      <p:sp>
        <p:nvSpPr>
          <p:cNvPr id="5131" name="Rectangle 19"/>
          <p:cNvSpPr>
            <a:spLocks noChangeArrowheads="1"/>
          </p:cNvSpPr>
          <p:nvPr/>
        </p:nvSpPr>
        <p:spPr bwMode="auto">
          <a:xfrm>
            <a:off x="1738313" y="2384425"/>
            <a:ext cx="1160574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sz="2400" dirty="0"/>
              <a:t>simple</a:t>
            </a:r>
          </a:p>
        </p:txBody>
      </p:sp>
      <p:sp>
        <p:nvSpPr>
          <p:cNvPr id="5132" name="Line 20"/>
          <p:cNvSpPr>
            <a:spLocks noChangeShapeType="1"/>
          </p:cNvSpPr>
          <p:nvPr/>
        </p:nvSpPr>
        <p:spPr bwMode="auto">
          <a:xfrm flipH="1">
            <a:off x="1220788" y="2781300"/>
            <a:ext cx="7620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33" name="Line 21"/>
          <p:cNvSpPr>
            <a:spLocks noChangeShapeType="1"/>
          </p:cNvSpPr>
          <p:nvPr/>
        </p:nvSpPr>
        <p:spPr bwMode="auto">
          <a:xfrm>
            <a:off x="2592388" y="2781300"/>
            <a:ext cx="14478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34" name="Rectangle 22"/>
          <p:cNvSpPr>
            <a:spLocks noChangeArrowheads="1"/>
          </p:cNvSpPr>
          <p:nvPr/>
        </p:nvSpPr>
        <p:spPr bwMode="auto">
          <a:xfrm>
            <a:off x="671513" y="3421063"/>
            <a:ext cx="2712281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sz="2000" dirty="0"/>
              <a:t> integral            </a:t>
            </a:r>
            <a:r>
              <a:rPr lang="en-US" sz="2000" dirty="0" err="1"/>
              <a:t>enum</a:t>
            </a:r>
            <a:endParaRPr lang="en-US" sz="2000" dirty="0"/>
          </a:p>
        </p:txBody>
      </p:sp>
      <p:sp>
        <p:nvSpPr>
          <p:cNvPr id="5135" name="Rectangle 23"/>
          <p:cNvSpPr>
            <a:spLocks noChangeArrowheads="1"/>
          </p:cNvSpPr>
          <p:nvPr/>
        </p:nvSpPr>
        <p:spPr bwMode="auto">
          <a:xfrm>
            <a:off x="1588" y="4335463"/>
            <a:ext cx="3399970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sz="2000"/>
              <a:t>char  short   int  long  bool</a:t>
            </a:r>
          </a:p>
        </p:txBody>
      </p:sp>
      <p:sp>
        <p:nvSpPr>
          <p:cNvPr id="5136" name="Line 24"/>
          <p:cNvSpPr>
            <a:spLocks noChangeShapeType="1"/>
          </p:cNvSpPr>
          <p:nvPr/>
        </p:nvSpPr>
        <p:spPr bwMode="auto">
          <a:xfrm flipH="1">
            <a:off x="611188" y="3771900"/>
            <a:ext cx="3810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37" name="Line 25"/>
          <p:cNvSpPr>
            <a:spLocks noChangeShapeType="1"/>
          </p:cNvSpPr>
          <p:nvPr/>
        </p:nvSpPr>
        <p:spPr bwMode="auto">
          <a:xfrm flipH="1">
            <a:off x="1068388" y="3771900"/>
            <a:ext cx="762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38" name="Line 26"/>
          <p:cNvSpPr>
            <a:spLocks noChangeShapeType="1"/>
          </p:cNvSpPr>
          <p:nvPr/>
        </p:nvSpPr>
        <p:spPr bwMode="auto">
          <a:xfrm>
            <a:off x="1373188" y="3771900"/>
            <a:ext cx="3048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39" name="Line 27"/>
          <p:cNvSpPr>
            <a:spLocks noChangeShapeType="1"/>
          </p:cNvSpPr>
          <p:nvPr/>
        </p:nvSpPr>
        <p:spPr bwMode="auto">
          <a:xfrm>
            <a:off x="1601788" y="3771900"/>
            <a:ext cx="6858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" name="Group 28"/>
          <p:cNvGrpSpPr>
            <a:grpSpLocks/>
          </p:cNvGrpSpPr>
          <p:nvPr/>
        </p:nvGrpSpPr>
        <p:grpSpPr bwMode="auto">
          <a:xfrm>
            <a:off x="2405063" y="3421063"/>
            <a:ext cx="3375024" cy="2171700"/>
            <a:chOff x="1467" y="2371"/>
            <a:chExt cx="2126" cy="1368"/>
          </a:xfrm>
        </p:grpSpPr>
        <p:sp>
          <p:nvSpPr>
            <p:cNvPr id="5144" name="Rectangle 29"/>
            <p:cNvSpPr>
              <a:spLocks noChangeArrowheads="1"/>
            </p:cNvSpPr>
            <p:nvPr/>
          </p:nvSpPr>
          <p:spPr bwMode="auto">
            <a:xfrm>
              <a:off x="2343" y="2371"/>
              <a:ext cx="700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2000" dirty="0"/>
                <a:t>floating</a:t>
              </a:r>
            </a:p>
          </p:txBody>
        </p:sp>
        <p:sp>
          <p:nvSpPr>
            <p:cNvPr id="5145" name="Rectangle 30"/>
            <p:cNvSpPr>
              <a:spLocks noChangeArrowheads="1"/>
            </p:cNvSpPr>
            <p:nvPr/>
          </p:nvSpPr>
          <p:spPr bwMode="auto">
            <a:xfrm>
              <a:off x="1467" y="3487"/>
              <a:ext cx="2126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2000"/>
                <a:t>float  double   long double</a:t>
              </a:r>
            </a:p>
          </p:txBody>
        </p:sp>
        <p:sp>
          <p:nvSpPr>
            <p:cNvPr id="5146" name="Line 31"/>
            <p:cNvSpPr>
              <a:spLocks noChangeShapeType="1"/>
            </p:cNvSpPr>
            <p:nvPr/>
          </p:nvSpPr>
          <p:spPr bwMode="auto">
            <a:xfrm flipH="1">
              <a:off x="1777" y="2592"/>
              <a:ext cx="960" cy="9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7" name="Line 32"/>
            <p:cNvSpPr>
              <a:spLocks noChangeShapeType="1"/>
            </p:cNvSpPr>
            <p:nvPr/>
          </p:nvSpPr>
          <p:spPr bwMode="auto">
            <a:xfrm>
              <a:off x="2833" y="2592"/>
              <a:ext cx="96" cy="9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8" name="Line 33"/>
            <p:cNvSpPr>
              <a:spLocks noChangeShapeType="1"/>
            </p:cNvSpPr>
            <p:nvPr/>
          </p:nvSpPr>
          <p:spPr bwMode="auto">
            <a:xfrm flipH="1">
              <a:off x="2209" y="2592"/>
              <a:ext cx="576" cy="9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141" name="Line 34"/>
          <p:cNvSpPr>
            <a:spLocks noChangeShapeType="1"/>
          </p:cNvSpPr>
          <p:nvPr/>
        </p:nvSpPr>
        <p:spPr bwMode="auto">
          <a:xfrm>
            <a:off x="1754188" y="3771900"/>
            <a:ext cx="12192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42" name="Line 35"/>
          <p:cNvSpPr>
            <a:spLocks noChangeShapeType="1"/>
          </p:cNvSpPr>
          <p:nvPr/>
        </p:nvSpPr>
        <p:spPr bwMode="auto">
          <a:xfrm>
            <a:off x="2266950" y="2781300"/>
            <a:ext cx="495300" cy="7429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43" name="Oval 36"/>
          <p:cNvSpPr>
            <a:spLocks noChangeArrowheads="1"/>
          </p:cNvSpPr>
          <p:nvPr/>
        </p:nvSpPr>
        <p:spPr bwMode="auto">
          <a:xfrm>
            <a:off x="4616450" y="1044575"/>
            <a:ext cx="228600" cy="228600"/>
          </a:xfrm>
          <a:prstGeom prst="ellipse">
            <a:avLst/>
          </a:prstGeom>
          <a:solidFill>
            <a:schemeClr val="accent1"/>
          </a:solidFill>
          <a:ln w="19050">
            <a:solidFill>
              <a:srgbClr val="FFF5E1"/>
            </a:solidFill>
            <a:round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642108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Structured Data Types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35171"/>
            <a:ext cx="8229600" cy="4525963"/>
          </a:xfrm>
        </p:spPr>
        <p:txBody>
          <a:bodyPr>
            <a:normAutofit/>
          </a:bodyPr>
          <a:lstStyle/>
          <a:p>
            <a:pPr marL="285750" indent="-285750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 structured data type is a type in which each value is a collection of component items </a:t>
            </a:r>
          </a:p>
          <a:p>
            <a:pPr marL="285750" indent="-285750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The entire collection has a single name</a:t>
            </a:r>
          </a:p>
          <a:p>
            <a:pPr marL="285750" indent="-285750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Each component can be accessed individually </a:t>
            </a:r>
          </a:p>
          <a:p>
            <a:pPr marL="285750" indent="-285750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Often related information of various types is store together for convenient access under the same identifier </a:t>
            </a:r>
          </a:p>
          <a:p>
            <a:pPr marL="285750" indent="-285750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Arrays,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structs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, and classes are C++ structured data types </a:t>
            </a:r>
          </a:p>
          <a:p>
            <a:pPr marL="285750" indent="-285750"/>
            <a:endParaRPr lang="en-US" dirty="0"/>
          </a:p>
        </p:txBody>
      </p:sp>
      <p:pic>
        <p:nvPicPr>
          <p:cNvPr id="44034" name="Picture 2" descr="C:\Users\Jerry\Desktop\image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29275" y="5578667"/>
            <a:ext cx="3057525" cy="123860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29952018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 anchor="b"/>
          <a:lstStyle/>
          <a:p>
            <a:r>
              <a:rPr lang="en-US" b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struct</a:t>
            </a:r>
            <a:r>
              <a:rPr lang="en-US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type Declaration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371600"/>
            <a:ext cx="7488238" cy="4960938"/>
          </a:xfrm>
          <a:noFill/>
        </p:spPr>
        <p:txBody>
          <a:bodyPr lIns="92075" tIns="46038" rIns="92075" bIns="46038"/>
          <a:lstStyle/>
          <a:p>
            <a:pPr marL="285750" indent="-285750">
              <a:buFont typeface="Arial" charset="0"/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SYNTAX</a:t>
            </a:r>
          </a:p>
          <a:p>
            <a:pPr marL="285750" indent="-285750">
              <a:spcBef>
                <a:spcPct val="0"/>
              </a:spcBef>
              <a:buFont typeface="Arial" charset="0"/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struct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TypeName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// does not allocate memory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spcBef>
                <a:spcPct val="0"/>
              </a:spcBef>
              <a:buFont typeface="Arial" charset="0"/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{				</a:t>
            </a:r>
          </a:p>
          <a:p>
            <a:pPr marL="285750" indent="-285750">
              <a:spcBef>
                <a:spcPct val="0"/>
              </a:spcBef>
              <a:buFont typeface="Arial" charset="0"/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    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MemberList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spcBef>
                <a:spcPct val="0"/>
              </a:spcBef>
              <a:buFont typeface="Arial" charset="0"/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} ;</a:t>
            </a:r>
          </a:p>
          <a:p>
            <a:pPr marL="285750" indent="-285750">
              <a:buFont typeface="Arial" charset="0"/>
              <a:buNone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MemberList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SYNTAX</a:t>
            </a:r>
          </a:p>
          <a:p>
            <a:pPr marL="285750" indent="-285750">
              <a:buFont typeface="Arial" charset="0"/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charset="0"/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DataType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MemberName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;</a:t>
            </a:r>
          </a:p>
          <a:p>
            <a:pPr marL="285750" indent="-285750">
              <a:buFont typeface="Arial" charset="0"/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DataType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MemberName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;</a:t>
            </a:r>
          </a:p>
          <a:p>
            <a:pPr marL="285750" indent="-285750">
              <a:buFont typeface="Arial" charset="0"/>
              <a:buNone/>
            </a:pPr>
            <a:r>
              <a:rPr lang="en-US" dirty="0">
                <a:latin typeface="Arial Black" pitchFamily="34" charset="0"/>
              </a:rPr>
              <a:t>        </a:t>
            </a:r>
            <a:endParaRPr lang="en-US" sz="1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7900" y="3150129"/>
            <a:ext cx="2628900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827799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590550" y="336550"/>
            <a:ext cx="8229600" cy="1143000"/>
          </a:xfrm>
        </p:spPr>
        <p:txBody>
          <a:bodyPr/>
          <a:lstStyle/>
          <a:p>
            <a:r>
              <a:rPr lang="en-US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Sample </a:t>
            </a:r>
            <a:r>
              <a:rPr lang="en-US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struct</a:t>
            </a:r>
            <a:endParaRPr lang="en-US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339850"/>
            <a:ext cx="7772400" cy="5029200"/>
          </a:xfrm>
        </p:spPr>
        <p:txBody>
          <a:bodyPr/>
          <a:lstStyle/>
          <a:p>
            <a:pPr marL="285750" indent="-28575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</a:p>
          <a:p>
            <a:pPr marL="742950" lvl="1" indent="-285750">
              <a:buFont typeface="Arial" charset="0"/>
              <a:buNone/>
            </a:pPr>
            <a:r>
              <a:rPr 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struct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AnimalType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		// declares a  </a:t>
            </a:r>
            <a:r>
              <a:rPr 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struct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data type</a:t>
            </a:r>
          </a:p>
          <a:p>
            <a:pPr marL="742950" lvl="1" indent="-285750">
              <a:buFont typeface="Arial" charset="0"/>
              <a:buNone/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{					//  does not allocate memory</a:t>
            </a:r>
          </a:p>
          <a:p>
            <a:pPr marL="742950" lvl="1" indent="-285750">
              <a:buFont typeface="Arial" charset="0"/>
              <a:buNone/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	long              id ;</a:t>
            </a:r>
          </a:p>
          <a:p>
            <a:pPr marL="742950" lvl="1" indent="-285750">
              <a:buFont typeface="Arial" charset="0"/>
              <a:buNone/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	string           name ;</a:t>
            </a:r>
          </a:p>
          <a:p>
            <a:pPr marL="742950" lvl="1" indent="-285750">
              <a:buFont typeface="Arial" charset="0"/>
              <a:buNone/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	string           species ;        		          </a:t>
            </a:r>
          </a:p>
          <a:p>
            <a:pPr marL="742950" lvl="1" indent="-285750">
              <a:buFont typeface="Arial" charset="0"/>
              <a:buNone/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   string           country ;                                   </a:t>
            </a:r>
          </a:p>
          <a:p>
            <a:pPr marL="742950" lvl="1" indent="-285750">
              <a:buFont typeface="Arial" charset="0"/>
              <a:buNone/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                age ;           </a:t>
            </a:r>
          </a:p>
          <a:p>
            <a:pPr marL="742950" lvl="1" indent="-285750">
              <a:buFont typeface="Arial" charset="0"/>
              <a:buNone/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	float              weight ;          </a:t>
            </a:r>
          </a:p>
          <a:p>
            <a:pPr marL="742950" lvl="1" indent="-285750">
              <a:buFont typeface="Arial" charset="0"/>
              <a:buNone/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	} ;</a:t>
            </a:r>
          </a:p>
          <a:p>
            <a:pPr marL="742950" lvl="1" indent="-285750">
              <a:buFont typeface="Arial" charset="0"/>
              <a:buNone/>
            </a:pPr>
            <a:r>
              <a:rPr 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AnimalType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thisAnimal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; // declares a variable of </a:t>
            </a:r>
            <a:r>
              <a:rPr 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AnimalType</a:t>
            </a:r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charset="0"/>
              <a:buNone/>
            </a:pPr>
            <a:r>
              <a:rPr 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AnimalType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thatAnimal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= {123,”Leo”,”lion”,”India”,10,500.0} // initialized values</a:t>
            </a:r>
          </a:p>
          <a:p>
            <a:pPr marL="1143000" lvl="2" indent="-228600">
              <a:buFont typeface="Arial" charset="0"/>
              <a:buNone/>
            </a:pPr>
            <a:endParaRPr lang="en-US" sz="1800" dirty="0"/>
          </a:p>
        </p:txBody>
      </p:sp>
      <p:sp>
        <p:nvSpPr>
          <p:cNvPr id="8196" name="Line 7"/>
          <p:cNvSpPr>
            <a:spLocks noChangeShapeType="1"/>
          </p:cNvSpPr>
          <p:nvPr/>
        </p:nvSpPr>
        <p:spPr bwMode="auto">
          <a:xfrm>
            <a:off x="4705350" y="2762250"/>
            <a:ext cx="19050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97" name="Line 8"/>
          <p:cNvSpPr>
            <a:spLocks noChangeShapeType="1"/>
          </p:cNvSpPr>
          <p:nvPr/>
        </p:nvSpPr>
        <p:spPr bwMode="auto">
          <a:xfrm flipV="1">
            <a:off x="5010150" y="3295650"/>
            <a:ext cx="1670050" cy="990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98" name="Oval 9"/>
          <p:cNvSpPr>
            <a:spLocks noChangeArrowheads="1"/>
          </p:cNvSpPr>
          <p:nvPr/>
        </p:nvSpPr>
        <p:spPr bwMode="auto">
          <a:xfrm>
            <a:off x="6534150" y="3143250"/>
            <a:ext cx="1524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rgbClr val="FFF5E1"/>
            </a:solidFill>
            <a:round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619033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Struct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Members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85750" indent="-28575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Cannot have type void</a:t>
            </a:r>
          </a:p>
          <a:p>
            <a:pPr marL="285750" indent="-28575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Cannot nest a structure of it own type</a:t>
            </a:r>
          </a:p>
          <a:p>
            <a:pPr marL="742950" lvl="1" indent="-28575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It can have members that are structures of other types </a:t>
            </a:r>
          </a:p>
          <a:p>
            <a:pPr marL="285750" indent="-28575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Member names must be unique within a structure</a:t>
            </a:r>
          </a:p>
          <a:p>
            <a:pPr marL="742950" lvl="1" indent="-28575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They do not have to be unique between structure</a:t>
            </a:r>
          </a:p>
          <a:p>
            <a:pPr marL="285750" indent="-28575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Members can be arrays, pointers, other structures, etc.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5527" y="4502467"/>
            <a:ext cx="2257425" cy="202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677473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 anchor="b"/>
          <a:lstStyle/>
          <a:p>
            <a:r>
              <a:rPr lang="en-US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Accessing </a:t>
            </a:r>
            <a:r>
              <a:rPr lang="en-US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struct</a:t>
            </a:r>
            <a:r>
              <a:rPr lang="en-US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Members 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838" y="1666875"/>
            <a:ext cx="8077200" cy="4495800"/>
          </a:xfrm>
          <a:noFill/>
        </p:spPr>
        <p:txBody>
          <a:bodyPr lIns="92075" tIns="46038" rIns="92075" bIns="46038">
            <a:normAutofit lnSpcReduction="10000"/>
          </a:bodyPr>
          <a:lstStyle/>
          <a:p>
            <a:pPr marL="285750" indent="-285750">
              <a:buFont typeface="Arial" charset="0"/>
              <a:buNone/>
            </a:pPr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Dot ( period ) is the </a:t>
            </a:r>
            <a:r>
              <a:rPr lang="en-US" b="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selection operator</a:t>
            </a:r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285750" indent="-285750">
              <a:buFont typeface="Arial" charset="0"/>
              <a:buNone/>
            </a:pPr>
            <a:endParaRPr lang="en-US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charset="0"/>
              <a:buNone/>
            </a:pPr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After the </a:t>
            </a:r>
            <a:r>
              <a:rPr lang="en-US" b="0" dirty="0" err="1">
                <a:latin typeface="Arial" panose="020B0604020202020204" pitchFamily="34" charset="0"/>
                <a:cs typeface="Arial" panose="020B0604020202020204" pitchFamily="34" charset="0"/>
              </a:rPr>
              <a:t>struct</a:t>
            </a:r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 type declaration, the various members can be used in your program only when they are preceded by a </a:t>
            </a:r>
            <a:r>
              <a:rPr lang="en-US" b="0" dirty="0" err="1">
                <a:latin typeface="Arial" panose="020B0604020202020204" pitchFamily="34" charset="0"/>
                <a:cs typeface="Arial" panose="020B0604020202020204" pitchFamily="34" charset="0"/>
              </a:rPr>
              <a:t>struct</a:t>
            </a:r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 variable name and a dot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pPr marL="285750" indent="-285750">
              <a:buFont typeface="Arial" charset="0"/>
              <a:buNone/>
            </a:pPr>
            <a:endParaRPr lang="en-US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charset="0"/>
              <a:buNone/>
            </a:pPr>
            <a:r>
              <a:rPr lang="en-US" b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EXAMPLES</a:t>
            </a:r>
          </a:p>
          <a:p>
            <a:pPr marL="285750" indent="-285750">
              <a:buFont typeface="Arial" charset="0"/>
              <a:buNone/>
            </a:pPr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			</a:t>
            </a:r>
            <a:r>
              <a:rPr lang="en-US" b="0" dirty="0" err="1">
                <a:latin typeface="Arial" panose="020B0604020202020204" pitchFamily="34" charset="0"/>
                <a:cs typeface="Arial" panose="020B0604020202020204" pitchFamily="34" charset="0"/>
              </a:rPr>
              <a:t>thisAnimal.weight</a:t>
            </a:r>
            <a:endParaRPr lang="en-US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charset="0"/>
              <a:buNone/>
            </a:pPr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			</a:t>
            </a:r>
            <a:r>
              <a:rPr lang="en-US" b="0" dirty="0" err="1">
                <a:latin typeface="Arial" panose="020B0604020202020204" pitchFamily="34" charset="0"/>
                <a:cs typeface="Arial" panose="020B0604020202020204" pitchFamily="34" charset="0"/>
              </a:rPr>
              <a:t>anotherAnimal.country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charset="0"/>
              <a:buNone/>
            </a:pPr>
            <a:endParaRPr lang="en-US" dirty="0"/>
          </a:p>
        </p:txBody>
      </p:sp>
      <p:pic>
        <p:nvPicPr>
          <p:cNvPr id="47105" name="Picture 1" descr="C:\Users\Jerry\Desktop\image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77754" y="3914775"/>
            <a:ext cx="2428875" cy="12144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67006190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Aggregate Operations on </a:t>
            </a:r>
            <a:r>
              <a:rPr lang="en-US" sz="36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structs</a:t>
            </a:r>
            <a:r>
              <a:rPr lang="en-US" sz="3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(1) 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85750" indent="-28575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 operation on a data structure as a whole, as opposed to an operation on an individual component of the data structure </a:t>
            </a:r>
          </a:p>
          <a:p>
            <a:pPr marL="285750" indent="-28575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Valid operations:</a:t>
            </a:r>
          </a:p>
          <a:p>
            <a:pPr marL="742950" lvl="1" indent="-28575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Assignment: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thisAnimal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thatAnimal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742950" lvl="1" indent="-28575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Pass an argument: (by value or by reference) </a:t>
            </a:r>
          </a:p>
          <a:p>
            <a:pPr marL="742950" lvl="1" indent="-28575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Return as value of a function</a:t>
            </a:r>
          </a:p>
          <a:p>
            <a:pPr marL="742950" lvl="1" indent="-28575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Dot operator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thisAnimal.age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6791" y="5070867"/>
            <a:ext cx="3457575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844759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506496" cy="1143000"/>
          </a:xfrm>
        </p:spPr>
        <p:txBody>
          <a:bodyPr>
            <a:normAutofit/>
          </a:bodyPr>
          <a:lstStyle/>
          <a:p>
            <a:r>
              <a:rPr lang="en-US" sz="3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Aggregate Operations on </a:t>
            </a:r>
            <a:r>
              <a:rPr lang="en-US" sz="36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structs</a:t>
            </a:r>
            <a:r>
              <a:rPr lang="en-US" sz="3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85750" indent="-28575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Invalid operations (must be done one member at a time)</a:t>
            </a:r>
          </a:p>
          <a:p>
            <a:pPr marL="742950" lvl="1" indent="-28575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I/O </a:t>
            </a:r>
          </a:p>
          <a:p>
            <a:pPr marL="742950" lvl="1" indent="-28575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Arithmetic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thisAnimal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+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thatAnimal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;) </a:t>
            </a:r>
          </a:p>
          <a:p>
            <a:pPr marL="742950" lvl="1" indent="-28575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Comparisons of entire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struct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variables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thisAnimal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thatAnimal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;)</a:t>
            </a:r>
          </a:p>
          <a:p>
            <a:pPr marL="285750" indent="-285750"/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See example: struct1.cpp</a:t>
            </a:r>
          </a:p>
          <a:p>
            <a:pPr marL="742950" lvl="1" indent="-285750"/>
            <a:endParaRPr lang="en-US" dirty="0"/>
          </a:p>
        </p:txBody>
      </p:sp>
      <p:pic>
        <p:nvPicPr>
          <p:cNvPr id="44033" name="Picture 1" descr="C:\Users\Jerry\Desktop\image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94438" y="4578350"/>
            <a:ext cx="2466975" cy="18478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89502254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14" name="Object 2"/>
          <p:cNvGraphicFramePr>
            <a:graphicFrameLocks noChangeAspect="1"/>
          </p:cNvGraphicFramePr>
          <p:nvPr/>
        </p:nvGraphicFramePr>
        <p:xfrm>
          <a:off x="339725" y="1868488"/>
          <a:ext cx="8499475" cy="422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7" name="Bitmap Image" r:id="rId3" imgW="6095238" imgH="2257740" progId="PBrush">
                  <p:embed/>
                </p:oleObj>
              </mc:Choice>
              <mc:Fallback>
                <p:oleObj name="Bitmap Image" r:id="rId3" imgW="6095238" imgH="2257740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725" y="1868488"/>
                        <a:ext cx="8499475" cy="4227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Array vs. Structures</a:t>
            </a:r>
          </a:p>
        </p:txBody>
      </p:sp>
    </p:spTree>
    <p:extLst>
      <p:ext uri="{BB962C8B-B14F-4D97-AF65-F5344CB8AC3E}">
        <p14:creationId xmlns:p14="http://schemas.microsoft.com/office/powerpoint/2010/main" val="1924725426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295400"/>
            <a:ext cx="8534400" cy="4322763"/>
          </a:xfrm>
          <a:noFill/>
        </p:spPr>
        <p:txBody>
          <a:bodyPr lIns="92075" tIns="46038" rIns="92075" bIns="46038">
            <a:normAutofit lnSpcReduction="10000"/>
          </a:bodyPr>
          <a:lstStyle/>
          <a:p>
            <a:pPr marL="285750" indent="-285750"/>
            <a:endParaRPr lang="en-US"/>
          </a:p>
          <a:p>
            <a:pPr marL="285750" indent="-285750"/>
            <a:r>
              <a:rPr lang="en-US"/>
              <a:t>A member of a struct member can be another struct type</a:t>
            </a:r>
          </a:p>
          <a:p>
            <a:pPr marL="742950" lvl="1" indent="-285750"/>
            <a:r>
              <a:rPr lang="en-US"/>
              <a:t>This is called nested or hierarchical structures </a:t>
            </a:r>
          </a:p>
          <a:p>
            <a:pPr marL="742950" lvl="1" indent="-285750"/>
            <a:endParaRPr lang="en-US"/>
          </a:p>
          <a:p>
            <a:pPr marL="742950" lvl="1" indent="-285750">
              <a:buFont typeface="Arial" charset="0"/>
              <a:buNone/>
            </a:pPr>
            <a:r>
              <a:rPr lang="en-US"/>
              <a:t> </a:t>
            </a:r>
          </a:p>
          <a:p>
            <a:pPr marL="285750" indent="-285750"/>
            <a:r>
              <a:rPr lang="en-US"/>
              <a:t>Hierarchical structures are very useful when there is much detailed information in each record </a:t>
            </a:r>
          </a:p>
          <a:p>
            <a:pPr marL="285750" indent="-285750">
              <a:buFont typeface="Arial" charset="0"/>
              <a:buNone/>
            </a:pPr>
            <a:endParaRPr lang="en-US"/>
          </a:p>
          <a:p>
            <a:pPr marL="285750" indent="-285750">
              <a:buFont typeface="Arial" charset="0"/>
              <a:buNone/>
            </a:pPr>
            <a:r>
              <a:rPr lang="en-US" sz="2400"/>
              <a:t>		</a:t>
            </a:r>
            <a:endParaRPr lang="en-US" sz="2400">
              <a:solidFill>
                <a:schemeClr val="folHlink"/>
              </a:solidFill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Structures </a:t>
            </a:r>
          </a:p>
        </p:txBody>
      </p:sp>
      <p:pic>
        <p:nvPicPr>
          <p:cNvPr id="73730" name="Picture 2" descr="C:\Users\Jerry\Desktop\image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09800" y="4572000"/>
            <a:ext cx="3673929" cy="2057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08018088"/>
      </p:ext>
    </p:extLst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Sample Hierarchical structs 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9100" y="1219200"/>
            <a:ext cx="8534400" cy="4322763"/>
          </a:xfrm>
        </p:spPr>
        <p:txBody>
          <a:bodyPr>
            <a:noAutofit/>
          </a:bodyPr>
          <a:lstStyle/>
          <a:p>
            <a:pPr marL="285750" indent="-285750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Example:</a:t>
            </a:r>
          </a:p>
          <a:p>
            <a:pPr marL="742950" lvl="1" indent="-285750">
              <a:buFont typeface="Arial" charset="0"/>
              <a:buNone/>
            </a:pP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struct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time</a:t>
            </a:r>
          </a:p>
          <a:p>
            <a:pPr marL="742950" lvl="1" indent="-285750">
              <a:buFont typeface="Arial" charset="0"/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	{</a:t>
            </a:r>
          </a:p>
          <a:p>
            <a:pPr marL="742950" lvl="1" indent="-285750">
              <a:buFont typeface="Arial" charset="0"/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hour;</a:t>
            </a:r>
          </a:p>
          <a:p>
            <a:pPr marL="742950" lvl="1" indent="-285750">
              <a:buFont typeface="Arial" charset="0"/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min;</a:t>
            </a:r>
          </a:p>
          <a:p>
            <a:pPr marL="742950" lvl="1" indent="-285750">
              <a:buFont typeface="Arial" charset="0"/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sec;</a:t>
            </a:r>
          </a:p>
          <a:p>
            <a:pPr marL="742950" lvl="1" indent="-285750">
              <a:buFont typeface="Arial" charset="0"/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	}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myTime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742950" lvl="1" indent="-285750">
              <a:buFont typeface="Arial" charset="0"/>
              <a:buNone/>
            </a:pP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struct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date</a:t>
            </a:r>
          </a:p>
          <a:p>
            <a:pPr marL="742950" lvl="1" indent="-285750">
              <a:buFont typeface="Arial" charset="0"/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	{</a:t>
            </a:r>
          </a:p>
          <a:p>
            <a:pPr marL="742950" lvl="1" indent="-285750">
              <a:buFont typeface="Arial" charset="0"/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month;</a:t>
            </a:r>
          </a:p>
          <a:p>
            <a:pPr marL="742950" lvl="1" indent="-285750">
              <a:buFont typeface="Arial" charset="0"/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day;</a:t>
            </a:r>
          </a:p>
          <a:p>
            <a:pPr marL="742950" lvl="1" indent="-285750">
              <a:buFont typeface="Arial" charset="0"/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year;</a:t>
            </a:r>
          </a:p>
          <a:p>
            <a:pPr marL="742950" lvl="1" indent="-285750">
              <a:buFont typeface="Arial" charset="0"/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	time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myTime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742950" lvl="1" indent="-285750">
              <a:buFont typeface="Arial" charset="0"/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	}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myDate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285750" indent="-285750"/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See example: struct2.cpp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74754" name="Picture 2" descr="C:\Users\Jerry\Desktop\image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76800" y="1600200"/>
            <a:ext cx="1616075" cy="1616075"/>
          </a:xfrm>
          <a:prstGeom prst="rect">
            <a:avLst/>
          </a:prstGeom>
          <a:noFill/>
        </p:spPr>
      </p:pic>
      <p:pic>
        <p:nvPicPr>
          <p:cNvPr id="74755" name="Picture 3" descr="C:\Users\Jerry\Desktop\image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00600" y="3710051"/>
            <a:ext cx="3108325" cy="206844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86858065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Enumerated Types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342900" indent="-342900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Used to increase readability and maintainability</a:t>
            </a:r>
          </a:p>
          <a:p>
            <a:pPr marL="342900" indent="-342900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Enumerated types are used to declare a set of integer constants </a:t>
            </a:r>
          </a:p>
          <a:p>
            <a:pPr marL="342900" indent="-342900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Syntax:</a:t>
            </a:r>
          </a:p>
          <a:p>
            <a:pPr marL="742950" lvl="1" indent="-285750">
              <a:buFont typeface="Arial" charset="0"/>
              <a:buNone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enum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[tag]</a:t>
            </a:r>
          </a:p>
          <a:p>
            <a:pPr marL="742950" lvl="1" indent="-285750">
              <a:buFont typeface="Arial" charset="0"/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{comma separated list of identifiers} [variable-list];</a:t>
            </a:r>
          </a:p>
        </p:txBody>
      </p:sp>
      <p:pic>
        <p:nvPicPr>
          <p:cNvPr id="123906" name="Picture 2" descr="C:\Users\Jerry\Desktop\image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66266" y="4495800"/>
            <a:ext cx="2920534" cy="211296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81357541"/>
      </p:ext>
    </p:extLst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457200"/>
            <a:ext cx="7010400" cy="381000"/>
          </a:xfrm>
          <a:noFill/>
        </p:spPr>
        <p:txBody>
          <a:bodyPr lIns="92075" tIns="46038" rIns="92075" bIns="46038" anchor="b">
            <a:normAutofit fontScale="90000"/>
          </a:bodyPr>
          <a:lstStyle/>
          <a:p>
            <a:r>
              <a:rPr lang="en-US"/>
              <a:t>Unions in C++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34975" y="838200"/>
            <a:ext cx="8121650" cy="4992688"/>
          </a:xfrm>
          <a:noFill/>
        </p:spPr>
        <p:txBody>
          <a:bodyPr lIns="92075" tIns="46038" rIns="92075" bIns="46038"/>
          <a:lstStyle/>
          <a:p>
            <a:pPr marL="285750" indent="-285750">
              <a:buFont typeface="Arial" charset="0"/>
              <a:buNone/>
            </a:pPr>
            <a:endParaRPr lang="en-US" sz="2000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/>
            <a:r>
              <a:rPr lang="en-US" sz="2000" b="0" dirty="0">
                <a:latin typeface="Arial" panose="020B0604020202020204" pitchFamily="34" charset="0"/>
                <a:cs typeface="Arial" panose="020B0604020202020204" pitchFamily="34" charset="0"/>
              </a:rPr>
              <a:t>A union is a </a:t>
            </a:r>
            <a:r>
              <a:rPr lang="en-US" sz="2000" b="0" dirty="0" err="1">
                <a:latin typeface="Arial" panose="020B0604020202020204" pitchFamily="34" charset="0"/>
                <a:cs typeface="Arial" panose="020B0604020202020204" pitchFamily="34" charset="0"/>
              </a:rPr>
              <a:t>struct</a:t>
            </a:r>
            <a:r>
              <a:rPr lang="en-US" sz="2000" b="0" dirty="0">
                <a:latin typeface="Arial" panose="020B0604020202020204" pitchFamily="34" charset="0"/>
                <a:cs typeface="Arial" panose="020B0604020202020204" pitchFamily="34" charset="0"/>
              </a:rPr>
              <a:t> that holds </a:t>
            </a:r>
            <a:r>
              <a:rPr lang="en-US" sz="2000" b="0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only</a:t>
            </a:r>
            <a:r>
              <a:rPr lang="en-US" sz="2000" b="0" dirty="0">
                <a:latin typeface="Arial" panose="020B0604020202020204" pitchFamily="34" charset="0"/>
                <a:cs typeface="Arial" panose="020B0604020202020204" pitchFamily="34" charset="0"/>
              </a:rPr>
              <a:t> one of its members at a time during program execution </a:t>
            </a:r>
          </a:p>
          <a:p>
            <a:pPr marL="285750" indent="-285750">
              <a:buFont typeface="Arial" charset="0"/>
              <a:buNone/>
            </a:pPr>
            <a:endParaRPr lang="en-US" sz="2000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charset="0"/>
              <a:buNone/>
            </a:pPr>
            <a:r>
              <a:rPr lang="en-US" sz="2000" b="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</a:p>
          <a:p>
            <a:pPr marL="285750" indent="-285750">
              <a:buFont typeface="Arial" charset="0"/>
              <a:buNone/>
            </a:pPr>
            <a:endParaRPr lang="en-US" sz="2000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charset="0"/>
              <a:buNone/>
            </a:pPr>
            <a:r>
              <a:rPr lang="en-US" sz="2000" b="0" dirty="0">
                <a:latin typeface="Arial" panose="020B0604020202020204" pitchFamily="34" charset="0"/>
                <a:cs typeface="Arial" panose="020B0604020202020204" pitchFamily="34" charset="0"/>
              </a:rPr>
              <a:t>union   </a:t>
            </a:r>
            <a:r>
              <a:rPr lang="en-US" sz="2000" b="0" dirty="0" err="1">
                <a:latin typeface="Arial" panose="020B0604020202020204" pitchFamily="34" charset="0"/>
                <a:cs typeface="Arial" panose="020B0604020202020204" pitchFamily="34" charset="0"/>
              </a:rPr>
              <a:t>WeightType</a:t>
            </a:r>
            <a:endParaRPr lang="en-US" sz="2000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charset="0"/>
              <a:buNone/>
            </a:pPr>
            <a:r>
              <a:rPr lang="en-US" sz="2000" b="0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285750" indent="-285750">
              <a:buFont typeface="Arial" charset="0"/>
              <a:buNone/>
            </a:pPr>
            <a:r>
              <a:rPr lang="en-US" sz="2000" b="0" dirty="0">
                <a:latin typeface="Arial" panose="020B0604020202020204" pitchFamily="34" charset="0"/>
                <a:cs typeface="Arial" panose="020B0604020202020204" pitchFamily="34" charset="0"/>
              </a:rPr>
              <a:t>	long    </a:t>
            </a:r>
            <a:r>
              <a:rPr lang="en-US" sz="2000" b="0" dirty="0" err="1">
                <a:latin typeface="Arial" panose="020B0604020202020204" pitchFamily="34" charset="0"/>
                <a:cs typeface="Arial" panose="020B0604020202020204" pitchFamily="34" charset="0"/>
              </a:rPr>
              <a:t>wtInOunces</a:t>
            </a:r>
            <a:r>
              <a:rPr lang="en-US" sz="2000" b="0" dirty="0">
                <a:latin typeface="Arial" panose="020B0604020202020204" pitchFamily="34" charset="0"/>
                <a:cs typeface="Arial" panose="020B0604020202020204" pitchFamily="34" charset="0"/>
              </a:rPr>
              <a:t> ; </a:t>
            </a:r>
          </a:p>
          <a:p>
            <a:pPr marL="285750" indent="-285750">
              <a:buFont typeface="Arial" charset="0"/>
              <a:buNone/>
            </a:pPr>
            <a:r>
              <a:rPr lang="en-US" sz="2000" b="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b="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2000" b="0" dirty="0"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en-US" sz="2000" b="0" dirty="0" err="1">
                <a:latin typeface="Arial" panose="020B0604020202020204" pitchFamily="34" charset="0"/>
                <a:cs typeface="Arial" panose="020B0604020202020204" pitchFamily="34" charset="0"/>
              </a:rPr>
              <a:t>wtInPounds</a:t>
            </a:r>
            <a:r>
              <a:rPr lang="en-US" sz="2000" b="0" dirty="0">
                <a:latin typeface="Arial" panose="020B0604020202020204" pitchFamily="34" charset="0"/>
                <a:cs typeface="Arial" panose="020B0604020202020204" pitchFamily="34" charset="0"/>
              </a:rPr>
              <a:t>;		   //  only one is active at a time</a:t>
            </a:r>
          </a:p>
          <a:p>
            <a:pPr marL="285750" indent="-285750">
              <a:buFont typeface="Arial" charset="0"/>
              <a:buNone/>
            </a:pPr>
            <a:r>
              <a:rPr lang="en-US" sz="2000" b="0" dirty="0">
                <a:latin typeface="Arial" panose="020B0604020202020204" pitchFamily="34" charset="0"/>
                <a:cs typeface="Arial" panose="020B0604020202020204" pitchFamily="34" charset="0"/>
              </a:rPr>
              <a:t>    float    </a:t>
            </a:r>
            <a:r>
              <a:rPr lang="en-US" sz="2000" b="0" dirty="0" err="1">
                <a:latin typeface="Arial" panose="020B0604020202020204" pitchFamily="34" charset="0"/>
                <a:cs typeface="Arial" panose="020B0604020202020204" pitchFamily="34" charset="0"/>
              </a:rPr>
              <a:t>wtInTons</a:t>
            </a:r>
            <a:r>
              <a:rPr lang="en-US" sz="2000" b="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285750" indent="-285750">
              <a:buFont typeface="Arial" charset="0"/>
              <a:buNone/>
            </a:pPr>
            <a:r>
              <a:rPr lang="en-US" sz="2000" b="0" dirty="0">
                <a:latin typeface="Arial" panose="020B0604020202020204" pitchFamily="34" charset="0"/>
                <a:cs typeface="Arial" panose="020B0604020202020204" pitchFamily="34" charset="0"/>
              </a:rPr>
              <a:t> }  ;         </a:t>
            </a:r>
          </a:p>
        </p:txBody>
      </p:sp>
      <p:pic>
        <p:nvPicPr>
          <p:cNvPr id="75778" name="Picture 2" descr="C:\Users\Jerry\Desktop\image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00563" y="3057524"/>
            <a:ext cx="3826940" cy="1895475"/>
          </a:xfrm>
          <a:prstGeom prst="rect">
            <a:avLst/>
          </a:prstGeom>
          <a:noFill/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1639" y="5092224"/>
            <a:ext cx="1444787" cy="1477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282674"/>
      </p:ext>
    </p:extLst>
  </p:cSld>
  <p:clrMapOvr>
    <a:masterClrMapping/>
  </p:clrMapOvr>
  <p:transition spd="med">
    <p:zoom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Passing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structs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85750" indent="-28575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Can be done three ways:</a:t>
            </a:r>
          </a:p>
          <a:p>
            <a:pPr marL="742950" lvl="1" indent="-28575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Pass the entire structure (copy)</a:t>
            </a:r>
          </a:p>
          <a:p>
            <a:pPr marL="742950" lvl="1" indent="-28575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Pass by reference</a:t>
            </a:r>
          </a:p>
          <a:p>
            <a:pPr marL="742950" lvl="1" indent="-28575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Pass by using a pointer</a:t>
            </a:r>
          </a:p>
          <a:p>
            <a:pPr marL="285750" indent="-285750"/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See example: struct3.cpp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0737" y="4061460"/>
            <a:ext cx="2066925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479817"/>
      </p:ext>
    </p:extLst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Arrays of Structures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85750" indent="-285750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Syntax is similar for built in data types (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, floats, etc.)</a:t>
            </a:r>
          </a:p>
          <a:p>
            <a:pPr marL="285750" indent="-285750"/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charset="0"/>
              <a:buNone/>
            </a:pP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struct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part           // specify a structure</a:t>
            </a:r>
          </a:p>
          <a:p>
            <a:pPr marL="285750" indent="-285750">
              <a:buFont typeface="Arial" charset="0"/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  {</a:t>
            </a:r>
          </a:p>
          <a:p>
            <a:pPr marL="285750" indent="-285750">
              <a:buFont typeface="Arial" charset="0"/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modelnumber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; // model number of widget</a:t>
            </a:r>
          </a:p>
          <a:p>
            <a:pPr marL="285750" indent="-285750">
              <a:buFont typeface="Arial" charset="0"/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partnumber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; // part number of widget part</a:t>
            </a:r>
          </a:p>
          <a:p>
            <a:pPr marL="285750" indent="-285750">
              <a:buFont typeface="Arial" charset="0"/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quantityPerBox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[2]; // quantity in a box (2 types)</a:t>
            </a:r>
          </a:p>
          <a:p>
            <a:pPr marL="285750" indent="-285750">
              <a:buFont typeface="Arial" charset="0"/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	float cost;                   // cost of part</a:t>
            </a:r>
          </a:p>
          <a:p>
            <a:pPr marL="285750" indent="-285750">
              <a:buFont typeface="Arial" charset="0"/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  };</a:t>
            </a:r>
          </a:p>
          <a:p>
            <a:pPr marL="285750" indent="-285750">
              <a:buFont typeface="Arial" charset="0"/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  part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myPart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[10]; // define array of structures</a:t>
            </a:r>
          </a:p>
          <a:p>
            <a:pPr marL="285750" indent="-285750"/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/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See example: struct4.cpp</a:t>
            </a:r>
          </a:p>
          <a:p>
            <a:pPr marL="285750" indent="-285750"/>
            <a:endParaRPr lang="en-US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5052060"/>
            <a:ext cx="266700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964039"/>
      </p:ext>
    </p:extLst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Functions within Structures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/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See example: struct5.cpp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8937" y="2733674"/>
            <a:ext cx="3286125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633851"/>
      </p:ext>
    </p:extLst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Abstraction       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1368425"/>
            <a:ext cx="7772400" cy="5029200"/>
          </a:xfrm>
        </p:spPr>
        <p:txBody>
          <a:bodyPr/>
          <a:lstStyle/>
          <a:p>
            <a:pPr marL="285750" indent="-285750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Is the separation of the essential qualities of an object from the details of how it works or is composed</a:t>
            </a:r>
          </a:p>
          <a:p>
            <a:pPr marL="285750" indent="-285750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Focuses on what, not how </a:t>
            </a:r>
          </a:p>
          <a:p>
            <a:pPr marL="285750" indent="-285750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Recommended for managing large, complex software projects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7113" y="3593205"/>
            <a:ext cx="4218842" cy="2362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353420"/>
      </p:ext>
    </p:extLst>
  </p:cSld>
  <p:clrMapOvr>
    <a:masterClrMapping/>
  </p:clrMapOvr>
  <p:transition spd="med">
    <p:zoom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84200"/>
            <a:ext cx="7621588" cy="626610"/>
          </a:xfrm>
          <a:noFill/>
        </p:spPr>
        <p:txBody>
          <a:bodyPr lIns="92075" tIns="46038" rIns="92075" bIns="46038" anchor="b">
            <a:normAutofit fontScale="90000"/>
          </a:bodyPr>
          <a:lstStyle/>
          <a:p>
            <a:r>
              <a:rPr lang="en-US" dirty="0"/>
              <a:t>Data Abstraction       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9810" y="1217160"/>
            <a:ext cx="6176962" cy="1936750"/>
          </a:xfrm>
          <a:noFill/>
        </p:spPr>
        <p:txBody>
          <a:bodyPr lIns="92075" tIns="46038" rIns="92075" bIns="46038">
            <a:normAutofit/>
          </a:bodyPr>
          <a:lstStyle/>
          <a:p>
            <a:pPr marL="285750" indent="-285750">
              <a:buFont typeface="Arial" charset="0"/>
              <a:buNone/>
            </a:pPr>
            <a:endParaRPr lang="en-US" sz="1800" b="0" dirty="0"/>
          </a:p>
          <a:p>
            <a:pPr marL="285750" indent="-28575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Abstract Data Type (ADT)</a:t>
            </a:r>
          </a:p>
          <a:p>
            <a:pPr marL="541782" lvl="1" indent="-285750">
              <a:buClr>
                <a:schemeClr val="folHlink"/>
              </a:buCl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Separates the logical properties of a data type from its implementation</a:t>
            </a:r>
            <a:r>
              <a:rPr lang="en-US" sz="2000" b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285750" indent="-285750">
              <a:buFont typeface="Arial" charset="0"/>
              <a:buNone/>
            </a:pPr>
            <a:endParaRPr lang="en-US" sz="2400" b="0" dirty="0"/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387350" y="3041282"/>
            <a:ext cx="8521700" cy="27305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519113" y="3277820"/>
            <a:ext cx="79565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2800">
                <a:solidFill>
                  <a:srgbClr val="003399"/>
                </a:solidFill>
              </a:rPr>
              <a:t>LOGICAL PROPERTIES	IMPLEMENTATION</a:t>
            </a:r>
          </a:p>
        </p:txBody>
      </p:sp>
      <p:sp>
        <p:nvSpPr>
          <p:cNvPr id="6150" name="Line 6"/>
          <p:cNvSpPr>
            <a:spLocks noChangeShapeType="1"/>
          </p:cNvSpPr>
          <p:nvPr/>
        </p:nvSpPr>
        <p:spPr bwMode="auto">
          <a:xfrm>
            <a:off x="4876800" y="3034932"/>
            <a:ext cx="0" cy="2743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51" name="Rectangle 7"/>
          <p:cNvSpPr>
            <a:spLocks noChangeArrowheads="1"/>
          </p:cNvSpPr>
          <p:nvPr/>
        </p:nvSpPr>
        <p:spPr bwMode="auto">
          <a:xfrm>
            <a:off x="669925" y="4055695"/>
            <a:ext cx="800735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2000">
                <a:latin typeface="Times New Roman" pitchFamily="18" charset="0"/>
              </a:rPr>
              <a:t>What are the possible values?		How can this be done in C++?</a:t>
            </a:r>
          </a:p>
          <a:p>
            <a:endParaRPr lang="en-US" sz="2000">
              <a:latin typeface="Times New Roman" pitchFamily="18" charset="0"/>
            </a:endParaRPr>
          </a:p>
          <a:p>
            <a:r>
              <a:rPr lang="en-US" sz="2000">
                <a:latin typeface="Times New Roman" pitchFamily="18" charset="0"/>
              </a:rPr>
              <a:t>What operations will be needed?		What data types be used?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1474" y="235417"/>
            <a:ext cx="2570595" cy="1445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001267"/>
      </p:ext>
    </p:extLst>
  </p:cSld>
  <p:clrMapOvr>
    <a:masterClrMapping/>
  </p:clrMapOvr>
  <p:transition spd="med">
    <p:zoom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C++ Classes (1)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85750" indent="-28575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Classes combine both data and operations into a single cohesive unit (encapsulation)</a:t>
            </a:r>
          </a:p>
          <a:p>
            <a:pPr marL="742950" lvl="1" indent="-28575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It is similar to 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struct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with operations that manipulate the data  </a:t>
            </a:r>
          </a:p>
          <a:p>
            <a:pPr marL="285750" indent="-28575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Class type variables are called class objects, objects, class instances or instantiations of the class   </a:t>
            </a:r>
          </a:p>
          <a:p>
            <a:pPr marL="285750" indent="-28575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components of a class are called </a:t>
            </a:r>
            <a:r>
              <a:rPr lang="en-US" b="0" u="sng" dirty="0">
                <a:latin typeface="Arial" panose="020B0604020202020204" pitchFamily="34" charset="0"/>
                <a:cs typeface="Arial" panose="020B0604020202020204" pitchFamily="34" charset="0"/>
              </a:rPr>
              <a:t>members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of the class</a:t>
            </a:r>
          </a:p>
        </p:txBody>
      </p:sp>
      <p:pic>
        <p:nvPicPr>
          <p:cNvPr id="5" name="Picture 2" descr="C:\Users\Jerry\Desktop\image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3702" y="5234854"/>
            <a:ext cx="2758612" cy="1379306"/>
          </a:xfrm>
          <a:prstGeom prst="rect">
            <a:avLst/>
          </a:prstGeom>
          <a:solidFill>
            <a:srgbClr val="FFC000"/>
          </a:solidFill>
          <a:ln w="5715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042196776"/>
      </p:ext>
    </p:extLst>
  </p:cSld>
  <p:clrMapOvr>
    <a:masterClrMapping/>
  </p:clrMapOvr>
  <p:transition spd="med">
    <p:zoom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C++ Classes (2)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85750" indent="-28575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Classes are abstract data types (ADTs)</a:t>
            </a:r>
          </a:p>
          <a:p>
            <a:pPr marL="742950" lvl="1" indent="-28575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Data abstraction is the separation of a data type’s logical properties from its implementation details </a:t>
            </a:r>
          </a:p>
          <a:p>
            <a:pPr marL="285750" indent="-28575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client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of the class is any software that declares and manipulates class objects</a:t>
            </a:r>
          </a:p>
          <a:p>
            <a:pPr marL="742950" lvl="1" indent="-28575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Declares class variables   </a:t>
            </a:r>
          </a:p>
          <a:p>
            <a:pPr marL="742950" lvl="1" indent="-28575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Uses public member functions to manipulate/handle class objects </a:t>
            </a:r>
          </a:p>
          <a:p>
            <a:pPr marL="285750" indent="-285750"/>
            <a:endParaRPr lang="en-US" dirty="0"/>
          </a:p>
        </p:txBody>
      </p:sp>
      <p:pic>
        <p:nvPicPr>
          <p:cNvPr id="1027" name="Picture 3" descr="C:\Users\Jerry\Desktop\index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74920" y="4546627"/>
            <a:ext cx="3119756" cy="1655737"/>
          </a:xfrm>
          <a:prstGeom prst="rect">
            <a:avLst/>
          </a:prstGeom>
          <a:solidFill>
            <a:srgbClr val="FFC000"/>
          </a:solidFill>
          <a:ln w="5715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102328958"/>
      </p:ext>
    </p:extLst>
  </p:cSld>
  <p:clrMapOvr>
    <a:masterClrMapping/>
  </p:clrMapOvr>
  <p:transition spd="med">
    <p:zoom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C++ Class Syntax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686800" cy="4717961"/>
          </a:xfrm>
        </p:spPr>
        <p:txBody>
          <a:bodyPr>
            <a:normAutofit fontScale="92500" lnSpcReduction="10000"/>
          </a:bodyPr>
          <a:lstStyle/>
          <a:p>
            <a:pPr marL="285750" indent="-285750"/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Syntax:</a:t>
            </a:r>
          </a:p>
          <a:p>
            <a:pPr marL="285750" indent="-285750">
              <a:buFont typeface="Arial" charset="0"/>
              <a:buNone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class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className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charset="0"/>
              <a:buNone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{</a:t>
            </a:r>
          </a:p>
          <a:p>
            <a:pPr marL="742950" lvl="1" indent="-285750">
              <a:buFont typeface="Arial" charset="0"/>
              <a:buNone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public:</a:t>
            </a:r>
          </a:p>
          <a:p>
            <a:pPr marL="742950" lvl="1" indent="-285750">
              <a:buFont typeface="Arial" charset="0"/>
              <a:buNone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	// data elements or member functions</a:t>
            </a:r>
          </a:p>
          <a:p>
            <a:pPr marL="742950" lvl="1" indent="-285750">
              <a:buFont typeface="Arial" charset="0"/>
              <a:buNone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private: 	</a:t>
            </a:r>
          </a:p>
          <a:p>
            <a:pPr marL="742950" lvl="1" indent="-285750">
              <a:buFont typeface="Arial" charset="0"/>
              <a:buNone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	// data elements or member functions</a:t>
            </a:r>
          </a:p>
          <a:p>
            <a:pPr marL="742950" lvl="1" indent="-285750">
              <a:buFont typeface="Arial" charset="0"/>
              <a:buNone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protected: 	</a:t>
            </a:r>
          </a:p>
          <a:p>
            <a:pPr marL="742950" lvl="1" indent="-285750">
              <a:buFont typeface="Arial" charset="0"/>
              <a:buNone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	// data elements or member functions</a:t>
            </a:r>
          </a:p>
          <a:p>
            <a:pPr marL="285750" indent="-285750">
              <a:buFont typeface="Arial" charset="0"/>
              <a:buNone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 };</a:t>
            </a:r>
          </a:p>
          <a:p>
            <a:pPr marL="285750" indent="-285750"/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The class declaration creates a data type and names the members of the class </a:t>
            </a:r>
          </a:p>
          <a:p>
            <a:pPr marL="285750" indent="-285750"/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en-US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does not allocate memory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for any variables of that type</a:t>
            </a:r>
          </a:p>
          <a:p>
            <a:pPr marL="285750" indent="-285750"/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Client code still needs to declare class variables</a:t>
            </a:r>
          </a:p>
          <a:p>
            <a:pPr marL="742950" lvl="1" indent="-285750"/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43000" lvl="2" indent="-228600"/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189" y="334286"/>
            <a:ext cx="3152149" cy="2447551"/>
          </a:xfrm>
          <a:prstGeom prst="rect">
            <a:avLst/>
          </a:prstGeom>
          <a:solidFill>
            <a:schemeClr val="tx1"/>
          </a:solidFill>
          <a:ln w="571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90997480"/>
      </p:ext>
    </p:extLst>
  </p:cSld>
  <p:clrMapOvr>
    <a:masterClrMapping/>
  </p:clrMapOvr>
  <p:transition spd="med">
    <p:zoom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85750" indent="-28575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Classes are composed of data and functions (methods) members that are public, private, or protected </a:t>
            </a:r>
          </a:p>
          <a:p>
            <a:pPr marL="285750" indent="-28575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public members: public interface</a:t>
            </a:r>
          </a:p>
          <a:p>
            <a:pPr marL="742950" lvl="1" indent="-28575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Provides the interface between the client code and the class objects</a:t>
            </a:r>
          </a:p>
          <a:p>
            <a:pPr marL="742950" lvl="1" indent="-28575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They are the only way a client can access/read/modify private data members</a:t>
            </a:r>
          </a:p>
          <a:p>
            <a:pPr marL="742950" lvl="1" indent="-28575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Function members (methods) are generally declared public</a:t>
            </a:r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Access Specifiers (1)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5273866"/>
            <a:ext cx="3124200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201074"/>
      </p:ext>
    </p:extLst>
  </p:cSld>
  <p:clrMapOvr>
    <a:masterClrMapping/>
  </p:clrMapOvr>
  <p:transition spd="med">
    <p:zo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38328"/>
            <a:ext cx="8229600" cy="1143000"/>
          </a:xfrm>
        </p:spPr>
        <p:txBody>
          <a:bodyPr/>
          <a:lstStyle/>
          <a:p>
            <a:r>
              <a:rPr lang="en-US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Enumerated Type Example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742950" lvl="1" indent="-285750">
              <a:buFont typeface="Arial" charset="0"/>
              <a:buNone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enum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trees </a:t>
            </a:r>
          </a:p>
          <a:p>
            <a:pPr marL="742950" lvl="1" indent="-285750">
              <a:buFont typeface="Arial" charset="0"/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742950" lvl="1" indent="-285750">
              <a:buFont typeface="Arial" charset="0"/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oak,</a:t>
            </a:r>
          </a:p>
          <a:p>
            <a:pPr marL="742950" lvl="1" indent="-285750">
              <a:buFont typeface="Arial" charset="0"/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maple,</a:t>
            </a:r>
          </a:p>
          <a:p>
            <a:pPr marL="742950" lvl="1" indent="-285750">
              <a:buFont typeface="Arial" charset="0"/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cherry</a:t>
            </a:r>
          </a:p>
          <a:p>
            <a:pPr marL="742950" lvl="1" indent="-285750">
              <a:buFont typeface="Arial" charset="0"/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};//  no variables declared yet</a:t>
            </a:r>
          </a:p>
          <a:p>
            <a:pPr marL="742950" lvl="1" indent="-285750">
              <a:buFont typeface="Arial" charset="0"/>
              <a:buNone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enum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trees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myTree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; // declares a variable of type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enum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trees</a:t>
            </a:r>
          </a:p>
          <a:p>
            <a:pPr marL="342900" indent="-342900"/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See example: enum1.cpp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4672012"/>
            <a:ext cx="2457450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38570"/>
      </p:ext>
    </p:extLst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85750" indent="-28575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private members: members are inaccessible to clients</a:t>
            </a:r>
          </a:p>
          <a:p>
            <a:pPr marL="742950" lvl="1" indent="-28575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If a client attempts to access a private member, a compilation error will occur </a:t>
            </a:r>
          </a:p>
          <a:p>
            <a:pPr marL="742950" lvl="1" indent="-28575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Can be accessed only by the class’s member functions and friend functions</a:t>
            </a:r>
          </a:p>
          <a:p>
            <a:pPr marL="742950" lvl="1" indent="-28575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Default</a:t>
            </a:r>
          </a:p>
          <a:p>
            <a:pPr marL="742950" lvl="1" indent="-28575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Data members are generally declare private</a:t>
            </a:r>
          </a:p>
          <a:p>
            <a:pPr marL="285750" indent="-28575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protected: </a:t>
            </a:r>
          </a:p>
          <a:p>
            <a:pPr marL="742950" lvl="1" indent="-28575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Not accessible by client code but are accessible by derived classes </a:t>
            </a:r>
          </a:p>
          <a:p>
            <a:pPr marL="285750" indent="-28575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All members in C++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struct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are public</a:t>
            </a:r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Access Specifiers (2) </a:t>
            </a:r>
          </a:p>
        </p:txBody>
      </p:sp>
    </p:spTree>
    <p:extLst>
      <p:ext uri="{BB962C8B-B14F-4D97-AF65-F5344CB8AC3E}">
        <p14:creationId xmlns:p14="http://schemas.microsoft.com/office/powerpoint/2010/main" val="1688642666"/>
      </p:ext>
    </p:extLst>
  </p:cSld>
  <p:clrMapOvr>
    <a:masterClrMapping/>
  </p:clrMapOvr>
  <p:transition spd="med">
    <p:zoom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Access Specifiers Summary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056" y="1854558"/>
            <a:ext cx="8054744" cy="3902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756517"/>
      </p:ext>
    </p:extLst>
  </p:cSld>
  <p:clrMapOvr>
    <a:masterClrMapping/>
  </p:clrMapOvr>
  <p:transition spd="med">
    <p:zoom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C++ Member Functions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07008"/>
            <a:ext cx="8229600" cy="4525963"/>
          </a:xfrm>
        </p:spPr>
        <p:txBody>
          <a:bodyPr>
            <a:normAutofit/>
          </a:bodyPr>
          <a:lstStyle/>
          <a:p>
            <a:pPr marL="285750" indent="-285750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Member function syntax:</a:t>
            </a:r>
          </a:p>
          <a:p>
            <a:pPr marL="742950" lvl="1" indent="-285750">
              <a:buFont typeface="Arial" charset="0"/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Return-type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className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::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functionName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([parameter-list])</a:t>
            </a:r>
          </a:p>
          <a:p>
            <a:pPr marL="742950" lvl="1" indent="-285750">
              <a:buFont typeface="Arial" charset="0"/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{</a:t>
            </a:r>
          </a:p>
          <a:p>
            <a:pPr marL="742950" lvl="1" indent="-285750">
              <a:buFont typeface="Arial" charset="0"/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body</a:t>
            </a:r>
          </a:p>
          <a:p>
            <a:pPr marL="742950" lvl="1" indent="-285750">
              <a:buFont typeface="Arial" charset="0"/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}</a:t>
            </a:r>
          </a:p>
          <a:p>
            <a:pPr marL="285750" indent="-285750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If a function only inspects (not modify) data members, the word “const” should be specified in both the function prototype and the heading of the function definition  </a:t>
            </a:r>
          </a:p>
          <a:p>
            <a:pPr marL="742950" lvl="1" indent="-285750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Example: void print ()const;</a:t>
            </a:r>
          </a:p>
          <a:p>
            <a:pPr marL="742950" lvl="1" indent="-285750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Within the body of a const function, a compilation error occurs if an attempt is made to modify a private data member </a:t>
            </a:r>
          </a:p>
          <a:p>
            <a:pPr marL="285750" indent="-285750"/>
            <a:endParaRPr lang="en-US" sz="2400" dirty="0"/>
          </a:p>
          <a:p>
            <a:pPr marL="285750" indent="-285750"/>
            <a:endParaRPr lang="en-US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7690" y="5172075"/>
            <a:ext cx="2705100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62385"/>
      </p:ext>
    </p:extLst>
  </p:cSld>
  <p:clrMapOvr>
    <a:masterClrMapping/>
  </p:clrMapOvr>
  <p:transition spd="med">
    <p:zoom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Resolution Operator ( :: ) 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23750"/>
            <a:ext cx="8229600" cy="4525963"/>
          </a:xfrm>
        </p:spPr>
        <p:txBody>
          <a:bodyPr>
            <a:normAutofit/>
          </a:bodyPr>
          <a:lstStyle/>
          <a:p>
            <a:pPr marL="285750" indent="-285750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C++ programs typically use several class types </a:t>
            </a:r>
          </a:p>
          <a:p>
            <a:pPr marL="285750" indent="-285750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Different classes can have member functions with the same identifier, like Write( ) </a:t>
            </a:r>
          </a:p>
          <a:p>
            <a:pPr marL="742950" lvl="1" indent="-285750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Member selection operator is used to determine the class whose member function Write( ) is invoked  </a:t>
            </a:r>
          </a:p>
          <a:p>
            <a:pPr marL="1143000" lvl="2" indent="-228600">
              <a:buFont typeface="Arial" charset="0"/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currentTime.Write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 ) ;		 </a:t>
            </a:r>
          </a:p>
          <a:p>
            <a:pPr marL="1143000" lvl="2" indent="-228600">
              <a:buFont typeface="Arial" charset="0"/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numberZ.Write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 ) ;		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285750" indent="-285750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 the implementation file, the scope resolution operator is used in the heading before the function member’s name to specify its class  </a:t>
            </a:r>
          </a:p>
          <a:p>
            <a:pPr marL="285750" indent="-285750">
              <a:buFont typeface="Arial" charset="0"/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	void 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TimeType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:: Write ( )   const</a:t>
            </a:r>
          </a:p>
          <a:p>
            <a:pPr marL="285750" indent="-285750">
              <a:buFont typeface="Arial" charset="0"/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	{           .  .  .</a:t>
            </a:r>
          </a:p>
          <a:p>
            <a:pPr marL="285750" indent="-285750">
              <a:buFont typeface="Arial" charset="0"/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	} </a:t>
            </a:r>
          </a:p>
          <a:p>
            <a:pPr marL="285750" indent="-285750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5607" y="4778063"/>
            <a:ext cx="2776825" cy="2079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880024"/>
      </p:ext>
    </p:extLst>
  </p:cSld>
  <p:clrMapOvr>
    <a:masterClrMapping/>
  </p:clrMapOvr>
  <p:transition spd="med">
    <p:zoom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/>
              <a:t>Specification and Implementation Files</a:t>
            </a:r>
            <a:endParaRPr lang="en-US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285750" indent="-285750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An Abstract Data Type (ADT) consists of specification and implementation files  </a:t>
            </a:r>
          </a:p>
          <a:p>
            <a:pPr marL="742950" lvl="1" indent="-285750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Specification file </a:t>
            </a:r>
          </a:p>
          <a:p>
            <a:pPr marL="1143000" lvl="2" indent="-228600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Contains class data members and function prototypes </a:t>
            </a:r>
          </a:p>
          <a:p>
            <a:pPr marL="1143000" lvl="2" indent="-228600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Resides in a header file (.h)</a:t>
            </a:r>
          </a:p>
          <a:p>
            <a:pPr marL="1143000" lvl="2" indent="-228600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There are no implementation details </a:t>
            </a:r>
          </a:p>
          <a:p>
            <a:pPr marL="742950" lvl="1" indent="-285750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Implementation file </a:t>
            </a:r>
          </a:p>
          <a:p>
            <a:pPr marL="1143000" lvl="2" indent="-228600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Contains the member function definitions </a:t>
            </a:r>
          </a:p>
          <a:p>
            <a:pPr marL="1143000" lvl="2" indent="-228600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Resides in a .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cpp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file</a:t>
            </a:r>
          </a:p>
          <a:p>
            <a:pPr marL="1143000" lvl="2" indent="-228600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Need to #include the specification file</a:t>
            </a:r>
          </a:p>
          <a:p>
            <a:pPr marL="285750" indent="-285750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Client code should reside in a separate .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cpp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file</a:t>
            </a:r>
          </a:p>
          <a:p>
            <a:pPr marL="742950" lvl="1" indent="-285750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Need to #include the specification file</a:t>
            </a:r>
          </a:p>
          <a:p>
            <a:pPr marL="285750" indent="-285750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See Style guide for formats</a:t>
            </a:r>
          </a:p>
          <a:p>
            <a:pPr marL="285750" indent="-285750"/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See examples: class1.cpp through class3.cpp</a:t>
            </a:r>
          </a:p>
          <a:p>
            <a:pPr marL="285750" indent="-285750"/>
            <a:endParaRPr lang="en-US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2704" y="5463158"/>
            <a:ext cx="2288867" cy="1088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106366"/>
      </p:ext>
    </p:extLst>
  </p:cSld>
  <p:clrMapOvr>
    <a:masterClrMapping/>
  </p:clrMapOvr>
  <p:transition spd="med">
    <p:zoom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Aggregate Operations on Class Objects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85750" indent="-28575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Valid aggregate operations on class objects are the same as the valid operations on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structs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Valid operations:</a:t>
            </a:r>
          </a:p>
          <a:p>
            <a:pPr marL="742950" lvl="1" indent="-28575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Assignment: object1=object2</a:t>
            </a:r>
          </a:p>
          <a:p>
            <a:pPr marL="742950" lvl="1" indent="-28575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Pass an argument: (by value or by reference) </a:t>
            </a:r>
          </a:p>
          <a:p>
            <a:pPr marL="742950" lvl="1" indent="-28575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Return as value of a function</a:t>
            </a:r>
          </a:p>
          <a:p>
            <a:pPr marL="742950" lvl="1" indent="-28575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Dot operator (object1.print())</a:t>
            </a:r>
          </a:p>
          <a:p>
            <a:pPr marL="285750" indent="-28575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All other operators (+ - * / &gt; &lt; etc.) are invalid unless they are defined by the programmer </a:t>
            </a:r>
          </a:p>
          <a:p>
            <a:pPr marL="742950" lvl="1" indent="-285750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/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0656" y="5383815"/>
            <a:ext cx="1380466" cy="1374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722977"/>
      </p:ext>
    </p:extLst>
  </p:cSld>
  <p:clrMapOvr>
    <a:masterClrMapping/>
  </p:clrMapOvr>
  <p:transition spd="med">
    <p:zoom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Functions and Classes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85750" indent="-285750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Class objects can be passed as parameters to functions and returned as function values </a:t>
            </a:r>
          </a:p>
          <a:p>
            <a:pPr marL="285750" indent="-285750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As parameters to functions, classes can be passed either by value or by reference</a:t>
            </a:r>
          </a:p>
          <a:p>
            <a:pPr marL="285750" indent="-285750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If a class object is passed by value, the contents of the data members of the actual parameter are copied into the corresponding data members of the formal parameter</a:t>
            </a:r>
          </a:p>
          <a:p>
            <a:pPr marL="285750" indent="-285750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If a variable is passed by reference, then when the formal parameter changes, the actual parameter also changes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285750" indent="-285750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8274" y="5075931"/>
            <a:ext cx="2407572" cy="1602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397804"/>
      </p:ext>
    </p:extLst>
  </p:cSld>
  <p:clrMapOvr>
    <a:masterClrMapping/>
  </p:clrMapOvr>
  <p:transition spd="med">
    <p:zoom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Constructors (1)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85750" indent="-28575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 operation that creates a new instance of a class </a:t>
            </a:r>
          </a:p>
          <a:p>
            <a:pPr marL="285750" indent="-28575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member function whose purpose is to initialize the private data members of a class object </a:t>
            </a:r>
          </a:p>
          <a:p>
            <a:pPr marL="285750" indent="-28575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name of a constructor is the same as the name of the class</a:t>
            </a:r>
          </a:p>
          <a:p>
            <a:pPr marL="285750" indent="-28575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Return types are invalid for constructors </a:t>
            </a:r>
          </a:p>
          <a:p>
            <a:pPr marL="285750" indent="-28575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Constructors are not invoked with the . operator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7158" y="4714875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18295"/>
      </p:ext>
    </p:extLst>
  </p:cSld>
  <p:clrMapOvr>
    <a:masterClrMapping/>
  </p:clrMapOvr>
  <p:transition spd="med">
    <p:zoom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Constructors (2)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85750" indent="-28575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class may have several constructors with different parameter lists (signatures)</a:t>
            </a:r>
          </a:p>
          <a:p>
            <a:pPr marL="742950" lvl="1" indent="-28575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constructor with no parameters is the default constructor </a:t>
            </a:r>
          </a:p>
          <a:p>
            <a:pPr marL="285750" indent="-28575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constructor is implicitly invoked when a class object is declared</a:t>
            </a:r>
          </a:p>
          <a:p>
            <a:pPr marL="742950" lvl="1" indent="-28575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If there are parameters, their values are listed in parentheses in the declaration </a:t>
            </a:r>
          </a:p>
          <a:p>
            <a:pPr marL="285750" indent="-28575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Good idea to have a default constructor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3527" y="5219164"/>
            <a:ext cx="1329139" cy="1329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718009"/>
      </p:ext>
    </p:extLst>
  </p:cSld>
  <p:clrMapOvr>
    <a:masterClrMapping/>
  </p:clrMapOvr>
  <p:transition spd="med">
    <p:zoom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Constructor Syntax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85750" indent="-285750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Syntax</a:t>
            </a:r>
          </a:p>
          <a:p>
            <a:pPr marL="742950" lvl="1" indent="-285750"/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className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([parameter list]);</a:t>
            </a:r>
          </a:p>
          <a:p>
            <a:pPr marL="285750" indent="-285750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Particular constructor invoked depending on signature</a:t>
            </a:r>
          </a:p>
          <a:p>
            <a:pPr marL="285750" indent="-285750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Sample class specification</a:t>
            </a:r>
          </a:p>
          <a:p>
            <a:pPr marL="742950" lvl="1" indent="-285750">
              <a:buFont typeface="Arial" charset="0"/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class 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MyTime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charset="0"/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{						</a:t>
            </a:r>
          </a:p>
          <a:p>
            <a:pPr marL="742950" lvl="1" indent="-285750">
              <a:buFont typeface="Arial" charset="0"/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public : 			</a:t>
            </a:r>
          </a:p>
          <a:p>
            <a:pPr marL="742950" lvl="1" indent="-285750">
              <a:buFont typeface="Arial" charset="0"/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MyTime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(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initHrs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, 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initMins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, 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initSecs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) ; </a:t>
            </a:r>
          </a:p>
          <a:p>
            <a:pPr marL="742950" lvl="1" indent="-285750">
              <a:buFont typeface="Arial" charset="0"/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MyTime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( ) ;       // default constructor</a:t>
            </a:r>
          </a:p>
          <a:p>
            <a:pPr marL="742950" lvl="1" indent="-285750">
              <a:buFont typeface="Arial" charset="0"/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...</a:t>
            </a:r>
          </a:p>
          <a:p>
            <a:pPr marL="742950" lvl="1" indent="-285750">
              <a:buFont typeface="Arial" charset="0"/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285750" indent="-285750"/>
            <a:endParaRPr lang="en-US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5515" y="4740592"/>
            <a:ext cx="2457450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740405"/>
      </p:ext>
    </p:extLst>
  </p:cSld>
  <p:clrMapOvr>
    <a:masterClrMapping/>
  </p:clrMapOvr>
  <p:transition spd="med">
    <p:zo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Typedefs</a:t>
            </a:r>
            <a:endParaRPr lang="en-US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540750" cy="4422775"/>
          </a:xfrm>
        </p:spPr>
        <p:txBody>
          <a:bodyPr/>
          <a:lstStyle/>
          <a:p>
            <a:pPr marL="342900" indent="-342900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Used to associate an identifier with a type (no storage allocated)</a:t>
            </a:r>
          </a:p>
          <a:p>
            <a:pPr marL="342900" indent="-342900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Enhances readability and maintainability </a:t>
            </a:r>
          </a:p>
          <a:p>
            <a:pPr marL="342900" indent="-342900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Allows programmers to use types that are appropriate to the application</a:t>
            </a:r>
          </a:p>
          <a:p>
            <a:pPr marL="342900" indent="-342900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Syntax:</a:t>
            </a:r>
          </a:p>
          <a:p>
            <a:pPr marL="742950" lvl="1" indent="-285750"/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typedef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oldType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newType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2702" y="3891618"/>
            <a:ext cx="3482352" cy="1978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03703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Invoking the Default Constructor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0" algn="just">
              <a:buFont typeface="Arial" charset="0"/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syntax to invoke the default constructor is:</a:t>
            </a:r>
          </a:p>
          <a:p>
            <a:pPr marL="228600" indent="0" algn="just">
              <a:buFont typeface="Arial" charset="0"/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0" algn="just">
              <a:buFont typeface="Arial" charset="0"/>
              <a:buNone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className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classVariableName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228600" indent="0" algn="just">
              <a:buFont typeface="Arial" charset="0"/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0" algn="just">
              <a:buFont typeface="Arial" charset="0"/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statement</a:t>
            </a:r>
          </a:p>
          <a:p>
            <a:pPr marL="228600" indent="0" algn="just">
              <a:buFont typeface="Arial" charset="0"/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0" algn="just">
              <a:buFont typeface="Arial" charset="0"/>
              <a:buNone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clockType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yourClock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228600" indent="0" algn="just">
              <a:buFont typeface="Arial" charset="0"/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0" algn="just">
              <a:buFont typeface="Arial" charset="0"/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declares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yourClock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to be a variable of the type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clockType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0" algn="just">
              <a:buFont typeface="Arial" charset="0"/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0" algn="just">
              <a:buFont typeface="Arial" charset="0"/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default constructor is executed 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0"/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7395" y="5105400"/>
            <a:ext cx="260985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639979"/>
      </p:ext>
    </p:extLst>
  </p:cSld>
  <p:clrMapOvr>
    <a:masterClrMapping/>
  </p:clrMapOvr>
  <p:transition spd="med">
    <p:zoom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Invoking a Constructor with Parameters (1)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lnSpc>
                <a:spcPct val="8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syntax to invoke a constructor with parameter is:</a:t>
            </a:r>
          </a:p>
          <a:p>
            <a:pPr marL="285750" indent="-285750">
              <a:lnSpc>
                <a:spcPct val="80000"/>
              </a:lnSpc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90000"/>
              </a:lnSpc>
              <a:buFont typeface="Arial" charset="0"/>
              <a:buNone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className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classVariableName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(argument1,argument2,. . . );</a:t>
            </a:r>
          </a:p>
          <a:p>
            <a:pPr marL="285750" indent="-285750">
              <a:lnSpc>
                <a:spcPct val="80000"/>
              </a:lnSpc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80000"/>
              </a:lnSpc>
              <a:buFont typeface="Arial" charset="0"/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where argument1, argument2, etc. is either a variable of an expression </a:t>
            </a:r>
          </a:p>
          <a:p>
            <a:pPr marL="285750" indent="-285750">
              <a:lnSpc>
                <a:spcPct val="80000"/>
              </a:lnSpc>
              <a:buFont typeface="Arial" charset="0"/>
              <a:buNone/>
            </a:pPr>
            <a:endParaRPr lang="en-US" dirty="0"/>
          </a:p>
        </p:txBody>
      </p:sp>
      <p:pic>
        <p:nvPicPr>
          <p:cNvPr id="8194" name="Picture 2" descr="C:\Users\Jerry\Desktop\image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51068" y="4984029"/>
            <a:ext cx="3162300" cy="14478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74674383"/>
      </p:ext>
    </p:extLst>
  </p:cSld>
  <p:clrMapOvr>
    <a:masterClrMapping/>
  </p:clrMapOvr>
  <p:transition spd="med">
    <p:zoom/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Invoking a Constructor with Parameters (2)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lnSpc>
                <a:spcPct val="8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number of arguments and their type should match with the formal parameters (in the order given) of one of the constructors  </a:t>
            </a:r>
          </a:p>
          <a:p>
            <a:pPr marL="742950" lvl="1" indent="-285750">
              <a:lnSpc>
                <a:spcPct val="9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If the type of the arguments do not match with the formal parameters of any constructor (in the order given), C++ will use type conversion and look for the best match</a:t>
            </a:r>
          </a:p>
          <a:p>
            <a:pPr marL="1143000" lvl="2" indent="-228600">
              <a:lnSpc>
                <a:spcPct val="80000"/>
              </a:lnSpc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For example, an integer value might be converted to a floating-point value with zero decimal part</a:t>
            </a:r>
          </a:p>
          <a:p>
            <a:pPr marL="1143000" lvl="2" indent="-228600">
              <a:lnSpc>
                <a:spcPct val="80000"/>
              </a:lnSpc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An ambiguity will result in a compile time error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1143000" lvl="2" indent="-228600">
              <a:lnSpc>
                <a:spcPct val="80000"/>
              </a:lnSpc>
            </a:pP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4327" y="5250872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058902"/>
      </p:ext>
    </p:extLst>
  </p:cSld>
  <p:clrMapOvr>
    <a:masterClrMapping/>
  </p:clrMapOvr>
  <p:transition spd="med">
    <p:zoom/>
  </p:transition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Example Invoking a Constructor with Parameters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85750" indent="-28575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For example:</a:t>
            </a:r>
          </a:p>
          <a:p>
            <a:pPr marL="742950" lvl="1" indent="-285750">
              <a:buFont typeface="Arial" charset="0"/>
              <a:buNone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clockType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myClock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(5,12,40);</a:t>
            </a:r>
          </a:p>
          <a:p>
            <a:pPr marL="285750" indent="-28575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statement declares a class variable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myClo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constructor with parameters of the class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clockType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will be executed and the three data members of the variable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myClock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will be set to 5, 12, and 40</a:t>
            </a:r>
          </a:p>
          <a:p>
            <a:pPr marL="285750" indent="-285750"/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See examples: class4.cpp and class5.cpp </a:t>
            </a:r>
          </a:p>
          <a:p>
            <a:pPr marL="285750" indent="-285750"/>
            <a:endParaRPr lang="en-US" dirty="0"/>
          </a:p>
          <a:p>
            <a:pPr marL="285750" indent="-285750"/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8068" y="5025443"/>
            <a:ext cx="1676595" cy="1832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430816"/>
      </p:ext>
    </p:extLst>
  </p:cSld>
  <p:clrMapOvr>
    <a:masterClrMapping/>
  </p:clrMapOvr>
  <p:transition spd="med">
    <p:zoom/>
  </p:transition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 Destructors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85750" indent="-285750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An operation that destroys an instance of a class </a:t>
            </a:r>
          </a:p>
          <a:p>
            <a:pPr marL="285750" indent="-285750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Whenever a class object goes out of scope (for example: control passes to the end of a block), a class destructor is implicitly invoked</a:t>
            </a:r>
          </a:p>
          <a:p>
            <a:pPr marL="285750" indent="-285750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Destructors are not invoked with the . operator</a:t>
            </a:r>
          </a:p>
          <a:p>
            <a:pPr marL="285750" indent="-285750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 destructor need not always be defined </a:t>
            </a:r>
          </a:p>
          <a:p>
            <a:pPr marL="742950" lvl="1" indent="-285750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Depends of the type of the class data members</a:t>
            </a:r>
          </a:p>
          <a:p>
            <a:pPr marL="285750" indent="-285750">
              <a:buFont typeface="Symbol" pitchFamily="18" charset="2"/>
              <a:buChar char="·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 class can have only one destructor and it has no parameters  </a:t>
            </a:r>
          </a:p>
        </p:txBody>
      </p:sp>
      <p:pic>
        <p:nvPicPr>
          <p:cNvPr id="4" name="Picture 2" descr="C:\Users\Jerry\Desktop\image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69416" y="5146963"/>
            <a:ext cx="3324225" cy="137160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71045097"/>
      </p:ext>
    </p:extLst>
  </p:cSld>
  <p:clrMapOvr>
    <a:masterClrMapping/>
  </p:clrMapOvr>
  <p:transition spd="med">
    <p:zoom/>
  </p:transition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of Class Destructors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85750" indent="-28575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Syntax of the class destructor  </a:t>
            </a:r>
          </a:p>
          <a:p>
            <a:pPr marL="742950" lvl="1" indent="-285750">
              <a:buFont typeface="Arial" charset="0"/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~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className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 );</a:t>
            </a:r>
          </a:p>
          <a:p>
            <a:pPr marL="742950" lvl="1" indent="-285750">
              <a:buFont typeface="Arial" charset="0"/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Sample destructor</a:t>
            </a:r>
          </a:p>
          <a:p>
            <a:pPr marL="742950" lvl="1" indent="-285750">
              <a:buFont typeface="Arial" charset="0"/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class 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MyTime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charset="0"/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{						</a:t>
            </a:r>
          </a:p>
          <a:p>
            <a:pPr marL="742950" lvl="1" indent="-285750">
              <a:buFont typeface="Arial" charset="0"/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public : </a:t>
            </a:r>
          </a:p>
          <a:p>
            <a:pPr marL="742950" lvl="1" indent="-285750">
              <a:buFont typeface="Arial" charset="0"/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~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myTime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 );		</a:t>
            </a:r>
          </a:p>
          <a:p>
            <a:pPr marL="742950" lvl="1" indent="-285750">
              <a:buFont typeface="Arial" charset="0"/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...</a:t>
            </a:r>
          </a:p>
          <a:p>
            <a:pPr marL="742950" lvl="1" indent="-285750">
              <a:buFont typeface="Arial" charset="0"/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285750" indent="-285750"/>
            <a:endParaRPr lang="en-US" dirty="0"/>
          </a:p>
          <a:p>
            <a:pPr marL="285750" indent="-285750"/>
            <a:endParaRPr lang="en-US" dirty="0"/>
          </a:p>
          <a:p>
            <a:pPr marL="285750" indent="-285750"/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3530" y="4470781"/>
            <a:ext cx="28575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750537"/>
      </p:ext>
    </p:extLst>
  </p:cSld>
  <p:clrMapOvr>
    <a:masterClrMapping/>
  </p:clrMapOvr>
  <p:transition spd="med">
    <p:zoom/>
  </p:transition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Helper Functions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85750" indent="-28575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Helper Functions </a:t>
            </a:r>
          </a:p>
          <a:p>
            <a:pPr marL="742950" lvl="1" indent="-28575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Public member functions may need to invoke functions </a:t>
            </a:r>
          </a:p>
          <a:p>
            <a:pPr marL="742950" lvl="1" indent="-28575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Clients do not need to access implementation details of a member functions</a:t>
            </a:r>
          </a:p>
          <a:p>
            <a:pPr marL="742950" lvl="1" indent="-28575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Private member functions invoked by public member functions       </a:t>
            </a:r>
          </a:p>
        </p:txBody>
      </p:sp>
      <p:pic>
        <p:nvPicPr>
          <p:cNvPr id="9218" name="Picture 2" descr="C:\Users\Jerry\Desktop\index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95813" y="4583113"/>
            <a:ext cx="2695575" cy="16954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56302708"/>
      </p:ext>
    </p:extLst>
  </p:cSld>
  <p:clrMapOvr>
    <a:masterClrMapping/>
  </p:clrMapOvr>
  <p:transition spd="med">
    <p:zoom/>
  </p:transition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 anchor="b"/>
          <a:lstStyle/>
          <a:p>
            <a:r>
              <a:rPr lang="en-US"/>
              <a:t>Information Hiding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1400" y="1385888"/>
            <a:ext cx="7194550" cy="2141537"/>
          </a:xfrm>
          <a:noFill/>
        </p:spPr>
        <p:txBody>
          <a:bodyPr lIns="92075" tIns="46038" rIns="92075" bIns="46038">
            <a:normAutofit fontScale="92500" lnSpcReduction="20000"/>
          </a:bodyPr>
          <a:lstStyle/>
          <a:p>
            <a:pPr marL="285750" indent="-28575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Class implementation details are hidden from the client’s view</a:t>
            </a:r>
          </a:p>
          <a:p>
            <a:pPr marL="742950" lvl="1" indent="-28575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is called information hiding</a:t>
            </a:r>
          </a:p>
          <a:p>
            <a:pPr marL="285750" indent="-285750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Public functions of a class provide the</a:t>
            </a:r>
            <a:r>
              <a:rPr lang="en-US" dirty="0">
                <a:solidFill>
                  <a:schemeClr val="folHlin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00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interface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between the client code and the class objects</a:t>
            </a:r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387350" y="4578350"/>
            <a:ext cx="1587500" cy="113030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77" name="Rectangle 5"/>
          <p:cNvSpPr>
            <a:spLocks noChangeArrowheads="1"/>
          </p:cNvSpPr>
          <p:nvPr/>
        </p:nvSpPr>
        <p:spPr bwMode="auto">
          <a:xfrm>
            <a:off x="2444750" y="4578350"/>
            <a:ext cx="1663700" cy="113030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78" name="Rectangle 6"/>
          <p:cNvSpPr>
            <a:spLocks noChangeArrowheads="1"/>
          </p:cNvSpPr>
          <p:nvPr/>
        </p:nvSpPr>
        <p:spPr bwMode="auto">
          <a:xfrm>
            <a:off x="6407150" y="4578350"/>
            <a:ext cx="1968500" cy="113030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79" name="AutoShape 7"/>
          <p:cNvSpPr>
            <a:spLocks noChangeArrowheads="1"/>
          </p:cNvSpPr>
          <p:nvPr/>
        </p:nvSpPr>
        <p:spPr bwMode="auto">
          <a:xfrm rot="5400000">
            <a:off x="4083050" y="4464050"/>
            <a:ext cx="2349500" cy="1511300"/>
          </a:xfrm>
          <a:prstGeom prst="parallelogram">
            <a:avLst>
              <a:gd name="adj" fmla="val 38858"/>
            </a:avLst>
          </a:prstGeom>
          <a:solidFill>
            <a:srgbClr val="FF5050"/>
          </a:solidFill>
          <a:ln w="762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0" name="Rectangle 8"/>
          <p:cNvSpPr>
            <a:spLocks noChangeArrowheads="1"/>
          </p:cNvSpPr>
          <p:nvPr/>
        </p:nvSpPr>
        <p:spPr bwMode="auto">
          <a:xfrm>
            <a:off x="746125" y="4754563"/>
            <a:ext cx="8477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2000"/>
              <a:t>client</a:t>
            </a:r>
          </a:p>
          <a:p>
            <a:r>
              <a:rPr lang="en-US" sz="2000"/>
              <a:t>code</a:t>
            </a:r>
          </a:p>
        </p:txBody>
      </p:sp>
      <p:sp>
        <p:nvSpPr>
          <p:cNvPr id="28681" name="Rectangle 9"/>
          <p:cNvSpPr>
            <a:spLocks noChangeArrowheads="1"/>
          </p:cNvSpPr>
          <p:nvPr/>
        </p:nvSpPr>
        <p:spPr bwMode="auto">
          <a:xfrm>
            <a:off x="2422525" y="4906963"/>
            <a:ext cx="1736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2000"/>
              <a:t>specification</a:t>
            </a:r>
          </a:p>
        </p:txBody>
      </p:sp>
      <p:sp>
        <p:nvSpPr>
          <p:cNvPr id="28682" name="Rectangle 10"/>
          <p:cNvSpPr>
            <a:spLocks noChangeArrowheads="1"/>
          </p:cNvSpPr>
          <p:nvPr/>
        </p:nvSpPr>
        <p:spPr bwMode="auto">
          <a:xfrm>
            <a:off x="6384925" y="4906963"/>
            <a:ext cx="20605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2000"/>
              <a:t>implementation</a:t>
            </a:r>
          </a:p>
        </p:txBody>
      </p:sp>
      <p:sp>
        <p:nvSpPr>
          <p:cNvPr id="28683" name="Rectangle 11"/>
          <p:cNvSpPr>
            <a:spLocks noChangeArrowheads="1"/>
          </p:cNvSpPr>
          <p:nvPr/>
        </p:nvSpPr>
        <p:spPr bwMode="auto">
          <a:xfrm rot="1200000">
            <a:off x="4486855" y="4754563"/>
            <a:ext cx="155257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2000" dirty="0"/>
              <a:t>abstraction</a:t>
            </a:r>
          </a:p>
          <a:p>
            <a:r>
              <a:rPr lang="en-US" sz="2000" dirty="0"/>
              <a:t>    barrier</a:t>
            </a:r>
          </a:p>
        </p:txBody>
      </p:sp>
    </p:spTree>
    <p:extLst>
      <p:ext uri="{BB962C8B-B14F-4D97-AF65-F5344CB8AC3E}">
        <p14:creationId xmlns:p14="http://schemas.microsoft.com/office/powerpoint/2010/main" val="1323963620"/>
      </p:ext>
    </p:extLst>
  </p:cSld>
  <p:clrMapOvr>
    <a:masterClrMapping/>
  </p:clrMapOvr>
  <p:transition spd="med">
    <p:zoom/>
  </p:transition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Hiding (1)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85750" indent="-28575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Two different type of programmers </a:t>
            </a:r>
          </a:p>
          <a:p>
            <a:pPr marL="742950" lvl="1" indent="-28575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Author of the abstract data types (ADTs) (C++ classes)</a:t>
            </a:r>
          </a:p>
          <a:p>
            <a:pPr marL="1143000" lvl="2" indent="-22860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Know only what the ADT will do for the client, but nothing about the context in which the ADT will be used by the client</a:t>
            </a:r>
          </a:p>
          <a:p>
            <a:pPr marL="742950" lvl="1" indent="-285750">
              <a:buFont typeface="Arial" charset="0"/>
              <a:buNone/>
            </a:pPr>
            <a:endParaRPr lang="en-US" dirty="0"/>
          </a:p>
          <a:p>
            <a:pPr marL="285750" indent="-285750"/>
            <a:endParaRPr lang="en-US" dirty="0"/>
          </a:p>
        </p:txBody>
      </p:sp>
      <p:pic>
        <p:nvPicPr>
          <p:cNvPr id="6146" name="Picture 2" descr="C:\Users\Jerry\Desktop\image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56300" y="4592638"/>
            <a:ext cx="2552700" cy="17049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50530415"/>
      </p:ext>
    </p:extLst>
  </p:cSld>
  <p:clrMapOvr>
    <a:masterClrMapping/>
  </p:clrMapOvr>
  <p:transition spd="med">
    <p:zoom/>
  </p:transition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Hiding (2)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2463" y="1296988"/>
            <a:ext cx="7772400" cy="5029200"/>
          </a:xfrm>
        </p:spPr>
        <p:txBody>
          <a:bodyPr>
            <a:normAutofit/>
          </a:bodyPr>
          <a:lstStyle/>
          <a:p>
            <a:pPr marL="285750" indent="-285750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Clients of the ADT  </a:t>
            </a:r>
          </a:p>
          <a:p>
            <a:pPr marL="1143000" lvl="2" indent="-228600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Know only what the ADT will do, not how the ADT carries out its tasks</a:t>
            </a:r>
          </a:p>
          <a:p>
            <a:pPr marL="1143000" lvl="2" indent="-228600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Implementation details are hidden from the client’s view</a:t>
            </a:r>
          </a:p>
          <a:p>
            <a:pPr marL="1143000" lvl="2" indent="-228600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Know how to use the ADT via the application program interface (API)</a:t>
            </a:r>
          </a:p>
          <a:p>
            <a:pPr lvl="3"/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Number of parameters</a:t>
            </a:r>
          </a:p>
          <a:p>
            <a:pPr lvl="3"/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Type of parameters</a:t>
            </a:r>
          </a:p>
          <a:p>
            <a:pPr lvl="3"/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If they are input or output</a:t>
            </a:r>
          </a:p>
          <a:p>
            <a:pPr lvl="3"/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The purpose of each parameter</a:t>
            </a:r>
          </a:p>
          <a:p>
            <a:pPr lvl="3"/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Any restrictions on each parameter</a:t>
            </a:r>
          </a:p>
          <a:p>
            <a:pPr lvl="3"/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The type and purpose of the return value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Only functions needed by a client should be public</a:t>
            </a:r>
          </a:p>
          <a:p>
            <a:pPr marL="742950" lvl="1" indent="-285750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Helper functions should be private  </a:t>
            </a:r>
          </a:p>
          <a:p>
            <a:pPr marL="285750" indent="-285750"/>
            <a:endParaRPr lang="en-US" sz="2400" dirty="0"/>
          </a:p>
        </p:txBody>
      </p:sp>
      <p:pic>
        <p:nvPicPr>
          <p:cNvPr id="5122" name="Picture 2" descr="C:\Users\Jerry\Desktop\index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16436" y="3321050"/>
            <a:ext cx="2125952" cy="151853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41703931"/>
      </p:ext>
    </p:extLst>
  </p:cSld>
  <p:clrMapOvr>
    <a:masterClrMapping/>
  </p:clrMapOvr>
  <p:transition spd="med">
    <p:zo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Typedef</a:t>
            </a:r>
            <a:r>
              <a:rPr lang="en-US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Example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540750" cy="4422775"/>
          </a:xfrm>
        </p:spPr>
        <p:txBody>
          <a:bodyPr/>
          <a:lstStyle/>
          <a:p>
            <a:pPr marL="342900" indent="-342900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Example:</a:t>
            </a:r>
          </a:p>
          <a:p>
            <a:pPr marL="742950" lvl="1" indent="-285750">
              <a:buFont typeface="Arial" charset="0"/>
              <a:buNone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typedef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color;</a:t>
            </a:r>
          </a:p>
          <a:p>
            <a:pPr marL="742950" lvl="1" indent="-285750">
              <a:buFont typeface="Arial" charset="0"/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// color is now a type  </a:t>
            </a:r>
          </a:p>
          <a:p>
            <a:pPr marL="742950" lvl="1" indent="-285750">
              <a:buFont typeface="Arial" charset="0"/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color red, white, blue </a:t>
            </a:r>
          </a:p>
          <a:p>
            <a:pPr marL="342900" indent="-342900"/>
            <a:r>
              <a:rPr lang="en-US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See example: enum1.cpp   </a:t>
            </a:r>
          </a:p>
        </p:txBody>
      </p:sp>
      <p:pic>
        <p:nvPicPr>
          <p:cNvPr id="6" name="Picture 2" descr="C:\Users\Jerry\Desktop\index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4507607"/>
            <a:ext cx="6059583" cy="138995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718408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build="p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Arrays of Objects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85750" indent="-28575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Syntax is similar for built in data types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floats, etc.) and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structs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TimeType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startTime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[2]; // array of objects</a:t>
            </a:r>
          </a:p>
          <a:p>
            <a:pPr marL="285750" indent="-285750">
              <a:buFont typeface="Arial" charset="0"/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(See examples: class6.cpp and class7.cpp)</a:t>
            </a:r>
          </a:p>
        </p:txBody>
      </p:sp>
      <p:pic>
        <p:nvPicPr>
          <p:cNvPr id="4098" name="Picture 2" descr="C:\Users\Jerry\Desktop\index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97525" y="4678363"/>
            <a:ext cx="2162175" cy="21145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70083636"/>
      </p:ext>
    </p:extLst>
  </p:cSld>
  <p:clrMapOvr>
    <a:masterClrMapping/>
  </p:clrMapOvr>
  <p:transition spd="med">
    <p:zoom/>
  </p:transition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Static Data Members</a:t>
            </a:r>
            <a:endParaRPr lang="en-US" u="sng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85750" indent="-28575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static data member is not duplicated for each object</a:t>
            </a:r>
          </a:p>
          <a:p>
            <a:pPr marL="742950" lvl="1" indent="-28575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It is shared by all objects of the class</a:t>
            </a:r>
          </a:p>
          <a:p>
            <a:pPr marL="285750" indent="-28575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 static variable could be used to keep track of the number of objects for a class  </a:t>
            </a:r>
          </a:p>
          <a:p>
            <a:pPr marL="285750" indent="-285750"/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See example: class8.cpp</a:t>
            </a:r>
          </a:p>
        </p:txBody>
      </p:sp>
      <p:pic>
        <p:nvPicPr>
          <p:cNvPr id="3074" name="Picture 2" descr="C:\Users\Jerry\Desktop\images static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67063" y="4461164"/>
            <a:ext cx="3736620" cy="143322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78012790"/>
      </p:ext>
    </p:extLst>
  </p:cSld>
  <p:clrMapOvr>
    <a:masterClrMapping/>
  </p:clrMapOvr>
  <p:transition spd="med">
    <p:zoom/>
  </p:transition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Const</a:t>
            </a:r>
            <a:r>
              <a:rPr lang="en-US" dirty="0"/>
              <a:t> Parameter Modifier (1)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1950" y="1385888"/>
            <a:ext cx="8534400" cy="4322762"/>
          </a:xfrm>
        </p:spPr>
        <p:txBody>
          <a:bodyPr/>
          <a:lstStyle/>
          <a:p>
            <a:pPr marL="285750" indent="-285750"/>
            <a:r>
              <a:rPr lang="en-US"/>
              <a:t>The keyword “const” is a promise to the compiler that you won’t write code that changes something</a:t>
            </a:r>
          </a:p>
          <a:p>
            <a:pPr marL="285750" indent="-285750"/>
            <a:r>
              <a:rPr lang="en-US"/>
              <a:t>Using “const”  is a request that the compiler enforce this promise </a:t>
            </a:r>
          </a:p>
          <a:p>
            <a:pPr marL="742950" lvl="1" indent="-285750"/>
            <a:r>
              <a:rPr lang="en-US"/>
              <a:t>Example: const int myInt = 3; // you won’t change myInt</a:t>
            </a:r>
          </a:p>
        </p:txBody>
      </p:sp>
      <p:pic>
        <p:nvPicPr>
          <p:cNvPr id="2050" name="Picture 2" descr="C:\Users\Jerry\Desktop\image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75313" y="4364038"/>
            <a:ext cx="2143125" cy="2133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8611142"/>
      </p:ext>
    </p:extLst>
  </p:cSld>
  <p:clrMapOvr>
    <a:masterClrMapping/>
  </p:clrMapOvr>
  <p:transition spd="med">
    <p:zoom/>
  </p:transition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Const</a:t>
            </a:r>
            <a:r>
              <a:rPr lang="en-US" dirty="0"/>
              <a:t> Parameter Modifier (2)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534400" cy="4322763"/>
          </a:xfrm>
        </p:spPr>
        <p:txBody>
          <a:bodyPr>
            <a:normAutofit fontScale="92500" lnSpcReduction="10000"/>
          </a:bodyPr>
          <a:lstStyle/>
          <a:p>
            <a:pPr marL="285750" indent="-285750"/>
            <a:r>
              <a:rPr lang="en-US" sz="2400" dirty="0"/>
              <a:t>If one is using call by reference (call by copy never changes parameters) and one does not want a function to change the value of the parameter, one can use the </a:t>
            </a:r>
            <a:r>
              <a:rPr lang="en-US" sz="2400" dirty="0" err="1"/>
              <a:t>const</a:t>
            </a:r>
            <a:r>
              <a:rPr lang="en-US" sz="2400" dirty="0"/>
              <a:t> modifier</a:t>
            </a:r>
          </a:p>
          <a:p>
            <a:pPr marL="742950" lvl="1" indent="-285750"/>
            <a:r>
              <a:rPr lang="en-US" sz="2000" dirty="0"/>
              <a:t>Automatic error checking done at compilation time</a:t>
            </a:r>
          </a:p>
          <a:p>
            <a:pPr marL="742950" lvl="1" indent="-285750"/>
            <a:r>
              <a:rPr lang="en-US" sz="2000" dirty="0"/>
              <a:t>Can fool the compiler by indirectly change the variable by using pointers </a:t>
            </a:r>
          </a:p>
          <a:p>
            <a:pPr marL="285750" indent="-285750"/>
            <a:r>
              <a:rPr lang="en-US" sz="2400" dirty="0"/>
              <a:t>The </a:t>
            </a:r>
            <a:r>
              <a:rPr lang="en-US" sz="2400" dirty="0" err="1"/>
              <a:t>const</a:t>
            </a:r>
            <a:r>
              <a:rPr lang="en-US" sz="2400" dirty="0"/>
              <a:t> parameter must appear on the function definition if it appears on the prototype</a:t>
            </a:r>
          </a:p>
          <a:p>
            <a:pPr marL="742950" lvl="1" indent="-285750"/>
            <a:r>
              <a:rPr lang="en-US" sz="2000" dirty="0"/>
              <a:t>If </a:t>
            </a:r>
            <a:r>
              <a:rPr lang="en-US" sz="2000" dirty="0" err="1"/>
              <a:t>const</a:t>
            </a:r>
            <a:r>
              <a:rPr lang="en-US" sz="2000" dirty="0"/>
              <a:t> is at the end of the prototype and function heading</a:t>
            </a:r>
          </a:p>
          <a:p>
            <a:pPr marL="1143000" lvl="2" indent="-228600"/>
            <a:r>
              <a:rPr lang="en-US" sz="2000" dirty="0"/>
              <a:t>A function cannot change any passed parameters </a:t>
            </a:r>
          </a:p>
          <a:p>
            <a:pPr marL="1143000" lvl="2" indent="-228600"/>
            <a:r>
              <a:rPr lang="en-US" sz="2000" dirty="0"/>
              <a:t>A member function cannot change any of the classes data members</a:t>
            </a:r>
          </a:p>
          <a:p>
            <a:pPr marL="285750" indent="-285750"/>
            <a:r>
              <a:rPr lang="en-US" sz="2400" dirty="0">
                <a:solidFill>
                  <a:srgbClr val="FF0000"/>
                </a:solidFill>
              </a:rPr>
              <a:t>See example: class9.cpp and class10.cpp</a:t>
            </a:r>
          </a:p>
          <a:p>
            <a:pPr marL="285750" indent="-285750"/>
            <a:endParaRPr lang="en-US" sz="2400" dirty="0"/>
          </a:p>
        </p:txBody>
      </p:sp>
      <p:pic>
        <p:nvPicPr>
          <p:cNvPr id="1026" name="Picture 2" descr="C:\Users\Jerry\Desktop\image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00650" y="5141913"/>
            <a:ext cx="2705100" cy="16859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5644740"/>
      </p:ext>
    </p:extLst>
  </p:cSld>
  <p:clrMapOvr>
    <a:masterClrMapping/>
  </p:clrMapOvr>
  <p:transition spd="med">
    <p:zo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String Class (1)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534400" cy="4800600"/>
          </a:xfrm>
        </p:spPr>
        <p:txBody>
          <a:bodyPr>
            <a:normAutofit/>
          </a:bodyPr>
          <a:lstStyle/>
          <a:p>
            <a:pPr marL="342900" indent="-342900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String class</a:t>
            </a:r>
          </a:p>
          <a:p>
            <a:pPr marL="742950" lvl="1" indent="-285750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 class supplied by many compiler vendors</a:t>
            </a:r>
          </a:p>
          <a:p>
            <a:pPr marL="742950" lvl="1" indent="-285750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Not part of the language </a:t>
            </a:r>
          </a:p>
          <a:p>
            <a:pPr marL="742950" lvl="1" indent="-285750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Need to #include &lt;string&gt;</a:t>
            </a:r>
          </a:p>
          <a:p>
            <a:pPr marL="742950" lvl="1" indent="-285750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Cannot always be used (open of files requires a C string)</a:t>
            </a:r>
          </a:p>
          <a:p>
            <a:pPr marL="742950" lvl="1" indent="-285750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Using the String class can eliminate many of the problems associated with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Cstrings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Has over 100 members</a:t>
            </a:r>
          </a:p>
          <a:p>
            <a:pPr marL="342900" indent="-342900">
              <a:buFont typeface="Arial" charset="0"/>
              <a:buNone/>
            </a:pP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8803" y="4582733"/>
            <a:ext cx="3235259" cy="2152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13617"/>
      </p:ext>
    </p:extLst>
  </p:cSld>
  <p:clrMapOvr>
    <a:masterClrMapping/>
  </p:clrMapOvr>
  <p:transition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8105</TotalTime>
  <Pages>76</Pages>
  <Words>3993</Words>
  <Application>Microsoft Office PowerPoint</Application>
  <PresentationFormat>On-screen Show (4:3)</PresentationFormat>
  <Paragraphs>618</Paragraphs>
  <Slides>83</Slides>
  <Notes>15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83</vt:i4>
      </vt:variant>
    </vt:vector>
  </HeadingPairs>
  <TitlesOfParts>
    <vt:vector size="93" baseType="lpstr">
      <vt:lpstr>Arial</vt:lpstr>
      <vt:lpstr>Arial Black</vt:lpstr>
      <vt:lpstr>Lucida Sans Unicode</vt:lpstr>
      <vt:lpstr>Symbol</vt:lpstr>
      <vt:lpstr>Times New Roman</vt:lpstr>
      <vt:lpstr>Verdana</vt:lpstr>
      <vt:lpstr>Wingdings 2</vt:lpstr>
      <vt:lpstr>Wingdings 3</vt:lpstr>
      <vt:lpstr>Concourse</vt:lpstr>
      <vt:lpstr>Bitmap Image</vt:lpstr>
      <vt:lpstr>CS 1B Review Part 1</vt:lpstr>
      <vt:lpstr>Topics (1)</vt:lpstr>
      <vt:lpstr>Topics (2)</vt:lpstr>
      <vt:lpstr>PowerPoint Presentation</vt:lpstr>
      <vt:lpstr>Enumerated Types</vt:lpstr>
      <vt:lpstr>Enumerated Type Example</vt:lpstr>
      <vt:lpstr>Typedefs</vt:lpstr>
      <vt:lpstr>Typedef Example</vt:lpstr>
      <vt:lpstr>String Class (1)</vt:lpstr>
      <vt:lpstr>String Class (2)</vt:lpstr>
      <vt:lpstr>String Class (3)</vt:lpstr>
      <vt:lpstr>PowerPoint Presentation</vt:lpstr>
      <vt:lpstr>Arrays (1) </vt:lpstr>
      <vt:lpstr>Arrays (2) </vt:lpstr>
      <vt:lpstr>Array Size</vt:lpstr>
      <vt:lpstr>Array Initialization</vt:lpstr>
      <vt:lpstr>Array Addresses</vt:lpstr>
      <vt:lpstr>Aggregate Operations on Arrays</vt:lpstr>
      <vt:lpstr>Arrays as Parameters to Functions (1)</vt:lpstr>
      <vt:lpstr>Arrays as Parameters to Functions (2)</vt:lpstr>
      <vt:lpstr>Arrays as Parameters to Functions (3)</vt:lpstr>
      <vt:lpstr>CStrings (1)</vt:lpstr>
      <vt:lpstr>CStrings (2)</vt:lpstr>
      <vt:lpstr>More on CStrings</vt:lpstr>
      <vt:lpstr>Even More on CStrings</vt:lpstr>
      <vt:lpstr>More on Cstring I/O (1) </vt:lpstr>
      <vt:lpstr>More on Cstring I/O (2)</vt:lpstr>
      <vt:lpstr>Functions Requiring Cstrings</vt:lpstr>
      <vt:lpstr>Cstring Library Routines (1)</vt:lpstr>
      <vt:lpstr>Cstring Library Routines (2)</vt:lpstr>
      <vt:lpstr>Multi-Dimensional Arrays (1) </vt:lpstr>
      <vt:lpstr>Multi-Dimensional Arrays (2)</vt:lpstr>
      <vt:lpstr>Passing Two Dimensional Arrays</vt:lpstr>
      <vt:lpstr>Binary Search</vt:lpstr>
      <vt:lpstr>Determine if 75 is in the List</vt:lpstr>
      <vt:lpstr>Binary Search Code</vt:lpstr>
      <vt:lpstr>Casting</vt:lpstr>
      <vt:lpstr>Casting with enums Example</vt:lpstr>
      <vt:lpstr>PowerPoint Presentation</vt:lpstr>
      <vt:lpstr>Structured Data Types</vt:lpstr>
      <vt:lpstr>struct type Declaration</vt:lpstr>
      <vt:lpstr>Sample struct</vt:lpstr>
      <vt:lpstr>Struct Members</vt:lpstr>
      <vt:lpstr>Accessing struct Members </vt:lpstr>
      <vt:lpstr>Aggregate Operations on structs (1) </vt:lpstr>
      <vt:lpstr>Aggregate Operations on structs (2)</vt:lpstr>
      <vt:lpstr>Array vs. Structures</vt:lpstr>
      <vt:lpstr>Hierarchical Structures </vt:lpstr>
      <vt:lpstr>Sample Hierarchical structs </vt:lpstr>
      <vt:lpstr>Unions in C++</vt:lpstr>
      <vt:lpstr>Passing structs  </vt:lpstr>
      <vt:lpstr>Arrays of Structures</vt:lpstr>
      <vt:lpstr>Functions within Structures</vt:lpstr>
      <vt:lpstr>Abstraction       </vt:lpstr>
      <vt:lpstr>Data Abstraction       </vt:lpstr>
      <vt:lpstr>C++ Classes (1)</vt:lpstr>
      <vt:lpstr>C++ Classes (2)</vt:lpstr>
      <vt:lpstr>C++ Class Syntax</vt:lpstr>
      <vt:lpstr>Access Specifiers (1)</vt:lpstr>
      <vt:lpstr>Access Specifiers (2) </vt:lpstr>
      <vt:lpstr>Access Specifiers Summary</vt:lpstr>
      <vt:lpstr>C++ Member Functions</vt:lpstr>
      <vt:lpstr>Scope Resolution Operator ( :: ) </vt:lpstr>
      <vt:lpstr>Specification and Implementation Files</vt:lpstr>
      <vt:lpstr>Aggregate Operations on Class Objects</vt:lpstr>
      <vt:lpstr>Functions and Classes</vt:lpstr>
      <vt:lpstr>Class Constructors (1)</vt:lpstr>
      <vt:lpstr>Class Constructors (2)</vt:lpstr>
      <vt:lpstr>Constructor Syntax</vt:lpstr>
      <vt:lpstr>Invoking the Default Constructor</vt:lpstr>
      <vt:lpstr>Invoking a Constructor with Parameters (1)</vt:lpstr>
      <vt:lpstr>Invoking a Constructor with Parameters (2)</vt:lpstr>
      <vt:lpstr>Example Invoking a Constructor with Parameters</vt:lpstr>
      <vt:lpstr>Class Destructors</vt:lpstr>
      <vt:lpstr>Syntax of Class Destructors</vt:lpstr>
      <vt:lpstr>Helper Functions</vt:lpstr>
      <vt:lpstr>Information Hiding</vt:lpstr>
      <vt:lpstr>Information Hiding (1)</vt:lpstr>
      <vt:lpstr>Information Hiding (2)</vt:lpstr>
      <vt:lpstr>Arrays of Objects</vt:lpstr>
      <vt:lpstr>Static Data Members</vt:lpstr>
      <vt:lpstr>Const Parameter Modifier (1)</vt:lpstr>
      <vt:lpstr>Const Parameter Modifier (2)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COMPETITIVE ASSESSMENT  GUIDELINE  MARCH, 1999</dc:title>
  <dc:creator>Jerry</dc:creator>
  <cp:lastModifiedBy>Jerry Lebowitz</cp:lastModifiedBy>
  <cp:revision>285</cp:revision>
  <cp:lastPrinted>2001-04-06T06:15:19Z</cp:lastPrinted>
  <dcterms:created xsi:type="dcterms:W3CDTF">1999-02-18T11:48:28Z</dcterms:created>
  <dcterms:modified xsi:type="dcterms:W3CDTF">2017-08-18T19:08:37Z</dcterms:modified>
</cp:coreProperties>
</file>