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44"/>
  </p:notesMasterIdLst>
  <p:handoutMasterIdLst>
    <p:handoutMasterId r:id="rId45"/>
  </p:handoutMasterIdLst>
  <p:sldIdLst>
    <p:sldId id="342" r:id="rId2"/>
    <p:sldId id="31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1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800000"/>
    <a:srgbClr val="FFFFCC"/>
    <a:srgbClr val="990033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6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9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2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1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5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3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4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5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8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6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9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92" y="3044686"/>
            <a:ext cx="8242852" cy="930965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Additional Topics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6747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Scope of a Namespace Member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scope of a namespace member is local to the namespace  </a:t>
            </a:r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ways a namespace member can be accessed outside the namespace </a:t>
            </a:r>
          </a:p>
          <a:p>
            <a:pPr marL="342900" indent="-34290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37" y="4307465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6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z="3200" b="0" dirty="0"/>
              <a:t>First Way to Access Namespace Identifiers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00062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a qualified name consisting of the namespace, the scope resolution operator :: and the desired the identifier  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Syntax: Accessing a namespace Member</a:t>
            </a:r>
          </a:p>
          <a:p>
            <a:pPr marL="742950" lvl="1" indent="-285750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namespace_name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::identifier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access the member rate of the namespace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following statement is required: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::rate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access the member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printResult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(which is a function), the following statement is required:</a:t>
            </a:r>
          </a:p>
          <a:p>
            <a:pPr marL="742950" lvl="1" indent="-285750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printResult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);</a:t>
            </a:r>
          </a:p>
          <a:p>
            <a:pPr marL="342900" indent="-34290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namespace2.cpp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91" y="4371113"/>
            <a:ext cx="3075709" cy="23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36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3525"/>
            <a:ext cx="8243888" cy="742950"/>
          </a:xfrm>
        </p:spPr>
        <p:txBody>
          <a:bodyPr>
            <a:normAutofit fontScale="90000"/>
          </a:bodyPr>
          <a:lstStyle/>
          <a:p>
            <a:r>
              <a:rPr lang="en-US"/>
              <a:t>First Way to Access Namespace Identifiers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access members within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::scientific</a:t>
            </a:r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namespace3.cpp</a:t>
            </a:r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4301836"/>
            <a:ext cx="4800600" cy="25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97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Two Namespaces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firstNameSpace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nameSpaceVariable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=5;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secondNameSpace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nameSpaceVariable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=10;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// utilizing namespace variables</a:t>
            </a:r>
          </a:p>
          <a:p>
            <a:pPr marL="342900" indent="-342900">
              <a:buFont typeface="Arial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firstNameSpace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nameSpaceVariable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				    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secondNameSpace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nameSpaceVariable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namespace4.cpp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77" y="2219325"/>
            <a:ext cx="293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26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8186738" cy="457200"/>
          </a:xfrm>
        </p:spPr>
        <p:txBody>
          <a:bodyPr>
            <a:normAutofit fontScale="90000"/>
          </a:bodyPr>
          <a:lstStyle/>
          <a:p>
            <a:r>
              <a:rPr lang="en-US"/>
              <a:t>Second Way to Access Namespace Identifiers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40750" cy="4422775"/>
          </a:xfrm>
        </p:spPr>
        <p:txBody>
          <a:bodyPr/>
          <a:lstStyle/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declaration 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 using namespace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namespaceMember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 To simplify the accessing of a specific namespace member: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namespaceName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namespaceMember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655559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536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8186738" cy="457200"/>
          </a:xfrm>
        </p:spPr>
        <p:txBody>
          <a:bodyPr>
            <a:normAutofit fontScale="90000"/>
          </a:bodyPr>
          <a:lstStyle/>
          <a:p>
            <a:r>
              <a:rPr lang="en-US"/>
              <a:t>Second Way to Access Namespace Identifiers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40750" cy="4422775"/>
          </a:xfrm>
        </p:spPr>
        <p:txBody>
          <a:bodyPr/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namespace: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::rate;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access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 it is not necessary to precede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namespace_name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the scope resolution operator before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26" y="4837613"/>
            <a:ext cx="1968144" cy="1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62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0750" cy="4422775"/>
          </a:xfrm>
        </p:spPr>
        <p:txBody>
          <a:bodyPr>
            <a:normAutofit lnSpcReduction="10000"/>
          </a:bodyPr>
          <a:lstStyle/>
          <a:p>
            <a:pPr marL="231775" indent="0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indent="0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31775" indent="0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const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 = 10;</a:t>
            </a:r>
          </a:p>
          <a:p>
            <a:pPr marL="231775" indent="0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const double rate = 7.50;</a:t>
            </a:r>
          </a:p>
          <a:p>
            <a:pPr marL="231775" indent="0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count = 0;</a:t>
            </a:r>
          </a:p>
          <a:p>
            <a:pPr marL="231775" indent="0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printResult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31775" indent="0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31775" indent="0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1775" indent="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 namespace5.cpp and namespace6.cpp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“using”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757749"/>
            <a:ext cx="2292350" cy="1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03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“using” Examples for </a:t>
            </a:r>
            <a:r>
              <a:rPr lang="en-US" dirty="0" err="1"/>
              <a:t>iostream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334000"/>
          </a:xfrm>
        </p:spPr>
        <p:txBody>
          <a:bodyPr/>
          <a:lstStyle/>
          <a:p>
            <a:pPr marL="342900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 std::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 std::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std; </a:t>
            </a:r>
          </a:p>
          <a:p>
            <a:pPr marL="742950" lvl="1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function can refer to the global identifiers of the header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without using the prefix std:: before the identifier name </a:t>
            </a:r>
          </a:p>
          <a:p>
            <a:pPr marL="342900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member and a global identifier in a program have the same name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access this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member in the program,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namespace_name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the scope resolution operator must precede the namespace member </a:t>
            </a:r>
          </a:p>
          <a:p>
            <a:pPr marL="742950" lvl="1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 namespace7.cpp through namespace10.cpp </a:t>
            </a:r>
            <a:r>
              <a:rPr lang="en-US" sz="1800" dirty="0"/>
              <a:t>	 </a:t>
            </a:r>
          </a:p>
          <a:p>
            <a:pPr marL="342900" indent="-342900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5" y="1295400"/>
            <a:ext cx="1281545" cy="14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460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namespace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37163"/>
          </a:xfrm>
        </p:spPr>
        <p:txBody>
          <a:bodyPr/>
          <a:lstStyle/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namespace std;			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=7;					 		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myNameSpace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{				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='t';						 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myNameSpace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{				 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double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=12.0;				 	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defined in main " &lt;&lt;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&lt;&lt; "global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" &lt;&lt; ::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defined in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myNameSpace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" &lt;&lt;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myNameSpace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68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namespace11.cpp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r>
              <a:rPr lang="en-US" sz="1000" dirty="0">
                <a:latin typeface="Courier New" pitchFamily="49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5053877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56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67700" cy="478155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pointer variable is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whose value is the address of a location in memory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declare a pointer variable, one must specify the type of value that the pointer will “point to”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285750" indent="-285750"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intPointer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intPointer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hold the address of an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*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charPointer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charPointer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hold the address of a char</a:t>
            </a:r>
          </a:p>
          <a:p>
            <a:pPr marL="285750" indent="-28575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pointer1.cpp</a:t>
            </a:r>
          </a:p>
          <a:p>
            <a:pPr marL="285750" indent="-285750">
              <a:buFont typeface="Arial" charset="0"/>
              <a:buNone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b="0" dirty="0"/>
              <a:t>      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en-US"/>
              <a:t>What is a Pointer Variable?</a:t>
            </a:r>
          </a:p>
        </p:txBody>
      </p:sp>
      <p:pic>
        <p:nvPicPr>
          <p:cNvPr id="102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764" y="4602685"/>
            <a:ext cx="2785774" cy="2052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4925459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454150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memory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persistence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compilation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53" y="4232131"/>
            <a:ext cx="2827547" cy="1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65179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368425"/>
            <a:ext cx="7772400" cy="5029200"/>
          </a:xfrm>
        </p:spPr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unary indirection (dereference) operator *  is used to determine the value of the variable pointed to by a pointer variable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value can be accessed or changed by using the dereferencing operator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          value     address	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7	         1000	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myIntPtr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1000         4000	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can access the memory location 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myIntPtr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pointer2.cpp       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Dereferencing a Pointer Variable</a:t>
            </a:r>
          </a:p>
        </p:txBody>
      </p:sp>
      <p:pic>
        <p:nvPicPr>
          <p:cNvPr id="205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263" y="3282950"/>
            <a:ext cx="2362200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1596660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can declare pointers to other data types, such as classes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char name[26];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double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char grade;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student;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&amp;student;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Classes, </a:t>
            </a:r>
            <a:r>
              <a:rPr lang="en-US" dirty="0" err="1"/>
              <a:t>Structs</a:t>
            </a:r>
            <a:r>
              <a:rPr lang="en-US" dirty="0"/>
              <a:t>, and Pointer Variables</a:t>
            </a:r>
          </a:p>
        </p:txBody>
      </p:sp>
      <p:pic>
        <p:nvPicPr>
          <p:cNvPr id="307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41" y="2846231"/>
            <a:ext cx="3381334" cy="2935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654151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different ways to store 3.9 in the component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object student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student.gpa = 3.9; 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3.9;</a:t>
            </a:r>
          </a:p>
          <a:p>
            <a:pPr marL="742950" lvl="1" indent="-28575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3.9;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dot has a higher precedence than the dereferencing operator, parentheses are important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C++ provides an operator, called the member access operator arrow, -&gt;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syntax for accessing a class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member using the operator -&gt; is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pointerVariableName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classMemberName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Members</a:t>
            </a:r>
          </a:p>
        </p:txBody>
      </p:sp>
      <p:pic>
        <p:nvPicPr>
          <p:cNvPr id="102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7818" y="5200167"/>
            <a:ext cx="1720896" cy="135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20403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8448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of one pointer variable can be assigned to another pointer variable of the same type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Relational operations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pointer variables of the same type can be compared for equality, etc.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limited arithmetic operations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 values can be added and subtracted from a pointer variable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of one pointer variable can be subtracted from another pointer variable </a:t>
            </a:r>
            <a:r>
              <a:rPr lang="en-US" dirty="0"/>
              <a:t>	</a:t>
            </a:r>
          </a:p>
          <a:p>
            <a:pPr marL="285750" indent="-285750"/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Operations using Pointer Variables</a:t>
            </a:r>
          </a:p>
        </p:txBody>
      </p:sp>
      <p:pic>
        <p:nvPicPr>
          <p:cNvPr id="205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8281" y="5564777"/>
            <a:ext cx="1801544" cy="1183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5483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52463" y="1268413"/>
            <a:ext cx="8164966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is there a different pointer type for each type? 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C++ does pointer arithmetic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point to the variable, C++ must add a value the equal to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type of the variable</a:t>
            </a:r>
          </a:p>
          <a:p>
            <a:pPr marL="742950" lvl="1" indent="-28575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charPtr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+ 1 is +1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char)  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charPtr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the address 2400 then charPtr+1 contains 2401</a:t>
            </a:r>
          </a:p>
          <a:p>
            <a:pPr marL="742950" lvl="1" indent="-28575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+1 is +4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the address 2400 then intPtr+1 contains 2404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floatPtr+1 is +4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float) 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floatPtr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the address 2400 then floatPtr+1 contains 2404</a:t>
            </a:r>
          </a:p>
          <a:p>
            <a:pPr marL="285750" indent="-285750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pointer3.cpp through pointer7.cpp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pic>
        <p:nvPicPr>
          <p:cNvPr id="307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5566" y="91441"/>
            <a:ext cx="1959428" cy="11648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604243"/>
      </p:ext>
    </p:extLst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name of an array evaluates to the address in memory of the first element in the array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cannot be changed 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called a pointer constant (Arrays are fixed in memory)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cannot be used on the left-hand side of an assignment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 is illegal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Pointer variables can be changed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appear on either side on either side of an assignment statement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Assignments are allowed between array address and pointers</a:t>
            </a:r>
          </a:p>
          <a:p>
            <a:pPr marL="285750" indent="-285750"/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Arrays and Pointers </a:t>
            </a:r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8946" y="5395468"/>
            <a:ext cx="1473777" cy="1397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5464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4835" y="5486399"/>
            <a:ext cx="1277414" cy="1371601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09451" y="123313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 possible to pass a copy of the array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address of the array name serves as the parameter and the function can access the array elements through the address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Prototypes and function definitions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can use pointer or array notation (In reality, array notation is same as dereferencing a variable)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Inside the function, the function can access the elements using array or pointer notation regarding of the type used on the function definition or prototype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have no knowledge of the number of elements (just the type)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pointer8.cpp and pointer9.cpp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as Parameters to Functions</a:t>
            </a:r>
          </a:p>
        </p:txBody>
      </p:sp>
    </p:spTree>
    <p:extLst>
      <p:ext uri="{BB962C8B-B14F-4D97-AF65-F5344CB8AC3E}">
        <p14:creationId xmlns:p14="http://schemas.microsoft.com/office/powerpoint/2010/main" val="3549322348"/>
      </p:ext>
    </p:extLst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(dereference) and &amp; (address of) operators are not used with reference variables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compiler automatically dereferences reference variables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variables must be initialized while pointer variables may or may not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compiler treats a reference variable as if it is a constant pointer</a:t>
            </a:r>
          </a:p>
          <a:p>
            <a:pPr marL="742950" lvl="1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 reassigned after being initialized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pointer10.cpp and pointer11.cpp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Reference and Pointer Variables</a:t>
            </a:r>
          </a:p>
        </p:txBody>
      </p:sp>
      <p:pic>
        <p:nvPicPr>
          <p:cNvPr id="614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120" y="5082757"/>
            <a:ext cx="2215061" cy="145538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528975"/>
      </p:ext>
    </p:extLst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solidFill>
                  <a:srgbClr val="FF0000"/>
                </a:solidFill>
              </a:rPr>
              <a:t>See example: pointer12.cpp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within Classes</a:t>
            </a:r>
          </a:p>
        </p:txBody>
      </p:sp>
      <p:pic>
        <p:nvPicPr>
          <p:cNvPr id="70658" name="Picture 2" descr="https://encrypted-tbn3.gstatic.com/images?q=tbn:ANd9GcQr0byOObY0zvqGU7ekbVs9MUzeLB4VVjnSGiMoXhtxB_lyDfh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320" y="2632012"/>
            <a:ext cx="3808359" cy="319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778065"/>
      </p:ext>
    </p:extLst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2069" y="1533580"/>
            <a:ext cx="8229600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Static variables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defined, memory allocation exists throughout execution of program (initialized to zero upon creation) 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Automatic variables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Automatically created at function entry and is destroyed when returned from function </a:t>
            </a:r>
          </a:p>
          <a:p>
            <a:pPr marL="1143000" lvl="2" indent="-2286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 or auto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Static and automatic memory space allocation is done compile time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variables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Explicitly allocated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deallocated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during program execution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 use of memory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28770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Types of C++ Variables </a:t>
            </a:r>
          </a:p>
        </p:txBody>
      </p:sp>
      <p:pic>
        <p:nvPicPr>
          <p:cNvPr id="68609" name="Picture 1" descr="C:\Users\Jerry\Desktop\static-local-variab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9908" y="196327"/>
            <a:ext cx="3003689" cy="15018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827894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Resolution Operator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40750" cy="4422775"/>
          </a:xfrm>
        </p:spPr>
        <p:txBody>
          <a:bodyPr/>
          <a:lstStyle/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scope operator :: also allows access to global variables even though there are local variable of the same name 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 good idea to use global variables, but one should understand this construct to understand someone else’s code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local variables take precedence over global variables</a:t>
            </a:r>
          </a:p>
        </p:txBody>
      </p:sp>
      <p:pic>
        <p:nvPicPr>
          <p:cNvPr id="12697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564" y="4288665"/>
            <a:ext cx="4423778" cy="2154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618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3810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Allocation of Memory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59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831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22325" y="2163763"/>
            <a:ext cx="3140075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ALLOCATION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1800" dirty="0"/>
          </a:p>
          <a:p>
            <a:r>
              <a:rPr lang="en-US" sz="2800" dirty="0"/>
              <a:t>Static allocation is the allocation of memory space at </a:t>
            </a:r>
            <a:r>
              <a:rPr lang="en-US" sz="2800" dirty="0">
                <a:solidFill>
                  <a:srgbClr val="FF0000"/>
                </a:solidFill>
              </a:rPr>
              <a:t>compile time 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089525" y="2163763"/>
            <a:ext cx="3335338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DYNAMIC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ALLOCATION</a:t>
            </a:r>
          </a:p>
          <a:p>
            <a:endParaRPr lang="en-US" sz="1800" dirty="0"/>
          </a:p>
          <a:p>
            <a:r>
              <a:rPr lang="en-US" sz="2800" dirty="0"/>
              <a:t>Dynamic allocation is the allocation of memory space at </a:t>
            </a:r>
            <a:r>
              <a:rPr lang="en-US" sz="2800" dirty="0">
                <a:solidFill>
                  <a:srgbClr val="FF0000"/>
                </a:solidFill>
              </a:rPr>
              <a:t>run time </a:t>
            </a:r>
            <a:r>
              <a:rPr lang="en-US" sz="2800" dirty="0"/>
              <a:t>by using operator </a:t>
            </a:r>
            <a:r>
              <a:rPr lang="en-US" sz="2800" dirty="0">
                <a:solidFill>
                  <a:srgbClr val="FF0000"/>
                </a:solidFill>
              </a:rPr>
              <a:t>new</a:t>
            </a:r>
            <a:r>
              <a:rPr lang="en-US" sz="2800" dirty="0"/>
              <a:t> 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611188" y="3017838"/>
            <a:ext cx="7847012" cy="0"/>
            <a:chOff x="385" y="1901"/>
            <a:chExt cx="4943" cy="0"/>
          </a:xfrm>
        </p:grpSpPr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85" y="1901"/>
              <a:ext cx="225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073" y="1901"/>
              <a:ext cx="225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6" name="Picture 2" descr="C:\Users\Jerry\Desktop\images st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927" y="561397"/>
            <a:ext cx="3588327" cy="1376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771225"/>
      </p:ext>
    </p:extLst>
  </p:cSld>
  <p:clrMapOvr>
    <a:masterClrMapping/>
  </p:clrMapOvr>
  <p:transition spd="med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53350" cy="48006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lang="en-US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IntExpression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memory is available in an area called the heap (or free store)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operator allocates the requested object or array, and returns a pointer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(address of ) the memory allocated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 terminates with error message if space in not available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allocated memory is uninitialized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dynamically allocated object exists until the delete operator destroys it </a:t>
            </a:r>
          </a:p>
          <a:p>
            <a:pPr marL="285750" indent="-285750"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dynamic1.cpp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5334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Operator </a:t>
            </a:r>
            <a:r>
              <a:rPr lang="en-US" dirty="0">
                <a:latin typeface="Courier New" pitchFamily="49" charset="0"/>
              </a:rPr>
              <a:t>new</a:t>
            </a:r>
            <a:r>
              <a:rPr lang="en-US" dirty="0"/>
              <a:t> Syntax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962400" y="6324600"/>
            <a:ext cx="196850" cy="212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fld id="{FFFE250D-6E97-4D8A-B357-918A70F76CD2}" type="slidenum">
              <a:rPr lang="en-US" sz="1400" b="0"/>
              <a:pPr algn="ctr"/>
              <a:t>31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3184371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031875" y="1879600"/>
            <a:ext cx="6977063" cy="3525838"/>
          </a:xfrm>
          <a:noFill/>
        </p:spPr>
        <p:txBody>
          <a:bodyPr lIns="92075" tIns="46038" rIns="92075" bIns="46038">
            <a:normAutofit/>
          </a:bodyPr>
          <a:lstStyle/>
          <a:p>
            <a:pPr marL="285750" indent="-285750">
              <a:buFont typeface="Arial" charset="0"/>
              <a:buNone/>
            </a:pPr>
            <a:endParaRPr lang="en-US" sz="2000" b="0" dirty="0"/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delete”</a:t>
            </a:r>
            <a:r>
              <a:rPr lang="en-US" dirty="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 returns to the free store (heap) memory which was previously allocated at run-time by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“new” operator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 array currently pointed to by the pointer is deallocated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Pointer is considered unassigned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b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504825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Using Operator </a:t>
            </a:r>
            <a:r>
              <a:rPr lang="en-US">
                <a:latin typeface="Courier New" pitchFamily="49" charset="0"/>
              </a:rPr>
              <a:t>delete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F67EC3EA-5DCF-4D25-AF2B-0BC5C9CF5373}" type="slidenum">
              <a:rPr lang="en-US" sz="1400" b="0"/>
              <a:pPr algn="r"/>
              <a:t>32</a:t>
            </a:fld>
            <a:endParaRPr lang="en-US" sz="1400" b="0"/>
          </a:p>
        </p:txBody>
      </p:sp>
      <p:pic>
        <p:nvPicPr>
          <p:cNvPr id="62466" name="Picture 2" descr="https://encrypted-tbn1.gstatic.com/images?q=tbn:ANd9GcQ17CakFDKkQmqDrLul_pYTC6jBiUj_hsry9rcydUT2q_7FzZxnw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7369" y="291419"/>
            <a:ext cx="2466975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0779276"/>
      </p:ext>
    </p:extLst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677150" cy="5029200"/>
          </a:xfrm>
          <a:noFill/>
        </p:spPr>
        <p:txBody>
          <a:bodyPr lIns="92075" tIns="46038" rIns="92075" bIns="46038"/>
          <a:lstStyle/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285750" indent="-285750">
              <a:buFont typeface="Arial" charset="0"/>
              <a:buNone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delete    Pointer </a:t>
            </a:r>
          </a:p>
          <a:p>
            <a:pPr marL="285750" indent="-285750">
              <a:buFont typeface="Arial" charset="0"/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285750" indent="-285750">
              <a:buFont typeface="Arial" charset="0"/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  delete  [ ]    Pointer</a:t>
            </a:r>
          </a:p>
          <a:p>
            <a:pPr marL="285750" indent="-285750"/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 array currently pointed to by Pointer is </a:t>
            </a:r>
            <a:r>
              <a:rPr lang="en-US" sz="2400" b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deallocated</a:t>
            </a:r>
            <a:endParaRPr lang="en-US" sz="24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Value of the Pointer is undefined</a:t>
            </a:r>
          </a:p>
          <a:p>
            <a:pPr marL="285750" indent="-285750"/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memory is returned to the free store (heap)</a:t>
            </a:r>
          </a:p>
          <a:p>
            <a:pPr marL="285750" indent="-285750"/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Square brackets are used with delete to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deallocate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a dynamically allocated array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dynamic2.cpp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4572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Operator </a:t>
            </a:r>
            <a:r>
              <a:rPr lang="en-US">
                <a:latin typeface="Courier New" pitchFamily="49" charset="0"/>
              </a:rPr>
              <a:t>delete</a:t>
            </a:r>
            <a:r>
              <a:rPr lang="en-US"/>
              <a:t> Syntax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62400" y="6400800"/>
            <a:ext cx="196850" cy="212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fld id="{F9DEA67E-2A28-4824-BB14-9E95F66ECA5B}" type="slidenum">
              <a:rPr lang="en-US" sz="1400" b="0"/>
              <a:pPr algn="ctr"/>
              <a:t>33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435562833"/>
      </p:ext>
    </p:extLst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inaccessible object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an unnamed object that was created by operator new and which a programmer has left without a pointer to it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leak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loss of available memory space that occurs when dynamic data is allocated but never de-allocated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Inaccessible Object</a:t>
            </a:r>
          </a:p>
        </p:txBody>
      </p:sp>
      <p:pic>
        <p:nvPicPr>
          <p:cNvPr id="58369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0655" y="4261682"/>
            <a:ext cx="3222338" cy="2144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785827"/>
      </p:ext>
    </p:extLst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71463" y="1352550"/>
            <a:ext cx="8686800" cy="390525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Courier New" pitchFamily="49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= 8;</a:t>
            </a: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* ptr2 = new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*ptr2 = -5;</a:t>
            </a:r>
          </a:p>
          <a:p>
            <a:pPr marL="285750" indent="-285750">
              <a:buFont typeface="Arial" charset="0"/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= ptr2; </a:t>
            </a:r>
          </a:p>
          <a:p>
            <a:pPr marL="285750" indent="-285750">
              <a:buFont typeface="Arial" charset="0"/>
              <a:buNone/>
            </a:pPr>
            <a:r>
              <a:rPr lang="en-US" sz="20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here the 8 becomes inaccessible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dynamic3.cpp </a:t>
            </a:r>
          </a:p>
          <a:p>
            <a:pPr marL="285750" indent="-285750">
              <a:buFont typeface="Arial" charset="0"/>
              <a:buNone/>
            </a:pPr>
            <a:r>
              <a:rPr lang="en-US" b="0" dirty="0"/>
              <a:t>  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6096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Making an Object Inaccessible</a:t>
            </a:r>
            <a:endParaRPr lang="en-US" sz="320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87950" y="17319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226050" y="28178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0" y="17319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035800" y="281781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215063" y="20955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234113" y="30861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146675" y="1295400"/>
            <a:ext cx="3425825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 sz="2000"/>
          </a:p>
          <a:p>
            <a:endParaRPr lang="en-US" sz="1400"/>
          </a:p>
          <a:p>
            <a:r>
              <a:rPr lang="en-US" sz="2000"/>
              <a:t>                              </a:t>
            </a:r>
            <a:r>
              <a:rPr lang="en-US" sz="2400"/>
              <a:t> </a:t>
            </a:r>
            <a:endParaRPr lang="en-US" sz="2000"/>
          </a:p>
          <a:p>
            <a:endParaRPr lang="en-US" sz="1000"/>
          </a:p>
          <a:p>
            <a:r>
              <a:rPr lang="en-US" sz="2000"/>
              <a:t> ptr</a:t>
            </a:r>
            <a:endParaRPr lang="en-US" sz="1000"/>
          </a:p>
          <a:p>
            <a:endParaRPr lang="en-US" sz="800"/>
          </a:p>
          <a:p>
            <a:endParaRPr lang="en-US" sz="1200"/>
          </a:p>
          <a:p>
            <a:r>
              <a:rPr lang="en-US" sz="2000"/>
              <a:t>                             </a:t>
            </a:r>
            <a:r>
              <a:rPr lang="en-US" sz="2400"/>
              <a:t> </a:t>
            </a:r>
          </a:p>
          <a:p>
            <a:endParaRPr lang="en-US" sz="1200"/>
          </a:p>
          <a:p>
            <a:r>
              <a:rPr lang="en-US" sz="2000"/>
              <a:t> ptr2</a:t>
            </a:r>
          </a:p>
          <a:p>
            <a:r>
              <a:rPr lang="en-US" sz="2000"/>
              <a:t>           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400800" y="4648200"/>
            <a:ext cx="814388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7980" name="Text Box 12"/>
          <p:cNvSpPr txBox="1">
            <a:spLocks noChangeArrowheads="1"/>
          </p:cNvSpPr>
          <p:nvPr/>
        </p:nvSpPr>
        <p:spPr bwMode="auto">
          <a:xfrm>
            <a:off x="7391400" y="1828800"/>
            <a:ext cx="169863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8</a:t>
            </a:r>
            <a:endParaRPr lang="en-US" sz="1400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222875" y="42465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260975" y="53324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51675" y="42465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070725" y="533241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269038" y="560070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181600" y="3810000"/>
            <a:ext cx="3425825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 sz="2000"/>
          </a:p>
          <a:p>
            <a:endParaRPr lang="en-US" sz="1400"/>
          </a:p>
          <a:p>
            <a:r>
              <a:rPr lang="en-US" sz="2000"/>
              <a:t>                              </a:t>
            </a:r>
            <a:r>
              <a:rPr lang="en-US" sz="2400"/>
              <a:t> </a:t>
            </a:r>
            <a:endParaRPr lang="en-US" sz="2000"/>
          </a:p>
          <a:p>
            <a:endParaRPr lang="en-US" sz="1000"/>
          </a:p>
          <a:p>
            <a:r>
              <a:rPr lang="en-US" sz="2000"/>
              <a:t> ptr</a:t>
            </a:r>
            <a:endParaRPr lang="en-US" sz="1000"/>
          </a:p>
          <a:p>
            <a:endParaRPr lang="en-US" sz="800"/>
          </a:p>
          <a:p>
            <a:endParaRPr lang="en-US" sz="1200"/>
          </a:p>
          <a:p>
            <a:r>
              <a:rPr lang="en-US" sz="2000"/>
              <a:t>                             </a:t>
            </a:r>
            <a:r>
              <a:rPr lang="en-US" sz="2400"/>
              <a:t> </a:t>
            </a:r>
          </a:p>
          <a:p>
            <a:endParaRPr lang="en-US" sz="1200"/>
          </a:p>
          <a:p>
            <a:r>
              <a:rPr lang="en-US" sz="2000"/>
              <a:t> ptr2</a:t>
            </a:r>
          </a:p>
          <a:p>
            <a:r>
              <a:rPr lang="en-US" sz="2000"/>
              <a:t>           </a:t>
            </a:r>
          </a:p>
        </p:txBody>
      </p:sp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7426325" y="4343400"/>
            <a:ext cx="169863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8</a:t>
            </a:r>
            <a:endParaRPr lang="en-US" sz="1400"/>
          </a:p>
        </p:txBody>
      </p:sp>
      <p:sp>
        <p:nvSpPr>
          <p:cNvPr id="467988" name="Text Box 20"/>
          <p:cNvSpPr txBox="1">
            <a:spLocks noChangeArrowheads="1"/>
          </p:cNvSpPr>
          <p:nvPr/>
        </p:nvSpPr>
        <p:spPr bwMode="auto">
          <a:xfrm>
            <a:off x="7323138" y="2971800"/>
            <a:ext cx="271462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-5</a:t>
            </a:r>
            <a:endParaRPr lang="en-US" sz="1400"/>
          </a:p>
        </p:txBody>
      </p:sp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7391400" y="5486400"/>
            <a:ext cx="271463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-5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153044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0" grpId="0" autoUpdateAnimBg="0"/>
      <p:bldP spid="467987" grpId="0" autoUpdateAnimBg="0"/>
      <p:bldP spid="467988" grpId="0" autoUpdateAnimBg="0"/>
      <p:bldP spid="46798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53350" cy="451485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pointer that points to dynamic memory that has been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deallocated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8;</a:t>
            </a:r>
          </a:p>
          <a:p>
            <a:pPr marL="285750" indent="-285750">
              <a:buFont typeface="Arial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 ptr2 = new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*ptr2 = -5;</a:t>
            </a:r>
          </a:p>
          <a:p>
            <a:pPr marL="285750" indent="-285750">
              <a:buFont typeface="Arial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ptr2; </a:t>
            </a:r>
          </a:p>
          <a:p>
            <a:pPr marL="285750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delete ptr2;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left dangling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5334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A Dangling Pointer</a:t>
            </a:r>
            <a:endParaRPr lang="en-US" sz="320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59350" y="331311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997450" y="43989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918075" y="2857500"/>
            <a:ext cx="3425825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 sz="2000"/>
          </a:p>
          <a:p>
            <a:endParaRPr lang="en-US" sz="1400"/>
          </a:p>
          <a:p>
            <a:r>
              <a:rPr lang="en-US" sz="2000"/>
              <a:t>                              </a:t>
            </a:r>
            <a:r>
              <a:rPr lang="en-US" sz="2400"/>
              <a:t> </a:t>
            </a:r>
          </a:p>
          <a:p>
            <a:endParaRPr lang="en-US" sz="1000"/>
          </a:p>
          <a:p>
            <a:r>
              <a:rPr lang="en-US" sz="2000"/>
              <a:t> ptr</a:t>
            </a:r>
            <a:endParaRPr lang="en-US" sz="1000"/>
          </a:p>
          <a:p>
            <a:endParaRPr lang="en-US" sz="800"/>
          </a:p>
          <a:p>
            <a:endParaRPr lang="en-US" sz="1200"/>
          </a:p>
          <a:p>
            <a:r>
              <a:rPr lang="en-US" sz="2000"/>
              <a:t>                             </a:t>
            </a:r>
            <a:r>
              <a:rPr lang="en-US" sz="2400"/>
              <a:t> </a:t>
            </a:r>
          </a:p>
          <a:p>
            <a:endParaRPr lang="en-US" sz="1200"/>
          </a:p>
          <a:p>
            <a:r>
              <a:rPr lang="en-US" sz="2000"/>
              <a:t> ptr2</a:t>
            </a:r>
          </a:p>
          <a:p>
            <a:r>
              <a:rPr lang="en-US" sz="2000"/>
              <a:t>  </a:t>
            </a:r>
          </a:p>
          <a:p>
            <a:endParaRPr lang="en-US" sz="2000"/>
          </a:p>
          <a:p>
            <a:r>
              <a:rPr lang="en-US" sz="2000"/>
              <a:t>         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5967413" y="3776663"/>
            <a:ext cx="814387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05513" y="4667250"/>
            <a:ext cx="776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788150" y="3294063"/>
            <a:ext cx="9017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07200" y="4379913"/>
            <a:ext cx="939800" cy="566737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7162800" y="3352800"/>
            <a:ext cx="169863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8</a:t>
            </a:r>
            <a:endParaRPr lang="en-US" sz="1400"/>
          </a:p>
        </p:txBody>
      </p:sp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7112000" y="4511675"/>
            <a:ext cx="271463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-5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784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7" grpId="0" autoUpdateAnimBg="0"/>
      <p:bldP spid="47002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objects have a life cycle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are created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exist and are accessible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are terminated (destroyed)</a:t>
            </a:r>
          </a:p>
          <a:p>
            <a:pPr marL="742950" lvl="1" indent="-285750">
              <a:buFont typeface="Arial" charset="0"/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persistence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characterizes the different object creation and termination mechanisms </a:t>
            </a:r>
          </a:p>
          <a:p>
            <a:pPr marL="285750" indent="-285750"/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Persistence</a:t>
            </a:r>
          </a:p>
        </p:txBody>
      </p:sp>
      <p:pic>
        <p:nvPicPr>
          <p:cNvPr id="52225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3600" y="4489450"/>
            <a:ext cx="2628900" cy="1743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6463102"/>
      </p:ext>
    </p:extLst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are created at an arbitrary point (usually in a block) and are automatically terminated at the end of scope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objects are created they are in memory until the final explicit instruction of the program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are created at an arbitrary point and are terminated under programmer control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persistence should be chosen for a particular object depending  on context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Persistence</a:t>
            </a:r>
          </a:p>
        </p:txBody>
      </p:sp>
    </p:spTree>
    <p:extLst>
      <p:ext uri="{BB962C8B-B14F-4D97-AF65-F5344CB8AC3E}">
        <p14:creationId xmlns:p14="http://schemas.microsoft.com/office/powerpoint/2010/main" val="2407129709"/>
      </p:ext>
    </p:extLst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declared in a block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mechanism in C++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exists for a short lifetime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Exists on the run time stack (stack grows and shrinks as objects come and go)</a:t>
            </a:r>
          </a:p>
          <a:p>
            <a:pPr marL="285750" indent="-28575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dynamic4.cpp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Persistence</a:t>
            </a:r>
          </a:p>
        </p:txBody>
      </p:sp>
      <p:pic>
        <p:nvPicPr>
          <p:cNvPr id="50177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163" y="4560888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96555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Resolution Operator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40750" cy="4422775"/>
          </a:xfrm>
        </p:spPr>
        <p:txBody>
          <a:bodyPr/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scope operator :: is also used with namespaces and C++ classes</a:t>
            </a:r>
          </a:p>
          <a:p>
            <a:pPr marL="342900" indent="-342900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namespace1.cpp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99" y="3278702"/>
            <a:ext cx="5929275" cy="24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57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defined, objects exist throughout the program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implies static</a:t>
            </a:r>
          </a:p>
          <a:p>
            <a:pPr marL="285750" indent="-28575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dynamic5.cpp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Persistence</a:t>
            </a:r>
          </a:p>
        </p:txBody>
      </p:sp>
      <p:pic>
        <p:nvPicPr>
          <p:cNvPr id="4915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913" y="4448175"/>
            <a:ext cx="2619375" cy="1743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126107"/>
      </p:ext>
    </p:extLst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put on the heap using the “new” operator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removed from the stack using “delete”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 marL="285750" indent="-28575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dynamic6.cpp and dynamic7.cpp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Persistence</a:t>
            </a:r>
          </a:p>
        </p:txBody>
      </p:sp>
      <p:pic>
        <p:nvPicPr>
          <p:cNvPr id="48129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663" y="4752975"/>
            <a:ext cx="3390900" cy="1343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8133881"/>
      </p:ext>
    </p:extLst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Compilation </a:t>
            </a:r>
            <a:br>
              <a:rPr lang="en-US" dirty="0"/>
            </a:br>
            <a:r>
              <a:rPr lang="en-US" dirty="0"/>
              <a:t>(Pre-processor Directives)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6447"/>
            <a:ext cx="8229600" cy="5099776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 - defines symbols to the compiler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ifdef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test whether a symbol is defined to the compiler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#else - provides an alternative to the #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ifdef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used to build a compound conditional directive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signals the end of the body of an if directive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tests whether a symbol is not defined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#if - tests values of a constant expression </a:t>
            </a:r>
          </a:p>
          <a:p>
            <a:pPr marL="285750" indent="-285750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cc1.cpp through cc4.cpp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77" y="5554121"/>
            <a:ext cx="1420523" cy="10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495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header file, such 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is included in a program, the global identifiers in the header file also become the global identifiers in the program 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a global identifier in a program has the same name as one of the global identifiers in the header file, the compiler will generate syntax error (such as identifier redefined)  </a:t>
            </a:r>
          </a:p>
        </p:txBody>
      </p:sp>
      <p:pic>
        <p:nvPicPr>
          <p:cNvPr id="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636394"/>
            <a:ext cx="3886072" cy="2069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89754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same problem can occur if a program uses third party libraries 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ANSI/ISO standard C++ attempts to solve this problem of overlapping global identifier names with the namespace mechanism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7" y="3333560"/>
            <a:ext cx="3619098" cy="32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Namespaces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32276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namespace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space (that is a section of code) which is enclosed by braces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Includes only definitions or other namespaces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Scoping mechanism that is used to identify variables clearly within different blocks of code</a:t>
            </a:r>
            <a:endParaRPr lang="en-US" sz="2000" dirty="0">
              <a:solidFill>
                <a:schemeClr val="fol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general idea of namespaces is to declare identifiers with namespace scope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header files  (such as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&gt;) declare all their identifiers to be in a namespace called std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4366421"/>
            <a:ext cx="2583287" cy="23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51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of a Namespace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322763"/>
          </a:xfrm>
        </p:spPr>
        <p:txBody>
          <a:bodyPr/>
          <a:lstStyle/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nameSpaceName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[declarations of members]</a:t>
            </a:r>
          </a:p>
          <a:p>
            <a:pPr marL="342900" indent="-34290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buFont typeface="Arial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 member is usually a variable declaration, a named constant, a function, or another namespace</a:t>
            </a:r>
          </a:p>
          <a:p>
            <a:pPr marL="342900" indent="-34290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16" y="4494213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851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63550" indent="-231775" algn="just">
              <a:buFont typeface="Arial" charset="0"/>
              <a:buNone/>
            </a:pPr>
            <a:endParaRPr lang="en-US" sz="1000" dirty="0"/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  const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 = 10;</a:t>
            </a:r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  const double rate = 7.50;</a:t>
            </a:r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count = 0;</a:t>
            </a:r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  void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printResult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63550" indent="-231775" algn="just">
              <a:buFont typeface="Arial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63550" indent="-231775" algn="just">
              <a:buFont typeface="Arial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231775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globalType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be a namespace with four members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231775">
              <a:buFont typeface="Arial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a Namespace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2298555"/>
            <a:ext cx="1857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8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7976</TotalTime>
  <Pages>76</Pages>
  <Words>2066</Words>
  <Application>Microsoft Office PowerPoint</Application>
  <PresentationFormat>On-screen Show (4:3)</PresentationFormat>
  <Paragraphs>371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Courier New</vt:lpstr>
      <vt:lpstr>Lucida Sans Unicode</vt:lpstr>
      <vt:lpstr>Verdana</vt:lpstr>
      <vt:lpstr>Wingdings 2</vt:lpstr>
      <vt:lpstr>Wingdings 3</vt:lpstr>
      <vt:lpstr>Concourse</vt:lpstr>
      <vt:lpstr>Additional Topics – Part 1</vt:lpstr>
      <vt:lpstr>Topics</vt:lpstr>
      <vt:lpstr>Scope Resolution Operator</vt:lpstr>
      <vt:lpstr>Scope Resolution Operator</vt:lpstr>
      <vt:lpstr>Namespaces</vt:lpstr>
      <vt:lpstr>Namespaces</vt:lpstr>
      <vt:lpstr>More on Namespaces</vt:lpstr>
      <vt:lpstr>Syntax of a Namespace </vt:lpstr>
      <vt:lpstr>Creating a Namespace</vt:lpstr>
      <vt:lpstr>Scope of a Namespace Member</vt:lpstr>
      <vt:lpstr>First Way to Access Namespace Identifiers</vt:lpstr>
      <vt:lpstr>First Way to Access Namespace Identifiers</vt:lpstr>
      <vt:lpstr>Utilizing Two Namespaces</vt:lpstr>
      <vt:lpstr>Second Way to Access Namespace Identifiers</vt:lpstr>
      <vt:lpstr>Second Way to Access Namespace Identifiers</vt:lpstr>
      <vt:lpstr>“using” Example</vt:lpstr>
      <vt:lpstr>“using” Examples for iostream</vt:lpstr>
      <vt:lpstr>Another namespace Example</vt:lpstr>
      <vt:lpstr>What is a Pointer Variable?</vt:lpstr>
      <vt:lpstr>Dereferencing a Pointer Variable</vt:lpstr>
      <vt:lpstr>Classes, Structs, and Pointer Variables</vt:lpstr>
      <vt:lpstr>Accessing Members</vt:lpstr>
      <vt:lpstr>Operations using Pointer Variables</vt:lpstr>
      <vt:lpstr>Pointer Arithmetic</vt:lpstr>
      <vt:lpstr>Differences between Arrays and Pointers </vt:lpstr>
      <vt:lpstr>Arrays as Parameters to Functions</vt:lpstr>
      <vt:lpstr>Differences Between Reference and Pointer Variables</vt:lpstr>
      <vt:lpstr>Pointers within Classes</vt:lpstr>
      <vt:lpstr>Types of C++ Variables </vt:lpstr>
      <vt:lpstr>Allocation of Memory</vt:lpstr>
      <vt:lpstr>Operator new Syntax</vt:lpstr>
      <vt:lpstr>Using Operator delete</vt:lpstr>
      <vt:lpstr>Operator delete Syntax</vt:lpstr>
      <vt:lpstr>Inaccessible Object</vt:lpstr>
      <vt:lpstr>Making an Object Inaccessible</vt:lpstr>
      <vt:lpstr>A Dangling Pointer</vt:lpstr>
      <vt:lpstr>Object Persistence</vt:lpstr>
      <vt:lpstr>Types of Persistence</vt:lpstr>
      <vt:lpstr>Automatic Persistence</vt:lpstr>
      <vt:lpstr>Static Persistence</vt:lpstr>
      <vt:lpstr>Dynamic Persistence</vt:lpstr>
      <vt:lpstr>Conditional Compilation  (Pre-processor Directives)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260</cp:revision>
  <cp:lastPrinted>2001-04-06T06:15:19Z</cp:lastPrinted>
  <dcterms:created xsi:type="dcterms:W3CDTF">1999-02-18T11:48:28Z</dcterms:created>
  <dcterms:modified xsi:type="dcterms:W3CDTF">2017-08-18T19:10:29Z</dcterms:modified>
</cp:coreProperties>
</file>