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jpe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55"/>
  </p:notesMasterIdLst>
  <p:handoutMasterIdLst>
    <p:handoutMasterId r:id="rId56"/>
  </p:handoutMasterIdLst>
  <p:sldIdLst>
    <p:sldId id="258" r:id="rId2"/>
    <p:sldId id="259" r:id="rId3"/>
    <p:sldId id="260" r:id="rId4"/>
    <p:sldId id="267" r:id="rId5"/>
    <p:sldId id="276" r:id="rId6"/>
    <p:sldId id="262" r:id="rId7"/>
    <p:sldId id="264" r:id="rId8"/>
    <p:sldId id="265" r:id="rId9"/>
    <p:sldId id="266" r:id="rId10"/>
    <p:sldId id="290" r:id="rId11"/>
    <p:sldId id="268" r:id="rId12"/>
    <p:sldId id="269" r:id="rId13"/>
    <p:sldId id="279" r:id="rId14"/>
    <p:sldId id="270" r:id="rId15"/>
    <p:sldId id="271" r:id="rId16"/>
    <p:sldId id="273" r:id="rId17"/>
    <p:sldId id="283" r:id="rId18"/>
    <p:sldId id="308" r:id="rId19"/>
    <p:sldId id="274" r:id="rId20"/>
    <p:sldId id="280" r:id="rId21"/>
    <p:sldId id="278" r:id="rId22"/>
    <p:sldId id="281" r:id="rId23"/>
    <p:sldId id="309" r:id="rId24"/>
    <p:sldId id="282" r:id="rId25"/>
    <p:sldId id="284" r:id="rId26"/>
    <p:sldId id="286" r:id="rId27"/>
    <p:sldId id="313" r:id="rId28"/>
    <p:sldId id="285" r:id="rId29"/>
    <p:sldId id="287" r:id="rId30"/>
    <p:sldId id="294" r:id="rId31"/>
    <p:sldId id="296" r:id="rId32"/>
    <p:sldId id="310" r:id="rId33"/>
    <p:sldId id="297" r:id="rId34"/>
    <p:sldId id="298" r:id="rId35"/>
    <p:sldId id="302" r:id="rId36"/>
    <p:sldId id="311" r:id="rId37"/>
    <p:sldId id="291" r:id="rId38"/>
    <p:sldId id="295" r:id="rId39"/>
    <p:sldId id="304" r:id="rId40"/>
    <p:sldId id="299" r:id="rId41"/>
    <p:sldId id="300" r:id="rId42"/>
    <p:sldId id="301" r:id="rId43"/>
    <p:sldId id="305" r:id="rId44"/>
    <p:sldId id="303" r:id="rId45"/>
    <p:sldId id="306" r:id="rId46"/>
    <p:sldId id="312" r:id="rId47"/>
    <p:sldId id="292" r:id="rId48"/>
    <p:sldId id="307" r:id="rId49"/>
    <p:sldId id="293" r:id="rId50"/>
    <p:sldId id="314" r:id="rId51"/>
    <p:sldId id="315" r:id="rId52"/>
    <p:sldId id="275" r:id="rId53"/>
    <p:sldId id="316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109" d="100"/>
          <a:sy n="109" d="100"/>
        </p:scale>
        <p:origin x="4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972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3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1600200"/>
            <a:ext cx="8791575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Software Development Methodologies</a:t>
            </a:r>
            <a:endParaRPr lang="en-US" sz="40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29012" y="3654380"/>
            <a:ext cx="2133600" cy="730250"/>
          </a:xfrm>
          <a:noFill/>
          <a:ln/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Jerry Lebowitz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Spiral</a:t>
            </a:r>
            <a:endParaRPr lang="en-US" dirty="0"/>
          </a:p>
        </p:txBody>
      </p:sp>
      <p:pic>
        <p:nvPicPr>
          <p:cNvPr id="10242" name="Picture 2" descr="C:\Users\Jerry\Desktop\Spiral_model_(Boehm,_1988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9788" y="978978"/>
            <a:ext cx="6404423" cy="5346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7880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Spiral Process Improved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get consistent customer involvement and feedback throughout the entire in the software development cycle, the Agile development methodology was created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premise behind agile is documented in the Agile Manifesto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See next slide and 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http://agilemanifesto.org/</a:t>
            </a:r>
          </a:p>
          <a:p>
            <a:pPr marL="285750" indent="-285750"/>
            <a:endParaRPr lang="en-US" dirty="0"/>
          </a:p>
        </p:txBody>
      </p:sp>
      <p:pic>
        <p:nvPicPr>
          <p:cNvPr id="15362" name="Picture 2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2772" y="4059918"/>
            <a:ext cx="1565961" cy="245780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Agile Manifesto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are uncovering better ways of developing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by doing it and helping others do it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Through this work we have come to value: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 and interactions over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 and tools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software over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comprehensive documentation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collaboration over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contract negotiation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Responding to change over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a plan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while there is value in the items on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right, we value the items on the left more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</p:txBody>
      </p:sp>
      <p:pic>
        <p:nvPicPr>
          <p:cNvPr id="6148" name="Picture 4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0233" y="5332332"/>
            <a:ext cx="1349917" cy="134991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Agile  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Approach for developing software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On-going customer feedback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Strong team interaction as opposed to memos and e-mail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to deliver quality software products faster </a:t>
            </a:r>
          </a:p>
          <a:p>
            <a:pPr marL="285750" indent="-285750"/>
            <a:endParaRPr lang="en-US" dirty="0"/>
          </a:p>
        </p:txBody>
      </p:sp>
      <p:pic>
        <p:nvPicPr>
          <p:cNvPr id="11267" name="Picture 3" descr="C:\Users\Jerry\Desktop\k-big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3023" y="3918858"/>
            <a:ext cx="4365895" cy="2455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107290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Agile Frameworks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Extreme Programming (XP)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Crystal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RUP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  <a:p>
            <a:pPr marL="109728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4" name="Picture 5" descr="MMj02951940000[1]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8159" y="3246120"/>
            <a:ext cx="1082675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287765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Extreme Programming (XP) is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methodology which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intended to improve software quality and responsiveness to changing customer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Advocates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frequent "releases" in short development cycles, which is intended to improve productivity and introduce checkpoints where new customer requirements can be adopted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/>
          </a:p>
        </p:txBody>
      </p:sp>
      <p:pic>
        <p:nvPicPr>
          <p:cNvPr id="17410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9775" y="4614863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39385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</a:t>
            </a:r>
            <a:r>
              <a:rPr lang="en-US" dirty="0" smtClean="0"/>
              <a:t> Paradigms(1)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Pair programming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developers working on the same computer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eyes are better than one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Small releases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Release software every two to four weeks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metaphor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programmers should understand the whole system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Continually clean up the code</a:t>
            </a:r>
          </a:p>
          <a:p>
            <a:pPr marL="285750" indent="-285750"/>
            <a:endParaRPr lang="en-US" dirty="0"/>
          </a:p>
        </p:txBody>
      </p:sp>
      <p:pic>
        <p:nvPicPr>
          <p:cNvPr id="7171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7840" y="2300768"/>
            <a:ext cx="2017622" cy="1342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9554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</a:t>
            </a:r>
            <a:r>
              <a:rPr lang="en-US" dirty="0" smtClean="0"/>
              <a:t> Paradigms(2)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268790" cy="5023975"/>
          </a:xfrm>
        </p:spPr>
        <p:txBody>
          <a:bodyPr>
            <a:normAutofit lnSpcReduction="10000"/>
          </a:bodyPr>
          <a:lstStyle/>
          <a:p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integration</a:t>
            </a:r>
          </a:p>
          <a:p>
            <a:pPr lvl="1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Build the entire software baseline at least once a day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Coding standards</a:t>
            </a:r>
          </a:p>
          <a:p>
            <a:pPr lvl="1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All programmers must following a well established standard 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Collective code ownership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All programmers should be able to change any software 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1843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5040" y="5503268"/>
            <a:ext cx="2581910" cy="1210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9554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</a:t>
            </a:r>
            <a:r>
              <a:rPr lang="en-US" dirty="0" smtClean="0"/>
              <a:t> Paradigms(3)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268790" cy="502397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Simplicity</a:t>
            </a:r>
          </a:p>
          <a:p>
            <a:pPr lvl="1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everything as simple as possible</a:t>
            </a:r>
          </a:p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Planning game</a:t>
            </a:r>
          </a:p>
          <a:p>
            <a:pPr lvl="1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Planning: This plans the activities and tasks of the developers</a:t>
            </a:r>
          </a:p>
          <a:p>
            <a:pPr lvl="1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Release Planning: This is focused on determining what requirements are included in which near-term releases, and when they should be delivered </a:t>
            </a:r>
          </a:p>
          <a:p>
            <a:endParaRPr lang="en-US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Whole team</a:t>
            </a:r>
          </a:p>
          <a:p>
            <a:pPr lvl="1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Everyone needs to be involved </a:t>
            </a:r>
          </a:p>
          <a:p>
            <a:pPr lvl="2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Customers, users, developers, testers, etc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4000" dirty="0" smtClean="0"/>
          </a:p>
          <a:p>
            <a:pPr lvl="1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4505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5460" y="3993314"/>
            <a:ext cx="1123406" cy="1578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9554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</a:t>
            </a:r>
            <a:r>
              <a:rPr lang="en-US" dirty="0" smtClean="0"/>
              <a:t> Paradigms(5)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Sustainable pace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programmers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work more than 40 hour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weeks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driven development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new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begins with writing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</a:p>
          <a:p>
            <a:pPr lvl="3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must inevitably fail because it is written before the feature has been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next step is to write some code that causes the test to pass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 back to step 1</a:t>
            </a:r>
          </a:p>
          <a:p>
            <a:pPr marL="285750" indent="-285750"/>
            <a:endParaRPr lang="en-US" dirty="0"/>
          </a:p>
        </p:txBody>
      </p:sp>
      <p:pic>
        <p:nvPicPr>
          <p:cNvPr id="14339" name="Picture 3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3831" y="4346500"/>
            <a:ext cx="2182969" cy="2295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015135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1940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 smtClean="0"/>
              <a:t>Software Development Methodologies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20" y="3817544"/>
            <a:ext cx="2361929" cy="2374989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Test Driven Development</a:t>
            </a:r>
            <a:endParaRPr lang="en-US" dirty="0"/>
          </a:p>
        </p:txBody>
      </p:sp>
      <p:pic>
        <p:nvPicPr>
          <p:cNvPr id="1026" name="Picture 2" descr="File:Test-driven develop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91" y="1210729"/>
            <a:ext cx="6505575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0381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Iterative, incremental framework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Encourages continuous improvement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Small pieces of functionality are developed and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</a:p>
          <a:p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77" y="3433083"/>
            <a:ext cx="4698683" cy="22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368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vs. Waterfall 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Volatile requirements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Waterfall – may cause extensive rework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should require reduced rework due to the iterative nature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views the finished product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constantly sees the product (more confidence)</a:t>
            </a:r>
          </a:p>
          <a:p>
            <a:pPr marL="285750" indent="-285750"/>
            <a:endParaRPr lang="en-US" dirty="0" smtClean="0"/>
          </a:p>
          <a:p>
            <a:pPr marL="541782" lvl="1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36721"/>
            <a:ext cx="2286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524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vs. Waterfall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Little visibility 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Progress is constantly demonstrated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Begins after implementation (development) is 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Constantly testing using continuous integration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 smtClean="0"/>
          </a:p>
          <a:p>
            <a:pPr marL="541782" lvl="1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4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0" y="4791815"/>
            <a:ext cx="2334864" cy="1279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77524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More on Scrum  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teams are self-directed, self-organizing, cross-functional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overall team leader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teams continually learn as development proceeds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teams anticipate requirement changes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teams constantly verify software and adapt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teams are always able to deliver functionality</a:t>
            </a:r>
          </a:p>
        </p:txBody>
      </p:sp>
      <p:pic>
        <p:nvPicPr>
          <p:cNvPr id="20482" name="Picture 2" descr="C:\Users\Jerry\Desktop\Network_self-organization_st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255" y="5408023"/>
            <a:ext cx="1624856" cy="1214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45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6459"/>
              </p:ext>
            </p:extLst>
          </p:nvPr>
        </p:nvGraphicFramePr>
        <p:xfrm>
          <a:off x="5273684" y="1790100"/>
          <a:ext cx="2685460" cy="428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Clip" r:id="rId3" imgW="4579545" imgH="10382816" progId="">
                  <p:embed/>
                </p:oleObj>
              </mc:Choice>
              <mc:Fallback>
                <p:oleObj name="Clip" r:id="rId3" imgW="4579545" imgH="1038281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84" y="1790100"/>
                        <a:ext cx="2685460" cy="42808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Interested parties (stakeholders)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3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4763" y="2532063"/>
            <a:ext cx="2409825" cy="1895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Chicken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Scenario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647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Pig and a Chicken are walking down the road.</a:t>
            </a:r>
          </a:p>
          <a:p>
            <a:pPr marL="109728" indent="0">
              <a:buNone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Chicken says: "Hey Pig, I was thinking we should open a restaurant!"</a:t>
            </a:r>
          </a:p>
          <a:p>
            <a:pPr marL="109728" indent="0">
              <a:buNone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Pig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replies: "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Hm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, maybe, what would we call it?"</a:t>
            </a:r>
          </a:p>
          <a:p>
            <a:pPr marL="109728" indent="0">
              <a:buNone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Chicken responds: "How about 'ham-n-eggs'?"</a:t>
            </a:r>
          </a:p>
          <a:p>
            <a:pPr marL="109728" indent="0">
              <a:buNone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Pig thinks for a moment and says: "No thanks. I'd be committed, but you'd only be involved."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29" y="5486399"/>
            <a:ext cx="2186593" cy="12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767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Product Owner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 the vision of what needs to be developed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Conveys that vision to the scrum team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Knows the customer’s priorities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Manages the backlog (features that need to be developed)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Determines when a feature has been implemented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to the team to answer questions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 person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22529" name="Picture 1" descr="C:\Users\Jerry\Desktop\image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274" y="5260595"/>
            <a:ext cx="3686175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Master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Responsible for making sure a Scrum team lives by the values and practices of Scrum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Often considered a coach for the team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Helping the team do its best work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Facilitates continuous improvement 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 owner for the team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Protects the team by making sure they do not over-commit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Firewall for the team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Removes barriers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Anything that impedes the progress of the team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1" name="Picture 3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7121" y="5185403"/>
            <a:ext cx="935479" cy="1147459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life cycle (SDLC)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Spiral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Scrumban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 Team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Three to nine individuals (cross functional 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Self organizing, self managed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Responsible for performing the work (writing the software, etc.)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 to establish ground rules for the team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usually become more effective as time as progresses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2606" y="4396898"/>
            <a:ext cx="2261144" cy="1978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Definitions 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765" y="144214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basic unit of development in Scrum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sprint is a “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timeboxed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effort; that is, it is restricted to a specific duration </a:t>
            </a:r>
            <a:endParaRPr lang="en-US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duration is fixed in advance for each sprint and is normally between one week and one month, although two weeks is typical</a:t>
            </a:r>
          </a:p>
        </p:txBody>
      </p:sp>
      <p:pic>
        <p:nvPicPr>
          <p:cNvPr id="46082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1888" y="4598987"/>
            <a:ext cx="4848769" cy="1723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Definitions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 or more sentences in the everyday language of the end user that captures what needs to be developed 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Format: “As a &lt;type of user&gt;, I want &lt;some goal&gt; so that &lt;some reason&gt;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a detailed description, story point estimation,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assumptions, priority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assignee(s), list of tasks and tests, definition of done</a:t>
            </a:r>
          </a:p>
        </p:txBody>
      </p:sp>
      <p:pic>
        <p:nvPicPr>
          <p:cNvPr id="4505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9431" y="4491781"/>
            <a:ext cx="2372424" cy="1977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Definitions (3)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Backlog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 to be done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Composed of stories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Story point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story point is a relative measure used to determine (or estimate) the difficulty of implementing a given user story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Story Points earned per sprint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Done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clear and concise list of requirements that software must adhere to for the product owner to call it complete </a:t>
            </a:r>
          </a:p>
        </p:txBody>
      </p:sp>
      <p:pic>
        <p:nvPicPr>
          <p:cNvPr id="4710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9844" y="1110709"/>
            <a:ext cx="2241187" cy="1606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Definition of Done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produced that adheres to a coding standard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commented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checked into source control system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Peer reviewed (or produced with pair programming)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Unit tests written and passed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Relevant documentation/diagrams produced and/or updated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Product owner concurs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the customer sees to verify the story was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implemented correctly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30" name="Picture 2" descr="C:\Users\Jerry\Desktop\20007648-completed-sta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257" y="5646057"/>
            <a:ext cx="968829" cy="968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Planning Poker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Planning poker is a consensus-based technique for estimating effort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Mostly used to estimate effort or relative size of user stories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Uses a skewed Fibonacci series </a:t>
            </a:r>
          </a:p>
        </p:txBody>
      </p:sp>
      <p:pic>
        <p:nvPicPr>
          <p:cNvPr id="4505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2999" y="4114801"/>
            <a:ext cx="3651492" cy="2421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Planning Poker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137" y="157276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Members of the group make estimates by playing numbered cards face-down to the table, instead of speaking them aloud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cards are revealed, and the estimates are then discussed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hiding the figures in this way, the group can avoid the cognitive bias of anchoring where the first number spoken aloud sets a precedent for precedent for subsequent estimates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710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692" y="4904198"/>
            <a:ext cx="2466975" cy="184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 Process Summarized</a:t>
            </a:r>
            <a:endParaRPr lang="en-US" dirty="0"/>
          </a:p>
        </p:txBody>
      </p:sp>
      <p:pic>
        <p:nvPicPr>
          <p:cNvPr id="25605" name="Picture 5" descr="E:\Scrum-frame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4" y="1323651"/>
            <a:ext cx="6660044" cy="49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707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Scrum Meetings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915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4415" y="156754"/>
            <a:ext cx="1516076" cy="944879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9269" y="1124995"/>
          <a:ext cx="7393576" cy="564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394"/>
                <a:gridCol w="1848394"/>
                <a:gridCol w="1848394"/>
                <a:gridCol w="1848394"/>
              </a:tblGrid>
              <a:tr h="429484">
                <a:tc>
                  <a:txBody>
                    <a:bodyPr/>
                    <a:lstStyle/>
                    <a:p>
                      <a:r>
                        <a:rPr lang="en-US" dirty="0" smtClean="0"/>
                        <a:t>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741302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r>
                        <a:rPr lang="en-US" baseline="0" dirty="0" smtClean="0"/>
                        <a:t> the first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owner (PO) and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backlog</a:t>
                      </a:r>
                      <a:endParaRPr lang="en-US" dirty="0"/>
                    </a:p>
                  </a:txBody>
                  <a:tcPr/>
                </a:tc>
              </a:tr>
              <a:tr h="741302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Planning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the beginning</a:t>
                      </a:r>
                      <a:r>
                        <a:rPr lang="en-US" baseline="0" dirty="0" smtClean="0"/>
                        <a:t> of each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PO, Scrum</a:t>
                      </a:r>
                      <a:r>
                        <a:rPr lang="en-US" baseline="0" dirty="0" smtClean="0"/>
                        <a:t> Master and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backlog</a:t>
                      </a:r>
                      <a:endParaRPr lang="en-US" dirty="0"/>
                    </a:p>
                  </a:txBody>
                  <a:tcPr/>
                </a:tc>
              </a:tr>
              <a:tr h="429484">
                <a:tc>
                  <a:txBody>
                    <a:bodyPr/>
                    <a:lstStyle/>
                    <a:p>
                      <a:r>
                        <a:rPr lang="en-US" smtClean="0"/>
                        <a:t>Sprint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Planning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 Sprint</a:t>
                      </a:r>
                      <a:r>
                        <a:rPr lang="en-US" baseline="0" dirty="0" smtClean="0"/>
                        <a:t> Planning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r>
                        <a:rPr lang="en-US" baseline="0" dirty="0" smtClean="0"/>
                        <a:t> Master and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backlog decomposed into tasks</a:t>
                      </a:r>
                      <a:endParaRPr lang="en-US" dirty="0"/>
                    </a:p>
                  </a:txBody>
                  <a:tcPr/>
                </a:tc>
              </a:tr>
              <a:tr h="429484">
                <a:tc>
                  <a:txBody>
                    <a:bodyPr/>
                    <a:lstStyle/>
                    <a:p>
                      <a:r>
                        <a:rPr lang="en-US" dirty="0" smtClean="0"/>
                        <a:t>Daily standup (Scrum)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Scrum</a:t>
                      </a:r>
                      <a:r>
                        <a:rPr lang="en-US" baseline="0" dirty="0" smtClean="0"/>
                        <a:t> Master and Team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status</a:t>
                      </a:r>
                      <a:endParaRPr lang="en-US" dirty="0"/>
                    </a:p>
                  </a:txBody>
                  <a:tcPr/>
                </a:tc>
              </a:tr>
              <a:tr h="429484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demonstration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the end of each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PO, Scrum</a:t>
                      </a:r>
                      <a:r>
                        <a:rPr lang="en-US" baseline="0" dirty="0" smtClean="0"/>
                        <a:t> Master and Tea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 or not completed stories</a:t>
                      </a:r>
                      <a:endParaRPr lang="en-US" dirty="0"/>
                    </a:p>
                  </a:txBody>
                  <a:tcPr/>
                </a:tc>
              </a:tr>
              <a:tr h="429484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Retrospective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the demonstration</a:t>
                      </a:r>
                      <a:r>
                        <a:rPr lang="en-US" baseline="0" dirty="0" smtClean="0"/>
                        <a:t>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PO, Scrum</a:t>
                      </a:r>
                      <a:r>
                        <a:rPr lang="en-US" baseline="0" dirty="0" smtClean="0"/>
                        <a:t> Master and Team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Continually</a:t>
                      </a:r>
                      <a:r>
                        <a:rPr lang="en-US" baseline="0" dirty="0" smtClean="0"/>
                        <a:t> improvement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Keep Track of Progress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an agile management tool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Rational Team Concert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RTC), Jira,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Scrumworks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VersionOne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an agile task board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2" name="Picture 2" descr="C:\Users\Jerry\Desktop\MockedTask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370" y="3307599"/>
            <a:ext cx="5265768" cy="3013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 algn="ctr"/>
            <a:r>
              <a:rPr lang="en-US" dirty="0" smtClean="0"/>
              <a:t>Software Development Life Cycle (SDLC)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process is needed to develop software for complex systems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Spiral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Scrumban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83535"/>
              </p:ext>
            </p:extLst>
          </p:nvPr>
        </p:nvGraphicFramePr>
        <p:xfrm>
          <a:off x="4218351" y="3179363"/>
          <a:ext cx="3753671" cy="326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Clip" r:id="rId4" imgW="3660618" imgH="3423719" progId="">
                  <p:embed/>
                </p:oleObj>
              </mc:Choice>
              <mc:Fallback>
                <p:oleObj name="Clip" r:id="rId4" imgW="3660618" imgH="342371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351" y="3179363"/>
                        <a:ext cx="3753671" cy="32692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Product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27" y="2009103"/>
            <a:ext cx="5905539" cy="3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4274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Sprint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172" name="Picture 4" descr="E:\Sprint-Burndow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21" y="1883688"/>
            <a:ext cx="50196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2051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Velocity Metric Chart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09" y="1706880"/>
            <a:ext cx="5628582" cy="34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9099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at Large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545" y="129555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 teams are 3 – 9 individuals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a project has 100 developers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teams are formed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 of Scrums meetings are held</a:t>
            </a:r>
          </a:p>
        </p:txBody>
      </p:sp>
      <p:pic>
        <p:nvPicPr>
          <p:cNvPr id="2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336" y="3174274"/>
            <a:ext cx="1608048" cy="1206036"/>
          </a:xfrm>
          <a:prstGeom prst="rect">
            <a:avLst/>
          </a:prstGeom>
          <a:noFill/>
        </p:spPr>
      </p:pic>
      <p:pic>
        <p:nvPicPr>
          <p:cNvPr id="6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336" y="4306388"/>
            <a:ext cx="1608048" cy="1206036"/>
          </a:xfrm>
          <a:prstGeom prst="rect">
            <a:avLst/>
          </a:prstGeom>
          <a:noFill/>
        </p:spPr>
      </p:pic>
      <p:pic>
        <p:nvPicPr>
          <p:cNvPr id="7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336" y="5294812"/>
            <a:ext cx="1608048" cy="1206036"/>
          </a:xfrm>
          <a:prstGeom prst="rect">
            <a:avLst/>
          </a:prstGeom>
          <a:noFill/>
        </p:spPr>
      </p:pic>
      <p:pic>
        <p:nvPicPr>
          <p:cNvPr id="8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3193" y="4306388"/>
            <a:ext cx="1608048" cy="1206036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2756263" y="3866606"/>
            <a:ext cx="1746930" cy="104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 flipV="1">
            <a:off x="2954384" y="4909406"/>
            <a:ext cx="1548809" cy="9884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1"/>
          </p:cNvCxnSpPr>
          <p:nvPr/>
        </p:nvCxnSpPr>
        <p:spPr>
          <a:xfrm>
            <a:off x="2954384" y="4909406"/>
            <a:ext cx="15488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Kanban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Kanban was developed by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Taiichi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Ohno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at Toyota, to find a system to improve and maintain a high level of production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Kanban is a method for managing work with an emphasis on just-in-time delivery while not overloading the team members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this approach, the process, from definition of a task to its delivery to the customer, is displayed on a task board for developers to visualize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 pull work off a queue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7" y="5384397"/>
            <a:ext cx="2176463" cy="12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Key Elements of Kanban 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Just-in-time planning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 in progress (WIP) limits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limits are established that specify the number of items that may be in progress at each workflow state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Managed by the number of item on a particular queue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 is decomposed into user stories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4680458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Key Elements of Kanban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Uses a “pull” system to determine task assignment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(HP computers uses a push approach while Dell computers uses a pull approach)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improvement is promoted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“time-box” concept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whenever Scrum is not applicable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4476585"/>
            <a:ext cx="4800600" cy="20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Kanban</a:t>
            </a:r>
            <a:endParaRPr lang="en-US" dirty="0"/>
          </a:p>
        </p:txBody>
      </p:sp>
      <p:pic>
        <p:nvPicPr>
          <p:cNvPr id="48130" name="Picture 2" descr="C:\Users\Jerry\Desktop\Kanban_board_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2664" y="1270236"/>
            <a:ext cx="6263022" cy="5174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Scrumban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Uses features of Scrum and Kanban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 features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Conducting daily stand-ups, demonstration, and retrospective meetings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Kanban features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Just-in-time planning and work-in-progress limits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Adds more structure to Kanban</a:t>
            </a:r>
          </a:p>
          <a:p>
            <a:endParaRPr lang="en-US" dirty="0"/>
          </a:p>
        </p:txBody>
      </p:sp>
      <p:pic>
        <p:nvPicPr>
          <p:cNvPr id="48131" name="Picture 3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023" y="4713680"/>
            <a:ext cx="3683725" cy="1691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Scrumban</a:t>
            </a:r>
            <a:endParaRPr lang="en-US" dirty="0"/>
          </a:p>
        </p:txBody>
      </p:sp>
      <p:pic>
        <p:nvPicPr>
          <p:cNvPr id="49154" name="Picture 2" descr="C:\Users\Jerry\Desktop\400px-Scrumban_task_board_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262" y="1272433"/>
            <a:ext cx="6113476" cy="50436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Waterfall</a:t>
            </a:r>
            <a:endParaRPr lang="en-US" dirty="0"/>
          </a:p>
        </p:txBody>
      </p:sp>
      <p:pic>
        <p:nvPicPr>
          <p:cNvPr id="9218" name="Picture 2" descr="C:\Users\Jerry\Desktop\Waterfall_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100" y="1160662"/>
            <a:ext cx="6145799" cy="4618129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7" y="3876541"/>
            <a:ext cx="3052198" cy="19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880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Lean Techniques 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 waste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Waste is anything that does not add value to a product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a component is sitting on a shelf, that is waste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Amplify learning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is a learning process 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Decide as late as possible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Build a capacity for change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Deliver as fast as possible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Without speed, there is no reliable feedback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955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Lean Techniques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Empower the team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Deliver increasingly refined versions of working software at regular intervals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Build in integrity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must maintain its usefulness over time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See the whole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performance suffers when individuals specialize and don’t see the entire picture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0918" y="5087155"/>
            <a:ext cx="5576551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and Mary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Poppendieck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180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Quality Product Delivered on Schedule</a:t>
            </a:r>
            <a:endParaRPr lang="en-US" dirty="0"/>
          </a:p>
        </p:txBody>
      </p:sp>
      <p:pic>
        <p:nvPicPr>
          <p:cNvPr id="3" name="Picture 4" descr="j03351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384" y="1417638"/>
            <a:ext cx="5123231" cy="467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2787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Agile Quotes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376487"/>
            <a:ext cx="3204210" cy="31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889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Waterfall Process 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  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the project is suppose to accomplish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in a requirement document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how to implement the system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OO classes will be needed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 and methods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relationship between objects (inheritance)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hardware/software/language/OS/etc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 software/hardware</a:t>
            </a: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91" y="2505075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Waterfall Process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  <a:p>
            <a:pPr marL="541782" lvl="1" indent="-28575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software against the requirement document</a:t>
            </a:r>
          </a:p>
          <a:p>
            <a:pPr marL="779526" lvl="2" indent="-28575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Unit and system</a:t>
            </a:r>
          </a:p>
          <a:p>
            <a:pPr marL="285750" indent="-28575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Maintenance/Deployment</a:t>
            </a:r>
          </a:p>
          <a:p>
            <a:pPr marL="541782" lvl="1" indent="-28575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and use the software for the intended use</a:t>
            </a:r>
          </a:p>
          <a:p>
            <a:pPr marL="285750" indent="-285750">
              <a:buFont typeface="Arial" charset="0"/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37" y="4719907"/>
            <a:ext cx="3211830" cy="2001739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Issues with Waterfall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a problem shows up in a later phase, the cause may be in an earlier phase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an problem in testing may stem from a design issue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do not see the final product until deployment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Wrong product could have been built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9787" y="4051795"/>
            <a:ext cx="2567389" cy="240139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Waterfall Process Improved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get customer involvement and feedback earlier in the software development cycle (SDLC), Barry Boehm (USC) developed the spiral model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Iterate the waterfall process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Early phases focus on the development of prototypes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prototype is a small system that shows some aspects of the final system</a:t>
            </a:r>
          </a:p>
          <a:p>
            <a:pPr marL="1062990" lvl="3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Should be able to be developed quickly</a:t>
            </a:r>
          </a:p>
          <a:p>
            <a:pPr marL="1291590" lvl="4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 user interfaces (GUIs), interfaces, etc.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spiral process has a greater chance to delivering a system that meets the customers expectations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C:\Program Files (x86)\Microsoft Office\MEDIA\OFFICE12\Bullets\BD21297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1395" y="5472853"/>
            <a:ext cx="1295945" cy="11962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8865</TotalTime>
  <Pages>76</Pages>
  <Words>1826</Words>
  <Application>Microsoft Office PowerPoint</Application>
  <PresentationFormat>On-screen Show (4:3)</PresentationFormat>
  <Paragraphs>326</Paragraphs>
  <Slides>53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Lucida Sans Unicode</vt:lpstr>
      <vt:lpstr>Verdana</vt:lpstr>
      <vt:lpstr>Wingdings 2</vt:lpstr>
      <vt:lpstr>Wingdings 3</vt:lpstr>
      <vt:lpstr>Concourse</vt:lpstr>
      <vt:lpstr>Clip</vt:lpstr>
      <vt:lpstr>Software Development Methodologies</vt:lpstr>
      <vt:lpstr>Software Development Methodologies</vt:lpstr>
      <vt:lpstr>Topics</vt:lpstr>
      <vt:lpstr>Software Development Life Cycle (SDLC)</vt:lpstr>
      <vt:lpstr>Waterfall</vt:lpstr>
      <vt:lpstr>Waterfall Process (1)</vt:lpstr>
      <vt:lpstr>Waterfall Process (2)</vt:lpstr>
      <vt:lpstr>Issues with Waterfall (2)</vt:lpstr>
      <vt:lpstr>Waterfall Process Improved</vt:lpstr>
      <vt:lpstr>Spiral</vt:lpstr>
      <vt:lpstr>Spiral Process Improved</vt:lpstr>
      <vt:lpstr>Agile Manifesto</vt:lpstr>
      <vt:lpstr>Agile  </vt:lpstr>
      <vt:lpstr>Agile Frameworks</vt:lpstr>
      <vt:lpstr>Extreme Programming   </vt:lpstr>
      <vt:lpstr>Extreme Programming  Paradigms(1)</vt:lpstr>
      <vt:lpstr>Extreme Programming  Paradigms(2)</vt:lpstr>
      <vt:lpstr>Extreme Programming  Paradigms(3)</vt:lpstr>
      <vt:lpstr>Extreme Programming  Paradigms(5)</vt:lpstr>
      <vt:lpstr>Test Driven Development</vt:lpstr>
      <vt:lpstr>Scrum</vt:lpstr>
      <vt:lpstr>Scrum vs. Waterfall (1)</vt:lpstr>
      <vt:lpstr>Scrum vs. Waterfall (2)</vt:lpstr>
      <vt:lpstr>More on Scrum  </vt:lpstr>
      <vt:lpstr>Team Roles</vt:lpstr>
      <vt:lpstr>Others</vt:lpstr>
      <vt:lpstr>Chicken and the Pig Scenario</vt:lpstr>
      <vt:lpstr>Product Owner</vt:lpstr>
      <vt:lpstr>Scrum Master</vt:lpstr>
      <vt:lpstr>The Team</vt:lpstr>
      <vt:lpstr>Scrum Definitions (1)</vt:lpstr>
      <vt:lpstr>Scrum Definitions (2)</vt:lpstr>
      <vt:lpstr>Scrum Definitions (3)</vt:lpstr>
      <vt:lpstr>Definition of Done</vt:lpstr>
      <vt:lpstr>Planning Poker</vt:lpstr>
      <vt:lpstr>Planning Poker (2)</vt:lpstr>
      <vt:lpstr>Scrum  Process Summarized</vt:lpstr>
      <vt:lpstr>Scrum Meetings</vt:lpstr>
      <vt:lpstr>Keep Track of Progress</vt:lpstr>
      <vt:lpstr>Product Burndown Chart</vt:lpstr>
      <vt:lpstr>Sprint Burndown Chart</vt:lpstr>
      <vt:lpstr>Velocity Metric Chart</vt:lpstr>
      <vt:lpstr>Scrum at Large</vt:lpstr>
      <vt:lpstr>Kanban</vt:lpstr>
      <vt:lpstr>Key Elements of Kanban (1)</vt:lpstr>
      <vt:lpstr>Key Elements of Kanban (2)</vt:lpstr>
      <vt:lpstr>Kanban</vt:lpstr>
      <vt:lpstr>Scrumban</vt:lpstr>
      <vt:lpstr>Scrumban</vt:lpstr>
      <vt:lpstr>Lean Techniques (1)</vt:lpstr>
      <vt:lpstr>Lean Techniques (2)</vt:lpstr>
      <vt:lpstr>Quality Product Delivered on Schedule</vt:lpstr>
      <vt:lpstr>Agile Quotes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319</cp:revision>
  <cp:lastPrinted>2001-04-06T06:15:19Z</cp:lastPrinted>
  <dcterms:created xsi:type="dcterms:W3CDTF">1999-02-18T11:48:28Z</dcterms:created>
  <dcterms:modified xsi:type="dcterms:W3CDTF">2017-08-30T22:06:28Z</dcterms:modified>
</cp:coreProperties>
</file>