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47"/>
  </p:notesMasterIdLst>
  <p:handoutMasterIdLst>
    <p:handoutMasterId r:id="rId48"/>
  </p:handoutMasterIdLst>
  <p:sldIdLst>
    <p:sldId id="337" r:id="rId2"/>
    <p:sldId id="258" r:id="rId3"/>
    <p:sldId id="282" r:id="rId4"/>
    <p:sldId id="283" r:id="rId5"/>
    <p:sldId id="284" r:id="rId6"/>
    <p:sldId id="285" r:id="rId7"/>
    <p:sldId id="286" r:id="rId8"/>
    <p:sldId id="287" r:id="rId9"/>
    <p:sldId id="288" r:id="rId10"/>
    <p:sldId id="291" r:id="rId11"/>
    <p:sldId id="292" r:id="rId12"/>
    <p:sldId id="293" r:id="rId13"/>
    <p:sldId id="332" r:id="rId14"/>
    <p:sldId id="294" r:id="rId15"/>
    <p:sldId id="295" r:id="rId16"/>
    <p:sldId id="296" r:id="rId17"/>
    <p:sldId id="297" r:id="rId18"/>
    <p:sldId id="298" r:id="rId19"/>
    <p:sldId id="299" r:id="rId20"/>
    <p:sldId id="308" r:id="rId21"/>
    <p:sldId id="334" r:id="rId22"/>
    <p:sldId id="300" r:id="rId23"/>
    <p:sldId id="335" r:id="rId24"/>
    <p:sldId id="301" r:id="rId25"/>
    <p:sldId id="302" r:id="rId26"/>
    <p:sldId id="303" r:id="rId27"/>
    <p:sldId id="324" r:id="rId28"/>
    <p:sldId id="309" r:id="rId29"/>
    <p:sldId id="326" r:id="rId30"/>
    <p:sldId id="327" r:id="rId31"/>
    <p:sldId id="329" r:id="rId32"/>
    <p:sldId id="333" r:id="rId33"/>
    <p:sldId id="330" r:id="rId34"/>
    <p:sldId id="328" r:id="rId35"/>
    <p:sldId id="312" r:id="rId36"/>
    <p:sldId id="331" r:id="rId37"/>
    <p:sldId id="313" r:id="rId38"/>
    <p:sldId id="321" r:id="rId39"/>
    <p:sldId id="322" r:id="rId40"/>
    <p:sldId id="315" r:id="rId41"/>
    <p:sldId id="317" r:id="rId42"/>
    <p:sldId id="318" r:id="rId43"/>
    <p:sldId id="336" r:id="rId44"/>
    <p:sldId id="319" r:id="rId45"/>
    <p:sldId id="320" r:id="rId46"/>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800000"/>
    <a:srgbClr val="FFFFCC"/>
    <a:srgbClr val="990033"/>
    <a:srgbClr val="B7DBFF"/>
    <a:srgbClr val="E9F7FF"/>
    <a:srgbClr val="99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14" autoAdjust="0"/>
  </p:normalViewPr>
  <p:slideViewPr>
    <p:cSldViewPr snapToGrid="0">
      <p:cViewPr varScale="1">
        <p:scale>
          <a:sx n="74" d="100"/>
          <a:sy n="74" d="100"/>
        </p:scale>
        <p:origin x="64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413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2813" y="4343400"/>
            <a:ext cx="5030787" cy="4114800"/>
          </a:xfrm>
          <a:prstGeom prst="rect">
            <a:avLst/>
          </a:prstGeom>
          <a:noFill/>
          <a:ln>
            <a:noFill/>
          </a:ln>
          <a:effectLst/>
          <a:extLst/>
        </p:spPr>
        <p:txBody>
          <a:bodyPr vert="horz" wrap="square" lIns="93662" tIns="46038" rIns="93662"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56345873"/>
      </p:ext>
    </p:extLst>
  </p:cSld>
  <p:clrMap bg1="lt1" tx1="dk1" bg2="lt2" tx2="dk2" accent1="accent1" accent2="accent2" accent3="accent3" accent4="accent4" accent5="accent5" accent6="accent6" hlink="hlink" folHlink="folHlink"/>
  <p:notesStyle>
    <a:lvl1pPr algn="l" defTabSz="984250" rtl="0" eaLnBrk="0" fontAlgn="base" hangingPunct="0">
      <a:spcBef>
        <a:spcPct val="30000"/>
      </a:spcBef>
      <a:spcAft>
        <a:spcPct val="0"/>
      </a:spcAft>
      <a:defRPr sz="1200" kern="1200">
        <a:solidFill>
          <a:schemeClr val="tx1"/>
        </a:solidFill>
        <a:latin typeface="Arial" charset="0"/>
        <a:ea typeface="+mn-ea"/>
        <a:cs typeface="+mn-cs"/>
      </a:defRPr>
    </a:lvl1pPr>
    <a:lvl2pPr marL="473075" algn="l" defTabSz="984250" rtl="0" eaLnBrk="0" fontAlgn="base" hangingPunct="0">
      <a:spcBef>
        <a:spcPct val="30000"/>
      </a:spcBef>
      <a:spcAft>
        <a:spcPct val="0"/>
      </a:spcAft>
      <a:defRPr sz="1200" kern="1200">
        <a:solidFill>
          <a:schemeClr val="tx1"/>
        </a:solidFill>
        <a:latin typeface="Arial" charset="0"/>
        <a:ea typeface="+mn-ea"/>
        <a:cs typeface="+mn-cs"/>
      </a:defRPr>
    </a:lvl2pPr>
    <a:lvl3pPr marL="949325" algn="l" defTabSz="984250" rtl="0" eaLnBrk="0" fontAlgn="base" hangingPunct="0">
      <a:spcBef>
        <a:spcPct val="30000"/>
      </a:spcBef>
      <a:spcAft>
        <a:spcPct val="0"/>
      </a:spcAft>
      <a:defRPr sz="1200" kern="1200">
        <a:solidFill>
          <a:schemeClr val="tx1"/>
        </a:solidFill>
        <a:latin typeface="Arial" charset="0"/>
        <a:ea typeface="+mn-ea"/>
        <a:cs typeface="+mn-cs"/>
      </a:defRPr>
    </a:lvl3pPr>
    <a:lvl4pPr marL="1422400" algn="l" defTabSz="984250" rtl="0" eaLnBrk="0" fontAlgn="base" hangingPunct="0">
      <a:spcBef>
        <a:spcPct val="30000"/>
      </a:spcBef>
      <a:spcAft>
        <a:spcPct val="0"/>
      </a:spcAft>
      <a:defRPr sz="1200" kern="1200">
        <a:solidFill>
          <a:schemeClr val="tx1"/>
        </a:solidFill>
        <a:latin typeface="Arial" charset="0"/>
        <a:ea typeface="+mn-ea"/>
        <a:cs typeface="+mn-cs"/>
      </a:defRPr>
    </a:lvl4pPr>
    <a:lvl5pPr marL="1897063" algn="l" defTabSz="98425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2525" y="692150"/>
            <a:ext cx="4554538" cy="3416300"/>
          </a:xfrm>
          <a:ln/>
        </p:spPr>
      </p:sp>
      <p:sp>
        <p:nvSpPr>
          <p:cNvPr id="36867" name="Rectangle 3"/>
          <p:cNvSpPr>
            <a:spLocks noGrp="1" noChangeArrowheads="1"/>
          </p:cNvSpPr>
          <p:nvPr>
            <p:ph type="body" idx="1"/>
          </p:nvPr>
        </p:nvSpPr>
        <p:spPr>
          <a:xfrm>
            <a:off x="914400" y="4343400"/>
            <a:ext cx="5026025" cy="4114800"/>
          </a:xfrm>
          <a:noFill/>
        </p:spPr>
        <p:txBody>
          <a:bodyPr/>
          <a:lstStyle/>
          <a:p>
            <a:pPr defTabSz="1036638"/>
            <a:endParaRPr lang="en-US"/>
          </a:p>
        </p:txBody>
      </p:sp>
    </p:spTree>
    <p:extLst>
      <p:ext uri="{BB962C8B-B14F-4D97-AF65-F5344CB8AC3E}">
        <p14:creationId xmlns:p14="http://schemas.microsoft.com/office/powerpoint/2010/main" val="126079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4025989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57150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404395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20435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511452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83522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2985107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205426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526618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60020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78378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526D56E-B6F6-4F24-A9CF-9F63F0231AF6}" type="slidenum">
              <a:rPr lang="en-US" altLang="en-US"/>
              <a:pPr/>
              <a:t>41</a:t>
            </a:fld>
            <a:endParaRPr lang="en-US" altLang="en-US"/>
          </a:p>
        </p:txBody>
      </p:sp>
      <p:sp>
        <p:nvSpPr>
          <p:cNvPr id="34818" name="Rectangle 2"/>
          <p:cNvSpPr>
            <a:spLocks noGrp="1" noRot="1" noChangeAspect="1" noChangeArrowheads="1" noTextEdit="1"/>
          </p:cNvSpPr>
          <p:nvPr>
            <p:ph type="sldImg"/>
          </p:nvPr>
        </p:nvSpPr>
        <p:spPr>
          <a:xfrm>
            <a:off x="1144588" y="685800"/>
            <a:ext cx="4572000" cy="3429000"/>
          </a:xfrm>
          <a:ln/>
        </p:spPr>
      </p:sp>
      <p:sp>
        <p:nvSpPr>
          <p:cNvPr id="34819" name="Rectangle 3"/>
          <p:cNvSpPr>
            <a:spLocks noGrp="1" noChangeArrowheads="1"/>
          </p:cNvSpPr>
          <p:nvPr>
            <p:ph type="body" idx="1"/>
          </p:nvPr>
        </p:nvSpPr>
        <p:spPr>
          <a:xfrm>
            <a:off x="914400" y="4343400"/>
            <a:ext cx="5029200" cy="4114800"/>
          </a:xfrm>
        </p:spPr>
        <p:txBody>
          <a:bodyPr/>
          <a:lstStyle/>
          <a:p>
            <a:endParaRPr lang="en-AU" altLang="en-US"/>
          </a:p>
        </p:txBody>
      </p:sp>
    </p:spTree>
    <p:extLst>
      <p:ext uri="{BB962C8B-B14F-4D97-AF65-F5344CB8AC3E}">
        <p14:creationId xmlns:p14="http://schemas.microsoft.com/office/powerpoint/2010/main" val="61894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137361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56197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45638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0563"/>
            <a:ext cx="4557712" cy="3417887"/>
          </a:xfrm>
          <a:ln/>
        </p:spPr>
      </p:sp>
      <p:sp>
        <p:nvSpPr>
          <p:cNvPr id="72707" name="Rectangle 3"/>
          <p:cNvSpPr>
            <a:spLocks noGrp="1" noChangeArrowheads="1"/>
          </p:cNvSpPr>
          <p:nvPr>
            <p:ph type="body" idx="1"/>
          </p:nvPr>
        </p:nvSpPr>
        <p:spPr>
          <a:xfrm>
            <a:off x="914400" y="4343400"/>
            <a:ext cx="5026025" cy="4114800"/>
          </a:xfrm>
          <a:noFill/>
        </p:spPr>
        <p:txBody>
          <a:bodyPr/>
          <a:lstStyle/>
          <a:p>
            <a:pPr defTabSz="1036638"/>
            <a:endParaRPr lang="en-US"/>
          </a:p>
        </p:txBody>
      </p:sp>
    </p:spTree>
    <p:extLst>
      <p:ext uri="{BB962C8B-B14F-4D97-AF65-F5344CB8AC3E}">
        <p14:creationId xmlns:p14="http://schemas.microsoft.com/office/powerpoint/2010/main" val="234630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563335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03067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xfrm>
            <a:off x="914400" y="4343400"/>
            <a:ext cx="5029200" cy="4114800"/>
          </a:xfrm>
          <a:noFill/>
        </p:spPr>
        <p:txBody>
          <a:bodyPr lIns="91434" tIns="45716" rIns="91434" bIns="45716"/>
          <a:lstStyle/>
          <a:p>
            <a:pPr defTabSz="1036638"/>
            <a:endParaRPr lang="en-US"/>
          </a:p>
        </p:txBody>
      </p:sp>
    </p:spTree>
    <p:extLst>
      <p:ext uri="{BB962C8B-B14F-4D97-AF65-F5344CB8AC3E}">
        <p14:creationId xmlns:p14="http://schemas.microsoft.com/office/powerpoint/2010/main" val="397566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9A6A06-EFFA-455C-9522-08FD9FE14CD3}" type="datetimeFigureOut">
              <a:rPr lang="en-US" smtClean="0"/>
              <a:pPr/>
              <a:t>9/20/2017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9A6A06-EFFA-455C-9522-08FD9FE14CD3}"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9A6A06-EFFA-455C-9522-08FD9FE14CD3}"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A6A06-EFFA-455C-9522-08FD9FE14CD3}"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D957E-3605-486B-AEB7-65CC4253A2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6A06-EFFA-455C-9522-08FD9FE14CD3}"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9A6A06-EFFA-455C-9522-08FD9FE14CD3}" type="datetimeFigureOut">
              <a:rPr lang="en-US" smtClean="0"/>
              <a:pPr/>
              <a:t>9/20/2017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3D957E-3605-486B-AEB7-65CC4253A2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9A6A06-EFFA-455C-9522-08FD9FE14CD3}" type="datetimeFigureOut">
              <a:rPr lang="en-US" smtClean="0"/>
              <a:pPr/>
              <a:t>9/20/2017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3D957E-3605-486B-AEB7-65CC4253A2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zoom/>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56592" y="3044686"/>
            <a:ext cx="8242852" cy="930965"/>
          </a:xfrm>
        </p:spPr>
        <p:txBody>
          <a:bodyPr>
            <a:normAutofit fontScale="90000"/>
          </a:bodyPr>
          <a:lstStyle/>
          <a:p>
            <a:r>
              <a:rPr lang="en-US" sz="5500" dirty="0"/>
              <a:t>Additional Topics – Part 2</a:t>
            </a:r>
            <a:endParaRPr lang="en-US" dirty="0"/>
          </a:p>
        </p:txBody>
      </p:sp>
    </p:spTree>
    <p:extLst>
      <p:ext uri="{BB962C8B-B14F-4D97-AF65-F5344CB8AC3E}">
        <p14:creationId xmlns:p14="http://schemas.microsoft.com/office/powerpoint/2010/main" val="2826616747"/>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normAutofit fontScale="92500"/>
          </a:bodyPr>
          <a:lstStyle/>
          <a:p>
            <a:pPr marL="285750" indent="-285750"/>
            <a:r>
              <a:rPr lang="en-US" dirty="0">
                <a:solidFill>
                  <a:srgbClr val="FF0000"/>
                </a:solidFill>
                <a:latin typeface="Arial" panose="020B0604020202020204" pitchFamily="34" charset="0"/>
                <a:cs typeface="Arial" panose="020B0604020202020204" pitchFamily="34" charset="0"/>
              </a:rPr>
              <a:t>Static Binding</a:t>
            </a:r>
          </a:p>
          <a:p>
            <a:pPr marL="742950" lvl="1" indent="-285750"/>
            <a:r>
              <a:rPr lang="en-US" dirty="0">
                <a:latin typeface="Arial" panose="020B0604020202020204" pitchFamily="34" charset="0"/>
                <a:cs typeface="Arial" panose="020B0604020202020204" pitchFamily="34" charset="0"/>
              </a:rPr>
              <a:t>Is the compile-time determination of which function to call for a particular object based on the type of the formal parameter </a:t>
            </a:r>
          </a:p>
          <a:p>
            <a:pPr marL="285750" indent="-285750"/>
            <a:endParaRPr lang="en-US" dirty="0">
              <a:solidFill>
                <a:schemeClr val="folHlink"/>
              </a:solidFill>
              <a:latin typeface="Arial" panose="020B0604020202020204" pitchFamily="34" charset="0"/>
              <a:cs typeface="Arial" panose="020B0604020202020204" pitchFamily="34" charset="0"/>
            </a:endParaRPr>
          </a:p>
          <a:p>
            <a:pPr marL="285750" indent="-285750"/>
            <a:endParaRPr lang="en-US" dirty="0">
              <a:solidFill>
                <a:schemeClr val="folHlink"/>
              </a:solidFill>
              <a:latin typeface="Arial" panose="020B0604020202020204" pitchFamily="34" charset="0"/>
              <a:cs typeface="Arial" panose="020B0604020202020204" pitchFamily="34" charset="0"/>
            </a:endParaRPr>
          </a:p>
          <a:p>
            <a:pPr marL="285750" indent="-285750"/>
            <a:endParaRPr lang="en-US" dirty="0">
              <a:solidFill>
                <a:schemeClr val="accent2"/>
              </a:solidFill>
              <a:latin typeface="Arial" panose="020B0604020202020204" pitchFamily="34" charset="0"/>
              <a:cs typeface="Arial" panose="020B0604020202020204" pitchFamily="34" charset="0"/>
            </a:endParaRPr>
          </a:p>
          <a:p>
            <a:pPr marL="285750" indent="-285750"/>
            <a:endParaRPr lang="en-US" dirty="0">
              <a:solidFill>
                <a:schemeClr val="accent2"/>
              </a:solidFill>
              <a:latin typeface="Arial" panose="020B0604020202020204" pitchFamily="34" charset="0"/>
              <a:cs typeface="Arial" panose="020B0604020202020204" pitchFamily="34" charset="0"/>
            </a:endParaRPr>
          </a:p>
          <a:p>
            <a:pPr marL="285750" indent="-285750"/>
            <a:endParaRPr lang="en-US" dirty="0">
              <a:solidFill>
                <a:schemeClr val="accent2"/>
              </a:solidFill>
              <a:latin typeface="Arial" panose="020B0604020202020204" pitchFamily="34" charset="0"/>
              <a:cs typeface="Arial" panose="020B0604020202020204" pitchFamily="34" charset="0"/>
            </a:endParaRPr>
          </a:p>
          <a:p>
            <a:pPr marL="285750" indent="-285750"/>
            <a:r>
              <a:rPr lang="en-US" dirty="0">
                <a:solidFill>
                  <a:srgbClr val="FF0000"/>
                </a:solidFill>
                <a:latin typeface="Arial" panose="020B0604020202020204" pitchFamily="34" charset="0"/>
                <a:cs typeface="Arial" panose="020B0604020202020204" pitchFamily="34" charset="0"/>
              </a:rPr>
              <a:t>Dynamic Binding</a:t>
            </a:r>
          </a:p>
          <a:p>
            <a:pPr marL="742950" lvl="1" indent="-285750"/>
            <a:r>
              <a:rPr lang="en-US" dirty="0">
                <a:latin typeface="Arial" panose="020B0604020202020204" pitchFamily="34" charset="0"/>
                <a:cs typeface="Arial" panose="020B0604020202020204" pitchFamily="34" charset="0"/>
              </a:rPr>
              <a:t>Is the run-time determination of which function to call for a particular object</a:t>
            </a:r>
          </a:p>
        </p:txBody>
      </p:sp>
      <p:sp>
        <p:nvSpPr>
          <p:cNvPr id="37890" name="Rectangle 2"/>
          <p:cNvSpPr>
            <a:spLocks noGrp="1" noChangeArrowheads="1"/>
          </p:cNvSpPr>
          <p:nvPr>
            <p:ph type="title"/>
          </p:nvPr>
        </p:nvSpPr>
        <p:spPr/>
        <p:txBody>
          <a:bodyPr/>
          <a:lstStyle/>
          <a:p>
            <a:r>
              <a:rPr lang="en-US" dirty="0"/>
              <a:t>Static Vs Dynamic Binding </a:t>
            </a:r>
          </a:p>
        </p:txBody>
      </p:sp>
      <p:pic>
        <p:nvPicPr>
          <p:cNvPr id="5" name="Picture 2" descr="C:\Users\Jerry\Desktop\images.jpg"/>
          <p:cNvPicPr>
            <a:picLocks noChangeAspect="1" noChangeArrowheads="1"/>
          </p:cNvPicPr>
          <p:nvPr/>
        </p:nvPicPr>
        <p:blipFill>
          <a:blip r:embed="rId3" cstate="print"/>
          <a:srcRect/>
          <a:stretch>
            <a:fillRect/>
          </a:stretch>
        </p:blipFill>
        <p:spPr bwMode="auto">
          <a:xfrm>
            <a:off x="2348906" y="2874564"/>
            <a:ext cx="3549618" cy="1848997"/>
          </a:xfrm>
          <a:prstGeom prst="rect">
            <a:avLst/>
          </a:prstGeom>
          <a:solidFill>
            <a:srgbClr val="FFFF00"/>
          </a:solidFill>
        </p:spPr>
      </p:pic>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738188" y="1411288"/>
            <a:ext cx="7772400" cy="5029200"/>
          </a:xfrm>
        </p:spPr>
        <p:txBody>
          <a:bodyPr>
            <a:normAutofit/>
          </a:bodyPr>
          <a:lstStyle/>
          <a:p>
            <a:pPr marL="285750" indent="-285750"/>
            <a:r>
              <a:rPr lang="en-US" sz="2000" dirty="0">
                <a:latin typeface="Arial" panose="020B0604020202020204" pitchFamily="34" charset="0"/>
                <a:cs typeface="Arial" panose="020B0604020202020204" pitchFamily="34" charset="0"/>
              </a:rPr>
              <a:t>For example:</a:t>
            </a:r>
          </a:p>
          <a:p>
            <a:pPr marL="285750" indent="-285750">
              <a:buFont typeface="Arial" charset="0"/>
              <a:buNone/>
            </a:pP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000" dirty="0">
                <a:latin typeface="Arial" panose="020B0604020202020204" pitchFamily="34" charset="0"/>
                <a:cs typeface="Arial" panose="020B0604020202020204" pitchFamily="34" charset="0"/>
              </a:rPr>
              <a:t>Time </a:t>
            </a:r>
            <a:r>
              <a:rPr lang="en-US" sz="2000" dirty="0" err="1">
                <a:latin typeface="Arial" panose="020B0604020202020204" pitchFamily="34" charset="0"/>
                <a:cs typeface="Arial" panose="020B0604020202020204" pitchFamily="34" charset="0"/>
              </a:rPr>
              <a:t>startTime</a:t>
            </a:r>
            <a:r>
              <a:rPr lang="en-US" sz="2000" dirty="0">
                <a:latin typeface="Arial" panose="020B0604020202020204" pitchFamily="34" charset="0"/>
                <a:cs typeface="Arial" panose="020B0604020202020204" pitchFamily="34" charset="0"/>
              </a:rPr>
              <a:t>(6,30,0) ;</a:t>
            </a:r>
          </a:p>
          <a:p>
            <a:pPr marL="285750" indent="-285750">
              <a:buFont typeface="Arial" charset="0"/>
              <a:buNone/>
            </a:pPr>
            <a:r>
              <a:rPr lang="en-US" sz="2000" dirty="0" err="1">
                <a:latin typeface="Arial" panose="020B0604020202020204" pitchFamily="34" charset="0"/>
                <a:cs typeface="Arial" panose="020B0604020202020204" pitchFamily="34" charset="0"/>
              </a:rPr>
              <a:t>ExtTime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endTime</a:t>
            </a:r>
            <a:r>
              <a:rPr lang="en-US" sz="2000" dirty="0">
                <a:latin typeface="Arial" panose="020B0604020202020204" pitchFamily="34" charset="0"/>
                <a:cs typeface="Arial" panose="020B0604020202020204" pitchFamily="34" charset="0"/>
              </a:rPr>
              <a:t>(5,0,0,PST) ;</a:t>
            </a:r>
          </a:p>
          <a:p>
            <a:pPr marL="285750" indent="-285750">
              <a:buFont typeface="Arial" charset="0"/>
              <a:buNone/>
            </a:pP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000" dirty="0" err="1">
                <a:latin typeface="Arial" panose="020B0604020202020204" pitchFamily="34" charset="0"/>
                <a:cs typeface="Arial" panose="020B0604020202020204" pitchFamily="34" charset="0"/>
              </a:rPr>
              <a:t>startTime.write</a:t>
            </a: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000" dirty="0" err="1">
                <a:latin typeface="Arial" panose="020B0604020202020204" pitchFamily="34" charset="0"/>
                <a:cs typeface="Arial" panose="020B0604020202020204" pitchFamily="34" charset="0"/>
              </a:rPr>
              <a:t>endTime.write</a:t>
            </a: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000" dirty="0" err="1">
                <a:latin typeface="Arial" panose="020B0604020202020204" pitchFamily="34" charset="0"/>
                <a:cs typeface="Arial" panose="020B0604020202020204" pitchFamily="34" charset="0"/>
              </a:rPr>
              <a:t>startTime.write</a:t>
            </a:r>
            <a:r>
              <a:rPr lang="en-US" sz="2000" dirty="0">
                <a:latin typeface="Arial" panose="020B0604020202020204" pitchFamily="34" charset="0"/>
                <a:cs typeface="Arial" panose="020B0604020202020204" pitchFamily="34" charset="0"/>
              </a:rPr>
              <a:t>() // invoke the Write() function from the Time class </a:t>
            </a:r>
          </a:p>
          <a:p>
            <a:pPr marL="285750" indent="-285750">
              <a:buFont typeface="Arial" charset="0"/>
              <a:buNone/>
            </a:pPr>
            <a:r>
              <a:rPr lang="en-US" sz="2000" dirty="0" err="1">
                <a:latin typeface="Arial" panose="020B0604020202020204" pitchFamily="34" charset="0"/>
                <a:cs typeface="Arial" panose="020B0604020202020204" pitchFamily="34" charset="0"/>
              </a:rPr>
              <a:t>endTime.write</a:t>
            </a:r>
            <a:r>
              <a:rPr lang="en-US" sz="2000" dirty="0">
                <a:latin typeface="Arial" panose="020B0604020202020204" pitchFamily="34" charset="0"/>
                <a:cs typeface="Arial" panose="020B0604020202020204" pitchFamily="34" charset="0"/>
              </a:rPr>
              <a:t>() // invoke the Write() function from the </a:t>
            </a:r>
            <a:r>
              <a:rPr lang="en-US" sz="2000" dirty="0" err="1">
                <a:latin typeface="Arial" panose="020B0604020202020204" pitchFamily="34" charset="0"/>
                <a:cs typeface="Arial" panose="020B0604020202020204" pitchFamily="34" charset="0"/>
              </a:rPr>
              <a:t>ExtTime</a:t>
            </a:r>
            <a:r>
              <a:rPr lang="en-US" sz="2000" dirty="0">
                <a:latin typeface="Arial" panose="020B0604020202020204" pitchFamily="34" charset="0"/>
                <a:cs typeface="Arial" panose="020B0604020202020204" pitchFamily="34" charset="0"/>
              </a:rPr>
              <a:t> class</a:t>
            </a:r>
          </a:p>
          <a:p>
            <a:pPr marL="285750" indent="-285750"/>
            <a:r>
              <a:rPr lang="en-US" sz="2000" dirty="0">
                <a:latin typeface="Arial" panose="020B0604020202020204" pitchFamily="34" charset="0"/>
                <a:cs typeface="Arial" panose="020B0604020202020204" pitchFamily="34" charset="0"/>
              </a:rPr>
              <a:t>The determination to invoke the proper Write() function is done at compile time</a:t>
            </a:r>
          </a:p>
          <a:p>
            <a:pPr marL="742950" lvl="1" indent="-285750"/>
            <a:r>
              <a:rPr lang="en-US" sz="18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Static Binding</a:t>
            </a:r>
          </a:p>
        </p:txBody>
      </p:sp>
      <p:sp>
        <p:nvSpPr>
          <p:cNvPr id="38914" name="Rectangle 2"/>
          <p:cNvSpPr>
            <a:spLocks noGrp="1" noChangeArrowheads="1"/>
          </p:cNvSpPr>
          <p:nvPr>
            <p:ph type="title"/>
          </p:nvPr>
        </p:nvSpPr>
        <p:spPr/>
        <p:txBody>
          <a:bodyPr>
            <a:normAutofit fontScale="90000"/>
          </a:bodyPr>
          <a:lstStyle/>
          <a:p>
            <a:r>
              <a:rPr lang="en-US" dirty="0"/>
              <a:t>Static Binding Is Based on Formal Parameter Type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155" y="1716088"/>
            <a:ext cx="2667000" cy="1676400"/>
          </a:xfrm>
          <a:prstGeom prst="rect">
            <a:avLst/>
          </a:prstGeom>
        </p:spPr>
      </p:pic>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52463" y="1296988"/>
            <a:ext cx="7772400" cy="5029200"/>
          </a:xfrm>
        </p:spPr>
        <p:txBody>
          <a:bodyPr>
            <a:normAutofit/>
          </a:bodyPr>
          <a:lstStyle/>
          <a:p>
            <a:pPr marL="285750" indent="-285750"/>
            <a:r>
              <a:rPr lang="en-US" sz="2400" dirty="0">
                <a:latin typeface="Arial" panose="020B0604020202020204" pitchFamily="34" charset="0"/>
                <a:cs typeface="Arial" panose="020B0604020202020204" pitchFamily="34" charset="0"/>
              </a:rPr>
              <a:t>The basic rule for passing class objects as arguments is that the actual argument and the corresponding formal parameter must be the same type</a:t>
            </a:r>
          </a:p>
          <a:p>
            <a:pPr marL="742950" lvl="1" indent="-285750"/>
            <a:r>
              <a:rPr lang="en-US" sz="2400" dirty="0">
                <a:latin typeface="Arial" panose="020B0604020202020204" pitchFamily="34" charset="0"/>
                <a:cs typeface="Arial" panose="020B0604020202020204" pitchFamily="34" charset="0"/>
              </a:rPr>
              <a:t>The parameters on the invocation must be the same type as defined on the function</a:t>
            </a:r>
          </a:p>
          <a:p>
            <a:pPr marL="742950" lvl="1" indent="-285750"/>
            <a:r>
              <a:rPr lang="en-US" sz="2400" dirty="0">
                <a:latin typeface="Arial" panose="020B0604020202020204" pitchFamily="34" charset="0"/>
                <a:cs typeface="Arial" panose="020B0604020202020204" pitchFamily="34" charset="0"/>
              </a:rPr>
              <a:t>This rule is relaxed when dealing with inheritance  </a:t>
            </a:r>
          </a:p>
          <a:p>
            <a:pPr marL="285750" indent="-285750"/>
            <a:r>
              <a:rPr lang="en-US" sz="2400" dirty="0">
                <a:latin typeface="Arial" panose="020B0604020202020204" pitchFamily="34" charset="0"/>
                <a:cs typeface="Arial" panose="020B0604020202020204" pitchFamily="34" charset="0"/>
              </a:rPr>
              <a:t>When the type of a formal parameter is a parent class, the argument used can be:</a:t>
            </a:r>
          </a:p>
          <a:p>
            <a:pPr marL="742950" lvl="1" indent="-285750"/>
            <a:r>
              <a:rPr lang="en-US" sz="2400" dirty="0">
                <a:latin typeface="Arial" panose="020B0604020202020204" pitchFamily="34" charset="0"/>
                <a:cs typeface="Arial" panose="020B0604020202020204" pitchFamily="34" charset="0"/>
              </a:rPr>
              <a:t>The same type as the formal parameter (parent class) or any descendant class type</a:t>
            </a:r>
          </a:p>
          <a:p>
            <a:pPr marL="285750" indent="-285750"/>
            <a:endParaRPr lang="en-US" sz="2400" dirty="0">
              <a:latin typeface="Arial" panose="020B0604020202020204" pitchFamily="34" charset="0"/>
              <a:cs typeface="Arial" panose="020B0604020202020204" pitchFamily="34" charset="0"/>
            </a:endParaRPr>
          </a:p>
        </p:txBody>
      </p:sp>
      <p:sp>
        <p:nvSpPr>
          <p:cNvPr id="39938" name="Rectangle 2"/>
          <p:cNvSpPr>
            <a:spLocks noGrp="1" noChangeArrowheads="1"/>
          </p:cNvSpPr>
          <p:nvPr>
            <p:ph type="title"/>
          </p:nvPr>
        </p:nvSpPr>
        <p:spPr>
          <a:xfrm>
            <a:off x="457200" y="274638"/>
            <a:ext cx="8686800" cy="1143000"/>
          </a:xfrm>
        </p:spPr>
        <p:txBody>
          <a:bodyPr>
            <a:normAutofit fontScale="90000"/>
          </a:bodyPr>
          <a:lstStyle/>
          <a:p>
            <a:r>
              <a:rPr lang="en-US" dirty="0"/>
              <a:t>Passing Class Objects as Arguments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04" y="5263015"/>
            <a:ext cx="2051359" cy="1365086"/>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 calcmode="lin" valueType="num">
                                      <p:cBhvr additive="base">
                                        <p:cTn id="21"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additive="base">
                                        <p:cTn id="25"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52463" y="1296988"/>
            <a:ext cx="7772400" cy="5029200"/>
          </a:xfrm>
        </p:spPr>
        <p:txBody>
          <a:bodyPr>
            <a:normAutofit/>
          </a:bodyPr>
          <a:lstStyle/>
          <a:p>
            <a:pPr marL="285750" indent="-285750"/>
            <a:r>
              <a:rPr lang="en-US" sz="3200" dirty="0">
                <a:latin typeface="Arial" panose="020B0604020202020204" pitchFamily="34" charset="0"/>
                <a:cs typeface="Arial" panose="020B0604020202020204" pitchFamily="34" charset="0"/>
              </a:rPr>
              <a:t>Compilers use a set of rules to determine the binding of an function when an class object is passed as an argument </a:t>
            </a:r>
          </a:p>
          <a:p>
            <a:pPr marL="285750" indent="-285750"/>
            <a:r>
              <a:rPr lang="en-US" sz="3200" dirty="0">
                <a:latin typeface="Arial" panose="020B0604020202020204" pitchFamily="34" charset="0"/>
                <a:cs typeface="Arial" panose="020B0604020202020204" pitchFamily="34" charset="0"/>
              </a:rPr>
              <a:t>One can pass an object of a child class to a function that expects an object of a parent class but not visa versa</a:t>
            </a:r>
          </a:p>
          <a:p>
            <a:pPr marL="0" indent="0">
              <a:buNone/>
            </a:pPr>
            <a:endParaRPr lang="en-US" sz="2400" dirty="0">
              <a:latin typeface="Arial" panose="020B0604020202020204" pitchFamily="34" charset="0"/>
              <a:cs typeface="Arial" panose="020B0604020202020204" pitchFamily="34" charset="0"/>
            </a:endParaRPr>
          </a:p>
        </p:txBody>
      </p:sp>
      <p:sp>
        <p:nvSpPr>
          <p:cNvPr id="39938" name="Rectangle 2"/>
          <p:cNvSpPr>
            <a:spLocks noGrp="1" noChangeArrowheads="1"/>
          </p:cNvSpPr>
          <p:nvPr>
            <p:ph type="title"/>
          </p:nvPr>
        </p:nvSpPr>
        <p:spPr>
          <a:xfrm>
            <a:off x="457200" y="274638"/>
            <a:ext cx="8686800" cy="1143000"/>
          </a:xfrm>
        </p:spPr>
        <p:txBody>
          <a:bodyPr>
            <a:normAutofit fontScale="90000"/>
          </a:bodyPr>
          <a:lstStyle/>
          <a:p>
            <a:pPr algn="ctr"/>
            <a:r>
              <a:rPr lang="en-US" dirty="0"/>
              <a:t>Passing Class Objects as Arguments (2)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6" y="4831915"/>
            <a:ext cx="2286000" cy="1695450"/>
          </a:xfrm>
          <a:prstGeom prst="rect">
            <a:avLst/>
          </a:prstGeom>
        </p:spPr>
      </p:pic>
    </p:spTree>
    <p:extLst>
      <p:ext uri="{BB962C8B-B14F-4D97-AF65-F5344CB8AC3E}">
        <p14:creationId xmlns:p14="http://schemas.microsoft.com/office/powerpoint/2010/main" val="278140060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12501" y="1406906"/>
            <a:ext cx="8229600" cy="4525963"/>
          </a:xfrm>
        </p:spPr>
        <p:txBody>
          <a:bodyPr/>
          <a:lstStyle/>
          <a:p>
            <a:pPr marL="285750" indent="-285750"/>
            <a:r>
              <a:rPr lang="en-US" dirty="0">
                <a:latin typeface="Arial" panose="020B0604020202020204" pitchFamily="34" charset="0"/>
                <a:cs typeface="Arial" panose="020B0604020202020204" pitchFamily="34" charset="0"/>
              </a:rPr>
              <a:t>A single function can handle parent class objects and all descendant class objects </a:t>
            </a:r>
          </a:p>
          <a:p>
            <a:pPr marL="742950" lvl="1" indent="-285750"/>
            <a:r>
              <a:rPr lang="en-US" sz="2800" dirty="0">
                <a:latin typeface="Arial" panose="020B0604020202020204" pitchFamily="34" charset="0"/>
                <a:cs typeface="Arial" panose="020B0604020202020204" pitchFamily="34" charset="0"/>
              </a:rPr>
              <a:t>Instead of writing a different function for each type of object</a:t>
            </a:r>
          </a:p>
          <a:p>
            <a:pPr marL="285750" indent="-285750"/>
            <a:r>
              <a:rPr lang="en-US" dirty="0">
                <a:latin typeface="Arial" panose="020B0604020202020204" pitchFamily="34" charset="0"/>
                <a:cs typeface="Arial" panose="020B0604020202020204" pitchFamily="34" charset="0"/>
              </a:rPr>
              <a:t>For example, a single print function can handle the Time objects as well as all of the Time’s descendant objects</a:t>
            </a:r>
          </a:p>
          <a:p>
            <a:pPr marL="285750" indent="-285750"/>
            <a:endParaRPr lang="en-US" dirty="0"/>
          </a:p>
        </p:txBody>
      </p:sp>
      <p:sp>
        <p:nvSpPr>
          <p:cNvPr id="40962" name="Rectangle 2"/>
          <p:cNvSpPr>
            <a:spLocks noGrp="1" noChangeArrowheads="1"/>
          </p:cNvSpPr>
          <p:nvPr>
            <p:ph type="title"/>
          </p:nvPr>
        </p:nvSpPr>
        <p:spPr/>
        <p:txBody>
          <a:bodyPr>
            <a:normAutofit fontScale="90000"/>
          </a:bodyPr>
          <a:lstStyle/>
          <a:p>
            <a:pPr algn="ctr"/>
            <a:r>
              <a:rPr lang="en-US" dirty="0"/>
              <a:t>Passing Class as Arguments</a:t>
            </a:r>
            <a:br>
              <a:rPr lang="en-US" dirty="0"/>
            </a:br>
            <a:r>
              <a:rPr lang="en-US" dirty="0"/>
              <a:t>(3)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912" y="4767666"/>
            <a:ext cx="2771775" cy="164782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 calcmode="lin" valueType="num">
                                      <p:cBhvr additive="base">
                                        <p:cTn id="1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1979"/>
            <a:ext cx="8229600" cy="4525963"/>
          </a:xfrm>
        </p:spPr>
        <p:txBody>
          <a:bodyPr>
            <a:normAutofit/>
          </a:bodyPr>
          <a:lstStyle/>
          <a:p>
            <a:pPr marL="285750" indent="-285750"/>
            <a:r>
              <a:rPr lang="en-US" dirty="0">
                <a:latin typeface="Arial" panose="020B0604020202020204" pitchFamily="34" charset="0"/>
                <a:cs typeface="Arial" panose="020B0604020202020204" pitchFamily="34" charset="0"/>
              </a:rPr>
              <a:t>When an object of a child class is passed to a function that expects an object of its parent class using passing by value</a:t>
            </a:r>
          </a:p>
          <a:p>
            <a:pPr marL="742950" lvl="1" indent="-285750"/>
            <a:r>
              <a:rPr lang="en-US" dirty="0">
                <a:latin typeface="Arial" panose="020B0604020202020204" pitchFamily="34" charset="0"/>
                <a:cs typeface="Arial" panose="020B0604020202020204" pitchFamily="34" charset="0"/>
              </a:rPr>
              <a:t>Only the data members in common are passed</a:t>
            </a:r>
          </a:p>
          <a:p>
            <a:pPr marL="742950" lvl="1" indent="-285750"/>
            <a:r>
              <a:rPr lang="en-US" dirty="0">
                <a:latin typeface="Arial" panose="020B0604020202020204" pitchFamily="34" charset="0"/>
                <a:cs typeface="Arial" panose="020B0604020202020204" pitchFamily="34" charset="0"/>
              </a:rPr>
              <a:t>Static binding occurs</a:t>
            </a:r>
          </a:p>
          <a:p>
            <a:pPr marL="285750" indent="-285750"/>
            <a:r>
              <a:rPr lang="en-US" dirty="0">
                <a:latin typeface="Arial" panose="020B0604020202020204" pitchFamily="34" charset="0"/>
                <a:cs typeface="Arial" panose="020B0604020202020204" pitchFamily="34" charset="0"/>
              </a:rPr>
              <a:t>The child usually contains more data members</a:t>
            </a:r>
          </a:p>
          <a:p>
            <a:pPr marL="742950" lvl="1" indent="-285750"/>
            <a:r>
              <a:rPr lang="en-US" dirty="0">
                <a:latin typeface="Arial" panose="020B0604020202020204" pitchFamily="34" charset="0"/>
                <a:cs typeface="Arial" panose="020B0604020202020204" pitchFamily="34" charset="0"/>
              </a:rPr>
              <a:t>The extra data members are “sliced off”</a:t>
            </a:r>
          </a:p>
          <a:p>
            <a:pPr marL="285750" indent="-285750"/>
            <a:r>
              <a:rPr lang="en-US" dirty="0">
                <a:latin typeface="Arial" panose="020B0604020202020204" pitchFamily="34" charset="0"/>
                <a:cs typeface="Arial" panose="020B0604020202020204" pitchFamily="34" charset="0"/>
              </a:rPr>
              <a:t>This slicing also occurs using the assignment operator</a:t>
            </a:r>
          </a:p>
          <a:p>
            <a:pPr marL="742950" lvl="1" indent="-285750"/>
            <a:r>
              <a:rPr lang="en-US" sz="2400" dirty="0" err="1">
                <a:latin typeface="Arial" panose="020B0604020202020204" pitchFamily="34" charset="0"/>
                <a:cs typeface="Arial" panose="020B0604020202020204" pitchFamily="34" charset="0"/>
              </a:rPr>
              <a:t>parentClassObject</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childClassObject</a:t>
            </a:r>
            <a:endParaRPr lang="en-US" sz="2400" dirty="0">
              <a:latin typeface="Arial" panose="020B0604020202020204" pitchFamily="34" charset="0"/>
              <a:cs typeface="Arial" panose="020B0604020202020204" pitchFamily="34" charset="0"/>
            </a:endParaRPr>
          </a:p>
        </p:txBody>
      </p:sp>
      <p:sp>
        <p:nvSpPr>
          <p:cNvPr id="41986" name="Rectangle 2"/>
          <p:cNvSpPr>
            <a:spLocks noGrp="1" noChangeArrowheads="1"/>
          </p:cNvSpPr>
          <p:nvPr>
            <p:ph type="title"/>
          </p:nvPr>
        </p:nvSpPr>
        <p:spPr/>
        <p:txBody>
          <a:bodyPr/>
          <a:lstStyle/>
          <a:p>
            <a:r>
              <a:rPr lang="en-US" dirty="0"/>
              <a:t>Slicing Problem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368" y="5778394"/>
            <a:ext cx="2226573" cy="731588"/>
          </a:xfrm>
          <a:prstGeom prst="rect">
            <a:avLst/>
          </a:prstGeom>
        </p:spPr>
      </p:pic>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95288" y="1057276"/>
            <a:ext cx="8534400" cy="5043274"/>
          </a:xfrm>
        </p:spPr>
        <p:txBody>
          <a:bodyPr>
            <a:normAutofit fontScale="92500" lnSpcReduction="20000"/>
          </a:bodyPr>
          <a:lstStyle/>
          <a:p>
            <a:pPr marL="285750" indent="-285750">
              <a:buFont typeface="Arial" charset="0"/>
              <a:buNone/>
            </a:pPr>
            <a:r>
              <a:rPr lang="en-US" sz="20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Time 	     </a:t>
            </a:r>
            <a:r>
              <a:rPr lang="en-US" sz="2400" dirty="0" err="1">
                <a:latin typeface="Arial" panose="020B0604020202020204" pitchFamily="34" charset="0"/>
                <a:cs typeface="Arial" panose="020B0604020202020204" pitchFamily="34" charset="0"/>
              </a:rPr>
              <a:t>startTime</a:t>
            </a:r>
            <a:r>
              <a:rPr lang="en-US" sz="2400" dirty="0">
                <a:latin typeface="Arial" panose="020B0604020202020204" pitchFamily="34" charset="0"/>
                <a:cs typeface="Arial" panose="020B0604020202020204" pitchFamily="34" charset="0"/>
              </a:rPr>
              <a:t> (8,45,0);</a:t>
            </a:r>
          </a:p>
          <a:p>
            <a:pPr marL="285750" indent="-285750">
              <a:buFont typeface="Arial" charset="0"/>
              <a:buNone/>
            </a:pPr>
            <a:r>
              <a:rPr lang="en-US" sz="2400" dirty="0" err="1">
                <a:latin typeface="Arial" panose="020B0604020202020204" pitchFamily="34" charset="0"/>
                <a:cs typeface="Arial" panose="020B0604020202020204" pitchFamily="34" charset="0"/>
              </a:rPr>
              <a:t>ExtTime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thisTime</a:t>
            </a:r>
            <a:r>
              <a:rPr lang="en-US" sz="2400" dirty="0">
                <a:latin typeface="Arial" panose="020B0604020202020204" pitchFamily="34" charset="0"/>
                <a:cs typeface="Arial" panose="020B0604020202020204" pitchFamily="34" charset="0"/>
              </a:rPr>
              <a:t> ( 8, 35, 0, PST ) ;</a:t>
            </a:r>
          </a:p>
          <a:p>
            <a:pPr marL="285750" indent="-285750">
              <a:buFont typeface="Arial" charset="0"/>
              <a:buNone/>
            </a:pPr>
            <a:r>
              <a:rPr lang="en-US" sz="24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	 Print(</a:t>
            </a:r>
            <a:r>
              <a:rPr lang="en-US" sz="2400" dirty="0" err="1">
                <a:latin typeface="Arial" panose="020B0604020202020204" pitchFamily="34" charset="0"/>
                <a:cs typeface="Arial" panose="020B0604020202020204" pitchFamily="34" charset="0"/>
              </a:rPr>
              <a:t>startTime</a:t>
            </a:r>
            <a:r>
              <a:rPr lang="en-US" sz="24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	 Print(</a:t>
            </a:r>
            <a:r>
              <a:rPr lang="en-US" sz="2400" dirty="0" err="1">
                <a:latin typeface="Arial" panose="020B0604020202020204" pitchFamily="34" charset="0"/>
                <a:cs typeface="Arial" panose="020B0604020202020204" pitchFamily="34" charset="0"/>
              </a:rPr>
              <a:t>thisTime</a:t>
            </a:r>
            <a:r>
              <a:rPr lang="en-US" sz="24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 void Print (Time </a:t>
            </a:r>
            <a:r>
              <a:rPr lang="en-US" sz="2400" dirty="0" err="1">
                <a:latin typeface="Arial" panose="020B0604020202020204" pitchFamily="34" charset="0"/>
                <a:cs typeface="Arial" panose="020B0604020202020204" pitchFamily="34" charset="0"/>
              </a:rPr>
              <a:t>someTime</a:t>
            </a:r>
            <a:r>
              <a:rPr lang="en-US" sz="2400" dirty="0">
                <a:latin typeface="Arial" panose="020B0604020202020204" pitchFamily="34" charset="0"/>
                <a:cs typeface="Arial" panose="020B0604020202020204" pitchFamily="34" charset="0"/>
              </a:rPr>
              <a:t>) // pass by value</a:t>
            </a:r>
          </a:p>
          <a:p>
            <a:pPr marL="285750" indent="-285750">
              <a:buFont typeface="Arial" charset="0"/>
              <a:buNone/>
            </a:pPr>
            <a:r>
              <a:rPr lang="en-US" sz="2400" dirty="0">
                <a:latin typeface="Arial" panose="020B0604020202020204" pitchFamily="34" charset="0"/>
                <a:cs typeface="Arial" panose="020B0604020202020204" pitchFamily="34" charset="0"/>
              </a:rPr>
              <a:t>	{</a:t>
            </a:r>
          </a:p>
          <a:p>
            <a:pPr marL="285750" indent="-285750">
              <a:buFont typeface="Arial" charse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someTime.Write</a:t>
            </a:r>
            <a:r>
              <a:rPr lang="en-US" sz="2400" dirty="0">
                <a:latin typeface="Arial" panose="020B0604020202020204" pitchFamily="34" charset="0"/>
                <a:cs typeface="Arial" panose="020B0604020202020204" pitchFamily="34" charset="0"/>
              </a:rPr>
              <a:t>();</a:t>
            </a:r>
          </a:p>
          <a:p>
            <a:pPr marL="285750" indent="-285750">
              <a:buFont typeface="Arial" charset="0"/>
              <a:buNone/>
            </a:pPr>
            <a:r>
              <a:rPr lang="en-US" sz="2400" dirty="0">
                <a:latin typeface="Arial" panose="020B0604020202020204" pitchFamily="34" charset="0"/>
                <a:cs typeface="Arial" panose="020B0604020202020204" pitchFamily="34" charset="0"/>
              </a:rPr>
              <a:t>	}</a:t>
            </a:r>
          </a:p>
          <a:p>
            <a:pPr marL="285750" indent="-285750">
              <a:buFont typeface="Arial" charset="0"/>
              <a:buNone/>
            </a:pPr>
            <a:r>
              <a:rPr lang="en-US" sz="2400" dirty="0">
                <a:latin typeface="Arial" panose="020B0604020202020204" pitchFamily="34" charset="0"/>
                <a:cs typeface="Arial" panose="020B0604020202020204" pitchFamily="34" charset="0"/>
              </a:rPr>
              <a:t>Time is 08:45:00</a:t>
            </a:r>
          </a:p>
          <a:p>
            <a:pPr marL="285750" indent="-285750">
              <a:buFont typeface="Arial" charset="0"/>
              <a:buNone/>
            </a:pPr>
            <a:r>
              <a:rPr lang="en-US" sz="2400" dirty="0">
                <a:latin typeface="Arial" panose="020B0604020202020204" pitchFamily="34" charset="0"/>
                <a:cs typeface="Arial" panose="020B0604020202020204" pitchFamily="34" charset="0"/>
              </a:rPr>
              <a:t>Time is 08:35:00</a:t>
            </a:r>
          </a:p>
          <a:p>
            <a:pPr marL="285750" indent="-285750"/>
            <a:r>
              <a:rPr lang="en-US" sz="2400" dirty="0">
                <a:latin typeface="Arial" panose="020B0604020202020204" pitchFamily="34" charset="0"/>
                <a:cs typeface="Arial" panose="020B0604020202020204" pitchFamily="34" charset="0"/>
              </a:rPr>
              <a:t>Note: </a:t>
            </a:r>
            <a:r>
              <a:rPr lang="en-US" sz="2400" dirty="0" err="1">
                <a:latin typeface="Arial" panose="020B0604020202020204" pitchFamily="34" charset="0"/>
                <a:cs typeface="Arial" panose="020B0604020202020204" pitchFamily="34" charset="0"/>
              </a:rPr>
              <a:t>timezone</a:t>
            </a:r>
            <a:r>
              <a:rPr lang="en-US" sz="2400" dirty="0">
                <a:latin typeface="Arial" panose="020B0604020202020204" pitchFamily="34" charset="0"/>
                <a:cs typeface="Arial" panose="020B0604020202020204" pitchFamily="34" charset="0"/>
              </a:rPr>
              <a:t> is not printed</a:t>
            </a:r>
          </a:p>
          <a:p>
            <a:pPr marL="285750" indent="-285750"/>
            <a:r>
              <a:rPr lang="en-US" sz="2400" dirty="0">
                <a:solidFill>
                  <a:srgbClr val="FF0000"/>
                </a:solidFill>
                <a:latin typeface="Arial" panose="020B0604020202020204" pitchFamily="34" charset="0"/>
                <a:cs typeface="Arial" panose="020B0604020202020204" pitchFamily="34" charset="0"/>
              </a:rPr>
              <a:t>See virtual1.cpp</a:t>
            </a:r>
          </a:p>
        </p:txBody>
      </p:sp>
      <p:sp>
        <p:nvSpPr>
          <p:cNvPr id="43010" name="Rectangle 2"/>
          <p:cNvSpPr>
            <a:spLocks noGrp="1" noChangeArrowheads="1"/>
          </p:cNvSpPr>
          <p:nvPr>
            <p:ph type="title"/>
          </p:nvPr>
        </p:nvSpPr>
        <p:spPr/>
        <p:txBody>
          <a:bodyPr/>
          <a:lstStyle/>
          <a:p>
            <a:r>
              <a:rPr lang="en-US" dirty="0"/>
              <a:t>Slicing Problem Illustrated  </a:t>
            </a:r>
          </a:p>
        </p:txBody>
      </p:sp>
      <p:pic>
        <p:nvPicPr>
          <p:cNvPr id="8194" name="Picture 2" descr="C:\Users\Jerry\Desktop\images.jpg"/>
          <p:cNvPicPr>
            <a:picLocks noChangeAspect="1" noChangeArrowheads="1"/>
          </p:cNvPicPr>
          <p:nvPr/>
        </p:nvPicPr>
        <p:blipFill>
          <a:blip r:embed="rId3" cstate="print"/>
          <a:srcRect/>
          <a:stretch>
            <a:fillRect/>
          </a:stretch>
        </p:blipFill>
        <p:spPr bwMode="auto">
          <a:xfrm>
            <a:off x="6039727" y="1968856"/>
            <a:ext cx="2889961" cy="2889961"/>
          </a:xfrm>
          <a:prstGeom prst="rect">
            <a:avLst/>
          </a:prstGeom>
          <a:noFill/>
        </p:spPr>
      </p:pic>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marL="285750" indent="-285750"/>
            <a:r>
              <a:rPr lang="en-US" dirty="0">
                <a:latin typeface="Arial" panose="020B0604020202020204" pitchFamily="34" charset="0"/>
                <a:cs typeface="Arial" panose="020B0604020202020204" pitchFamily="34" charset="0"/>
              </a:rPr>
              <a:t>When passing by reference, the slicing problem does not occur since the address of the argument is sent to the function and no copy is done</a:t>
            </a:r>
          </a:p>
          <a:p>
            <a:pPr marL="742950" lvl="1" indent="-285750"/>
            <a:r>
              <a:rPr lang="en-US" sz="2400" dirty="0">
                <a:latin typeface="Arial" panose="020B0604020202020204" pitchFamily="34" charset="0"/>
                <a:cs typeface="Arial" panose="020B0604020202020204" pitchFamily="34" charset="0"/>
              </a:rPr>
              <a:t>However static binding still occurs</a:t>
            </a:r>
          </a:p>
          <a:p>
            <a:pPr marL="742950" lvl="1" indent="-285750"/>
            <a:r>
              <a:rPr lang="en-US" sz="2400" dirty="0">
                <a:latin typeface="Arial" panose="020B0604020202020204" pitchFamily="34" charset="0"/>
                <a:cs typeface="Arial" panose="020B0604020202020204" pitchFamily="34" charset="0"/>
              </a:rPr>
              <a:t>Compilers will generate code to call the base class’s function</a:t>
            </a:r>
          </a:p>
          <a:p>
            <a:pPr marL="285750" indent="-285750"/>
            <a:r>
              <a:rPr lang="en-US" dirty="0">
                <a:latin typeface="Arial" panose="020B0604020202020204" pitchFamily="34" charset="0"/>
                <a:cs typeface="Arial" panose="020B0604020202020204" pitchFamily="34" charset="0"/>
              </a:rPr>
              <a:t>Adding the word virtual at the beginning of the function declaration (prototype)</a:t>
            </a:r>
          </a:p>
          <a:p>
            <a:pPr marL="742950" lvl="1" indent="-285750"/>
            <a:r>
              <a:rPr lang="en-US" sz="2400" dirty="0">
                <a:latin typeface="Arial" panose="020B0604020202020204" pitchFamily="34" charset="0"/>
                <a:cs typeface="Arial" panose="020B0604020202020204" pitchFamily="34" charset="0"/>
              </a:rPr>
              <a:t>Instructs the compiler to generate code that dynamically binds a function to an object </a:t>
            </a:r>
          </a:p>
          <a:p>
            <a:pPr marL="285750" indent="-285750"/>
            <a:endParaRPr lang="en-US" dirty="0"/>
          </a:p>
        </p:txBody>
      </p:sp>
      <p:sp>
        <p:nvSpPr>
          <p:cNvPr id="44034" name="Rectangle 2"/>
          <p:cNvSpPr>
            <a:spLocks noGrp="1" noChangeArrowheads="1"/>
          </p:cNvSpPr>
          <p:nvPr>
            <p:ph type="title"/>
          </p:nvPr>
        </p:nvSpPr>
        <p:spPr/>
        <p:txBody>
          <a:bodyPr/>
          <a:lstStyle/>
          <a:p>
            <a:r>
              <a:rPr lang="en-US" dirty="0"/>
              <a:t>Avoiding the Slicing Problem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617" y="5480735"/>
            <a:ext cx="2108019" cy="1180491"/>
          </a:xfrm>
          <a:prstGeom prst="rect">
            <a:avLst/>
          </a:prstGeom>
        </p:spPr>
      </p:pic>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normAutofit lnSpcReduction="10000"/>
          </a:bodyPr>
          <a:lstStyle/>
          <a:p>
            <a:pPr marL="285750" indent="-285750">
              <a:buFont typeface="Arial" charset="0"/>
              <a:buNone/>
            </a:pPr>
            <a:r>
              <a:rPr lang="en-US" sz="2000" dirty="0">
                <a:latin typeface="Arial" panose="020B0604020202020204" pitchFamily="34" charset="0"/>
                <a:cs typeface="Arial" panose="020B0604020202020204" pitchFamily="34" charset="0"/>
              </a:rPr>
              <a:t>class  Time</a:t>
            </a:r>
          </a:p>
          <a:p>
            <a:pPr marL="285750" indent="-285750">
              <a:buFont typeface="Arial" charset="0"/>
              <a:buNone/>
            </a:pPr>
            <a:r>
              <a:rPr lang="en-US" sz="2000" dirty="0">
                <a:latin typeface="Arial" panose="020B0604020202020204" pitchFamily="34" charset="0"/>
                <a:cs typeface="Arial" panose="020B0604020202020204" pitchFamily="34" charset="0"/>
              </a:rPr>
              <a:t>{						</a:t>
            </a:r>
          </a:p>
          <a:p>
            <a:pPr marL="285750" indent="-285750">
              <a:buFont typeface="Arial" charset="0"/>
              <a:buNone/>
            </a:pPr>
            <a:r>
              <a:rPr lang="en-US" sz="2000" dirty="0">
                <a:latin typeface="Arial" panose="020B0604020202020204" pitchFamily="34" charset="0"/>
                <a:cs typeface="Arial" panose="020B0604020202020204" pitchFamily="34" charset="0"/>
              </a:rPr>
              <a:t>public :</a:t>
            </a:r>
          </a:p>
          <a:p>
            <a:pPr marL="285750" indent="-285750">
              <a:buFont typeface="Arial" charset="0"/>
              <a:buNone/>
            </a:pPr>
            <a:r>
              <a:rPr lang="en-US" sz="2000" dirty="0">
                <a:latin typeface="Arial" panose="020B0604020202020204" pitchFamily="34" charset="0"/>
                <a:cs typeface="Arial" panose="020B0604020202020204" pitchFamily="34" charset="0"/>
              </a:rPr>
              <a:t>	void Set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hours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minutes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seconds ) ;</a:t>
            </a:r>
          </a:p>
          <a:p>
            <a:pPr marL="285750" indent="-285750">
              <a:buFont typeface="Arial" charset="0"/>
              <a:buNone/>
            </a:pPr>
            <a:r>
              <a:rPr lang="en-US" sz="2000" dirty="0">
                <a:latin typeface="Arial" panose="020B0604020202020204" pitchFamily="34" charset="0"/>
                <a:cs typeface="Arial" panose="020B0604020202020204" pitchFamily="34" charset="0"/>
              </a:rPr>
              <a:t>	void Increment ( ) ;</a:t>
            </a:r>
          </a:p>
          <a:p>
            <a:pPr marL="285750" indent="-285750">
              <a:buFont typeface="Arial" charset="0"/>
              <a:buNone/>
            </a:pP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virtual </a:t>
            </a:r>
            <a:r>
              <a:rPr lang="en-US" sz="2000" dirty="0">
                <a:latin typeface="Arial" panose="020B0604020202020204" pitchFamily="34" charset="0"/>
                <a:cs typeface="Arial" panose="020B0604020202020204" pitchFamily="34" charset="0"/>
              </a:rPr>
              <a:t>void Write ( )  </a:t>
            </a:r>
            <a:r>
              <a:rPr lang="en-US" sz="2000" dirty="0" err="1">
                <a:latin typeface="Arial" panose="020B0604020202020204" pitchFamily="34" charset="0"/>
                <a:cs typeface="Arial" panose="020B0604020202020204" pitchFamily="34" charset="0"/>
              </a:rPr>
              <a:t>const</a:t>
            </a:r>
            <a:r>
              <a:rPr lang="en-US" sz="2000" dirty="0">
                <a:latin typeface="Arial" panose="020B0604020202020204" pitchFamily="34" charset="0"/>
                <a:cs typeface="Arial" panose="020B0604020202020204" pitchFamily="34" charset="0"/>
              </a:rPr>
              <a:t> ;</a:t>
            </a:r>
          </a:p>
          <a:p>
            <a:pPr marL="285750" indent="-285750">
              <a:buFont typeface="Arial" charset="0"/>
              <a:buNone/>
            </a:pPr>
            <a:r>
              <a:rPr lang="en-US" sz="2000" dirty="0">
                <a:latin typeface="Arial" panose="020B0604020202020204" pitchFamily="34" charset="0"/>
                <a:cs typeface="Arial" panose="020B0604020202020204" pitchFamily="34" charset="0"/>
              </a:rPr>
              <a:t>	Time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initHrs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initMins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initSecs</a:t>
            </a:r>
            <a:r>
              <a:rPr lang="en-US" sz="2000" dirty="0">
                <a:latin typeface="Arial" panose="020B0604020202020204" pitchFamily="34" charset="0"/>
                <a:cs typeface="Arial" panose="020B0604020202020204" pitchFamily="34" charset="0"/>
              </a:rPr>
              <a:t> ) ; </a:t>
            </a:r>
          </a:p>
          <a:p>
            <a:pPr marL="285750" indent="-285750">
              <a:buFont typeface="Arial" charset="0"/>
              <a:buNone/>
            </a:pPr>
            <a:r>
              <a:rPr lang="en-US" sz="2000" dirty="0">
                <a:latin typeface="Arial" panose="020B0604020202020204" pitchFamily="34" charset="0"/>
                <a:cs typeface="Arial" panose="020B0604020202020204" pitchFamily="34" charset="0"/>
              </a:rPr>
              <a:t>	Time ( ) ; 			</a:t>
            </a:r>
          </a:p>
          <a:p>
            <a:pPr marL="285750" indent="-285750">
              <a:buFont typeface="Arial" charset="0"/>
              <a:buNone/>
            </a:pPr>
            <a:r>
              <a:rPr lang="en-US" sz="2000" dirty="0">
                <a:latin typeface="Arial" panose="020B0604020202020204" pitchFamily="34" charset="0"/>
                <a:cs typeface="Arial" panose="020B0604020202020204" pitchFamily="34" charset="0"/>
              </a:rPr>
              <a:t> private :</a:t>
            </a:r>
          </a:p>
          <a:p>
            <a:pPr marL="285750" indent="-285750">
              <a:buFont typeface="Arial" charse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hrs</a:t>
            </a:r>
            <a:r>
              <a:rPr lang="en-US" sz="2000" dirty="0">
                <a:latin typeface="Arial" panose="020B0604020202020204" pitchFamily="34" charset="0"/>
                <a:cs typeface="Arial" panose="020B0604020202020204" pitchFamily="34" charset="0"/>
              </a:rPr>
              <a:t> ;</a:t>
            </a:r>
          </a:p>
          <a:p>
            <a:pPr marL="285750" indent="-285750">
              <a:buFont typeface="Arial" charse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mins</a:t>
            </a:r>
            <a:r>
              <a:rPr lang="en-US" sz="2000" dirty="0">
                <a:latin typeface="Arial" panose="020B0604020202020204" pitchFamily="34" charset="0"/>
                <a:cs typeface="Arial" panose="020B0604020202020204" pitchFamily="34" charset="0"/>
              </a:rPr>
              <a:t> ;</a:t>
            </a:r>
          </a:p>
          <a:p>
            <a:pPr marL="285750" indent="-285750">
              <a:buFont typeface="Arial" charse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secs ;</a:t>
            </a:r>
          </a:p>
          <a:p>
            <a:pPr marL="285750" indent="-285750">
              <a:buFont typeface="Arial" charset="0"/>
              <a:buNone/>
            </a:pPr>
            <a:r>
              <a:rPr lang="en-US" sz="2000" dirty="0">
                <a:latin typeface="Arial" panose="020B0604020202020204" pitchFamily="34" charset="0"/>
                <a:cs typeface="Arial" panose="020B0604020202020204" pitchFamily="34" charset="0"/>
              </a:rPr>
              <a:t>} ;</a:t>
            </a:r>
          </a:p>
        </p:txBody>
      </p:sp>
      <p:sp>
        <p:nvSpPr>
          <p:cNvPr id="45058" name="Rectangle 2"/>
          <p:cNvSpPr>
            <a:spLocks noGrp="1" noChangeArrowheads="1"/>
          </p:cNvSpPr>
          <p:nvPr>
            <p:ph type="title"/>
          </p:nvPr>
        </p:nvSpPr>
        <p:spPr>
          <a:xfrm>
            <a:off x="757238" y="363538"/>
            <a:ext cx="7772400" cy="457200"/>
          </a:xfrm>
        </p:spPr>
        <p:txBody>
          <a:bodyPr>
            <a:normAutofit fontScale="90000"/>
          </a:bodyPr>
          <a:lstStyle/>
          <a:p>
            <a:r>
              <a:rPr lang="en-US"/>
              <a:t>Time Specification - virtual Write( )</a:t>
            </a:r>
          </a:p>
        </p:txBody>
      </p:sp>
      <p:pic>
        <p:nvPicPr>
          <p:cNvPr id="9218" name="Picture 2" descr="C:\Users\Jerry\Desktop\images.jpg"/>
          <p:cNvPicPr>
            <a:picLocks noChangeAspect="1" noChangeArrowheads="1"/>
          </p:cNvPicPr>
          <p:nvPr/>
        </p:nvPicPr>
        <p:blipFill>
          <a:blip r:embed="rId2" cstate="print"/>
          <a:srcRect/>
          <a:stretch>
            <a:fillRect/>
          </a:stretch>
        </p:blipFill>
        <p:spPr bwMode="auto">
          <a:xfrm>
            <a:off x="5491603" y="4120564"/>
            <a:ext cx="3195197" cy="2380422"/>
          </a:xfrm>
          <a:prstGeom prst="rect">
            <a:avLst/>
          </a:prstGeom>
          <a:noFill/>
          <a:ln w="57150">
            <a:solidFill>
              <a:srgbClr val="00B0F0"/>
            </a:solidFill>
          </a:ln>
        </p:spPr>
      </p:pic>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81000" y="1143000"/>
            <a:ext cx="8505423" cy="5129011"/>
          </a:xfrm>
        </p:spPr>
        <p:txBody>
          <a:bodyPr>
            <a:normAutofit fontScale="92500" lnSpcReduction="20000"/>
          </a:bodyPr>
          <a:lstStyle/>
          <a:p>
            <a:pPr marL="285750" indent="-285750">
              <a:buFont typeface="Arial" charset="0"/>
              <a:buNone/>
            </a:pPr>
            <a:r>
              <a:rPr lang="en-US" sz="2000" dirty="0"/>
              <a:t>…</a:t>
            </a:r>
          </a:p>
          <a:p>
            <a:pPr marL="285750" indent="-285750">
              <a:buFont typeface="Arial" charset="0"/>
              <a:buNone/>
            </a:pPr>
            <a:r>
              <a:rPr lang="en-US" sz="2600" dirty="0">
                <a:latin typeface="Arial" panose="020B0604020202020204" pitchFamily="34" charset="0"/>
                <a:cs typeface="Arial" panose="020B0604020202020204" pitchFamily="34" charset="0"/>
              </a:rPr>
              <a:t>Time 	     </a:t>
            </a:r>
            <a:r>
              <a:rPr lang="en-US" sz="2600" dirty="0" err="1">
                <a:latin typeface="Arial" panose="020B0604020202020204" pitchFamily="34" charset="0"/>
                <a:cs typeface="Arial" panose="020B0604020202020204" pitchFamily="34" charset="0"/>
              </a:rPr>
              <a:t>startTime</a:t>
            </a:r>
            <a:r>
              <a:rPr lang="en-US" sz="2600" dirty="0">
                <a:latin typeface="Arial" panose="020B0604020202020204" pitchFamily="34" charset="0"/>
                <a:cs typeface="Arial" panose="020B0604020202020204" pitchFamily="34" charset="0"/>
              </a:rPr>
              <a:t> (8,45,0);</a:t>
            </a:r>
          </a:p>
          <a:p>
            <a:pPr marL="285750" indent="-285750">
              <a:buFont typeface="Arial" charset="0"/>
              <a:buNone/>
            </a:pPr>
            <a:r>
              <a:rPr lang="en-US" sz="2600" dirty="0" err="1">
                <a:latin typeface="Arial" panose="020B0604020202020204" pitchFamily="34" charset="0"/>
                <a:cs typeface="Arial" panose="020B0604020202020204" pitchFamily="34" charset="0"/>
              </a:rPr>
              <a:t>ExtTime</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thisTime</a:t>
            </a:r>
            <a:r>
              <a:rPr lang="en-US" sz="2600" dirty="0">
                <a:latin typeface="Arial" panose="020B0604020202020204" pitchFamily="34" charset="0"/>
                <a:cs typeface="Arial" panose="020B0604020202020204" pitchFamily="34" charset="0"/>
              </a:rPr>
              <a:t> ( 8, 35, 0, PST ) ;</a:t>
            </a:r>
          </a:p>
          <a:p>
            <a:pPr marL="285750" indent="-285750">
              <a:buFont typeface="Arial" charset="0"/>
              <a:buNone/>
            </a:pPr>
            <a:r>
              <a:rPr lang="en-US" sz="2600" dirty="0">
                <a:latin typeface="Arial" panose="020B0604020202020204" pitchFamily="34" charset="0"/>
                <a:cs typeface="Arial" panose="020B0604020202020204" pitchFamily="34" charset="0"/>
              </a:rPr>
              <a:t>...</a:t>
            </a:r>
          </a:p>
          <a:p>
            <a:pPr marL="285750" indent="-285750">
              <a:buFont typeface="Arial" charset="0"/>
              <a:buNone/>
            </a:pPr>
            <a:r>
              <a:rPr lang="en-US" sz="2600" dirty="0">
                <a:latin typeface="Arial" panose="020B0604020202020204" pitchFamily="34" charset="0"/>
                <a:cs typeface="Arial" panose="020B0604020202020204" pitchFamily="34" charset="0"/>
              </a:rPr>
              <a:t>	 Print(</a:t>
            </a:r>
            <a:r>
              <a:rPr lang="en-US" sz="2600" dirty="0" err="1">
                <a:latin typeface="Arial" panose="020B0604020202020204" pitchFamily="34" charset="0"/>
                <a:cs typeface="Arial" panose="020B0604020202020204" pitchFamily="34" charset="0"/>
              </a:rPr>
              <a:t>startTime</a:t>
            </a:r>
            <a:r>
              <a:rPr lang="en-US" sz="2600" dirty="0">
                <a:latin typeface="Arial" panose="020B0604020202020204" pitchFamily="34" charset="0"/>
                <a:cs typeface="Arial" panose="020B0604020202020204" pitchFamily="34" charset="0"/>
              </a:rPr>
              <a:t>);</a:t>
            </a:r>
          </a:p>
          <a:p>
            <a:pPr marL="285750" indent="-285750">
              <a:buFont typeface="Arial" charset="0"/>
              <a:buNone/>
            </a:pPr>
            <a:r>
              <a:rPr lang="en-US" sz="2600" dirty="0">
                <a:latin typeface="Arial" panose="020B0604020202020204" pitchFamily="34" charset="0"/>
                <a:cs typeface="Arial" panose="020B0604020202020204" pitchFamily="34" charset="0"/>
              </a:rPr>
              <a:t>	 Print(</a:t>
            </a:r>
            <a:r>
              <a:rPr lang="en-US" sz="2600" dirty="0" err="1">
                <a:latin typeface="Arial" panose="020B0604020202020204" pitchFamily="34" charset="0"/>
                <a:cs typeface="Arial" panose="020B0604020202020204" pitchFamily="34" charset="0"/>
              </a:rPr>
              <a:t>thisTime</a:t>
            </a:r>
            <a:r>
              <a:rPr lang="en-US" sz="2600" dirty="0">
                <a:latin typeface="Arial" panose="020B0604020202020204" pitchFamily="34" charset="0"/>
                <a:cs typeface="Arial" panose="020B0604020202020204" pitchFamily="34" charset="0"/>
              </a:rPr>
              <a:t>);</a:t>
            </a:r>
          </a:p>
          <a:p>
            <a:pPr marL="285750" indent="-285750">
              <a:buFont typeface="Arial" charset="0"/>
              <a:buNone/>
            </a:pPr>
            <a:r>
              <a:rPr lang="en-US" sz="2600" dirty="0">
                <a:latin typeface="Arial" panose="020B0604020202020204" pitchFamily="34" charset="0"/>
                <a:cs typeface="Arial" panose="020B0604020202020204" pitchFamily="34" charset="0"/>
              </a:rPr>
              <a:t>….</a:t>
            </a:r>
          </a:p>
          <a:p>
            <a:pPr marL="285750" indent="-285750">
              <a:buFont typeface="Arial" charset="0"/>
              <a:buNone/>
            </a:pPr>
            <a:r>
              <a:rPr lang="en-US" sz="2600" dirty="0">
                <a:latin typeface="Arial" panose="020B0604020202020204" pitchFamily="34" charset="0"/>
                <a:cs typeface="Arial" panose="020B0604020202020204" pitchFamily="34" charset="0"/>
              </a:rPr>
              <a:t> void Print (Time&amp; </a:t>
            </a:r>
            <a:r>
              <a:rPr lang="en-US" sz="2600" dirty="0" err="1">
                <a:latin typeface="Arial" panose="020B0604020202020204" pitchFamily="34" charset="0"/>
                <a:cs typeface="Arial" panose="020B0604020202020204" pitchFamily="34" charset="0"/>
              </a:rPr>
              <a:t>someTime</a:t>
            </a:r>
            <a:r>
              <a:rPr lang="en-US" sz="2600" dirty="0">
                <a:latin typeface="Arial" panose="020B0604020202020204" pitchFamily="34" charset="0"/>
                <a:cs typeface="Arial" panose="020B0604020202020204" pitchFamily="34" charset="0"/>
              </a:rPr>
              <a:t>) // pass by reference</a:t>
            </a:r>
          </a:p>
          <a:p>
            <a:pPr marL="285750" indent="-285750">
              <a:buFont typeface="Arial" charset="0"/>
              <a:buNone/>
            </a:pPr>
            <a:r>
              <a:rPr lang="en-US" sz="2600" dirty="0">
                <a:latin typeface="Arial" panose="020B0604020202020204" pitchFamily="34" charset="0"/>
                <a:cs typeface="Arial" panose="020B0604020202020204" pitchFamily="34" charset="0"/>
              </a:rPr>
              <a:t>	{</a:t>
            </a:r>
          </a:p>
          <a:p>
            <a:pPr marL="285750" indent="-285750">
              <a:buFont typeface="Arial" charse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someTime.Write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upcasting</a:t>
            </a:r>
            <a:r>
              <a:rPr lang="en-US" sz="2600" dirty="0">
                <a:latin typeface="Arial" panose="020B0604020202020204" pitchFamily="34" charset="0"/>
                <a:cs typeface="Arial" panose="020B0604020202020204" pitchFamily="34" charset="0"/>
              </a:rPr>
              <a:t> </a:t>
            </a:r>
          </a:p>
          <a:p>
            <a:pPr marL="285750" indent="-285750">
              <a:buFont typeface="Arial" charset="0"/>
              <a:buNone/>
            </a:pPr>
            <a:r>
              <a:rPr lang="en-US" sz="2600" dirty="0">
                <a:latin typeface="Arial" panose="020B0604020202020204" pitchFamily="34" charset="0"/>
                <a:cs typeface="Arial" panose="020B0604020202020204" pitchFamily="34" charset="0"/>
              </a:rPr>
              <a:t>	}</a:t>
            </a:r>
          </a:p>
          <a:p>
            <a:pPr marL="285750" indent="-285750">
              <a:buFont typeface="Arial" charset="0"/>
              <a:buNone/>
            </a:pPr>
            <a:r>
              <a:rPr lang="en-US" sz="2600" dirty="0">
                <a:latin typeface="Arial" panose="020B0604020202020204" pitchFamily="34" charset="0"/>
                <a:cs typeface="Arial" panose="020B0604020202020204" pitchFamily="34" charset="0"/>
              </a:rPr>
              <a:t>Time is 08:45:00</a:t>
            </a:r>
          </a:p>
          <a:p>
            <a:pPr marL="285750" indent="-285750">
              <a:buFont typeface="Arial" charset="0"/>
              <a:buNone/>
            </a:pPr>
            <a:r>
              <a:rPr lang="en-US" sz="2600" dirty="0">
                <a:latin typeface="Arial" panose="020B0604020202020204" pitchFamily="34" charset="0"/>
                <a:cs typeface="Arial" panose="020B0604020202020204" pitchFamily="34" charset="0"/>
              </a:rPr>
              <a:t>Time is 08:35:00 PST</a:t>
            </a:r>
          </a:p>
          <a:p>
            <a:pPr marL="285750" indent="-285750"/>
            <a:r>
              <a:rPr lang="en-US" sz="2600" dirty="0">
                <a:solidFill>
                  <a:srgbClr val="FF0000"/>
                </a:solidFill>
                <a:latin typeface="Arial" panose="020B0604020202020204" pitchFamily="34" charset="0"/>
                <a:cs typeface="Arial" panose="020B0604020202020204" pitchFamily="34" charset="0"/>
              </a:rPr>
              <a:t>See virtual2.cpp thru virtual4.cpp</a:t>
            </a:r>
          </a:p>
        </p:txBody>
      </p:sp>
      <p:sp>
        <p:nvSpPr>
          <p:cNvPr id="46082" name="Rectangle 2"/>
          <p:cNvSpPr>
            <a:spLocks noGrp="1" noChangeArrowheads="1"/>
          </p:cNvSpPr>
          <p:nvPr>
            <p:ph type="title"/>
          </p:nvPr>
        </p:nvSpPr>
        <p:spPr/>
        <p:txBody>
          <a:bodyPr/>
          <a:lstStyle/>
          <a:p>
            <a:r>
              <a:rPr lang="en-US"/>
              <a:t>Slicing Problem Solved  </a:t>
            </a:r>
          </a:p>
        </p:txBody>
      </p:sp>
      <p:pic>
        <p:nvPicPr>
          <p:cNvPr id="10242" name="Picture 2" descr="C:\Users\Jerry\Desktop\images.jpg"/>
          <p:cNvPicPr>
            <a:picLocks noChangeAspect="1" noChangeArrowheads="1"/>
          </p:cNvPicPr>
          <p:nvPr/>
        </p:nvPicPr>
        <p:blipFill>
          <a:blip r:embed="rId3" cstate="print"/>
          <a:srcRect/>
          <a:stretch>
            <a:fillRect/>
          </a:stretch>
        </p:blipFill>
        <p:spPr bwMode="auto">
          <a:xfrm>
            <a:off x="6085898" y="3832972"/>
            <a:ext cx="2600902" cy="2731541"/>
          </a:xfrm>
          <a:prstGeom prst="rect">
            <a:avLst/>
          </a:prstGeom>
          <a:noFill/>
        </p:spPr>
      </p:pic>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pPr marL="285750" indent="-285750"/>
            <a:r>
              <a:rPr lang="en-US" dirty="0">
                <a:latin typeface="Arial" panose="020B0604020202020204" pitchFamily="34" charset="0"/>
                <a:cs typeface="Arial" panose="020B0604020202020204" pitchFamily="34" charset="0"/>
              </a:rPr>
              <a:t>Shallow vs. deep copy</a:t>
            </a:r>
          </a:p>
          <a:p>
            <a:pPr marL="285750" indent="-285750"/>
            <a:r>
              <a:rPr lang="en-US" dirty="0">
                <a:latin typeface="Arial" panose="020B0604020202020204" pitchFamily="34" charset="0"/>
                <a:cs typeface="Arial" panose="020B0604020202020204" pitchFamily="34" charset="0"/>
              </a:rPr>
              <a:t>Virtual Functions</a:t>
            </a:r>
          </a:p>
          <a:p>
            <a:pPr marL="285750" indent="-285750"/>
            <a:r>
              <a:rPr lang="en-US" dirty="0">
                <a:latin typeface="Arial" panose="020B0604020202020204" pitchFamily="34" charset="0"/>
                <a:cs typeface="Arial" panose="020B0604020202020204" pitchFamily="34" charset="0"/>
              </a:rPr>
              <a:t>Abstract classes</a:t>
            </a:r>
          </a:p>
          <a:p>
            <a:pPr marL="285750" indent="-285750"/>
            <a:r>
              <a:rPr lang="en-US" dirty="0">
                <a:latin typeface="Arial" panose="020B0604020202020204" pitchFamily="34" charset="0"/>
                <a:cs typeface="Arial" panose="020B0604020202020204" pitchFamily="34" charset="0"/>
              </a:rPr>
              <a:t>More on casting</a:t>
            </a:r>
          </a:p>
          <a:p>
            <a:pPr marL="285750" indent="-285750"/>
            <a:r>
              <a:rPr lang="en-US" dirty="0">
                <a:latin typeface="Arial" panose="020B0604020202020204" pitchFamily="34" charset="0"/>
                <a:cs typeface="Arial" panose="020B0604020202020204" pitchFamily="34" charset="0"/>
              </a:rPr>
              <a:t>Event based programming</a:t>
            </a:r>
          </a:p>
          <a:p>
            <a:pPr marL="256032" lvl="1" indent="0">
              <a:buNone/>
            </a:pPr>
            <a:endParaRPr lang="en-US" dirty="0"/>
          </a:p>
          <a:p>
            <a:pPr marL="285750" indent="-285750"/>
            <a:endParaRPr lang="en-US" dirty="0"/>
          </a:p>
        </p:txBody>
      </p:sp>
      <p:sp>
        <p:nvSpPr>
          <p:cNvPr id="4098" name="Rectangle 2"/>
          <p:cNvSpPr>
            <a:spLocks noGrp="1" noChangeArrowheads="1"/>
          </p:cNvSpPr>
          <p:nvPr>
            <p:ph type="title"/>
          </p:nvPr>
        </p:nvSpPr>
        <p:spPr/>
        <p:txBody>
          <a:bodyPr/>
          <a:lstStyle/>
          <a:p>
            <a:r>
              <a:rPr lang="en-US"/>
              <a:t>Topics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833" y="4005330"/>
            <a:ext cx="3735489" cy="2065651"/>
          </a:xfrm>
          <a:prstGeom prst="rect">
            <a:avLst/>
          </a:prstGeom>
        </p:spPr>
      </p:pic>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04799" y="1147182"/>
            <a:ext cx="8710411" cy="4502111"/>
          </a:xfrm>
        </p:spPr>
        <p:txBody>
          <a:bodyPr>
            <a:normAutofit/>
          </a:bodyPr>
          <a:lstStyle/>
          <a:p>
            <a:r>
              <a:rPr lang="en-US" sz="2800" dirty="0">
                <a:latin typeface="Arial" panose="020B0604020202020204" pitchFamily="34" charset="0"/>
                <a:cs typeface="Arial" panose="020B0604020202020204" pitchFamily="34" charset="0"/>
              </a:rPr>
              <a:t>A compiler creates a single table (called the VTABLE) for each class that contains </a:t>
            </a:r>
            <a:r>
              <a:rPr lang="en-US" sz="2800" b="1" dirty="0">
                <a:latin typeface="Arial" panose="020B0604020202020204" pitchFamily="34" charset="0"/>
                <a:cs typeface="Arial" panose="020B0604020202020204" pitchFamily="34" charset="0"/>
              </a:rPr>
              <a:t>virtual</a:t>
            </a:r>
            <a:r>
              <a:rPr lang="en-US" sz="2800" dirty="0">
                <a:latin typeface="Arial" panose="020B0604020202020204" pitchFamily="34" charset="0"/>
                <a:cs typeface="Arial" panose="020B0604020202020204" pitchFamily="34" charset="0"/>
              </a:rPr>
              <a:t> functions</a:t>
            </a:r>
          </a:p>
          <a:p>
            <a:r>
              <a:rPr lang="en-US" sz="2800" dirty="0">
                <a:latin typeface="Arial" panose="020B0604020202020204" pitchFamily="34" charset="0"/>
                <a:cs typeface="Arial" panose="020B0604020202020204" pitchFamily="34" charset="0"/>
              </a:rPr>
              <a:t>The compiler places the addresses of the virtual functions for that particular class in the VTABLE</a:t>
            </a:r>
          </a:p>
          <a:p>
            <a:r>
              <a:rPr lang="en-US" sz="2800" dirty="0">
                <a:latin typeface="Arial" panose="020B0604020202020204" pitchFamily="34" charset="0"/>
                <a:cs typeface="Arial" panose="020B0604020202020204" pitchFamily="34" charset="0"/>
              </a:rPr>
              <a:t>For each class with virtual functions</a:t>
            </a:r>
          </a:p>
          <a:p>
            <a:pPr lvl="1"/>
            <a:r>
              <a:rPr lang="en-US" sz="2000" dirty="0">
                <a:latin typeface="Arial" panose="020B0604020202020204" pitchFamily="34" charset="0"/>
                <a:cs typeface="Arial" panose="020B0604020202020204" pitchFamily="34" charset="0"/>
              </a:rPr>
              <a:t>A pointer, called the </a:t>
            </a:r>
            <a:r>
              <a:rPr lang="en-US" sz="2000" i="1" dirty="0" err="1">
                <a:solidFill>
                  <a:srgbClr val="FF0000"/>
                </a:solidFill>
                <a:latin typeface="Arial" panose="020B0604020202020204" pitchFamily="34" charset="0"/>
                <a:cs typeface="Arial" panose="020B0604020202020204" pitchFamily="34" charset="0"/>
              </a:rPr>
              <a:t>vpointer</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(VPTR), which points to the VTABLE for that object is created</a:t>
            </a:r>
          </a:p>
          <a:p>
            <a:pPr marL="285750" indent="-285750"/>
            <a:endParaRPr lang="en-US" sz="2000" dirty="0">
              <a:latin typeface="Arial" panose="020B0604020202020204" pitchFamily="34" charset="0"/>
              <a:cs typeface="Arial" panose="020B0604020202020204" pitchFamily="34" charset="0"/>
            </a:endParaRPr>
          </a:p>
        </p:txBody>
      </p:sp>
      <p:sp>
        <p:nvSpPr>
          <p:cNvPr id="46082" name="Rectangle 2"/>
          <p:cNvSpPr>
            <a:spLocks noGrp="1" noChangeArrowheads="1"/>
          </p:cNvSpPr>
          <p:nvPr>
            <p:ph type="title"/>
          </p:nvPr>
        </p:nvSpPr>
        <p:spPr>
          <a:xfrm>
            <a:off x="304799" y="-86926"/>
            <a:ext cx="8229600" cy="1143000"/>
          </a:xfrm>
        </p:spPr>
        <p:txBody>
          <a:bodyPr/>
          <a:lstStyle/>
          <a:p>
            <a:r>
              <a:rPr lang="en-US" dirty="0"/>
              <a:t>Virtual Methods Explained (1)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125" y="4462718"/>
            <a:ext cx="3812274" cy="2266404"/>
          </a:xfrm>
          <a:prstGeom prst="rect">
            <a:avLst/>
          </a:prstGeom>
          <a:ln w="57150">
            <a:solidFill>
              <a:srgbClr val="00B0F0"/>
            </a:solidFill>
          </a:ln>
        </p:spPr>
      </p:pic>
    </p:spTree>
    <p:extLst>
      <p:ext uri="{BB962C8B-B14F-4D97-AF65-F5344CB8AC3E}">
        <p14:creationId xmlns:p14="http://schemas.microsoft.com/office/powerpoint/2010/main" val="2294175434"/>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04799" y="1147182"/>
            <a:ext cx="8710411" cy="4502111"/>
          </a:xfrm>
        </p:spPr>
        <p:txBody>
          <a:bodyPr>
            <a:normAutofit/>
          </a:bodyPr>
          <a:lstStyle/>
          <a:p>
            <a:r>
              <a:rPr lang="en-US" sz="2800" dirty="0">
                <a:latin typeface="Arial" panose="020B0604020202020204" pitchFamily="34" charset="0"/>
                <a:cs typeface="Arial" panose="020B0604020202020204" pitchFamily="34" charset="0"/>
              </a:rPr>
              <a:t>When one makes a virtual function call through a base-class pointer (that is, when one makes a polymorphic call), the compiler inserts code to fetch the VPTR and look up the function address in the VTABLE, thus calling the correct function and causing late binding to take place </a:t>
            </a:r>
          </a:p>
          <a:p>
            <a:r>
              <a:rPr lang="en-US" sz="2800" dirty="0">
                <a:latin typeface="Arial" panose="020B0604020202020204" pitchFamily="34" charset="0"/>
                <a:cs typeface="Arial" panose="020B0604020202020204" pitchFamily="34" charset="0"/>
              </a:rPr>
              <a:t>Setting up the VTABLE for each class, initializing the VPTR, inserting the code for the virtual function call – happens automatically </a:t>
            </a:r>
          </a:p>
          <a:p>
            <a:pPr marL="285750" indent="-285750"/>
            <a:endParaRPr lang="en-US" sz="2000" dirty="0">
              <a:latin typeface="Arial" panose="020B0604020202020204" pitchFamily="34" charset="0"/>
              <a:cs typeface="Arial" panose="020B0604020202020204" pitchFamily="34" charset="0"/>
            </a:endParaRPr>
          </a:p>
        </p:txBody>
      </p:sp>
      <p:sp>
        <p:nvSpPr>
          <p:cNvPr id="46082" name="Rectangle 2"/>
          <p:cNvSpPr>
            <a:spLocks noGrp="1" noChangeArrowheads="1"/>
          </p:cNvSpPr>
          <p:nvPr>
            <p:ph type="title"/>
          </p:nvPr>
        </p:nvSpPr>
        <p:spPr>
          <a:xfrm>
            <a:off x="304799" y="-86926"/>
            <a:ext cx="8229600" cy="1143000"/>
          </a:xfrm>
        </p:spPr>
        <p:txBody>
          <a:bodyPr/>
          <a:lstStyle/>
          <a:p>
            <a:r>
              <a:rPr lang="en-US" dirty="0"/>
              <a:t>Virtual Methods Explained (2)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334" y="4906079"/>
            <a:ext cx="3007554" cy="1668643"/>
          </a:xfrm>
          <a:prstGeom prst="rect">
            <a:avLst/>
          </a:prstGeom>
          <a:ln w="38100">
            <a:solidFill>
              <a:srgbClr val="00B0F0"/>
            </a:solidFill>
          </a:ln>
        </p:spPr>
      </p:pic>
    </p:spTree>
    <p:extLst>
      <p:ext uri="{BB962C8B-B14F-4D97-AF65-F5344CB8AC3E}">
        <p14:creationId xmlns:p14="http://schemas.microsoft.com/office/powerpoint/2010/main" val="1685528084"/>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799" y="1219200"/>
            <a:ext cx="8594501" cy="5155842"/>
          </a:xfrm>
        </p:spPr>
        <p:txBody>
          <a:bodyPr>
            <a:normAutofit/>
          </a:bodyPr>
          <a:lstStyle/>
          <a:p>
            <a:pPr marL="285750" indent="-285750"/>
            <a:r>
              <a:rPr lang="en-US" sz="3200" dirty="0">
                <a:latin typeface="Arial" panose="020B0604020202020204" pitchFamily="34" charset="0"/>
                <a:cs typeface="Arial" panose="020B0604020202020204" pitchFamily="34" charset="0"/>
              </a:rPr>
              <a:t>Declaring a member function to be virtual</a:t>
            </a:r>
          </a:p>
          <a:p>
            <a:pPr marL="742950" lvl="1" indent="-285750"/>
            <a:r>
              <a:rPr lang="en-US" sz="2800" dirty="0">
                <a:latin typeface="Arial" panose="020B0604020202020204" pitchFamily="34" charset="0"/>
                <a:cs typeface="Arial" panose="020B0604020202020204" pitchFamily="34" charset="0"/>
              </a:rPr>
              <a:t>Instructs the compiler to generate code that performs dynamic binding</a:t>
            </a:r>
          </a:p>
          <a:p>
            <a:pPr marL="742950" lvl="1" indent="-285750"/>
            <a:r>
              <a:rPr lang="en-US" sz="2800" dirty="0">
                <a:latin typeface="Arial" panose="020B0604020202020204" pitchFamily="34" charset="0"/>
                <a:cs typeface="Arial" panose="020B0604020202020204" pitchFamily="34" charset="0"/>
              </a:rPr>
              <a:t>Determination of what function to call is done at run time </a:t>
            </a:r>
          </a:p>
          <a:p>
            <a:pPr marL="285750" indent="-285750"/>
            <a:r>
              <a:rPr lang="en-US" sz="3200" dirty="0">
                <a:latin typeface="Arial" panose="020B0604020202020204" pitchFamily="34" charset="0"/>
                <a:cs typeface="Arial" panose="020B0604020202020204" pitchFamily="34" charset="0"/>
              </a:rPr>
              <a:t>Dynamic binding requires pass-by-reference when passing a class object to a function </a:t>
            </a:r>
          </a:p>
          <a:p>
            <a:pPr marL="285750" indent="-285750"/>
            <a:r>
              <a:rPr lang="en-US" sz="3200" dirty="0">
                <a:latin typeface="Arial" panose="020B0604020202020204" pitchFamily="34" charset="0"/>
                <a:cs typeface="Arial" panose="020B0604020202020204" pitchFamily="34" charset="0"/>
              </a:rPr>
              <a:t>In the declaration for a virtual function, the word virtual appears only in the base class </a:t>
            </a:r>
          </a:p>
        </p:txBody>
      </p:sp>
      <p:sp>
        <p:nvSpPr>
          <p:cNvPr id="47106" name="Rectangle 2"/>
          <p:cNvSpPr>
            <a:spLocks noGrp="1" noChangeArrowheads="1"/>
          </p:cNvSpPr>
          <p:nvPr>
            <p:ph type="title"/>
          </p:nvPr>
        </p:nvSpPr>
        <p:spPr/>
        <p:txBody>
          <a:bodyPr/>
          <a:lstStyle/>
          <a:p>
            <a:r>
              <a:rPr lang="en-US" dirty="0"/>
              <a:t>Dynamic Binding Summary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160" y="5953342"/>
            <a:ext cx="1110190" cy="843400"/>
          </a:xfrm>
          <a:prstGeom prst="rect">
            <a:avLst/>
          </a:prstGeom>
        </p:spPr>
      </p:pic>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799" y="1219200"/>
            <a:ext cx="8594501" cy="5155842"/>
          </a:xfrm>
        </p:spPr>
        <p:txBody>
          <a:bodyPr>
            <a:normAutofit/>
          </a:bodyPr>
          <a:lstStyle/>
          <a:p>
            <a:pPr marL="285750" indent="-285750"/>
            <a:r>
              <a:rPr lang="en-US" sz="3200" dirty="0">
                <a:latin typeface="Arial" panose="020B0604020202020204" pitchFamily="34" charset="0"/>
                <a:cs typeface="Arial" panose="020B0604020202020204" pitchFamily="34" charset="0"/>
              </a:rPr>
              <a:t>A derived class is not required to re-implement a </a:t>
            </a:r>
            <a:r>
              <a:rPr lang="en-US" sz="3200" dirty="0">
                <a:solidFill>
                  <a:srgbClr val="FF0000"/>
                </a:solidFill>
                <a:latin typeface="Arial" panose="020B0604020202020204" pitchFamily="34" charset="0"/>
                <a:cs typeface="Arial" panose="020B0604020202020204" pitchFamily="34" charset="0"/>
              </a:rPr>
              <a:t>“virtual</a:t>
            </a:r>
            <a:r>
              <a:rPr lang="en-US" sz="3200" dirty="0">
                <a:solidFill>
                  <a:schemeClr val="accent2"/>
                </a:solidFill>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function </a:t>
            </a:r>
          </a:p>
          <a:p>
            <a:pPr marL="742950" lvl="1" indent="-285750"/>
            <a:r>
              <a:rPr lang="en-US" sz="2800" dirty="0">
                <a:latin typeface="Arial" panose="020B0604020202020204" pitchFamily="34" charset="0"/>
                <a:cs typeface="Arial" panose="020B0604020202020204" pitchFamily="34" charset="0"/>
              </a:rPr>
              <a:t>If it does not, the base class version is used </a:t>
            </a:r>
          </a:p>
          <a:p>
            <a:pPr marL="285750" indent="-285750"/>
            <a:r>
              <a:rPr lang="en-US" sz="3200" dirty="0">
                <a:latin typeface="Arial" panose="020B0604020202020204" pitchFamily="34" charset="0"/>
                <a:cs typeface="Arial" panose="020B0604020202020204" pitchFamily="34" charset="0"/>
              </a:rPr>
              <a:t>A derived class cannot redefine the function return type of a virtual function</a:t>
            </a:r>
          </a:p>
          <a:p>
            <a:pPr lvl="3"/>
            <a:endParaRPr lang="en-US" sz="1800" dirty="0"/>
          </a:p>
        </p:txBody>
      </p:sp>
      <p:sp>
        <p:nvSpPr>
          <p:cNvPr id="47106" name="Rectangle 2"/>
          <p:cNvSpPr>
            <a:spLocks noGrp="1" noChangeArrowheads="1"/>
          </p:cNvSpPr>
          <p:nvPr>
            <p:ph type="title"/>
          </p:nvPr>
        </p:nvSpPr>
        <p:spPr/>
        <p:txBody>
          <a:bodyPr/>
          <a:lstStyle/>
          <a:p>
            <a:r>
              <a:rPr lang="en-US" dirty="0"/>
              <a:t>Dynamic Binding Summary (2)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02" y="4385389"/>
            <a:ext cx="6483635" cy="1702324"/>
          </a:xfrm>
          <a:prstGeom prst="rect">
            <a:avLst/>
          </a:prstGeom>
          <a:ln w="38100">
            <a:solidFill>
              <a:srgbClr val="00B0F0"/>
            </a:solidFill>
          </a:ln>
        </p:spPr>
      </p:pic>
    </p:spTree>
    <p:extLst>
      <p:ext uri="{BB962C8B-B14F-4D97-AF65-F5344CB8AC3E}">
        <p14:creationId xmlns:p14="http://schemas.microsoft.com/office/powerpoint/2010/main" val="1509897783"/>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04800" y="1219200"/>
            <a:ext cx="8534400" cy="4322763"/>
          </a:xfrm>
        </p:spPr>
        <p:txBody>
          <a:bodyPr>
            <a:normAutofit/>
          </a:bodyPr>
          <a:lstStyle/>
          <a:p>
            <a:pPr marL="285750" indent="-285750"/>
            <a:r>
              <a:rPr lang="en-US" dirty="0">
                <a:latin typeface="Arial" panose="020B0604020202020204" pitchFamily="34" charset="0"/>
                <a:cs typeface="Arial" panose="020B0604020202020204" pitchFamily="34" charset="0"/>
              </a:rPr>
              <a:t>If a derived class object is passed to a formal parameter of the base class type, the destructor of the base class is called when the derived class object goes out of scope</a:t>
            </a:r>
          </a:p>
          <a:p>
            <a:pPr marL="622300" lvl="1" indent="-285750"/>
            <a:r>
              <a:rPr lang="en-US" dirty="0">
                <a:latin typeface="Arial" panose="020B0604020202020204" pitchFamily="34" charset="0"/>
                <a:cs typeface="Arial" panose="020B0604020202020204" pitchFamily="34" charset="0"/>
              </a:rPr>
              <a:t>If the derived class contains pointer variables</a:t>
            </a:r>
          </a:p>
          <a:p>
            <a:pPr marL="962025" lvl="2" indent="-285750"/>
            <a:r>
              <a:rPr lang="en-US" dirty="0">
                <a:latin typeface="Arial" panose="020B0604020202020204" pitchFamily="34" charset="0"/>
                <a:cs typeface="Arial" panose="020B0604020202020204" pitchFamily="34" charset="0"/>
              </a:rPr>
              <a:t>The derived class destructor should be called to de-allocate memory </a:t>
            </a:r>
          </a:p>
          <a:p>
            <a:pPr marL="962025" lvl="2" indent="-285750"/>
            <a:r>
              <a:rPr lang="en-US" dirty="0">
                <a:latin typeface="Arial" panose="020B0604020202020204" pitchFamily="34" charset="0"/>
                <a:cs typeface="Arial" panose="020B0604020202020204" pitchFamily="34" charset="0"/>
              </a:rPr>
              <a:t>If the destructor of the base class is virtual, this will occur</a:t>
            </a:r>
          </a:p>
          <a:p>
            <a:pPr marL="285750" indent="-285750"/>
            <a:r>
              <a:rPr lang="en-US" dirty="0">
                <a:solidFill>
                  <a:srgbClr val="FF0000"/>
                </a:solidFill>
                <a:latin typeface="Arial" panose="020B0604020202020204" pitchFamily="34" charset="0"/>
                <a:cs typeface="Arial" panose="020B0604020202020204" pitchFamily="34" charset="0"/>
              </a:rPr>
              <a:t>If the base class contains virtual methods, then one should make the destructor virtual</a:t>
            </a:r>
          </a:p>
          <a:p>
            <a:pPr marL="622300" lvl="1" indent="-285750"/>
            <a:endParaRPr lang="en-US" dirty="0">
              <a:latin typeface="Arial" panose="020B0604020202020204" pitchFamily="34" charset="0"/>
              <a:cs typeface="Arial" panose="020B0604020202020204" pitchFamily="34" charset="0"/>
            </a:endParaRPr>
          </a:p>
          <a:p>
            <a:pPr lvl="3"/>
            <a:endParaRPr lang="en-US" sz="1800" dirty="0">
              <a:latin typeface="Arial" panose="020B0604020202020204" pitchFamily="34" charset="0"/>
              <a:cs typeface="Arial" panose="020B0604020202020204" pitchFamily="34" charset="0"/>
            </a:endParaRPr>
          </a:p>
        </p:txBody>
      </p:sp>
      <p:sp>
        <p:nvSpPr>
          <p:cNvPr id="48130" name="Rectangle 2"/>
          <p:cNvSpPr>
            <a:spLocks noGrp="1" noChangeArrowheads="1"/>
          </p:cNvSpPr>
          <p:nvPr>
            <p:ph type="title"/>
          </p:nvPr>
        </p:nvSpPr>
        <p:spPr/>
        <p:txBody>
          <a:bodyPr/>
          <a:lstStyle/>
          <a:p>
            <a:r>
              <a:rPr lang="en-US" dirty="0"/>
              <a:t>Classes and Virtual Destructors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0" y="5292370"/>
            <a:ext cx="3302000" cy="1362430"/>
          </a:xfrm>
          <a:prstGeom prst="rect">
            <a:avLst/>
          </a:prstGeom>
        </p:spPr>
      </p:pic>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669961"/>
            <a:ext cx="8534400" cy="4322763"/>
          </a:xfrm>
        </p:spPr>
        <p:txBody>
          <a:bodyPr/>
          <a:lstStyle/>
          <a:p>
            <a:pPr marL="285750" indent="-285750"/>
            <a:r>
              <a:rPr lang="en-US" dirty="0">
                <a:latin typeface="Arial" panose="020B0604020202020204" pitchFamily="34" charset="0"/>
                <a:cs typeface="Arial" panose="020B0604020202020204" pitchFamily="34" charset="0"/>
              </a:rPr>
              <a:t>The base class can contain functions that you would want each derived class to implement</a:t>
            </a:r>
          </a:p>
          <a:p>
            <a:pPr marL="285750" indent="-285750"/>
            <a:r>
              <a:rPr lang="en-US" dirty="0">
                <a:latin typeface="Arial" panose="020B0604020202020204" pitchFamily="34" charset="0"/>
                <a:cs typeface="Arial" panose="020B0604020202020204" pitchFamily="34" charset="0"/>
              </a:rPr>
              <a:t>The base class may contain functions that may not have meaningful definitions in the base class</a:t>
            </a:r>
          </a:p>
          <a:p>
            <a:pPr marL="285750" lvl="1" indent="-285750">
              <a:buFont typeface="Arial" charset="0"/>
              <a:buChar char="•"/>
            </a:pPr>
            <a:r>
              <a:rPr lang="en-US" dirty="0">
                <a:latin typeface="Arial" panose="020B0604020202020204" pitchFamily="34" charset="0"/>
                <a:cs typeface="Arial" panose="020B0604020202020204" pitchFamily="34" charset="0"/>
              </a:rPr>
              <a:t>For example, for the class Shape</a:t>
            </a:r>
          </a:p>
          <a:p>
            <a:pPr marL="625475" lvl="2" indent="-285750"/>
            <a:r>
              <a:rPr lang="en-US" dirty="0">
                <a:latin typeface="Arial" panose="020B0604020202020204" pitchFamily="34" charset="0"/>
                <a:cs typeface="Arial" panose="020B0604020202020204" pitchFamily="34" charset="0"/>
              </a:rPr>
              <a:t>The draw () and move () make sense only if the shape is defined (square, rectangle, circle, etc.)</a:t>
            </a:r>
          </a:p>
          <a:p>
            <a:pPr marL="1371600" lvl="3" indent="-285750"/>
            <a:r>
              <a:rPr lang="en-US" dirty="0">
                <a:latin typeface="Arial" panose="020B0604020202020204" pitchFamily="34" charset="0"/>
                <a:cs typeface="Arial" panose="020B0604020202020204" pitchFamily="34" charset="0"/>
              </a:rPr>
              <a:t>virtual void draw ()</a:t>
            </a:r>
          </a:p>
          <a:p>
            <a:pPr marL="1371600" lvl="3" indent="-285750"/>
            <a:r>
              <a:rPr lang="en-US" dirty="0">
                <a:latin typeface="Arial" panose="020B0604020202020204" pitchFamily="34" charset="0"/>
                <a:cs typeface="Arial" panose="020B0604020202020204" pitchFamily="34" charset="0"/>
              </a:rPr>
              <a:t>virtual void move (double x, double y)</a:t>
            </a:r>
          </a:p>
        </p:txBody>
      </p:sp>
      <p:sp>
        <p:nvSpPr>
          <p:cNvPr id="49154" name="Rectangle 2"/>
          <p:cNvSpPr>
            <a:spLocks noGrp="1" noChangeArrowheads="1"/>
          </p:cNvSpPr>
          <p:nvPr>
            <p:ph type="title"/>
          </p:nvPr>
        </p:nvSpPr>
        <p:spPr/>
        <p:txBody>
          <a:bodyPr>
            <a:normAutofit fontScale="90000"/>
          </a:bodyPr>
          <a:lstStyle/>
          <a:p>
            <a:r>
              <a:rPr lang="en-US" dirty="0"/>
              <a:t>Abstract Classes and Pure Virtual Functions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162" y="4518025"/>
            <a:ext cx="2428875" cy="1885950"/>
          </a:xfrm>
          <a:prstGeom prst="rect">
            <a:avLst/>
          </a:prstGeom>
        </p:spPr>
      </p:pic>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417638"/>
            <a:ext cx="8534400" cy="4322763"/>
          </a:xfrm>
        </p:spPr>
        <p:txBody>
          <a:bodyPr>
            <a:normAutofit/>
          </a:bodyPr>
          <a:lstStyle/>
          <a:p>
            <a:pPr marL="285750" lvl="1" indent="-285750">
              <a:defRPr/>
            </a:pPr>
            <a:r>
              <a:rPr lang="en-US" dirty="0">
                <a:latin typeface="Arial" panose="020B0604020202020204" pitchFamily="34" charset="0"/>
                <a:cs typeface="Arial" panose="020B0604020202020204" pitchFamily="34" charset="0"/>
              </a:rPr>
              <a:t>To prevent someone from invoking draw () and move () for a class shape object, use the following</a:t>
            </a:r>
          </a:p>
          <a:p>
            <a:pPr marL="1371600" lvl="3" indent="-285750">
              <a:defRPr/>
            </a:pPr>
            <a:r>
              <a:rPr lang="en-US" dirty="0">
                <a:latin typeface="Arial" panose="020B0604020202020204" pitchFamily="34" charset="0"/>
                <a:cs typeface="Arial" panose="020B0604020202020204" pitchFamily="34" charset="0"/>
              </a:rPr>
              <a:t>virtual void draw () = 0;</a:t>
            </a:r>
          </a:p>
          <a:p>
            <a:pPr marL="1371600" lvl="3" indent="-285750">
              <a:defRPr/>
            </a:pPr>
            <a:r>
              <a:rPr lang="en-US" dirty="0">
                <a:latin typeface="Arial" panose="020B0604020202020204" pitchFamily="34" charset="0"/>
                <a:cs typeface="Arial" panose="020B0604020202020204" pitchFamily="34" charset="0"/>
              </a:rPr>
              <a:t>virtual void move (double x, double y) = 0;</a:t>
            </a:r>
          </a:p>
          <a:p>
            <a:pPr marL="625475" lvl="2" indent="-285750">
              <a:defRPr/>
            </a:pPr>
            <a:r>
              <a:rPr lang="en-US" dirty="0">
                <a:latin typeface="Arial" panose="020B0604020202020204" pitchFamily="34" charset="0"/>
                <a:cs typeface="Arial" panose="020B0604020202020204" pitchFamily="34" charset="0"/>
              </a:rPr>
              <a:t>This construct will create pure virtual functions</a:t>
            </a:r>
          </a:p>
          <a:p>
            <a:pPr marL="625475" lvl="2" indent="-285750">
              <a:defRPr/>
            </a:pPr>
            <a:r>
              <a:rPr lang="en-US" dirty="0">
                <a:latin typeface="Arial" panose="020B0604020202020204" pitchFamily="34" charset="0"/>
                <a:cs typeface="Arial" panose="020B0604020202020204" pitchFamily="34" charset="0"/>
              </a:rPr>
              <a:t>A class that contains a pure virtual function is call an abstract class</a:t>
            </a:r>
          </a:p>
          <a:p>
            <a:pPr marL="285750" lvl="1" indent="-285750">
              <a:defRPr/>
            </a:pPr>
            <a:r>
              <a:rPr lang="en-US" dirty="0">
                <a:latin typeface="Arial" panose="020B0604020202020204" pitchFamily="34" charset="0"/>
                <a:cs typeface="Arial" panose="020B0604020202020204" pitchFamily="34" charset="0"/>
              </a:rPr>
              <a:t>One cannot instantiate abstract classes since all the methods are not implemented</a:t>
            </a:r>
          </a:p>
          <a:p>
            <a:pPr marL="625475" lvl="2" indent="-285750">
              <a:defRPr/>
            </a:pPr>
            <a:r>
              <a:rPr lang="en-US" dirty="0">
                <a:latin typeface="Arial" panose="020B0604020202020204" pitchFamily="34" charset="0"/>
                <a:cs typeface="Arial" panose="020B0604020202020204" pitchFamily="34" charset="0"/>
              </a:rPr>
              <a:t>The derived class must implement the pure virtual functions  Note: </a:t>
            </a:r>
            <a:r>
              <a:rPr lang="en-US" dirty="0">
                <a:solidFill>
                  <a:srgbClr val="FF0000"/>
                </a:solidFill>
                <a:latin typeface="Arial" panose="020B0604020202020204" pitchFamily="34" charset="0"/>
                <a:cs typeface="Arial" panose="020B0604020202020204" pitchFamily="34" charset="0"/>
              </a:rPr>
              <a:t>a constructor cannot be virtual</a:t>
            </a:r>
          </a:p>
          <a:p>
            <a:pPr marL="623887" lvl="1" indent="-285750">
              <a:defRPr/>
            </a:pPr>
            <a:endParaRPr lang="en-US" dirty="0"/>
          </a:p>
          <a:p>
            <a:pPr lvl="3">
              <a:defRPr/>
            </a:pPr>
            <a:endParaRPr lang="en-US" sz="1800" dirty="0"/>
          </a:p>
        </p:txBody>
      </p:sp>
      <p:sp>
        <p:nvSpPr>
          <p:cNvPr id="50178" name="Rectangle 2"/>
          <p:cNvSpPr>
            <a:spLocks noGrp="1" noChangeArrowheads="1"/>
          </p:cNvSpPr>
          <p:nvPr>
            <p:ph type="title"/>
          </p:nvPr>
        </p:nvSpPr>
        <p:spPr/>
        <p:txBody>
          <a:bodyPr>
            <a:normAutofit fontScale="90000"/>
          </a:bodyPr>
          <a:lstStyle/>
          <a:p>
            <a:r>
              <a:rPr lang="en-US"/>
              <a:t>Abstract Classes and Pure Virtual Functions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532" y="5311300"/>
            <a:ext cx="2194983" cy="1455369"/>
          </a:xfrm>
          <a:prstGeom prst="rect">
            <a:avLst/>
          </a:prstGeom>
        </p:spPr>
      </p:pic>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566930"/>
            <a:ext cx="8534400" cy="4322763"/>
          </a:xfrm>
        </p:spPr>
        <p:txBody>
          <a:bodyPr>
            <a:normAutofit/>
          </a:bodyPr>
          <a:lstStyle/>
          <a:p>
            <a:pPr marL="285750" lvl="1" indent="-285750">
              <a:defRPr/>
            </a:pPr>
            <a:r>
              <a:rPr lang="en-US" dirty="0">
                <a:latin typeface="Arial" panose="020B0604020202020204" pitchFamily="34" charset="0"/>
                <a:cs typeface="Arial" panose="020B0604020202020204" pitchFamily="34" charset="0"/>
              </a:rPr>
              <a:t>class </a:t>
            </a:r>
            <a:r>
              <a:rPr lang="en-US" dirty="0" err="1">
                <a:latin typeface="Arial" panose="020B0604020202020204" pitchFamily="34" charset="0"/>
                <a:cs typeface="Arial" panose="020B0604020202020204" pitchFamily="34" charset="0"/>
              </a:rPr>
              <a:t>employeeType</a:t>
            </a:r>
            <a:endParaRPr lang="en-US" dirty="0">
              <a:latin typeface="Arial" panose="020B0604020202020204" pitchFamily="34" charset="0"/>
              <a:cs typeface="Arial" panose="020B0604020202020204" pitchFamily="34" charset="0"/>
            </a:endParaRPr>
          </a:p>
          <a:p>
            <a:pPr marL="285750" lvl="1" indent="-285750">
              <a:defRPr/>
            </a:pPr>
            <a:r>
              <a:rPr lang="en-US" dirty="0">
                <a:latin typeface="Arial" panose="020B0604020202020204" pitchFamily="34" charset="0"/>
                <a:cs typeface="Arial" panose="020B0604020202020204" pitchFamily="34" charset="0"/>
              </a:rPr>
              <a:t>public:</a:t>
            </a:r>
          </a:p>
          <a:p>
            <a:pPr marL="523494" lvl="2" indent="-285750">
              <a:defRPr/>
            </a:pPr>
            <a:r>
              <a:rPr lang="en-US" dirty="0">
                <a:latin typeface="Arial" panose="020B0604020202020204" pitchFamily="34" charset="0"/>
                <a:cs typeface="Arial" panose="020B0604020202020204" pitchFamily="34" charset="0"/>
              </a:rPr>
              <a:t>virtual void print() </a:t>
            </a:r>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 0;</a:t>
            </a:r>
          </a:p>
          <a:p>
            <a:pPr marL="523494" lvl="2" indent="-285750">
              <a:defRPr/>
            </a:pPr>
            <a:endParaRPr lang="en-US" dirty="0">
              <a:latin typeface="Arial" panose="020B0604020202020204" pitchFamily="34" charset="0"/>
              <a:cs typeface="Arial" panose="020B0604020202020204" pitchFamily="34" charset="0"/>
            </a:endParaRPr>
          </a:p>
          <a:p>
            <a:pPr marL="285750" lvl="1" indent="-285750">
              <a:defRPr/>
            </a:pPr>
            <a:r>
              <a:rPr lang="en-US" dirty="0">
                <a:latin typeface="Arial" panose="020B0604020202020204" pitchFamily="34" charset="0"/>
                <a:cs typeface="Arial" panose="020B0604020202020204" pitchFamily="34" charset="0"/>
              </a:rPr>
              <a:t>class </a:t>
            </a:r>
            <a:r>
              <a:rPr lang="en-US" dirty="0" err="1">
                <a:latin typeface="Arial" panose="020B0604020202020204" pitchFamily="34" charset="0"/>
                <a:cs typeface="Arial" panose="020B0604020202020204" pitchFamily="34" charset="0"/>
              </a:rPr>
              <a:t>fullTimeEmployee</a:t>
            </a:r>
            <a:r>
              <a:rPr lang="en-US" dirty="0">
                <a:latin typeface="Arial" panose="020B0604020202020204" pitchFamily="34" charset="0"/>
                <a:cs typeface="Arial" panose="020B0604020202020204" pitchFamily="34" charset="0"/>
              </a:rPr>
              <a:t>: public </a:t>
            </a:r>
            <a:r>
              <a:rPr lang="en-US" dirty="0" err="1">
                <a:latin typeface="Arial" panose="020B0604020202020204" pitchFamily="34" charset="0"/>
                <a:cs typeface="Arial" panose="020B0604020202020204" pitchFamily="34" charset="0"/>
              </a:rPr>
              <a:t>employeeType</a:t>
            </a:r>
            <a:endParaRPr lang="en-US" dirty="0">
              <a:latin typeface="Arial" panose="020B0604020202020204" pitchFamily="34" charset="0"/>
              <a:cs typeface="Arial" panose="020B0604020202020204" pitchFamily="34" charset="0"/>
            </a:endParaRPr>
          </a:p>
          <a:p>
            <a:pPr marL="285750" lvl="1" indent="-285750">
              <a:defRPr/>
            </a:pPr>
            <a:r>
              <a:rPr lang="en-US" dirty="0">
                <a:latin typeface="Arial" panose="020B0604020202020204" pitchFamily="34" charset="0"/>
                <a:cs typeface="Arial" panose="020B0604020202020204" pitchFamily="34" charset="0"/>
              </a:rPr>
              <a:t>public:</a:t>
            </a:r>
          </a:p>
          <a:p>
            <a:pPr marL="523494" lvl="2" indent="-285750">
              <a:defRPr/>
            </a:pPr>
            <a:r>
              <a:rPr lang="en-US" dirty="0">
                <a:latin typeface="Arial" panose="020B0604020202020204" pitchFamily="34" charset="0"/>
                <a:cs typeface="Arial" panose="020B0604020202020204" pitchFamily="34" charset="0"/>
              </a:rPr>
              <a:t>void print() </a:t>
            </a:r>
            <a:r>
              <a:rPr lang="en-US" dirty="0" err="1">
                <a:latin typeface="Arial" panose="020B0604020202020204" pitchFamily="34" charset="0"/>
                <a:cs typeface="Arial" panose="020B0604020202020204" pitchFamily="34" charset="0"/>
              </a:rPr>
              <a:t>const</a:t>
            </a:r>
            <a:endParaRPr lang="en-US" dirty="0">
              <a:latin typeface="Arial" panose="020B0604020202020204" pitchFamily="34" charset="0"/>
              <a:cs typeface="Arial" panose="020B0604020202020204" pitchFamily="34" charset="0"/>
            </a:endParaRPr>
          </a:p>
          <a:p>
            <a:pPr marL="523494" lvl="2" indent="-285750">
              <a:defRPr/>
            </a:pPr>
            <a:r>
              <a:rPr lang="en-US" dirty="0">
                <a:latin typeface="Arial" panose="020B0604020202020204" pitchFamily="34" charset="0"/>
                <a:cs typeface="Arial" panose="020B0604020202020204" pitchFamily="34" charset="0"/>
              </a:rPr>
              <a:t>virtual </a:t>
            </a:r>
            <a:r>
              <a:rPr lang="en-US" dirty="0" err="1">
                <a:latin typeface="Arial" panose="020B0604020202020204" pitchFamily="34" charset="0"/>
                <a:cs typeface="Arial" panose="020B0604020202020204" pitchFamily="34" charset="0"/>
              </a:rPr>
              <a:t>setId</a:t>
            </a:r>
            <a:r>
              <a:rPr lang="en-US" dirty="0">
                <a:latin typeface="Arial" panose="020B0604020202020204" pitchFamily="34" charset="0"/>
                <a:cs typeface="Arial" panose="020B0604020202020204" pitchFamily="34" charset="0"/>
              </a:rPr>
              <a:t>(long id);</a:t>
            </a:r>
          </a:p>
          <a:p>
            <a:pPr marL="523494" lvl="2" indent="-285750">
              <a:defRPr/>
            </a:pPr>
            <a:endParaRPr lang="en-US" dirty="0">
              <a:latin typeface="Arial" panose="020B0604020202020204" pitchFamily="34" charset="0"/>
              <a:cs typeface="Arial" panose="020B0604020202020204" pitchFamily="34" charset="0"/>
            </a:endParaRPr>
          </a:p>
          <a:p>
            <a:pPr marL="523494" lvl="2" indent="-285750">
              <a:defRPr/>
            </a:pPr>
            <a:r>
              <a:rPr lang="en-US" dirty="0" err="1">
                <a:latin typeface="Arial" panose="020B0604020202020204" pitchFamily="34" charset="0"/>
                <a:cs typeface="Arial" panose="020B0604020202020204" pitchFamily="34" charset="0"/>
              </a:rPr>
              <a:t>fullTimeEmployee</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must</a:t>
            </a:r>
            <a:r>
              <a:rPr lang="en-US" dirty="0">
                <a:latin typeface="Arial" panose="020B0604020202020204" pitchFamily="34" charset="0"/>
                <a:cs typeface="Arial" panose="020B0604020202020204" pitchFamily="34" charset="0"/>
              </a:rPr>
              <a:t> have a print() method defined</a:t>
            </a:r>
          </a:p>
          <a:p>
            <a:pPr marL="285750" lvl="1" indent="-285750">
              <a:defRPr/>
            </a:pPr>
            <a:endParaRPr lang="en-US" dirty="0"/>
          </a:p>
          <a:p>
            <a:pPr lvl="3">
              <a:defRPr/>
            </a:pPr>
            <a:endParaRPr lang="en-US" sz="1800" dirty="0"/>
          </a:p>
        </p:txBody>
      </p:sp>
      <p:sp>
        <p:nvSpPr>
          <p:cNvPr id="50178" name="Rectangle 2"/>
          <p:cNvSpPr>
            <a:spLocks noGrp="1" noChangeArrowheads="1"/>
          </p:cNvSpPr>
          <p:nvPr>
            <p:ph type="title"/>
          </p:nvPr>
        </p:nvSpPr>
        <p:spPr/>
        <p:txBody>
          <a:bodyPr>
            <a:normAutofit fontScale="90000"/>
          </a:bodyPr>
          <a:lstStyle/>
          <a:p>
            <a:r>
              <a:rPr lang="en-US" dirty="0"/>
              <a:t>Abstract Classes and Pure Virtual Functions 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354" y="3575863"/>
            <a:ext cx="2429846" cy="1378274"/>
          </a:xfrm>
          <a:prstGeom prst="rect">
            <a:avLst/>
          </a:prstGeom>
        </p:spPr>
      </p:pic>
    </p:spTree>
    <p:extLst>
      <p:ext uri="{BB962C8B-B14F-4D97-AF65-F5344CB8AC3E}">
        <p14:creationId xmlns:p14="http://schemas.microsoft.com/office/powerpoint/2010/main" val="2913793110"/>
      </p:ext>
    </p:extLst>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52400" y="999829"/>
            <a:ext cx="8534400" cy="4322763"/>
          </a:xfrm>
        </p:spPr>
        <p:txBody>
          <a:bodyPr>
            <a:normAutofit lnSpcReduction="10000"/>
          </a:bodyPr>
          <a:lstStyle/>
          <a:p>
            <a:pPr marL="285750" indent="-285750"/>
            <a:r>
              <a:rPr lang="en-US" sz="3200" dirty="0">
                <a:latin typeface="Arial" panose="020B0604020202020204" pitchFamily="34" charset="0"/>
                <a:cs typeface="Arial" panose="020B0604020202020204" pitchFamily="34" charset="0"/>
              </a:rPr>
              <a:t>One cannot modify the return type of a virtual function during overriding</a:t>
            </a:r>
          </a:p>
          <a:p>
            <a:pPr marL="541782" lvl="1" indent="-285750"/>
            <a:r>
              <a:rPr lang="en-US" sz="2800" dirty="0">
                <a:latin typeface="Arial" panose="020B0604020202020204" pitchFamily="34" charset="0"/>
                <a:cs typeface="Arial" panose="020B0604020202020204" pitchFamily="34" charset="0"/>
              </a:rPr>
              <a:t>However there is a special case in which one can slightly modify the return type</a:t>
            </a:r>
          </a:p>
          <a:p>
            <a:pPr marL="541782" lvl="1" indent="-285750"/>
            <a:r>
              <a:rPr lang="en-US" sz="2800" dirty="0">
                <a:latin typeface="Arial" panose="020B0604020202020204" pitchFamily="34" charset="0"/>
                <a:cs typeface="Arial" panose="020B0604020202020204" pitchFamily="34" charset="0"/>
              </a:rPr>
              <a:t>If one is returning a pointer or a reference to a base class, then the overridden version of the function </a:t>
            </a:r>
            <a:r>
              <a:rPr lang="en-US" sz="2800" dirty="0">
                <a:solidFill>
                  <a:srgbClr val="FF0000"/>
                </a:solidFill>
                <a:latin typeface="Arial" panose="020B0604020202020204" pitchFamily="34" charset="0"/>
                <a:cs typeface="Arial" panose="020B0604020202020204" pitchFamily="34" charset="0"/>
              </a:rPr>
              <a:t>may</a:t>
            </a:r>
            <a:r>
              <a:rPr lang="en-US" sz="2800" dirty="0">
                <a:latin typeface="Arial" panose="020B0604020202020204" pitchFamily="34" charset="0"/>
                <a:cs typeface="Arial" panose="020B0604020202020204" pitchFamily="34" charset="0"/>
              </a:rPr>
              <a:t> return a pointer or reference to a class derived from what the base returns</a:t>
            </a:r>
          </a:p>
          <a:p>
            <a:pPr marL="541782" lvl="1" indent="-285750"/>
            <a:endParaRPr lang="en-US" sz="2000" dirty="0">
              <a:latin typeface="Arial" panose="020B0604020202020204" pitchFamily="34" charset="0"/>
              <a:cs typeface="Arial" panose="020B0604020202020204" pitchFamily="34" charset="0"/>
            </a:endParaRPr>
          </a:p>
          <a:p>
            <a:pPr marL="541782" lvl="1" indent="-285750"/>
            <a:endParaRPr lang="en-US" sz="2000" dirty="0">
              <a:latin typeface="Arial" panose="020B0604020202020204" pitchFamily="34" charset="0"/>
              <a:cs typeface="Arial" panose="020B0604020202020204" pitchFamily="34" charset="0"/>
            </a:endParaRPr>
          </a:p>
          <a:p>
            <a:pPr marL="256032" lvl="1" indent="0">
              <a:buNone/>
            </a:pPr>
            <a:r>
              <a:rPr lang="en-US" sz="2000" dirty="0">
                <a:latin typeface="Arial" panose="020B0604020202020204" pitchFamily="34" charset="0"/>
                <a:cs typeface="Arial" panose="020B0604020202020204" pitchFamily="34" charset="0"/>
              </a:rPr>
              <a:t> </a:t>
            </a:r>
          </a:p>
        </p:txBody>
      </p:sp>
      <p:sp>
        <p:nvSpPr>
          <p:cNvPr id="47106" name="Rectangle 2"/>
          <p:cNvSpPr>
            <a:spLocks noGrp="1" noChangeArrowheads="1"/>
          </p:cNvSpPr>
          <p:nvPr>
            <p:ph type="title"/>
          </p:nvPr>
        </p:nvSpPr>
        <p:spPr/>
        <p:txBody>
          <a:bodyPr>
            <a:normAutofit fontScale="90000"/>
          </a:bodyPr>
          <a:lstStyle/>
          <a:p>
            <a:r>
              <a:rPr lang="en-US" dirty="0"/>
              <a:t>Variant Return Type</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550" y="4610544"/>
            <a:ext cx="3087053" cy="2028316"/>
          </a:xfrm>
          <a:prstGeom prst="rect">
            <a:avLst/>
          </a:prstGeom>
        </p:spPr>
      </p:pic>
    </p:spTree>
    <p:extLst>
      <p:ext uri="{BB962C8B-B14F-4D97-AF65-F5344CB8AC3E}">
        <p14:creationId xmlns:p14="http://schemas.microsoft.com/office/powerpoint/2010/main" val="461282713"/>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a:t>Casting</a:t>
            </a:r>
          </a:p>
        </p:txBody>
      </p:sp>
      <p:sp>
        <p:nvSpPr>
          <p:cNvPr id="2051" name="Rectangle 3"/>
          <p:cNvSpPr>
            <a:spLocks noGrp="1" noChangeArrowheads="1"/>
          </p:cNvSpPr>
          <p:nvPr>
            <p:ph type="subTitle" idx="1"/>
          </p:nvPr>
        </p:nvSpPr>
        <p:spPr/>
        <p:txBody>
          <a:bodyPr/>
          <a:lstStyle/>
          <a:p>
            <a:r>
              <a:rPr lang="en-US" altLang="en-US" dirty="0"/>
              <a:t> </a:t>
            </a:r>
          </a:p>
        </p:txBody>
      </p:sp>
    </p:spTree>
    <p:extLst>
      <p:ext uri="{BB962C8B-B14F-4D97-AF65-F5344CB8AC3E}">
        <p14:creationId xmlns:p14="http://schemas.microsoft.com/office/powerpoint/2010/main" val="2174765061"/>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a:bodyPr>
          <a:lstStyle/>
          <a:p>
            <a:pPr marL="285750" indent="-285750"/>
            <a:r>
              <a:rPr lang="en-US" dirty="0">
                <a:latin typeface="Arial" panose="020B0604020202020204" pitchFamily="34" charset="0"/>
                <a:cs typeface="Arial" panose="020B0604020202020204" pitchFamily="34" charset="0"/>
              </a:rPr>
              <a:t>A </a:t>
            </a:r>
            <a:r>
              <a:rPr lang="en-US" dirty="0">
                <a:solidFill>
                  <a:srgbClr val="FF0000"/>
                </a:solidFill>
                <a:latin typeface="Arial" panose="020B0604020202020204" pitchFamily="34" charset="0"/>
                <a:cs typeface="Arial" panose="020B0604020202020204" pitchFamily="34" charset="0"/>
              </a:rPr>
              <a:t>shallow copy </a:t>
            </a:r>
            <a:r>
              <a:rPr lang="en-US" dirty="0">
                <a:latin typeface="Arial" panose="020B0604020202020204" pitchFamily="34" charset="0"/>
                <a:cs typeface="Arial" panose="020B0604020202020204" pitchFamily="34" charset="0"/>
              </a:rPr>
              <a:t>copies </a:t>
            </a:r>
            <a:r>
              <a:rPr lang="en-US" dirty="0">
                <a:solidFill>
                  <a:srgbClr val="FF0000"/>
                </a:solidFill>
                <a:latin typeface="Arial" panose="020B0604020202020204" pitchFamily="34" charset="0"/>
                <a:cs typeface="Arial" panose="020B0604020202020204" pitchFamily="34" charset="0"/>
              </a:rPr>
              <a:t>only</a:t>
            </a:r>
            <a:r>
              <a:rPr lang="en-US" dirty="0">
                <a:solidFill>
                  <a:schemeClr val="accent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class data members</a:t>
            </a:r>
          </a:p>
          <a:p>
            <a:pPr marL="742950" lvl="1" indent="-285750"/>
            <a:r>
              <a:rPr lang="en-US" dirty="0">
                <a:latin typeface="Arial" panose="020B0604020202020204" pitchFamily="34" charset="0"/>
                <a:cs typeface="Arial" panose="020B0604020202020204" pitchFamily="34" charset="0"/>
              </a:rPr>
              <a:t>Does not make a copy of any pointed to data </a:t>
            </a:r>
          </a:p>
          <a:p>
            <a:pPr marL="742950" lvl="1" indent="-285750"/>
            <a:r>
              <a:rPr lang="en-US" dirty="0">
                <a:latin typeface="Arial" panose="020B0604020202020204" pitchFamily="34" charset="0"/>
                <a:cs typeface="Arial" panose="020B0604020202020204" pitchFamily="34" charset="0"/>
              </a:rPr>
              <a:t>Shares any pointed-to dynamic data with the original class object</a:t>
            </a:r>
          </a:p>
          <a:p>
            <a:pPr marL="285750" indent="-285750"/>
            <a:r>
              <a:rPr lang="en-US" dirty="0">
                <a:latin typeface="Arial" panose="020B0604020202020204" pitchFamily="34" charset="0"/>
                <a:cs typeface="Arial" panose="020B0604020202020204" pitchFamily="34" charset="0"/>
              </a:rPr>
              <a:t>A </a:t>
            </a:r>
            <a:r>
              <a:rPr lang="en-US" dirty="0">
                <a:solidFill>
                  <a:srgbClr val="FF0000"/>
                </a:solidFill>
                <a:latin typeface="Arial" panose="020B0604020202020204" pitchFamily="34" charset="0"/>
                <a:cs typeface="Arial" panose="020B0604020202020204" pitchFamily="34" charset="0"/>
              </a:rPr>
              <a:t>deep copy </a:t>
            </a:r>
            <a:r>
              <a:rPr lang="en-US" dirty="0">
                <a:latin typeface="Arial" panose="020B0604020202020204" pitchFamily="34" charset="0"/>
                <a:cs typeface="Arial" panose="020B0604020202020204" pitchFamily="34" charset="0"/>
              </a:rPr>
              <a:t>copies not only the class data members</a:t>
            </a:r>
          </a:p>
          <a:p>
            <a:pPr marL="742950" lvl="1" indent="-285750"/>
            <a:r>
              <a:rPr lang="en-US" dirty="0">
                <a:latin typeface="Arial" panose="020B0604020202020204" pitchFamily="34" charset="0"/>
                <a:cs typeface="Arial" panose="020B0604020202020204" pitchFamily="34" charset="0"/>
              </a:rPr>
              <a:t>Makes a separate stored copy of any pointed-to data </a:t>
            </a:r>
          </a:p>
          <a:p>
            <a:pPr marL="742950" lvl="1" indent="-285750"/>
            <a:r>
              <a:rPr lang="en-US" dirty="0">
                <a:latin typeface="Arial" panose="020B0604020202020204" pitchFamily="34" charset="0"/>
                <a:cs typeface="Arial" panose="020B0604020202020204" pitchFamily="34" charset="0"/>
              </a:rPr>
              <a:t>Makes its own copy of the pointed-to dynamic data at different locations than the original class object</a:t>
            </a:r>
          </a:p>
        </p:txBody>
      </p:sp>
      <p:sp>
        <p:nvSpPr>
          <p:cNvPr id="28674" name="Rectangle 2"/>
          <p:cNvSpPr>
            <a:spLocks noGrp="1" noChangeArrowheads="1"/>
          </p:cNvSpPr>
          <p:nvPr>
            <p:ph type="title"/>
          </p:nvPr>
        </p:nvSpPr>
        <p:spPr>
          <a:xfrm>
            <a:off x="1193800" y="76200"/>
            <a:ext cx="6959600" cy="409575"/>
          </a:xfrm>
        </p:spPr>
        <p:txBody>
          <a:bodyPr>
            <a:normAutofit fontScale="90000"/>
          </a:bodyPr>
          <a:lstStyle/>
          <a:p>
            <a:r>
              <a:rPr lang="en-US"/>
              <a:t/>
            </a:r>
            <a:br>
              <a:rPr lang="en-US"/>
            </a:br>
            <a:r>
              <a:rPr lang="en-US"/>
              <a:t>Shallow Copy vs. Deep Copy </a:t>
            </a:r>
          </a:p>
        </p:txBody>
      </p:sp>
      <p:pic>
        <p:nvPicPr>
          <p:cNvPr id="1026" name="Picture 2" descr="C:\Users\Jerry\Desktop\index.jpg"/>
          <p:cNvPicPr>
            <a:picLocks noChangeAspect="1" noChangeArrowheads="1"/>
          </p:cNvPicPr>
          <p:nvPr/>
        </p:nvPicPr>
        <p:blipFill>
          <a:blip r:embed="rId3" cstate="print"/>
          <a:srcRect/>
          <a:stretch>
            <a:fillRect/>
          </a:stretch>
        </p:blipFill>
        <p:spPr bwMode="auto">
          <a:xfrm>
            <a:off x="6467547" y="5513672"/>
            <a:ext cx="1600127" cy="1247343"/>
          </a:xfrm>
          <a:prstGeom prst="rect">
            <a:avLst/>
          </a:prstGeom>
          <a:noFill/>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52400" y="1142999"/>
            <a:ext cx="8534400" cy="4322763"/>
          </a:xfrm>
        </p:spPr>
        <p:txBody>
          <a:bodyPr>
            <a:normAutofit lnSpcReduction="10000"/>
          </a:bodyPr>
          <a:lstStyle/>
          <a:p>
            <a:r>
              <a:rPr lang="en-US" sz="3600" dirty="0" err="1">
                <a:latin typeface="Arial" panose="020B0604020202020204" pitchFamily="34" charset="0"/>
                <a:cs typeface="Arial" panose="020B0604020202020204" pitchFamily="34" charset="0"/>
              </a:rPr>
              <a:t>Static_casting</a:t>
            </a:r>
            <a:r>
              <a:rPr lang="en-US" sz="3600" dirty="0">
                <a:latin typeface="Arial" panose="020B0604020202020204" pitchFamily="34" charset="0"/>
                <a:cs typeface="Arial" panose="020B0604020202020204" pitchFamily="34" charset="0"/>
              </a:rPr>
              <a:t> is explicit</a:t>
            </a:r>
          </a:p>
          <a:p>
            <a:pPr lvl="1"/>
            <a:r>
              <a:rPr lang="en-US" sz="2800" dirty="0">
                <a:latin typeface="Arial" panose="020B0604020202020204" pitchFamily="34" charset="0"/>
                <a:cs typeface="Arial" panose="020B0604020202020204" pitchFamily="34" charset="0"/>
              </a:rPr>
              <a:t>As opposed to implicit coercion</a:t>
            </a:r>
          </a:p>
          <a:p>
            <a:pPr lvl="1"/>
            <a:endParaRPr lang="en-US" sz="24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Can also take the form data (expression)</a:t>
            </a:r>
          </a:p>
          <a:p>
            <a:pPr lvl="1"/>
            <a:r>
              <a:rPr lang="en-US" sz="2800" dirty="0">
                <a:latin typeface="Arial" panose="020B0604020202020204" pitchFamily="34" charset="0"/>
                <a:cs typeface="Arial" panose="020B0604020202020204" pitchFamily="34" charset="0"/>
              </a:rPr>
              <a:t>C-like casting</a:t>
            </a:r>
          </a:p>
          <a:p>
            <a:pPr lvl="1"/>
            <a:r>
              <a:rPr lang="en-US" sz="2800" dirty="0">
                <a:latin typeface="Arial" panose="020B0604020202020204" pitchFamily="34" charset="0"/>
                <a:cs typeface="Arial" panose="020B0604020202020204" pitchFamily="34" charset="0"/>
              </a:rPr>
              <a:t>For example </a:t>
            </a:r>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(17.6) = 17</a:t>
            </a:r>
          </a:p>
          <a:p>
            <a:pPr lvl="1"/>
            <a:r>
              <a:rPr lang="en-US" sz="2800" dirty="0" err="1">
                <a:latin typeface="Arial" panose="020B0604020202020204" pitchFamily="34" charset="0"/>
                <a:cs typeface="Arial" panose="020B0604020202020204" pitchFamily="34" charset="0"/>
              </a:rPr>
              <a:t>Static_casting</a:t>
            </a:r>
            <a:r>
              <a:rPr lang="en-US" sz="2800" dirty="0">
                <a:latin typeface="Arial" panose="020B0604020202020204" pitchFamily="34" charset="0"/>
                <a:cs typeface="Arial" panose="020B0604020202020204" pitchFamily="34" charset="0"/>
              </a:rPr>
              <a:t> is prefer over the C-like casting</a:t>
            </a: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a:p>
            <a:pPr lvl="1"/>
            <a:r>
              <a:rPr lang="en-US" sz="2800" dirty="0">
                <a:solidFill>
                  <a:srgbClr val="FF0000"/>
                </a:solidFill>
                <a:latin typeface="Arial" panose="020B0604020202020204" pitchFamily="34" charset="0"/>
                <a:cs typeface="Arial" panose="020B0604020202020204" pitchFamily="34" charset="0"/>
              </a:rPr>
              <a:t>See cast1.cpp</a:t>
            </a:r>
          </a:p>
          <a:p>
            <a:pPr lvl="1"/>
            <a:endParaRPr lang="en-US" sz="2000" dirty="0">
              <a:latin typeface="Arial" panose="020B0604020202020204" pitchFamily="34" charset="0"/>
              <a:cs typeface="Arial" panose="020B0604020202020204" pitchFamily="34" charset="0"/>
            </a:endParaRPr>
          </a:p>
        </p:txBody>
      </p:sp>
      <p:sp>
        <p:nvSpPr>
          <p:cNvPr id="47106" name="Rectangle 2"/>
          <p:cNvSpPr>
            <a:spLocks noGrp="1" noChangeArrowheads="1"/>
          </p:cNvSpPr>
          <p:nvPr>
            <p:ph type="title"/>
          </p:nvPr>
        </p:nvSpPr>
        <p:spPr>
          <a:xfrm>
            <a:off x="457200" y="463638"/>
            <a:ext cx="8229600" cy="679361"/>
          </a:xfrm>
        </p:spPr>
        <p:txBody>
          <a:bodyPr>
            <a:normAutofit fontScale="90000"/>
          </a:bodyPr>
          <a:lstStyle/>
          <a:p>
            <a:r>
              <a:rPr lang="en-US" dirty="0"/>
              <a:t> </a:t>
            </a:r>
            <a:r>
              <a:rPr lang="en-US" dirty="0" err="1"/>
              <a:t>Static_casting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028" y="4427269"/>
            <a:ext cx="2314772" cy="2314772"/>
          </a:xfrm>
          <a:prstGeom prst="rect">
            <a:avLst/>
          </a:prstGeom>
        </p:spPr>
      </p:pic>
    </p:spTree>
    <p:extLst>
      <p:ext uri="{BB962C8B-B14F-4D97-AF65-F5344CB8AC3E}">
        <p14:creationId xmlns:p14="http://schemas.microsoft.com/office/powerpoint/2010/main" val="3601802679"/>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52400" y="1142999"/>
            <a:ext cx="8534400" cy="4322763"/>
          </a:xfrm>
        </p:spPr>
        <p:txBody>
          <a:bodyPr>
            <a:normAutofit/>
          </a:bodyPr>
          <a:lstStyle/>
          <a:p>
            <a:r>
              <a:rPr lang="en-US" sz="3200" dirty="0" err="1">
                <a:latin typeface="Arial" panose="020B0604020202020204" pitchFamily="34" charset="0"/>
                <a:cs typeface="Arial" panose="020B0604020202020204" pitchFamily="34" charset="0"/>
              </a:rPr>
              <a:t>Upcasting</a:t>
            </a:r>
            <a:r>
              <a:rPr lang="en-US" sz="3200" dirty="0">
                <a:latin typeface="Arial" panose="020B0604020202020204" pitchFamily="34" charset="0"/>
                <a:cs typeface="Arial" panose="020B0604020202020204" pitchFamily="34" charset="0"/>
              </a:rPr>
              <a:t> – moving up an inheritance hierarchy </a:t>
            </a:r>
          </a:p>
          <a:p>
            <a:pPr lvl="1"/>
            <a:r>
              <a:rPr lang="en-US" sz="2800" dirty="0">
                <a:latin typeface="Arial" panose="020B0604020202020204" pitchFamily="34" charset="0"/>
                <a:cs typeface="Arial" panose="020B0604020202020204" pitchFamily="34" charset="0"/>
              </a:rPr>
              <a:t>When </a:t>
            </a:r>
            <a:r>
              <a:rPr lang="en-US" sz="2800" dirty="0" err="1">
                <a:latin typeface="Arial" panose="020B0604020202020204" pitchFamily="34" charset="0"/>
                <a:cs typeface="Arial" panose="020B0604020202020204" pitchFamily="34" charset="0"/>
              </a:rPr>
              <a:t>upcasting</a:t>
            </a:r>
            <a:r>
              <a:rPr lang="en-US" sz="2800" dirty="0">
                <a:latin typeface="Arial" panose="020B0604020202020204" pitchFamily="34" charset="0"/>
                <a:cs typeface="Arial" panose="020B0604020202020204" pitchFamily="34" charset="0"/>
              </a:rPr>
              <a:t>, it is always clearly derived from an ancestor class</a:t>
            </a:r>
          </a:p>
          <a:p>
            <a:r>
              <a:rPr lang="en-US" sz="3200" dirty="0">
                <a:latin typeface="Arial" panose="020B0604020202020204" pitchFamily="34" charset="0"/>
                <a:cs typeface="Arial" panose="020B0604020202020204" pitchFamily="34" charset="0"/>
              </a:rPr>
              <a:t>Downcasting – moving down an inheritance hierarchy </a:t>
            </a:r>
          </a:p>
          <a:p>
            <a:pPr lvl="1"/>
            <a:r>
              <a:rPr lang="en-US" sz="2800" dirty="0">
                <a:latin typeface="Arial" panose="020B0604020202020204" pitchFamily="34" charset="0"/>
                <a:cs typeface="Arial" panose="020B0604020202020204" pitchFamily="34" charset="0"/>
              </a:rPr>
              <a:t> When downcasting, there are usually several possibilities that one could cast  </a:t>
            </a:r>
          </a:p>
        </p:txBody>
      </p:sp>
      <p:sp>
        <p:nvSpPr>
          <p:cNvPr id="47106" name="Rectangle 2"/>
          <p:cNvSpPr>
            <a:spLocks noGrp="1" noChangeArrowheads="1"/>
          </p:cNvSpPr>
          <p:nvPr>
            <p:ph type="title"/>
          </p:nvPr>
        </p:nvSpPr>
        <p:spPr>
          <a:xfrm>
            <a:off x="457200" y="463638"/>
            <a:ext cx="8229600" cy="679361"/>
          </a:xfrm>
        </p:spPr>
        <p:txBody>
          <a:bodyPr>
            <a:normAutofit fontScale="90000"/>
          </a:bodyPr>
          <a:lstStyle/>
          <a:p>
            <a:r>
              <a:rPr lang="en-US" dirty="0"/>
              <a:t> </a:t>
            </a:r>
            <a:r>
              <a:rPr lang="en-US" dirty="0" err="1"/>
              <a:t>Upcasting</a:t>
            </a:r>
            <a:r>
              <a:rPr lang="en-US" dirty="0"/>
              <a:t> vs Downcasting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002" y="4928019"/>
            <a:ext cx="1828800"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461" y="5271077"/>
            <a:ext cx="1525541" cy="1142683"/>
          </a:xfrm>
          <a:prstGeom prst="rect">
            <a:avLst/>
          </a:prstGeom>
        </p:spPr>
      </p:pic>
      <p:sp>
        <p:nvSpPr>
          <p:cNvPr id="2" name="TextBox 1"/>
          <p:cNvSpPr txBox="1"/>
          <p:nvPr/>
        </p:nvSpPr>
        <p:spPr>
          <a:xfrm>
            <a:off x="6130344" y="5673143"/>
            <a:ext cx="412292" cy="338554"/>
          </a:xfrm>
          <a:prstGeom prst="rect">
            <a:avLst/>
          </a:prstGeom>
          <a:noFill/>
        </p:spPr>
        <p:txBody>
          <a:bodyPr wrap="none" rtlCol="0">
            <a:spAutoFit/>
          </a:bodyPr>
          <a:lstStyle/>
          <a:p>
            <a:r>
              <a:rPr lang="en-US" dirty="0"/>
              <a:t>vs</a:t>
            </a:r>
          </a:p>
        </p:txBody>
      </p:sp>
    </p:spTree>
    <p:extLst>
      <p:ext uri="{BB962C8B-B14F-4D97-AF65-F5344CB8AC3E}">
        <p14:creationId xmlns:p14="http://schemas.microsoft.com/office/powerpoint/2010/main" val="204249917"/>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52400" y="1142999"/>
            <a:ext cx="8534400" cy="4322763"/>
          </a:xfrm>
        </p:spPr>
        <p:txBody>
          <a:bodyPr>
            <a:normAutofit/>
          </a:bodyPr>
          <a:lstStyle/>
          <a:p>
            <a:pPr lvl="1"/>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Circle</a:t>
            </a:r>
            <a:r>
              <a:rPr lang="en-US" sz="2400" dirty="0">
                <a:latin typeface="Arial" panose="020B0604020202020204" pitchFamily="34" charset="0"/>
                <a:cs typeface="Arial" panose="020B0604020202020204" pitchFamily="34" charset="0"/>
              </a:rPr>
              <a:t> is a type of </a:t>
            </a:r>
            <a:r>
              <a:rPr lang="en-US" sz="2400" b="1" dirty="0">
                <a:latin typeface="Arial" panose="020B0604020202020204" pitchFamily="34" charset="0"/>
                <a:cs typeface="Arial" panose="020B0604020202020204" pitchFamily="34" charset="0"/>
              </a:rPr>
              <a:t>Shape</a:t>
            </a:r>
            <a:r>
              <a:rPr lang="en-US" sz="2400" dirty="0">
                <a:latin typeface="Arial" panose="020B0604020202020204" pitchFamily="34" charset="0"/>
                <a:cs typeface="Arial" panose="020B0604020202020204" pitchFamily="34" charset="0"/>
              </a:rPr>
              <a:t> (that’s the </a:t>
            </a:r>
            <a:r>
              <a:rPr lang="en-US" sz="2400" dirty="0" err="1">
                <a:latin typeface="Arial" panose="020B0604020202020204" pitchFamily="34" charset="0"/>
                <a:cs typeface="Arial" panose="020B0604020202020204" pitchFamily="34" charset="0"/>
              </a:rPr>
              <a:t>upcast</a:t>
            </a:r>
            <a:r>
              <a:rPr lang="en-US" sz="2400" dirty="0">
                <a:latin typeface="Arial" panose="020B0604020202020204" pitchFamily="34" charset="0"/>
                <a:cs typeface="Arial" panose="020B0604020202020204" pitchFamily="34" charset="0"/>
              </a:rPr>
              <a:t>), but if you try to downcast a </a:t>
            </a:r>
            <a:r>
              <a:rPr lang="en-US" sz="2400" b="1" dirty="0">
                <a:latin typeface="Arial" panose="020B0604020202020204" pitchFamily="34" charset="0"/>
                <a:cs typeface="Arial" panose="020B0604020202020204" pitchFamily="34" charset="0"/>
              </a:rPr>
              <a:t>Shape</a:t>
            </a:r>
            <a:r>
              <a:rPr lang="en-US" sz="2400" dirty="0">
                <a:latin typeface="Arial" panose="020B0604020202020204" pitchFamily="34" charset="0"/>
                <a:cs typeface="Arial" panose="020B0604020202020204" pitchFamily="34" charset="0"/>
              </a:rPr>
              <a:t> it could be a </a:t>
            </a:r>
            <a:r>
              <a:rPr lang="en-US" sz="2400" b="1" dirty="0">
                <a:latin typeface="Arial" panose="020B0604020202020204" pitchFamily="34" charset="0"/>
                <a:cs typeface="Arial" panose="020B0604020202020204" pitchFamily="34" charset="0"/>
              </a:rPr>
              <a:t>Circle</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Square</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Triangle</a:t>
            </a:r>
            <a:r>
              <a:rPr lang="en-US" sz="2400" dirty="0">
                <a:latin typeface="Arial" panose="020B0604020202020204" pitchFamily="34" charset="0"/>
                <a:cs typeface="Arial" panose="020B0604020202020204" pitchFamily="34" charset="0"/>
              </a:rPr>
              <a:t>, etc. </a:t>
            </a:r>
          </a:p>
          <a:p>
            <a:pPr lvl="1"/>
            <a:r>
              <a:rPr lang="en-US" sz="2400" dirty="0">
                <a:latin typeface="Arial" panose="020B0604020202020204" pitchFamily="34" charset="0"/>
                <a:cs typeface="Arial" panose="020B0604020202020204" pitchFamily="34" charset="0"/>
              </a:rPr>
              <a:t>But an even more important issue is asking why one is downcasting in the first place instead of just using polymorphism to automatically figure out the correct type </a:t>
            </a:r>
          </a:p>
        </p:txBody>
      </p:sp>
      <p:sp>
        <p:nvSpPr>
          <p:cNvPr id="47106" name="Rectangle 2"/>
          <p:cNvSpPr>
            <a:spLocks noGrp="1" noChangeArrowheads="1"/>
          </p:cNvSpPr>
          <p:nvPr>
            <p:ph type="title"/>
          </p:nvPr>
        </p:nvSpPr>
        <p:spPr>
          <a:xfrm>
            <a:off x="457199" y="463638"/>
            <a:ext cx="8427493" cy="679361"/>
          </a:xfrm>
        </p:spPr>
        <p:txBody>
          <a:bodyPr>
            <a:normAutofit fontScale="90000"/>
          </a:bodyPr>
          <a:lstStyle/>
          <a:p>
            <a:r>
              <a:rPr lang="en-US" dirty="0"/>
              <a:t> </a:t>
            </a:r>
            <a:r>
              <a:rPr lang="en-US" dirty="0" err="1"/>
              <a:t>Upcasting</a:t>
            </a:r>
            <a:r>
              <a:rPr lang="en-US" dirty="0"/>
              <a:t> vs Downcasting Example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989" y="3753842"/>
            <a:ext cx="3725838" cy="2780049"/>
          </a:xfrm>
          <a:prstGeom prst="rect">
            <a:avLst/>
          </a:prstGeom>
          <a:solidFill>
            <a:schemeClr val="accent2"/>
          </a:solidFill>
          <a:ln w="57150">
            <a:solidFill>
              <a:srgbClr val="FF0000"/>
            </a:solidFill>
          </a:ln>
        </p:spPr>
      </p:pic>
    </p:spTree>
    <p:extLst>
      <p:ext uri="{BB962C8B-B14F-4D97-AF65-F5344CB8AC3E}">
        <p14:creationId xmlns:p14="http://schemas.microsoft.com/office/powerpoint/2010/main" val="4071975266"/>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err="1"/>
              <a:t>Upcasting</a:t>
            </a:r>
            <a:endParaRPr lang="en-US" dirty="0"/>
          </a:p>
        </p:txBody>
      </p:sp>
      <p:sp>
        <p:nvSpPr>
          <p:cNvPr id="23555" name="Rectangle 3"/>
          <p:cNvSpPr>
            <a:spLocks noGrp="1" noChangeArrowheads="1"/>
          </p:cNvSpPr>
          <p:nvPr>
            <p:ph type="body" idx="1"/>
          </p:nvPr>
        </p:nvSpPr>
        <p:spPr/>
        <p:txBody>
          <a:bodyPr>
            <a:normAutofit/>
          </a:bodyPr>
          <a:lstStyle/>
          <a:p>
            <a:pPr marL="285750" indent="-285750"/>
            <a:r>
              <a:rPr lang="en-US" sz="2400" dirty="0">
                <a:latin typeface="Arial" panose="020B0604020202020204" pitchFamily="34" charset="0"/>
                <a:cs typeface="Arial" panose="020B0604020202020204" pitchFamily="34" charset="0"/>
              </a:rPr>
              <a:t>Converting a derived-class reference or pointer to a base-class</a:t>
            </a:r>
          </a:p>
          <a:p>
            <a:pPr marL="285750" indent="-285750"/>
            <a:r>
              <a:rPr lang="en-US" sz="2400" dirty="0">
                <a:latin typeface="Arial" panose="020B0604020202020204" pitchFamily="34" charset="0"/>
                <a:cs typeface="Arial" panose="020B0604020202020204" pitchFamily="34" charset="0"/>
              </a:rPr>
              <a:t>Allows one to treat a derived type as though it were its base type</a:t>
            </a:r>
          </a:p>
          <a:p>
            <a:pPr marL="285750" indent="-285750"/>
            <a:r>
              <a:rPr lang="en-US" sz="2400" dirty="0">
                <a:latin typeface="Arial" panose="020B0604020202020204" pitchFamily="34" charset="0"/>
                <a:cs typeface="Arial" panose="020B0604020202020204" pitchFamily="34" charset="0"/>
              </a:rPr>
              <a:t>It is always allowed for </a:t>
            </a:r>
            <a:r>
              <a:rPr lang="en-US" sz="2400" b="1" dirty="0">
                <a:latin typeface="Arial" panose="020B0604020202020204" pitchFamily="34" charset="0"/>
                <a:cs typeface="Arial" panose="020B0604020202020204" pitchFamily="34" charset="0"/>
              </a:rPr>
              <a:t>public</a:t>
            </a:r>
            <a:r>
              <a:rPr lang="en-US" sz="2400" dirty="0">
                <a:latin typeface="Arial" panose="020B0604020202020204" pitchFamily="34" charset="0"/>
                <a:cs typeface="Arial" panose="020B0604020202020204" pitchFamily="34" charset="0"/>
              </a:rPr>
              <a:t> inheritance, without an explicit type cast</a:t>
            </a:r>
          </a:p>
          <a:p>
            <a:pPr marL="541782" lvl="1" indent="-285750"/>
            <a:r>
              <a:rPr lang="en-US" sz="2000" dirty="0">
                <a:latin typeface="Arial" panose="020B0604020202020204" pitchFamily="34" charset="0"/>
                <a:cs typeface="Arial" panose="020B0604020202020204" pitchFamily="34" charset="0"/>
              </a:rPr>
              <a:t>This is a result of the </a:t>
            </a:r>
            <a:r>
              <a:rPr lang="en-US" sz="2000" b="1" dirty="0">
                <a:latin typeface="Arial" panose="020B0604020202020204" pitchFamily="34" charset="0"/>
                <a:cs typeface="Arial" panose="020B0604020202020204" pitchFamily="34" charset="0"/>
              </a:rPr>
              <a:t>is-a</a:t>
            </a:r>
            <a:r>
              <a:rPr lang="en-US" sz="2000" dirty="0">
                <a:latin typeface="Arial" panose="020B0604020202020204" pitchFamily="34" charset="0"/>
                <a:cs typeface="Arial" panose="020B0604020202020204" pitchFamily="34" charset="0"/>
              </a:rPr>
              <a:t> relationship between the base and derived classes </a:t>
            </a:r>
          </a:p>
          <a:p>
            <a:pPr marL="541782" lvl="1" indent="-285750"/>
            <a:endParaRPr lang="en-US" sz="2000" dirty="0">
              <a:latin typeface="Arial" panose="020B0604020202020204" pitchFamily="34" charset="0"/>
              <a:cs typeface="Arial" panose="020B0604020202020204" pitchFamily="34" charset="0"/>
            </a:endParaRPr>
          </a:p>
          <a:p>
            <a:pPr marL="541782" lvl="1" indent="-285750"/>
            <a:r>
              <a:rPr lang="en-US" sz="2800" dirty="0">
                <a:solidFill>
                  <a:srgbClr val="FF0000"/>
                </a:solidFill>
                <a:latin typeface="Arial" panose="020B0604020202020204" pitchFamily="34" charset="0"/>
                <a:cs typeface="Arial" panose="020B0604020202020204" pitchFamily="34" charset="0"/>
              </a:rPr>
              <a:t>See cast2.cpp</a:t>
            </a:r>
          </a:p>
          <a:p>
            <a:pPr marL="541782" lvl="1" indent="-285750"/>
            <a:endParaRPr lang="en-US" sz="1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896" y="4761041"/>
            <a:ext cx="2771775" cy="1590675"/>
          </a:xfrm>
          <a:prstGeom prst="rect">
            <a:avLst/>
          </a:prstGeom>
        </p:spPr>
      </p:pic>
    </p:spTree>
    <p:extLst>
      <p:ext uri="{BB962C8B-B14F-4D97-AF65-F5344CB8AC3E}">
        <p14:creationId xmlns:p14="http://schemas.microsoft.com/office/powerpoint/2010/main" val="395671673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154807"/>
            <a:ext cx="8534400" cy="4322763"/>
          </a:xfrm>
        </p:spPr>
        <p:txBody>
          <a:bodyPr>
            <a:normAutofit/>
          </a:bodyPr>
          <a:lstStyle/>
          <a:p>
            <a:r>
              <a:rPr lang="en-US" sz="2800" dirty="0">
                <a:latin typeface="Arial" panose="020B0604020202020204" pitchFamily="34" charset="0"/>
                <a:cs typeface="Arial" panose="020B0604020202020204" pitchFamily="34" charset="0"/>
              </a:rPr>
              <a:t>C++ provides a special </a:t>
            </a:r>
            <a:r>
              <a:rPr lang="en-US" sz="2800" i="1" dirty="0">
                <a:latin typeface="Arial" panose="020B0604020202020204" pitchFamily="34" charset="0"/>
                <a:cs typeface="Arial" panose="020B0604020202020204" pitchFamily="34" charset="0"/>
              </a:rPr>
              <a:t>explicit cast</a:t>
            </a:r>
            <a:r>
              <a:rPr lang="en-US" sz="2800" dirty="0">
                <a:latin typeface="Arial" panose="020B0604020202020204" pitchFamily="34" charset="0"/>
                <a:cs typeface="Arial" panose="020B0604020202020204" pitchFamily="34" charset="0"/>
              </a:rPr>
              <a:t> called </a:t>
            </a:r>
            <a:r>
              <a:rPr lang="en-US" sz="2800" b="1" dirty="0" err="1">
                <a:latin typeface="Arial" panose="020B0604020202020204" pitchFamily="34" charset="0"/>
                <a:cs typeface="Arial" panose="020B0604020202020204" pitchFamily="34" charset="0"/>
              </a:rPr>
              <a:t>dynamic_cast</a:t>
            </a:r>
            <a:r>
              <a:rPr lang="en-US" sz="2800" dirty="0">
                <a:latin typeface="Arial" panose="020B0604020202020204" pitchFamily="34" charset="0"/>
                <a:cs typeface="Arial" panose="020B0604020202020204" pitchFamily="34" charset="0"/>
              </a:rPr>
              <a:t> that is a </a:t>
            </a:r>
            <a:r>
              <a:rPr lang="en-US" sz="2800" i="1" dirty="0">
                <a:latin typeface="Arial" panose="020B0604020202020204" pitchFamily="34" charset="0"/>
                <a:cs typeface="Arial" panose="020B0604020202020204" pitchFamily="34" charset="0"/>
              </a:rPr>
              <a:t>type-safe downcast</a:t>
            </a:r>
            <a:r>
              <a:rPr lang="en-US" sz="2800" dirty="0">
                <a:latin typeface="Arial" panose="020B0604020202020204" pitchFamily="34" charset="0"/>
                <a:cs typeface="Arial" panose="020B0604020202020204" pitchFamily="34" charset="0"/>
              </a:rPr>
              <a:t> operation</a:t>
            </a:r>
          </a:p>
          <a:p>
            <a:r>
              <a:rPr lang="en-US" sz="2800" dirty="0">
                <a:latin typeface="Arial" panose="020B0604020202020204" pitchFamily="34" charset="0"/>
                <a:cs typeface="Arial" panose="020B0604020202020204" pitchFamily="34" charset="0"/>
              </a:rPr>
              <a:t>When one uses </a:t>
            </a:r>
            <a:r>
              <a:rPr lang="en-US" sz="2800" b="1" dirty="0" err="1">
                <a:latin typeface="Arial" panose="020B0604020202020204" pitchFamily="34" charset="0"/>
                <a:cs typeface="Arial" panose="020B0604020202020204" pitchFamily="34" charset="0"/>
              </a:rPr>
              <a:t>dynamic_cast</a:t>
            </a:r>
            <a:r>
              <a:rPr lang="en-US" sz="2800" dirty="0">
                <a:latin typeface="Arial" panose="020B0604020202020204" pitchFamily="34" charset="0"/>
                <a:cs typeface="Arial" panose="020B0604020202020204" pitchFamily="34" charset="0"/>
              </a:rPr>
              <a:t> to try to cast down to a particular type, the return value will be a pointer to the desired type only if the cast is proper and successful otherwise it will return zero to indicate that this was not the correct type </a:t>
            </a:r>
          </a:p>
        </p:txBody>
      </p:sp>
      <p:sp>
        <p:nvSpPr>
          <p:cNvPr id="47106" name="Rectangle 2"/>
          <p:cNvSpPr>
            <a:spLocks noGrp="1" noChangeArrowheads="1"/>
          </p:cNvSpPr>
          <p:nvPr>
            <p:ph type="title"/>
          </p:nvPr>
        </p:nvSpPr>
        <p:spPr/>
        <p:txBody>
          <a:bodyPr>
            <a:normAutofit/>
          </a:bodyPr>
          <a:lstStyle/>
          <a:p>
            <a:r>
              <a:rPr lang="en-US" dirty="0"/>
              <a:t>Downcasting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992" y="4769011"/>
            <a:ext cx="2476500" cy="1847850"/>
          </a:xfrm>
          <a:prstGeom prst="rect">
            <a:avLst/>
          </a:prstGeom>
        </p:spPr>
      </p:pic>
    </p:spTree>
    <p:extLst>
      <p:ext uri="{BB962C8B-B14F-4D97-AF65-F5344CB8AC3E}">
        <p14:creationId xmlns:p14="http://schemas.microsoft.com/office/powerpoint/2010/main" val="53328829"/>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1120462"/>
            <a:ext cx="8454980" cy="5582992"/>
          </a:xfrm>
        </p:spPr>
        <p:txBody>
          <a:bodyPr>
            <a:normAutofit fontScale="47500" lnSpcReduction="20000"/>
          </a:bodyPr>
          <a:lstStyle/>
          <a:p>
            <a:r>
              <a:rPr lang="en-US" sz="5100" dirty="0">
                <a:latin typeface="Arial" panose="020B0604020202020204" pitchFamily="34" charset="0"/>
                <a:cs typeface="Arial" panose="020B0604020202020204" pitchFamily="34" charset="0"/>
              </a:rPr>
              <a:t>The </a:t>
            </a:r>
            <a:r>
              <a:rPr lang="en-US" sz="5100" dirty="0" err="1">
                <a:latin typeface="Arial" panose="020B0604020202020204" pitchFamily="34" charset="0"/>
                <a:cs typeface="Arial" panose="020B0604020202020204" pitchFamily="34" charset="0"/>
              </a:rPr>
              <a:t>dynamic_cast</a:t>
            </a:r>
            <a:r>
              <a:rPr lang="en-US" sz="5100" dirty="0">
                <a:latin typeface="Arial" panose="020B0604020202020204" pitchFamily="34" charset="0"/>
                <a:cs typeface="Arial" panose="020B0604020202020204" pitchFamily="34" charset="0"/>
              </a:rPr>
              <a:t> operator is used for downcasting a reference or pointer to a more specific type in the class hierarchy  </a:t>
            </a:r>
          </a:p>
          <a:p>
            <a:r>
              <a:rPr lang="en-US" sz="5100" dirty="0">
                <a:latin typeface="Arial" panose="020B0604020202020204" pitchFamily="34" charset="0"/>
                <a:cs typeface="Arial" panose="020B0604020202020204" pitchFamily="34" charset="0"/>
              </a:rPr>
              <a:t>Unlike the </a:t>
            </a:r>
            <a:r>
              <a:rPr lang="en-US" sz="5100" dirty="0" err="1">
                <a:latin typeface="Arial" panose="020B0604020202020204" pitchFamily="34" charset="0"/>
                <a:cs typeface="Arial" panose="020B0604020202020204" pitchFamily="34" charset="0"/>
              </a:rPr>
              <a:t>static_cast</a:t>
            </a:r>
            <a:r>
              <a:rPr lang="en-US" sz="5100" dirty="0">
                <a:latin typeface="Arial" panose="020B0604020202020204" pitchFamily="34" charset="0"/>
                <a:cs typeface="Arial" panose="020B0604020202020204" pitchFamily="34" charset="0"/>
              </a:rPr>
              <a:t>, the target of the </a:t>
            </a:r>
            <a:r>
              <a:rPr lang="en-US" sz="5100" dirty="0" err="1">
                <a:latin typeface="Arial" panose="020B0604020202020204" pitchFamily="34" charset="0"/>
                <a:cs typeface="Arial" panose="020B0604020202020204" pitchFamily="34" charset="0"/>
              </a:rPr>
              <a:t>dynamic_cast</a:t>
            </a:r>
            <a:r>
              <a:rPr lang="en-US" sz="5100" dirty="0">
                <a:latin typeface="Arial" panose="020B0604020202020204" pitchFamily="34" charset="0"/>
                <a:cs typeface="Arial" panose="020B0604020202020204" pitchFamily="34" charset="0"/>
              </a:rPr>
              <a:t> must be </a:t>
            </a:r>
            <a:r>
              <a:rPr lang="en-US" sz="5100" b="1" dirty="0">
                <a:latin typeface="Arial" panose="020B0604020202020204" pitchFamily="34" charset="0"/>
                <a:cs typeface="Arial" panose="020B0604020202020204" pitchFamily="34" charset="0"/>
              </a:rPr>
              <a:t>a pointer or reference </a:t>
            </a:r>
            <a:r>
              <a:rPr lang="en-US" sz="5100" dirty="0">
                <a:latin typeface="Arial" panose="020B0604020202020204" pitchFamily="34" charset="0"/>
                <a:cs typeface="Arial" panose="020B0604020202020204" pitchFamily="34" charset="0"/>
              </a:rPr>
              <a:t>to a class</a:t>
            </a:r>
          </a:p>
          <a:p>
            <a:r>
              <a:rPr lang="en-US" sz="5100" dirty="0">
                <a:latin typeface="Arial" panose="020B0604020202020204" pitchFamily="34" charset="0"/>
                <a:cs typeface="Arial" panose="020B0604020202020204" pitchFamily="34" charset="0"/>
              </a:rPr>
              <a:t>Unlike </a:t>
            </a:r>
            <a:r>
              <a:rPr lang="en-US" sz="5100" dirty="0" err="1">
                <a:latin typeface="Arial" panose="020B0604020202020204" pitchFamily="34" charset="0"/>
                <a:cs typeface="Arial" panose="020B0604020202020204" pitchFamily="34" charset="0"/>
              </a:rPr>
              <a:t>static_cast</a:t>
            </a:r>
            <a:r>
              <a:rPr lang="en-US" sz="5100" dirty="0">
                <a:latin typeface="Arial" panose="020B0604020202020204" pitchFamily="34" charset="0"/>
                <a:cs typeface="Arial" panose="020B0604020202020204" pitchFamily="34" charset="0"/>
              </a:rPr>
              <a:t> (where type check is made during compilation), a type safety check is performed at runtime</a:t>
            </a:r>
          </a:p>
          <a:p>
            <a:r>
              <a:rPr lang="en-US" sz="5100" dirty="0">
                <a:latin typeface="Arial" panose="020B0604020202020204" pitchFamily="34" charset="0"/>
                <a:cs typeface="Arial" panose="020B0604020202020204" pitchFamily="34" charset="0"/>
              </a:rPr>
              <a:t>If the types are not compatible, an exception will be thrown (when dealing with references) or a null pointer will be returned (when dealing with pointers)  </a:t>
            </a:r>
          </a:p>
          <a:p>
            <a:pPr marL="365760" lvl="1" indent="-256032">
              <a:spcBef>
                <a:spcPts val="400"/>
              </a:spcBef>
              <a:buSzPct val="68000"/>
              <a:buFont typeface="Wingdings 3"/>
              <a:buChar char=""/>
            </a:pPr>
            <a:r>
              <a:rPr lang="en-US" sz="5100" dirty="0">
                <a:latin typeface="Arial" panose="020B0604020202020204" pitchFamily="34" charset="0"/>
                <a:cs typeface="Arial" panose="020B0604020202020204" pitchFamily="34" charset="0"/>
              </a:rPr>
              <a:t>The need for </a:t>
            </a:r>
            <a:r>
              <a:rPr lang="en-US" sz="5100" dirty="0" err="1">
                <a:latin typeface="Arial" panose="020B0604020202020204" pitchFamily="34" charset="0"/>
                <a:cs typeface="Arial" panose="020B0604020202020204" pitchFamily="34" charset="0"/>
              </a:rPr>
              <a:t>dynamic_cast</a:t>
            </a:r>
            <a:r>
              <a:rPr lang="en-US" sz="5100" dirty="0">
                <a:latin typeface="Arial" panose="020B0604020202020204" pitchFamily="34" charset="0"/>
                <a:cs typeface="Arial" panose="020B0604020202020204" pitchFamily="34" charset="0"/>
              </a:rPr>
              <a:t> generally arises because one wants perform derived class operation on a derived class object, but one has only a pointer-or reference-to-base </a:t>
            </a:r>
          </a:p>
          <a:p>
            <a:r>
              <a:rPr lang="en-US" sz="4200" dirty="0">
                <a:latin typeface="Arial" panose="020B0604020202020204" pitchFamily="34" charset="0"/>
                <a:cs typeface="Arial" panose="020B0604020202020204" pitchFamily="34" charset="0"/>
              </a:rPr>
              <a:t> </a:t>
            </a:r>
          </a:p>
          <a:p>
            <a:pPr lvl="1"/>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 </a:t>
            </a:r>
          </a:p>
          <a:p>
            <a:pPr lvl="1"/>
            <a:endParaRPr lang="en-US" sz="2400" dirty="0">
              <a:latin typeface="Arial" panose="020B0604020202020204" pitchFamily="34" charset="0"/>
              <a:cs typeface="Arial" panose="020B0604020202020204" pitchFamily="34" charset="0"/>
            </a:endParaRPr>
          </a:p>
          <a:p>
            <a:pPr marL="393192" lvl="1" indent="0">
              <a:buNone/>
            </a:pPr>
            <a:endParaRPr lang="en-US" dirty="0"/>
          </a:p>
          <a:p>
            <a:pPr lvl="1"/>
            <a:r>
              <a:rPr lang="en-US" dirty="0"/>
              <a:t> </a:t>
            </a:r>
          </a:p>
        </p:txBody>
      </p:sp>
      <p:sp>
        <p:nvSpPr>
          <p:cNvPr id="47106" name="Rectangle 2"/>
          <p:cNvSpPr>
            <a:spLocks noGrp="1" noChangeArrowheads="1"/>
          </p:cNvSpPr>
          <p:nvPr>
            <p:ph type="title"/>
          </p:nvPr>
        </p:nvSpPr>
        <p:spPr>
          <a:xfrm>
            <a:off x="457200" y="274638"/>
            <a:ext cx="8229600" cy="845824"/>
          </a:xfrm>
        </p:spPr>
        <p:txBody>
          <a:bodyPr>
            <a:normAutofit fontScale="90000"/>
          </a:bodyPr>
          <a:lstStyle/>
          <a:p>
            <a:r>
              <a:rPr lang="en-US" dirty="0"/>
              <a:t>More on Downcasting</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071" y="5243702"/>
            <a:ext cx="2312641" cy="1459752"/>
          </a:xfrm>
          <a:prstGeom prst="rect">
            <a:avLst/>
          </a:prstGeom>
        </p:spPr>
      </p:pic>
    </p:spTree>
    <p:extLst>
      <p:ext uri="{BB962C8B-B14F-4D97-AF65-F5344CB8AC3E}">
        <p14:creationId xmlns:p14="http://schemas.microsoft.com/office/powerpoint/2010/main" val="3748995806"/>
      </p:ext>
    </p:extLst>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err="1"/>
              <a:t>Dynamic_casting</a:t>
            </a:r>
            <a:r>
              <a:rPr lang="en-US" dirty="0"/>
              <a:t> Syntax</a:t>
            </a:r>
          </a:p>
        </p:txBody>
      </p:sp>
      <p:sp>
        <p:nvSpPr>
          <p:cNvPr id="4" name="Content Placeholder 3"/>
          <p:cNvSpPr>
            <a:spLocks noGrp="1"/>
          </p:cNvSpPr>
          <p:nvPr>
            <p:ph idx="1"/>
          </p:nvPr>
        </p:nvSpPr>
        <p:spPr>
          <a:xfrm>
            <a:off x="457200" y="1417638"/>
            <a:ext cx="8229600" cy="4589653"/>
          </a:xfrm>
        </p:spPr>
        <p:txBody>
          <a:bodyPr/>
          <a:lstStyle/>
          <a:p>
            <a:r>
              <a:rPr lang="en-US" dirty="0"/>
              <a:t>Child *p = </a:t>
            </a:r>
            <a:r>
              <a:rPr lang="en-US" dirty="0" err="1"/>
              <a:t>dynamic_cast</a:t>
            </a:r>
            <a:r>
              <a:rPr lang="en-US" dirty="0"/>
              <a:t>&lt;Child *&gt;(</a:t>
            </a:r>
            <a:r>
              <a:rPr lang="en-US" dirty="0" err="1"/>
              <a:t>pParent</a:t>
            </a:r>
            <a:r>
              <a:rPr lang="en-US" dirty="0"/>
              <a:t>)</a:t>
            </a:r>
          </a:p>
          <a:p>
            <a:r>
              <a:rPr lang="en-US" dirty="0">
                <a:solidFill>
                  <a:srgbClr val="FF0000"/>
                </a:solidFill>
              </a:rPr>
              <a:t>See cast3</a:t>
            </a:r>
          </a:p>
          <a:p>
            <a:pPr marL="109728"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754" y="2557461"/>
            <a:ext cx="4811588" cy="3201893"/>
          </a:xfrm>
          <a:prstGeom prst="rect">
            <a:avLst/>
          </a:prstGeom>
        </p:spPr>
      </p:pic>
    </p:spTree>
    <p:extLst>
      <p:ext uri="{BB962C8B-B14F-4D97-AF65-F5344CB8AC3E}">
        <p14:creationId xmlns:p14="http://schemas.microsoft.com/office/powerpoint/2010/main" val="3443705455"/>
      </p:ext>
    </p:extLst>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Event-based Programming</a:t>
            </a:r>
          </a:p>
        </p:txBody>
      </p:sp>
      <p:sp>
        <p:nvSpPr>
          <p:cNvPr id="2051" name="Rectangle 3"/>
          <p:cNvSpPr>
            <a:spLocks noGrp="1" noChangeArrowheads="1"/>
          </p:cNvSpPr>
          <p:nvPr>
            <p:ph type="subTitle" idx="1"/>
          </p:nvPr>
        </p:nvSpPr>
        <p:spPr/>
        <p:txBody>
          <a:bodyPr/>
          <a:lstStyle/>
          <a:p>
            <a:r>
              <a:rPr lang="en-US" altLang="en-US" dirty="0"/>
              <a:t> </a:t>
            </a:r>
          </a:p>
        </p:txBody>
      </p:sp>
    </p:spTree>
    <p:extLst>
      <p:ext uri="{BB962C8B-B14F-4D97-AF65-F5344CB8AC3E}">
        <p14:creationId xmlns:p14="http://schemas.microsoft.com/office/powerpoint/2010/main" val="747983116"/>
      </p:ext>
    </p:extLst>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63262" y="338328"/>
            <a:ext cx="8229600" cy="1143000"/>
          </a:xfrm>
        </p:spPr>
        <p:txBody>
          <a:bodyPr>
            <a:normAutofit fontScale="90000"/>
          </a:bodyPr>
          <a:lstStyle/>
          <a:p>
            <a:pPr algn="ctr"/>
            <a:r>
              <a:rPr lang="en-US" altLang="en-US" dirty="0">
                <a:effectLst/>
                <a:latin typeface="Arial" panose="020B0604020202020204" pitchFamily="34" charset="0"/>
                <a:cs typeface="Arial" panose="020B0604020202020204" pitchFamily="34" charset="0"/>
              </a:rPr>
              <a:t>Event-based Programming Definition</a:t>
            </a:r>
          </a:p>
        </p:txBody>
      </p:sp>
      <p:sp>
        <p:nvSpPr>
          <p:cNvPr id="31747" name="Rectangle 3"/>
          <p:cNvSpPr>
            <a:spLocks noGrp="1" noChangeArrowheads="1"/>
          </p:cNvSpPr>
          <p:nvPr>
            <p:ph type="body" idx="1"/>
          </p:nvPr>
        </p:nvSpPr>
        <p:spPr/>
        <p:txBody>
          <a:bodyPr>
            <a:normAutofit/>
          </a:bodyPr>
          <a:lstStyle/>
          <a:p>
            <a:r>
              <a:rPr lang="en-US" b="1" dirty="0">
                <a:latin typeface="Arial" panose="020B0604020202020204" pitchFamily="34" charset="0"/>
                <a:cs typeface="Arial" panose="020B0604020202020204" pitchFamily="34" charset="0"/>
              </a:rPr>
              <a:t>Event-driven programming</a:t>
            </a:r>
            <a:r>
              <a:rPr lang="en-US" dirty="0">
                <a:latin typeface="Arial" panose="020B0604020202020204" pitchFamily="34" charset="0"/>
                <a:cs typeface="Arial" panose="020B0604020202020204" pitchFamily="34" charset="0"/>
              </a:rPr>
              <a:t> is a paradigm in which the flow of the program is determined by events, such as user actions (mouse clicks, key presses), sensor outputs, or messages from other programs/threads</a:t>
            </a:r>
          </a:p>
          <a:p>
            <a:r>
              <a:rPr lang="en-US" dirty="0">
                <a:latin typeface="Arial" panose="020B0604020202020204" pitchFamily="34" charset="0"/>
                <a:cs typeface="Arial" panose="020B0604020202020204" pitchFamily="34" charset="0"/>
              </a:rPr>
              <a:t>Event-driven programming is the dominant paradigm used in graphical user interfaces GUI) and other applications (e.g. web applications) that are centered on performing certain actions in response to user input </a:t>
            </a:r>
            <a:endParaRPr lang="en-US"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734" y="5402236"/>
            <a:ext cx="2749425" cy="1357529"/>
          </a:xfrm>
          <a:prstGeom prst="rect">
            <a:avLst/>
          </a:prstGeom>
        </p:spPr>
      </p:pic>
    </p:spTree>
    <p:extLst>
      <p:ext uri="{BB962C8B-B14F-4D97-AF65-F5344CB8AC3E}">
        <p14:creationId xmlns:p14="http://schemas.microsoft.com/office/powerpoint/2010/main" val="35409896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Event-based Programming</a:t>
            </a:r>
          </a:p>
        </p:txBody>
      </p:sp>
      <p:sp>
        <p:nvSpPr>
          <p:cNvPr id="31747" name="Rectangle 3"/>
          <p:cNvSpPr>
            <a:spLocks noGrp="1" noChangeArrowheads="1"/>
          </p:cNvSpPr>
          <p:nvPr>
            <p:ph type="body" idx="1"/>
          </p:nvPr>
        </p:nvSpPr>
        <p:spPr/>
        <p:txBody>
          <a:bodyPr>
            <a:normAutofit/>
          </a:bodyPr>
          <a:lstStyle/>
          <a:p>
            <a:r>
              <a:rPr lang="en-US" dirty="0">
                <a:latin typeface="Arial" panose="020B0604020202020204" pitchFamily="34" charset="0"/>
                <a:cs typeface="Arial" panose="020B0604020202020204" pitchFamily="34" charset="0"/>
              </a:rPr>
              <a:t>In an event-driven application, there is generally a main loop that listens for events, and then triggers a callback function when one of those events is detected</a:t>
            </a:r>
          </a:p>
          <a:p>
            <a:pPr lvl="1"/>
            <a:r>
              <a:rPr lang="en-US" dirty="0">
                <a:latin typeface="Arial" panose="020B0604020202020204" pitchFamily="34" charset="0"/>
                <a:cs typeface="Arial" panose="020B0604020202020204" pitchFamily="34" charset="0"/>
              </a:rPr>
              <a:t>In embedded systems the same may be achieved using hardware interrupts instead of a constantly running main loop</a:t>
            </a:r>
          </a:p>
          <a:p>
            <a:pPr lvl="2"/>
            <a:r>
              <a:rPr lang="en-US" sz="2400" dirty="0">
                <a:latin typeface="Arial" panose="020B0604020202020204" pitchFamily="34" charset="0"/>
                <a:cs typeface="Arial" panose="020B0604020202020204" pitchFamily="34" charset="0"/>
              </a:rPr>
              <a:t>Such as stepping on a brake pedal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316" y="4828424"/>
            <a:ext cx="2735484" cy="1833844"/>
          </a:xfrm>
          <a:prstGeom prst="rect">
            <a:avLst/>
          </a:prstGeom>
        </p:spPr>
      </p:pic>
    </p:spTree>
    <p:extLst>
      <p:ext uri="{BB962C8B-B14F-4D97-AF65-F5344CB8AC3E}">
        <p14:creationId xmlns:p14="http://schemas.microsoft.com/office/powerpoint/2010/main" val="1486926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7848600" cy="533400"/>
          </a:xfrm>
          <a:noFill/>
        </p:spPr>
        <p:txBody>
          <a:bodyPr lIns="92075" tIns="46038" rIns="92075" bIns="46038" anchor="b">
            <a:normAutofit fontScale="90000"/>
          </a:bodyPr>
          <a:lstStyle/>
          <a:p>
            <a:r>
              <a:rPr lang="en-US" dirty="0"/>
              <a:t>Problems Doing a Shallow Copy</a:t>
            </a:r>
          </a:p>
        </p:txBody>
      </p:sp>
      <p:sp>
        <p:nvSpPr>
          <p:cNvPr id="29699" name="Rectangle 3"/>
          <p:cNvSpPr>
            <a:spLocks noChangeArrowheads="1"/>
          </p:cNvSpPr>
          <p:nvPr/>
        </p:nvSpPr>
        <p:spPr bwMode="auto">
          <a:xfrm>
            <a:off x="3581400" y="2133600"/>
            <a:ext cx="2209800" cy="685800"/>
          </a:xfrm>
          <a:prstGeom prst="rect">
            <a:avLst/>
          </a:prstGeom>
          <a:solidFill>
            <a:srgbClr val="FF0000"/>
          </a:solidFill>
          <a:ln w="12699">
            <a:solidFill>
              <a:schemeClr val="tx1"/>
            </a:solidFill>
            <a:miter lim="800000"/>
            <a:headEnd/>
            <a:tailEnd/>
          </a:ln>
        </p:spPr>
        <p:txBody>
          <a:bodyPr wrap="none" anchor="ctr"/>
          <a:lstStyle/>
          <a:p>
            <a:endParaRPr lang="en-US"/>
          </a:p>
        </p:txBody>
      </p:sp>
      <p:sp>
        <p:nvSpPr>
          <p:cNvPr id="29700" name="Line 4"/>
          <p:cNvSpPr>
            <a:spLocks noChangeShapeType="1"/>
          </p:cNvSpPr>
          <p:nvPr/>
        </p:nvSpPr>
        <p:spPr bwMode="auto">
          <a:xfrm flipV="1">
            <a:off x="2667000" y="2590800"/>
            <a:ext cx="914400" cy="457200"/>
          </a:xfrm>
          <a:prstGeom prst="line">
            <a:avLst/>
          </a:prstGeom>
          <a:noFill/>
          <a:ln w="28575">
            <a:solidFill>
              <a:schemeClr val="tx1"/>
            </a:solidFill>
            <a:round/>
            <a:headEnd type="none" w="sm" len="sm"/>
            <a:tailEnd type="stealth" w="med" len="lg"/>
          </a:ln>
        </p:spPr>
        <p:txBody>
          <a:bodyPr wrap="none" anchor="ctr"/>
          <a:lstStyle/>
          <a:p>
            <a:endParaRPr lang="en-US"/>
          </a:p>
        </p:txBody>
      </p:sp>
      <p:grpSp>
        <p:nvGrpSpPr>
          <p:cNvPr id="29701" name="Group 5"/>
          <p:cNvGrpSpPr>
            <a:grpSpLocks/>
          </p:cNvGrpSpPr>
          <p:nvPr/>
        </p:nvGrpSpPr>
        <p:grpSpPr bwMode="auto">
          <a:xfrm>
            <a:off x="1143000" y="1524000"/>
            <a:ext cx="1600200" cy="1752600"/>
            <a:chOff x="816" y="912"/>
            <a:chExt cx="1008" cy="1104"/>
          </a:xfrm>
        </p:grpSpPr>
        <p:sp>
          <p:nvSpPr>
            <p:cNvPr id="29715" name="Rectangle 6"/>
            <p:cNvSpPr>
              <a:spLocks noChangeArrowheads="1"/>
            </p:cNvSpPr>
            <p:nvPr/>
          </p:nvSpPr>
          <p:spPr bwMode="auto">
            <a:xfrm>
              <a:off x="816" y="912"/>
              <a:ext cx="1008" cy="110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16" name="Line 7"/>
            <p:cNvSpPr>
              <a:spLocks noChangeShapeType="1"/>
            </p:cNvSpPr>
            <p:nvPr/>
          </p:nvSpPr>
          <p:spPr bwMode="auto">
            <a:xfrm>
              <a:off x="816" y="1104"/>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29717" name="Line 8"/>
            <p:cNvSpPr>
              <a:spLocks noChangeShapeType="1"/>
            </p:cNvSpPr>
            <p:nvPr/>
          </p:nvSpPr>
          <p:spPr bwMode="auto">
            <a:xfrm>
              <a:off x="816" y="1392"/>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29718" name="Rectangle 9"/>
            <p:cNvSpPr>
              <a:spLocks noChangeArrowheads="1"/>
            </p:cNvSpPr>
            <p:nvPr/>
          </p:nvSpPr>
          <p:spPr bwMode="auto">
            <a:xfrm>
              <a:off x="1214" y="912"/>
              <a:ext cx="133" cy="192"/>
            </a:xfrm>
            <a:prstGeom prst="rect">
              <a:avLst/>
            </a:prstGeom>
            <a:noFill/>
            <a:ln w="19050">
              <a:noFill/>
              <a:miter lim="800000"/>
              <a:headEnd/>
              <a:tailEnd/>
            </a:ln>
          </p:spPr>
          <p:txBody>
            <a:bodyPr wrap="none" lIns="0" tIns="0" rIns="0" bIns="0">
              <a:spAutoFit/>
            </a:bodyPr>
            <a:lstStyle/>
            <a:p>
              <a:pPr algn="ctr"/>
              <a:r>
                <a:rPr lang="en-US" sz="2000"/>
                <a:t> 7</a:t>
              </a:r>
            </a:p>
          </p:txBody>
        </p:sp>
        <p:sp>
          <p:nvSpPr>
            <p:cNvPr id="29719" name="Rectangle 10"/>
            <p:cNvSpPr>
              <a:spLocks noChangeArrowheads="1"/>
            </p:cNvSpPr>
            <p:nvPr/>
          </p:nvSpPr>
          <p:spPr bwMode="auto">
            <a:xfrm>
              <a:off x="1196" y="1152"/>
              <a:ext cx="133" cy="192"/>
            </a:xfrm>
            <a:prstGeom prst="rect">
              <a:avLst/>
            </a:prstGeom>
            <a:noFill/>
            <a:ln w="19050">
              <a:noFill/>
              <a:miter lim="800000"/>
              <a:headEnd/>
              <a:tailEnd/>
            </a:ln>
          </p:spPr>
          <p:txBody>
            <a:bodyPr wrap="none" lIns="0" tIns="0" rIns="0" bIns="0">
              <a:spAutoFit/>
            </a:bodyPr>
            <a:lstStyle/>
            <a:p>
              <a:pPr algn="ctr"/>
              <a:r>
                <a:rPr lang="en-US" sz="2000"/>
                <a:t> 4</a:t>
              </a:r>
            </a:p>
          </p:txBody>
        </p:sp>
        <p:sp>
          <p:nvSpPr>
            <p:cNvPr id="29720" name="Rectangle 11"/>
            <p:cNvSpPr>
              <a:spLocks noChangeArrowheads="1"/>
            </p:cNvSpPr>
            <p:nvPr/>
          </p:nvSpPr>
          <p:spPr bwMode="auto">
            <a:xfrm>
              <a:off x="1111" y="1392"/>
              <a:ext cx="404" cy="194"/>
            </a:xfrm>
            <a:prstGeom prst="rect">
              <a:avLst/>
            </a:prstGeom>
            <a:noFill/>
            <a:ln w="19050">
              <a:noFill/>
              <a:miter lim="800000"/>
              <a:headEnd/>
              <a:tailEnd/>
            </a:ln>
          </p:spPr>
          <p:txBody>
            <a:bodyPr wrap="none" lIns="0" tIns="0" rIns="0" bIns="0">
              <a:spAutoFit/>
            </a:bodyPr>
            <a:lstStyle/>
            <a:p>
              <a:pPr algn="ctr"/>
              <a:r>
                <a:rPr lang="en-US" sz="2000" dirty="0"/>
                <a:t> </a:t>
              </a:r>
              <a:r>
                <a:rPr lang="en-US" sz="2000" dirty="0" smtClean="0"/>
                <a:t>2017</a:t>
              </a:r>
              <a:endParaRPr lang="en-US" sz="2000" dirty="0"/>
            </a:p>
          </p:txBody>
        </p:sp>
        <p:sp>
          <p:nvSpPr>
            <p:cNvPr id="29721" name="Rectangle 12"/>
            <p:cNvSpPr>
              <a:spLocks noChangeArrowheads="1"/>
            </p:cNvSpPr>
            <p:nvPr/>
          </p:nvSpPr>
          <p:spPr bwMode="auto">
            <a:xfrm>
              <a:off x="973" y="1728"/>
              <a:ext cx="685" cy="192"/>
            </a:xfrm>
            <a:prstGeom prst="rect">
              <a:avLst/>
            </a:prstGeom>
            <a:noFill/>
            <a:ln w="19050">
              <a:noFill/>
              <a:miter lim="800000"/>
              <a:headEnd/>
              <a:tailEnd/>
            </a:ln>
          </p:spPr>
          <p:txBody>
            <a:bodyPr wrap="none" lIns="0" tIns="0" rIns="0" bIns="0">
              <a:spAutoFit/>
            </a:bodyPr>
            <a:lstStyle/>
            <a:p>
              <a:pPr algn="ctr"/>
              <a:r>
                <a:rPr lang="en-US" sz="2000"/>
                <a:t>message</a:t>
              </a:r>
            </a:p>
          </p:txBody>
        </p:sp>
        <p:sp>
          <p:nvSpPr>
            <p:cNvPr id="29722" name="Line 13"/>
            <p:cNvSpPr>
              <a:spLocks noChangeShapeType="1"/>
            </p:cNvSpPr>
            <p:nvPr/>
          </p:nvSpPr>
          <p:spPr bwMode="auto">
            <a:xfrm>
              <a:off x="816" y="1632"/>
              <a:ext cx="1008" cy="0"/>
            </a:xfrm>
            <a:prstGeom prst="line">
              <a:avLst/>
            </a:prstGeom>
            <a:noFill/>
            <a:ln w="19050">
              <a:solidFill>
                <a:srgbClr val="FFF5E1"/>
              </a:solidFill>
              <a:round/>
              <a:headEnd/>
              <a:tailEnd/>
            </a:ln>
          </p:spPr>
          <p:txBody>
            <a:bodyPr lIns="0" tIns="0" rIns="0" bIns="0" anchor="ctr">
              <a:spAutoFit/>
            </a:bodyPr>
            <a:lstStyle/>
            <a:p>
              <a:endParaRPr lang="en-US"/>
            </a:p>
          </p:txBody>
        </p:sp>
      </p:grpSp>
      <p:sp>
        <p:nvSpPr>
          <p:cNvPr id="29702" name="Rectangle 14"/>
          <p:cNvSpPr>
            <a:spLocks noChangeArrowheads="1"/>
          </p:cNvSpPr>
          <p:nvPr/>
        </p:nvSpPr>
        <p:spPr bwMode="auto">
          <a:xfrm>
            <a:off x="3868738" y="2362200"/>
            <a:ext cx="1692275" cy="304800"/>
          </a:xfrm>
          <a:prstGeom prst="rect">
            <a:avLst/>
          </a:prstGeom>
          <a:noFill/>
          <a:ln w="19050">
            <a:noFill/>
            <a:miter lim="800000"/>
            <a:headEnd/>
            <a:tailEnd/>
          </a:ln>
        </p:spPr>
        <p:txBody>
          <a:bodyPr wrap="none" lIns="0" tIns="0" rIns="0" bIns="0">
            <a:spAutoFit/>
          </a:bodyPr>
          <a:lstStyle/>
          <a:p>
            <a:pPr algn="ctr"/>
            <a:r>
              <a:rPr lang="en-US" sz="2000"/>
              <a:t>Fourth of July</a:t>
            </a:r>
          </a:p>
        </p:txBody>
      </p:sp>
      <p:grpSp>
        <p:nvGrpSpPr>
          <p:cNvPr id="3" name="Group 15"/>
          <p:cNvGrpSpPr>
            <a:grpSpLocks/>
          </p:cNvGrpSpPr>
          <p:nvPr/>
        </p:nvGrpSpPr>
        <p:grpSpPr bwMode="auto">
          <a:xfrm>
            <a:off x="1143000" y="2819400"/>
            <a:ext cx="2743200" cy="2819400"/>
            <a:chOff x="720" y="1776"/>
            <a:chExt cx="1728" cy="1776"/>
          </a:xfrm>
        </p:grpSpPr>
        <p:sp>
          <p:nvSpPr>
            <p:cNvPr id="29705" name="Line 16"/>
            <p:cNvSpPr>
              <a:spLocks noChangeShapeType="1"/>
            </p:cNvSpPr>
            <p:nvPr/>
          </p:nvSpPr>
          <p:spPr bwMode="auto">
            <a:xfrm flipV="1">
              <a:off x="1776" y="1776"/>
              <a:ext cx="672" cy="1584"/>
            </a:xfrm>
            <a:prstGeom prst="line">
              <a:avLst/>
            </a:prstGeom>
            <a:noFill/>
            <a:ln w="28575">
              <a:solidFill>
                <a:schemeClr val="tx1"/>
              </a:solidFill>
              <a:round/>
              <a:headEnd type="none" w="sm" len="sm"/>
              <a:tailEnd type="stealth" w="med" len="lg"/>
            </a:ln>
          </p:spPr>
          <p:txBody>
            <a:bodyPr wrap="none" anchor="ctr"/>
            <a:lstStyle/>
            <a:p>
              <a:endParaRPr lang="en-US"/>
            </a:p>
          </p:txBody>
        </p:sp>
        <p:grpSp>
          <p:nvGrpSpPr>
            <p:cNvPr id="29706" name="Group 17"/>
            <p:cNvGrpSpPr>
              <a:grpSpLocks/>
            </p:cNvGrpSpPr>
            <p:nvPr/>
          </p:nvGrpSpPr>
          <p:grpSpPr bwMode="auto">
            <a:xfrm>
              <a:off x="720" y="2448"/>
              <a:ext cx="1008" cy="1104"/>
              <a:chOff x="816" y="912"/>
              <a:chExt cx="1008" cy="1104"/>
            </a:xfrm>
          </p:grpSpPr>
          <p:sp>
            <p:nvSpPr>
              <p:cNvPr id="29707" name="Rectangle 18"/>
              <p:cNvSpPr>
                <a:spLocks noChangeArrowheads="1"/>
              </p:cNvSpPr>
              <p:nvPr/>
            </p:nvSpPr>
            <p:spPr bwMode="auto">
              <a:xfrm>
                <a:off x="816" y="912"/>
                <a:ext cx="1008" cy="110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29708" name="Line 19"/>
              <p:cNvSpPr>
                <a:spLocks noChangeShapeType="1"/>
              </p:cNvSpPr>
              <p:nvPr/>
            </p:nvSpPr>
            <p:spPr bwMode="auto">
              <a:xfrm>
                <a:off x="816" y="1104"/>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29709" name="Line 20"/>
              <p:cNvSpPr>
                <a:spLocks noChangeShapeType="1"/>
              </p:cNvSpPr>
              <p:nvPr/>
            </p:nvSpPr>
            <p:spPr bwMode="auto">
              <a:xfrm>
                <a:off x="816" y="1392"/>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29710" name="Rectangle 21"/>
              <p:cNvSpPr>
                <a:spLocks noChangeArrowheads="1"/>
              </p:cNvSpPr>
              <p:nvPr/>
            </p:nvSpPr>
            <p:spPr bwMode="auto">
              <a:xfrm>
                <a:off x="1214" y="912"/>
                <a:ext cx="133" cy="192"/>
              </a:xfrm>
              <a:prstGeom prst="rect">
                <a:avLst/>
              </a:prstGeom>
              <a:noFill/>
              <a:ln w="19050">
                <a:noFill/>
                <a:miter lim="800000"/>
                <a:headEnd/>
                <a:tailEnd/>
              </a:ln>
            </p:spPr>
            <p:txBody>
              <a:bodyPr wrap="none" lIns="0" tIns="0" rIns="0" bIns="0">
                <a:spAutoFit/>
              </a:bodyPr>
              <a:lstStyle/>
              <a:p>
                <a:pPr algn="ctr"/>
                <a:r>
                  <a:rPr lang="en-US" sz="2000"/>
                  <a:t> 7</a:t>
                </a:r>
              </a:p>
            </p:txBody>
          </p:sp>
          <p:sp>
            <p:nvSpPr>
              <p:cNvPr id="29711" name="Rectangle 22"/>
              <p:cNvSpPr>
                <a:spLocks noChangeArrowheads="1"/>
              </p:cNvSpPr>
              <p:nvPr/>
            </p:nvSpPr>
            <p:spPr bwMode="auto">
              <a:xfrm>
                <a:off x="1196" y="1152"/>
                <a:ext cx="133" cy="192"/>
              </a:xfrm>
              <a:prstGeom prst="rect">
                <a:avLst/>
              </a:prstGeom>
              <a:noFill/>
              <a:ln w="19050">
                <a:noFill/>
                <a:miter lim="800000"/>
                <a:headEnd/>
                <a:tailEnd/>
              </a:ln>
            </p:spPr>
            <p:txBody>
              <a:bodyPr wrap="none" lIns="0" tIns="0" rIns="0" bIns="0">
                <a:spAutoFit/>
              </a:bodyPr>
              <a:lstStyle/>
              <a:p>
                <a:pPr algn="ctr"/>
                <a:r>
                  <a:rPr lang="en-US" sz="2000"/>
                  <a:t> 4</a:t>
                </a:r>
              </a:p>
            </p:txBody>
          </p:sp>
          <p:sp>
            <p:nvSpPr>
              <p:cNvPr id="29712" name="Rectangle 23"/>
              <p:cNvSpPr>
                <a:spLocks noChangeArrowheads="1"/>
              </p:cNvSpPr>
              <p:nvPr/>
            </p:nvSpPr>
            <p:spPr bwMode="auto">
              <a:xfrm>
                <a:off x="1111" y="1392"/>
                <a:ext cx="404" cy="194"/>
              </a:xfrm>
              <a:prstGeom prst="rect">
                <a:avLst/>
              </a:prstGeom>
              <a:noFill/>
              <a:ln w="19050">
                <a:noFill/>
                <a:miter lim="800000"/>
                <a:headEnd/>
                <a:tailEnd/>
              </a:ln>
            </p:spPr>
            <p:txBody>
              <a:bodyPr wrap="none" lIns="0" tIns="0" rIns="0" bIns="0">
                <a:spAutoFit/>
              </a:bodyPr>
              <a:lstStyle/>
              <a:p>
                <a:pPr algn="ctr"/>
                <a:r>
                  <a:rPr lang="en-US" sz="2000" dirty="0"/>
                  <a:t> </a:t>
                </a:r>
                <a:r>
                  <a:rPr lang="en-US" sz="2000" dirty="0" smtClean="0"/>
                  <a:t>2017</a:t>
                </a:r>
                <a:endParaRPr lang="en-US" sz="2000" dirty="0"/>
              </a:p>
            </p:txBody>
          </p:sp>
          <p:sp>
            <p:nvSpPr>
              <p:cNvPr id="29713" name="Rectangle 24"/>
              <p:cNvSpPr>
                <a:spLocks noChangeArrowheads="1"/>
              </p:cNvSpPr>
              <p:nvPr/>
            </p:nvSpPr>
            <p:spPr bwMode="auto">
              <a:xfrm>
                <a:off x="973" y="1728"/>
                <a:ext cx="685" cy="192"/>
              </a:xfrm>
              <a:prstGeom prst="rect">
                <a:avLst/>
              </a:prstGeom>
              <a:noFill/>
              <a:ln w="19050">
                <a:noFill/>
                <a:miter lim="800000"/>
                <a:headEnd/>
                <a:tailEnd/>
              </a:ln>
            </p:spPr>
            <p:txBody>
              <a:bodyPr wrap="none" lIns="0" tIns="0" rIns="0" bIns="0">
                <a:spAutoFit/>
              </a:bodyPr>
              <a:lstStyle/>
              <a:p>
                <a:pPr algn="ctr"/>
                <a:r>
                  <a:rPr lang="en-US" sz="2000"/>
                  <a:t>message</a:t>
                </a:r>
              </a:p>
            </p:txBody>
          </p:sp>
          <p:sp>
            <p:nvSpPr>
              <p:cNvPr id="29714" name="Line 25"/>
              <p:cNvSpPr>
                <a:spLocks noChangeShapeType="1"/>
              </p:cNvSpPr>
              <p:nvPr/>
            </p:nvSpPr>
            <p:spPr bwMode="auto">
              <a:xfrm>
                <a:off x="816" y="1632"/>
                <a:ext cx="1008" cy="0"/>
              </a:xfrm>
              <a:prstGeom prst="line">
                <a:avLst/>
              </a:prstGeom>
              <a:noFill/>
              <a:ln w="19050">
                <a:solidFill>
                  <a:srgbClr val="FFF5E1"/>
                </a:solidFill>
                <a:round/>
                <a:headEnd/>
                <a:tailEnd/>
              </a:ln>
            </p:spPr>
            <p:txBody>
              <a:bodyPr lIns="0" tIns="0" rIns="0" bIns="0" anchor="ctr">
                <a:spAutoFit/>
              </a:bodyPr>
              <a:lstStyle/>
              <a:p>
                <a:endParaRPr lang="en-US"/>
              </a:p>
            </p:txBody>
          </p:sp>
        </p:grpSp>
      </p:grpSp>
      <p:sp>
        <p:nvSpPr>
          <p:cNvPr id="479258" name="Rectangle 26"/>
          <p:cNvSpPr>
            <a:spLocks noChangeArrowheads="1"/>
          </p:cNvSpPr>
          <p:nvPr/>
        </p:nvSpPr>
        <p:spPr bwMode="auto">
          <a:xfrm>
            <a:off x="3886200" y="3810000"/>
            <a:ext cx="4695825" cy="1219200"/>
          </a:xfrm>
          <a:prstGeom prst="rect">
            <a:avLst/>
          </a:prstGeom>
          <a:noFill/>
          <a:ln w="19050">
            <a:noFill/>
            <a:miter lim="800000"/>
            <a:headEnd/>
            <a:tailEnd/>
          </a:ln>
        </p:spPr>
        <p:txBody>
          <a:bodyPr wrap="none" lIns="0" tIns="0" rIns="0" bIns="0">
            <a:spAutoFit/>
          </a:bodyPr>
          <a:lstStyle/>
          <a:p>
            <a:r>
              <a:rPr lang="en-US" sz="2000"/>
              <a:t>Two objects pointing to the same </a:t>
            </a:r>
          </a:p>
          <a:p>
            <a:r>
              <a:rPr lang="en-US" sz="2000"/>
              <a:t>memory location</a:t>
            </a:r>
          </a:p>
          <a:p>
            <a:r>
              <a:rPr lang="en-US" sz="2000"/>
              <a:t>1. Changing string affects both objects</a:t>
            </a:r>
          </a:p>
          <a:p>
            <a:r>
              <a:rPr lang="en-US" sz="2000"/>
              <a:t>2. Deleting string affects both objects</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79258"/>
                                        </p:tgtEl>
                                        <p:attrNameLst>
                                          <p:attrName>style.visibility</p:attrName>
                                        </p:attrNameLst>
                                      </p:cBhvr>
                                      <p:to>
                                        <p:strVal val="visible"/>
                                      </p:to>
                                    </p:set>
                                    <p:anim calcmode="lin" valueType="num">
                                      <p:cBhvr additive="base">
                                        <p:cTn id="11" dur="500" fill="hold"/>
                                        <p:tgtEl>
                                          <p:spTgt spid="479258"/>
                                        </p:tgtEl>
                                        <p:attrNameLst>
                                          <p:attrName>ppt_x</p:attrName>
                                        </p:attrNameLst>
                                      </p:cBhvr>
                                      <p:tavLst>
                                        <p:tav tm="0">
                                          <p:val>
                                            <p:strVal val="0-#ppt_w/2"/>
                                          </p:val>
                                        </p:tav>
                                        <p:tav tm="100000">
                                          <p:val>
                                            <p:strVal val="#ppt_x"/>
                                          </p:val>
                                        </p:tav>
                                      </p:tavLst>
                                    </p:anim>
                                    <p:anim calcmode="lin" valueType="num">
                                      <p:cBhvr additive="base">
                                        <p:cTn id="12" dur="500" fill="hold"/>
                                        <p:tgtEl>
                                          <p:spTgt spid="479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5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Event-based Programming</a:t>
            </a:r>
          </a:p>
        </p:txBody>
      </p:sp>
      <p:sp>
        <p:nvSpPr>
          <p:cNvPr id="31747" name="Rectangle 3"/>
          <p:cNvSpPr>
            <a:spLocks noGrp="1" noChangeArrowheads="1"/>
          </p:cNvSpPr>
          <p:nvPr>
            <p:ph type="body" idx="1"/>
          </p:nvPr>
        </p:nvSpPr>
        <p:spPr/>
        <p:txBody>
          <a:bodyPr/>
          <a:lstStyle/>
          <a:p>
            <a:r>
              <a:rPr lang="en-US" altLang="en-US" dirty="0">
                <a:latin typeface="Arial" panose="020B0604020202020204" pitchFamily="34" charset="0"/>
                <a:cs typeface="Arial" panose="020B0604020202020204" pitchFamily="34" charset="0"/>
              </a:rPr>
              <a:t>Window-based GUI’s are typically comprised of many independent processes </a:t>
            </a:r>
          </a:p>
          <a:p>
            <a:r>
              <a:rPr lang="en-US" altLang="en-US" dirty="0">
                <a:latin typeface="Arial" panose="020B0604020202020204" pitchFamily="34" charset="0"/>
                <a:cs typeface="Arial" panose="020B0604020202020204" pitchFamily="34" charset="0"/>
              </a:rPr>
              <a:t>These processes sit and wait for the user to do something, to which it can respond </a:t>
            </a:r>
          </a:p>
          <a:p>
            <a:r>
              <a:rPr lang="en-US" altLang="en-US" dirty="0">
                <a:latin typeface="Arial" panose="020B0604020202020204" pitchFamily="34" charset="0"/>
                <a:cs typeface="Arial" panose="020B0604020202020204" pitchFamily="34" charset="0"/>
              </a:rPr>
              <a:t>A simple application may be waiting for any of a number of things</a:t>
            </a:r>
          </a:p>
          <a:p>
            <a:r>
              <a:rPr lang="en-US" altLang="en-US" dirty="0">
                <a:latin typeface="Arial" panose="020B0604020202020204" pitchFamily="34" charset="0"/>
                <a:cs typeface="Arial" panose="020B0604020202020204" pitchFamily="34" charset="0"/>
              </a:rPr>
              <a:t>Provided by QT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824" y="4053386"/>
            <a:ext cx="4008553" cy="2323602"/>
          </a:xfrm>
          <a:prstGeom prst="rect">
            <a:avLst/>
          </a:prstGeom>
        </p:spPr>
      </p:pic>
    </p:spTree>
    <p:extLst>
      <p:ext uri="{BB962C8B-B14F-4D97-AF65-F5344CB8AC3E}">
        <p14:creationId xmlns:p14="http://schemas.microsoft.com/office/powerpoint/2010/main" val="415592754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52600" y="658277"/>
            <a:ext cx="7010400" cy="446087"/>
          </a:xfrm>
        </p:spPr>
        <p:txBody>
          <a:bodyPr>
            <a:normAutofit fontScale="90000"/>
          </a:bodyPr>
          <a:lstStyle/>
          <a:p>
            <a:r>
              <a:rPr lang="en-AU" altLang="en-US" dirty="0">
                <a:effectLst/>
                <a:latin typeface="Arial" panose="020B0604020202020204" pitchFamily="34" charset="0"/>
                <a:cs typeface="Arial" panose="020B0604020202020204" pitchFamily="34" charset="0"/>
              </a:rPr>
              <a:t>Programming Paradigms  </a:t>
            </a:r>
          </a:p>
        </p:txBody>
      </p:sp>
      <p:sp>
        <p:nvSpPr>
          <p:cNvPr id="33795" name="Rectangle 3"/>
          <p:cNvSpPr>
            <a:spLocks noGrp="1" noChangeArrowheads="1"/>
          </p:cNvSpPr>
          <p:nvPr>
            <p:ph type="body" idx="1"/>
          </p:nvPr>
        </p:nvSpPr>
        <p:spPr>
          <a:xfrm>
            <a:off x="399245" y="1622738"/>
            <a:ext cx="8363755" cy="2034862"/>
          </a:xfrm>
          <a:solidFill>
            <a:schemeClr val="accent1">
              <a:lumMod val="60000"/>
              <a:lumOff val="40000"/>
            </a:schemeClr>
          </a:solidFill>
        </p:spPr>
        <p:txBody>
          <a:bodyPr>
            <a:normAutofit fontScale="62500" lnSpcReduction="20000"/>
          </a:bodyPr>
          <a:lstStyle/>
          <a:p>
            <a:pPr eaLnBrk="0" hangingPunct="0">
              <a:spcBef>
                <a:spcPct val="50000"/>
              </a:spcBef>
              <a:buClr>
                <a:schemeClr val="tx2"/>
              </a:buClr>
              <a:buFont typeface="Monotype Sorts" pitchFamily="2" charset="2"/>
              <a:buChar char="F"/>
            </a:pPr>
            <a:r>
              <a:rPr lang="en-US" altLang="en-US" sz="3400" i="1" dirty="0">
                <a:latin typeface="Arial" panose="020B0604020202020204" pitchFamily="34" charset="0"/>
                <a:cs typeface="Arial" panose="020B0604020202020204" pitchFamily="34" charset="0"/>
              </a:rPr>
              <a:t>Procedural programming</a:t>
            </a:r>
            <a:r>
              <a:rPr lang="en-US" altLang="en-US" sz="3400" dirty="0">
                <a:latin typeface="Arial" panose="020B0604020202020204" pitchFamily="34" charset="0"/>
                <a:cs typeface="Arial" panose="020B0604020202020204" pitchFamily="34" charset="0"/>
              </a:rPr>
              <a:t> </a:t>
            </a:r>
          </a:p>
          <a:p>
            <a:pPr lvl="1" eaLnBrk="0" hangingPunct="0">
              <a:spcBef>
                <a:spcPct val="50000"/>
              </a:spcBef>
              <a:buClr>
                <a:schemeClr val="tx2"/>
              </a:buClr>
              <a:buSzPct val="75000"/>
              <a:buFont typeface="Monotype Sorts" pitchFamily="2" charset="2"/>
              <a:buChar char="F"/>
            </a:pPr>
            <a:r>
              <a:rPr lang="en-US" altLang="en-US" sz="3400" dirty="0">
                <a:latin typeface="Arial" panose="020B0604020202020204" pitchFamily="34" charset="0"/>
                <a:cs typeface="Arial" panose="020B0604020202020204" pitchFamily="34" charset="0"/>
              </a:rPr>
              <a:t>code is executed in sequential order </a:t>
            </a:r>
          </a:p>
          <a:p>
            <a:pPr eaLnBrk="0" hangingPunct="0">
              <a:spcBef>
                <a:spcPct val="50000"/>
              </a:spcBef>
              <a:buClr>
                <a:schemeClr val="tx2"/>
              </a:buClr>
              <a:buFont typeface="Monotype Sorts" pitchFamily="2" charset="2"/>
              <a:buChar char="F"/>
            </a:pPr>
            <a:endParaRPr lang="en-US" altLang="en-US" sz="3400" i="1" dirty="0">
              <a:latin typeface="Arial" panose="020B0604020202020204" pitchFamily="34" charset="0"/>
              <a:cs typeface="Arial" panose="020B0604020202020204" pitchFamily="34" charset="0"/>
            </a:endParaRPr>
          </a:p>
          <a:p>
            <a:pPr eaLnBrk="0" hangingPunct="0">
              <a:spcBef>
                <a:spcPct val="50000"/>
              </a:spcBef>
              <a:buClr>
                <a:schemeClr val="tx2"/>
              </a:buClr>
              <a:buFont typeface="Monotype Sorts" pitchFamily="2" charset="2"/>
              <a:buChar char="F"/>
            </a:pPr>
            <a:r>
              <a:rPr lang="en-US" altLang="en-US" sz="3400" i="1" dirty="0">
                <a:latin typeface="Arial" panose="020B0604020202020204" pitchFamily="34" charset="0"/>
                <a:cs typeface="Arial" panose="020B0604020202020204" pitchFamily="34" charset="0"/>
              </a:rPr>
              <a:t>Event-driven programming</a:t>
            </a:r>
          </a:p>
          <a:p>
            <a:pPr lvl="1" eaLnBrk="0" hangingPunct="0">
              <a:spcBef>
                <a:spcPct val="50000"/>
              </a:spcBef>
              <a:buClr>
                <a:schemeClr val="tx2"/>
              </a:buClr>
              <a:buSzPct val="75000"/>
              <a:buFont typeface="Monotype Sorts" pitchFamily="2" charset="2"/>
              <a:buChar char="F"/>
            </a:pPr>
            <a:r>
              <a:rPr lang="en-US" altLang="en-US" sz="3400" dirty="0">
                <a:latin typeface="Arial" panose="020B0604020202020204" pitchFamily="34" charset="0"/>
                <a:cs typeface="Arial" panose="020B0604020202020204" pitchFamily="34" charset="0"/>
              </a:rPr>
              <a:t>code is executed upon activation of events</a:t>
            </a:r>
            <a:r>
              <a:rPr lang="en-US" altLang="en-US" dirty="0">
                <a:latin typeface="Times New Roman" panose="02020603050405020304" pitchFamily="18" charset="0"/>
              </a:rPr>
              <a:t> </a:t>
            </a:r>
          </a:p>
          <a:p>
            <a:pPr lvl="1" eaLnBrk="0" hangingPunct="0">
              <a:spcBef>
                <a:spcPct val="50000"/>
              </a:spcBef>
              <a:buClr>
                <a:schemeClr val="tx2"/>
              </a:buClr>
              <a:buSzPct val="75000"/>
              <a:buFont typeface="Monotype Sorts" pitchFamily="2" charset="2"/>
              <a:buChar char="F"/>
            </a:pPr>
            <a:endParaRPr lang="en-AU" altLang="en-US" sz="2000" dirty="0">
              <a:latin typeface="Times New Roman" panose="02020603050405020304" pitchFamily="18" charset="0"/>
            </a:endParaRPr>
          </a:p>
        </p:txBody>
      </p:sp>
      <p:sp>
        <p:nvSpPr>
          <p:cNvPr id="33796" name="Text Box 4"/>
          <p:cNvSpPr txBox="1">
            <a:spLocks noChangeArrowheads="1"/>
          </p:cNvSpPr>
          <p:nvPr/>
        </p:nvSpPr>
        <p:spPr bwMode="auto">
          <a:xfrm>
            <a:off x="6767848" y="1951194"/>
            <a:ext cx="1274763" cy="1377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AU" altLang="en-US" sz="1400" dirty="0">
                <a:latin typeface="Verdana" panose="020B0604030504040204" pitchFamily="34" charset="0"/>
              </a:rPr>
              <a:t>statement 1</a:t>
            </a:r>
          </a:p>
          <a:p>
            <a:pPr eaLnBrk="1" hangingPunct="1"/>
            <a:r>
              <a:rPr lang="en-AU" altLang="en-US" sz="1400" dirty="0">
                <a:latin typeface="Verdana" panose="020B0604030504040204" pitchFamily="34" charset="0"/>
              </a:rPr>
              <a:t>statement 2</a:t>
            </a:r>
          </a:p>
          <a:p>
            <a:pPr eaLnBrk="1" hangingPunct="1"/>
            <a:r>
              <a:rPr lang="en-AU" altLang="en-US" sz="1400" dirty="0">
                <a:latin typeface="Verdana" panose="020B0604030504040204" pitchFamily="34" charset="0"/>
              </a:rPr>
              <a:t>statement 3</a:t>
            </a:r>
          </a:p>
          <a:p>
            <a:pPr eaLnBrk="1" hangingPunct="1"/>
            <a:r>
              <a:rPr lang="en-AU" altLang="en-US" sz="1400" dirty="0">
                <a:latin typeface="Verdana" panose="020B0604030504040204" pitchFamily="34" charset="0"/>
              </a:rPr>
              <a:t>   --------</a:t>
            </a:r>
          </a:p>
          <a:p>
            <a:pPr eaLnBrk="1" hangingPunct="1"/>
            <a:r>
              <a:rPr lang="en-AU" altLang="en-US" sz="1400" dirty="0">
                <a:latin typeface="Verdana" panose="020B0604030504040204" pitchFamily="34" charset="0"/>
              </a:rPr>
              <a:t>   --------</a:t>
            </a:r>
          </a:p>
          <a:p>
            <a:pPr eaLnBrk="1" hangingPunct="1"/>
            <a:r>
              <a:rPr lang="en-AU" altLang="en-US" sz="1400" dirty="0">
                <a:latin typeface="Verdana" panose="020B0604030504040204" pitchFamily="34" charset="0"/>
              </a:rPr>
              <a:t>statement 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130" y="4129865"/>
            <a:ext cx="3465276" cy="2105636"/>
          </a:xfrm>
          <a:prstGeom prst="rect">
            <a:avLst/>
          </a:prstGeom>
          <a:solidFill>
            <a:schemeClr val="accent2"/>
          </a:solidFill>
          <a:ln>
            <a:solidFill>
              <a:srgbClr val="003399"/>
            </a:solidFill>
          </a:ln>
        </p:spPr>
      </p:pic>
    </p:spTree>
    <p:extLst>
      <p:ext uri="{BB962C8B-B14F-4D97-AF65-F5344CB8AC3E}">
        <p14:creationId xmlns:p14="http://schemas.microsoft.com/office/powerpoint/2010/main" val="263536447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3051" y="413577"/>
            <a:ext cx="7010400" cy="446087"/>
          </a:xfrm>
        </p:spPr>
        <p:txBody>
          <a:bodyPr>
            <a:normAutofit fontScale="90000"/>
          </a:bodyPr>
          <a:lstStyle/>
          <a:p>
            <a:r>
              <a:rPr lang="en-US" altLang="en-US" dirty="0">
                <a:effectLst/>
                <a:latin typeface="Arial" panose="020B0604020202020204" pitchFamily="34" charset="0"/>
                <a:cs typeface="Arial" panose="020B0604020202020204" pitchFamily="34" charset="0"/>
              </a:rPr>
              <a:t>Procedural Programming </a:t>
            </a:r>
            <a:r>
              <a:rPr lang="en-US" altLang="en-US" dirty="0">
                <a:effectLst/>
              </a:rPr>
              <a:t>(1)</a:t>
            </a:r>
          </a:p>
        </p:txBody>
      </p:sp>
      <p:sp>
        <p:nvSpPr>
          <p:cNvPr id="35843" name="Rectangle 3"/>
          <p:cNvSpPr>
            <a:spLocks noGrp="1" noChangeArrowheads="1"/>
          </p:cNvSpPr>
          <p:nvPr>
            <p:ph type="body" idx="1"/>
          </p:nvPr>
        </p:nvSpPr>
        <p:spPr>
          <a:xfrm>
            <a:off x="302653" y="1143000"/>
            <a:ext cx="8229600" cy="4525963"/>
          </a:xfrm>
        </p:spPr>
        <p:txBody>
          <a:bodyPr>
            <a:normAutofit/>
          </a:bodyPr>
          <a:lstStyle/>
          <a:p>
            <a:pPr>
              <a:lnSpc>
                <a:spcPct val="80000"/>
              </a:lnSpc>
            </a:pPr>
            <a:r>
              <a:rPr lang="en-US" altLang="en-US" sz="3200" dirty="0">
                <a:latin typeface="Arial" panose="020B0604020202020204" pitchFamily="34" charset="0"/>
                <a:cs typeface="Arial" panose="020B0604020202020204" pitchFamily="34" charset="0"/>
              </a:rPr>
              <a:t>Execution starts at main() and executes statement sequentially branching with if, for, and while statements, and occasional method calls </a:t>
            </a:r>
          </a:p>
          <a:p>
            <a:pPr>
              <a:lnSpc>
                <a:spcPct val="80000"/>
              </a:lnSpc>
            </a:pPr>
            <a:r>
              <a:rPr lang="en-US" altLang="en-US" sz="3200" dirty="0">
                <a:latin typeface="Arial" panose="020B0604020202020204" pitchFamily="34" charset="0"/>
                <a:cs typeface="Arial" panose="020B0604020202020204" pitchFamily="34" charset="0"/>
              </a:rPr>
              <a:t>When one needs user input one calls read() on the console stream which waits (blocks) until the user types something, then returns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506" y="4372174"/>
            <a:ext cx="3397417" cy="1912620"/>
          </a:xfrm>
          <a:prstGeom prst="rect">
            <a:avLst/>
          </a:prstGeom>
        </p:spPr>
      </p:pic>
    </p:spTree>
    <p:extLst>
      <p:ext uri="{BB962C8B-B14F-4D97-AF65-F5344CB8AC3E}">
        <p14:creationId xmlns:p14="http://schemas.microsoft.com/office/powerpoint/2010/main" val="115983592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70020" y="349183"/>
            <a:ext cx="7010400" cy="446087"/>
          </a:xfrm>
        </p:spPr>
        <p:txBody>
          <a:bodyPr>
            <a:normAutofit fontScale="90000"/>
          </a:bodyPr>
          <a:lstStyle/>
          <a:p>
            <a:r>
              <a:rPr lang="en-US" altLang="en-US" dirty="0">
                <a:effectLst/>
                <a:latin typeface="Arial" panose="020B0604020202020204" pitchFamily="34" charset="0"/>
                <a:cs typeface="Arial" panose="020B0604020202020204" pitchFamily="34" charset="0"/>
              </a:rPr>
              <a:t>Procedural Programming (2)</a:t>
            </a:r>
          </a:p>
        </p:txBody>
      </p:sp>
      <p:sp>
        <p:nvSpPr>
          <p:cNvPr id="35843" name="Rectangle 3"/>
          <p:cNvSpPr>
            <a:spLocks noGrp="1" noChangeArrowheads="1"/>
          </p:cNvSpPr>
          <p:nvPr>
            <p:ph type="body" idx="1"/>
          </p:nvPr>
        </p:nvSpPr>
        <p:spPr>
          <a:xfrm>
            <a:off x="302653" y="1143000"/>
            <a:ext cx="8229600" cy="4525963"/>
          </a:xfrm>
        </p:spPr>
        <p:txBody>
          <a:bodyPr>
            <a:normAutofit/>
          </a:bodyPr>
          <a:lstStyle/>
          <a:p>
            <a:pPr>
              <a:lnSpc>
                <a:spcPct val="80000"/>
              </a:lnSpc>
            </a:pPr>
            <a:r>
              <a:rPr lang="en-US" altLang="en-US" sz="3200" dirty="0">
                <a:latin typeface="Arial" panose="020B0604020202020204" pitchFamily="34" charset="0"/>
                <a:cs typeface="Arial" panose="020B0604020202020204" pitchFamily="34" charset="0"/>
              </a:rPr>
              <a:t>One problem with this model is: How do we wait for and respond to input from more than one source (e.g. keyboard and mouse)</a:t>
            </a:r>
          </a:p>
          <a:p>
            <a:pPr lvl="1">
              <a:lnSpc>
                <a:spcPct val="80000"/>
              </a:lnSpc>
            </a:pPr>
            <a:r>
              <a:rPr lang="en-US" altLang="en-US" sz="2800" dirty="0">
                <a:latin typeface="Arial" panose="020B0604020202020204" pitchFamily="34" charset="0"/>
                <a:cs typeface="Arial" panose="020B0604020202020204" pitchFamily="34" charset="0"/>
              </a:rPr>
              <a:t>If one of the blocks is waiting for input, one may miss input from the other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36" y="3690827"/>
            <a:ext cx="4776602" cy="2988712"/>
          </a:xfrm>
          <a:prstGeom prst="rect">
            <a:avLst/>
          </a:prstGeom>
        </p:spPr>
      </p:pic>
    </p:spTree>
    <p:extLst>
      <p:ext uri="{BB962C8B-B14F-4D97-AF65-F5344CB8AC3E}">
        <p14:creationId xmlns:p14="http://schemas.microsoft.com/office/powerpoint/2010/main" val="14639585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76082" y="559076"/>
            <a:ext cx="7010400" cy="446087"/>
          </a:xfrm>
        </p:spPr>
        <p:txBody>
          <a:bodyPr>
            <a:normAutofit fontScale="90000"/>
          </a:bodyPr>
          <a:lstStyle/>
          <a:p>
            <a:r>
              <a:rPr lang="en-US" altLang="en-US" dirty="0">
                <a:effectLst/>
                <a:latin typeface="Arial" panose="020B0604020202020204" pitchFamily="34" charset="0"/>
                <a:cs typeface="Arial" panose="020B0604020202020204" pitchFamily="34" charset="0"/>
              </a:rPr>
              <a:t>Event-driven Programming</a:t>
            </a:r>
          </a:p>
        </p:txBody>
      </p:sp>
      <p:sp>
        <p:nvSpPr>
          <p:cNvPr id="36867" name="Rectangle 3"/>
          <p:cNvSpPr>
            <a:spLocks noGrp="1" noChangeArrowheads="1"/>
          </p:cNvSpPr>
          <p:nvPr>
            <p:ph type="body" idx="1"/>
          </p:nvPr>
        </p:nvSpPr>
        <p:spPr/>
        <p:txBody>
          <a:bodyPr/>
          <a:lstStyle/>
          <a:p>
            <a:pPr>
              <a:lnSpc>
                <a:spcPct val="90000"/>
              </a:lnSpc>
            </a:pPr>
            <a:r>
              <a:rPr lang="en-US" altLang="en-US" dirty="0">
                <a:latin typeface="Arial" panose="020B0604020202020204" pitchFamily="34" charset="0"/>
                <a:cs typeface="Arial" panose="020B0604020202020204" pitchFamily="34" charset="0"/>
              </a:rPr>
              <a:t>The application waits for user input events, and these events trigger program methods</a:t>
            </a:r>
          </a:p>
          <a:p>
            <a:pPr>
              <a:lnSpc>
                <a:spcPct val="90000"/>
              </a:lnSpc>
            </a:pPr>
            <a:r>
              <a:rPr lang="en-US" altLang="en-US" dirty="0">
                <a:latin typeface="Arial" panose="020B0604020202020204" pitchFamily="34" charset="0"/>
                <a:cs typeface="Arial" panose="020B0604020202020204" pitchFamily="34" charset="0"/>
              </a:rPr>
              <a:t>Event-based programming addresses the two problems: </a:t>
            </a:r>
          </a:p>
          <a:p>
            <a:pPr lvl="1">
              <a:lnSpc>
                <a:spcPct val="90000"/>
              </a:lnSpc>
            </a:pPr>
            <a:r>
              <a:rPr lang="en-US" altLang="en-US" dirty="0">
                <a:latin typeface="Arial" panose="020B0604020202020204" pitchFamily="34" charset="0"/>
                <a:cs typeface="Arial" panose="020B0604020202020204" pitchFamily="34" charset="0"/>
              </a:rPr>
              <a:t>How to wait on multiple input sources (input events) </a:t>
            </a:r>
          </a:p>
          <a:p>
            <a:pPr lvl="1">
              <a:lnSpc>
                <a:spcPct val="90000"/>
              </a:lnSpc>
            </a:pPr>
            <a:r>
              <a:rPr lang="en-US" altLang="en-US" dirty="0">
                <a:latin typeface="Arial" panose="020B0604020202020204" pitchFamily="34" charset="0"/>
                <a:cs typeface="Arial" panose="020B0604020202020204" pitchFamily="34" charset="0"/>
              </a:rPr>
              <a:t>How to decide what to do on each type of input event </a:t>
            </a:r>
          </a:p>
          <a:p>
            <a:pPr>
              <a:lnSpc>
                <a:spcPct val="90000"/>
              </a:lnSpc>
              <a:buFontTx/>
              <a:buNone/>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1" y="4094802"/>
            <a:ext cx="3703320" cy="2299956"/>
          </a:xfrm>
          <a:prstGeom prst="rect">
            <a:avLst/>
          </a:prstGeom>
        </p:spPr>
      </p:pic>
    </p:spTree>
    <p:extLst>
      <p:ext uri="{BB962C8B-B14F-4D97-AF65-F5344CB8AC3E}">
        <p14:creationId xmlns:p14="http://schemas.microsoft.com/office/powerpoint/2010/main" val="246006811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a:effectLst/>
                <a:latin typeface="Arial" panose="020B0604020202020204" pitchFamily="34" charset="0"/>
                <a:cs typeface="Arial" panose="020B0604020202020204" pitchFamily="34" charset="0"/>
              </a:rPr>
              <a:t>Event Loop Example</a:t>
            </a:r>
          </a:p>
        </p:txBody>
      </p:sp>
      <p:sp>
        <p:nvSpPr>
          <p:cNvPr id="38915" name="Rectangle 3"/>
          <p:cNvSpPr>
            <a:spLocks noGrp="1" noChangeArrowheads="1"/>
          </p:cNvSpPr>
          <p:nvPr>
            <p:ph type="body" idx="1"/>
          </p:nvPr>
        </p:nvSpPr>
        <p:spPr/>
        <p:txBody>
          <a:bodyPr>
            <a:normAutofit/>
          </a:bodyPr>
          <a:lstStyle/>
          <a:p>
            <a:pPr>
              <a:lnSpc>
                <a:spcPct val="90000"/>
              </a:lnSpc>
            </a:pPr>
            <a:r>
              <a:rPr lang="en-US" sz="2400" dirty="0">
                <a:latin typeface="Arial" panose="020B0604020202020204" pitchFamily="34" charset="0"/>
                <a:cs typeface="Arial" panose="020B0604020202020204" pitchFamily="34" charset="0"/>
              </a:rPr>
              <a:t>Because the code for checking for events and the main loop do not depend on the application, many programming frameworks take care of their implementation and expect the user to provide only the code for the event handlers</a:t>
            </a:r>
          </a:p>
          <a:p>
            <a:pPr lvl="1">
              <a:lnSpc>
                <a:spcPct val="90000"/>
              </a:lnSpc>
            </a:pPr>
            <a:r>
              <a:rPr lang="en-US" altLang="en-US" sz="2000" dirty="0">
                <a:latin typeface="Arial" panose="020B0604020202020204" pitchFamily="34" charset="0"/>
                <a:cs typeface="Arial" panose="020B0604020202020204" pitchFamily="34" charset="0"/>
              </a:rPr>
              <a:t>main(){ </a:t>
            </a:r>
          </a:p>
          <a:p>
            <a:pPr lvl="1">
              <a:lnSpc>
                <a:spcPct val="90000"/>
              </a:lnSpc>
            </a:pPr>
            <a:r>
              <a:rPr lang="en-US" altLang="en-US" sz="2000" dirty="0">
                <a:latin typeface="Arial" panose="020B0604020202020204" pitchFamily="34" charset="0"/>
                <a:cs typeface="Arial" panose="020B0604020202020204" pitchFamily="34" charset="0"/>
              </a:rPr>
              <a:t> ...set up application data structures...</a:t>
            </a:r>
          </a:p>
          <a:p>
            <a:pPr lvl="1">
              <a:lnSpc>
                <a:spcPct val="90000"/>
              </a:lnSpc>
            </a:pPr>
            <a:r>
              <a:rPr lang="en-US" altLang="en-US" sz="2000" dirty="0">
                <a:latin typeface="Arial" panose="020B0604020202020204" pitchFamily="34" charset="0"/>
                <a:cs typeface="Arial" panose="020B0604020202020204" pitchFamily="34" charset="0"/>
              </a:rPr>
              <a:t> ...set up GUI.... </a:t>
            </a:r>
          </a:p>
          <a:p>
            <a:pPr lvl="1">
              <a:lnSpc>
                <a:spcPct val="90000"/>
              </a:lnSpc>
            </a:pPr>
            <a:r>
              <a:rPr lang="en-US" altLang="en-US" sz="2000" dirty="0">
                <a:latin typeface="Arial" panose="020B0604020202020204" pitchFamily="34" charset="0"/>
                <a:cs typeface="Arial" panose="020B0604020202020204" pitchFamily="34" charset="0"/>
              </a:rPr>
              <a:t> // enter event loop </a:t>
            </a:r>
          </a:p>
          <a:p>
            <a:pPr lvl="1">
              <a:lnSpc>
                <a:spcPct val="90000"/>
              </a:lnSpc>
            </a:pPr>
            <a:r>
              <a:rPr lang="en-US" altLang="en-US" sz="2000" dirty="0">
                <a:latin typeface="Arial" panose="020B0604020202020204" pitchFamily="34" charset="0"/>
                <a:cs typeface="Arial" panose="020B0604020202020204" pitchFamily="34" charset="0"/>
              </a:rPr>
              <a:t> while(true){ </a:t>
            </a:r>
          </a:p>
          <a:p>
            <a:pPr lvl="1">
              <a:lnSpc>
                <a:spcPct val="90000"/>
              </a:lnSpc>
            </a:pPr>
            <a:r>
              <a:rPr lang="en-US" altLang="en-US" sz="2000" dirty="0">
                <a:latin typeface="Arial" panose="020B0604020202020204" pitchFamily="34" charset="0"/>
                <a:cs typeface="Arial" panose="020B0604020202020204" pitchFamily="34" charset="0"/>
              </a:rPr>
              <a:t>    Event e = </a:t>
            </a:r>
            <a:r>
              <a:rPr lang="en-US" altLang="en-US" sz="2000" dirty="0" err="1">
                <a:latin typeface="Arial" panose="020B0604020202020204" pitchFamily="34" charset="0"/>
                <a:cs typeface="Arial" panose="020B0604020202020204" pitchFamily="34" charset="0"/>
              </a:rPr>
              <a:t>get_event</a:t>
            </a:r>
            <a:r>
              <a:rPr lang="en-US" altLang="en-US" sz="2000" dirty="0">
                <a:latin typeface="Arial" panose="020B0604020202020204" pitchFamily="34" charset="0"/>
                <a:cs typeface="Arial" panose="020B0604020202020204" pitchFamily="34" charset="0"/>
              </a:rPr>
              <a:t>();   </a:t>
            </a:r>
          </a:p>
          <a:p>
            <a:pPr lvl="1">
              <a:lnSpc>
                <a:spcPct val="90000"/>
              </a:lnSpc>
            </a:pP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process_event</a:t>
            </a:r>
            <a:r>
              <a:rPr lang="en-US" altLang="en-US" sz="2000" dirty="0">
                <a:latin typeface="Arial" panose="020B0604020202020204" pitchFamily="34" charset="0"/>
                <a:cs typeface="Arial" panose="020B0604020202020204" pitchFamily="34" charset="0"/>
              </a:rPr>
              <a:t>(e); // event dispatch routine } }</a:t>
            </a:r>
          </a:p>
          <a:p>
            <a:pPr lvl="1">
              <a:lnSpc>
                <a:spcPct val="90000"/>
              </a:lnSpc>
            </a:pPr>
            <a:endParaRPr lang="en-US" alt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582" y="3216923"/>
            <a:ext cx="2886075" cy="1581150"/>
          </a:xfrm>
          <a:prstGeom prst="rect">
            <a:avLst/>
          </a:prstGeom>
        </p:spPr>
      </p:pic>
    </p:spTree>
    <p:extLst>
      <p:ext uri="{BB962C8B-B14F-4D97-AF65-F5344CB8AC3E}">
        <p14:creationId xmlns:p14="http://schemas.microsoft.com/office/powerpoint/2010/main" val="36100722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71525" y="352425"/>
            <a:ext cx="7848600" cy="533400"/>
          </a:xfrm>
          <a:noFill/>
        </p:spPr>
        <p:txBody>
          <a:bodyPr lIns="92075" tIns="46038" rIns="92075" bIns="46038" anchor="b">
            <a:normAutofit fontScale="90000"/>
          </a:bodyPr>
          <a:lstStyle/>
          <a:p>
            <a:r>
              <a:rPr lang="en-US"/>
              <a:t>Deep Copy</a:t>
            </a:r>
          </a:p>
        </p:txBody>
      </p:sp>
      <p:sp>
        <p:nvSpPr>
          <p:cNvPr id="30723" name="Line 3"/>
          <p:cNvSpPr>
            <a:spLocks noChangeShapeType="1"/>
          </p:cNvSpPr>
          <p:nvPr/>
        </p:nvSpPr>
        <p:spPr bwMode="auto">
          <a:xfrm flipV="1">
            <a:off x="2667000" y="2419350"/>
            <a:ext cx="914400" cy="457200"/>
          </a:xfrm>
          <a:prstGeom prst="line">
            <a:avLst/>
          </a:prstGeom>
          <a:noFill/>
          <a:ln w="28575">
            <a:solidFill>
              <a:schemeClr val="tx1"/>
            </a:solidFill>
            <a:round/>
            <a:headEnd type="none" w="sm" len="sm"/>
            <a:tailEnd type="stealth" w="med" len="lg"/>
          </a:ln>
        </p:spPr>
        <p:txBody>
          <a:bodyPr wrap="none" anchor="ctr"/>
          <a:lstStyle/>
          <a:p>
            <a:endParaRPr lang="en-US"/>
          </a:p>
        </p:txBody>
      </p:sp>
      <p:grpSp>
        <p:nvGrpSpPr>
          <p:cNvPr id="30724" name="Group 4"/>
          <p:cNvGrpSpPr>
            <a:grpSpLocks/>
          </p:cNvGrpSpPr>
          <p:nvPr/>
        </p:nvGrpSpPr>
        <p:grpSpPr bwMode="auto">
          <a:xfrm>
            <a:off x="1143000" y="1352550"/>
            <a:ext cx="1600200" cy="1752600"/>
            <a:chOff x="816" y="912"/>
            <a:chExt cx="1008" cy="1104"/>
          </a:xfrm>
        </p:grpSpPr>
        <p:sp>
          <p:nvSpPr>
            <p:cNvPr id="30744" name="Rectangle 5"/>
            <p:cNvSpPr>
              <a:spLocks noChangeArrowheads="1"/>
            </p:cNvSpPr>
            <p:nvPr/>
          </p:nvSpPr>
          <p:spPr bwMode="auto">
            <a:xfrm>
              <a:off x="816" y="912"/>
              <a:ext cx="1008" cy="110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45" name="Line 6"/>
            <p:cNvSpPr>
              <a:spLocks noChangeShapeType="1"/>
            </p:cNvSpPr>
            <p:nvPr/>
          </p:nvSpPr>
          <p:spPr bwMode="auto">
            <a:xfrm>
              <a:off x="816" y="1104"/>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0746" name="Line 7"/>
            <p:cNvSpPr>
              <a:spLocks noChangeShapeType="1"/>
            </p:cNvSpPr>
            <p:nvPr/>
          </p:nvSpPr>
          <p:spPr bwMode="auto">
            <a:xfrm>
              <a:off x="816" y="1392"/>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0747" name="Rectangle 8"/>
            <p:cNvSpPr>
              <a:spLocks noChangeArrowheads="1"/>
            </p:cNvSpPr>
            <p:nvPr/>
          </p:nvSpPr>
          <p:spPr bwMode="auto">
            <a:xfrm>
              <a:off x="1236" y="912"/>
              <a:ext cx="89" cy="192"/>
            </a:xfrm>
            <a:prstGeom prst="rect">
              <a:avLst/>
            </a:prstGeom>
            <a:noFill/>
            <a:ln w="19050">
              <a:noFill/>
              <a:miter lim="800000"/>
              <a:headEnd/>
              <a:tailEnd/>
            </a:ln>
          </p:spPr>
          <p:txBody>
            <a:bodyPr wrap="none" lIns="0" tIns="0" rIns="0" bIns="0">
              <a:spAutoFit/>
            </a:bodyPr>
            <a:lstStyle/>
            <a:p>
              <a:pPr algn="ctr"/>
              <a:r>
                <a:rPr lang="en-US" sz="2000"/>
                <a:t>7</a:t>
              </a:r>
            </a:p>
          </p:txBody>
        </p:sp>
        <p:sp>
          <p:nvSpPr>
            <p:cNvPr id="30748" name="Rectangle 9"/>
            <p:cNvSpPr>
              <a:spLocks noChangeArrowheads="1"/>
            </p:cNvSpPr>
            <p:nvPr/>
          </p:nvSpPr>
          <p:spPr bwMode="auto">
            <a:xfrm>
              <a:off x="1196" y="1152"/>
              <a:ext cx="133" cy="192"/>
            </a:xfrm>
            <a:prstGeom prst="rect">
              <a:avLst/>
            </a:prstGeom>
            <a:noFill/>
            <a:ln w="19050">
              <a:noFill/>
              <a:miter lim="800000"/>
              <a:headEnd/>
              <a:tailEnd/>
            </a:ln>
          </p:spPr>
          <p:txBody>
            <a:bodyPr wrap="none" lIns="0" tIns="0" rIns="0" bIns="0">
              <a:spAutoFit/>
            </a:bodyPr>
            <a:lstStyle/>
            <a:p>
              <a:pPr algn="ctr"/>
              <a:r>
                <a:rPr lang="en-US" sz="2000"/>
                <a:t> 4</a:t>
              </a:r>
            </a:p>
          </p:txBody>
        </p:sp>
        <p:sp>
          <p:nvSpPr>
            <p:cNvPr id="30749" name="Rectangle 10"/>
            <p:cNvSpPr>
              <a:spLocks noChangeArrowheads="1"/>
            </p:cNvSpPr>
            <p:nvPr/>
          </p:nvSpPr>
          <p:spPr bwMode="auto">
            <a:xfrm>
              <a:off x="1133" y="1392"/>
              <a:ext cx="359" cy="194"/>
            </a:xfrm>
            <a:prstGeom prst="rect">
              <a:avLst/>
            </a:prstGeom>
            <a:noFill/>
            <a:ln w="19050">
              <a:noFill/>
              <a:miter lim="800000"/>
              <a:headEnd/>
              <a:tailEnd/>
            </a:ln>
          </p:spPr>
          <p:txBody>
            <a:bodyPr wrap="none" lIns="0" tIns="0" rIns="0" bIns="0">
              <a:spAutoFit/>
            </a:bodyPr>
            <a:lstStyle/>
            <a:p>
              <a:pPr algn="ctr"/>
              <a:r>
                <a:rPr lang="en-US" sz="2000" dirty="0" smtClean="0"/>
                <a:t>2017</a:t>
              </a:r>
              <a:endParaRPr lang="en-US" sz="2000" dirty="0"/>
            </a:p>
          </p:txBody>
        </p:sp>
        <p:sp>
          <p:nvSpPr>
            <p:cNvPr id="30750" name="Rectangle 11"/>
            <p:cNvSpPr>
              <a:spLocks noChangeArrowheads="1"/>
            </p:cNvSpPr>
            <p:nvPr/>
          </p:nvSpPr>
          <p:spPr bwMode="auto">
            <a:xfrm>
              <a:off x="973" y="1728"/>
              <a:ext cx="685" cy="192"/>
            </a:xfrm>
            <a:prstGeom prst="rect">
              <a:avLst/>
            </a:prstGeom>
            <a:noFill/>
            <a:ln w="19050">
              <a:noFill/>
              <a:miter lim="800000"/>
              <a:headEnd/>
              <a:tailEnd/>
            </a:ln>
          </p:spPr>
          <p:txBody>
            <a:bodyPr wrap="none" lIns="0" tIns="0" rIns="0" bIns="0">
              <a:spAutoFit/>
            </a:bodyPr>
            <a:lstStyle/>
            <a:p>
              <a:pPr algn="ctr"/>
              <a:r>
                <a:rPr lang="en-US" sz="2000"/>
                <a:t>message</a:t>
              </a:r>
            </a:p>
          </p:txBody>
        </p:sp>
        <p:sp>
          <p:nvSpPr>
            <p:cNvPr id="30751" name="Line 12"/>
            <p:cNvSpPr>
              <a:spLocks noChangeShapeType="1"/>
            </p:cNvSpPr>
            <p:nvPr/>
          </p:nvSpPr>
          <p:spPr bwMode="auto">
            <a:xfrm>
              <a:off x="816" y="1632"/>
              <a:ext cx="1008" cy="0"/>
            </a:xfrm>
            <a:prstGeom prst="line">
              <a:avLst/>
            </a:prstGeom>
            <a:noFill/>
            <a:ln w="19050">
              <a:solidFill>
                <a:srgbClr val="FFF5E1"/>
              </a:solidFill>
              <a:round/>
              <a:headEnd/>
              <a:tailEnd/>
            </a:ln>
          </p:spPr>
          <p:txBody>
            <a:bodyPr lIns="0" tIns="0" rIns="0" bIns="0" anchor="ctr">
              <a:spAutoFit/>
            </a:bodyPr>
            <a:lstStyle/>
            <a:p>
              <a:endParaRPr lang="en-US"/>
            </a:p>
          </p:txBody>
        </p:sp>
      </p:grpSp>
      <p:grpSp>
        <p:nvGrpSpPr>
          <p:cNvPr id="30725" name="Group 13"/>
          <p:cNvGrpSpPr>
            <a:grpSpLocks/>
          </p:cNvGrpSpPr>
          <p:nvPr/>
        </p:nvGrpSpPr>
        <p:grpSpPr bwMode="auto">
          <a:xfrm>
            <a:off x="3581400" y="1962150"/>
            <a:ext cx="2209800" cy="685800"/>
            <a:chOff x="2256" y="1344"/>
            <a:chExt cx="1392" cy="432"/>
          </a:xfrm>
        </p:grpSpPr>
        <p:sp>
          <p:nvSpPr>
            <p:cNvPr id="30742" name="Rectangle 14"/>
            <p:cNvSpPr>
              <a:spLocks noChangeArrowheads="1"/>
            </p:cNvSpPr>
            <p:nvPr/>
          </p:nvSpPr>
          <p:spPr bwMode="auto">
            <a:xfrm>
              <a:off x="2256" y="1344"/>
              <a:ext cx="1392" cy="432"/>
            </a:xfrm>
            <a:prstGeom prst="rect">
              <a:avLst/>
            </a:prstGeom>
            <a:solidFill>
              <a:srgbClr val="FF0000"/>
            </a:solidFill>
            <a:ln w="12699">
              <a:solidFill>
                <a:schemeClr val="tx1"/>
              </a:solidFill>
              <a:miter lim="800000"/>
              <a:headEnd/>
              <a:tailEnd/>
            </a:ln>
          </p:spPr>
          <p:txBody>
            <a:bodyPr wrap="none" anchor="ctr"/>
            <a:lstStyle/>
            <a:p>
              <a:endParaRPr lang="en-US"/>
            </a:p>
          </p:txBody>
        </p:sp>
        <p:sp>
          <p:nvSpPr>
            <p:cNvPr id="30743" name="Rectangle 15"/>
            <p:cNvSpPr>
              <a:spLocks noChangeArrowheads="1"/>
            </p:cNvSpPr>
            <p:nvPr/>
          </p:nvSpPr>
          <p:spPr bwMode="auto">
            <a:xfrm>
              <a:off x="2433" y="1488"/>
              <a:ext cx="1066" cy="192"/>
            </a:xfrm>
            <a:prstGeom prst="rect">
              <a:avLst/>
            </a:prstGeom>
            <a:noFill/>
            <a:ln w="19050">
              <a:noFill/>
              <a:miter lim="800000"/>
              <a:headEnd/>
              <a:tailEnd/>
            </a:ln>
          </p:spPr>
          <p:txBody>
            <a:bodyPr wrap="none" lIns="0" tIns="0" rIns="0" bIns="0">
              <a:spAutoFit/>
            </a:bodyPr>
            <a:lstStyle/>
            <a:p>
              <a:pPr algn="ctr"/>
              <a:r>
                <a:rPr lang="en-US" sz="2000"/>
                <a:t>Fourth of July</a:t>
              </a:r>
            </a:p>
          </p:txBody>
        </p:sp>
      </p:grpSp>
      <p:grpSp>
        <p:nvGrpSpPr>
          <p:cNvPr id="4" name="Group 16"/>
          <p:cNvGrpSpPr>
            <a:grpSpLocks/>
          </p:cNvGrpSpPr>
          <p:nvPr/>
        </p:nvGrpSpPr>
        <p:grpSpPr bwMode="auto">
          <a:xfrm>
            <a:off x="1143000" y="3486150"/>
            <a:ext cx="4876800" cy="1981200"/>
            <a:chOff x="720" y="2016"/>
            <a:chExt cx="3072" cy="1248"/>
          </a:xfrm>
        </p:grpSpPr>
        <p:grpSp>
          <p:nvGrpSpPr>
            <p:cNvPr id="30728" name="Group 17"/>
            <p:cNvGrpSpPr>
              <a:grpSpLocks/>
            </p:cNvGrpSpPr>
            <p:nvPr/>
          </p:nvGrpSpPr>
          <p:grpSpPr bwMode="auto">
            <a:xfrm>
              <a:off x="720" y="2160"/>
              <a:ext cx="1968" cy="1104"/>
              <a:chOff x="720" y="2160"/>
              <a:chExt cx="1968" cy="1104"/>
            </a:xfrm>
          </p:grpSpPr>
          <p:sp>
            <p:nvSpPr>
              <p:cNvPr id="30732" name="Line 18"/>
              <p:cNvSpPr>
                <a:spLocks noChangeShapeType="1"/>
              </p:cNvSpPr>
              <p:nvPr/>
            </p:nvSpPr>
            <p:spPr bwMode="auto">
              <a:xfrm flipV="1">
                <a:off x="1728" y="2448"/>
                <a:ext cx="960" cy="672"/>
              </a:xfrm>
              <a:prstGeom prst="line">
                <a:avLst/>
              </a:prstGeom>
              <a:noFill/>
              <a:ln w="28575">
                <a:solidFill>
                  <a:schemeClr val="tx1"/>
                </a:solidFill>
                <a:round/>
                <a:headEnd type="none" w="sm" len="sm"/>
                <a:tailEnd type="stealth" w="med" len="lg"/>
              </a:ln>
            </p:spPr>
            <p:txBody>
              <a:bodyPr wrap="none" anchor="ctr"/>
              <a:lstStyle/>
              <a:p>
                <a:endParaRPr lang="en-US"/>
              </a:p>
            </p:txBody>
          </p:sp>
          <p:grpSp>
            <p:nvGrpSpPr>
              <p:cNvPr id="30733" name="Group 19"/>
              <p:cNvGrpSpPr>
                <a:grpSpLocks/>
              </p:cNvGrpSpPr>
              <p:nvPr/>
            </p:nvGrpSpPr>
            <p:grpSpPr bwMode="auto">
              <a:xfrm>
                <a:off x="720" y="2160"/>
                <a:ext cx="1008" cy="1104"/>
                <a:chOff x="816" y="912"/>
                <a:chExt cx="1008" cy="1104"/>
              </a:xfrm>
            </p:grpSpPr>
            <p:sp>
              <p:nvSpPr>
                <p:cNvPr id="30734" name="Rectangle 20"/>
                <p:cNvSpPr>
                  <a:spLocks noChangeArrowheads="1"/>
                </p:cNvSpPr>
                <p:nvPr/>
              </p:nvSpPr>
              <p:spPr bwMode="auto">
                <a:xfrm>
                  <a:off x="816" y="912"/>
                  <a:ext cx="1008" cy="110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0735" name="Line 21"/>
                <p:cNvSpPr>
                  <a:spLocks noChangeShapeType="1"/>
                </p:cNvSpPr>
                <p:nvPr/>
              </p:nvSpPr>
              <p:spPr bwMode="auto">
                <a:xfrm>
                  <a:off x="816" y="1104"/>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0736" name="Line 22"/>
                <p:cNvSpPr>
                  <a:spLocks noChangeShapeType="1"/>
                </p:cNvSpPr>
                <p:nvPr/>
              </p:nvSpPr>
              <p:spPr bwMode="auto">
                <a:xfrm>
                  <a:off x="816" y="1392"/>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0737" name="Rectangle 23"/>
                <p:cNvSpPr>
                  <a:spLocks noChangeArrowheads="1"/>
                </p:cNvSpPr>
                <p:nvPr/>
              </p:nvSpPr>
              <p:spPr bwMode="auto">
                <a:xfrm>
                  <a:off x="1214" y="912"/>
                  <a:ext cx="133" cy="192"/>
                </a:xfrm>
                <a:prstGeom prst="rect">
                  <a:avLst/>
                </a:prstGeom>
                <a:noFill/>
                <a:ln w="19050">
                  <a:noFill/>
                  <a:miter lim="800000"/>
                  <a:headEnd/>
                  <a:tailEnd/>
                </a:ln>
              </p:spPr>
              <p:txBody>
                <a:bodyPr wrap="none" lIns="0" tIns="0" rIns="0" bIns="0">
                  <a:spAutoFit/>
                </a:bodyPr>
                <a:lstStyle/>
                <a:p>
                  <a:pPr algn="ctr"/>
                  <a:r>
                    <a:rPr lang="en-US" sz="2000"/>
                    <a:t> 7</a:t>
                  </a:r>
                </a:p>
              </p:txBody>
            </p:sp>
            <p:sp>
              <p:nvSpPr>
                <p:cNvPr id="30738" name="Rectangle 24"/>
                <p:cNvSpPr>
                  <a:spLocks noChangeArrowheads="1"/>
                </p:cNvSpPr>
                <p:nvPr/>
              </p:nvSpPr>
              <p:spPr bwMode="auto">
                <a:xfrm>
                  <a:off x="1196" y="1152"/>
                  <a:ext cx="133" cy="192"/>
                </a:xfrm>
                <a:prstGeom prst="rect">
                  <a:avLst/>
                </a:prstGeom>
                <a:noFill/>
                <a:ln w="19050">
                  <a:noFill/>
                  <a:miter lim="800000"/>
                  <a:headEnd/>
                  <a:tailEnd/>
                </a:ln>
              </p:spPr>
              <p:txBody>
                <a:bodyPr wrap="none" lIns="0" tIns="0" rIns="0" bIns="0">
                  <a:spAutoFit/>
                </a:bodyPr>
                <a:lstStyle/>
                <a:p>
                  <a:pPr algn="ctr"/>
                  <a:r>
                    <a:rPr lang="en-US" sz="2000"/>
                    <a:t> 4</a:t>
                  </a:r>
                </a:p>
              </p:txBody>
            </p:sp>
            <p:sp>
              <p:nvSpPr>
                <p:cNvPr id="30739" name="Rectangle 25"/>
                <p:cNvSpPr>
                  <a:spLocks noChangeArrowheads="1"/>
                </p:cNvSpPr>
                <p:nvPr/>
              </p:nvSpPr>
              <p:spPr bwMode="auto">
                <a:xfrm>
                  <a:off x="1133" y="1392"/>
                  <a:ext cx="359" cy="194"/>
                </a:xfrm>
                <a:prstGeom prst="rect">
                  <a:avLst/>
                </a:prstGeom>
                <a:noFill/>
                <a:ln w="19050">
                  <a:noFill/>
                  <a:miter lim="800000"/>
                  <a:headEnd/>
                  <a:tailEnd/>
                </a:ln>
              </p:spPr>
              <p:txBody>
                <a:bodyPr wrap="none" lIns="0" tIns="0" rIns="0" bIns="0">
                  <a:spAutoFit/>
                </a:bodyPr>
                <a:lstStyle/>
                <a:p>
                  <a:pPr algn="ctr"/>
                  <a:r>
                    <a:rPr lang="en-US" sz="2000" dirty="0" smtClean="0"/>
                    <a:t>2017</a:t>
                  </a:r>
                  <a:endParaRPr lang="en-US" sz="2000" dirty="0"/>
                </a:p>
              </p:txBody>
            </p:sp>
            <p:sp>
              <p:nvSpPr>
                <p:cNvPr id="30740" name="Rectangle 26"/>
                <p:cNvSpPr>
                  <a:spLocks noChangeArrowheads="1"/>
                </p:cNvSpPr>
                <p:nvPr/>
              </p:nvSpPr>
              <p:spPr bwMode="auto">
                <a:xfrm>
                  <a:off x="973" y="1728"/>
                  <a:ext cx="685" cy="192"/>
                </a:xfrm>
                <a:prstGeom prst="rect">
                  <a:avLst/>
                </a:prstGeom>
                <a:noFill/>
                <a:ln w="19050">
                  <a:noFill/>
                  <a:miter lim="800000"/>
                  <a:headEnd/>
                  <a:tailEnd/>
                </a:ln>
              </p:spPr>
              <p:txBody>
                <a:bodyPr wrap="none" lIns="0" tIns="0" rIns="0" bIns="0">
                  <a:spAutoFit/>
                </a:bodyPr>
                <a:lstStyle/>
                <a:p>
                  <a:pPr algn="ctr"/>
                  <a:r>
                    <a:rPr lang="en-US" sz="2000"/>
                    <a:t>message</a:t>
                  </a:r>
                </a:p>
              </p:txBody>
            </p:sp>
            <p:sp>
              <p:nvSpPr>
                <p:cNvPr id="30741" name="Line 27"/>
                <p:cNvSpPr>
                  <a:spLocks noChangeShapeType="1"/>
                </p:cNvSpPr>
                <p:nvPr/>
              </p:nvSpPr>
              <p:spPr bwMode="auto">
                <a:xfrm>
                  <a:off x="816" y="1632"/>
                  <a:ext cx="1008" cy="0"/>
                </a:xfrm>
                <a:prstGeom prst="line">
                  <a:avLst/>
                </a:prstGeom>
                <a:noFill/>
                <a:ln w="19050">
                  <a:solidFill>
                    <a:srgbClr val="FFF5E1"/>
                  </a:solidFill>
                  <a:round/>
                  <a:headEnd/>
                  <a:tailEnd/>
                </a:ln>
              </p:spPr>
              <p:txBody>
                <a:bodyPr lIns="0" tIns="0" rIns="0" bIns="0" anchor="ctr">
                  <a:spAutoFit/>
                </a:bodyPr>
                <a:lstStyle/>
                <a:p>
                  <a:endParaRPr lang="en-US"/>
                </a:p>
              </p:txBody>
            </p:sp>
          </p:grpSp>
        </p:grpSp>
        <p:grpSp>
          <p:nvGrpSpPr>
            <p:cNvPr id="30729" name="Group 28"/>
            <p:cNvGrpSpPr>
              <a:grpSpLocks/>
            </p:cNvGrpSpPr>
            <p:nvPr/>
          </p:nvGrpSpPr>
          <p:grpSpPr bwMode="auto">
            <a:xfrm>
              <a:off x="2400" y="2016"/>
              <a:ext cx="1392" cy="432"/>
              <a:chOff x="2256" y="1344"/>
              <a:chExt cx="1392" cy="432"/>
            </a:xfrm>
          </p:grpSpPr>
          <p:sp>
            <p:nvSpPr>
              <p:cNvPr id="30730" name="Rectangle 29"/>
              <p:cNvSpPr>
                <a:spLocks noChangeArrowheads="1"/>
              </p:cNvSpPr>
              <p:nvPr/>
            </p:nvSpPr>
            <p:spPr bwMode="auto">
              <a:xfrm>
                <a:off x="2256" y="1344"/>
                <a:ext cx="1392" cy="432"/>
              </a:xfrm>
              <a:prstGeom prst="rect">
                <a:avLst/>
              </a:prstGeom>
              <a:solidFill>
                <a:srgbClr val="FF0000"/>
              </a:solidFill>
              <a:ln w="12699">
                <a:solidFill>
                  <a:schemeClr val="tx1"/>
                </a:solidFill>
                <a:miter lim="800000"/>
                <a:headEnd/>
                <a:tailEnd/>
              </a:ln>
            </p:spPr>
            <p:txBody>
              <a:bodyPr wrap="none" anchor="ctr"/>
              <a:lstStyle/>
              <a:p>
                <a:endParaRPr lang="en-US"/>
              </a:p>
            </p:txBody>
          </p:sp>
          <p:sp>
            <p:nvSpPr>
              <p:cNvPr id="30731" name="Rectangle 30"/>
              <p:cNvSpPr>
                <a:spLocks noChangeArrowheads="1"/>
              </p:cNvSpPr>
              <p:nvPr/>
            </p:nvSpPr>
            <p:spPr bwMode="auto">
              <a:xfrm>
                <a:off x="2433" y="1488"/>
                <a:ext cx="1066" cy="192"/>
              </a:xfrm>
              <a:prstGeom prst="rect">
                <a:avLst/>
              </a:prstGeom>
              <a:noFill/>
              <a:ln w="19050">
                <a:noFill/>
                <a:miter lim="800000"/>
                <a:headEnd/>
                <a:tailEnd/>
              </a:ln>
            </p:spPr>
            <p:txBody>
              <a:bodyPr wrap="none" lIns="0" tIns="0" rIns="0" bIns="0">
                <a:spAutoFit/>
              </a:bodyPr>
              <a:lstStyle/>
              <a:p>
                <a:pPr algn="ctr"/>
                <a:r>
                  <a:rPr lang="en-US" sz="2000"/>
                  <a:t>Fourth of July</a:t>
                </a:r>
              </a:p>
            </p:txBody>
          </p:sp>
        </p:grpSp>
      </p:grpSp>
      <p:sp>
        <p:nvSpPr>
          <p:cNvPr id="481311" name="Rectangle 31"/>
          <p:cNvSpPr>
            <a:spLocks noChangeArrowheads="1"/>
          </p:cNvSpPr>
          <p:nvPr/>
        </p:nvSpPr>
        <p:spPr bwMode="auto">
          <a:xfrm>
            <a:off x="3581400" y="4714875"/>
            <a:ext cx="5259388" cy="1219200"/>
          </a:xfrm>
          <a:prstGeom prst="rect">
            <a:avLst/>
          </a:prstGeom>
          <a:noFill/>
          <a:ln w="19050">
            <a:noFill/>
            <a:miter lim="800000"/>
            <a:headEnd/>
            <a:tailEnd/>
          </a:ln>
        </p:spPr>
        <p:txBody>
          <a:bodyPr wrap="none" lIns="0" tIns="0" rIns="0" bIns="0">
            <a:spAutoFit/>
          </a:bodyPr>
          <a:lstStyle/>
          <a:p>
            <a:r>
              <a:rPr lang="en-US" sz="2000"/>
              <a:t>Two objects pointing to the different </a:t>
            </a:r>
          </a:p>
          <a:p>
            <a:r>
              <a:rPr lang="en-US" sz="2000"/>
              <a:t>memory locations</a:t>
            </a:r>
          </a:p>
          <a:p>
            <a:r>
              <a:rPr lang="en-US" sz="2000"/>
              <a:t>1. Changing a string affects only one object</a:t>
            </a:r>
          </a:p>
          <a:p>
            <a:r>
              <a:rPr lang="en-US" sz="2000"/>
              <a:t>2. Deleting  a string affects only one object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1"/>
                                        </p:tgtEl>
                                        <p:attrNameLst>
                                          <p:attrName>style.visibility</p:attrName>
                                        </p:attrNameLst>
                                      </p:cBhvr>
                                      <p:to>
                                        <p:strVal val="visible"/>
                                      </p:to>
                                    </p:set>
                                    <p:anim calcmode="lin" valueType="num">
                                      <p:cBhvr additive="base">
                                        <p:cTn id="13" dur="500" fill="hold"/>
                                        <p:tgtEl>
                                          <p:spTgt spid="481311"/>
                                        </p:tgtEl>
                                        <p:attrNameLst>
                                          <p:attrName>ppt_x</p:attrName>
                                        </p:attrNameLst>
                                      </p:cBhvr>
                                      <p:tavLst>
                                        <p:tav tm="0">
                                          <p:val>
                                            <p:strVal val="0-#ppt_w/2"/>
                                          </p:val>
                                        </p:tav>
                                        <p:tav tm="100000">
                                          <p:val>
                                            <p:strVal val="#ppt_x"/>
                                          </p:val>
                                        </p:tav>
                                      </p:tavLst>
                                    </p:anim>
                                    <p:anim calcmode="lin" valueType="num">
                                      <p:cBhvr additive="base">
                                        <p:cTn id="14" dur="500" fill="hold"/>
                                        <p:tgtEl>
                                          <p:spTgt spid="481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60218" y="1093401"/>
            <a:ext cx="8229600" cy="4525963"/>
          </a:xfrm>
        </p:spPr>
        <p:txBody>
          <a:bodyPr>
            <a:normAutofit/>
          </a:bodyPr>
          <a:lstStyle/>
          <a:p>
            <a:pPr marL="285750" indent="-285750"/>
            <a:r>
              <a:rPr lang="en-US" dirty="0">
                <a:latin typeface="Arial" panose="020B0604020202020204" pitchFamily="34" charset="0"/>
                <a:cs typeface="Arial" panose="020B0604020202020204" pitchFamily="34" charset="0"/>
              </a:rPr>
              <a:t>Initialization means</a:t>
            </a:r>
          </a:p>
          <a:p>
            <a:pPr marL="742950" lvl="1" indent="-285750"/>
            <a:r>
              <a:rPr lang="en-US" dirty="0">
                <a:latin typeface="Arial" panose="020B0604020202020204" pitchFamily="34" charset="0"/>
                <a:cs typeface="Arial" panose="020B0604020202020204" pitchFamily="34" charset="0"/>
              </a:rPr>
              <a:t>Initialization in a variable declaration</a:t>
            </a:r>
          </a:p>
          <a:p>
            <a:pPr marL="1143000" lvl="2" indent="-228600"/>
            <a:r>
              <a:rPr lang="en-US" dirty="0">
                <a:latin typeface="Arial" panose="020B0604020202020204" pitchFamily="34" charset="0"/>
                <a:cs typeface="Arial" panose="020B0604020202020204" pitchFamily="34" charset="0"/>
              </a:rPr>
              <a:t>object object1=object2; // not the assignment operator</a:t>
            </a:r>
          </a:p>
          <a:p>
            <a:pPr marL="742950" lvl="1" indent="-285750"/>
            <a:r>
              <a:rPr lang="en-US" dirty="0">
                <a:latin typeface="Arial" panose="020B0604020202020204" pitchFamily="34" charset="0"/>
                <a:cs typeface="Arial" panose="020B0604020202020204" pitchFamily="34" charset="0"/>
              </a:rPr>
              <a:t>Passing an object argument by value (copy)</a:t>
            </a:r>
          </a:p>
          <a:p>
            <a:pPr marL="1143000" lvl="2" indent="-228600"/>
            <a:r>
              <a:rPr lang="en-US" dirty="0" err="1">
                <a:latin typeface="Arial" panose="020B0604020202020204" pitchFamily="34" charset="0"/>
                <a:cs typeface="Arial" panose="020B0604020202020204" pitchFamily="34" charset="0"/>
              </a:rPr>
              <a:t>myFunction</a:t>
            </a:r>
            <a:r>
              <a:rPr lang="en-US" dirty="0">
                <a:latin typeface="Arial" panose="020B0604020202020204" pitchFamily="34" charset="0"/>
                <a:cs typeface="Arial" panose="020B0604020202020204" pitchFamily="34" charset="0"/>
              </a:rPr>
              <a:t>(object1)</a:t>
            </a:r>
          </a:p>
          <a:p>
            <a:pPr marL="742950" lvl="1" indent="-285750"/>
            <a:r>
              <a:rPr lang="en-US" dirty="0">
                <a:latin typeface="Arial" panose="020B0604020202020204" pitchFamily="34" charset="0"/>
                <a:cs typeface="Arial" panose="020B0604020202020204" pitchFamily="34" charset="0"/>
              </a:rPr>
              <a:t>Returning an object as the return value of a function (not by reference)</a:t>
            </a:r>
          </a:p>
          <a:p>
            <a:pPr marL="1143000" lvl="2" indent="-228600"/>
            <a:r>
              <a:rPr lang="en-US" dirty="0">
                <a:latin typeface="Arial" panose="020B0604020202020204" pitchFamily="34" charset="0"/>
                <a:cs typeface="Arial" panose="020B0604020202020204" pitchFamily="34" charset="0"/>
              </a:rPr>
              <a:t>return (object1)</a:t>
            </a:r>
          </a:p>
          <a:p>
            <a:pPr marL="285750" indent="-285750"/>
            <a:r>
              <a:rPr lang="en-US" dirty="0">
                <a:latin typeface="Arial" panose="020B0604020202020204" pitchFamily="34" charset="0"/>
                <a:cs typeface="Arial" panose="020B0604020202020204" pitchFamily="34" charset="0"/>
              </a:rPr>
              <a:t>By default, C++  uses </a:t>
            </a:r>
            <a:r>
              <a:rPr lang="en-US" dirty="0">
                <a:solidFill>
                  <a:srgbClr val="FF0000"/>
                </a:solidFill>
                <a:latin typeface="Arial" panose="020B0604020202020204" pitchFamily="34" charset="0"/>
                <a:cs typeface="Arial" panose="020B0604020202020204" pitchFamily="34" charset="0"/>
              </a:rPr>
              <a:t>shallow copies </a:t>
            </a:r>
            <a:r>
              <a:rPr lang="en-US" dirty="0">
                <a:latin typeface="Arial" panose="020B0604020202020204" pitchFamily="34" charset="0"/>
                <a:cs typeface="Arial" panose="020B0604020202020204" pitchFamily="34" charset="0"/>
              </a:rPr>
              <a:t>for these initializations</a:t>
            </a:r>
          </a:p>
          <a:p>
            <a:pPr marL="285750" indent="-285750"/>
            <a:endParaRPr lang="en-US" dirty="0"/>
          </a:p>
          <a:p>
            <a:pPr marL="285750" indent="-285750"/>
            <a:endParaRPr lang="en-US" dirty="0"/>
          </a:p>
        </p:txBody>
      </p:sp>
      <p:sp>
        <p:nvSpPr>
          <p:cNvPr id="31746" name="Rectangle 2"/>
          <p:cNvSpPr>
            <a:spLocks noGrp="1" noChangeArrowheads="1"/>
          </p:cNvSpPr>
          <p:nvPr>
            <p:ph type="title"/>
          </p:nvPr>
        </p:nvSpPr>
        <p:spPr>
          <a:xfrm>
            <a:off x="1193800" y="76200"/>
            <a:ext cx="6959600" cy="533400"/>
          </a:xfrm>
        </p:spPr>
        <p:txBody>
          <a:bodyPr>
            <a:normAutofit fontScale="90000"/>
          </a:bodyPr>
          <a:lstStyle/>
          <a:p>
            <a:r>
              <a:rPr lang="en-US"/>
              <a:t/>
            </a:r>
            <a:br>
              <a:rPr lang="en-US"/>
            </a:br>
            <a:r>
              <a:rPr lang="en-US"/>
              <a:t>Initialization of Class Objects</a:t>
            </a:r>
          </a:p>
        </p:txBody>
      </p:sp>
      <p:pic>
        <p:nvPicPr>
          <p:cNvPr id="2050" name="Picture 2" descr="C:\Users\Jerry\Desktop\index.jpg"/>
          <p:cNvPicPr>
            <a:picLocks noChangeAspect="1" noChangeArrowheads="1"/>
          </p:cNvPicPr>
          <p:nvPr/>
        </p:nvPicPr>
        <p:blipFill>
          <a:blip r:embed="rId3" cstate="print"/>
          <a:srcRect/>
          <a:stretch>
            <a:fillRect/>
          </a:stretch>
        </p:blipFill>
        <p:spPr bwMode="auto">
          <a:xfrm>
            <a:off x="6705600" y="5199252"/>
            <a:ext cx="1949782" cy="1460455"/>
          </a:xfrm>
          <a:prstGeom prst="rect">
            <a:avLst/>
          </a:prstGeom>
          <a:noFill/>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695325" y="1282700"/>
            <a:ext cx="7772400" cy="5029200"/>
          </a:xfrm>
        </p:spPr>
        <p:txBody>
          <a:bodyPr/>
          <a:lstStyle/>
          <a:p>
            <a:pPr marL="285750" indent="-285750"/>
            <a:r>
              <a:rPr lang="en-US" sz="2000" dirty="0">
                <a:latin typeface="Arial" panose="020B0604020202020204" pitchFamily="34" charset="0"/>
                <a:cs typeface="Arial" panose="020B0604020202020204" pitchFamily="34" charset="0"/>
              </a:rPr>
              <a:t>When dealing with classes that use dynamic memory (common with pointers), one must define</a:t>
            </a:r>
          </a:p>
          <a:p>
            <a:pPr marL="742950" lvl="1" indent="-285750"/>
            <a:r>
              <a:rPr lang="en-US" sz="1800" dirty="0">
                <a:latin typeface="Arial" panose="020B0604020202020204" pitchFamily="34" charset="0"/>
                <a:cs typeface="Arial" panose="020B0604020202020204" pitchFamily="34" charset="0"/>
              </a:rPr>
              <a:t>Class constructor (other than the default)</a:t>
            </a:r>
          </a:p>
          <a:p>
            <a:pPr marL="742950" lvl="1" indent="-285750"/>
            <a:r>
              <a:rPr lang="en-US" sz="1800" dirty="0">
                <a:latin typeface="Arial" panose="020B0604020202020204" pitchFamily="34" charset="0"/>
                <a:cs typeface="Arial" panose="020B0604020202020204" pitchFamily="34" charset="0"/>
              </a:rPr>
              <a:t>Class destructor</a:t>
            </a:r>
          </a:p>
          <a:p>
            <a:pPr marL="1143000" lvl="2" indent="-228600"/>
            <a:r>
              <a:rPr lang="en-US" sz="2000" b="0" dirty="0">
                <a:latin typeface="Arial" panose="020B0604020202020204" pitchFamily="34" charset="0"/>
                <a:cs typeface="Arial" panose="020B0604020202020204" pitchFamily="34" charset="0"/>
              </a:rPr>
              <a:t>When a class variable (that uses dynamic memory) goes out of scope, the memory for data members including pointers is deallocated   </a:t>
            </a:r>
            <a:endParaRPr lang="en-US" sz="2000" dirty="0">
              <a:latin typeface="Arial" panose="020B0604020202020204" pitchFamily="34" charset="0"/>
              <a:cs typeface="Arial" panose="020B0604020202020204" pitchFamily="34" charset="0"/>
            </a:endParaRPr>
          </a:p>
          <a:p>
            <a:pPr marL="1143000" lvl="2" indent="-228600"/>
            <a:r>
              <a:rPr lang="en-US" sz="2000" b="0" dirty="0">
                <a:latin typeface="Arial" panose="020B0604020202020204" pitchFamily="34" charset="0"/>
                <a:cs typeface="Arial" panose="020B0604020202020204" pitchFamily="34" charset="0"/>
              </a:rPr>
              <a:t>Should deallocate the dynamic memory pointed to by the data member</a:t>
            </a:r>
          </a:p>
          <a:p>
            <a:pPr marL="1143000" lvl="2" indent="-228600"/>
            <a:r>
              <a:rPr lang="en-US" sz="2000" b="0" dirty="0">
                <a:solidFill>
                  <a:srgbClr val="FF0000"/>
                </a:solidFill>
                <a:latin typeface="Arial" panose="020B0604020202020204" pitchFamily="34" charset="0"/>
                <a:cs typeface="Arial" panose="020B0604020202020204" pitchFamily="34" charset="0"/>
              </a:rPr>
              <a:t>Dynamic memory to is not automatically deallocated</a:t>
            </a:r>
            <a:r>
              <a:rPr lang="en-US" sz="1800" dirty="0">
                <a:solidFill>
                  <a:srgbClr val="FF0000"/>
                </a:solidFill>
                <a:latin typeface="Arial" panose="020B0604020202020204" pitchFamily="34" charset="0"/>
                <a:cs typeface="Arial" panose="020B0604020202020204" pitchFamily="34" charset="0"/>
              </a:rPr>
              <a:t> </a:t>
            </a:r>
          </a:p>
          <a:p>
            <a:pPr marL="742950" lvl="1" indent="-285750"/>
            <a:r>
              <a:rPr lang="en-US" sz="1800" dirty="0">
                <a:latin typeface="Arial" panose="020B0604020202020204" pitchFamily="34" charset="0"/>
                <a:cs typeface="Arial" panose="020B0604020202020204" pitchFamily="34" charset="0"/>
              </a:rPr>
              <a:t>Copy constructor</a:t>
            </a:r>
          </a:p>
          <a:p>
            <a:pPr marL="742950" lvl="1" indent="-285750"/>
            <a:r>
              <a:rPr lang="en-US" sz="1800" dirty="0">
                <a:latin typeface="Arial" panose="020B0604020202020204" pitchFamily="34" charset="0"/>
                <a:cs typeface="Arial" panose="020B0604020202020204" pitchFamily="34" charset="0"/>
              </a:rPr>
              <a:t>(Optionally) a </a:t>
            </a:r>
            <a:r>
              <a:rPr lang="en-US" sz="1800" dirty="0">
                <a:solidFill>
                  <a:srgbClr val="FF0000"/>
                </a:solidFill>
                <a:latin typeface="Arial" panose="020B0604020202020204" pitchFamily="34" charset="0"/>
                <a:cs typeface="Arial" panose="020B0604020202020204" pitchFamily="34" charset="0"/>
              </a:rPr>
              <a:t>deep copy </a:t>
            </a:r>
            <a:r>
              <a:rPr lang="en-US" sz="1800" dirty="0">
                <a:latin typeface="Arial" panose="020B0604020202020204" pitchFamily="34" charset="0"/>
                <a:cs typeface="Arial" panose="020B0604020202020204" pitchFamily="34" charset="0"/>
              </a:rPr>
              <a:t>function or method</a:t>
            </a:r>
          </a:p>
          <a:p>
            <a:pPr marL="742950" lvl="1" indent="-285750"/>
            <a:r>
              <a:rPr lang="en-US" sz="1800" dirty="0">
                <a:latin typeface="Arial" panose="020B0604020202020204" pitchFamily="34" charset="0"/>
                <a:cs typeface="Arial" panose="020B0604020202020204" pitchFamily="34" charset="0"/>
              </a:rPr>
              <a:t>(Optionally) an assignment operator that performs a </a:t>
            </a:r>
            <a:r>
              <a:rPr lang="en-US" sz="1800" dirty="0">
                <a:solidFill>
                  <a:schemeClr val="accent2"/>
                </a:solidFill>
                <a:latin typeface="Arial" panose="020B0604020202020204" pitchFamily="34" charset="0"/>
                <a:cs typeface="Arial" panose="020B0604020202020204" pitchFamily="34" charset="0"/>
              </a:rPr>
              <a:t>deep copy</a:t>
            </a:r>
            <a:r>
              <a:rPr lang="en-US" sz="1800" dirty="0">
                <a:latin typeface="Arial" panose="020B0604020202020204" pitchFamily="34" charset="0"/>
                <a:cs typeface="Arial" panose="020B0604020202020204" pitchFamily="34" charset="0"/>
              </a:rPr>
              <a:t> </a:t>
            </a:r>
          </a:p>
        </p:txBody>
      </p:sp>
      <p:sp>
        <p:nvSpPr>
          <p:cNvPr id="32770" name="Rectangle 2"/>
          <p:cNvSpPr>
            <a:spLocks noGrp="1" noChangeArrowheads="1"/>
          </p:cNvSpPr>
          <p:nvPr>
            <p:ph type="title"/>
          </p:nvPr>
        </p:nvSpPr>
        <p:spPr/>
        <p:txBody>
          <a:bodyPr/>
          <a:lstStyle/>
          <a:p>
            <a:r>
              <a:rPr lang="en-US" dirty="0"/>
              <a:t>Classes using Dynamic Memory</a:t>
            </a:r>
          </a:p>
        </p:txBody>
      </p:sp>
      <p:pic>
        <p:nvPicPr>
          <p:cNvPr id="3074" name="Picture 2" descr="C:\Users\Jerry\Desktop\index.jpg"/>
          <p:cNvPicPr>
            <a:picLocks noChangeAspect="1" noChangeArrowheads="1"/>
          </p:cNvPicPr>
          <p:nvPr/>
        </p:nvPicPr>
        <p:blipFill>
          <a:blip r:embed="rId3" cstate="print"/>
          <a:srcRect/>
          <a:stretch>
            <a:fillRect/>
          </a:stretch>
        </p:blipFill>
        <p:spPr bwMode="auto">
          <a:xfrm>
            <a:off x="7114407" y="5467968"/>
            <a:ext cx="1733583" cy="1298514"/>
          </a:xfrm>
          <a:prstGeom prst="rect">
            <a:avLst/>
          </a:prstGeom>
          <a:noFill/>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848600" cy="533400"/>
          </a:xfrm>
          <a:noFill/>
        </p:spPr>
        <p:txBody>
          <a:bodyPr lIns="92075" tIns="46038" rIns="92075" bIns="46038" anchor="b">
            <a:normAutofit fontScale="90000"/>
          </a:bodyPr>
          <a:lstStyle/>
          <a:p>
            <a:r>
              <a:rPr lang="en-US"/>
              <a:t>Destructor Issues</a:t>
            </a:r>
          </a:p>
        </p:txBody>
      </p:sp>
      <p:grpSp>
        <p:nvGrpSpPr>
          <p:cNvPr id="33795" name="Group 3"/>
          <p:cNvGrpSpPr>
            <a:grpSpLocks/>
          </p:cNvGrpSpPr>
          <p:nvPr/>
        </p:nvGrpSpPr>
        <p:grpSpPr bwMode="auto">
          <a:xfrm>
            <a:off x="1143000" y="1524000"/>
            <a:ext cx="4648200" cy="1752600"/>
            <a:chOff x="720" y="960"/>
            <a:chExt cx="2928" cy="1104"/>
          </a:xfrm>
        </p:grpSpPr>
        <p:grpSp>
          <p:nvGrpSpPr>
            <p:cNvPr id="33797" name="Group 4"/>
            <p:cNvGrpSpPr>
              <a:grpSpLocks/>
            </p:cNvGrpSpPr>
            <p:nvPr/>
          </p:nvGrpSpPr>
          <p:grpSpPr bwMode="auto">
            <a:xfrm>
              <a:off x="720" y="960"/>
              <a:ext cx="1008" cy="1104"/>
              <a:chOff x="720" y="960"/>
              <a:chExt cx="1008" cy="1104"/>
            </a:xfrm>
          </p:grpSpPr>
          <p:sp>
            <p:nvSpPr>
              <p:cNvPr id="33803" name="Rectangle 5"/>
              <p:cNvSpPr>
                <a:spLocks noChangeArrowheads="1"/>
              </p:cNvSpPr>
              <p:nvPr/>
            </p:nvSpPr>
            <p:spPr bwMode="auto">
              <a:xfrm>
                <a:off x="720" y="960"/>
                <a:ext cx="1008" cy="1104"/>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33804" name="Line 6"/>
              <p:cNvSpPr>
                <a:spLocks noChangeShapeType="1"/>
              </p:cNvSpPr>
              <p:nvPr/>
            </p:nvSpPr>
            <p:spPr bwMode="auto">
              <a:xfrm>
                <a:off x="720" y="1152"/>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3805" name="Line 7"/>
              <p:cNvSpPr>
                <a:spLocks noChangeShapeType="1"/>
              </p:cNvSpPr>
              <p:nvPr/>
            </p:nvSpPr>
            <p:spPr bwMode="auto">
              <a:xfrm>
                <a:off x="720" y="1440"/>
                <a:ext cx="1008" cy="0"/>
              </a:xfrm>
              <a:prstGeom prst="line">
                <a:avLst/>
              </a:prstGeom>
              <a:noFill/>
              <a:ln w="19050">
                <a:solidFill>
                  <a:srgbClr val="FFF5E1"/>
                </a:solidFill>
                <a:round/>
                <a:headEnd/>
                <a:tailEnd/>
              </a:ln>
            </p:spPr>
            <p:txBody>
              <a:bodyPr lIns="0" tIns="0" rIns="0" bIns="0" anchor="ctr">
                <a:spAutoFit/>
              </a:bodyPr>
              <a:lstStyle/>
              <a:p>
                <a:endParaRPr lang="en-US"/>
              </a:p>
            </p:txBody>
          </p:sp>
          <p:sp>
            <p:nvSpPr>
              <p:cNvPr id="33806" name="Rectangle 8"/>
              <p:cNvSpPr>
                <a:spLocks noChangeArrowheads="1"/>
              </p:cNvSpPr>
              <p:nvPr/>
            </p:nvSpPr>
            <p:spPr bwMode="auto">
              <a:xfrm>
                <a:off x="1118" y="960"/>
                <a:ext cx="133" cy="192"/>
              </a:xfrm>
              <a:prstGeom prst="rect">
                <a:avLst/>
              </a:prstGeom>
              <a:noFill/>
              <a:ln w="19050">
                <a:noFill/>
                <a:miter lim="800000"/>
                <a:headEnd/>
                <a:tailEnd/>
              </a:ln>
            </p:spPr>
            <p:txBody>
              <a:bodyPr wrap="none" lIns="0" tIns="0" rIns="0" bIns="0">
                <a:spAutoFit/>
              </a:bodyPr>
              <a:lstStyle/>
              <a:p>
                <a:pPr algn="ctr"/>
                <a:r>
                  <a:rPr lang="en-US" sz="2000"/>
                  <a:t> 7</a:t>
                </a:r>
              </a:p>
            </p:txBody>
          </p:sp>
          <p:sp>
            <p:nvSpPr>
              <p:cNvPr id="33807" name="Rectangle 9"/>
              <p:cNvSpPr>
                <a:spLocks noChangeArrowheads="1"/>
              </p:cNvSpPr>
              <p:nvPr/>
            </p:nvSpPr>
            <p:spPr bwMode="auto">
              <a:xfrm>
                <a:off x="1100" y="1200"/>
                <a:ext cx="133" cy="192"/>
              </a:xfrm>
              <a:prstGeom prst="rect">
                <a:avLst/>
              </a:prstGeom>
              <a:noFill/>
              <a:ln w="19050">
                <a:noFill/>
                <a:miter lim="800000"/>
                <a:headEnd/>
                <a:tailEnd/>
              </a:ln>
            </p:spPr>
            <p:txBody>
              <a:bodyPr wrap="none" lIns="0" tIns="0" rIns="0" bIns="0">
                <a:spAutoFit/>
              </a:bodyPr>
              <a:lstStyle/>
              <a:p>
                <a:pPr algn="ctr"/>
                <a:r>
                  <a:rPr lang="en-US" sz="2000"/>
                  <a:t> 4</a:t>
                </a:r>
              </a:p>
            </p:txBody>
          </p:sp>
          <p:sp>
            <p:nvSpPr>
              <p:cNvPr id="33808" name="Rectangle 10"/>
              <p:cNvSpPr>
                <a:spLocks noChangeArrowheads="1"/>
              </p:cNvSpPr>
              <p:nvPr/>
            </p:nvSpPr>
            <p:spPr bwMode="auto">
              <a:xfrm>
                <a:off x="1014" y="1440"/>
                <a:ext cx="404" cy="194"/>
              </a:xfrm>
              <a:prstGeom prst="rect">
                <a:avLst/>
              </a:prstGeom>
              <a:noFill/>
              <a:ln w="19050">
                <a:noFill/>
                <a:miter lim="800000"/>
                <a:headEnd/>
                <a:tailEnd/>
              </a:ln>
            </p:spPr>
            <p:txBody>
              <a:bodyPr wrap="none" lIns="0" tIns="0" rIns="0" bIns="0">
                <a:spAutoFit/>
              </a:bodyPr>
              <a:lstStyle/>
              <a:p>
                <a:pPr algn="ctr"/>
                <a:r>
                  <a:rPr lang="en-US" sz="2000" dirty="0"/>
                  <a:t> </a:t>
                </a:r>
                <a:r>
                  <a:rPr lang="en-US" sz="2000" dirty="0" smtClean="0"/>
                  <a:t>2017</a:t>
                </a:r>
                <a:endParaRPr lang="en-US" sz="2000" dirty="0"/>
              </a:p>
            </p:txBody>
          </p:sp>
          <p:sp>
            <p:nvSpPr>
              <p:cNvPr id="33809" name="Rectangle 11"/>
              <p:cNvSpPr>
                <a:spLocks noChangeArrowheads="1"/>
              </p:cNvSpPr>
              <p:nvPr/>
            </p:nvSpPr>
            <p:spPr bwMode="auto">
              <a:xfrm>
                <a:off x="877" y="1776"/>
                <a:ext cx="685" cy="192"/>
              </a:xfrm>
              <a:prstGeom prst="rect">
                <a:avLst/>
              </a:prstGeom>
              <a:noFill/>
              <a:ln w="19050">
                <a:noFill/>
                <a:miter lim="800000"/>
                <a:headEnd/>
                <a:tailEnd/>
              </a:ln>
            </p:spPr>
            <p:txBody>
              <a:bodyPr wrap="none" lIns="0" tIns="0" rIns="0" bIns="0">
                <a:spAutoFit/>
              </a:bodyPr>
              <a:lstStyle/>
              <a:p>
                <a:pPr algn="ctr"/>
                <a:r>
                  <a:rPr lang="en-US" sz="2000"/>
                  <a:t>message</a:t>
                </a:r>
              </a:p>
            </p:txBody>
          </p:sp>
          <p:sp>
            <p:nvSpPr>
              <p:cNvPr id="33810" name="Line 12"/>
              <p:cNvSpPr>
                <a:spLocks noChangeShapeType="1"/>
              </p:cNvSpPr>
              <p:nvPr/>
            </p:nvSpPr>
            <p:spPr bwMode="auto">
              <a:xfrm>
                <a:off x="720" y="1680"/>
                <a:ext cx="1008" cy="0"/>
              </a:xfrm>
              <a:prstGeom prst="line">
                <a:avLst/>
              </a:prstGeom>
              <a:noFill/>
              <a:ln w="19050">
                <a:solidFill>
                  <a:srgbClr val="FFF5E1"/>
                </a:solidFill>
                <a:round/>
                <a:headEnd/>
                <a:tailEnd/>
              </a:ln>
            </p:spPr>
            <p:txBody>
              <a:bodyPr lIns="0" tIns="0" rIns="0" bIns="0" anchor="ctr">
                <a:spAutoFit/>
              </a:bodyPr>
              <a:lstStyle/>
              <a:p>
                <a:endParaRPr lang="en-US"/>
              </a:p>
            </p:txBody>
          </p:sp>
        </p:grpSp>
        <p:grpSp>
          <p:nvGrpSpPr>
            <p:cNvPr id="33798" name="Group 13"/>
            <p:cNvGrpSpPr>
              <a:grpSpLocks/>
            </p:cNvGrpSpPr>
            <p:nvPr/>
          </p:nvGrpSpPr>
          <p:grpSpPr bwMode="auto">
            <a:xfrm>
              <a:off x="1680" y="1344"/>
              <a:ext cx="1968" cy="576"/>
              <a:chOff x="1680" y="1344"/>
              <a:chExt cx="1968" cy="576"/>
            </a:xfrm>
          </p:grpSpPr>
          <p:sp>
            <p:nvSpPr>
              <p:cNvPr id="33799" name="Line 14"/>
              <p:cNvSpPr>
                <a:spLocks noChangeShapeType="1"/>
              </p:cNvSpPr>
              <p:nvPr/>
            </p:nvSpPr>
            <p:spPr bwMode="auto">
              <a:xfrm flipV="1">
                <a:off x="1680" y="1632"/>
                <a:ext cx="576" cy="288"/>
              </a:xfrm>
              <a:prstGeom prst="line">
                <a:avLst/>
              </a:prstGeom>
              <a:noFill/>
              <a:ln w="28575">
                <a:solidFill>
                  <a:schemeClr val="tx1"/>
                </a:solidFill>
                <a:round/>
                <a:headEnd type="none" w="sm" len="sm"/>
                <a:tailEnd type="stealth" w="med" len="lg"/>
              </a:ln>
            </p:spPr>
            <p:txBody>
              <a:bodyPr wrap="none" anchor="ctr"/>
              <a:lstStyle/>
              <a:p>
                <a:endParaRPr lang="en-US"/>
              </a:p>
            </p:txBody>
          </p:sp>
          <p:grpSp>
            <p:nvGrpSpPr>
              <p:cNvPr id="33800" name="Group 15"/>
              <p:cNvGrpSpPr>
                <a:grpSpLocks/>
              </p:cNvGrpSpPr>
              <p:nvPr/>
            </p:nvGrpSpPr>
            <p:grpSpPr bwMode="auto">
              <a:xfrm>
                <a:off x="2256" y="1344"/>
                <a:ext cx="1392" cy="432"/>
                <a:chOff x="2256" y="1344"/>
                <a:chExt cx="1392" cy="432"/>
              </a:xfrm>
            </p:grpSpPr>
            <p:sp>
              <p:nvSpPr>
                <p:cNvPr id="33801" name="Rectangle 16"/>
                <p:cNvSpPr>
                  <a:spLocks noChangeArrowheads="1"/>
                </p:cNvSpPr>
                <p:nvPr/>
              </p:nvSpPr>
              <p:spPr bwMode="auto">
                <a:xfrm>
                  <a:off x="2256" y="1344"/>
                  <a:ext cx="1392" cy="432"/>
                </a:xfrm>
                <a:prstGeom prst="rect">
                  <a:avLst/>
                </a:prstGeom>
                <a:solidFill>
                  <a:srgbClr val="FF0000"/>
                </a:solidFill>
                <a:ln w="12699">
                  <a:solidFill>
                    <a:schemeClr val="tx1"/>
                  </a:solidFill>
                  <a:miter lim="800000"/>
                  <a:headEnd/>
                  <a:tailEnd/>
                </a:ln>
              </p:spPr>
              <p:txBody>
                <a:bodyPr wrap="none" anchor="ctr"/>
                <a:lstStyle/>
                <a:p>
                  <a:endParaRPr lang="en-US"/>
                </a:p>
              </p:txBody>
            </p:sp>
            <p:sp>
              <p:nvSpPr>
                <p:cNvPr id="33802" name="Rectangle 17"/>
                <p:cNvSpPr>
                  <a:spLocks noChangeArrowheads="1"/>
                </p:cNvSpPr>
                <p:nvPr/>
              </p:nvSpPr>
              <p:spPr bwMode="auto">
                <a:xfrm>
                  <a:off x="2433" y="1488"/>
                  <a:ext cx="1066" cy="192"/>
                </a:xfrm>
                <a:prstGeom prst="rect">
                  <a:avLst/>
                </a:prstGeom>
                <a:noFill/>
                <a:ln w="19050">
                  <a:noFill/>
                  <a:miter lim="800000"/>
                  <a:headEnd/>
                  <a:tailEnd/>
                </a:ln>
              </p:spPr>
              <p:txBody>
                <a:bodyPr wrap="none" lIns="0" tIns="0" rIns="0" bIns="0">
                  <a:spAutoFit/>
                </a:bodyPr>
                <a:lstStyle/>
                <a:p>
                  <a:pPr algn="ctr"/>
                  <a:r>
                    <a:rPr lang="en-US" sz="2000"/>
                    <a:t>Fourth of July</a:t>
                  </a:r>
                </a:p>
              </p:txBody>
            </p:sp>
          </p:grpSp>
        </p:grpSp>
      </p:grpSp>
      <p:sp>
        <p:nvSpPr>
          <p:cNvPr id="33796" name="Rectangle 18"/>
          <p:cNvSpPr>
            <a:spLocks noChangeArrowheads="1"/>
          </p:cNvSpPr>
          <p:nvPr/>
        </p:nvSpPr>
        <p:spPr bwMode="auto">
          <a:xfrm>
            <a:off x="1028700" y="4498975"/>
            <a:ext cx="7315200" cy="307777"/>
          </a:xfrm>
          <a:prstGeom prst="rect">
            <a:avLst/>
          </a:prstGeom>
          <a:solidFill>
            <a:schemeClr val="tx1"/>
          </a:solidFill>
          <a:ln w="19050">
            <a:noFill/>
            <a:miter lim="800000"/>
            <a:headEnd/>
            <a:tailEnd/>
          </a:ln>
        </p:spPr>
        <p:txBody>
          <a:bodyPr wrap="square" lIns="0" tIns="0" rIns="0" bIns="0">
            <a:spAutoFit/>
          </a:bodyPr>
          <a:lstStyle/>
          <a:p>
            <a:r>
              <a:rPr lang="en-US" sz="2000" dirty="0">
                <a:solidFill>
                  <a:srgbClr val="FFFF00"/>
                </a:solidFill>
              </a:rPr>
              <a:t>Default destructor does not delete the pointed to data</a:t>
            </a: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normAutofit/>
          </a:bodyPr>
          <a:lstStyle/>
          <a:p>
            <a:pPr marL="285750" indent="-285750"/>
            <a:r>
              <a:rPr lang="en-US" sz="2400" dirty="0">
                <a:latin typeface="Arial" panose="020B0604020202020204" pitchFamily="34" charset="0"/>
                <a:cs typeface="Arial" panose="020B0604020202020204" pitchFamily="34" charset="0"/>
              </a:rPr>
              <a:t>When present (default </a:t>
            </a:r>
            <a:r>
              <a:rPr lang="en-US" sz="2400" dirty="0">
                <a:solidFill>
                  <a:srgbClr val="FF0000"/>
                </a:solidFill>
                <a:latin typeface="Arial" panose="020B0604020202020204" pitchFamily="34" charset="0"/>
                <a:cs typeface="Arial" panose="020B0604020202020204" pitchFamily="34" charset="0"/>
              </a:rPr>
              <a:t>shallow copy </a:t>
            </a:r>
            <a:r>
              <a:rPr lang="en-US" sz="2400" dirty="0">
                <a:latin typeface="Arial" panose="020B0604020202020204" pitchFamily="34" charset="0"/>
                <a:cs typeface="Arial" panose="020B0604020202020204" pitchFamily="34" charset="0"/>
              </a:rPr>
              <a:t>is not done), it is implicitly called in initialization situations </a:t>
            </a:r>
          </a:p>
          <a:p>
            <a:pPr marL="285750" indent="-285750"/>
            <a:r>
              <a:rPr lang="en-US" sz="2400" dirty="0">
                <a:latin typeface="Arial" panose="020B0604020202020204" pitchFamily="34" charset="0"/>
                <a:cs typeface="Arial" panose="020B0604020202020204" pitchFamily="34" charset="0"/>
              </a:rPr>
              <a:t>Should be written to make a deep copy of the dynamic data into different memory locations</a:t>
            </a:r>
          </a:p>
          <a:p>
            <a:pPr marL="285750" indent="-285750"/>
            <a:r>
              <a:rPr lang="en-US" sz="2400" dirty="0">
                <a:latin typeface="Arial" panose="020B0604020202020204" pitchFamily="34" charset="0"/>
                <a:cs typeface="Arial" panose="020B0604020202020204" pitchFamily="34" charset="0"/>
              </a:rPr>
              <a:t>Syntax: </a:t>
            </a:r>
          </a:p>
          <a:p>
            <a:pPr marL="742950" lvl="1" indent="-285750">
              <a:buFont typeface="Arial" charset="0"/>
              <a:buNone/>
            </a:pPr>
            <a:r>
              <a:rPr lang="en-US" dirty="0" err="1">
                <a:solidFill>
                  <a:srgbClr val="FF0000"/>
                </a:solidFill>
                <a:latin typeface="Arial" panose="020B0604020202020204" pitchFamily="34" charset="0"/>
                <a:cs typeface="Arial" panose="020B0604020202020204" pitchFamily="34" charset="0"/>
              </a:rPr>
              <a:t>className</a:t>
            </a:r>
            <a:r>
              <a:rPr lang="en-US" dirty="0">
                <a:solidFill>
                  <a:srgbClr val="FF0000"/>
                </a:solidFill>
                <a:latin typeface="Arial" panose="020B0604020202020204" pitchFamily="34" charset="0"/>
                <a:cs typeface="Arial" panose="020B0604020202020204" pitchFamily="34" charset="0"/>
              </a:rPr>
              <a:t> (const </a:t>
            </a:r>
            <a:r>
              <a:rPr lang="en-US" dirty="0" err="1">
                <a:solidFill>
                  <a:srgbClr val="FF0000"/>
                </a:solidFill>
                <a:latin typeface="Arial" panose="020B0604020202020204" pitchFamily="34" charset="0"/>
                <a:cs typeface="Arial" panose="020B0604020202020204" pitchFamily="34" charset="0"/>
              </a:rPr>
              <a:t>className</a:t>
            </a:r>
            <a:r>
              <a:rPr lang="en-US" dirty="0">
                <a:solidFill>
                  <a:srgbClr val="FF0000"/>
                </a:solidFill>
                <a:latin typeface="Arial" panose="020B0604020202020204" pitchFamily="34" charset="0"/>
                <a:cs typeface="Arial" panose="020B0604020202020204" pitchFamily="34" charset="0"/>
              </a:rPr>
              <a:t>&amp; </a:t>
            </a:r>
            <a:r>
              <a:rPr lang="en-US" dirty="0" err="1">
                <a:solidFill>
                  <a:srgbClr val="FF0000"/>
                </a:solidFill>
                <a:latin typeface="Arial" panose="020B0604020202020204" pitchFamily="34" charset="0"/>
                <a:cs typeface="Arial" panose="020B0604020202020204" pitchFamily="34" charset="0"/>
              </a:rPr>
              <a:t>objectName</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copy constructor</a:t>
            </a:r>
            <a:r>
              <a:rPr lang="en-US" sz="2000" dirty="0">
                <a:latin typeface="Arial" panose="020B0604020202020204" pitchFamily="34" charset="0"/>
                <a:cs typeface="Arial" panose="020B0604020202020204" pitchFamily="34" charset="0"/>
              </a:rPr>
              <a:t>  </a:t>
            </a:r>
          </a:p>
          <a:p>
            <a:pPr marL="285750" indent="-285750"/>
            <a:r>
              <a:rPr lang="en-US" sz="2400" dirty="0">
                <a:latin typeface="Arial" panose="020B0604020202020204" pitchFamily="34" charset="0"/>
                <a:cs typeface="Arial" panose="020B0604020202020204" pitchFamily="34" charset="0"/>
              </a:rPr>
              <a:t>Like other constructors, it has no return type </a:t>
            </a:r>
          </a:p>
          <a:p>
            <a:pPr marL="285750" indent="-285750"/>
            <a:r>
              <a:rPr lang="en-US" sz="2400" dirty="0">
                <a:latin typeface="Arial" panose="020B0604020202020204" pitchFamily="34" charset="0"/>
                <a:cs typeface="Arial" panose="020B0604020202020204" pitchFamily="34" charset="0"/>
              </a:rPr>
              <a:t>Clients CANNOT invoke the copy constructor directly</a:t>
            </a:r>
          </a:p>
          <a:p>
            <a:pPr marL="285750" indent="-285750"/>
            <a:r>
              <a:rPr lang="en-US" sz="2400" dirty="0">
                <a:latin typeface="Arial" panose="020B0604020202020204" pitchFamily="34" charset="0"/>
                <a:cs typeface="Arial" panose="020B0604020202020204" pitchFamily="34" charset="0"/>
              </a:rPr>
              <a:t>A </a:t>
            </a:r>
            <a:r>
              <a:rPr lang="en-US" sz="2400" dirty="0">
                <a:solidFill>
                  <a:srgbClr val="FF0000"/>
                </a:solidFill>
                <a:latin typeface="Arial" panose="020B0604020202020204" pitchFamily="34" charset="0"/>
                <a:cs typeface="Arial" panose="020B0604020202020204" pitchFamily="34" charset="0"/>
              </a:rPr>
              <a:t>deep copy </a:t>
            </a:r>
            <a:r>
              <a:rPr lang="en-US" sz="2400" dirty="0">
                <a:latin typeface="Arial" panose="020B0604020202020204" pitchFamily="34" charset="0"/>
                <a:cs typeface="Arial" panose="020B0604020202020204" pitchFamily="34" charset="0"/>
              </a:rPr>
              <a:t>function may also be written</a:t>
            </a:r>
          </a:p>
          <a:p>
            <a:pPr marL="285750" indent="-285750"/>
            <a:r>
              <a:rPr lang="en-US" sz="2400" b="1" dirty="0">
                <a:solidFill>
                  <a:srgbClr val="FF0000"/>
                </a:solidFill>
                <a:latin typeface="Arial" panose="020B0604020202020204" pitchFamily="34" charset="0"/>
                <a:cs typeface="Arial" panose="020B0604020202020204" pitchFamily="34" charset="0"/>
              </a:rPr>
              <a:t>See examples: dynamic8.cpp and dynamic9.cpp</a:t>
            </a:r>
          </a:p>
        </p:txBody>
      </p:sp>
      <p:sp>
        <p:nvSpPr>
          <p:cNvPr id="34818" name="Rectangle 2"/>
          <p:cNvSpPr>
            <a:spLocks noGrp="1" noChangeArrowheads="1"/>
          </p:cNvSpPr>
          <p:nvPr>
            <p:ph type="title"/>
          </p:nvPr>
        </p:nvSpPr>
        <p:spPr/>
        <p:txBody>
          <a:bodyPr/>
          <a:lstStyle/>
          <a:p>
            <a:r>
              <a:rPr lang="en-US"/>
              <a:t>Copy Constructor</a:t>
            </a:r>
          </a:p>
        </p:txBody>
      </p:sp>
      <p:pic>
        <p:nvPicPr>
          <p:cNvPr id="4098" name="Picture 2" descr="C:\Users\Jerry\Desktop\images.jpg"/>
          <p:cNvPicPr>
            <a:picLocks noChangeAspect="1" noChangeArrowheads="1"/>
          </p:cNvPicPr>
          <p:nvPr/>
        </p:nvPicPr>
        <p:blipFill>
          <a:blip r:embed="rId3" cstate="print"/>
          <a:srcRect/>
          <a:stretch>
            <a:fillRect/>
          </a:stretch>
        </p:blipFill>
        <p:spPr bwMode="auto">
          <a:xfrm>
            <a:off x="6303818" y="174625"/>
            <a:ext cx="2282970" cy="1262437"/>
          </a:xfrm>
          <a:prstGeom prst="rect">
            <a:avLst/>
          </a:prstGeom>
          <a:noFill/>
        </p:spPr>
      </p:pic>
    </p:spTree>
  </p:cSld>
  <p:clrMapOvr>
    <a:masterClrMapping/>
  </p:clrMapOvr>
  <p:transition spd="med">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8341</TotalTime>
  <Pages>76</Pages>
  <Words>2339</Words>
  <Application>Microsoft Office PowerPoint</Application>
  <PresentationFormat>On-screen Show (4:3)</PresentationFormat>
  <Paragraphs>324</Paragraphs>
  <Slides>45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Lucida Sans Unicode</vt:lpstr>
      <vt:lpstr>Monotype Sorts</vt:lpstr>
      <vt:lpstr>Times New Roman</vt:lpstr>
      <vt:lpstr>Verdana</vt:lpstr>
      <vt:lpstr>Wingdings 2</vt:lpstr>
      <vt:lpstr>Wingdings 3</vt:lpstr>
      <vt:lpstr>Concourse</vt:lpstr>
      <vt:lpstr>Additional Topics – Part 2</vt:lpstr>
      <vt:lpstr>Topics</vt:lpstr>
      <vt:lpstr> Shallow Copy vs. Deep Copy </vt:lpstr>
      <vt:lpstr>Problems Doing a Shallow Copy</vt:lpstr>
      <vt:lpstr>Deep Copy</vt:lpstr>
      <vt:lpstr> Initialization of Class Objects</vt:lpstr>
      <vt:lpstr>Classes using Dynamic Memory</vt:lpstr>
      <vt:lpstr>Destructor Issues</vt:lpstr>
      <vt:lpstr>Copy Constructor</vt:lpstr>
      <vt:lpstr>Static Vs Dynamic Binding </vt:lpstr>
      <vt:lpstr>Static Binding Is Based on Formal Parameter Type  </vt:lpstr>
      <vt:lpstr>Passing Class Objects as Arguments  </vt:lpstr>
      <vt:lpstr>Passing Class Objects as Arguments (2)  </vt:lpstr>
      <vt:lpstr>Passing Class as Arguments (3)  </vt:lpstr>
      <vt:lpstr>Slicing Problem  </vt:lpstr>
      <vt:lpstr>Slicing Problem Illustrated  </vt:lpstr>
      <vt:lpstr>Avoiding the Slicing Problem    </vt:lpstr>
      <vt:lpstr>Time Specification - virtual Write( )</vt:lpstr>
      <vt:lpstr>Slicing Problem Solved  </vt:lpstr>
      <vt:lpstr>Virtual Methods Explained (1)</vt:lpstr>
      <vt:lpstr>Virtual Methods Explained (2)</vt:lpstr>
      <vt:lpstr>Dynamic Binding Summary (1)</vt:lpstr>
      <vt:lpstr>Dynamic Binding Summary (2)</vt:lpstr>
      <vt:lpstr>Classes and Virtual Destructors</vt:lpstr>
      <vt:lpstr>Abstract Classes and Pure Virtual Functions (1)</vt:lpstr>
      <vt:lpstr>Abstract Classes and Pure Virtual Functions (2)</vt:lpstr>
      <vt:lpstr>Abstract Classes and Pure Virtual Functions Example</vt:lpstr>
      <vt:lpstr>Variant Return Type </vt:lpstr>
      <vt:lpstr>Casting</vt:lpstr>
      <vt:lpstr> Static_casting</vt:lpstr>
      <vt:lpstr> Upcasting vs Downcasting</vt:lpstr>
      <vt:lpstr> Upcasting vs Downcasting Example</vt:lpstr>
      <vt:lpstr>Upcasting</vt:lpstr>
      <vt:lpstr>Downcasting  </vt:lpstr>
      <vt:lpstr>More on Downcasting </vt:lpstr>
      <vt:lpstr>Dynamic_casting Syntax</vt:lpstr>
      <vt:lpstr>Event-based Programming</vt:lpstr>
      <vt:lpstr>Event-based Programming Definition</vt:lpstr>
      <vt:lpstr>Event-based Programming</vt:lpstr>
      <vt:lpstr>Event-based Programming</vt:lpstr>
      <vt:lpstr>Programming Paradigms  </vt:lpstr>
      <vt:lpstr>Procedural Programming (1)</vt:lpstr>
      <vt:lpstr>Procedural Programming (2)</vt:lpstr>
      <vt:lpstr>Event-driven Programming</vt:lpstr>
      <vt:lpstr>Event Loop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ASSESSMENT  GUIDELINE  MARCH, 1999</dc:title>
  <dc:creator>Jerry</dc:creator>
  <cp:lastModifiedBy>Jerry Lebowitz</cp:lastModifiedBy>
  <cp:revision>286</cp:revision>
  <cp:lastPrinted>2001-04-06T06:15:19Z</cp:lastPrinted>
  <dcterms:created xsi:type="dcterms:W3CDTF">1999-02-18T11:48:28Z</dcterms:created>
  <dcterms:modified xsi:type="dcterms:W3CDTF">2017-09-21T00:29:57Z</dcterms:modified>
</cp:coreProperties>
</file>