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34" r:id="rId4"/>
    <p:sldId id="335" r:id="rId5"/>
    <p:sldId id="336" r:id="rId6"/>
    <p:sldId id="337" r:id="rId7"/>
    <p:sldId id="259" r:id="rId8"/>
    <p:sldId id="318" r:id="rId9"/>
    <p:sldId id="260" r:id="rId10"/>
    <p:sldId id="261" r:id="rId11"/>
    <p:sldId id="332" r:id="rId12"/>
    <p:sldId id="338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320" r:id="rId26"/>
    <p:sldId id="32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674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80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/>
              <a:t>C++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9963" y="3886200"/>
            <a:ext cx="2133600" cy="730250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/>
              <a:t>Jerry Lebowitz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Friend Function 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3227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friend specifications</a:t>
            </a:r>
          </a:p>
          <a:p>
            <a:pPr marL="742950" lvl="1" indent="-285750">
              <a:buFont typeface="Arial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friendFunction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(alpha, beta);  // friend function</a:t>
            </a:r>
          </a:p>
          <a:p>
            <a:pPr marL="1143000" lvl="2" indent="-228600">
              <a:buFont typeface="Arial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(alpha and beta are classes)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friend1 through friend3.cpp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134" y="3752187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Nested Classes (1)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322763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declaration of a class may appear in within another class</a:t>
            </a:r>
          </a:p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Such declaration declares a </a:t>
            </a:r>
            <a:r>
              <a:rPr lang="en-US" sz="3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nested class is a member and as such has the same access rights as any other member</a:t>
            </a:r>
          </a:p>
          <a:p>
            <a:pPr marL="541782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Like any member of its enclosing class, the nested class has access to all names (private and protected, members) to which the enclosing class has access to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79" y="497892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7823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Nested Classes </a:t>
            </a:r>
            <a:r>
              <a:rPr lang="en-US" dirty="0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3227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members of an enclosing class have no special access to members of a nested class; the usual access rules shall be obeyed  </a:t>
            </a:r>
          </a:p>
          <a:p>
            <a:pPr marL="285750" indent="-2857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friend4 and friend5.cpp</a:t>
            </a:r>
          </a:p>
          <a:p>
            <a:pPr marL="285750" indent="-2857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4486275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2292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Referencing Pointer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Member functions of every object have access to a pointer named “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 member function can find out the address of the object by using the “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 pointer  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Called a self-reference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this1.cpp 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530279" y="4965540"/>
            <a:ext cx="2381124" cy="711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transform complex statements into more intuitive ones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Allows one to overload most of the operators to work effectively in a specific application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Alternate ways to represent adding of objects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object3.addobjects(object1,object2);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object3=object1.addobjects(object2);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object3=object1+object2;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#3 is “more intuitive”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6504" y="5203065"/>
            <a:ext cx="2550296" cy="135795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Operators Rules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existing operators can be overloaded to manipulate class objects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 must comply with the language syntax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 is a binary and not a unary operator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overload operators of built-in data types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overload the + operator for integers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invent new operators </a:t>
            </a:r>
          </a:p>
          <a:p>
            <a:pPr marL="1143000" lvl="2" indent="-228600">
              <a:buFont typeface="Arial" charset="0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9091" y="5376018"/>
            <a:ext cx="3971925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Operators Rules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247"/>
            <a:ext cx="8229600" cy="4525963"/>
          </a:xfrm>
        </p:spPr>
        <p:txBody>
          <a:bodyPr/>
          <a:lstStyle/>
          <a:p>
            <a:pPr marL="285750" indent="-285750">
              <a:buFont typeface="Arial" charset="0"/>
              <a:buNone/>
            </a:pPr>
            <a:endParaRPr lang="en-US" sz="2000" dirty="0"/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operators = and &amp; are predefined for objects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can make these operators inaccessible by declaring them private or they can be overridden by new definitions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use the keyword “operator”</a:t>
            </a:r>
          </a:p>
          <a:p>
            <a:pPr marL="285750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Overloadable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- * / % ^ &amp; | ~ ! ' = &lt; &gt; &lt;+ &gt;= ++ -- &lt;&lt; &gt;&gt; == != &amp;&amp; ||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+= -= /= %= ^= &amp;= |= *= &lt;&lt;= &gt;&gt;= [ ] ( ) -&gt; new delete</a:t>
            </a:r>
          </a:p>
          <a:p>
            <a:pPr marL="1143000" lvl="2" indent="-228600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8632" y="4846293"/>
            <a:ext cx="3971925" cy="1152525"/>
          </a:xfrm>
          <a:prstGeom prst="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Operators Rules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54138"/>
            <a:ext cx="7772400" cy="5029200"/>
          </a:xfrm>
        </p:spPr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Precedence of the operator cannot be changed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arguments cannot be changed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operators = and + and  += are separate operators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binary operators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argument on the left hand side is the object of which the operator is a member function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object on the right hand side must be furnished as an argument to the operator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Unary operators do not require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9651" y="5324218"/>
            <a:ext cx="3429000" cy="133195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 for Overloaded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103" y="94129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syntax of the heading of an operator function is</a:t>
            </a:r>
          </a:p>
          <a:p>
            <a:pPr marL="742950" lvl="1" indent="-285750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operator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operatorSymbol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([arguments]) ;</a:t>
            </a:r>
          </a:p>
          <a:p>
            <a:pPr marL="742950" lvl="1" indent="-285750">
              <a:buFont typeface="Arial" charset="0"/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Binary operators (arithmetic and relational)</a:t>
            </a:r>
          </a:p>
          <a:p>
            <a:pPr marL="980694" lvl="2" indent="-285750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operator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operatorSymbol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(const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&amp;) const;</a:t>
            </a:r>
          </a:p>
          <a:p>
            <a:pPr marL="742950" lvl="1" indent="-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Unary operators</a:t>
            </a:r>
          </a:p>
          <a:p>
            <a:pPr marL="980694" lvl="2" indent="-285750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operator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operatorSymbol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overload an operator for a class: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the function to overload the operator (that is, the operator function) in the definition of the class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2868" y="5445321"/>
            <a:ext cx="2116917" cy="109916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 to Overload the + and * Operators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 to overload the binary + (addition) and * (multiplication) operators for objects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objectA+objectB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objectB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operator op(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&amp;);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 stands for the binary operator to be overloaded </a:t>
            </a:r>
          </a:p>
          <a:p>
            <a:pPr marL="742950" lvl="1" indent="-285750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the type of the value returned by the function </a:t>
            </a:r>
          </a:p>
          <a:p>
            <a:pPr marL="742950" lvl="1" indent="-285750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the name of the class for which the operator is being overloaded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OpOverClass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operator+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OpOverClass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OpOverClass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operator*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OpOverClass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overload1.cpp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4740" y="5226241"/>
            <a:ext cx="2933700" cy="156210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of pointers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parameters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Friend functions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Overloaded Operators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Data Members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19" y="4181060"/>
            <a:ext cx="4242165" cy="238355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Operator Overloading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 Date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public: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friend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 operator &gt;&gt;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 input, Date&amp;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inputDate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 output, Date&amp;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outputDate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// Note: friendship was granted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// Member functions to overload operators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operator&lt;(const Date&amp;);   // less than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operator==(const Date&amp;);  // equal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Date operator+(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 // overloaded +  to add a day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Date operator+=(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Date operator++( );  //prefix ++ operator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Date operator++(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  //postfix ++ operator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Date operator=(const Date&amp;);  //assignment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7097" y="5380368"/>
            <a:ext cx="1725903" cy="1357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283" y="5539922"/>
            <a:ext cx="46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See overload2.cpp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92125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Overloading Stream Insertion (&lt;&lt;) and Extraction (&gt;&gt;)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operator function that overloads the insertion operator &lt;&lt; or the extraction operator  &gt;&gt; for a class must be a nonmember of that class 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following expression: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expression, the left most operand of &gt;&gt;, that is,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is 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variable, not an object of the Date class 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the left most operand of &gt;&gt; is not an object of the Date class, the operator function that overloads the extraction operator for the Date class must be a nonmember of the Date class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Similarly, the operator function that overloads the stream insertion operator for the Date class must be a nonmember function of Date class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0476" y="5591947"/>
            <a:ext cx="1866900" cy="12001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Overloading the Stream Insertion Operator (&lt;&lt;)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Prototype: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operator&lt;&lt;(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);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Definition: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operator&lt;&lt;(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osObject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  object)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//Output members of the object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&lt;&lt;. . .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…….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//return stream object</a:t>
            </a:r>
          </a:p>
          <a:p>
            <a:pPr marL="285750" indent="-285750">
              <a:lnSpc>
                <a:spcPct val="100000"/>
              </a:lnSpc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return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9338" y="4958366"/>
            <a:ext cx="4958071" cy="121447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Overloading the Stream Extraction Operator (&gt;&gt;)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Prototype: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operator&gt;&gt;(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&amp;);</a:t>
            </a: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Definition: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operator&gt;&gt;(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 object)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//Read data into the object 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&gt;&gt;. . .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……………………...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//return stream object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return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5036" y="4870492"/>
            <a:ext cx="2781300" cy="16478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1296988"/>
            <a:ext cx="7772400" cy="5029200"/>
          </a:xfrm>
        </p:spPr>
        <p:txBody>
          <a:bodyPr>
            <a:normAutofit/>
          </a:bodyPr>
          <a:lstStyle/>
          <a:p>
            <a:pPr marL="122238" indent="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 output, Date&amp;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outputDate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 //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  <a:p>
            <a:pPr marL="122238" indent="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22238" indent="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output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outputDate.month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"/"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outputDate.day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"/"</a:t>
            </a:r>
          </a:p>
          <a:p>
            <a:pPr marL="122238" indent="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outputDate.year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2238" indent="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return output;</a:t>
            </a:r>
          </a:p>
          <a:p>
            <a:pPr marL="122238" indent="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 Insertion Operator (&lt;&lt;)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92" y="4677304"/>
            <a:ext cx="3714750" cy="12287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1296988"/>
            <a:ext cx="7772400" cy="5029200"/>
          </a:xfrm>
        </p:spPr>
        <p:txBody>
          <a:bodyPr>
            <a:normAutofit lnSpcReduction="10000"/>
          </a:bodyPr>
          <a:lstStyle/>
          <a:p>
            <a:pPr marL="122238" indent="0">
              <a:buFont typeface="Arial" charset="0"/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 operator &gt;&gt;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 input, Date&amp;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inputDate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 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month: ";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input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inputDate.month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day: ";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input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inputDate.day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year: ";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input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inputDate.year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22238" indent="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return input;</a:t>
            </a:r>
          </a:p>
          <a:p>
            <a:pPr marL="122238" indent="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238" indent="0"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overload3.cpp </a:t>
            </a:r>
            <a:endParaRPr lang="fr-F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Extraction Operator (&gt;&gt;)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3" y="4544483"/>
            <a:ext cx="2933700" cy="15621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Overloaded Operator Example (non-member 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Function prototype required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friend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returnType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operator#(const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className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&amp;, const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className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&amp;)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friend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operator==(const Date&amp;, const Date&amp;)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41" y="4909079"/>
            <a:ext cx="5276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18480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09503" y="1181317"/>
            <a:ext cx="7772400" cy="5029200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char *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ptrArray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[5] is a char and since [ ] has a higher precedence than *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ptrArray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is array of five character pointers 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FontTx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FontTx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apointers1.cpp through apointers3.cpp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772" y="204691"/>
            <a:ext cx="7772400" cy="457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Arrays of Pointers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47900" y="1762970"/>
            <a:ext cx="4419600" cy="685800"/>
            <a:chOff x="480" y="1392"/>
            <a:chExt cx="2784" cy="432"/>
          </a:xfrm>
        </p:grpSpPr>
        <p:sp>
          <p:nvSpPr>
            <p:cNvPr id="35869" name="Rectangle 5"/>
            <p:cNvSpPr>
              <a:spLocks noChangeArrowheads="1"/>
            </p:cNvSpPr>
            <p:nvPr/>
          </p:nvSpPr>
          <p:spPr bwMode="auto">
            <a:xfrm>
              <a:off x="480" y="1392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6"/>
            <p:cNvSpPr>
              <a:spLocks noChangeShapeType="1"/>
            </p:cNvSpPr>
            <p:nvPr/>
          </p:nvSpPr>
          <p:spPr bwMode="auto">
            <a:xfrm flipV="1">
              <a:off x="1200" y="15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1" name="Group 7"/>
            <p:cNvGrpSpPr>
              <a:grpSpLocks/>
            </p:cNvGrpSpPr>
            <p:nvPr/>
          </p:nvGrpSpPr>
          <p:grpSpPr bwMode="auto">
            <a:xfrm>
              <a:off x="1872" y="1392"/>
              <a:ext cx="1392" cy="432"/>
              <a:chOff x="2256" y="1344"/>
              <a:chExt cx="1392" cy="432"/>
            </a:xfrm>
          </p:grpSpPr>
          <p:sp>
            <p:nvSpPr>
              <p:cNvPr id="35872" name="Rectangl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392" cy="432"/>
              </a:xfrm>
              <a:prstGeom prst="rect">
                <a:avLst/>
              </a:prstGeom>
              <a:solidFill>
                <a:srgbClr val="FF0000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Rectangle 9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46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/>
                  <a:t>These</a:t>
                </a:r>
              </a:p>
            </p:txBody>
          </p:sp>
        </p:grpSp>
      </p:grp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2247900" y="2524970"/>
            <a:ext cx="4419600" cy="685800"/>
            <a:chOff x="480" y="1392"/>
            <a:chExt cx="2784" cy="432"/>
          </a:xfrm>
        </p:grpSpPr>
        <p:sp>
          <p:nvSpPr>
            <p:cNvPr id="35864" name="Rectangle 11"/>
            <p:cNvSpPr>
              <a:spLocks noChangeArrowheads="1"/>
            </p:cNvSpPr>
            <p:nvPr/>
          </p:nvSpPr>
          <p:spPr bwMode="auto">
            <a:xfrm>
              <a:off x="480" y="1392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12"/>
            <p:cNvSpPr>
              <a:spLocks noChangeShapeType="1"/>
            </p:cNvSpPr>
            <p:nvPr/>
          </p:nvSpPr>
          <p:spPr bwMode="auto">
            <a:xfrm flipV="1">
              <a:off x="1200" y="15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6" name="Group 13"/>
            <p:cNvGrpSpPr>
              <a:grpSpLocks/>
            </p:cNvGrpSpPr>
            <p:nvPr/>
          </p:nvGrpSpPr>
          <p:grpSpPr bwMode="auto">
            <a:xfrm>
              <a:off x="1872" y="1392"/>
              <a:ext cx="1392" cy="432"/>
              <a:chOff x="2256" y="1344"/>
              <a:chExt cx="1392" cy="432"/>
            </a:xfrm>
          </p:grpSpPr>
          <p:sp>
            <p:nvSpPr>
              <p:cNvPr id="35867" name="Rectangle 14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392" cy="432"/>
              </a:xfrm>
              <a:prstGeom prst="rect">
                <a:avLst/>
              </a:prstGeom>
              <a:solidFill>
                <a:srgbClr val="FF0000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Rectangle 15"/>
              <p:cNvSpPr>
                <a:spLocks noChangeArrowheads="1"/>
              </p:cNvSpPr>
              <p:nvPr/>
            </p:nvSpPr>
            <p:spPr bwMode="auto">
              <a:xfrm>
                <a:off x="2848" y="1488"/>
                <a:ext cx="24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/>
                  <a:t>are</a:t>
                </a:r>
              </a:p>
            </p:txBody>
          </p:sp>
        </p:grpSp>
      </p:grpSp>
      <p:grpSp>
        <p:nvGrpSpPr>
          <p:cNvPr id="35846" name="Group 16"/>
          <p:cNvGrpSpPr>
            <a:grpSpLocks/>
          </p:cNvGrpSpPr>
          <p:nvPr/>
        </p:nvGrpSpPr>
        <p:grpSpPr bwMode="auto">
          <a:xfrm>
            <a:off x="2247900" y="3286970"/>
            <a:ext cx="4419600" cy="685800"/>
            <a:chOff x="480" y="1392"/>
            <a:chExt cx="2784" cy="432"/>
          </a:xfrm>
        </p:grpSpPr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480" y="1392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 flipV="1">
              <a:off x="1200" y="15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1" name="Group 19"/>
            <p:cNvGrpSpPr>
              <a:grpSpLocks/>
            </p:cNvGrpSpPr>
            <p:nvPr/>
          </p:nvGrpSpPr>
          <p:grpSpPr bwMode="auto">
            <a:xfrm>
              <a:off x="1872" y="1392"/>
              <a:ext cx="1392" cy="432"/>
              <a:chOff x="2256" y="1344"/>
              <a:chExt cx="1392" cy="432"/>
            </a:xfrm>
          </p:grpSpPr>
          <p:sp>
            <p:nvSpPr>
              <p:cNvPr id="35862" name="Rectangle 20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392" cy="432"/>
              </a:xfrm>
              <a:prstGeom prst="rect">
                <a:avLst/>
              </a:prstGeom>
              <a:solidFill>
                <a:srgbClr val="FF0000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Rectangle 21"/>
              <p:cNvSpPr>
                <a:spLocks noChangeArrowheads="1"/>
              </p:cNvSpPr>
              <p:nvPr/>
            </p:nvSpPr>
            <p:spPr bwMode="auto">
              <a:xfrm>
                <a:off x="2653" y="1488"/>
                <a:ext cx="631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/>
                  <a:t>pointers</a:t>
                </a:r>
              </a:p>
            </p:txBody>
          </p:sp>
        </p:grpSp>
      </p:grpSp>
      <p:grpSp>
        <p:nvGrpSpPr>
          <p:cNvPr id="35847" name="Group 22"/>
          <p:cNvGrpSpPr>
            <a:grpSpLocks/>
          </p:cNvGrpSpPr>
          <p:nvPr/>
        </p:nvGrpSpPr>
        <p:grpSpPr bwMode="auto">
          <a:xfrm>
            <a:off x="2247900" y="4048970"/>
            <a:ext cx="4419600" cy="685800"/>
            <a:chOff x="480" y="1392"/>
            <a:chExt cx="2784" cy="432"/>
          </a:xfrm>
        </p:grpSpPr>
        <p:sp>
          <p:nvSpPr>
            <p:cNvPr id="35854" name="Rectangle 23"/>
            <p:cNvSpPr>
              <a:spLocks noChangeArrowheads="1"/>
            </p:cNvSpPr>
            <p:nvPr/>
          </p:nvSpPr>
          <p:spPr bwMode="auto">
            <a:xfrm>
              <a:off x="480" y="1392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24"/>
            <p:cNvSpPr>
              <a:spLocks noChangeShapeType="1"/>
            </p:cNvSpPr>
            <p:nvPr/>
          </p:nvSpPr>
          <p:spPr bwMode="auto">
            <a:xfrm flipV="1">
              <a:off x="1200" y="15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6" name="Group 25"/>
            <p:cNvGrpSpPr>
              <a:grpSpLocks/>
            </p:cNvGrpSpPr>
            <p:nvPr/>
          </p:nvGrpSpPr>
          <p:grpSpPr bwMode="auto">
            <a:xfrm>
              <a:off x="1872" y="1392"/>
              <a:ext cx="1392" cy="432"/>
              <a:chOff x="2256" y="1344"/>
              <a:chExt cx="1392" cy="432"/>
            </a:xfrm>
          </p:grpSpPr>
          <p:sp>
            <p:nvSpPr>
              <p:cNvPr id="35857" name="Rectangle 26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392" cy="432"/>
              </a:xfrm>
              <a:prstGeom prst="rect">
                <a:avLst/>
              </a:prstGeom>
              <a:solidFill>
                <a:srgbClr val="FF0000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8" name="Rectangle 27"/>
              <p:cNvSpPr>
                <a:spLocks noChangeArrowheads="1"/>
              </p:cNvSpPr>
              <p:nvPr/>
            </p:nvSpPr>
            <p:spPr bwMode="auto">
              <a:xfrm>
                <a:off x="2893" y="1488"/>
                <a:ext cx="151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/>
                  <a:t>to</a:t>
                </a:r>
              </a:p>
            </p:txBody>
          </p:sp>
        </p:grpSp>
      </p:grpSp>
      <p:grpSp>
        <p:nvGrpSpPr>
          <p:cNvPr id="35848" name="Group 28"/>
          <p:cNvGrpSpPr>
            <a:grpSpLocks/>
          </p:cNvGrpSpPr>
          <p:nvPr/>
        </p:nvGrpSpPr>
        <p:grpSpPr bwMode="auto">
          <a:xfrm>
            <a:off x="2247900" y="4810970"/>
            <a:ext cx="4419600" cy="685800"/>
            <a:chOff x="480" y="1392"/>
            <a:chExt cx="2784" cy="432"/>
          </a:xfrm>
        </p:grpSpPr>
        <p:sp>
          <p:nvSpPr>
            <p:cNvPr id="35849" name="Rectangle 29"/>
            <p:cNvSpPr>
              <a:spLocks noChangeArrowheads="1"/>
            </p:cNvSpPr>
            <p:nvPr/>
          </p:nvSpPr>
          <p:spPr bwMode="auto">
            <a:xfrm>
              <a:off x="480" y="1392"/>
              <a:ext cx="736" cy="35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30"/>
            <p:cNvSpPr>
              <a:spLocks noChangeShapeType="1"/>
            </p:cNvSpPr>
            <p:nvPr/>
          </p:nvSpPr>
          <p:spPr bwMode="auto">
            <a:xfrm flipV="1">
              <a:off x="1200" y="15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1" name="Group 31"/>
            <p:cNvGrpSpPr>
              <a:grpSpLocks/>
            </p:cNvGrpSpPr>
            <p:nvPr/>
          </p:nvGrpSpPr>
          <p:grpSpPr bwMode="auto">
            <a:xfrm>
              <a:off x="1872" y="1392"/>
              <a:ext cx="1392" cy="432"/>
              <a:chOff x="2256" y="1344"/>
              <a:chExt cx="1392" cy="432"/>
            </a:xfrm>
          </p:grpSpPr>
          <p:sp>
            <p:nvSpPr>
              <p:cNvPr id="35852" name="Rectangle 3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392" cy="432"/>
              </a:xfrm>
              <a:prstGeom prst="rect">
                <a:avLst/>
              </a:prstGeom>
              <a:solidFill>
                <a:srgbClr val="FF0000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3" name="Rectangle 33"/>
              <p:cNvSpPr>
                <a:spLocks noChangeArrowheads="1"/>
              </p:cNvSpPr>
              <p:nvPr/>
            </p:nvSpPr>
            <p:spPr bwMode="auto">
              <a:xfrm>
                <a:off x="2702" y="1488"/>
                <a:ext cx="53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/>
                  <a:t>strings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9919196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Passing  information from O/S to C++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Declare arguments to main()</a:t>
            </a:r>
          </a:p>
          <a:p>
            <a:pPr marL="742950" lvl="1" indent="-285750"/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) // array of character pointers</a:t>
            </a:r>
          </a:p>
          <a:p>
            <a:pPr marL="742950" lvl="1" indent="-285750"/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char **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// array of character pointers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number of parameters (program name is the first)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 ] contains the addresses of the command line parameters (is an array of character pointers that point to the actual arguments)</a:t>
            </a:r>
          </a:p>
          <a:p>
            <a:pPr marL="742950" lvl="1" indent="-285750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command1.cpp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457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Parameters</a:t>
            </a:r>
          </a:p>
        </p:txBody>
      </p:sp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080" y="5150267"/>
            <a:ext cx="2267816" cy="17140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744654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457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Parameters 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42" y="1486705"/>
            <a:ext cx="3600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1664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2113"/>
            <a:ext cx="7772400" cy="457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Parameters within Eclipse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" y="2025743"/>
            <a:ext cx="340042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16638"/>
            <a:ext cx="2566385" cy="18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5862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Friend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concepts of encapsulation and data hiding dictate that only member functions should be able to access an object’s private data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some instances where it is convenient for non-member functions to be able to access an object’s private members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client or member function needs to manipulate objects of two different classes, there is nothing like a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“friend</a:t>
            </a:r>
            <a:r>
              <a:rPr lang="en-US" sz="2000" dirty="0">
                <a:solidFill>
                  <a:schemeClr val="accent2"/>
                </a:solidFill>
              </a:rPr>
              <a:t>”</a:t>
            </a:r>
          </a:p>
          <a:p>
            <a:pPr marL="285750" indent="-285750"/>
            <a:endParaRPr lang="en-US" sz="2000" dirty="0"/>
          </a:p>
        </p:txBody>
      </p:sp>
      <p:sp>
        <p:nvSpPr>
          <p:cNvPr id="2" name="AutoShape 2" descr="data:image/jpeg;base64,/9j/4AAQSkZJRgABAQAAAQABAAD/2wCEAAkGBxQTEhUUEhQWFRUWGBcYGBgYGBccFxwdFxoXGBcXHxcYHCggGB8lGxcUIjEiJikrLi4uGB8zODMsNygtLisBCgoKDg0OGRAQGy8kICQsLCwtLCwsKywsLCwsLCwsLCwsLCwsLCwsLCwsLCwsLCwsLCwsLCwsLCwsLCwsLDcsLP/AABEIAKABOwMBIgACEQEDEQH/xAAcAAABBAMBAAAAAAAAAAAAAAAAAgMFBwEEBgj/xABFEAABAwEEBggDBQYFAwUAAAABAAIDEQQSITEFQVFhcYEGBxMikaGx8DLB0RRCUrPhIzVicpLxFSUzgqJTwtIIQ2ODsv/EABkBAQEBAQEBAAAAAAAAAAAAAAABAwIEBf/EACQRAQEAAwACAgICAwEAAAAAAAABAgMREiETMQRBUWEUIkIy/9oADAMBAAIRAxEAPwC8UIQgEIQgEIQgEIQgEIQgEIQgEIQgEIQgEIQgEIQgEIQgEIQgEIQgEIWCUGVrW/SEULb0r2sbtcQPDaqu6b9YdsgldC2IQDG65wq5za0vgnu+WCrPSWlZZnX5Xue463En1V4nVwac61oWVFmYZT+J3dZyHxHyVcdIOmdqtNe0lN38De6zwGfMkrl5JDrp5YeK1pH19ETrbktO9NPfxpjsp4eCZvcPepNudq4qh0P2nl7/AFTTn148UmpzyWHHVRQZbWtBh4YbkmuNdmVUGlM0lzqDJAF9ffuit/q6/d8PGX86RU4XcvTwVxdXP7vh4y/nSIRdSFW2jOuOxvwlZJEeTm+IofJdDZesLR0mVpaP5g5vmQo6dQhR9l03Z5P9OeJ1dj2k+FVvgoMoQhAIQhAIQhAIQhAIQhAIQhAITcszWiriAN6jLXpfVGOZ+ilsizG36btst7I/iOOoDP8ARRjtNuPwtAG+pUeWkmpxJzSuzWVzv6ejHVP2kGaadraOVQnRpkfh8/0USGpNE8qt1Ypn/GR+E+KBpputp8VCkLDgnlknx4p5umWbHeA+qUdLx7/Bc8Fm8nnU+LFMjTQvgUow4VOYJy5KUurkHUOGoqd6PW0yRlrvjjN12/8AC7mPMFdY5d+3GzDk7EV0/wCirbdZi0ACZlXRO2OGo7jkf0XnCeMtc5jwWvaS1wOYLcCDvqvXBCpLrs6L3Hi2RNwfRkoGVcmv9G+C1Y1V9/P9fBIeTqOrYm65oB289aIze257/wBEOFMNe8I98VhwpmgS+gypTx/RJL9+z36LLqav014e96zTMmiBtoOJwHvashlKVz24U256v1S67P713pJpuHvZqQNmp3K4urmn+Hw8ZfzpFUDhq14fPwVwdXX7vh4y/nSIRTDbTtAPDD0ShaBvHMH6JAlac6c23fNh9QsdlXK9yo4f8cR4INuO1u1OB4n/AMlJ2TpLaYqXJZGcHPb6Gi54RnVQ8Dj4Z+SyyUtwBI2j9EHe2TrQt8dB9oeafiDH+bhVTEfXFbaZwk743V8nAKrO22gHeMD5YeSyHt3jkD51Hoi9X90Z6345THFPG7tC4Me9lAyrnUbRpJJwIrvqrSvLy/1VaK7fSEDcwHmVxGyPvA4/xBg5r08Haj46ioF1RVJLaZeCAAUUtCb3HxTFtjcWENcQdRHoUGy5wGZotSXSkTfvg8MfRcuZS7FxJ4kn1SHvWF2/w3mmfuugm08wfCCeOAWi/T73/CA0bcz5rnrRKXG6OakLHEAFPkyrSasY2HPLjVxJO9OtTUjqLUfa9iO+N50oTUlpUXaLZQJiWc0FFza0mKV+1VoBmVstk1KLgFOKfhd6qypY3XZ0WBsTd5JvrtwUUiR2SO1TDjWq5qcPxuWbPbOwtLHk0ZJSN/P4Xcj5EpqIrU0lH2kbh7yU7z2vj30sRRun9HMnhfG8XmuBBG4protpHtrOxzj32i4/+ZuFeYoealXheiXvt4rOXleUNN6IfZrRJBJ9w4HU5pxa7HaPMFRxFAffv9Vb3XXoMXGWpo70ZDHGmbHnDwfT+oqossfn6+S6cUk1Ixw9/wB1gn3rWXHWcOKw59deGXvZwUDdcddUig4p01rtTdPHl9VRkHOnL3VKYPRYdTafeYpqxRezqPLCqBPvBXD1dfu+HjL+dIqd31rv+SuPq6H+Xw8ZfzpEIo4xHVQ8D8s1jEHYR4pJBGacbMeI30Pqgz2pOdDxGPjmnGzA55DUReHniPFN32n7tOBw8D9VkRV+Eg8cD54eaKduA5Cn8pr5OIPmkSRXa5im0EJtzCMwU5Z6kgY55DdjkiLv6gNDkNmtNPwwtrrye8g8SwcirO0j0ggiNJHU40HryWp0D0T9ksUMJADg286mtzu8/nUlch03lrao2tPfMgLWgVcbrg6gaAS493Kijp2Fj6W2d7wxrw4nEUIJprqpyY0BcNQqd4XBvtt5wD4nscA57S+Hs60wdQ3RX4h4qL0Vpy02lj7krAGHMhxDv/jFKgYaztQdrZ+lUL5ex+/iSNgBAO7MjxU7lwVYWbTZdaZI3ObcgY52Qq0h2OPALEHSl8rZJPtDI7pNxhobwGsuLgcdwQdTpiC5M6mTu8OefmD4qLtLqA4qHt/SQyWVs4e3AloJxGeNMcchSqY0nbnMibM8suuzjo7DCre+TRxNNg4LDLVe+nox2yT2k7E4E1rVbM+l2xuY0j4zdbx3qF0nbxG6Nkd3tJKXdwJzoM9fgmdMktms7XPY6sgLCAWk5l1WEkgim0q46+fa57p/y6S02nCu1QUtuDXOBewbAXjmn32nFo3rU0La5L0/YNdIL4BLYe1AIGIJDTQ4jBTHGZO9my4ckaekre6jezZ2hdiLpFKA7eIRo3ShGM7HRneMP6hgt3S9tuMY8ta1733aObdNSTVt3ChrXBK0xahEwHu1Lw0XtdTSg3ri6b306x/KnOWNmHS8bqXXA8Ct2z2kHIqC0pcbNHGI43OfWgOBrTOoxoMThsoiQ9nOIbzSXCrS0ObqJPdcScKEeC6mvKHz4X9OlEyQ+0AKDs9rEkzog9rBGO+8tLzerQNuhwpr8EadZcs0l+SPu4EgOo4EgNcCT3NWBrmu5h/LK7p+ktNbAASSKDMlEFqD2gtydQjhzWpDOYo+0bIw0YHAhpbd7prUOca4a1oS6ZDbOydxa58lA0VoHONSKbckuHpJu9+3RF2YGQwTsDBSm5c7pG0Ps8bZHSMcP/cbcLLuWTi43sTTHcnLfpQxvha2ju1qACaFxLQW46gK1OGpT471182PHR9GpuxtLo692UYbnNqfMV8l2RVSW62PjtETHSMc53ejcAWkOaL1LriagGg5q0NG20TRMkbk9oNNm0cjUcl3jOemWyzL/aIjpfoxtogkidlIwt4VGB5Gh5Ly/I1zTddg5pLTuLTR3nVes7eKhec+srRXYW6T8M1JW/7qh4/rDyf5loxrlSSa4JNacfT6LOWCS88h4KIdpQ6+NPeP0SQ3gPflgsOf9K/3WA5AskVG33im6YVwWHk41zJ2e/ZWAdyoyaU2+/qrj6uv3fDxl/OkVNjPD3kri6uXf5fDxl2f9aRCKSEwpSrhlhg4eeI1eaXcDjgBr+E/9rzXwTIhOqh4H5ZpBCinnw0147HAtPnh5pLmEZgivh+qSJjSlcNhxHgck42YbCP5Th/ScCgSx5GRIXX9V+jPtWkoGkXgwmV9ABgzEZYfEG+J2rlgWn8Jyzq0+WCur/0/9HiBPbMRePYx1uk0aQZDWn4ro1fCUFygAjd78Cqp6VaBmmt8FoYWXIHguq+j8H5htMcDXDYrQLX1zGOINNmrA8Fo2ixjtA5zAcMeddvJFR2ldH0gDgSXOFBU4d4eWpcr1faDkskEkc1wuqXdxwc3ENyPiF3807LtHAhtMnA0GG3LzWNGWWPs+7Q11hBWWjujkrJ7Y+W5ctIcG3XAmhpg4fdNDluK2Ojtgttlh7AMsszGl3ZvM7WOIJJxY+IkGpyr45qwrNYA0v7oqSaGmGvw4JEeh2AVLKnM/pigr7pLoee12cRgQslvte/v3Y+7gaOIFe7TUMlqdINCy2qziGIsDmujJvuDRRrSCK6ziMFYulNFMfGAxtKEbiKVVa9LLPNBO6O8Sx5D2Hca4V3Go8Fnsz8Z1tqw87Z0/pbQksk0E9ndD2kIulkr7jXAjK9QgEVPite1aDtMlognk7Fos7zWNkl6jXAiocQO0NccKAAa80h0MjnAhxApjTWtmzaNdfDi5xGNQXEjJZ/N/TT/AB/7ZsLS6QOOQOCe6LaFmsrpw9zf20pe3s33hQ1pWmR3KVs9mAAwTtkjDK1zJqs8M/GWNNuPllKh+leg5LUxrY3sbJHIJGmQ0aSK4F2rMmu5aOmNB2y0hl/7OzspGSXWS3g6hq49oRQmmTRrrU6l1FrZepxxIKatNlbhdrmKip1LSbZz2xurt9IjSehpH2uC0tLOziDw4FwD+8KCjNYxz3JE+hpH2uzWoFnZxtc14LgH4tNCGax3vJSc1n/aB2qhw8Uw2KsgOoCnqnzR1Px+z7RTujNobNLLZzZ5Y56F7JJTE9rm5EOukEHHxOxO27Q757M+zSGKOWTWHOMYuuDmVcRU5NBNM66lLww1c4uruFTSixb7A10ZaBwxNc9uavyz74fBfrqPs+i7QYXwzCEPMQjaWTB7D3S2rjQBmQwxzWk/oi+SxQWYyxxzwXXNdUujvsrTvNFaEEitNmxSUNl7OoNSCKVJJOW9SzWAxtaN1VZthlos/bmekGh7daoRBK2zRMc4GR0c3aE0oaBoaLuIGZOS3NK6CfJNZJYiy7Zn9684Bxbdu91v3l0U9kaAC3AjeUieMFzDTLPyV+SOPhtc9pnQck1osk7Cy7A9xeHOAcWuABuj72S7XolPcL4Tl/qM54PHjQ8yoe0xi+00wFUo2645sgzYa02jIjwqp5zsdzTeWOytJqql64bE2SFkjRV0LsT/AASEA03Xgw46qqw9IW+re6aggGu0HJc1pazCWN8b8Q9paeYotbXn8VBa8KcP1Kw4+/epOWqBzHFjqBzHFpGy6aGnPFa+es+9yOCn+R3egSSTSqQSkuP9/TggdaffvFYrhrKb7T+yL391Q7TUNe3ADxVy9XH7uh4y/nSKlC6u9XV1b/u6DDXL+bIgowpbZjlWo2HFO9uDhU56+8PkQsiEHKhr+E/9jsfNA0HN1jwPyP1R2YORHPD1w81kw7DjsPdPDHDzSXRkZim/V460DkNnc5zWNBvOIa0bS40A8SvXHRTRbbLZoYmfCxrWHl97ma+K84dVdgMukI6ZRAykbbtLo/qLfBepomAtA1URS5RrGYxH05hKwI2gj1SGOwxzGBRFgSOY55+fqEGIxhQ5jA/I8xRaLtHRl3w0dneaSxx4ltK81IOFCDtwPy+Y5pM7dezH6jwQafZSNwDy4bJAD/ybQ5bjkU+ydw+JoptaQfWhS3tqMOI9QVgG8MdfsoHJADlgfeBXO9LdEC0Q1A/aRVc0bvvDeDSo4KeY/DeM+XvzXL2zpZG2S4AXBtQXNPodezkuM+c5XeuZeXcXK6PA1qXjaNSh7VKHSOLBRpNQOPBPWeYrxPo/aZNM1GT6Qd2zYmAFzsSXOLWNAFdQJOC2WzYU24Lmm2/7TPJ9lab9nvNLiQL7hUXWg4V+Khdgea304y9682/KzkiXs9vcZXRPAD2ivddeaRUCoNBtCkA5cazpJZ44yWtebS5/Zvjkr2145l1cbuGrALpO2oSK5Jtwk9x1+PlcuytuU1Ua2UskocnZHfs8PmtxklUT2ZrxdcPqNhrqK89j0/R2KRPX1BmR8H+oL0eqQDL+YauOXBSUNpDhgag5KypYdmAIWm2UtOCctD6Cq0ppU67kTMNvDsynO0XNxy1G8awnf8RLcH8jqVmXXPx/wk556ZqI0npEBpx1Jq02+9g3ElajbKRKGyA3qtAaRtOw7iFZLlfRbMZ7dywUDRsAHgAFp2hPOtGa13PLsGgngKr1vnVUvWNowx2kStwbKKk/xNoHDmLp8VyLidtVbvWLZB9mpNSJ1b0V/ulzm5tAOJqDTmqkNBX+w8FWeU9mSEAEak4W+ykn+yrk2W+SBvS7oWLvLd6IMXveCuvq4/d0HGX82RUqRRXV1bfu6D/7fzZFVUeIifhx4Z+BxSXNIwIpxCw5pGYpxSxM7aabDiPNEDZCNf08E7HMBqpvaaeRwSRI05t/pNPLELBYDkeRoD9EF0dQ+iwWy2jCrnBgwpgzvHAZYkeCuiA0JbzHzHI+oXE9WuiDZrHA0ihuAv4v7x8C7wXaHbrHsjw9Aqp1+BrtwPy+nMLEhpjsx5a/e5OEVG4hIYajHPI8VA48VCwx1Rv18UiE07uzLhq+nJAdR383qP09ECY8KjZlwPsjkkh1Ca5HH6/VOTClHbM+Bz+SrrrD6R9pWy2d2GUr2n/gCPM8tq5zymM7WmrVdmXjCOlnSntXOis7v2eTnD7xGw7PWi5dpIUfBYHsFWuJ3H6rYs1tBzwIwNdVM14M8rle19THV8c5ElDKVuxzKOskJkJxo0ZlTVl0c1w+9xqVMZTjLZFoDQ8LJHSw2mSzPk/1GUjfG4/iuyYtOPqti2QGIipq3brC1WRUq4gOrjXNbYZ3H0w2aZnTc/RqyyPMslonfN3S20XmBzS3AUYBcIphQrbeyl3v9oaYvoAXfxENwqRsWoYCe9dwqKihotthvZcMEz2+U4a9Hx3pyFxW7HIoaeKZpq0Bw1itDywT9ktoJpk4Zg4FYyt77TzcVoW7Q4FXQns3ZkfcJ3t1cRRPQTJ58q6+2c7L6c5LbSw3ZRdP/E8D8s1rySB1A08dq6G1wtkaWuAcCuatGi3RGsbqt/C7HkHZjnVcWWN8MpW1E3wWZgCKEAjWCtGPSQBuu7r9h+Wo8kiW2bFOkl6nOiUUDLUwyVu6gcQHfdrXV+isjSXR2GeRsrwQ9usa6ZV4KoNGRvfI1rMXE0AOrf7+SvOIGgrnQL26P/Pt8/8AK9ZdjSg0LC3JgPHH1W8yMDAADgKJSFu8nXJdZ3RYaQsL42j9qz9pEf4mg92v8QqOYXl97SMwQcQRvwBXs0rz31y9Fvs1r7eMUitFXYZNk++P91a8zsUFY3QVl/uqeuVy95Jst3/VEJpQpKcr5a0lzcVQ0W1V1dXH7ug4y/myKmyFcvVwP8uh4y/nSIKRbPqy4HDHcahZLmnZ/wDk+Iw50WHRnWzmP0wSLg1GnH6hFOGDCtTzGGdPiBPopHozop1otcEVKh8jQdYoO87EfwgqLDHDEeI/RWJ1JWTtLcZHAfsmE12l5pwyveKI9D2CEdmMMxl8k5Ds1jD6eVPFMRWkA01HEcdY+filuloa6jgfkfPzVVsRGlRzHD9PosE0duPr/b0CZkdrGY9kJV8OHFQLlNMdmfDX9eSy8VGHI+hTUctc8xn9ViMkG6Nfw/Tkg5fp/wBKjZ4OzjNJ5ARvYMnO/wDHx1Kr9FPyJOatrpv0QFra18ZAmYKCuThndJ1Y1od5VZRdGrXG8sbC+tci2o8cvArybpl5f0+l+Jnhjh9+/wBpdrQWrj3aPkkt72tNIwGlx2mmQ35LotOaOtdnax0jWtLzQAUwzxIGa2ej9gu1JqXOxcTmSs73vLHp8pceytqzxtiYa91rc9u4DentHzTSM7SJkQaa0D5S2Rw2jC6K76KL6b2wQwVIJDn0NNVWmhUix9Gsu/DcbdpsoMl6cZMcXz8sstmdneGtL2t7I2G7dc5wDmuAJGNC1M6OsspkeXNPZh3cA17+C0+kduuizteDWSUNG7EHHkpm26QgE7YDF9omLbwjutcA3aRI4RtyOJxXVwmXGeO3LXb+0nZQKd809OCj9K2M/FG0gjwI+aitF2wC3zQCMx0jvlnduipZSgY4gDE5FKttoNkMktqs3bQvI/bXWStYDgGuB78WepS6sbOO/wDKySOjp3OwukkZ4J60WFknxNodR1+K07bZHyRRus7RMwFr+zvNHaAUIAv912WRONdaYsWmoZTIGRdhLG4CWMxiNwxNCWtw1nELO6ZMVm+3I5IJIc6ubt+8OO1PRW0OFQahPPtNRjioe2xNxcw3Xa9h4hea+nsnv7b0k5GIyWjaLfeNBmor/E35OaeIxCVBV+RqTyPmue2u+SfbanszZRRw+qler3QYNrc2QdqwNJo/GmGBrxSbFoK0OoeyfQ5YHH6cSrE6J9H/ALM1xeQZH0rTIAZNB17yvRq19va8u/dzGyVIWPQtnidejhY1x1horyOrkt9CF7Hgt6EIQiBQPTfo823WSSA0DiL0Z/C9vwn5HcSp5BQeO7ZA5ri1wLXNJDgfukYOB1YFaitjru6M9laBamDuT/FukaMT/ubjxa7aqoLNyiEgcEsBdL0e6BW22UMUDgw/ff3GcanPkCrP6P8AUpCyjrXM6Q/gj7rP6j3jyohxSNmsz5HBrGuc45NaCSeAGJV5dBOjlpisMLJIXNcO0JBoD3pHuFRXDAg03qw9D6Bs1lbds8LIxrLR3jxdmeZUkqrl7b1eaNlHeskY3sqw+LCFyGmOpCzPqbPM+M/heBI3xwd5lWuhB57tHUfbA7uPhI2h7h5FvzVm9Aer6Ow2cskIkmc686RoLaYABoxxAocTtK7dCCKk0R+F5HEA+lEy6zStzAeNo+hU2hBzzLVdN11RsrnwNU4LQBwPkdvBTM8DXijgCN6ip9C/9N9NzsfNF9EySGtW55HeFJ2RmFTmfELR0boksNXursGNB4+ilkQIQhBzXTnR4lhB/Cc9QrkTurhzC4iyPMTi14ocuKtqRgcCCKgihByIOYoua0h0Ta/Bp7uoOrVu4OzI44jastmvvuPRp3eM5XIW+GKVjmTNvRO+IVpTeD906wdqgoNHQRARs0jaWx40jrDgPwh5FQMdQXaz9A3uF0y0bXVU/RcXZ7Bce4Gt5pc0gjYdi48ssZ7ju4a872VvWnQsEzIA6WQdi4OjpdN4ilL5diRliMU9atEROtItAmkimu3HXWsc1zN7X5EbQtdk9C2uTT9Pon5bcL14Z015J8y/4/fo1ZtH2eKd1oE73zOZcfeu0IqCHd0ChwAoAAAsWqwRzxva62TuhfWouQ5E1udoBW7vpXeo2Am0WhzR8I+MjXl3fLFdh2AuXRQDLwTHbaZfjSftHfZWtjjYyaSEMaA0Nax7XAUHea8cMQQoa1aPjh7aVkjpZ5rt9z7o+HIXWYNApQcF0swDRhSuS5TSUtZSBiaY034+lPFTPb/q6w/HnlKLPpfCjwWke80i1Wu/gBxS2MaRisWbRvaSNZGCXE6q/JeTlr1+Uns1FFXUup0F0WfM5l5pbG1wc9xFK0yaNvyXUdGujbon35AAAKNGBJ3nYusovZr08+3g27+/REbAAAMhgloQvQ8oQhCAQhCAQhCCN6QaFitkDoZhVrsQRm0jJw34nxUL0e6u7DZKObEJJPxy0ceQODeQXWIQYAWUIQCEIQCEIQCEIQCEIQCEIQCEIQCEIQCEIQYouU6U9Fu1JlgwkzLcg7fuK6xClxlnK6xyuN7FTt0JM40MMjXfymnip/RPQmpDpxh+GuJ40XcoWc1YtLvy56UvZrN2DnXfxOvcamuClRpJpGa6PpL0TL3GWz0vHFzDgHbSDqO5QFm6I2hxxjLOJaRyIKyywyl9PThtxs7a1Hzl9aZAEnkKqf6IdFQSLROMT3mt4/eO7ct3QvRQsdWWl0fdBqXccKAbl1oC716/3ky27++sWpaNFQv+OKN3FrfWiLDoyGGvZRtZXOgFfFbiFtyPN2/QQhCqBCEIBCEIBCEIBCEIBCEIBCEIBCEIP//Z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4485" y="4542799"/>
            <a:ext cx="4032906" cy="204846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Friend Functions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friend function of a class is not a member function of the class but has access to private members of that class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make a function friend to a class, the reserved word friend precedes the function prototype (in the class definition)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“friend”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doesn’t appear in the definition of the friend function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does not use the dot operator invoking to a friend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8032" y="4234919"/>
            <a:ext cx="1447800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28" y="3811588"/>
            <a:ext cx="2528455" cy="2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248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Friend Functions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83" y="1312818"/>
            <a:ext cx="8534400" cy="4322763"/>
          </a:xfrm>
        </p:spPr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 can grant a function access to all its members (public or private)  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cannot choose their friends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of friend functions is controversial since it violates the “private data” paradigm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one is using too many friends, a design change would be a good idea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used when overloading operators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474" y="4797145"/>
            <a:ext cx="2654131" cy="206085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Pages>76</Pages>
  <Words>1176</Words>
  <Application>Microsoft Office PowerPoint</Application>
  <PresentationFormat>On-screen Show (4:3)</PresentationFormat>
  <Paragraphs>212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Lucida Sans Unicode</vt:lpstr>
      <vt:lpstr>Verdana</vt:lpstr>
      <vt:lpstr>Wingdings 2</vt:lpstr>
      <vt:lpstr>Wingdings 3</vt:lpstr>
      <vt:lpstr>Concourse</vt:lpstr>
      <vt:lpstr>C++ Programming</vt:lpstr>
      <vt:lpstr>Topics</vt:lpstr>
      <vt:lpstr> Arrays of Pointers</vt:lpstr>
      <vt:lpstr> Command Line Parameters</vt:lpstr>
      <vt:lpstr> Command Line Parameters Interface</vt:lpstr>
      <vt:lpstr> Command Line Parameters within Eclipse</vt:lpstr>
      <vt:lpstr>Friend Functions</vt:lpstr>
      <vt:lpstr>Friend Functions (1)</vt:lpstr>
      <vt:lpstr>Friend Functions (2)</vt:lpstr>
      <vt:lpstr>Sample Friend Function  </vt:lpstr>
      <vt:lpstr>Nested Classes (1) </vt:lpstr>
      <vt:lpstr>Nested Classes (2)</vt:lpstr>
      <vt:lpstr>Self Referencing Pointer</vt:lpstr>
      <vt:lpstr>Overloaded Operators</vt:lpstr>
      <vt:lpstr>Overloaded Operators Rules</vt:lpstr>
      <vt:lpstr>Overloaded Operators Rules (2)</vt:lpstr>
      <vt:lpstr>Overloaded Operators Rules (3)</vt:lpstr>
      <vt:lpstr>Syntax for Overloaded Operators</vt:lpstr>
      <vt:lpstr>Syntax to Overload the + and * Operators  </vt:lpstr>
      <vt:lpstr>Sample Operator Overloading</vt:lpstr>
      <vt:lpstr>Overloading Stream Insertion (&lt;&lt;) and Extraction (&gt;&gt;) Operators</vt:lpstr>
      <vt:lpstr>Overloading the Stream Insertion Operator (&lt;&lt;)</vt:lpstr>
      <vt:lpstr>Overloading the Stream Extraction Operator (&gt;&gt;)</vt:lpstr>
      <vt:lpstr>Stream Insertion Operator (&lt;&lt;)</vt:lpstr>
      <vt:lpstr>Extraction Operator (&gt;&gt;)</vt:lpstr>
      <vt:lpstr>Overloaded Operator Example (non-member functions)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277</cp:revision>
  <cp:lastPrinted>2001-04-06T06:15:19Z</cp:lastPrinted>
  <dcterms:created xsi:type="dcterms:W3CDTF">1999-02-18T11:48:28Z</dcterms:created>
  <dcterms:modified xsi:type="dcterms:W3CDTF">2017-09-19T04:43:01Z</dcterms:modified>
</cp:coreProperties>
</file>