
<file path=[Content_Types].xml><?xml version="1.0" encoding="utf-8"?>
<Types xmlns="http://schemas.openxmlformats.org/package/2006/content-types">
  <Default Extension="png" ContentType="image/png"/>
  <Default Extension="jpeg" ContentType="image/jpeg"/>
  <Default Extension="jpe"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8" r:id="rId1"/>
  </p:sldMasterIdLst>
  <p:notesMasterIdLst>
    <p:notesMasterId r:id="rId84"/>
  </p:notesMasterIdLst>
  <p:handoutMasterIdLst>
    <p:handoutMasterId r:id="rId85"/>
  </p:handoutMasterIdLst>
  <p:sldIdLst>
    <p:sldId id="258" r:id="rId2"/>
    <p:sldId id="259" r:id="rId3"/>
    <p:sldId id="260" r:id="rId4"/>
    <p:sldId id="267" r:id="rId5"/>
    <p:sldId id="276" r:id="rId6"/>
    <p:sldId id="335" r:id="rId7"/>
    <p:sldId id="348" r:id="rId8"/>
    <p:sldId id="342" r:id="rId9"/>
    <p:sldId id="346" r:id="rId10"/>
    <p:sldId id="347" r:id="rId11"/>
    <p:sldId id="352" r:id="rId12"/>
    <p:sldId id="345" r:id="rId13"/>
    <p:sldId id="308" r:id="rId14"/>
    <p:sldId id="360" r:id="rId15"/>
    <p:sldId id="389" r:id="rId16"/>
    <p:sldId id="327" r:id="rId17"/>
    <p:sldId id="344" r:id="rId18"/>
    <p:sldId id="354" r:id="rId19"/>
    <p:sldId id="328" r:id="rId20"/>
    <p:sldId id="390" r:id="rId21"/>
    <p:sldId id="356" r:id="rId22"/>
    <p:sldId id="330" r:id="rId23"/>
    <p:sldId id="377" r:id="rId24"/>
    <p:sldId id="355" r:id="rId25"/>
    <p:sldId id="394" r:id="rId26"/>
    <p:sldId id="375" r:id="rId27"/>
    <p:sldId id="357" r:id="rId28"/>
    <p:sldId id="376" r:id="rId29"/>
    <p:sldId id="379" r:id="rId30"/>
    <p:sldId id="392" r:id="rId31"/>
    <p:sldId id="393" r:id="rId32"/>
    <p:sldId id="382" r:id="rId33"/>
    <p:sldId id="381" r:id="rId34"/>
    <p:sldId id="391" r:id="rId35"/>
    <p:sldId id="358" r:id="rId36"/>
    <p:sldId id="378" r:id="rId37"/>
    <p:sldId id="359" r:id="rId38"/>
    <p:sldId id="385" r:id="rId39"/>
    <p:sldId id="350" r:id="rId40"/>
    <p:sldId id="395" r:id="rId41"/>
    <p:sldId id="351" r:id="rId42"/>
    <p:sldId id="361" r:id="rId43"/>
    <p:sldId id="362" r:id="rId44"/>
    <p:sldId id="363" r:id="rId45"/>
    <p:sldId id="333" r:id="rId46"/>
    <p:sldId id="396" r:id="rId47"/>
    <p:sldId id="326" r:id="rId48"/>
    <p:sldId id="337" r:id="rId49"/>
    <p:sldId id="339" r:id="rId50"/>
    <p:sldId id="397" r:id="rId51"/>
    <p:sldId id="386" r:id="rId52"/>
    <p:sldId id="340" r:id="rId53"/>
    <p:sldId id="334" r:id="rId54"/>
    <p:sldId id="365" r:id="rId55"/>
    <p:sldId id="364" r:id="rId56"/>
    <p:sldId id="338" r:id="rId57"/>
    <p:sldId id="398" r:id="rId58"/>
    <p:sldId id="366" r:id="rId59"/>
    <p:sldId id="367" r:id="rId60"/>
    <p:sldId id="336" r:id="rId61"/>
    <p:sldId id="368" r:id="rId62"/>
    <p:sldId id="309" r:id="rId63"/>
    <p:sldId id="369" r:id="rId64"/>
    <p:sldId id="310" r:id="rId65"/>
    <p:sldId id="315" r:id="rId66"/>
    <p:sldId id="370" r:id="rId67"/>
    <p:sldId id="316" r:id="rId68"/>
    <p:sldId id="371" r:id="rId69"/>
    <p:sldId id="320" r:id="rId70"/>
    <p:sldId id="321" r:id="rId71"/>
    <p:sldId id="372" r:id="rId72"/>
    <p:sldId id="322" r:id="rId73"/>
    <p:sldId id="323" r:id="rId74"/>
    <p:sldId id="373" r:id="rId75"/>
    <p:sldId id="314" r:id="rId76"/>
    <p:sldId id="312" r:id="rId77"/>
    <p:sldId id="374" r:id="rId78"/>
    <p:sldId id="318" r:id="rId79"/>
    <p:sldId id="324" r:id="rId80"/>
    <p:sldId id="341" r:id="rId81"/>
    <p:sldId id="388" r:id="rId82"/>
    <p:sldId id="325" r:id="rId83"/>
  </p:sldIdLst>
  <p:sldSz cx="9144000" cy="6858000" type="screen4x3"/>
  <p:notesSz cx="6858000" cy="91440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200" algn="l" rtl="0" eaLnBrk="0" fontAlgn="base" hangingPunct="0">
      <a:spcBef>
        <a:spcPct val="0"/>
      </a:spcBef>
      <a:spcAft>
        <a:spcPct val="0"/>
      </a:spcAft>
      <a:defRPr sz="1600" b="1" kern="1200">
        <a:solidFill>
          <a:schemeClr val="tx1"/>
        </a:solidFill>
        <a:latin typeface="Arial" charset="0"/>
        <a:ea typeface="+mn-ea"/>
        <a:cs typeface="+mn-cs"/>
      </a:defRPr>
    </a:lvl2pPr>
    <a:lvl3pPr marL="914400" algn="l" rtl="0" eaLnBrk="0" fontAlgn="base" hangingPunct="0">
      <a:spcBef>
        <a:spcPct val="0"/>
      </a:spcBef>
      <a:spcAft>
        <a:spcPct val="0"/>
      </a:spcAft>
      <a:defRPr sz="1600" b="1" kern="1200">
        <a:solidFill>
          <a:schemeClr val="tx1"/>
        </a:solidFill>
        <a:latin typeface="Arial" charset="0"/>
        <a:ea typeface="+mn-ea"/>
        <a:cs typeface="+mn-cs"/>
      </a:defRPr>
    </a:lvl3pPr>
    <a:lvl4pPr marL="1371600" algn="l" rtl="0" eaLnBrk="0" fontAlgn="base" hangingPunct="0">
      <a:spcBef>
        <a:spcPct val="0"/>
      </a:spcBef>
      <a:spcAft>
        <a:spcPct val="0"/>
      </a:spcAft>
      <a:defRPr sz="1600" b="1" kern="1200">
        <a:solidFill>
          <a:schemeClr val="tx1"/>
        </a:solidFill>
        <a:latin typeface="Arial" charset="0"/>
        <a:ea typeface="+mn-ea"/>
        <a:cs typeface="+mn-cs"/>
      </a:defRPr>
    </a:lvl4pPr>
    <a:lvl5pPr marL="1828800" algn="l"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FFFFCC"/>
    <a:srgbClr val="800000"/>
    <a:srgbClr val="003399"/>
    <a:srgbClr val="B7DBFF"/>
    <a:srgbClr val="E9F7FF"/>
    <a:srgbClr val="99C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62" autoAdjust="0"/>
    <p:restoredTop sz="94556" autoAdjust="0"/>
  </p:normalViewPr>
  <p:slideViewPr>
    <p:cSldViewPr snapToGrid="0">
      <p:cViewPr varScale="1">
        <p:scale>
          <a:sx n="68" d="100"/>
          <a:sy n="68" d="100"/>
        </p:scale>
        <p:origin x="182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microsoft.com/office/2015/10/relationships/revisionInfo" Target="revisionInfo.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99728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912813" y="4343400"/>
            <a:ext cx="5030787" cy="4114800"/>
          </a:xfrm>
          <a:prstGeom prst="rect">
            <a:avLst/>
          </a:prstGeom>
          <a:noFill/>
          <a:ln>
            <a:noFill/>
          </a:ln>
          <a:effectLst/>
          <a:extLst/>
        </p:spPr>
        <p:txBody>
          <a:bodyPr vert="horz" wrap="square" lIns="93662" tIns="46038" rIns="93662"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62301151"/>
      </p:ext>
    </p:extLst>
  </p:cSld>
  <p:clrMap bg1="lt1" tx1="dk1" bg2="lt2" tx2="dk2" accent1="accent1" accent2="accent2" accent3="accent3" accent4="accent4" accent5="accent5" accent6="accent6" hlink="hlink" folHlink="folHlink"/>
  <p:notesStyle>
    <a:lvl1pPr algn="l" defTabSz="984250" rtl="0" eaLnBrk="0" fontAlgn="base" hangingPunct="0">
      <a:spcBef>
        <a:spcPct val="30000"/>
      </a:spcBef>
      <a:spcAft>
        <a:spcPct val="0"/>
      </a:spcAft>
      <a:defRPr sz="1200" kern="1200">
        <a:solidFill>
          <a:schemeClr val="tx1"/>
        </a:solidFill>
        <a:latin typeface="Arial" charset="0"/>
        <a:ea typeface="+mn-ea"/>
        <a:cs typeface="+mn-cs"/>
      </a:defRPr>
    </a:lvl1pPr>
    <a:lvl2pPr marL="473075" algn="l" defTabSz="984250" rtl="0" eaLnBrk="0" fontAlgn="base" hangingPunct="0">
      <a:spcBef>
        <a:spcPct val="30000"/>
      </a:spcBef>
      <a:spcAft>
        <a:spcPct val="0"/>
      </a:spcAft>
      <a:defRPr sz="1200" kern="1200">
        <a:solidFill>
          <a:schemeClr val="tx1"/>
        </a:solidFill>
        <a:latin typeface="Arial" charset="0"/>
        <a:ea typeface="+mn-ea"/>
        <a:cs typeface="+mn-cs"/>
      </a:defRPr>
    </a:lvl2pPr>
    <a:lvl3pPr marL="949325" algn="l" defTabSz="984250" rtl="0" eaLnBrk="0" fontAlgn="base" hangingPunct="0">
      <a:spcBef>
        <a:spcPct val="30000"/>
      </a:spcBef>
      <a:spcAft>
        <a:spcPct val="0"/>
      </a:spcAft>
      <a:defRPr sz="1200" kern="1200">
        <a:solidFill>
          <a:schemeClr val="tx1"/>
        </a:solidFill>
        <a:latin typeface="Arial" charset="0"/>
        <a:ea typeface="+mn-ea"/>
        <a:cs typeface="+mn-cs"/>
      </a:defRPr>
    </a:lvl3pPr>
    <a:lvl4pPr marL="1422400" algn="l" defTabSz="984250" rtl="0" eaLnBrk="0" fontAlgn="base" hangingPunct="0">
      <a:spcBef>
        <a:spcPct val="30000"/>
      </a:spcBef>
      <a:spcAft>
        <a:spcPct val="0"/>
      </a:spcAft>
      <a:defRPr sz="1200" kern="1200">
        <a:solidFill>
          <a:schemeClr val="tx1"/>
        </a:solidFill>
        <a:latin typeface="Arial" charset="0"/>
        <a:ea typeface="+mn-ea"/>
        <a:cs typeface="+mn-cs"/>
      </a:defRPr>
    </a:lvl4pPr>
    <a:lvl5pPr marL="1897063" algn="l" defTabSz="984250"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Rot="1" noChangeAspect="1" noChangeArrowheads="1" noTextEdit="1"/>
          </p:cNvSpPr>
          <p:nvPr>
            <p:ph type="sldImg"/>
          </p:nvPr>
        </p:nvSpPr>
        <p:spPr>
          <a:xfrm>
            <a:off x="1150938" y="690563"/>
            <a:ext cx="4557712" cy="3417887"/>
          </a:xfrm>
          <a:ln/>
        </p:spPr>
      </p:sp>
      <p:sp>
        <p:nvSpPr>
          <p:cNvPr id="649219" name="Rectangle 3"/>
          <p:cNvSpPr>
            <a:spLocks noGrp="1" noChangeArrowheads="1"/>
          </p:cNvSpPr>
          <p:nvPr>
            <p:ph type="body" idx="1"/>
          </p:nvPr>
        </p:nvSpPr>
        <p:spPr>
          <a:xfrm>
            <a:off x="914400" y="4343400"/>
            <a:ext cx="5026025" cy="4114800"/>
          </a:xfrm>
        </p:spPr>
        <p:txBody>
          <a:bodyPr/>
          <a:lstStyle/>
          <a:p>
            <a:pPr defTabSz="1036638"/>
            <a:endParaRPr lang="en-US"/>
          </a:p>
        </p:txBody>
      </p:sp>
    </p:spTree>
    <p:extLst>
      <p:ext uri="{BB962C8B-B14F-4D97-AF65-F5344CB8AC3E}">
        <p14:creationId xmlns:p14="http://schemas.microsoft.com/office/powerpoint/2010/main" val="124348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Rot="1" noChangeAspect="1" noChangeArrowheads="1" noTextEdit="1"/>
          </p:cNvSpPr>
          <p:nvPr>
            <p:ph type="sldImg"/>
          </p:nvPr>
        </p:nvSpPr>
        <p:spPr>
          <a:xfrm>
            <a:off x="1150938" y="692150"/>
            <a:ext cx="4556125" cy="3416300"/>
          </a:xfrm>
          <a:ln/>
        </p:spPr>
      </p:sp>
      <p:sp>
        <p:nvSpPr>
          <p:cNvPr id="651267" name="Rectangle 3"/>
          <p:cNvSpPr>
            <a:spLocks noGrp="1" noChangeArrowheads="1"/>
          </p:cNvSpPr>
          <p:nvPr>
            <p:ph type="body" idx="1"/>
          </p:nvPr>
        </p:nvSpPr>
        <p:spPr>
          <a:xfrm>
            <a:off x="914400" y="4343400"/>
            <a:ext cx="5029200" cy="4114800"/>
          </a:xfrm>
        </p:spPr>
        <p:txBody>
          <a:bodyPr lIns="91434" tIns="45716" rIns="91434" bIns="45716"/>
          <a:lstStyle/>
          <a:p>
            <a:pPr defTabSz="1036638"/>
            <a:endParaRPr lang="en-US"/>
          </a:p>
        </p:txBody>
      </p:sp>
    </p:spTree>
    <p:extLst>
      <p:ext uri="{BB962C8B-B14F-4D97-AF65-F5344CB8AC3E}">
        <p14:creationId xmlns:p14="http://schemas.microsoft.com/office/powerpoint/2010/main" val="220705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Rot="1" noChangeAspect="1" noChangeArrowheads="1" noTextEdit="1"/>
          </p:cNvSpPr>
          <p:nvPr>
            <p:ph type="sldImg"/>
          </p:nvPr>
        </p:nvSpPr>
        <p:spPr>
          <a:xfrm>
            <a:off x="1150938" y="692150"/>
            <a:ext cx="4556125" cy="3416300"/>
          </a:xfrm>
          <a:ln/>
        </p:spPr>
      </p:sp>
      <p:sp>
        <p:nvSpPr>
          <p:cNvPr id="651267" name="Rectangle 3"/>
          <p:cNvSpPr>
            <a:spLocks noGrp="1" noChangeArrowheads="1"/>
          </p:cNvSpPr>
          <p:nvPr>
            <p:ph type="body" idx="1"/>
          </p:nvPr>
        </p:nvSpPr>
        <p:spPr>
          <a:xfrm>
            <a:off x="914400" y="4343400"/>
            <a:ext cx="5029200" cy="4114800"/>
          </a:xfrm>
        </p:spPr>
        <p:txBody>
          <a:bodyPr lIns="91434" tIns="45716" rIns="91434" bIns="45716"/>
          <a:lstStyle/>
          <a:p>
            <a:pPr defTabSz="1036638"/>
            <a:endParaRPr lang="en-US"/>
          </a:p>
        </p:txBody>
      </p:sp>
    </p:spTree>
    <p:extLst>
      <p:ext uri="{BB962C8B-B14F-4D97-AF65-F5344CB8AC3E}">
        <p14:creationId xmlns:p14="http://schemas.microsoft.com/office/powerpoint/2010/main" val="135100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Rot="1" noChangeAspect="1" noChangeArrowheads="1" noTextEdit="1"/>
          </p:cNvSpPr>
          <p:nvPr>
            <p:ph type="sldImg"/>
          </p:nvPr>
        </p:nvSpPr>
        <p:spPr>
          <a:xfrm>
            <a:off x="1150938" y="690563"/>
            <a:ext cx="4557712" cy="3417887"/>
          </a:xfrm>
          <a:ln/>
        </p:spPr>
      </p:sp>
      <p:sp>
        <p:nvSpPr>
          <p:cNvPr id="649219" name="Rectangle 3"/>
          <p:cNvSpPr>
            <a:spLocks noGrp="1" noChangeArrowheads="1"/>
          </p:cNvSpPr>
          <p:nvPr>
            <p:ph type="body" idx="1"/>
          </p:nvPr>
        </p:nvSpPr>
        <p:spPr>
          <a:xfrm>
            <a:off x="914400" y="4343400"/>
            <a:ext cx="5026025" cy="4114800"/>
          </a:xfrm>
        </p:spPr>
        <p:txBody>
          <a:bodyPr/>
          <a:lstStyle/>
          <a:p>
            <a:pPr defTabSz="1036638"/>
            <a:endParaRPr lang="en-US"/>
          </a:p>
        </p:txBody>
      </p:sp>
    </p:spTree>
    <p:extLst>
      <p:ext uri="{BB962C8B-B14F-4D97-AF65-F5344CB8AC3E}">
        <p14:creationId xmlns:p14="http://schemas.microsoft.com/office/powerpoint/2010/main" val="779740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Rot="1" noChangeAspect="1" noChangeArrowheads="1" noTextEdit="1"/>
          </p:cNvSpPr>
          <p:nvPr>
            <p:ph type="sldImg"/>
          </p:nvPr>
        </p:nvSpPr>
        <p:spPr>
          <a:xfrm>
            <a:off x="1150938" y="690563"/>
            <a:ext cx="4557712" cy="3417887"/>
          </a:xfrm>
          <a:ln/>
        </p:spPr>
      </p:sp>
      <p:sp>
        <p:nvSpPr>
          <p:cNvPr id="649219" name="Rectangle 3"/>
          <p:cNvSpPr>
            <a:spLocks noGrp="1" noChangeArrowheads="1"/>
          </p:cNvSpPr>
          <p:nvPr>
            <p:ph type="body" idx="1"/>
          </p:nvPr>
        </p:nvSpPr>
        <p:spPr>
          <a:xfrm>
            <a:off x="914400" y="4343400"/>
            <a:ext cx="5026025" cy="4114800"/>
          </a:xfrm>
        </p:spPr>
        <p:txBody>
          <a:bodyPr/>
          <a:lstStyle/>
          <a:p>
            <a:pPr defTabSz="1036638"/>
            <a:endParaRPr lang="en-US"/>
          </a:p>
        </p:txBody>
      </p:sp>
    </p:spTree>
    <p:extLst>
      <p:ext uri="{BB962C8B-B14F-4D97-AF65-F5344CB8AC3E}">
        <p14:creationId xmlns:p14="http://schemas.microsoft.com/office/powerpoint/2010/main" val="3529077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09A6A06-EFFA-455C-9522-08FD9FE14CD3}" type="datetimeFigureOut">
              <a:rPr lang="en-US" smtClean="0"/>
              <a:pPr/>
              <a:t>9/20/2017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13D957E-3605-486B-AEB7-65CC4253A289}" type="slidenum">
              <a:rPr lang="en-US" smtClean="0"/>
              <a:pPr/>
              <a:t>‹#›</a:t>
            </a:fld>
            <a:endParaRPr lang="en-US"/>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9A6A06-EFFA-455C-9522-08FD9FE14CD3}"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D957E-3605-486B-AEB7-65CC4253A289}" type="slidenum">
              <a:rPr lang="en-US" smtClean="0"/>
              <a:pPr/>
              <a:t>‹#›</a:t>
            </a:fld>
            <a:endParaRPr lang="en-US"/>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9A6A06-EFFA-455C-9522-08FD9FE14CD3}"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D957E-3605-486B-AEB7-65CC4253A289}" type="slidenum">
              <a:rPr lang="en-US" smtClean="0"/>
              <a:pPr/>
              <a:t>‹#›</a:t>
            </a:fld>
            <a:endParaRPr lang="en-US"/>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9A6A06-EFFA-455C-9522-08FD9FE14CD3}"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D957E-3605-486B-AEB7-65CC4253A28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09A6A06-EFFA-455C-9522-08FD9FE14CD3}"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D957E-3605-486B-AEB7-65CC4253A28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09A6A06-EFFA-455C-9522-08FD9FE14CD3}" type="datetimeFigureOut">
              <a:rPr lang="en-US" smtClean="0"/>
              <a:pPr/>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D957E-3605-486B-AEB7-65CC4253A289}"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09A6A06-EFFA-455C-9522-08FD9FE14CD3}" type="datetimeFigureOut">
              <a:rPr lang="en-US" smtClean="0"/>
              <a:pPr/>
              <a:t>9/20/2017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D957E-3605-486B-AEB7-65CC4253A28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9A6A06-EFFA-455C-9522-08FD9FE14CD3}" type="datetimeFigureOut">
              <a:rPr lang="en-US" smtClean="0"/>
              <a:pPr/>
              <a:t>9/20/2017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D957E-3605-486B-AEB7-65CC4253A289}"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A6A06-EFFA-455C-9522-08FD9FE14CD3}" type="datetimeFigureOut">
              <a:rPr lang="en-US" smtClean="0"/>
              <a:pPr/>
              <a:t>9/20/2017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3D957E-3605-486B-AEB7-65CC4253A289}" type="slidenum">
              <a:rPr lang="en-US" smtClean="0"/>
              <a:pPr/>
              <a:t>‹#›</a:t>
            </a:fld>
            <a:endParaRPr lang="en-US"/>
          </a:p>
        </p:txBody>
      </p:sp>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09A6A06-EFFA-455C-9522-08FD9FE14CD3}" type="datetimeFigureOut">
              <a:rPr lang="en-US" smtClean="0"/>
              <a:pPr/>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D957E-3605-486B-AEB7-65CC4253A28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09A6A06-EFFA-455C-9522-08FD9FE14CD3}" type="datetimeFigureOut">
              <a:rPr lang="en-US" smtClean="0"/>
              <a:pPr/>
              <a:t>9/20/2017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13D957E-3605-486B-AEB7-65CC4253A28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09A6A06-EFFA-455C-9522-08FD9FE14CD3}" type="datetimeFigureOut">
              <a:rPr lang="en-US" smtClean="0"/>
              <a:pPr/>
              <a:t>9/20/2017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13D957E-3605-486B-AEB7-65CC4253A2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zoom/>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jpe"/><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3.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6.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6.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image" Target="../media/image79.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ctrTitle"/>
          </p:nvPr>
        </p:nvSpPr>
        <p:spPr>
          <a:xfrm>
            <a:off x="200025" y="1600200"/>
            <a:ext cx="8791575" cy="1143000"/>
          </a:xfrm>
        </p:spPr>
        <p:txBody>
          <a:bodyPr/>
          <a:lstStyle/>
          <a:p>
            <a:r>
              <a:rPr lang="en-US" sz="4000" dirty="0">
                <a:latin typeface="Arial" panose="020B0604020202020204" pitchFamily="34" charset="0"/>
                <a:cs typeface="Arial" panose="020B0604020202020204" pitchFamily="34" charset="0"/>
              </a:rPr>
              <a:t>Software Modeling</a:t>
            </a:r>
          </a:p>
        </p:txBody>
      </p:sp>
      <p:sp>
        <p:nvSpPr>
          <p:cNvPr id="647171" name="Rectangle 3"/>
          <p:cNvSpPr>
            <a:spLocks noGrp="1" noChangeArrowheads="1"/>
          </p:cNvSpPr>
          <p:nvPr>
            <p:ph type="subTitle" idx="1"/>
          </p:nvPr>
        </p:nvSpPr>
        <p:spPr>
          <a:xfrm>
            <a:off x="3369286" y="4139419"/>
            <a:ext cx="2133600" cy="730250"/>
          </a:xfrm>
          <a:noFill/>
          <a:ln/>
        </p:spPr>
        <p:txBody>
          <a:bodyPr wrap="none" lIns="0" tIns="0" rIns="0" bIns="0">
            <a:spAutoFit/>
          </a:bodyPr>
          <a:lstStyle/>
          <a:p>
            <a:r>
              <a:rPr lang="en-US" dirty="0"/>
              <a:t>Jerry Lebowitz</a:t>
            </a:r>
          </a:p>
          <a:p>
            <a:endParaRPr lang="en-US" dirty="0">
              <a:solidFill>
                <a:srgbClr val="000000"/>
              </a:solidFill>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sz="3200" dirty="0">
                <a:latin typeface="Arial" panose="020B0604020202020204" pitchFamily="34" charset="0"/>
                <a:cs typeface="Arial" panose="020B0604020202020204" pitchFamily="34" charset="0"/>
              </a:rPr>
              <a:t>Emphasize the flow of control and data among the things in the system being modeled</a:t>
            </a:r>
          </a:p>
          <a:p>
            <a:pPr lvl="2"/>
            <a:r>
              <a:rPr lang="en-US" sz="3200" dirty="0">
                <a:latin typeface="Arial" panose="020B0604020202020204" pitchFamily="34" charset="0"/>
                <a:cs typeface="Arial" panose="020B0604020202020204" pitchFamily="34" charset="0"/>
              </a:rPr>
              <a:t>For example, the sequence diagram which shows how objects communicate with each other in terms of a sequence of messages</a:t>
            </a:r>
          </a:p>
          <a:p>
            <a:pPr lvl="2"/>
            <a:r>
              <a:rPr lang="en-US" sz="3200" dirty="0">
                <a:latin typeface="Arial" panose="020B0604020202020204" pitchFamily="34" charset="0"/>
                <a:cs typeface="Arial" panose="020B0604020202020204" pitchFamily="34" charset="0"/>
              </a:rPr>
              <a:t>Interaction diagrams are a subset of behavior diagrams </a:t>
            </a:r>
          </a:p>
          <a:p>
            <a:pPr lvl="2"/>
            <a:endParaRPr lang="en-US" dirty="0">
              <a:latin typeface="Arial" panose="020B0604020202020204" pitchFamily="34" charset="0"/>
              <a:cs typeface="Arial" panose="020B0604020202020204" pitchFamily="34" charset="0"/>
            </a:endParaRPr>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a:xfrm>
            <a:off x="129653" y="338328"/>
            <a:ext cx="8229600" cy="1143000"/>
          </a:xfrm>
        </p:spPr>
        <p:txBody>
          <a:bodyPr>
            <a:normAutofit/>
          </a:bodyPr>
          <a:lstStyle/>
          <a:p>
            <a:r>
              <a:rPr lang="en-US" sz="4400" b="0" dirty="0">
                <a:effectLst/>
                <a:latin typeface="Arial" panose="020B0604020202020204" pitchFamily="34" charset="0"/>
                <a:cs typeface="Arial" panose="020B0604020202020204" pitchFamily="34" charset="0"/>
              </a:rPr>
              <a:t>Interaction Diagrams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1069" y="5353971"/>
            <a:ext cx="1480032" cy="1306639"/>
          </a:xfrm>
          <a:prstGeom prst="rect">
            <a:avLst/>
          </a:prstGeom>
        </p:spPr>
      </p:pic>
    </p:spTree>
    <p:extLst>
      <p:ext uri="{BB962C8B-B14F-4D97-AF65-F5344CB8AC3E}">
        <p14:creationId xmlns:p14="http://schemas.microsoft.com/office/powerpoint/2010/main" val="1680968454"/>
      </p:ext>
    </p:extLst>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xfrm>
            <a:off x="586854" y="798497"/>
            <a:ext cx="7942997" cy="800100"/>
          </a:xfrm>
        </p:spPr>
        <p:txBody>
          <a:bodyPr>
            <a:normAutofit fontScale="90000"/>
          </a:bodyPr>
          <a:lstStyle/>
          <a:p>
            <a:r>
              <a:rPr lang="en-US" sz="5500" dirty="0">
                <a:effectLst/>
                <a:latin typeface="Arial" panose="020B0604020202020204" pitchFamily="34" charset="0"/>
                <a:cs typeface="Arial" panose="020B0604020202020204" pitchFamily="34" charset="0"/>
              </a:rPr>
              <a:t>UML Structure Diagrams</a:t>
            </a:r>
            <a:endParaRPr lang="en-US" dirty="0">
              <a:effectLst/>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570" y="2129051"/>
            <a:ext cx="6659876" cy="4084105"/>
          </a:xfrm>
          <a:prstGeom prst="rect">
            <a:avLst/>
          </a:prstGeom>
        </p:spPr>
      </p:pic>
    </p:spTree>
    <p:extLst>
      <p:ext uri="{BB962C8B-B14F-4D97-AF65-F5344CB8AC3E}">
        <p14:creationId xmlns:p14="http://schemas.microsoft.com/office/powerpoint/2010/main" val="234516465"/>
      </p:ext>
    </p:extLst>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b="1" dirty="0">
                <a:latin typeface="Arial" pitchFamily="34" charset="0"/>
                <a:cs typeface="Arial" pitchFamily="34" charset="0"/>
              </a:rPr>
              <a:t>Structure diagrams emphasize the things that must be present in the system being modeled</a:t>
            </a:r>
          </a:p>
          <a:p>
            <a:pPr lvl="1"/>
            <a:endParaRPr lang="en-US" dirty="0">
              <a:latin typeface="Arial" pitchFamily="34" charset="0"/>
              <a:cs typeface="Arial" pitchFamily="34" charset="0"/>
            </a:endParaRPr>
          </a:p>
          <a:p>
            <a:r>
              <a:rPr lang="en-US" sz="2900" dirty="0">
                <a:solidFill>
                  <a:srgbClr val="FF0000"/>
                </a:solidFill>
                <a:latin typeface="Arial" pitchFamily="34" charset="0"/>
                <a:cs typeface="Arial" pitchFamily="34" charset="0"/>
              </a:rPr>
              <a:t>Class diagram</a:t>
            </a:r>
            <a:r>
              <a:rPr lang="en-US" sz="2900" dirty="0">
                <a:latin typeface="Arial" pitchFamily="34" charset="0"/>
                <a:cs typeface="Arial" pitchFamily="34" charset="0"/>
              </a:rPr>
              <a:t>: describes the structure of a system by showing the system's classes, their attributes, and the relationships among the classes </a:t>
            </a:r>
          </a:p>
          <a:p>
            <a:r>
              <a:rPr lang="en-US" sz="2900" dirty="0">
                <a:solidFill>
                  <a:srgbClr val="FF0000"/>
                </a:solidFill>
                <a:latin typeface="Arial" pitchFamily="34" charset="0"/>
                <a:cs typeface="Arial" pitchFamily="34" charset="0"/>
              </a:rPr>
              <a:t>Component diagram</a:t>
            </a:r>
            <a:r>
              <a:rPr lang="en-US" sz="2900" dirty="0">
                <a:latin typeface="Arial" pitchFamily="34" charset="0"/>
                <a:cs typeface="Arial" pitchFamily="34" charset="0"/>
              </a:rPr>
              <a:t>: describes how a software system is split up into components and shows the dependencies among these components </a:t>
            </a:r>
          </a:p>
          <a:p>
            <a:r>
              <a:rPr lang="en-US" sz="2900" dirty="0">
                <a:solidFill>
                  <a:srgbClr val="FF0000"/>
                </a:solidFill>
                <a:latin typeface="Arial" pitchFamily="34" charset="0"/>
                <a:cs typeface="Arial" pitchFamily="34" charset="0"/>
              </a:rPr>
              <a:t>Composite structure diagram</a:t>
            </a:r>
            <a:r>
              <a:rPr lang="en-US" sz="2900" dirty="0">
                <a:latin typeface="Arial" pitchFamily="34" charset="0"/>
                <a:cs typeface="Arial" pitchFamily="34" charset="0"/>
              </a:rPr>
              <a:t>: describes the internal structure of a class and the collaborations that this structure makes possible </a:t>
            </a:r>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UML Structure Diagrams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8816" y="5647954"/>
            <a:ext cx="1598676" cy="846053"/>
          </a:xfrm>
          <a:prstGeom prst="rect">
            <a:avLst/>
          </a:prstGeom>
        </p:spPr>
      </p:pic>
    </p:spTree>
    <p:extLst>
      <p:ext uri="{BB962C8B-B14F-4D97-AF65-F5344CB8AC3E}">
        <p14:creationId xmlns:p14="http://schemas.microsoft.com/office/powerpoint/2010/main" val="220121635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checkerboard(across)">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checkerboard(across)">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checkerboard(across)">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900" dirty="0">
                <a:solidFill>
                  <a:srgbClr val="FF0000"/>
                </a:solidFill>
                <a:latin typeface="Arial" pitchFamily="34" charset="0"/>
                <a:cs typeface="Arial" pitchFamily="34" charset="0"/>
              </a:rPr>
              <a:t>Deployment diagram</a:t>
            </a:r>
            <a:r>
              <a:rPr lang="en-US" sz="2900" dirty="0">
                <a:latin typeface="Arial" pitchFamily="34" charset="0"/>
                <a:cs typeface="Arial" pitchFamily="34" charset="0"/>
              </a:rPr>
              <a:t>: describes the hardware used in system implementations and the execution environments and artifacts deployed on the hardware </a:t>
            </a:r>
          </a:p>
          <a:p>
            <a:r>
              <a:rPr lang="en-US" sz="2900" dirty="0">
                <a:solidFill>
                  <a:srgbClr val="FF0000"/>
                </a:solidFill>
                <a:latin typeface="Arial" pitchFamily="34" charset="0"/>
                <a:cs typeface="Arial" pitchFamily="34" charset="0"/>
              </a:rPr>
              <a:t>Object diagram</a:t>
            </a:r>
            <a:r>
              <a:rPr lang="en-US" sz="2900" dirty="0">
                <a:latin typeface="Arial" pitchFamily="34" charset="0"/>
                <a:cs typeface="Arial" pitchFamily="34" charset="0"/>
              </a:rPr>
              <a:t>: shows a complete or partial view of the structure of an example modeled system at a specific time </a:t>
            </a:r>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UML Structure Diagrams (2)</a:t>
            </a:r>
            <a:endParaRPr lang="en-US" dirty="0">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9992" y="4517135"/>
            <a:ext cx="3105912" cy="2117667"/>
          </a:xfrm>
          <a:prstGeom prst="rect">
            <a:avLst/>
          </a:prstGeom>
        </p:spPr>
      </p:pic>
    </p:spTree>
    <p:extLst>
      <p:ext uri="{BB962C8B-B14F-4D97-AF65-F5344CB8AC3E}">
        <p14:creationId xmlns:p14="http://schemas.microsoft.com/office/powerpoint/2010/main" val="227978802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75565" y="2403688"/>
            <a:ext cx="8229600" cy="1143000"/>
          </a:xfrm>
        </p:spPr>
        <p:txBody>
          <a:bodyPr>
            <a:normAutofit/>
          </a:bodyPr>
          <a:lstStyle/>
          <a:p>
            <a:r>
              <a:rPr lang="en-US" altLang="en-US" b="0" dirty="0">
                <a:latin typeface="Arial" panose="020B0604020202020204" pitchFamily="34" charset="0"/>
                <a:cs typeface="Arial" panose="020B0604020202020204" pitchFamily="34" charset="0"/>
              </a:rPr>
              <a:t>Class Diagrams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5101" y="3546688"/>
            <a:ext cx="4699440" cy="2510450"/>
          </a:xfrm>
          <a:prstGeom prst="rect">
            <a:avLst/>
          </a:prstGeom>
        </p:spPr>
      </p:pic>
    </p:spTree>
    <p:extLst>
      <p:ext uri="{BB962C8B-B14F-4D97-AF65-F5344CB8AC3E}">
        <p14:creationId xmlns:p14="http://schemas.microsoft.com/office/powerpoint/2010/main" val="3138796649"/>
      </p:ext>
    </p:extLst>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800" dirty="0">
                <a:latin typeface="Arial" pitchFamily="34" charset="0"/>
                <a:cs typeface="Arial" pitchFamily="34" charset="0"/>
              </a:rPr>
              <a:t>Are the main building blocks of object oriented modeling </a:t>
            </a:r>
          </a:p>
          <a:p>
            <a:pPr lvl="1"/>
            <a:r>
              <a:rPr lang="en-US" sz="2400" dirty="0">
                <a:latin typeface="Arial" pitchFamily="34" charset="0"/>
                <a:cs typeface="Arial" pitchFamily="34" charset="0"/>
              </a:rPr>
              <a:t>Used for data modeling</a:t>
            </a:r>
          </a:p>
          <a:p>
            <a:r>
              <a:rPr lang="en-US" sz="2800" dirty="0">
                <a:latin typeface="Arial" pitchFamily="34" charset="0"/>
                <a:cs typeface="Arial" pitchFamily="34" charset="0"/>
              </a:rPr>
              <a:t>Classes are represented with boxes which contain three parts </a:t>
            </a:r>
          </a:p>
          <a:p>
            <a:pPr lvl="1"/>
            <a:r>
              <a:rPr lang="en-US" sz="2400" dirty="0">
                <a:latin typeface="Arial" pitchFamily="34" charset="0"/>
                <a:cs typeface="Arial" pitchFamily="34" charset="0"/>
              </a:rPr>
              <a:t>The top part contains the name of the class</a:t>
            </a:r>
          </a:p>
          <a:p>
            <a:pPr lvl="1"/>
            <a:r>
              <a:rPr lang="en-US" sz="2400" dirty="0">
                <a:latin typeface="Arial" pitchFamily="34" charset="0"/>
                <a:cs typeface="Arial" pitchFamily="34" charset="0"/>
              </a:rPr>
              <a:t>The middle part contains the attributes of the class</a:t>
            </a:r>
          </a:p>
          <a:p>
            <a:pPr lvl="1"/>
            <a:r>
              <a:rPr lang="en-US" sz="2400" dirty="0">
                <a:latin typeface="Arial" pitchFamily="34" charset="0"/>
                <a:cs typeface="Arial" pitchFamily="34" charset="0"/>
              </a:rPr>
              <a:t>The bottom part gives the methods or operations the class can take or undertake</a:t>
            </a:r>
          </a:p>
          <a:p>
            <a:pPr lvl="2">
              <a:buNone/>
            </a:pPr>
            <a:endParaRPr lang="en-US" dirty="0">
              <a:latin typeface="Arial" pitchFamily="34" charset="0"/>
              <a:cs typeface="Arial" pitchFamily="34" charset="0"/>
            </a:endParaRPr>
          </a:p>
        </p:txBody>
      </p:sp>
      <p:sp>
        <p:nvSpPr>
          <p:cNvPr id="652290" name="Rectangle 2"/>
          <p:cNvSpPr>
            <a:spLocks noGrp="1" noChangeArrowheads="1"/>
          </p:cNvSpPr>
          <p:nvPr>
            <p:ph type="title"/>
          </p:nvPr>
        </p:nvSpPr>
        <p:spPr>
          <a:xfrm>
            <a:off x="758558" y="177237"/>
            <a:ext cx="8229600" cy="1143000"/>
          </a:xfrm>
        </p:spPr>
        <p:txBody>
          <a:bodyPr>
            <a:normAutofit/>
          </a:bodyPr>
          <a:lstStyle/>
          <a:p>
            <a:pPr marL="285750" indent="-285750"/>
            <a:r>
              <a:rPr lang="en-US" dirty="0">
                <a:effectLst/>
                <a:latin typeface="Arial" panose="020B0604020202020204" pitchFamily="34" charset="0"/>
                <a:cs typeface="Arial" panose="020B0604020202020204" pitchFamily="34" charset="0"/>
              </a:rPr>
              <a:t>Class Diagrams</a:t>
            </a:r>
          </a:p>
        </p:txBody>
      </p:sp>
      <p:pic>
        <p:nvPicPr>
          <p:cNvPr id="20481" name="Picture 1" descr="C:\Users\Jerry\Desktop\bell_fig1.jpg"/>
          <p:cNvPicPr>
            <a:picLocks noChangeAspect="1" noChangeArrowheads="1"/>
          </p:cNvPicPr>
          <p:nvPr/>
        </p:nvPicPr>
        <p:blipFill>
          <a:blip r:embed="rId2" cstate="print"/>
          <a:srcRect/>
          <a:stretch>
            <a:fillRect/>
          </a:stretch>
        </p:blipFill>
        <p:spPr bwMode="auto">
          <a:xfrm>
            <a:off x="5427867" y="5164451"/>
            <a:ext cx="3023406" cy="1343736"/>
          </a:xfrm>
          <a:prstGeom prst="rect">
            <a:avLst/>
          </a:prstGeom>
          <a:noFill/>
          <a:ln w="57150">
            <a:solidFill>
              <a:schemeClr val="tx1"/>
            </a:solidFill>
          </a:ln>
        </p:spPr>
      </p:pic>
    </p:spTree>
    <p:extLst>
      <p:ext uri="{BB962C8B-B14F-4D97-AF65-F5344CB8AC3E}">
        <p14:creationId xmlns:p14="http://schemas.microsoft.com/office/powerpoint/2010/main" val="1490274236"/>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heckerboard(across)">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checkerboard(across)">
                                      <p:cBhvr>
                                        <p:cTn id="15" dur="500"/>
                                        <p:tgtEl>
                                          <p:spTgt spid="4">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checkerboard(across)">
                                      <p:cBhvr>
                                        <p:cTn id="18" dur="500"/>
                                        <p:tgtEl>
                                          <p:spTgt spid="4">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checkerboard(across)">
                                      <p:cBhvr>
                                        <p:cTn id="21" dur="500"/>
                                        <p:tgtEl>
                                          <p:spTgt spid="4">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checkerboard(across)">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System designers use class diagrams as a way of simplifying how objects in a system interact with each other</a:t>
            </a:r>
          </a:p>
          <a:p>
            <a:r>
              <a:rPr lang="en-US" sz="2800" dirty="0">
                <a:latin typeface="Arial" panose="020B0604020202020204" pitchFamily="34" charset="0"/>
                <a:cs typeface="Arial" panose="020B0604020202020204" pitchFamily="34" charset="0"/>
              </a:rPr>
              <a:t>Using class diagrams, it is easier to describe all the classes, packages, and interfaces that constitute a system and how these components are interrelated</a:t>
            </a:r>
            <a:endParaRPr lang="en-US" dirty="0">
              <a:latin typeface="Arial" pitchFamily="34" charset="0"/>
              <a:cs typeface="Arial" pitchFamily="34" charset="0"/>
            </a:endParaRPr>
          </a:p>
        </p:txBody>
      </p:sp>
      <p:sp>
        <p:nvSpPr>
          <p:cNvPr id="652290" name="Rectangle 2"/>
          <p:cNvSpPr>
            <a:spLocks noGrp="1" noChangeArrowheads="1"/>
          </p:cNvSpPr>
          <p:nvPr>
            <p:ph type="title"/>
          </p:nvPr>
        </p:nvSpPr>
        <p:spPr>
          <a:xfrm>
            <a:off x="717615" y="190885"/>
            <a:ext cx="8229600" cy="1143000"/>
          </a:xfrm>
        </p:spPr>
        <p:txBody>
          <a:bodyPr>
            <a:normAutofit/>
          </a:bodyPr>
          <a:lstStyle/>
          <a:p>
            <a:pPr marL="285750" indent="-285750"/>
            <a:r>
              <a:rPr lang="en-US" dirty="0">
                <a:effectLst/>
                <a:latin typeface="Arial" panose="020B0604020202020204" pitchFamily="34" charset="0"/>
                <a:cs typeface="Arial" panose="020B0604020202020204" pitchFamily="34" charset="0"/>
              </a:rPr>
              <a:t>Class Diagrams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256" y="4339988"/>
            <a:ext cx="2271099" cy="2022996"/>
          </a:xfrm>
          <a:prstGeom prst="rect">
            <a:avLst/>
          </a:prstGeom>
        </p:spPr>
      </p:pic>
    </p:spTree>
    <p:extLst>
      <p:ext uri="{BB962C8B-B14F-4D97-AF65-F5344CB8AC3E}">
        <p14:creationId xmlns:p14="http://schemas.microsoft.com/office/powerpoint/2010/main" val="227978802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r>
              <a:rPr lang="en-US" altLang="en-US" dirty="0">
                <a:effectLst/>
                <a:latin typeface="Arial" panose="020B0604020202020204" pitchFamily="34" charset="0"/>
                <a:cs typeface="Arial" panose="020B0604020202020204" pitchFamily="34" charset="0"/>
              </a:rPr>
              <a:t>Class Diagram </a:t>
            </a:r>
            <a:r>
              <a:rPr lang="en-US" dirty="0">
                <a:effectLst/>
                <a:latin typeface="Arial" panose="020B0604020202020204" pitchFamily="34" charset="0"/>
                <a:cs typeface="Arial" panose="020B0604020202020204" pitchFamily="34" charset="0"/>
              </a:rPr>
              <a:t>Visibility </a:t>
            </a:r>
            <a:r>
              <a:rPr lang="en-US" dirty="0" err="1">
                <a:effectLst/>
                <a:latin typeface="Arial" panose="020B0604020202020204" pitchFamily="34" charset="0"/>
                <a:cs typeface="Arial" panose="020B0604020202020204" pitchFamily="34" charset="0"/>
              </a:rPr>
              <a:t>Symbology</a:t>
            </a:r>
            <a:endParaRPr lang="en-US" altLang="en-US" dirty="0">
              <a:effectLst/>
              <a:latin typeface="Arial" panose="020B0604020202020204" pitchFamily="34" charset="0"/>
              <a:cs typeface="Arial" panose="020B0604020202020204" pitchFamily="34" charset="0"/>
            </a:endParaRPr>
          </a:p>
        </p:txBody>
      </p:sp>
      <p:sp>
        <p:nvSpPr>
          <p:cNvPr id="4099" name="Rectangle 3"/>
          <p:cNvSpPr>
            <a:spLocks noGrp="1" noChangeArrowheads="1"/>
          </p:cNvSpPr>
          <p:nvPr>
            <p:ph type="body" idx="1"/>
          </p:nvPr>
        </p:nvSpPr>
        <p:spPr>
          <a:xfrm>
            <a:off x="457199" y="1481328"/>
            <a:ext cx="8360229" cy="4723529"/>
          </a:xfrm>
        </p:spPr>
        <p:txBody>
          <a:bodyPr>
            <a:normAutofit/>
          </a:bodyPr>
          <a:lstStyle/>
          <a:p>
            <a:pPr marL="285750" indent="-285750"/>
            <a:r>
              <a:rPr lang="en-US" sz="2800">
                <a:latin typeface="Arial" pitchFamily="34" charset="0"/>
                <a:cs typeface="Arial" pitchFamily="34" charset="0"/>
              </a:rPr>
              <a:t>Used with methods and attributes</a:t>
            </a:r>
          </a:p>
          <a:p>
            <a:pPr marL="541782" lvl="1" indent="-285750"/>
            <a:r>
              <a:rPr lang="en-US" sz="2400">
                <a:latin typeface="Arial" pitchFamily="34" charset="0"/>
                <a:cs typeface="Arial" pitchFamily="34" charset="0"/>
              </a:rPr>
              <a:t>"+" Public </a:t>
            </a:r>
          </a:p>
          <a:p>
            <a:pPr marL="541782" lvl="1" indent="-285750"/>
            <a:r>
              <a:rPr lang="en-US" sz="2400">
                <a:latin typeface="Arial" pitchFamily="34" charset="0"/>
                <a:cs typeface="Arial" pitchFamily="34" charset="0"/>
              </a:rPr>
              <a:t>"-" Private </a:t>
            </a:r>
          </a:p>
          <a:p>
            <a:pPr marL="541782" lvl="1" indent="-285750"/>
            <a:r>
              <a:rPr lang="en-US" sz="2400">
                <a:latin typeface="Arial" pitchFamily="34" charset="0"/>
                <a:cs typeface="Arial" pitchFamily="34" charset="0"/>
              </a:rPr>
              <a:t>"#" Protected </a:t>
            </a:r>
          </a:p>
          <a:p>
            <a:pPr marL="541782" lvl="1" indent="-285750"/>
            <a:r>
              <a:rPr lang="en-US" sz="2400">
                <a:latin typeface="Arial" pitchFamily="34" charset="0"/>
                <a:cs typeface="Arial" pitchFamily="34" charset="0"/>
              </a:rPr>
              <a:t>"/" Derived (can be combined with one of the other symbols) </a:t>
            </a:r>
          </a:p>
          <a:p>
            <a:pPr marL="541782" lvl="1" indent="-285750"/>
            <a:r>
              <a:rPr lang="en-US" sz="2400">
                <a:latin typeface="Arial" pitchFamily="34" charset="0"/>
                <a:cs typeface="Arial" pitchFamily="34" charset="0"/>
              </a:rPr>
              <a:t>"_" Static</a:t>
            </a:r>
            <a:endParaRPr lang="en-US" altLang="en-US" sz="2400"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487" y="4080681"/>
            <a:ext cx="2341188" cy="2351640"/>
          </a:xfrm>
          <a:prstGeom prst="rect">
            <a:avLst/>
          </a:prstGeom>
        </p:spPr>
      </p:pic>
    </p:spTree>
    <p:extLst>
      <p:ext uri="{BB962C8B-B14F-4D97-AF65-F5344CB8AC3E}">
        <p14:creationId xmlns:p14="http://schemas.microsoft.com/office/powerpoint/2010/main" val="2378371041"/>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box(in)">
                                      <p:cBhvr>
                                        <p:cTn id="7" dur="500"/>
                                        <p:tgtEl>
                                          <p:spTgt spid="40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0" end="0"/>
                                            </p:txEl>
                                          </p:spTgt>
                                        </p:tgtEl>
                                        <p:attrNameLst>
                                          <p:attrName>style.visibility</p:attrName>
                                        </p:attrNameLst>
                                      </p:cBhvr>
                                      <p:to>
                                        <p:strVal val="visible"/>
                                      </p:to>
                                    </p:set>
                                    <p:animEffect transition="in" filter="box(in)">
                                      <p:cBhvr>
                                        <p:cTn id="12" dur="500"/>
                                        <p:tgtEl>
                                          <p:spTgt spid="4099">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box(in)">
                                      <p:cBhvr>
                                        <p:cTn id="15" dur="500"/>
                                        <p:tgtEl>
                                          <p:spTgt spid="4099">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box(in)">
                                      <p:cBhvr>
                                        <p:cTn id="18" dur="500"/>
                                        <p:tgtEl>
                                          <p:spTgt spid="4099">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box(in)">
                                      <p:cBhvr>
                                        <p:cTn id="21" dur="500"/>
                                        <p:tgtEl>
                                          <p:spTgt spid="4099">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4099">
                                            <p:txEl>
                                              <p:pRg st="5" end="5"/>
                                            </p:txEl>
                                          </p:spTgt>
                                        </p:tgtEl>
                                        <p:attrNameLst>
                                          <p:attrName>style.visibility</p:attrName>
                                        </p:attrNameLst>
                                      </p:cBhvr>
                                      <p:to>
                                        <p:strVal val="visible"/>
                                      </p:to>
                                    </p:set>
                                    <p:animEffect transition="in" filter="box(in)">
                                      <p:cBhvr>
                                        <p:cTn id="24"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830920"/>
            <a:ext cx="8229600" cy="1143000"/>
          </a:xfrm>
        </p:spPr>
        <p:txBody>
          <a:bodyPr>
            <a:normAutofit/>
          </a:bodyPr>
          <a:lstStyle/>
          <a:p>
            <a:pPr algn="ctr"/>
            <a:r>
              <a:rPr lang="en-US" altLang="en-US" dirty="0">
                <a:effectLst/>
                <a:latin typeface="Arial" panose="020B0604020202020204" pitchFamily="34" charset="0"/>
                <a:cs typeface="Arial" panose="020B0604020202020204" pitchFamily="34" charset="0"/>
              </a:rPr>
              <a:t>Class Relationships</a:t>
            </a:r>
          </a:p>
        </p:txBody>
      </p:sp>
      <p:pic>
        <p:nvPicPr>
          <p:cNvPr id="3" name="Picture 2"/>
          <p:cNvPicPr>
            <a:picLocks noChangeAspect="1"/>
          </p:cNvPicPr>
          <p:nvPr/>
        </p:nvPicPr>
        <p:blipFill>
          <a:blip r:embed="rId2"/>
          <a:stretch>
            <a:fillRect/>
          </a:stretch>
        </p:blipFill>
        <p:spPr>
          <a:xfrm>
            <a:off x="2017025" y="1973920"/>
            <a:ext cx="5410200" cy="3886200"/>
          </a:xfrm>
          <a:prstGeom prst="rect">
            <a:avLst/>
          </a:prstGeom>
        </p:spPr>
      </p:pic>
    </p:spTree>
    <p:extLst>
      <p:ext uri="{BB962C8B-B14F-4D97-AF65-F5344CB8AC3E}">
        <p14:creationId xmlns:p14="http://schemas.microsoft.com/office/powerpoint/2010/main" val="1173089016"/>
      </p:ext>
    </p:extLst>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Inheritance</a:t>
            </a:r>
          </a:p>
          <a:p>
            <a:r>
              <a:rPr lang="en-US" sz="2800" dirty="0">
                <a:latin typeface="Arial" panose="020B0604020202020204" pitchFamily="34" charset="0"/>
                <a:cs typeface="Arial" panose="020B0604020202020204" pitchFamily="34" charset="0"/>
              </a:rPr>
              <a:t>Composition</a:t>
            </a:r>
          </a:p>
          <a:p>
            <a:r>
              <a:rPr lang="en-US" sz="2800" dirty="0">
                <a:latin typeface="Arial" panose="020B0604020202020204" pitchFamily="34" charset="0"/>
                <a:cs typeface="Arial" panose="020B0604020202020204" pitchFamily="34" charset="0"/>
              </a:rPr>
              <a:t>Aggregation</a:t>
            </a:r>
          </a:p>
          <a:p>
            <a:r>
              <a:rPr lang="en-US" sz="2800" dirty="0">
                <a:latin typeface="Arial" panose="020B0604020202020204" pitchFamily="34" charset="0"/>
                <a:cs typeface="Arial" panose="020B0604020202020204" pitchFamily="34" charset="0"/>
              </a:rPr>
              <a:t>Association</a:t>
            </a:r>
          </a:p>
          <a:p>
            <a:r>
              <a:rPr lang="en-US" sz="2800" dirty="0">
                <a:latin typeface="Arial" panose="020B0604020202020204" pitchFamily="34" charset="0"/>
                <a:cs typeface="Arial" panose="020B0604020202020204" pitchFamily="34" charset="0"/>
              </a:rPr>
              <a:t>Directed Association</a:t>
            </a:r>
          </a:p>
          <a:p>
            <a:r>
              <a:rPr lang="en-US" sz="2800" dirty="0">
                <a:latin typeface="Arial" panose="020B0604020202020204" pitchFamily="34" charset="0"/>
                <a:cs typeface="Arial" panose="020B0604020202020204" pitchFamily="34" charset="0"/>
              </a:rPr>
              <a:t>Reflexive Association</a:t>
            </a:r>
          </a:p>
          <a:p>
            <a:r>
              <a:rPr lang="en-US" sz="2800" dirty="0">
                <a:latin typeface="Arial" panose="020B0604020202020204" pitchFamily="34" charset="0"/>
                <a:cs typeface="Arial" panose="020B0604020202020204" pitchFamily="34" charset="0"/>
              </a:rPr>
              <a:t>Multiplicity</a:t>
            </a:r>
          </a:p>
          <a:p>
            <a:r>
              <a:rPr lang="en-US" sz="2800" dirty="0">
                <a:latin typeface="Arial" panose="020B0604020202020204" pitchFamily="34" charset="0"/>
                <a:cs typeface="Arial" panose="020B0604020202020204" pitchFamily="34" charset="0"/>
              </a:rPr>
              <a:t>Realization</a:t>
            </a:r>
          </a:p>
        </p:txBody>
      </p:sp>
      <p:sp>
        <p:nvSpPr>
          <p:cNvPr id="652290" name="Rectangle 2"/>
          <p:cNvSpPr>
            <a:spLocks noGrp="1" noChangeArrowheads="1"/>
          </p:cNvSpPr>
          <p:nvPr>
            <p:ph type="title"/>
          </p:nvPr>
        </p:nvSpPr>
        <p:spPr>
          <a:xfrm>
            <a:off x="417424" y="362234"/>
            <a:ext cx="8229600" cy="1143000"/>
          </a:xfrm>
        </p:spPr>
        <p:txBody>
          <a:bodyPr>
            <a:normAutofit/>
          </a:bodyPr>
          <a:lstStyle/>
          <a:p>
            <a:r>
              <a:rPr lang="en-US" b="0" dirty="0">
                <a:effectLst/>
                <a:latin typeface="Arial" panose="020B0604020202020204" pitchFamily="34" charset="0"/>
                <a:cs typeface="Arial" panose="020B0604020202020204" pitchFamily="34" charset="0"/>
              </a:rPr>
              <a:t>Class Relationships</a:t>
            </a:r>
          </a:p>
        </p:txBody>
      </p:sp>
    </p:spTree>
    <p:extLst>
      <p:ext uri="{BB962C8B-B14F-4D97-AF65-F5344CB8AC3E}">
        <p14:creationId xmlns:p14="http://schemas.microsoft.com/office/powerpoint/2010/main" val="227978802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xfrm>
            <a:off x="1046018" y="921327"/>
            <a:ext cx="6959600" cy="800100"/>
          </a:xfrm>
        </p:spPr>
        <p:txBody>
          <a:bodyPr>
            <a:normAutofit fontScale="90000"/>
          </a:bodyPr>
          <a:lstStyle/>
          <a:p>
            <a:r>
              <a:rPr lang="en-US" sz="5500" dirty="0"/>
              <a:t>Software Modeling</a:t>
            </a:r>
            <a:endParaRPr lang="en-US" dirty="0"/>
          </a:p>
        </p:txBody>
      </p:sp>
      <p:pic>
        <p:nvPicPr>
          <p:cNvPr id="1027" name="Picture 3" descr="C:\Users\Jerry\Desktop\model.png"/>
          <p:cNvPicPr>
            <a:picLocks noChangeAspect="1" noChangeArrowheads="1"/>
          </p:cNvPicPr>
          <p:nvPr/>
        </p:nvPicPr>
        <p:blipFill>
          <a:blip r:embed="rId3" cstate="print"/>
          <a:srcRect/>
          <a:stretch>
            <a:fillRect/>
          </a:stretch>
        </p:blipFill>
        <p:spPr bwMode="auto">
          <a:xfrm>
            <a:off x="1369089" y="1721427"/>
            <a:ext cx="6313457" cy="4747328"/>
          </a:xfrm>
          <a:prstGeom prst="rect">
            <a:avLst/>
          </a:prstGeom>
          <a:noFill/>
        </p:spPr>
      </p:pic>
    </p:spTree>
  </p:cSld>
  <p:clrMapOvr>
    <a:masterClrMapping/>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800" dirty="0">
                <a:latin typeface="Arial" pitchFamily="34" charset="0"/>
                <a:cs typeface="Arial" pitchFamily="34" charset="0"/>
              </a:rPr>
              <a:t>Indicated by a solid line with a closed, unfilled arrowhead pointing at the super class </a:t>
            </a:r>
            <a:r>
              <a:rPr lang="en-US" sz="2800" dirty="0">
                <a:solidFill>
                  <a:srgbClr val="FF0000"/>
                </a:solidFill>
                <a:latin typeface="Arial" pitchFamily="34" charset="0"/>
                <a:cs typeface="Arial" pitchFamily="34" charset="0"/>
              </a:rPr>
              <a:t>(is a)</a:t>
            </a:r>
          </a:p>
        </p:txBody>
      </p:sp>
      <p:sp>
        <p:nvSpPr>
          <p:cNvPr id="652290" name="Rectangle 2"/>
          <p:cNvSpPr>
            <a:spLocks noGrp="1" noChangeArrowheads="1"/>
          </p:cNvSpPr>
          <p:nvPr>
            <p:ph type="title"/>
          </p:nvPr>
        </p:nvSpPr>
        <p:spPr>
          <a:xfrm>
            <a:off x="417424" y="362234"/>
            <a:ext cx="8229600" cy="1143000"/>
          </a:xfrm>
        </p:spPr>
        <p:txBody>
          <a:bodyPr>
            <a:normAutofit/>
          </a:bodyPr>
          <a:lstStyle/>
          <a:p>
            <a:r>
              <a:rPr lang="en-US" b="0" dirty="0">
                <a:effectLst/>
                <a:latin typeface="Arial" panose="020B0604020202020204" pitchFamily="34" charset="0"/>
                <a:cs typeface="Arial" panose="020B0604020202020204" pitchFamily="34" charset="0"/>
              </a:rPr>
              <a:t>Relationships - Inheritance</a:t>
            </a:r>
          </a:p>
        </p:txBody>
      </p:sp>
      <p:pic>
        <p:nvPicPr>
          <p:cNvPr id="2050" name="Picture 2" descr="C:\Users\Jerry\Desktop\Capture.PNG"/>
          <p:cNvPicPr>
            <a:picLocks noChangeAspect="1" noChangeArrowheads="1"/>
          </p:cNvPicPr>
          <p:nvPr/>
        </p:nvPicPr>
        <p:blipFill>
          <a:blip r:embed="rId2" cstate="print"/>
          <a:srcRect/>
          <a:stretch>
            <a:fillRect/>
          </a:stretch>
        </p:blipFill>
        <p:spPr bwMode="auto">
          <a:xfrm>
            <a:off x="1493222" y="2624329"/>
            <a:ext cx="6487797" cy="3464042"/>
          </a:xfrm>
          <a:prstGeom prst="rect">
            <a:avLst/>
          </a:prstGeom>
          <a:noFill/>
        </p:spPr>
      </p:pic>
    </p:spTree>
    <p:extLst>
      <p:ext uri="{BB962C8B-B14F-4D97-AF65-F5344CB8AC3E}">
        <p14:creationId xmlns:p14="http://schemas.microsoft.com/office/powerpoint/2010/main" val="1306746717"/>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fill="hold"/>
                                        <p:tgtEl>
                                          <p:spTgt spid="2050"/>
                                        </p:tgtEl>
                                        <p:attrNameLst>
                                          <p:attrName>ppt_x</p:attrName>
                                        </p:attrNameLst>
                                      </p:cBhvr>
                                      <p:tavLst>
                                        <p:tav tm="0">
                                          <p:val>
                                            <p:strVal val="#ppt_x"/>
                                          </p:val>
                                        </p:tav>
                                        <p:tav tm="100000">
                                          <p:val>
                                            <p:strVal val="#ppt_x"/>
                                          </p:val>
                                        </p:tav>
                                      </p:tavLst>
                                    </p:anim>
                                    <p:anim calcmode="lin" valueType="num">
                                      <p:cBhvr additive="base">
                                        <p:cTn id="13"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sz="2800" dirty="0">
                <a:latin typeface="Arial" pitchFamily="34" charset="0"/>
                <a:cs typeface="Arial" pitchFamily="34" charset="0"/>
              </a:rPr>
              <a:t>Draw a solid line from the parent class to the “part of” class, and draw an filled diamond shape on the parent class's association end</a:t>
            </a:r>
          </a:p>
        </p:txBody>
      </p:sp>
      <p:sp>
        <p:nvSpPr>
          <p:cNvPr id="652290" name="Rectangle 2"/>
          <p:cNvSpPr>
            <a:spLocks noGrp="1" noChangeArrowheads="1"/>
          </p:cNvSpPr>
          <p:nvPr>
            <p:ph type="title"/>
          </p:nvPr>
        </p:nvSpPr>
        <p:spPr/>
        <p:txBody>
          <a:bodyPr>
            <a:normAutofit/>
          </a:bodyPr>
          <a:lstStyle/>
          <a:p>
            <a:r>
              <a:rPr lang="en-US" b="0" dirty="0">
                <a:effectLst/>
                <a:latin typeface="Arial" panose="020B0604020202020204" pitchFamily="34" charset="0"/>
                <a:cs typeface="Arial" pitchFamily="34" charset="0"/>
              </a:rPr>
              <a:t>Relationships - Composition</a:t>
            </a:r>
          </a:p>
        </p:txBody>
      </p:sp>
      <p:pic>
        <p:nvPicPr>
          <p:cNvPr id="2" name="Picture 1"/>
          <p:cNvPicPr>
            <a:picLocks noChangeAspect="1"/>
          </p:cNvPicPr>
          <p:nvPr/>
        </p:nvPicPr>
        <p:blipFill>
          <a:blip r:embed="rId2"/>
          <a:stretch>
            <a:fillRect/>
          </a:stretch>
        </p:blipFill>
        <p:spPr>
          <a:xfrm>
            <a:off x="3057169" y="3088078"/>
            <a:ext cx="3916836" cy="3239143"/>
          </a:xfrm>
          <a:prstGeom prst="rect">
            <a:avLst/>
          </a:prstGeom>
        </p:spPr>
      </p:pic>
    </p:spTree>
    <p:extLst>
      <p:ext uri="{BB962C8B-B14F-4D97-AF65-F5344CB8AC3E}">
        <p14:creationId xmlns:p14="http://schemas.microsoft.com/office/powerpoint/2010/main" val="139661868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Usually has a </a:t>
            </a:r>
            <a:r>
              <a:rPr lang="en-US" sz="2800" dirty="0">
                <a:solidFill>
                  <a:srgbClr val="FF0000"/>
                </a:solidFill>
                <a:latin typeface="Arial" panose="020B0604020202020204" pitchFamily="34" charset="0"/>
                <a:cs typeface="Arial" panose="020B0604020202020204" pitchFamily="34" charset="0"/>
              </a:rPr>
              <a:t>strong</a:t>
            </a:r>
            <a:r>
              <a:rPr lang="en-US" sz="28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lifecycle dependency</a:t>
            </a:r>
            <a:r>
              <a:rPr lang="en-US" sz="2800" dirty="0">
                <a:latin typeface="Arial" panose="020B0604020202020204" pitchFamily="34" charset="0"/>
                <a:cs typeface="Arial" panose="020B0604020202020204" pitchFamily="34" charset="0"/>
              </a:rPr>
              <a:t> between instances of the container class and instances of the contained class(</a:t>
            </a:r>
            <a:r>
              <a:rPr lang="en-US" sz="2800" dirty="0" err="1">
                <a:latin typeface="Arial" panose="020B0604020202020204" pitchFamily="34" charset="0"/>
                <a:cs typeface="Arial" panose="020B0604020202020204" pitchFamily="34" charset="0"/>
              </a:rPr>
              <a:t>es</a:t>
            </a:r>
            <a:r>
              <a:rPr lang="en-US" sz="2800" dirty="0">
                <a:latin typeface="Arial" panose="020B0604020202020204" pitchFamily="34" charset="0"/>
                <a:cs typeface="Arial" panose="020B0604020202020204" pitchFamily="34" charset="0"/>
              </a:rPr>
              <a:t>)</a:t>
            </a:r>
          </a:p>
          <a:p>
            <a:r>
              <a:rPr lang="en-US" sz="2800" dirty="0">
                <a:latin typeface="Arial" panose="020B0604020202020204" pitchFamily="34" charset="0"/>
                <a:cs typeface="Arial" panose="020B0604020202020204" pitchFamily="34" charset="0"/>
              </a:rPr>
              <a:t>If the container is destroyed, normally every instance that it contains is destroyed as well</a:t>
            </a:r>
          </a:p>
          <a:p>
            <a:r>
              <a:rPr lang="en-US" sz="2800" dirty="0">
                <a:latin typeface="Arial" panose="020B0604020202020204" pitchFamily="34" charset="0"/>
                <a:cs typeface="Arial" panose="020B0604020202020204" pitchFamily="34" charset="0"/>
              </a:rPr>
              <a:t>Representation of a composition relationship is a </a:t>
            </a:r>
            <a:r>
              <a:rPr lang="en-US" sz="2800" i="1" dirty="0">
                <a:solidFill>
                  <a:srgbClr val="FF0000"/>
                </a:solidFill>
                <a:latin typeface="Arial" panose="020B0604020202020204" pitchFamily="34" charset="0"/>
                <a:cs typeface="Arial" panose="020B0604020202020204" pitchFamily="34" charset="0"/>
              </a:rPr>
              <a:t>filled</a:t>
            </a:r>
            <a:r>
              <a:rPr lang="en-US" sz="2800" dirty="0">
                <a:solidFill>
                  <a:srgbClr val="FF0000"/>
                </a:solidFill>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diamond shape on the containing class end of the tree of lines that connect contained class(</a:t>
            </a:r>
            <a:r>
              <a:rPr lang="en-US" sz="2800" dirty="0" err="1">
                <a:latin typeface="Arial" panose="020B0604020202020204" pitchFamily="34" charset="0"/>
                <a:cs typeface="Arial" panose="020B0604020202020204" pitchFamily="34" charset="0"/>
              </a:rPr>
              <a:t>es</a:t>
            </a:r>
            <a:r>
              <a:rPr lang="en-US" sz="2800" dirty="0">
                <a:latin typeface="Arial" panose="020B0604020202020204" pitchFamily="34" charset="0"/>
                <a:cs typeface="Arial" panose="020B0604020202020204" pitchFamily="34" charset="0"/>
              </a:rPr>
              <a:t>) to the containing class </a:t>
            </a:r>
          </a:p>
        </p:txBody>
      </p:sp>
      <p:sp>
        <p:nvSpPr>
          <p:cNvPr id="652290" name="Rectangle 2"/>
          <p:cNvSpPr>
            <a:spLocks noGrp="1" noChangeArrowheads="1"/>
          </p:cNvSpPr>
          <p:nvPr>
            <p:ph type="title"/>
          </p:nvPr>
        </p:nvSpPr>
        <p:spPr/>
        <p:txBody>
          <a:bodyPr>
            <a:normAutofit/>
          </a:bodyPr>
          <a:lstStyle/>
          <a:p>
            <a:r>
              <a:rPr lang="en-US" b="0" dirty="0">
                <a:effectLst/>
                <a:latin typeface="Arial" panose="020B0604020202020204" pitchFamily="34" charset="0"/>
                <a:cs typeface="Arial" pitchFamily="34" charset="0"/>
              </a:rPr>
              <a:t>Relationships - Composition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043" y="5328315"/>
            <a:ext cx="2131757" cy="1357952"/>
          </a:xfrm>
          <a:prstGeom prst="rect">
            <a:avLst/>
          </a:prstGeom>
        </p:spPr>
      </p:pic>
    </p:spTree>
    <p:extLst>
      <p:ext uri="{BB962C8B-B14F-4D97-AF65-F5344CB8AC3E}">
        <p14:creationId xmlns:p14="http://schemas.microsoft.com/office/powerpoint/2010/main" val="227978802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normAutofit/>
          </a:bodyPr>
          <a:lstStyle/>
          <a:p>
            <a:r>
              <a:rPr lang="en-US" b="0" dirty="0">
                <a:effectLst/>
                <a:latin typeface="Arial" panose="020B0604020202020204" pitchFamily="34" charset="0"/>
                <a:cs typeface="Arial" pitchFamily="34" charset="0"/>
              </a:rPr>
              <a:t>Relationships - Composition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979" y="1917113"/>
            <a:ext cx="5038762" cy="2920774"/>
          </a:xfrm>
          <a:prstGeom prst="rect">
            <a:avLst/>
          </a:prstGeom>
        </p:spPr>
      </p:pic>
    </p:spTree>
    <p:extLst>
      <p:ext uri="{BB962C8B-B14F-4D97-AF65-F5344CB8AC3E}">
        <p14:creationId xmlns:p14="http://schemas.microsoft.com/office/powerpoint/2010/main" val="1761526222"/>
      </p:ext>
    </p:extLst>
  </p:cSld>
  <p:clrMapOvr>
    <a:masterClrMapping/>
  </p:clrMapOvr>
  <p:transition spd="med">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Occurs when a class is a collection or container of other classes, but the contained classes do </a:t>
            </a:r>
            <a:r>
              <a:rPr lang="en-US" sz="2800" dirty="0">
                <a:solidFill>
                  <a:srgbClr val="FF0000"/>
                </a:solidFill>
                <a:latin typeface="Arial" panose="020B0604020202020204" pitchFamily="34" charset="0"/>
                <a:cs typeface="Arial" panose="020B0604020202020204" pitchFamily="34" charset="0"/>
              </a:rPr>
              <a:t>not</a:t>
            </a:r>
            <a:r>
              <a:rPr lang="en-US" sz="2800" dirty="0">
                <a:latin typeface="Arial" panose="020B0604020202020204" pitchFamily="34" charset="0"/>
                <a:cs typeface="Arial" panose="020B0604020202020204" pitchFamily="34" charset="0"/>
              </a:rPr>
              <a:t> have a strong </a:t>
            </a:r>
            <a:r>
              <a:rPr lang="en-US" sz="2800" i="1" dirty="0">
                <a:latin typeface="Arial" panose="020B0604020202020204" pitchFamily="34" charset="0"/>
                <a:cs typeface="Arial" panose="020B0604020202020204" pitchFamily="34" charset="0"/>
              </a:rPr>
              <a:t>lifecycle dependency</a:t>
            </a:r>
            <a:r>
              <a:rPr lang="en-US" sz="2800" dirty="0">
                <a:latin typeface="Arial" panose="020B0604020202020204" pitchFamily="34" charset="0"/>
                <a:cs typeface="Arial" panose="020B0604020202020204" pitchFamily="34" charset="0"/>
              </a:rPr>
              <a:t> on the container (</a:t>
            </a:r>
            <a:r>
              <a:rPr lang="en-US" sz="2800" i="1" dirty="0">
                <a:latin typeface="Arial" panose="020B0604020202020204" pitchFamily="34" charset="0"/>
                <a:cs typeface="Arial" panose="020B0604020202020204" pitchFamily="34" charset="0"/>
              </a:rPr>
              <a:t>has a  relationship) </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contents of the container are not automatically destroyed when the container is destroyed</a:t>
            </a:r>
          </a:p>
          <a:p>
            <a:r>
              <a:rPr lang="en-US" sz="2800" dirty="0">
                <a:latin typeface="Arial" panose="020B0604020202020204" pitchFamily="34" charset="0"/>
                <a:cs typeface="Arial" panose="020B0604020202020204" pitchFamily="34" charset="0"/>
              </a:rPr>
              <a:t>Represented as a hollow </a:t>
            </a:r>
            <a:r>
              <a:rPr lang="en-US" sz="2800" dirty="0">
                <a:solidFill>
                  <a:srgbClr val="FF0000"/>
                </a:solidFill>
                <a:latin typeface="Arial" panose="020B0604020202020204" pitchFamily="34" charset="0"/>
                <a:cs typeface="Arial" panose="020B0604020202020204" pitchFamily="34" charset="0"/>
              </a:rPr>
              <a:t>diamond shape </a:t>
            </a:r>
            <a:r>
              <a:rPr lang="en-US" sz="2800" dirty="0">
                <a:latin typeface="Arial" panose="020B0604020202020204" pitchFamily="34" charset="0"/>
                <a:cs typeface="Arial" panose="020B0604020202020204" pitchFamily="34" charset="0"/>
              </a:rPr>
              <a:t>on the containing class with a single line that connects it to the contained class   </a:t>
            </a:r>
          </a:p>
        </p:txBody>
      </p:sp>
      <p:sp>
        <p:nvSpPr>
          <p:cNvPr id="652290" name="Rectangle 2"/>
          <p:cNvSpPr>
            <a:spLocks noGrp="1" noChangeArrowheads="1"/>
          </p:cNvSpPr>
          <p:nvPr>
            <p:ph type="title"/>
          </p:nvPr>
        </p:nvSpPr>
        <p:spPr>
          <a:xfrm>
            <a:off x="457200" y="342653"/>
            <a:ext cx="8229600" cy="1143000"/>
          </a:xfrm>
        </p:spPr>
        <p:txBody>
          <a:bodyPr>
            <a:normAutofit/>
          </a:bodyPr>
          <a:lstStyle/>
          <a:p>
            <a:r>
              <a:rPr lang="en-US" b="0" dirty="0">
                <a:effectLst/>
                <a:latin typeface="Arial" panose="020B0604020202020204" pitchFamily="34" charset="0"/>
                <a:cs typeface="Arial" pitchFamily="34" charset="0"/>
              </a:rPr>
              <a:t>Relationships – Aggregation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7905" y="5581153"/>
            <a:ext cx="2552700" cy="1152525"/>
          </a:xfrm>
          <a:prstGeom prst="rect">
            <a:avLst/>
          </a:prstGeom>
        </p:spPr>
      </p:pic>
    </p:spTree>
    <p:extLst>
      <p:ext uri="{BB962C8B-B14F-4D97-AF65-F5344CB8AC3E}">
        <p14:creationId xmlns:p14="http://schemas.microsoft.com/office/powerpoint/2010/main" val="357889446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Refers to the formation of a particular class as a result of one class being aggregated or built as a collection</a:t>
            </a:r>
          </a:p>
          <a:p>
            <a:pPr lvl="1"/>
            <a:r>
              <a:rPr lang="en-US" sz="2400" dirty="0">
                <a:latin typeface="Arial" panose="020B0604020202020204" pitchFamily="34" charset="0"/>
                <a:cs typeface="Arial" panose="020B0604020202020204" pitchFamily="34" charset="0"/>
              </a:rPr>
              <a:t>For example, the class “library” is made up of one or more books, among other materials. In aggregation, the contained classes are not strongly dependent on the life cycle of the container</a:t>
            </a:r>
          </a:p>
          <a:p>
            <a:pPr lvl="1"/>
            <a:r>
              <a:rPr lang="en-US" sz="2400" dirty="0">
                <a:latin typeface="Arial" panose="020B0604020202020204" pitchFamily="34" charset="0"/>
                <a:cs typeface="Arial" panose="020B0604020202020204" pitchFamily="34" charset="0"/>
              </a:rPr>
              <a:t>In the same example, books will remain so even when the library is dissolved</a:t>
            </a:r>
          </a:p>
          <a:p>
            <a:pPr lvl="1"/>
            <a:r>
              <a:rPr lang="en-US" sz="2400" dirty="0">
                <a:latin typeface="Arial" panose="020B0604020202020204" pitchFamily="34" charset="0"/>
                <a:cs typeface="Arial" panose="020B0604020202020204" pitchFamily="34" charset="0"/>
              </a:rPr>
              <a:t>To render aggregation in a diagram, draw a line from the parent class to the child class with a diamond shape near the parent class </a:t>
            </a:r>
            <a:endParaRPr lang="en-US" sz="2400" b="1" dirty="0">
              <a:latin typeface="Arial" panose="020B0604020202020204" pitchFamily="34" charset="0"/>
              <a:cs typeface="Arial" panose="020B0604020202020204" pitchFamily="34" charset="0"/>
            </a:endParaRPr>
          </a:p>
        </p:txBody>
      </p:sp>
      <p:sp>
        <p:nvSpPr>
          <p:cNvPr id="652290" name="Rectangle 2"/>
          <p:cNvSpPr>
            <a:spLocks noGrp="1" noChangeArrowheads="1"/>
          </p:cNvSpPr>
          <p:nvPr>
            <p:ph type="title"/>
          </p:nvPr>
        </p:nvSpPr>
        <p:spPr>
          <a:xfrm>
            <a:off x="417424" y="362234"/>
            <a:ext cx="8229600" cy="1143000"/>
          </a:xfrm>
        </p:spPr>
        <p:txBody>
          <a:bodyPr>
            <a:normAutofit/>
          </a:bodyPr>
          <a:lstStyle/>
          <a:p>
            <a:r>
              <a:rPr lang="en-US" b="0" dirty="0">
                <a:effectLst/>
                <a:latin typeface="Arial" panose="020B0604020202020204" pitchFamily="34" charset="0"/>
                <a:cs typeface="Arial" pitchFamily="34" charset="0"/>
              </a:rPr>
              <a:t>Relationships – Aggregation (2)</a:t>
            </a:r>
          </a:p>
        </p:txBody>
      </p:sp>
      <p:pic>
        <p:nvPicPr>
          <p:cNvPr id="3" name="Picture 2"/>
          <p:cNvPicPr>
            <a:picLocks noChangeAspect="1"/>
          </p:cNvPicPr>
          <p:nvPr/>
        </p:nvPicPr>
        <p:blipFill>
          <a:blip r:embed="rId2"/>
          <a:stretch>
            <a:fillRect/>
          </a:stretch>
        </p:blipFill>
        <p:spPr>
          <a:xfrm>
            <a:off x="6322752" y="4924425"/>
            <a:ext cx="1657350" cy="1933575"/>
          </a:xfrm>
          <a:prstGeom prst="rect">
            <a:avLst/>
          </a:prstGeom>
        </p:spPr>
      </p:pic>
    </p:spTree>
    <p:extLst>
      <p:ext uri="{BB962C8B-B14F-4D97-AF65-F5344CB8AC3E}">
        <p14:creationId xmlns:p14="http://schemas.microsoft.com/office/powerpoint/2010/main" val="36924590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417424" y="362234"/>
            <a:ext cx="8229600" cy="1143000"/>
          </a:xfrm>
        </p:spPr>
        <p:txBody>
          <a:bodyPr>
            <a:normAutofit/>
          </a:bodyPr>
          <a:lstStyle/>
          <a:p>
            <a:r>
              <a:rPr lang="en-US" b="0" dirty="0">
                <a:effectLst/>
                <a:latin typeface="Arial" panose="020B0604020202020204" pitchFamily="34" charset="0"/>
                <a:cs typeface="Arial" pitchFamily="34" charset="0"/>
              </a:rPr>
              <a:t>Relationships - Aggregation</a:t>
            </a:r>
          </a:p>
        </p:txBody>
      </p:sp>
      <p:pic>
        <p:nvPicPr>
          <p:cNvPr id="3" name="Picture 2"/>
          <p:cNvPicPr>
            <a:picLocks noChangeAspect="1"/>
          </p:cNvPicPr>
          <p:nvPr/>
        </p:nvPicPr>
        <p:blipFill>
          <a:blip r:embed="rId2"/>
          <a:stretch>
            <a:fillRect/>
          </a:stretch>
        </p:blipFill>
        <p:spPr>
          <a:xfrm>
            <a:off x="750627" y="2189003"/>
            <a:ext cx="7027071" cy="2260168"/>
          </a:xfrm>
          <a:prstGeom prst="rect">
            <a:avLst/>
          </a:prstGeom>
        </p:spPr>
      </p:pic>
    </p:spTree>
    <p:extLst>
      <p:ext uri="{BB962C8B-B14F-4D97-AF65-F5344CB8AC3E}">
        <p14:creationId xmlns:p14="http://schemas.microsoft.com/office/powerpoint/2010/main" val="1636518182"/>
      </p:ext>
    </p:extLst>
  </p:cSld>
  <p:clrMapOvr>
    <a:masterClrMapping/>
  </p:clrMapOvr>
  <p:transition spd="med">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481329"/>
            <a:ext cx="8229600" cy="3677526"/>
          </a:xfrm>
        </p:spPr>
        <p:txBody>
          <a:bodyPr>
            <a:normAutofit/>
          </a:bodyPr>
          <a:lstStyle/>
          <a:p>
            <a:pPr lvl="1"/>
            <a:r>
              <a:rPr lang="en-US" sz="2800" dirty="0">
                <a:latin typeface="Arial" panose="020B0604020202020204" pitchFamily="34" charset="0"/>
                <a:cs typeface="Arial" panose="020B0604020202020204" pitchFamily="34" charset="0"/>
              </a:rPr>
              <a:t>Composition relationship </a:t>
            </a:r>
          </a:p>
          <a:p>
            <a:pPr lvl="2"/>
            <a:r>
              <a:rPr lang="en-US" sz="2600" dirty="0">
                <a:latin typeface="Arial" panose="020B0604020202020204" pitchFamily="34" charset="0"/>
                <a:cs typeface="Arial" panose="020B0604020202020204" pitchFamily="34" charset="0"/>
              </a:rPr>
              <a:t>An engine is a part of a car </a:t>
            </a:r>
          </a:p>
          <a:p>
            <a:pPr lvl="1"/>
            <a:r>
              <a:rPr lang="en-US" sz="2800" dirty="0">
                <a:latin typeface="Arial" panose="020B0604020202020204" pitchFamily="34" charset="0"/>
                <a:cs typeface="Arial" panose="020B0604020202020204" pitchFamily="34" charset="0"/>
              </a:rPr>
              <a:t>Aggregation relationship</a:t>
            </a:r>
          </a:p>
          <a:p>
            <a:pPr lvl="2"/>
            <a:r>
              <a:rPr lang="en-US" sz="2600" dirty="0">
                <a:latin typeface="Arial" panose="020B0604020202020204" pitchFamily="34" charset="0"/>
                <a:cs typeface="Arial" panose="020B0604020202020204" pitchFamily="34" charset="0"/>
              </a:rPr>
              <a:t>Car model engine ENG01 is part of a car model CM01, as the engine, ENG01 may be also part of </a:t>
            </a:r>
            <a:r>
              <a:rPr lang="en-US" sz="2600" i="1" dirty="0">
                <a:latin typeface="Arial" panose="020B0604020202020204" pitchFamily="34" charset="0"/>
                <a:cs typeface="Arial" panose="020B0604020202020204" pitchFamily="34" charset="0"/>
              </a:rPr>
              <a:t>a different </a:t>
            </a:r>
            <a:r>
              <a:rPr lang="en-US" sz="2600" dirty="0">
                <a:latin typeface="Arial" panose="020B0604020202020204" pitchFamily="34" charset="0"/>
                <a:cs typeface="Arial" panose="020B0604020202020204" pitchFamily="34" charset="0"/>
              </a:rPr>
              <a:t>car model</a:t>
            </a:r>
          </a:p>
        </p:txBody>
      </p:sp>
      <p:sp>
        <p:nvSpPr>
          <p:cNvPr id="652290" name="Rectangle 2"/>
          <p:cNvSpPr>
            <a:spLocks noGrp="1" noChangeArrowheads="1"/>
          </p:cNvSpPr>
          <p:nvPr>
            <p:ph type="title"/>
          </p:nvPr>
        </p:nvSpPr>
        <p:spPr/>
        <p:txBody>
          <a:bodyPr>
            <a:noAutofit/>
          </a:bodyPr>
          <a:lstStyle/>
          <a:p>
            <a:r>
              <a:rPr lang="en-US" b="0" dirty="0">
                <a:effectLst/>
                <a:latin typeface="Arial" panose="020B0604020202020204" pitchFamily="34" charset="0"/>
                <a:cs typeface="Arial" pitchFamily="34" charset="0"/>
              </a:rPr>
              <a:t>Differences Between Composition and Aggregation</a:t>
            </a:r>
          </a:p>
        </p:txBody>
      </p:sp>
      <p:sp>
        <p:nvSpPr>
          <p:cNvPr id="3" name="TextBox 2"/>
          <p:cNvSpPr txBox="1"/>
          <p:nvPr/>
        </p:nvSpPr>
        <p:spPr>
          <a:xfrm>
            <a:off x="1296537" y="4527913"/>
            <a:ext cx="6550925" cy="1015663"/>
          </a:xfrm>
          <a:prstGeom prst="rect">
            <a:avLst/>
          </a:prstGeom>
          <a:solidFill>
            <a:schemeClr val="tx1"/>
          </a:solidFill>
          <a:ln w="38100">
            <a:solidFill>
              <a:srgbClr val="002060"/>
            </a:solidFill>
          </a:ln>
        </p:spPr>
        <p:txBody>
          <a:bodyPr wrap="square" rtlCol="0">
            <a:spAutoFit/>
          </a:bodyPr>
          <a:lstStyle/>
          <a:p>
            <a:pPr lvl="1" algn="ctr"/>
            <a:r>
              <a:rPr lang="en-US" sz="2000" dirty="0">
                <a:solidFill>
                  <a:srgbClr val="FFFF00"/>
                </a:solidFill>
                <a:latin typeface="Arial" panose="020B0604020202020204" pitchFamily="34" charset="0"/>
                <a:cs typeface="Arial" panose="020B0604020202020204" pitchFamily="34" charset="0"/>
              </a:rPr>
              <a:t>An aggregation relationship is often "catalog" containment to distinguish it from composition's "physical" containment</a:t>
            </a:r>
          </a:p>
        </p:txBody>
      </p:sp>
    </p:spTree>
    <p:extLst>
      <p:ext uri="{BB962C8B-B14F-4D97-AF65-F5344CB8AC3E}">
        <p14:creationId xmlns:p14="http://schemas.microsoft.com/office/powerpoint/2010/main" val="356690871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heckerboard(across)">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744971" y="362234"/>
            <a:ext cx="8229600" cy="1143000"/>
          </a:xfrm>
        </p:spPr>
        <p:txBody>
          <a:bodyPr>
            <a:normAutofit/>
          </a:bodyPr>
          <a:lstStyle/>
          <a:p>
            <a:r>
              <a:rPr lang="en-US" b="0" dirty="0">
                <a:effectLst/>
                <a:latin typeface="Arial" panose="020B0604020202020204" pitchFamily="34" charset="0"/>
                <a:cs typeface="Arial" pitchFamily="34" charset="0"/>
              </a:rPr>
              <a:t>Composition vs. Aggregation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676" y="1505234"/>
            <a:ext cx="4639264" cy="2094593"/>
          </a:xfrm>
          <a:prstGeom prst="rect">
            <a:avLst/>
          </a:prstGeom>
        </p:spPr>
      </p:pic>
      <p:pic>
        <p:nvPicPr>
          <p:cNvPr id="5" name="Picture 4"/>
          <p:cNvPicPr>
            <a:picLocks noChangeAspect="1"/>
          </p:cNvPicPr>
          <p:nvPr/>
        </p:nvPicPr>
        <p:blipFill>
          <a:blip r:embed="rId3"/>
          <a:stretch>
            <a:fillRect/>
          </a:stretch>
        </p:blipFill>
        <p:spPr>
          <a:xfrm>
            <a:off x="2293646" y="3599827"/>
            <a:ext cx="3557891" cy="2729528"/>
          </a:xfrm>
          <a:prstGeom prst="rect">
            <a:avLst/>
          </a:prstGeom>
        </p:spPr>
      </p:pic>
    </p:spTree>
    <p:extLst>
      <p:ext uri="{BB962C8B-B14F-4D97-AF65-F5344CB8AC3E}">
        <p14:creationId xmlns:p14="http://schemas.microsoft.com/office/powerpoint/2010/main" val="2169549109"/>
      </p:ext>
    </p:extLst>
  </p:cSld>
  <p:clrMapOvr>
    <a:masterClrMapping/>
  </p:clrMapOvr>
  <p:transition spd="med">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sz="3200" dirty="0">
                <a:latin typeface="Arial" panose="020B0604020202020204" pitchFamily="34" charset="0"/>
                <a:cs typeface="Arial" panose="020B0604020202020204" pitchFamily="34" charset="0"/>
              </a:rPr>
              <a:t>Is a broad term that encompasses just about any logical connection or relationship between classes </a:t>
            </a:r>
          </a:p>
          <a:p>
            <a:r>
              <a:rPr lang="en-US" sz="3200" dirty="0">
                <a:latin typeface="Arial" panose="020B0604020202020204" pitchFamily="34" charset="0"/>
                <a:cs typeface="Arial" panose="020B0604020202020204" pitchFamily="34" charset="0"/>
              </a:rPr>
              <a:t>Simply states that there is some kind of a link or a dependency between two classes or more</a:t>
            </a:r>
          </a:p>
          <a:p>
            <a:pPr lvl="1"/>
            <a:r>
              <a:rPr lang="en-US" sz="2800" dirty="0">
                <a:latin typeface="Arial" panose="020B0604020202020204" pitchFamily="34" charset="0"/>
                <a:cs typeface="Arial" panose="020B0604020202020204" pitchFamily="34" charset="0"/>
              </a:rPr>
              <a:t>For example, passenger and airline may be linked as below</a:t>
            </a:r>
            <a:endParaRPr lang="en-US" sz="2800" b="1" dirty="0">
              <a:latin typeface="Arial" panose="020B0604020202020204" pitchFamily="34" charset="0"/>
              <a:cs typeface="Arial" panose="020B0604020202020204" pitchFamily="34" charset="0"/>
            </a:endParaRPr>
          </a:p>
          <a:p>
            <a:pPr marL="630936" lvl="2" indent="0">
              <a:buNone/>
            </a:pP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652290" name="Rectangle 2"/>
          <p:cNvSpPr>
            <a:spLocks noGrp="1" noChangeArrowheads="1"/>
          </p:cNvSpPr>
          <p:nvPr>
            <p:ph type="title"/>
          </p:nvPr>
        </p:nvSpPr>
        <p:spPr/>
        <p:txBody>
          <a:bodyPr>
            <a:normAutofit/>
          </a:bodyPr>
          <a:lstStyle/>
          <a:p>
            <a:r>
              <a:rPr lang="en-US" b="0" dirty="0">
                <a:effectLst/>
                <a:latin typeface="Arial" panose="020B0604020202020204" pitchFamily="34" charset="0"/>
                <a:cs typeface="Arial" panose="020B0604020202020204" pitchFamily="34" charset="0"/>
              </a:rPr>
              <a:t>Relationships - Association</a:t>
            </a:r>
          </a:p>
        </p:txBody>
      </p:sp>
      <p:pic>
        <p:nvPicPr>
          <p:cNvPr id="3" name="Picture 2"/>
          <p:cNvPicPr>
            <a:picLocks noChangeAspect="1"/>
          </p:cNvPicPr>
          <p:nvPr/>
        </p:nvPicPr>
        <p:blipFill>
          <a:blip r:embed="rId2"/>
          <a:stretch>
            <a:fillRect/>
          </a:stretch>
        </p:blipFill>
        <p:spPr>
          <a:xfrm>
            <a:off x="5077252" y="4654457"/>
            <a:ext cx="2265244" cy="2094282"/>
          </a:xfrm>
          <a:prstGeom prst="rect">
            <a:avLst/>
          </a:prstGeom>
        </p:spPr>
      </p:pic>
    </p:spTree>
    <p:extLst>
      <p:ext uri="{BB962C8B-B14F-4D97-AF65-F5344CB8AC3E}">
        <p14:creationId xmlns:p14="http://schemas.microsoft.com/office/powerpoint/2010/main" val="1456753015"/>
      </p:ext>
    </p:extLst>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normAutofit/>
          </a:bodyPr>
          <a:lstStyle/>
          <a:p>
            <a:pPr marL="285750" indent="-285750" algn="ctr"/>
            <a:r>
              <a:rPr lang="en-US" b="0" dirty="0">
                <a:effectLst/>
                <a:latin typeface="Arial" panose="020B0604020202020204" pitchFamily="34" charset="0"/>
                <a:cs typeface="Arial" panose="020B0604020202020204" pitchFamily="34" charset="0"/>
              </a:rPr>
              <a:t>Topics</a:t>
            </a:r>
          </a:p>
        </p:txBody>
      </p:sp>
      <p:sp>
        <p:nvSpPr>
          <p:cNvPr id="650243" name="Rectangle 3"/>
          <p:cNvSpPr>
            <a:spLocks noGrp="1" noChangeArrowheads="1"/>
          </p:cNvSpPr>
          <p:nvPr>
            <p:ph type="body" idx="1"/>
          </p:nvPr>
        </p:nvSpPr>
        <p:spPr/>
        <p:txBody>
          <a:bodyPr>
            <a:normAutofit/>
          </a:bodyPr>
          <a:lstStyle/>
          <a:p>
            <a:pPr marL="285750" indent="-285750"/>
            <a:r>
              <a:rPr lang="en-US" dirty="0">
                <a:latin typeface="Arial" panose="020B0604020202020204" pitchFamily="34" charset="0"/>
                <a:cs typeface="Arial" panose="020B0604020202020204" pitchFamily="34" charset="0"/>
              </a:rPr>
              <a:t>Why software models?</a:t>
            </a:r>
          </a:p>
          <a:p>
            <a:pPr marL="285750" indent="-285750"/>
            <a:r>
              <a:rPr lang="en-US" dirty="0">
                <a:latin typeface="Arial" panose="020B0604020202020204" pitchFamily="34" charset="0"/>
                <a:cs typeface="Arial" panose="020B0604020202020204" pitchFamily="34" charset="0"/>
              </a:rPr>
              <a:t>Unified modeling language (UML)</a:t>
            </a:r>
          </a:p>
          <a:p>
            <a:pPr marL="285750" indent="-285750"/>
            <a:r>
              <a:rPr lang="en-US" dirty="0">
                <a:latin typeface="Arial" panose="020B0604020202020204" pitchFamily="34" charset="0"/>
                <a:cs typeface="Arial" panose="020B0604020202020204" pitchFamily="34" charset="0"/>
              </a:rPr>
              <a:t>UML structure diagrams</a:t>
            </a:r>
          </a:p>
          <a:p>
            <a:pPr marL="285750" indent="-285750"/>
            <a:r>
              <a:rPr lang="en-US" dirty="0">
                <a:latin typeface="Arial" panose="020B0604020202020204" pitchFamily="34" charset="0"/>
                <a:cs typeface="Arial" panose="020B0604020202020204" pitchFamily="34" charset="0"/>
              </a:rPr>
              <a:t>Class diagrams</a:t>
            </a:r>
          </a:p>
          <a:p>
            <a:pPr marL="285750" indent="-285750"/>
            <a:r>
              <a:rPr lang="en-US" dirty="0">
                <a:latin typeface="Arial" panose="020B0604020202020204" pitchFamily="34" charset="0"/>
                <a:cs typeface="Arial" panose="020B0604020202020204" pitchFamily="34" charset="0"/>
              </a:rPr>
              <a:t>UML behavior diagrams</a:t>
            </a:r>
          </a:p>
          <a:p>
            <a:pPr marL="285750" indent="-285750"/>
            <a:r>
              <a:rPr lang="en-US" dirty="0">
                <a:latin typeface="Arial" panose="020B0604020202020204" pitchFamily="34" charset="0"/>
                <a:cs typeface="Arial" panose="020B0604020202020204" pitchFamily="34" charset="0"/>
              </a:rPr>
              <a:t>State diagrams</a:t>
            </a:r>
          </a:p>
          <a:p>
            <a:pPr marL="285750" indent="-285750"/>
            <a:r>
              <a:rPr lang="en-US" dirty="0">
                <a:latin typeface="Arial" panose="020B0604020202020204" pitchFamily="34" charset="0"/>
                <a:cs typeface="Arial" panose="020B0604020202020204" pitchFamily="34" charset="0"/>
              </a:rPr>
              <a:t>Interaction diagrams</a:t>
            </a:r>
          </a:p>
          <a:p>
            <a:pPr marL="285750" indent="-285750"/>
            <a:r>
              <a:rPr lang="en-US" dirty="0">
                <a:latin typeface="Arial" panose="020B0604020202020204" pitchFamily="34" charset="0"/>
                <a:cs typeface="Arial" panose="020B0604020202020204" pitchFamily="34" charset="0"/>
              </a:rPr>
              <a:t>Use cases</a:t>
            </a:r>
          </a:p>
          <a:p>
            <a:pPr marL="285750" indent="-285750"/>
            <a:r>
              <a:rPr lang="en-US" dirty="0">
                <a:latin typeface="Arial" panose="020B0604020202020204" pitchFamily="34" charset="0"/>
                <a:cs typeface="Arial" panose="020B0604020202020204" pitchFamily="34" charset="0"/>
              </a:rPr>
              <a:t>Activity diagrams</a:t>
            </a:r>
          </a:p>
          <a:p>
            <a:pPr marL="285750" indent="-285750">
              <a:buNone/>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519" y="3330054"/>
            <a:ext cx="4027282" cy="2887485"/>
          </a:xfrm>
          <a:prstGeom prst="rect">
            <a:avLst/>
          </a:prstGeom>
        </p:spPr>
      </p:pic>
    </p:spTree>
  </p:cSld>
  <p:clrMapOvr>
    <a:masterClrMapping/>
  </p:clrMapOvr>
  <p:transition spd="med">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200" dirty="0">
                <a:latin typeface="Arial" panose="020B0604020202020204" pitchFamily="34" charset="0"/>
                <a:cs typeface="Arial" panose="020B0604020202020204" pitchFamily="34" charset="0"/>
              </a:rPr>
              <a:t>Refers to a directional relationship represented by a line with an arrowhead</a:t>
            </a:r>
          </a:p>
          <a:p>
            <a:pPr lvl="1"/>
            <a:r>
              <a:rPr lang="en-US" sz="2800" dirty="0">
                <a:latin typeface="Arial" panose="020B0604020202020204" pitchFamily="34" charset="0"/>
                <a:cs typeface="Arial" panose="020B0604020202020204" pitchFamily="34" charset="0"/>
              </a:rPr>
              <a:t>The arrowhead depicts a container-contained directional flow</a:t>
            </a:r>
          </a:p>
          <a:p>
            <a:pPr lvl="1"/>
            <a:endParaRPr lang="en-US" sz="2800" dirty="0">
              <a:latin typeface="Arial" panose="020B0604020202020204" pitchFamily="34" charset="0"/>
              <a:cs typeface="Arial" panose="020B0604020202020204" pitchFamily="34" charset="0"/>
            </a:endParaRPr>
          </a:p>
          <a:p>
            <a:pPr marL="393192" lvl="1" indent="0">
              <a:buNone/>
            </a:pP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652290" name="Rectangle 2"/>
          <p:cNvSpPr>
            <a:spLocks noGrp="1" noChangeArrowheads="1"/>
          </p:cNvSpPr>
          <p:nvPr>
            <p:ph type="title"/>
          </p:nvPr>
        </p:nvSpPr>
        <p:spPr/>
        <p:txBody>
          <a:bodyPr>
            <a:normAutofit/>
          </a:bodyPr>
          <a:lstStyle/>
          <a:p>
            <a:r>
              <a:rPr lang="en-US" b="0" dirty="0">
                <a:effectLst/>
                <a:latin typeface="Arial" panose="020B0604020202020204" pitchFamily="34" charset="0"/>
                <a:cs typeface="Arial" panose="020B0604020202020204" pitchFamily="34" charset="0"/>
              </a:rPr>
              <a:t>Directed Association</a:t>
            </a:r>
          </a:p>
        </p:txBody>
      </p:sp>
      <p:pic>
        <p:nvPicPr>
          <p:cNvPr id="3" name="Picture 2"/>
          <p:cNvPicPr>
            <a:picLocks noChangeAspect="1"/>
          </p:cNvPicPr>
          <p:nvPr/>
        </p:nvPicPr>
        <p:blipFill>
          <a:blip r:embed="rId2"/>
          <a:stretch>
            <a:fillRect/>
          </a:stretch>
        </p:blipFill>
        <p:spPr>
          <a:xfrm>
            <a:off x="3620496" y="3630304"/>
            <a:ext cx="1916010" cy="2026125"/>
          </a:xfrm>
          <a:prstGeom prst="rect">
            <a:avLst/>
          </a:prstGeom>
        </p:spPr>
      </p:pic>
    </p:spTree>
    <p:extLst>
      <p:ext uri="{BB962C8B-B14F-4D97-AF65-F5344CB8AC3E}">
        <p14:creationId xmlns:p14="http://schemas.microsoft.com/office/powerpoint/2010/main" val="592489425"/>
      </p:ext>
    </p:extLst>
  </p:cSld>
  <p:clrMapOvr>
    <a:masterClrMapping/>
  </p:clrMapOvr>
  <p:transition spd="med">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18689"/>
            <a:ext cx="8229600" cy="4525963"/>
          </a:xfrm>
        </p:spPr>
        <p:txBody>
          <a:bodyPr>
            <a:normAutofit fontScale="92500" lnSpcReduction="10000"/>
          </a:bodyPr>
          <a:lstStyle/>
          <a:p>
            <a:r>
              <a:rPr lang="en-US" sz="2600" dirty="0">
                <a:latin typeface="Arial" panose="020B0604020202020204" pitchFamily="34" charset="0"/>
                <a:cs typeface="Arial" panose="020B0604020202020204" pitchFamily="34" charset="0"/>
              </a:rPr>
              <a:t>A reflexive association is an association from a class to itself </a:t>
            </a:r>
          </a:p>
          <a:p>
            <a:r>
              <a:rPr lang="en-US" sz="2600" dirty="0">
                <a:latin typeface="Arial" panose="020B0604020202020204" pitchFamily="34" charset="0"/>
                <a:cs typeface="Arial" panose="020B0604020202020204" pitchFamily="34" charset="0"/>
              </a:rPr>
              <a:t>Can occur when a class has multiple functions or responsibilities</a:t>
            </a:r>
          </a:p>
          <a:p>
            <a:pPr lvl="1"/>
            <a:r>
              <a:rPr lang="en-US" sz="2600" dirty="0">
                <a:latin typeface="Arial" panose="020B0604020202020204" pitchFamily="34" charset="0"/>
                <a:cs typeface="Arial" panose="020B0604020202020204" pitchFamily="34" charset="0"/>
              </a:rPr>
              <a:t>For example, a staff working in an airport may be a pilot, aviation engineer, a ticket dispatcher, a guard, or a maintenance crew member</a:t>
            </a:r>
          </a:p>
          <a:p>
            <a:pPr lvl="2"/>
            <a:r>
              <a:rPr lang="en-US" sz="2600" dirty="0">
                <a:latin typeface="Arial" panose="020B0604020202020204" pitchFamily="34" charset="0"/>
                <a:cs typeface="Arial" panose="020B0604020202020204" pitchFamily="34" charset="0"/>
              </a:rPr>
              <a:t>If the maintenance crew member is managed by the aviation engineer there could be a managed by relationship in two instances of the same class </a:t>
            </a:r>
          </a:p>
          <a:p>
            <a:pPr marL="393192" lvl="1" indent="0">
              <a:buNone/>
            </a:pP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652290" name="Rectangle 2"/>
          <p:cNvSpPr>
            <a:spLocks noGrp="1" noChangeArrowheads="1"/>
          </p:cNvSpPr>
          <p:nvPr>
            <p:ph type="title"/>
          </p:nvPr>
        </p:nvSpPr>
        <p:spPr/>
        <p:txBody>
          <a:bodyPr>
            <a:normAutofit/>
          </a:bodyPr>
          <a:lstStyle/>
          <a:p>
            <a:r>
              <a:rPr lang="en-US" b="0" dirty="0">
                <a:effectLst/>
                <a:latin typeface="Arial" panose="020B0604020202020204" pitchFamily="34" charset="0"/>
                <a:cs typeface="Arial" panose="020B0604020202020204" pitchFamily="34" charset="0"/>
              </a:rPr>
              <a:t>Reflexive Association</a:t>
            </a:r>
          </a:p>
        </p:txBody>
      </p:sp>
      <p:pic>
        <p:nvPicPr>
          <p:cNvPr id="5" name="Picture 4"/>
          <p:cNvPicPr>
            <a:picLocks noChangeAspect="1"/>
          </p:cNvPicPr>
          <p:nvPr/>
        </p:nvPicPr>
        <p:blipFill>
          <a:blip r:embed="rId2"/>
          <a:stretch>
            <a:fillRect/>
          </a:stretch>
        </p:blipFill>
        <p:spPr>
          <a:xfrm>
            <a:off x="5550232" y="4982640"/>
            <a:ext cx="1619250" cy="1724025"/>
          </a:xfrm>
          <a:prstGeom prst="rect">
            <a:avLst/>
          </a:prstGeom>
        </p:spPr>
      </p:pic>
      <p:pic>
        <p:nvPicPr>
          <p:cNvPr id="6" name="Picture 5"/>
          <p:cNvPicPr>
            <a:picLocks noChangeAspect="1"/>
          </p:cNvPicPr>
          <p:nvPr/>
        </p:nvPicPr>
        <p:blipFill>
          <a:blip r:embed="rId3"/>
          <a:stretch>
            <a:fillRect/>
          </a:stretch>
        </p:blipFill>
        <p:spPr>
          <a:xfrm>
            <a:off x="766336" y="5216002"/>
            <a:ext cx="4229100" cy="628650"/>
          </a:xfrm>
          <a:prstGeom prst="rect">
            <a:avLst/>
          </a:prstGeom>
          <a:solidFill>
            <a:schemeClr val="accent2"/>
          </a:solidFill>
          <a:ln w="38100">
            <a:solidFill>
              <a:schemeClr val="accent1"/>
            </a:solidFill>
          </a:ln>
        </p:spPr>
      </p:pic>
    </p:spTree>
    <p:extLst>
      <p:ext uri="{BB962C8B-B14F-4D97-AF65-F5344CB8AC3E}">
        <p14:creationId xmlns:p14="http://schemas.microsoft.com/office/powerpoint/2010/main" val="3587019614"/>
      </p:ext>
    </p:extLst>
  </p:cSld>
  <p:clrMapOvr>
    <a:masterClrMapping/>
  </p:clrMapOvr>
  <p:transition spd="med">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sz="3000" dirty="0">
                <a:latin typeface="Arial" panose="020B0604020202020204" pitchFamily="34" charset="0"/>
                <a:cs typeface="Arial" panose="020B0604020202020204" pitchFamily="34" charset="0"/>
              </a:rPr>
              <a:t>Represents a family of links</a:t>
            </a:r>
          </a:p>
          <a:p>
            <a:r>
              <a:rPr lang="en-US" sz="3000" dirty="0">
                <a:latin typeface="Arial" panose="020B0604020202020204" pitchFamily="34" charset="0"/>
                <a:cs typeface="Arial" panose="020B0604020202020204" pitchFamily="34" charset="0"/>
              </a:rPr>
              <a:t>A binary association (with two ends) is normally represented as a line</a:t>
            </a:r>
          </a:p>
          <a:p>
            <a:r>
              <a:rPr lang="en-US" sz="3000" dirty="0">
                <a:latin typeface="Arial" panose="020B0604020202020204" pitchFamily="34" charset="0"/>
                <a:cs typeface="Arial" panose="020B0604020202020204" pitchFamily="34" charset="0"/>
              </a:rPr>
              <a:t>An association with three links is called a ternary association</a:t>
            </a:r>
          </a:p>
          <a:p>
            <a:r>
              <a:rPr lang="en-US" sz="3000" dirty="0">
                <a:latin typeface="Arial" panose="020B0604020202020204" pitchFamily="34" charset="0"/>
                <a:cs typeface="Arial" panose="020B0604020202020204" pitchFamily="34" charset="0"/>
              </a:rPr>
              <a:t>Can link any number of classes</a:t>
            </a:r>
          </a:p>
          <a:p>
            <a:r>
              <a:rPr lang="en-US" sz="3000" dirty="0">
                <a:latin typeface="Arial" panose="020B0604020202020204" pitchFamily="34" charset="0"/>
                <a:cs typeface="Arial" panose="020B0604020202020204" pitchFamily="34" charset="0"/>
              </a:rPr>
              <a:t>Can be named, and the ends of an association state role names, ownership indicators, multiplicity, visibility, and other properties</a:t>
            </a:r>
          </a:p>
          <a:p>
            <a:pPr marL="393192" lvl="1" indent="0">
              <a:buNone/>
            </a:pP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652290" name="Rectangle 2"/>
          <p:cNvSpPr>
            <a:spLocks noGrp="1" noChangeArrowheads="1"/>
          </p:cNvSpPr>
          <p:nvPr>
            <p:ph type="title"/>
          </p:nvPr>
        </p:nvSpPr>
        <p:spPr/>
        <p:txBody>
          <a:bodyPr>
            <a:normAutofit/>
          </a:bodyPr>
          <a:lstStyle/>
          <a:p>
            <a:r>
              <a:rPr lang="en-US" b="0" dirty="0">
                <a:effectLst/>
                <a:latin typeface="Arial" panose="020B0604020202020204" pitchFamily="34" charset="0"/>
                <a:cs typeface="Arial" panose="020B0604020202020204" pitchFamily="34" charset="0"/>
              </a:rPr>
              <a:t>More on Association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3128" y="5301817"/>
            <a:ext cx="2884804" cy="1410948"/>
          </a:xfrm>
          <a:prstGeom prst="rect">
            <a:avLst/>
          </a:prstGeom>
        </p:spPr>
      </p:pic>
    </p:spTree>
    <p:extLst>
      <p:ext uri="{BB962C8B-B14F-4D97-AF65-F5344CB8AC3E}">
        <p14:creationId xmlns:p14="http://schemas.microsoft.com/office/powerpoint/2010/main" val="1024820847"/>
      </p:ext>
    </p:extLst>
  </p:cSld>
  <p:clrMapOvr>
    <a:masterClrMapping/>
  </p:clrMapOvr>
  <p:transition spd="med">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normAutofit/>
          </a:bodyPr>
          <a:lstStyle/>
          <a:p>
            <a:pPr algn="ctr"/>
            <a:r>
              <a:rPr lang="en-US" b="0" dirty="0">
                <a:effectLst/>
                <a:latin typeface="Arial" panose="020B0604020202020204" pitchFamily="34" charset="0"/>
                <a:cs typeface="Arial" panose="020B0604020202020204" pitchFamily="34" charset="0"/>
              </a:rPr>
              <a:t>Association Example</a:t>
            </a:r>
          </a:p>
        </p:txBody>
      </p:sp>
      <p:sp>
        <p:nvSpPr>
          <p:cNvPr id="3" name="TextBox 2"/>
          <p:cNvSpPr txBox="1"/>
          <p:nvPr/>
        </p:nvSpPr>
        <p:spPr>
          <a:xfrm>
            <a:off x="1896427" y="4681182"/>
            <a:ext cx="5463355" cy="584775"/>
          </a:xfrm>
          <a:prstGeom prst="rect">
            <a:avLst/>
          </a:prstGeom>
          <a:solidFill>
            <a:srgbClr val="FFFF00"/>
          </a:solidFill>
          <a:ln>
            <a:solidFill>
              <a:srgbClr val="990033"/>
            </a:solidFill>
          </a:ln>
        </p:spPr>
        <p:txBody>
          <a:bodyPr wrap="none" rtlCol="0">
            <a:spAutoFit/>
          </a:bodyPr>
          <a:lstStyle/>
          <a:p>
            <a:r>
              <a:rPr lang="en-US" sz="3200" dirty="0"/>
              <a:t>Many to Many Relationship</a:t>
            </a:r>
          </a:p>
        </p:txBody>
      </p:sp>
      <p:pic>
        <p:nvPicPr>
          <p:cNvPr id="4" name="Picture 3"/>
          <p:cNvPicPr>
            <a:picLocks noChangeAspect="1"/>
          </p:cNvPicPr>
          <p:nvPr/>
        </p:nvPicPr>
        <p:blipFill>
          <a:blip r:embed="rId2"/>
          <a:stretch>
            <a:fillRect/>
          </a:stretch>
        </p:blipFill>
        <p:spPr>
          <a:xfrm>
            <a:off x="1750757" y="2589401"/>
            <a:ext cx="5381194" cy="155951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358" y="1298483"/>
            <a:ext cx="1723442" cy="1290918"/>
          </a:xfrm>
          <a:prstGeom prst="rect">
            <a:avLst/>
          </a:prstGeom>
        </p:spPr>
      </p:pic>
    </p:spTree>
    <p:extLst>
      <p:ext uri="{BB962C8B-B14F-4D97-AF65-F5344CB8AC3E}">
        <p14:creationId xmlns:p14="http://schemas.microsoft.com/office/powerpoint/2010/main" val="438185777"/>
      </p:ext>
    </p:extLst>
  </p:cSld>
  <p:clrMapOvr>
    <a:masterClrMapping/>
  </p:clrMapOvr>
  <p:transition spd="med">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r>
              <a:rPr lang="en-US" sz="2800" dirty="0">
                <a:latin typeface="Arial" panose="020B0604020202020204" pitchFamily="34" charset="0"/>
                <a:cs typeface="Arial" panose="020B0604020202020204" pitchFamily="34" charset="0"/>
              </a:rPr>
              <a:t>Is an association when the cardinality of a class in relation to another is being depicted</a:t>
            </a:r>
          </a:p>
          <a:p>
            <a:r>
              <a:rPr lang="en-US" sz="2800" dirty="0">
                <a:latin typeface="Arial" panose="020B0604020202020204" pitchFamily="34" charset="0"/>
                <a:cs typeface="Arial" panose="020B0604020202020204" pitchFamily="34" charset="0"/>
              </a:rPr>
              <a:t>For example, one fleet may include multiple airplanes, while one commercial airplane may contain zero to many passengers</a:t>
            </a:r>
          </a:p>
          <a:p>
            <a:r>
              <a:rPr lang="en-US" sz="2800" dirty="0">
                <a:latin typeface="Arial" panose="020B0604020202020204" pitchFamily="34" charset="0"/>
                <a:cs typeface="Arial" panose="020B0604020202020204" pitchFamily="34" charset="0"/>
              </a:rPr>
              <a:t>The notation 0..* in the diagram means “zero to many </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652290" name="Rectangle 2"/>
          <p:cNvSpPr>
            <a:spLocks noGrp="1" noChangeArrowheads="1"/>
          </p:cNvSpPr>
          <p:nvPr>
            <p:ph type="title"/>
          </p:nvPr>
        </p:nvSpPr>
        <p:spPr/>
        <p:txBody>
          <a:bodyPr>
            <a:normAutofit/>
          </a:bodyPr>
          <a:lstStyle/>
          <a:p>
            <a:pPr algn="ctr"/>
            <a:r>
              <a:rPr lang="en-US" b="0" dirty="0">
                <a:effectLst/>
                <a:latin typeface="Arial" panose="020B0604020202020204" pitchFamily="34" charset="0"/>
                <a:cs typeface="Arial" panose="020B0604020202020204" pitchFamily="34" charset="0"/>
              </a:rPr>
              <a:t>Multiplicity</a:t>
            </a:r>
          </a:p>
        </p:txBody>
      </p:sp>
      <p:pic>
        <p:nvPicPr>
          <p:cNvPr id="7" name="Picture 6"/>
          <p:cNvPicPr>
            <a:picLocks noChangeAspect="1"/>
          </p:cNvPicPr>
          <p:nvPr/>
        </p:nvPicPr>
        <p:blipFill>
          <a:blip r:embed="rId2"/>
          <a:stretch>
            <a:fillRect/>
          </a:stretch>
        </p:blipFill>
        <p:spPr>
          <a:xfrm>
            <a:off x="2483893" y="4650047"/>
            <a:ext cx="1646332" cy="1638529"/>
          </a:xfrm>
          <a:prstGeom prst="rect">
            <a:avLst/>
          </a:prstGeom>
        </p:spPr>
      </p:pic>
      <p:pic>
        <p:nvPicPr>
          <p:cNvPr id="9" name="Picture 8"/>
          <p:cNvPicPr>
            <a:picLocks noChangeAspect="1"/>
          </p:cNvPicPr>
          <p:nvPr/>
        </p:nvPicPr>
        <p:blipFill>
          <a:blip r:embed="rId3"/>
          <a:stretch>
            <a:fillRect/>
          </a:stretch>
        </p:blipFill>
        <p:spPr>
          <a:xfrm>
            <a:off x="5315804" y="4711958"/>
            <a:ext cx="3116776" cy="1876427"/>
          </a:xfrm>
          <a:prstGeom prst="rect">
            <a:avLst/>
          </a:prstGeom>
        </p:spPr>
      </p:pic>
    </p:spTree>
    <p:extLst>
      <p:ext uri="{BB962C8B-B14F-4D97-AF65-F5344CB8AC3E}">
        <p14:creationId xmlns:p14="http://schemas.microsoft.com/office/powerpoint/2010/main" val="4174497484"/>
      </p:ext>
    </p:extLst>
  </p:cSld>
  <p:clrMapOvr>
    <a:masterClrMapping/>
  </p:clrMapOvr>
  <p:transition spd="med">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61318"/>
            <a:ext cx="8229600" cy="4525963"/>
          </a:xfrm>
        </p:spPr>
        <p:txBody>
          <a:bodyPr>
            <a:normAutofit/>
          </a:bodyPr>
          <a:lstStyle/>
          <a:p>
            <a:r>
              <a:rPr lang="en-US" dirty="0">
                <a:latin typeface="Arial" panose="020B0604020202020204" pitchFamily="34" charset="0"/>
                <a:cs typeface="Arial" panose="020B0604020202020204" pitchFamily="34" charset="0"/>
              </a:rPr>
              <a:t>Denotes the implementation of the functionality defined in one class by another class (abstract)</a:t>
            </a:r>
          </a:p>
          <a:p>
            <a:r>
              <a:rPr lang="en-US" dirty="0">
                <a:latin typeface="Arial" panose="020B0604020202020204" pitchFamily="34" charset="0"/>
                <a:cs typeface="Arial" panose="020B0604020202020204" pitchFamily="34" charset="0"/>
              </a:rPr>
              <a:t>A broken line with an unfilled solid arrowhead is drawn from the class that defines the functionality to the class that implements the function</a:t>
            </a:r>
          </a:p>
          <a:p>
            <a:r>
              <a:rPr lang="en-US" dirty="0">
                <a:latin typeface="Arial" panose="020B0604020202020204" pitchFamily="34" charset="0"/>
                <a:cs typeface="Arial" panose="020B0604020202020204" pitchFamily="34" charset="0"/>
              </a:rPr>
              <a:t>For example, the printing preferences that are set using the printer setup interface can be  implemented by the printer </a:t>
            </a:r>
            <a:endParaRPr lang="en-US" sz="2800"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algn="ctr"/>
            <a:r>
              <a:rPr lang="en-US" b="0" dirty="0">
                <a:effectLst/>
                <a:latin typeface="Arial" panose="020B0604020202020204" pitchFamily="34" charset="0"/>
                <a:cs typeface="Arial" panose="020B0604020202020204" pitchFamily="34" charset="0"/>
              </a:rPr>
              <a:t>Realization</a:t>
            </a:r>
          </a:p>
        </p:txBody>
      </p:sp>
      <p:pic>
        <p:nvPicPr>
          <p:cNvPr id="2" name="Picture 1"/>
          <p:cNvPicPr>
            <a:picLocks noChangeAspect="1"/>
          </p:cNvPicPr>
          <p:nvPr/>
        </p:nvPicPr>
        <p:blipFill>
          <a:blip r:embed="rId2"/>
          <a:stretch>
            <a:fillRect/>
          </a:stretch>
        </p:blipFill>
        <p:spPr>
          <a:xfrm>
            <a:off x="6017099" y="4464595"/>
            <a:ext cx="1695450" cy="2105025"/>
          </a:xfrm>
          <a:prstGeom prst="rect">
            <a:avLst/>
          </a:prstGeom>
        </p:spPr>
      </p:pic>
    </p:spTree>
    <p:extLst>
      <p:ext uri="{BB962C8B-B14F-4D97-AF65-F5344CB8AC3E}">
        <p14:creationId xmlns:p14="http://schemas.microsoft.com/office/powerpoint/2010/main" val="323065160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algn="ctr"/>
            <a:r>
              <a:rPr lang="en-US" altLang="en-US" b="0" dirty="0">
                <a:effectLst/>
                <a:latin typeface="Arial" panose="020B0604020202020204" pitchFamily="34" charset="0"/>
                <a:cs typeface="Arial" panose="020B0604020202020204" pitchFamily="34" charset="0"/>
              </a:rPr>
              <a:t>Class Diagram </a:t>
            </a:r>
            <a:r>
              <a:rPr lang="en-US" b="0" dirty="0">
                <a:effectLst/>
                <a:latin typeface="Arial" panose="020B0604020202020204" pitchFamily="34" charset="0"/>
                <a:cs typeface="Arial" panose="020B0604020202020204" pitchFamily="34" charset="0"/>
              </a:rPr>
              <a:t>Example</a:t>
            </a:r>
            <a:endParaRPr lang="en-US" altLang="en-US" b="0" dirty="0">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412543" y="1275068"/>
            <a:ext cx="6318913" cy="4952126"/>
          </a:xfrm>
          <a:prstGeom prst="rect">
            <a:avLst/>
          </a:prstGeom>
          <a:ln w="57150">
            <a:solidFill>
              <a:srgbClr val="002060"/>
            </a:solidFill>
          </a:ln>
        </p:spPr>
      </p:pic>
    </p:spTree>
    <p:extLst>
      <p:ext uri="{BB962C8B-B14F-4D97-AF65-F5344CB8AC3E}">
        <p14:creationId xmlns:p14="http://schemas.microsoft.com/office/powerpoint/2010/main" val="312173089"/>
      </p:ext>
    </p:extLst>
  </p:cSld>
  <p:clrMapOvr>
    <a:masterClrMapping/>
  </p:clrMapOvr>
  <p:transition spd="med">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75565" y="2403688"/>
            <a:ext cx="8229600" cy="1143000"/>
          </a:xfrm>
        </p:spPr>
        <p:txBody>
          <a:bodyPr>
            <a:normAutofit/>
          </a:bodyPr>
          <a:lstStyle/>
          <a:p>
            <a:r>
              <a:rPr lang="en-US" altLang="en-US" b="0" dirty="0">
                <a:effectLst/>
                <a:latin typeface="Arial" panose="020B0604020202020204" pitchFamily="34" charset="0"/>
                <a:cs typeface="Arial" panose="020B0604020202020204" pitchFamily="34" charset="0"/>
              </a:rPr>
              <a:t>Component Diagrams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721" y="3812510"/>
            <a:ext cx="3090363" cy="1968594"/>
          </a:xfrm>
          <a:prstGeom prst="rect">
            <a:avLst/>
          </a:prstGeom>
        </p:spPr>
      </p:pic>
    </p:spTree>
    <p:extLst>
      <p:ext uri="{BB962C8B-B14F-4D97-AF65-F5344CB8AC3E}">
        <p14:creationId xmlns:p14="http://schemas.microsoft.com/office/powerpoint/2010/main" val="4033073734"/>
      </p:ext>
    </p:extLst>
  </p:cSld>
  <p:clrMapOvr>
    <a:masterClrMapping/>
  </p:clrMapOvr>
  <p:transition spd="med">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2608" y="1153783"/>
            <a:ext cx="8229600" cy="4525963"/>
          </a:xfrm>
        </p:spPr>
        <p:txBody>
          <a:bodyPr>
            <a:noAutofit/>
          </a:bodyPr>
          <a:lstStyle/>
          <a:p>
            <a:r>
              <a:rPr lang="en-US" sz="3200" dirty="0">
                <a:latin typeface="Arial" panose="020B0604020202020204" pitchFamily="34" charset="0"/>
                <a:cs typeface="Arial" panose="020B0604020202020204" pitchFamily="34" charset="0"/>
              </a:rPr>
              <a:t>Component diagrams depict how components are joined together to form larger components and or software systems</a:t>
            </a:r>
          </a:p>
          <a:p>
            <a:pPr lvl="1"/>
            <a:r>
              <a:rPr lang="en-US" sz="2800" dirty="0">
                <a:latin typeface="Arial" panose="020B0604020202020204" pitchFamily="34" charset="0"/>
                <a:cs typeface="Arial" panose="020B0604020202020204" pitchFamily="34" charset="0"/>
              </a:rPr>
              <a:t>Components are project and implementation specific </a:t>
            </a:r>
          </a:p>
          <a:p>
            <a:pPr marL="393192" lvl="1" indent="0">
              <a:buNone/>
            </a:pPr>
            <a:r>
              <a:rPr lang="en-US" sz="3200" dirty="0">
                <a:latin typeface="Arial" panose="020B0604020202020204" pitchFamily="34" charset="0"/>
                <a:cs typeface="Arial" panose="020B0604020202020204" pitchFamily="34" charset="0"/>
              </a:rPr>
              <a:t> </a:t>
            </a:r>
          </a:p>
        </p:txBody>
      </p:sp>
      <p:sp>
        <p:nvSpPr>
          <p:cNvPr id="652290" name="Rectangle 2"/>
          <p:cNvSpPr>
            <a:spLocks noGrp="1" noChangeArrowheads="1"/>
          </p:cNvSpPr>
          <p:nvPr>
            <p:ph type="title"/>
          </p:nvPr>
        </p:nvSpPr>
        <p:spPr>
          <a:xfrm>
            <a:off x="717615" y="190885"/>
            <a:ext cx="8229600" cy="1143000"/>
          </a:xfrm>
        </p:spPr>
        <p:txBody>
          <a:bodyPr>
            <a:normAutofit/>
          </a:bodyPr>
          <a:lstStyle/>
          <a:p>
            <a:pPr marL="285750" indent="-285750"/>
            <a:r>
              <a:rPr lang="en-US" b="0" dirty="0">
                <a:effectLst/>
                <a:latin typeface="Arial" panose="020B0604020202020204" pitchFamily="34" charset="0"/>
                <a:cs typeface="Arial" panose="020B0604020202020204" pitchFamily="34" charset="0"/>
              </a:rPr>
              <a:t>Component Diagrams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624" y="3876803"/>
            <a:ext cx="3217703" cy="2307032"/>
          </a:xfrm>
          <a:prstGeom prst="rect">
            <a:avLst/>
          </a:prstGeom>
        </p:spPr>
      </p:pic>
    </p:spTree>
    <p:extLst>
      <p:ext uri="{BB962C8B-B14F-4D97-AF65-F5344CB8AC3E}">
        <p14:creationId xmlns:p14="http://schemas.microsoft.com/office/powerpoint/2010/main" val="293131510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checkerboard(across)">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heckerboard(across)">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checkerboard(across)">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29904" y="1333885"/>
            <a:ext cx="8229600" cy="4525963"/>
          </a:xfrm>
        </p:spPr>
        <p:txBody>
          <a:bodyPr>
            <a:noAutofit/>
          </a:bodyPr>
          <a:lstStyle/>
          <a:p>
            <a:r>
              <a:rPr lang="en-US" sz="2800" dirty="0">
                <a:latin typeface="Arial" panose="020B0604020202020204" pitchFamily="34" charset="0"/>
                <a:cs typeface="Arial" panose="020B0604020202020204" pitchFamily="34" charset="0"/>
              </a:rPr>
              <a:t>A component is a modular unit that is replaceable within its environment</a:t>
            </a:r>
          </a:p>
          <a:p>
            <a:pPr lvl="1"/>
            <a:r>
              <a:rPr lang="en-US" sz="2800" dirty="0">
                <a:latin typeface="Arial" panose="020B0604020202020204" pitchFamily="34" charset="0"/>
                <a:cs typeface="Arial" panose="020B0604020202020204" pitchFamily="34" charset="0"/>
              </a:rPr>
              <a:t>Its internals are hidden, but it has one or more well-defined provided interfaces through which its functions can be accessed</a:t>
            </a:r>
          </a:p>
        </p:txBody>
      </p:sp>
      <p:sp>
        <p:nvSpPr>
          <p:cNvPr id="652290" name="Rectangle 2"/>
          <p:cNvSpPr>
            <a:spLocks noGrp="1" noChangeArrowheads="1"/>
          </p:cNvSpPr>
          <p:nvPr>
            <p:ph type="title"/>
          </p:nvPr>
        </p:nvSpPr>
        <p:spPr>
          <a:xfrm>
            <a:off x="717615" y="190885"/>
            <a:ext cx="8229600" cy="1143000"/>
          </a:xfrm>
        </p:spPr>
        <p:txBody>
          <a:bodyPr>
            <a:normAutofit/>
          </a:bodyPr>
          <a:lstStyle/>
          <a:p>
            <a:pPr marL="285750" indent="-285750"/>
            <a:r>
              <a:rPr lang="en-US" b="0" dirty="0">
                <a:effectLst/>
                <a:latin typeface="Arial" panose="020B0604020202020204" pitchFamily="34" charset="0"/>
                <a:cs typeface="Arial" panose="020B0604020202020204" pitchFamily="34" charset="0"/>
              </a:rPr>
              <a:t>Component Diagrams (2)</a:t>
            </a: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833" y="4195360"/>
            <a:ext cx="2371746" cy="2371746"/>
          </a:xfrm>
          <a:prstGeom prst="rect">
            <a:avLst/>
          </a:prstGeom>
        </p:spPr>
      </p:pic>
    </p:spTree>
    <p:extLst>
      <p:ext uri="{BB962C8B-B14F-4D97-AF65-F5344CB8AC3E}">
        <p14:creationId xmlns:p14="http://schemas.microsoft.com/office/powerpoint/2010/main" val="214559496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normAutofit/>
          </a:bodyPr>
          <a:lstStyle/>
          <a:p>
            <a:pPr marL="285750" indent="-285750" algn="ctr"/>
            <a:r>
              <a:rPr lang="en-US" b="0" dirty="0">
                <a:effectLst/>
                <a:latin typeface="Arial" panose="020B0604020202020204" pitchFamily="34" charset="0"/>
                <a:cs typeface="Arial" panose="020B0604020202020204" pitchFamily="34" charset="0"/>
              </a:rPr>
              <a:t>Why Models</a:t>
            </a:r>
          </a:p>
        </p:txBody>
      </p:sp>
      <p:sp>
        <p:nvSpPr>
          <p:cNvPr id="650243" name="Rectangle 3"/>
          <p:cNvSpPr>
            <a:spLocks noGrp="1" noChangeArrowheads="1"/>
          </p:cNvSpPr>
          <p:nvPr>
            <p:ph type="body" idx="1"/>
          </p:nvPr>
        </p:nvSpPr>
        <p:spPr/>
        <p:txBody>
          <a:bodyPr>
            <a:normAutofit/>
          </a:bodyPr>
          <a:lstStyle/>
          <a:p>
            <a:pPr marL="285750" indent="-285750"/>
            <a:r>
              <a:rPr lang="en-US" dirty="0">
                <a:latin typeface="Arial" panose="020B0604020202020204" pitchFamily="34" charset="0"/>
                <a:cs typeface="Arial" panose="020B0604020202020204" pitchFamily="34" charset="0"/>
              </a:rPr>
              <a:t>Models help one understand and shape both the problem and the solution</a:t>
            </a:r>
          </a:p>
          <a:p>
            <a:pPr marL="285750" indent="-285750"/>
            <a:r>
              <a:rPr lang="en-US" dirty="0">
                <a:latin typeface="Arial" panose="020B0604020202020204" pitchFamily="34" charset="0"/>
                <a:cs typeface="Arial" panose="020B0604020202020204" pitchFamily="34" charset="0"/>
              </a:rPr>
              <a:t>It is a simplification of a complex system </a:t>
            </a:r>
          </a:p>
          <a:p>
            <a:pPr marL="285750" indent="-285750"/>
            <a:endParaRPr lang="en-US" dirty="0"/>
          </a:p>
          <a:p>
            <a:pPr marL="285750" indent="-285750"/>
            <a:endParaRPr lang="en-US" dirty="0"/>
          </a:p>
          <a:p>
            <a:pPr marL="285750" indent="-285750"/>
            <a:endParaRPr lang="en-US" dirty="0"/>
          </a:p>
        </p:txBody>
      </p:sp>
      <p:pic>
        <p:nvPicPr>
          <p:cNvPr id="3076" name="Picture 4" descr="C:\Users\Jerry\Desktop\images.jpg"/>
          <p:cNvPicPr>
            <a:picLocks noChangeAspect="1" noChangeArrowheads="1"/>
          </p:cNvPicPr>
          <p:nvPr/>
        </p:nvPicPr>
        <p:blipFill>
          <a:blip r:embed="rId3" cstate="print"/>
          <a:srcRect/>
          <a:stretch>
            <a:fillRect/>
          </a:stretch>
        </p:blipFill>
        <p:spPr bwMode="auto">
          <a:xfrm>
            <a:off x="1510146" y="2924074"/>
            <a:ext cx="6282726" cy="3474223"/>
          </a:xfrm>
          <a:prstGeom prst="rect">
            <a:avLst/>
          </a:prstGeom>
          <a:noFill/>
        </p:spPr>
      </p:pic>
    </p:spTree>
  </p:cSld>
  <p:clrMapOvr>
    <a:masterClrMapping/>
  </p:clrMapOvr>
  <p:transition spd="med">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29904" y="1333885"/>
            <a:ext cx="8229600" cy="4525963"/>
          </a:xfrm>
        </p:spPr>
        <p:txBody>
          <a:bodyPr>
            <a:noAutofit/>
          </a:bodyPr>
          <a:lstStyle/>
          <a:p>
            <a:r>
              <a:rPr lang="en-US" sz="2800" dirty="0">
                <a:latin typeface="Arial" panose="020B0604020202020204" pitchFamily="34" charset="0"/>
                <a:cs typeface="Arial" panose="020B0604020202020204" pitchFamily="34" charset="0"/>
              </a:rPr>
              <a:t>A component can also have required interfaces</a:t>
            </a:r>
          </a:p>
          <a:p>
            <a:pPr lvl="1"/>
            <a:r>
              <a:rPr lang="en-US" sz="2600" dirty="0">
                <a:latin typeface="Arial" panose="020B0604020202020204" pitchFamily="34" charset="0"/>
                <a:cs typeface="Arial" panose="020B0604020202020204" pitchFamily="34" charset="0"/>
              </a:rPr>
              <a:t>A required interface defines what functions or services it requires from other components</a:t>
            </a:r>
          </a:p>
          <a:p>
            <a:r>
              <a:rPr lang="en-US" sz="2800" dirty="0">
                <a:latin typeface="Arial" panose="020B0604020202020204" pitchFamily="34" charset="0"/>
                <a:cs typeface="Arial" panose="020B0604020202020204" pitchFamily="34" charset="0"/>
              </a:rPr>
              <a:t>By connecting the provided and required interfaces of several components, a larger component can be constructed</a:t>
            </a:r>
          </a:p>
          <a:p>
            <a:pPr marL="393192" lvl="1" indent="0">
              <a:buNone/>
            </a:pPr>
            <a:r>
              <a:rPr lang="en-US" sz="2400" dirty="0">
                <a:latin typeface="Arial" panose="020B0604020202020204" pitchFamily="34" charset="0"/>
                <a:cs typeface="Arial" panose="020B0604020202020204" pitchFamily="34" charset="0"/>
              </a:rPr>
              <a:t> </a:t>
            </a:r>
          </a:p>
        </p:txBody>
      </p:sp>
      <p:sp>
        <p:nvSpPr>
          <p:cNvPr id="652290" name="Rectangle 2"/>
          <p:cNvSpPr>
            <a:spLocks noGrp="1" noChangeArrowheads="1"/>
          </p:cNvSpPr>
          <p:nvPr>
            <p:ph type="title"/>
          </p:nvPr>
        </p:nvSpPr>
        <p:spPr>
          <a:xfrm>
            <a:off x="717615" y="190885"/>
            <a:ext cx="8229600" cy="1143000"/>
          </a:xfrm>
        </p:spPr>
        <p:txBody>
          <a:bodyPr>
            <a:normAutofit/>
          </a:bodyPr>
          <a:lstStyle/>
          <a:p>
            <a:pPr marL="285750" indent="-285750"/>
            <a:r>
              <a:rPr lang="en-US" b="0" dirty="0">
                <a:effectLst/>
                <a:latin typeface="Arial" panose="020B0604020202020204" pitchFamily="34" charset="0"/>
                <a:cs typeface="Arial" panose="020B0604020202020204" pitchFamily="34" charset="0"/>
              </a:rPr>
              <a:t>Component Diagrams (3)</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110" y="3974301"/>
            <a:ext cx="2775394" cy="2406877"/>
          </a:xfrm>
          <a:prstGeom prst="rect">
            <a:avLst/>
          </a:prstGeom>
        </p:spPr>
      </p:pic>
    </p:spTree>
    <p:extLst>
      <p:ext uri="{BB962C8B-B14F-4D97-AF65-F5344CB8AC3E}">
        <p14:creationId xmlns:p14="http://schemas.microsoft.com/office/powerpoint/2010/main" val="301267870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heckerboard(across)">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717615" y="190885"/>
            <a:ext cx="8229600" cy="1143000"/>
          </a:xfrm>
        </p:spPr>
        <p:txBody>
          <a:bodyPr>
            <a:normAutofit/>
          </a:bodyPr>
          <a:lstStyle/>
          <a:p>
            <a:pPr marL="285750" indent="-285750"/>
            <a:r>
              <a:rPr lang="en-US" b="0" dirty="0">
                <a:effectLst/>
                <a:latin typeface="Arial" panose="020B0604020202020204" pitchFamily="34" charset="0"/>
                <a:cs typeface="Arial" panose="020B0604020202020204" pitchFamily="34" charset="0"/>
              </a:rPr>
              <a:t>Component Diagram Example</a:t>
            </a:r>
          </a:p>
        </p:txBody>
      </p:sp>
      <p:pic>
        <p:nvPicPr>
          <p:cNvPr id="3" name="Picture 2"/>
          <p:cNvPicPr>
            <a:picLocks noChangeAspect="1"/>
          </p:cNvPicPr>
          <p:nvPr/>
        </p:nvPicPr>
        <p:blipFill>
          <a:blip r:embed="rId2"/>
          <a:stretch>
            <a:fillRect/>
          </a:stretch>
        </p:blipFill>
        <p:spPr>
          <a:xfrm>
            <a:off x="928049" y="1289655"/>
            <a:ext cx="7110482" cy="4388183"/>
          </a:xfrm>
          <a:prstGeom prst="rect">
            <a:avLst/>
          </a:prstGeom>
          <a:ln w="38100">
            <a:solidFill>
              <a:schemeClr val="tx1">
                <a:lumMod val="85000"/>
                <a:lumOff val="15000"/>
              </a:schemeClr>
            </a:solidFill>
          </a:ln>
        </p:spPr>
      </p:pic>
    </p:spTree>
    <p:extLst>
      <p:ext uri="{BB962C8B-B14F-4D97-AF65-F5344CB8AC3E}">
        <p14:creationId xmlns:p14="http://schemas.microsoft.com/office/powerpoint/2010/main" val="2913971761"/>
      </p:ext>
    </p:extLst>
  </p:cSld>
  <p:clrMapOvr>
    <a:masterClrMapping/>
  </p:clrMapOvr>
  <p:transition spd="med">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75565" y="2403688"/>
            <a:ext cx="8229600" cy="1143000"/>
          </a:xfrm>
        </p:spPr>
        <p:txBody>
          <a:bodyPr>
            <a:normAutofit/>
          </a:bodyPr>
          <a:lstStyle/>
          <a:p>
            <a:r>
              <a:rPr lang="en-US" altLang="en-US" dirty="0">
                <a:effectLst/>
                <a:latin typeface="Arial" panose="020B0604020202020204" pitchFamily="34" charset="0"/>
                <a:cs typeface="Arial" panose="020B0604020202020204" pitchFamily="34" charset="0"/>
              </a:rPr>
              <a:t>Object Diagrams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448" y="3671248"/>
            <a:ext cx="3525986" cy="2574104"/>
          </a:xfrm>
          <a:prstGeom prst="rect">
            <a:avLst/>
          </a:prstGeom>
        </p:spPr>
      </p:pic>
    </p:spTree>
    <p:extLst>
      <p:ext uri="{BB962C8B-B14F-4D97-AF65-F5344CB8AC3E}">
        <p14:creationId xmlns:p14="http://schemas.microsoft.com/office/powerpoint/2010/main" val="1637190476"/>
      </p:ext>
    </p:extLst>
  </p:cSld>
  <p:clrMapOvr>
    <a:masterClrMapping/>
  </p:clrMapOvr>
  <p:transition spd="med">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43552" y="1333885"/>
            <a:ext cx="8229600" cy="4525963"/>
          </a:xfrm>
        </p:spPr>
        <p:txBody>
          <a:bodyPr>
            <a:noAutofit/>
          </a:bodyPr>
          <a:lstStyle/>
          <a:p>
            <a:r>
              <a:rPr lang="en-US" sz="2800" dirty="0">
                <a:latin typeface="Arial" panose="020B0604020202020204" pitchFamily="34" charset="0"/>
                <a:cs typeface="Arial" panose="020B0604020202020204" pitchFamily="34" charset="0"/>
              </a:rPr>
              <a:t>Focuses on some particular set of objects and attributes, and the links between these instances </a:t>
            </a:r>
          </a:p>
          <a:p>
            <a:r>
              <a:rPr lang="en-US" sz="2800" dirty="0">
                <a:latin typeface="Arial" panose="020B0604020202020204" pitchFamily="34" charset="0"/>
                <a:cs typeface="Arial" panose="020B0604020202020204" pitchFamily="34" charset="0"/>
              </a:rPr>
              <a:t>Object diagrams and class diagrams are closely related and use almost identical notation</a:t>
            </a:r>
          </a:p>
          <a:p>
            <a:r>
              <a:rPr lang="en-US" sz="2800" i="1" dirty="0">
                <a:latin typeface="Arial" panose="020B0604020202020204" pitchFamily="34" charset="0"/>
                <a:cs typeface="Arial" panose="020B0604020202020204" pitchFamily="34" charset="0"/>
              </a:rPr>
              <a:t>The use of object diagrams is fairly limited </a:t>
            </a:r>
          </a:p>
          <a:p>
            <a:endParaRPr lang="en-US" sz="2800" dirty="0">
              <a:latin typeface="Arial" pitchFamily="34" charset="0"/>
              <a:cs typeface="Arial" pitchFamily="34" charset="0"/>
            </a:endParaRPr>
          </a:p>
        </p:txBody>
      </p:sp>
      <p:sp>
        <p:nvSpPr>
          <p:cNvPr id="652290" name="Rectangle 2"/>
          <p:cNvSpPr>
            <a:spLocks noGrp="1" noChangeArrowheads="1"/>
          </p:cNvSpPr>
          <p:nvPr>
            <p:ph type="title"/>
          </p:nvPr>
        </p:nvSpPr>
        <p:spPr>
          <a:xfrm>
            <a:off x="717615" y="190885"/>
            <a:ext cx="8229600" cy="1143000"/>
          </a:xfrm>
        </p:spPr>
        <p:txBody>
          <a:bodyPr>
            <a:normAutofit/>
          </a:bodyPr>
          <a:lstStyle/>
          <a:p>
            <a:pPr marL="285750" indent="-285750"/>
            <a:r>
              <a:rPr lang="en-US" b="0" dirty="0">
                <a:effectLst/>
                <a:latin typeface="Arial" panose="020B0604020202020204" pitchFamily="34" charset="0"/>
                <a:cs typeface="Arial" panose="020B0604020202020204" pitchFamily="34" charset="0"/>
              </a:rPr>
              <a:t>Object Diagrams</a:t>
            </a:r>
          </a:p>
        </p:txBody>
      </p:sp>
      <p:pic>
        <p:nvPicPr>
          <p:cNvPr id="2" name="Picture 1"/>
          <p:cNvPicPr>
            <a:picLocks noChangeAspect="1"/>
          </p:cNvPicPr>
          <p:nvPr/>
        </p:nvPicPr>
        <p:blipFill>
          <a:blip r:embed="rId2"/>
          <a:stretch>
            <a:fillRect/>
          </a:stretch>
        </p:blipFill>
        <p:spPr>
          <a:xfrm>
            <a:off x="1467040" y="4336120"/>
            <a:ext cx="6457794" cy="1859964"/>
          </a:xfrm>
          <a:prstGeom prst="rect">
            <a:avLst/>
          </a:prstGeom>
          <a:ln w="38100">
            <a:solidFill>
              <a:srgbClr val="002060"/>
            </a:solidFill>
          </a:ln>
        </p:spPr>
      </p:pic>
    </p:spTree>
    <p:extLst>
      <p:ext uri="{BB962C8B-B14F-4D97-AF65-F5344CB8AC3E}">
        <p14:creationId xmlns:p14="http://schemas.microsoft.com/office/powerpoint/2010/main" val="1790925076"/>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75565" y="2403688"/>
            <a:ext cx="8229600" cy="1143000"/>
          </a:xfrm>
        </p:spPr>
        <p:txBody>
          <a:bodyPr>
            <a:normAutofit/>
          </a:bodyPr>
          <a:lstStyle/>
          <a:p>
            <a:r>
              <a:rPr lang="en-US" b="0" dirty="0">
                <a:effectLst/>
                <a:latin typeface="Arial" panose="020B0604020202020204" pitchFamily="34" charset="0"/>
                <a:cs typeface="Arial" panose="020B0604020202020204" pitchFamily="34" charset="0"/>
              </a:rPr>
              <a:t>Behavior Diagrams</a:t>
            </a:r>
            <a:endParaRPr lang="en-US" altLang="en-US" b="0" dirty="0">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0183" y="3971500"/>
            <a:ext cx="4708868" cy="2354434"/>
          </a:xfrm>
          <a:prstGeom prst="rect">
            <a:avLst/>
          </a:prstGeom>
        </p:spPr>
      </p:pic>
    </p:spTree>
    <p:extLst>
      <p:ext uri="{BB962C8B-B14F-4D97-AF65-F5344CB8AC3E}">
        <p14:creationId xmlns:p14="http://schemas.microsoft.com/office/powerpoint/2010/main" val="1354336320"/>
      </p:ext>
    </p:extLst>
  </p:cSld>
  <p:clrMapOvr>
    <a:masterClrMapping/>
  </p:clrMapOvr>
  <p:transition spd="med">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14400" y="1453619"/>
            <a:ext cx="8229600" cy="4525963"/>
          </a:xfrm>
        </p:spPr>
        <p:txBody>
          <a:bodyPr>
            <a:normAutofit/>
          </a:bodyPr>
          <a:lstStyle/>
          <a:p>
            <a:r>
              <a:rPr lang="en-US" sz="3000" dirty="0">
                <a:latin typeface="Arial" pitchFamily="34" charset="0"/>
                <a:cs typeface="Arial" pitchFamily="34" charset="0"/>
              </a:rPr>
              <a:t>Emphasize what must happen in the system being modeled: </a:t>
            </a:r>
          </a:p>
          <a:p>
            <a:r>
              <a:rPr lang="en-US" sz="3000" dirty="0">
                <a:solidFill>
                  <a:srgbClr val="FF0000"/>
                </a:solidFill>
                <a:latin typeface="Arial" pitchFamily="34" charset="0"/>
                <a:cs typeface="Arial" pitchFamily="34" charset="0"/>
              </a:rPr>
              <a:t>Activity diagram</a:t>
            </a:r>
            <a:endParaRPr lang="en-US" sz="3000" dirty="0">
              <a:latin typeface="Arial" pitchFamily="34" charset="0"/>
              <a:cs typeface="Arial" pitchFamily="34" charset="0"/>
            </a:endParaRPr>
          </a:p>
          <a:p>
            <a:pPr lvl="1"/>
            <a:r>
              <a:rPr lang="en-US" sz="2600" dirty="0">
                <a:latin typeface="Arial" pitchFamily="34" charset="0"/>
                <a:cs typeface="Arial" pitchFamily="34" charset="0"/>
              </a:rPr>
              <a:t>Describes the business and operational step-by-step workflows of components in a system</a:t>
            </a:r>
          </a:p>
          <a:p>
            <a:pPr lvl="1"/>
            <a:r>
              <a:rPr lang="en-US" sz="2600" dirty="0">
                <a:latin typeface="Arial" pitchFamily="34" charset="0"/>
                <a:cs typeface="Arial" pitchFamily="34" charset="0"/>
              </a:rPr>
              <a:t>An activity diagram shows the overall flow of control </a:t>
            </a:r>
          </a:p>
          <a:p>
            <a:r>
              <a:rPr lang="en-US" sz="3000" dirty="0">
                <a:solidFill>
                  <a:srgbClr val="FF0000"/>
                </a:solidFill>
                <a:latin typeface="Arial" pitchFamily="34" charset="0"/>
                <a:cs typeface="Arial" pitchFamily="34" charset="0"/>
              </a:rPr>
              <a:t>UML state machine diagram</a:t>
            </a:r>
            <a:endParaRPr lang="en-US" sz="3000" dirty="0">
              <a:latin typeface="Arial" pitchFamily="34" charset="0"/>
              <a:cs typeface="Arial" pitchFamily="34" charset="0"/>
            </a:endParaRPr>
          </a:p>
          <a:p>
            <a:pPr lvl="1"/>
            <a:r>
              <a:rPr lang="en-US" sz="2600" dirty="0">
                <a:latin typeface="Arial" pitchFamily="34" charset="0"/>
                <a:cs typeface="Arial" pitchFamily="34" charset="0"/>
              </a:rPr>
              <a:t>Describes the states and state transitions of the system </a:t>
            </a:r>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r>
              <a:rPr lang="en-US" b="0" dirty="0">
                <a:effectLst/>
                <a:latin typeface="Arial" panose="020B0604020202020204" pitchFamily="34" charset="0"/>
                <a:cs typeface="Arial" panose="020B0604020202020204" pitchFamily="34" charset="0"/>
              </a:rPr>
              <a:t>UML Behavior Diagrams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0800" y="5760447"/>
            <a:ext cx="1405874" cy="935545"/>
          </a:xfrm>
          <a:prstGeom prst="rect">
            <a:avLst/>
          </a:prstGeom>
        </p:spPr>
      </p:pic>
    </p:spTree>
    <p:extLst>
      <p:ext uri="{BB962C8B-B14F-4D97-AF65-F5344CB8AC3E}">
        <p14:creationId xmlns:p14="http://schemas.microsoft.com/office/powerpoint/2010/main" val="227978802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heckerboard(across)">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heckerboard(across)">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checkerboard(across)">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checkerboard(across)">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checkerboard(across)">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14400" y="1453619"/>
            <a:ext cx="8229600" cy="4525963"/>
          </a:xfrm>
        </p:spPr>
        <p:txBody>
          <a:bodyPr>
            <a:normAutofit/>
          </a:bodyPr>
          <a:lstStyle/>
          <a:p>
            <a:r>
              <a:rPr lang="en-US" sz="3000" dirty="0">
                <a:solidFill>
                  <a:srgbClr val="FF0000"/>
                </a:solidFill>
                <a:latin typeface="Arial" pitchFamily="34" charset="0"/>
                <a:cs typeface="Arial" pitchFamily="34" charset="0"/>
              </a:rPr>
              <a:t>Use case diagram</a:t>
            </a:r>
          </a:p>
          <a:p>
            <a:pPr lvl="1"/>
            <a:r>
              <a:rPr lang="en-US" sz="2600" dirty="0">
                <a:latin typeface="Arial" pitchFamily="34" charset="0"/>
                <a:cs typeface="Arial" pitchFamily="34" charset="0"/>
              </a:rPr>
              <a:t>Describes the functionality provided by a system in terms of actors, their goals represented as use cases, and any dependencies among those use cases </a:t>
            </a:r>
          </a:p>
          <a:p>
            <a:endParaRPr lang="en-US" dirty="0"/>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r>
              <a:rPr lang="en-US" b="0" dirty="0">
                <a:effectLst/>
                <a:latin typeface="Arial" panose="020B0604020202020204" pitchFamily="34" charset="0"/>
                <a:cs typeface="Arial" panose="020B0604020202020204" pitchFamily="34" charset="0"/>
              </a:rPr>
              <a:t>UML Behavior Diagrams (2)</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0016" y="3526405"/>
            <a:ext cx="3986784" cy="2822106"/>
          </a:xfrm>
          <a:prstGeom prst="rect">
            <a:avLst/>
          </a:prstGeom>
        </p:spPr>
      </p:pic>
    </p:spTree>
    <p:extLst>
      <p:ext uri="{BB962C8B-B14F-4D97-AF65-F5344CB8AC3E}">
        <p14:creationId xmlns:p14="http://schemas.microsoft.com/office/powerpoint/2010/main" val="2687360367"/>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1664" y="1361318"/>
            <a:ext cx="8325135" cy="5230551"/>
          </a:xfrm>
        </p:spPr>
        <p:txBody>
          <a:bodyPr>
            <a:normAutofit/>
          </a:bodyPr>
          <a:lstStyle/>
          <a:p>
            <a:r>
              <a:rPr lang="en-US" dirty="0">
                <a:latin typeface="Arial" pitchFamily="34" charset="0"/>
                <a:cs typeface="Arial" pitchFamily="34" charset="0"/>
              </a:rPr>
              <a:t>Directed graphs in which nodes denote states and connectors denote state transitions</a:t>
            </a:r>
          </a:p>
          <a:p>
            <a:pPr lvl="1">
              <a:buNone/>
            </a:pPr>
            <a:r>
              <a:rPr lang="en-US" dirty="0">
                <a:latin typeface="Arial" pitchFamily="34" charset="0"/>
                <a:cs typeface="Arial" pitchFamily="34" charset="0"/>
              </a:rPr>
              <a:t>.</a:t>
            </a: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UML State Diagram</a:t>
            </a:r>
          </a:p>
        </p:txBody>
      </p:sp>
      <p:pic>
        <p:nvPicPr>
          <p:cNvPr id="22530" name="Picture 2" descr="http://www.visual-paradigm.com/VPGallery/img/diagrams/State/State-Diagram-Sample.png"/>
          <p:cNvPicPr>
            <a:picLocks noChangeAspect="1" noChangeArrowheads="1"/>
          </p:cNvPicPr>
          <p:nvPr/>
        </p:nvPicPr>
        <p:blipFill>
          <a:blip r:embed="rId2" cstate="print"/>
          <a:srcRect/>
          <a:stretch>
            <a:fillRect/>
          </a:stretch>
        </p:blipFill>
        <p:spPr bwMode="auto">
          <a:xfrm>
            <a:off x="3279621" y="2475388"/>
            <a:ext cx="4608783" cy="4116481"/>
          </a:xfrm>
          <a:prstGeom prst="rect">
            <a:avLst/>
          </a:prstGeom>
          <a:noFill/>
          <a:ln w="38100">
            <a:solidFill>
              <a:srgbClr val="002060"/>
            </a:solidFill>
          </a:ln>
        </p:spPr>
      </p:pic>
    </p:spTree>
    <p:extLst>
      <p:ext uri="{BB962C8B-B14F-4D97-AF65-F5344CB8AC3E}">
        <p14:creationId xmlns:p14="http://schemas.microsoft.com/office/powerpoint/2010/main" val="241734755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diamond(in)">
                                      <p:cBhvr>
                                        <p:cTn id="12" dur="20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364210" y="259140"/>
            <a:ext cx="8229600" cy="1143000"/>
          </a:xfrm>
        </p:spPr>
        <p:txBody>
          <a:bodyPr>
            <a:normAutofit/>
          </a:bodyPr>
          <a:lstStyle/>
          <a:p>
            <a:r>
              <a:rPr lang="en-US" b="0" dirty="0">
                <a:effectLst/>
                <a:latin typeface="Arial" panose="020B0604020202020204" pitchFamily="34" charset="0"/>
                <a:cs typeface="Arial" panose="020B0604020202020204" pitchFamily="34" charset="0"/>
              </a:rPr>
              <a:t>State Diagram (1)</a:t>
            </a:r>
          </a:p>
        </p:txBody>
      </p:sp>
      <p:sp>
        <p:nvSpPr>
          <p:cNvPr id="5" name="Content Placeholder 4"/>
          <p:cNvSpPr>
            <a:spLocks noGrp="1"/>
          </p:cNvSpPr>
          <p:nvPr>
            <p:ph idx="1"/>
          </p:nvPr>
        </p:nvSpPr>
        <p:spPr>
          <a:xfrm>
            <a:off x="498764" y="1245801"/>
            <a:ext cx="8229600" cy="4525963"/>
          </a:xfrm>
        </p:spPr>
        <p:txBody>
          <a:bodyPr>
            <a:normAutofit/>
          </a:bodyPr>
          <a:lstStyle/>
          <a:p>
            <a:r>
              <a:rPr lang="en-US" dirty="0">
                <a:latin typeface="Arial" pitchFamily="34" charset="0"/>
                <a:cs typeface="Arial" pitchFamily="34" charset="0"/>
              </a:rPr>
              <a:t>A state is denoted by a round-cornered rectangle with the name of the state written inside it </a:t>
            </a:r>
          </a:p>
          <a:p>
            <a:endParaRPr lang="en-US" dirty="0">
              <a:latin typeface="Arial" pitchFamily="34" charset="0"/>
              <a:cs typeface="Arial" pitchFamily="34" charset="0"/>
            </a:endParaRPr>
          </a:p>
          <a:p>
            <a:pPr>
              <a:buNone/>
            </a:pPr>
            <a:r>
              <a:rPr lang="en-US" dirty="0">
                <a:latin typeface="Arial" pitchFamily="34" charset="0"/>
                <a:cs typeface="Arial" pitchFamily="34" charset="0"/>
              </a:rPr>
              <a:t> </a:t>
            </a:r>
          </a:p>
          <a:p>
            <a:r>
              <a:rPr lang="en-US" dirty="0">
                <a:latin typeface="Arial" pitchFamily="34" charset="0"/>
                <a:cs typeface="Arial" pitchFamily="34" charset="0"/>
              </a:rPr>
              <a:t>Initial and final states</a:t>
            </a:r>
          </a:p>
          <a:p>
            <a:pPr lvl="1"/>
            <a:r>
              <a:rPr lang="en-US" dirty="0">
                <a:latin typeface="Arial" pitchFamily="34" charset="0"/>
                <a:cs typeface="Arial" pitchFamily="34" charset="0"/>
              </a:rPr>
              <a:t>The initial state is denoted by a filled black circle and may be labeled with a name</a:t>
            </a:r>
          </a:p>
          <a:p>
            <a:pPr lvl="1"/>
            <a:r>
              <a:rPr lang="en-US" dirty="0">
                <a:latin typeface="Arial" pitchFamily="34" charset="0"/>
                <a:cs typeface="Arial" pitchFamily="34" charset="0"/>
              </a:rPr>
              <a:t>The final state is denoted by a circle with a dot inside and may also be labeled with a name  </a:t>
            </a:r>
          </a:p>
        </p:txBody>
      </p:sp>
      <p:pic>
        <p:nvPicPr>
          <p:cNvPr id="1026" name="Picture 2" descr="C:\Users\Jerry\Desktop\sm02.GIF"/>
          <p:cNvPicPr>
            <a:picLocks noChangeAspect="1" noChangeArrowheads="1"/>
          </p:cNvPicPr>
          <p:nvPr/>
        </p:nvPicPr>
        <p:blipFill>
          <a:blip r:embed="rId2" cstate="print"/>
          <a:srcRect/>
          <a:stretch>
            <a:fillRect/>
          </a:stretch>
        </p:blipFill>
        <p:spPr bwMode="auto">
          <a:xfrm>
            <a:off x="5281902" y="2227840"/>
            <a:ext cx="1524000" cy="1047750"/>
          </a:xfrm>
          <a:prstGeom prst="rect">
            <a:avLst/>
          </a:prstGeom>
          <a:noFill/>
        </p:spPr>
      </p:pic>
      <p:pic>
        <p:nvPicPr>
          <p:cNvPr id="1027" name="Picture 3" descr="C:\Users\Jerry\Desktop\sm03.GIF"/>
          <p:cNvPicPr>
            <a:picLocks noChangeAspect="1" noChangeArrowheads="1"/>
          </p:cNvPicPr>
          <p:nvPr/>
        </p:nvPicPr>
        <p:blipFill>
          <a:blip r:embed="rId3" cstate="print"/>
          <a:srcRect/>
          <a:stretch>
            <a:fillRect/>
          </a:stretch>
        </p:blipFill>
        <p:spPr bwMode="auto">
          <a:xfrm>
            <a:off x="4141933" y="5219269"/>
            <a:ext cx="3171825" cy="1123950"/>
          </a:xfrm>
          <a:prstGeom prst="rect">
            <a:avLst/>
          </a:prstGeom>
          <a:noFill/>
        </p:spPr>
      </p:pic>
    </p:spTree>
    <p:extLst>
      <p:ext uri="{BB962C8B-B14F-4D97-AF65-F5344CB8AC3E}">
        <p14:creationId xmlns:p14="http://schemas.microsoft.com/office/powerpoint/2010/main" val="227978802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diamond(in)">
                                      <p:cBhvr>
                                        <p:cTn id="12" dur="20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checkerboard(across)">
                                      <p:cBhvr>
                                        <p:cTn id="17" dur="500"/>
                                        <p:tgtEl>
                                          <p:spTgt spid="5">
                                            <p:txEl>
                                              <p:pRg st="3" end="3"/>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checkerboard(across)">
                                      <p:cBhvr>
                                        <p:cTn id="20" dur="500"/>
                                        <p:tgtEl>
                                          <p:spTgt spid="5">
                                            <p:txEl>
                                              <p:pRg st="4" end="4"/>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checkerboard(across)">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diamond(in)">
                                      <p:cBhvr>
                                        <p:cTn id="28"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364210" y="259140"/>
            <a:ext cx="8229600" cy="1143000"/>
          </a:xfrm>
        </p:spPr>
        <p:txBody>
          <a:bodyPr>
            <a:normAutofit/>
          </a:bodyPr>
          <a:lstStyle/>
          <a:p>
            <a:r>
              <a:rPr lang="en-US" b="0" dirty="0">
                <a:effectLst/>
                <a:latin typeface="Arial" panose="020B0604020202020204" pitchFamily="34" charset="0"/>
                <a:cs typeface="Arial" panose="020B0604020202020204" pitchFamily="34" charset="0"/>
              </a:rPr>
              <a:t>State Diagram (2)</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471055" y="1119874"/>
            <a:ext cx="8229600" cy="4525963"/>
          </a:xfrm>
        </p:spPr>
        <p:txBody>
          <a:bodyPr>
            <a:normAutofit/>
          </a:bodyPr>
          <a:lstStyle/>
          <a:p>
            <a:r>
              <a:rPr lang="en-US" sz="3200" dirty="0">
                <a:latin typeface="Arial" pitchFamily="34" charset="0"/>
                <a:cs typeface="Arial" pitchFamily="34" charset="0"/>
              </a:rPr>
              <a:t>Transitions</a:t>
            </a:r>
          </a:p>
          <a:p>
            <a:pPr lvl="1"/>
            <a:r>
              <a:rPr lang="en-US" sz="2800" dirty="0">
                <a:latin typeface="Arial" pitchFamily="34" charset="0"/>
                <a:cs typeface="Arial" pitchFamily="34" charset="0"/>
              </a:rPr>
              <a:t>Transitions from one state to the next are denoted by lines with arrowheads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929" y="3360434"/>
            <a:ext cx="4462272" cy="2771306"/>
          </a:xfrm>
          <a:prstGeom prst="rect">
            <a:avLst/>
          </a:prstGeom>
        </p:spPr>
      </p:pic>
    </p:spTree>
    <p:extLst>
      <p:ext uri="{BB962C8B-B14F-4D97-AF65-F5344CB8AC3E}">
        <p14:creationId xmlns:p14="http://schemas.microsoft.com/office/powerpoint/2010/main" val="227978802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ox(in)">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800" dirty="0">
                <a:latin typeface="Arial" pitchFamily="34" charset="0"/>
                <a:cs typeface="Arial" pitchFamily="34" charset="0"/>
              </a:rPr>
              <a:t>UML is a graphical language for visualizing, specifying, constructing and documenting the artifacts of an object-oriented software intensive system</a:t>
            </a:r>
          </a:p>
          <a:p>
            <a:pPr lvl="1"/>
            <a:r>
              <a:rPr lang="en-US" sz="2400" dirty="0">
                <a:latin typeface="Arial" pitchFamily="34" charset="0"/>
                <a:cs typeface="Arial" pitchFamily="34" charset="0"/>
              </a:rPr>
              <a:t>Standards based  </a:t>
            </a:r>
          </a:p>
          <a:p>
            <a:r>
              <a:rPr lang="en-US" sz="2800" dirty="0">
                <a:latin typeface="Arial" pitchFamily="34" charset="0"/>
                <a:cs typeface="Arial" pitchFamily="34" charset="0"/>
              </a:rPr>
              <a:t> UML is a common language to express models</a:t>
            </a:r>
          </a:p>
          <a:p>
            <a:pPr lvl="1"/>
            <a:r>
              <a:rPr lang="en-US" sz="2400" dirty="0">
                <a:latin typeface="Arial" pitchFamily="34" charset="0"/>
                <a:cs typeface="Arial" pitchFamily="34" charset="0"/>
              </a:rPr>
              <a:t>It does </a:t>
            </a:r>
            <a:r>
              <a:rPr lang="en-US" sz="2400" b="1" dirty="0">
                <a:solidFill>
                  <a:srgbClr val="FF0000"/>
                </a:solidFill>
                <a:latin typeface="Arial" pitchFamily="34" charset="0"/>
                <a:cs typeface="Arial" pitchFamily="34" charset="0"/>
              </a:rPr>
              <a:t>not</a:t>
            </a:r>
            <a:r>
              <a:rPr lang="en-US" sz="2400" dirty="0">
                <a:latin typeface="Arial" pitchFamily="34" charset="0"/>
                <a:cs typeface="Arial" pitchFamily="34" charset="0"/>
              </a:rPr>
              <a:t> tell one how to develop software</a:t>
            </a: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Unified Modeling Language (UML)</a:t>
            </a:r>
          </a:p>
        </p:txBody>
      </p:sp>
      <p:pic>
        <p:nvPicPr>
          <p:cNvPr id="43009" name="Picture 1" descr="C:\Users\Jerry\Desktop\index.jpg"/>
          <p:cNvPicPr>
            <a:picLocks noChangeAspect="1" noChangeArrowheads="1"/>
          </p:cNvPicPr>
          <p:nvPr/>
        </p:nvPicPr>
        <p:blipFill>
          <a:blip r:embed="rId2" cstate="print"/>
          <a:srcRect/>
          <a:stretch>
            <a:fillRect/>
          </a:stretch>
        </p:blipFill>
        <p:spPr bwMode="auto">
          <a:xfrm>
            <a:off x="4443938" y="4639769"/>
            <a:ext cx="2926125" cy="2052655"/>
          </a:xfrm>
          <a:prstGeom prst="rect">
            <a:avLst/>
          </a:prstGeom>
          <a:noFill/>
          <a:ln w="38100">
            <a:solidFill>
              <a:schemeClr val="tx1">
                <a:lumMod val="85000"/>
                <a:lumOff val="15000"/>
              </a:schemeClr>
            </a:solidFill>
          </a:ln>
        </p:spPr>
      </p:pic>
    </p:spTree>
    <p:extLst>
      <p:ext uri="{BB962C8B-B14F-4D97-AF65-F5344CB8AC3E}">
        <p14:creationId xmlns:p14="http://schemas.microsoft.com/office/powerpoint/2010/main" val="2279788025"/>
      </p:ext>
    </p:extLst>
  </p:cSld>
  <p:clrMapOvr>
    <a:masterClrMapping/>
  </p:clrMapOvr>
  <p:transition spd="med">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364210" y="259140"/>
            <a:ext cx="8229600" cy="1143000"/>
          </a:xfrm>
        </p:spPr>
        <p:txBody>
          <a:bodyPr>
            <a:normAutofit/>
          </a:bodyPr>
          <a:lstStyle/>
          <a:p>
            <a:r>
              <a:rPr lang="en-US" b="0" dirty="0">
                <a:effectLst/>
                <a:latin typeface="Arial" panose="020B0604020202020204" pitchFamily="34" charset="0"/>
                <a:cs typeface="Arial" panose="020B0604020202020204" pitchFamily="34" charset="0"/>
              </a:rPr>
              <a:t>State Diagram (3)</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471055" y="1119874"/>
            <a:ext cx="8229600" cy="4525963"/>
          </a:xfrm>
        </p:spPr>
        <p:txBody>
          <a:bodyPr>
            <a:normAutofit/>
          </a:bodyPr>
          <a:lstStyle/>
          <a:p>
            <a:r>
              <a:rPr lang="en-US" dirty="0">
                <a:latin typeface="Arial" pitchFamily="34" charset="0"/>
                <a:cs typeface="Arial" pitchFamily="34" charset="0"/>
              </a:rPr>
              <a:t>A transition may be a trigger, a guard and an effect </a:t>
            </a:r>
          </a:p>
          <a:p>
            <a:pPr lvl="1"/>
            <a:r>
              <a:rPr lang="en-US" dirty="0">
                <a:latin typeface="Arial" pitchFamily="34" charset="0"/>
                <a:cs typeface="Arial" pitchFamily="34" charset="0"/>
              </a:rPr>
              <a:t>"Trigger" is the cause of the transition, which could be a signal, an event, a change in some condition, or the passage of time</a:t>
            </a:r>
          </a:p>
          <a:p>
            <a:pPr lvl="1"/>
            <a:r>
              <a:rPr lang="en-US" dirty="0">
                <a:latin typeface="Arial" pitchFamily="34" charset="0"/>
                <a:cs typeface="Arial" pitchFamily="34" charset="0"/>
              </a:rPr>
              <a:t>"Guard" is a condition which must be true in order for the trigger to cause the transition</a:t>
            </a:r>
          </a:p>
          <a:p>
            <a:pPr lvl="1"/>
            <a:r>
              <a:rPr lang="en-US" dirty="0">
                <a:latin typeface="Arial" pitchFamily="34" charset="0"/>
                <a:cs typeface="Arial" pitchFamily="34" charset="0"/>
              </a:rPr>
              <a:t> "Effect" is an action which will be invoked directly on the object that owns the state machine as a result of the transition</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9010" y="4386706"/>
            <a:ext cx="2426757" cy="1614897"/>
          </a:xfrm>
          <a:prstGeom prst="rect">
            <a:avLst/>
          </a:prstGeom>
        </p:spPr>
      </p:pic>
    </p:spTree>
    <p:extLst>
      <p:ext uri="{BB962C8B-B14F-4D97-AF65-F5344CB8AC3E}">
        <p14:creationId xmlns:p14="http://schemas.microsoft.com/office/powerpoint/2010/main" val="298578135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ox(in)">
                                      <p:cBhvr>
                                        <p:cTn id="10" dur="500"/>
                                        <p:tgtEl>
                                          <p:spTgt spid="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ox(in)">
                                      <p:cBhvr>
                                        <p:cTn id="13" dur="500"/>
                                        <p:tgtEl>
                                          <p:spTgt spid="5">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ox(in)">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364210" y="259140"/>
            <a:ext cx="8229600" cy="1143000"/>
          </a:xfrm>
        </p:spPr>
        <p:txBody>
          <a:bodyPr>
            <a:normAutofit/>
          </a:bodyPr>
          <a:lstStyle/>
          <a:p>
            <a:r>
              <a:rPr lang="en-US" b="0" dirty="0">
                <a:effectLst/>
                <a:latin typeface="Arial" panose="020B0604020202020204" pitchFamily="34" charset="0"/>
                <a:cs typeface="Arial" panose="020B0604020202020204" pitchFamily="34" charset="0"/>
              </a:rPr>
              <a:t>State Diagram Transition Example</a:t>
            </a:r>
          </a:p>
        </p:txBody>
      </p:sp>
      <p:pic>
        <p:nvPicPr>
          <p:cNvPr id="2050" name="Picture 2" descr="C:\Users\Jerry\Desktop\sm04.GIF"/>
          <p:cNvPicPr>
            <a:picLocks noChangeAspect="1" noChangeArrowheads="1"/>
          </p:cNvPicPr>
          <p:nvPr/>
        </p:nvPicPr>
        <p:blipFill>
          <a:blip r:embed="rId2" cstate="print"/>
          <a:srcRect/>
          <a:stretch>
            <a:fillRect/>
          </a:stretch>
        </p:blipFill>
        <p:spPr bwMode="auto">
          <a:xfrm>
            <a:off x="1458060" y="2333767"/>
            <a:ext cx="6041900" cy="1596788"/>
          </a:xfrm>
          <a:prstGeom prst="rect">
            <a:avLst/>
          </a:prstGeom>
          <a:noFill/>
        </p:spPr>
      </p:pic>
    </p:spTree>
    <p:extLst>
      <p:ext uri="{BB962C8B-B14F-4D97-AF65-F5344CB8AC3E}">
        <p14:creationId xmlns:p14="http://schemas.microsoft.com/office/powerpoint/2010/main" val="3589785236"/>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amond(in)">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364210" y="259140"/>
            <a:ext cx="8229600" cy="1143000"/>
          </a:xfrm>
        </p:spPr>
        <p:txBody>
          <a:bodyPr>
            <a:normAutofit/>
          </a:bodyPr>
          <a:lstStyle/>
          <a:p>
            <a:r>
              <a:rPr lang="en-US" b="0" dirty="0">
                <a:effectLst/>
                <a:latin typeface="Arial" panose="020B0604020202020204" pitchFamily="34" charset="0"/>
                <a:cs typeface="Arial" panose="020B0604020202020204" pitchFamily="34" charset="0"/>
              </a:rPr>
              <a:t>State Diagram</a:t>
            </a:r>
          </a:p>
        </p:txBody>
      </p:sp>
      <p:sp>
        <p:nvSpPr>
          <p:cNvPr id="5" name="Content Placeholder 4"/>
          <p:cNvSpPr>
            <a:spLocks noGrp="1"/>
          </p:cNvSpPr>
          <p:nvPr>
            <p:ph idx="1"/>
          </p:nvPr>
        </p:nvSpPr>
        <p:spPr>
          <a:xfrm>
            <a:off x="471055" y="1273510"/>
            <a:ext cx="8229600" cy="4525963"/>
          </a:xfrm>
        </p:spPr>
        <p:txBody>
          <a:bodyPr>
            <a:normAutofit/>
          </a:bodyPr>
          <a:lstStyle/>
          <a:p>
            <a:r>
              <a:rPr lang="en-US" sz="3200" dirty="0">
                <a:latin typeface="Arial" pitchFamily="34" charset="0"/>
                <a:cs typeface="Arial" pitchFamily="34" charset="0"/>
              </a:rPr>
              <a:t>The diagram below shows a state with an entry action and an exit action </a:t>
            </a:r>
          </a:p>
        </p:txBody>
      </p:sp>
      <p:pic>
        <p:nvPicPr>
          <p:cNvPr id="3074" name="Picture 2" descr="C:\Users\Jerry\Desktop\sm05.GIF"/>
          <p:cNvPicPr>
            <a:picLocks noChangeAspect="1" noChangeArrowheads="1"/>
          </p:cNvPicPr>
          <p:nvPr/>
        </p:nvPicPr>
        <p:blipFill>
          <a:blip r:embed="rId2" cstate="print"/>
          <a:srcRect/>
          <a:stretch>
            <a:fillRect/>
          </a:stretch>
        </p:blipFill>
        <p:spPr bwMode="auto">
          <a:xfrm>
            <a:off x="2440518" y="3125337"/>
            <a:ext cx="3839916" cy="2345565"/>
          </a:xfrm>
          <a:prstGeom prst="rect">
            <a:avLst/>
          </a:prstGeom>
          <a:noFill/>
        </p:spPr>
      </p:pic>
    </p:spTree>
    <p:extLst>
      <p:ext uri="{BB962C8B-B14F-4D97-AF65-F5344CB8AC3E}">
        <p14:creationId xmlns:p14="http://schemas.microsoft.com/office/powerpoint/2010/main" val="227978802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 calcmode="lin" valueType="num">
                                      <p:cBhvr additive="base">
                                        <p:cTn id="12" dur="500" fill="hold"/>
                                        <p:tgtEl>
                                          <p:spTgt spid="3074"/>
                                        </p:tgtEl>
                                        <p:attrNameLst>
                                          <p:attrName>ppt_x</p:attrName>
                                        </p:attrNameLst>
                                      </p:cBhvr>
                                      <p:tavLst>
                                        <p:tav tm="0">
                                          <p:val>
                                            <p:strVal val="#ppt_x"/>
                                          </p:val>
                                        </p:tav>
                                        <p:tav tm="100000">
                                          <p:val>
                                            <p:strVal val="#ppt_x"/>
                                          </p:val>
                                        </p:tav>
                                      </p:tavLst>
                                    </p:anim>
                                    <p:anim calcmode="lin" valueType="num">
                                      <p:cBhvr additive="base">
                                        <p:cTn id="13"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19193" y="1522271"/>
            <a:ext cx="8229600" cy="4525963"/>
          </a:xfrm>
        </p:spPr>
        <p:txBody>
          <a:bodyPr>
            <a:normAutofit/>
          </a:bodyPr>
          <a:lstStyle/>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a:xfrm>
            <a:off x="519193" y="538109"/>
            <a:ext cx="8229600" cy="1143000"/>
          </a:xfrm>
        </p:spPr>
        <p:txBody>
          <a:bodyPr>
            <a:normAutofit/>
          </a:bodyPr>
          <a:lstStyle/>
          <a:p>
            <a:r>
              <a:rPr lang="en-US" b="0" dirty="0">
                <a:effectLst/>
                <a:latin typeface="Arial" panose="020B0604020202020204" pitchFamily="34" charset="0"/>
                <a:cs typeface="Arial" panose="020B0604020202020204" pitchFamily="34" charset="0"/>
              </a:rPr>
              <a:t>Example State Diagram</a:t>
            </a:r>
          </a:p>
        </p:txBody>
      </p:sp>
      <p:pic>
        <p:nvPicPr>
          <p:cNvPr id="2" name="Picture 1"/>
          <p:cNvPicPr>
            <a:picLocks noChangeAspect="1"/>
          </p:cNvPicPr>
          <p:nvPr/>
        </p:nvPicPr>
        <p:blipFill>
          <a:blip r:embed="rId2"/>
          <a:stretch>
            <a:fillRect/>
          </a:stretch>
        </p:blipFill>
        <p:spPr>
          <a:xfrm>
            <a:off x="-1" y="1677089"/>
            <a:ext cx="8993875" cy="4198830"/>
          </a:xfrm>
          <a:prstGeom prst="rect">
            <a:avLst/>
          </a:prstGeom>
        </p:spPr>
      </p:pic>
    </p:spTree>
    <p:extLst>
      <p:ext uri="{BB962C8B-B14F-4D97-AF65-F5344CB8AC3E}">
        <p14:creationId xmlns:p14="http://schemas.microsoft.com/office/powerpoint/2010/main" val="2279788025"/>
      </p:ext>
    </p:extLst>
  </p:cSld>
  <p:clrMapOvr>
    <a:masterClrMapping/>
  </p:clrMapOvr>
  <p:transition spd="med">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19193" y="1522271"/>
            <a:ext cx="8229600" cy="4525963"/>
          </a:xfrm>
        </p:spPr>
        <p:txBody>
          <a:bodyPr>
            <a:normAutofit/>
          </a:bodyPr>
          <a:lstStyle/>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a:xfrm>
            <a:off x="519193" y="538109"/>
            <a:ext cx="8229600" cy="1143000"/>
          </a:xfrm>
        </p:spPr>
        <p:txBody>
          <a:bodyPr>
            <a:normAutofit/>
          </a:bodyPr>
          <a:lstStyle/>
          <a:p>
            <a:r>
              <a:rPr lang="en-US" b="0" dirty="0">
                <a:effectLst/>
                <a:latin typeface="Arial" panose="020B0604020202020204" pitchFamily="34" charset="0"/>
                <a:cs typeface="Arial" panose="020B0604020202020204" pitchFamily="34" charset="0"/>
              </a:rPr>
              <a:t>Another State Diagram</a:t>
            </a:r>
          </a:p>
        </p:txBody>
      </p:sp>
      <p:pic>
        <p:nvPicPr>
          <p:cNvPr id="1028" name="Picture 4" descr="http://www.myeclipseide.com/modules/ContentExpress/img_repository/docs/state-diagram.gif"/>
          <p:cNvPicPr>
            <a:picLocks noChangeAspect="1" noChangeArrowheads="1"/>
          </p:cNvPicPr>
          <p:nvPr/>
        </p:nvPicPr>
        <p:blipFill>
          <a:blip r:embed="rId2" cstate="print"/>
          <a:srcRect/>
          <a:stretch>
            <a:fillRect/>
          </a:stretch>
        </p:blipFill>
        <p:spPr bwMode="auto">
          <a:xfrm>
            <a:off x="1916963" y="1522271"/>
            <a:ext cx="6046814" cy="4668758"/>
          </a:xfrm>
          <a:prstGeom prst="rect">
            <a:avLst/>
          </a:prstGeom>
          <a:noFill/>
        </p:spPr>
      </p:pic>
    </p:spTree>
    <p:extLst>
      <p:ext uri="{BB962C8B-B14F-4D97-AF65-F5344CB8AC3E}">
        <p14:creationId xmlns:p14="http://schemas.microsoft.com/office/powerpoint/2010/main" val="1779948073"/>
      </p:ext>
    </p:extLst>
  </p:cSld>
  <p:clrMapOvr>
    <a:masterClrMapping/>
  </p:clrMapOvr>
  <p:transition spd="med">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75565" y="2403688"/>
            <a:ext cx="8229600" cy="1143000"/>
          </a:xfrm>
        </p:spPr>
        <p:txBody>
          <a:bodyPr>
            <a:normAutofit/>
          </a:bodyPr>
          <a:lstStyle/>
          <a:p>
            <a:r>
              <a:rPr lang="en-US" dirty="0">
                <a:effectLst/>
                <a:latin typeface="Arial" panose="020B0604020202020204" pitchFamily="34" charset="0"/>
                <a:cs typeface="Arial" panose="020B0604020202020204" pitchFamily="34" charset="0"/>
              </a:rPr>
              <a:t>Interaction Diagrams</a:t>
            </a:r>
            <a:endParaRPr lang="en-US" altLang="en-US" dirty="0">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6608" y="3546688"/>
            <a:ext cx="2704760" cy="2704760"/>
          </a:xfrm>
          <a:prstGeom prst="rect">
            <a:avLst/>
          </a:prstGeom>
        </p:spPr>
      </p:pic>
    </p:spTree>
    <p:extLst>
      <p:ext uri="{BB962C8B-B14F-4D97-AF65-F5344CB8AC3E}">
        <p14:creationId xmlns:p14="http://schemas.microsoft.com/office/powerpoint/2010/main" val="3692354796"/>
      </p:ext>
    </p:extLst>
  </p:cSld>
  <p:clrMapOvr>
    <a:masterClrMapping/>
  </p:clrMapOvr>
  <p:transition spd="med">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94468" y="1438121"/>
            <a:ext cx="8849532" cy="4544225"/>
          </a:xfrm>
        </p:spPr>
        <p:txBody>
          <a:bodyPr>
            <a:normAutofit/>
          </a:bodyPr>
          <a:lstStyle/>
          <a:p>
            <a:r>
              <a:rPr lang="en-US" dirty="0">
                <a:latin typeface="Arial" pitchFamily="34" charset="0"/>
                <a:cs typeface="Arial" pitchFamily="34" charset="0"/>
              </a:rPr>
              <a:t>Emphasize the flow of control and data among the things in the system being modeled:  </a:t>
            </a:r>
          </a:p>
          <a:p>
            <a:r>
              <a:rPr lang="en-US" dirty="0">
                <a:solidFill>
                  <a:srgbClr val="FF0000"/>
                </a:solidFill>
                <a:latin typeface="Arial" pitchFamily="34" charset="0"/>
                <a:cs typeface="Arial" pitchFamily="34" charset="0"/>
              </a:rPr>
              <a:t>Communication diagram</a:t>
            </a:r>
          </a:p>
          <a:p>
            <a:pPr lvl="1"/>
            <a:r>
              <a:rPr lang="en-US" dirty="0">
                <a:latin typeface="Arial" pitchFamily="34" charset="0"/>
                <a:cs typeface="Arial" pitchFamily="34" charset="0"/>
              </a:rPr>
              <a:t>Shows the interactions between objects or parts in terms of sequenced messages</a:t>
            </a:r>
          </a:p>
          <a:p>
            <a:pPr lvl="1"/>
            <a:r>
              <a:rPr lang="en-US" dirty="0">
                <a:latin typeface="Arial" pitchFamily="34" charset="0"/>
                <a:cs typeface="Arial" pitchFamily="34" charset="0"/>
              </a:rPr>
              <a:t>They represent a combination of information taken from Class </a:t>
            </a:r>
          </a:p>
          <a:p>
            <a:r>
              <a:rPr lang="en-US" dirty="0">
                <a:solidFill>
                  <a:srgbClr val="FF0000"/>
                </a:solidFill>
                <a:latin typeface="Arial" pitchFamily="34" charset="0"/>
                <a:cs typeface="Arial" pitchFamily="34" charset="0"/>
              </a:rPr>
              <a:t>Use Case Diagrams</a:t>
            </a:r>
          </a:p>
          <a:p>
            <a:pPr lvl="1"/>
            <a:r>
              <a:rPr lang="en-US" dirty="0">
                <a:latin typeface="Arial" pitchFamily="34" charset="0"/>
                <a:cs typeface="Arial" pitchFamily="34" charset="0"/>
              </a:rPr>
              <a:t>Describes both the static structure and dynamic behavior of a system </a:t>
            </a:r>
          </a:p>
          <a:p>
            <a:pPr marL="109728" indent="0">
              <a:buNone/>
            </a:pPr>
            <a:endParaRPr lang="en-US" dirty="0">
              <a:latin typeface="Arial" pitchFamily="34" charset="0"/>
              <a:cs typeface="Arial" pitchFamily="34" charset="0"/>
            </a:endParaRPr>
          </a:p>
          <a:p>
            <a:endParaRPr lang="en-US" dirty="0"/>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a:xfrm>
            <a:off x="604434" y="165158"/>
            <a:ext cx="8229600" cy="1143000"/>
          </a:xfrm>
        </p:spPr>
        <p:txBody>
          <a:bodyPr>
            <a:normAutofit/>
          </a:bodyPr>
          <a:lstStyle/>
          <a:p>
            <a:r>
              <a:rPr lang="en-US" b="0" dirty="0">
                <a:effectLst/>
                <a:latin typeface="Arial" panose="020B0604020202020204" pitchFamily="34" charset="0"/>
                <a:cs typeface="Arial" panose="020B0604020202020204" pitchFamily="34" charset="0"/>
              </a:rPr>
              <a:t>Interaction Diagrams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217" y="4917990"/>
            <a:ext cx="1742379" cy="1765819"/>
          </a:xfrm>
          <a:prstGeom prst="rect">
            <a:avLst/>
          </a:prstGeom>
        </p:spPr>
      </p:pic>
    </p:spTree>
    <p:extLst>
      <p:ext uri="{BB962C8B-B14F-4D97-AF65-F5344CB8AC3E}">
        <p14:creationId xmlns:p14="http://schemas.microsoft.com/office/powerpoint/2010/main" val="227978802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94468" y="1438121"/>
            <a:ext cx="8849532" cy="4544225"/>
          </a:xfrm>
        </p:spPr>
        <p:txBody>
          <a:bodyPr>
            <a:normAutofit/>
          </a:bodyPr>
          <a:lstStyle/>
          <a:p>
            <a:r>
              <a:rPr lang="en-US" dirty="0">
                <a:solidFill>
                  <a:srgbClr val="FF0000"/>
                </a:solidFill>
                <a:latin typeface="Arial" pitchFamily="34" charset="0"/>
                <a:cs typeface="Arial" pitchFamily="34" charset="0"/>
              </a:rPr>
              <a:t>Interaction overview diagram</a:t>
            </a:r>
          </a:p>
          <a:p>
            <a:pPr lvl="1"/>
            <a:r>
              <a:rPr lang="en-US" dirty="0">
                <a:latin typeface="Arial" pitchFamily="34" charset="0"/>
                <a:cs typeface="Arial" pitchFamily="34" charset="0"/>
              </a:rPr>
              <a:t>Provides an overview in which the nodes represent communication diagrams </a:t>
            </a:r>
          </a:p>
          <a:p>
            <a:r>
              <a:rPr lang="en-US" dirty="0">
                <a:solidFill>
                  <a:srgbClr val="FF0000"/>
                </a:solidFill>
                <a:latin typeface="Arial" pitchFamily="34" charset="0"/>
                <a:cs typeface="Arial" pitchFamily="34" charset="0"/>
              </a:rPr>
              <a:t>Sequence diagram</a:t>
            </a:r>
            <a:endParaRPr lang="en-US" dirty="0">
              <a:latin typeface="Arial" pitchFamily="34" charset="0"/>
              <a:cs typeface="Arial" pitchFamily="34" charset="0"/>
            </a:endParaRPr>
          </a:p>
          <a:p>
            <a:pPr lvl="1"/>
            <a:r>
              <a:rPr lang="en-US" dirty="0">
                <a:latin typeface="Arial" pitchFamily="34" charset="0"/>
                <a:cs typeface="Arial" pitchFamily="34" charset="0"/>
              </a:rPr>
              <a:t>Shows how objects communicate with each other in terms of a sequence of messages</a:t>
            </a:r>
          </a:p>
          <a:p>
            <a:pPr lvl="1"/>
            <a:r>
              <a:rPr lang="en-US" dirty="0">
                <a:latin typeface="Arial" pitchFamily="34" charset="0"/>
                <a:cs typeface="Arial" pitchFamily="34" charset="0"/>
              </a:rPr>
              <a:t>Also indicates the lifespan of objects relative to those messages </a:t>
            </a:r>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a:xfrm>
            <a:off x="364210" y="259140"/>
            <a:ext cx="8229600" cy="1143000"/>
          </a:xfrm>
        </p:spPr>
        <p:txBody>
          <a:bodyPr>
            <a:normAutofit/>
          </a:bodyPr>
          <a:lstStyle/>
          <a:p>
            <a:r>
              <a:rPr lang="en-US" b="0" dirty="0">
                <a:effectLst/>
                <a:latin typeface="Arial" panose="020B0604020202020204" pitchFamily="34" charset="0"/>
                <a:cs typeface="Arial" panose="020B0604020202020204" pitchFamily="34" charset="0"/>
              </a:rPr>
              <a:t>Interaction Diagrams (2)</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3854" y="4457267"/>
            <a:ext cx="3591721" cy="1841615"/>
          </a:xfrm>
          <a:prstGeom prst="rect">
            <a:avLst/>
          </a:prstGeom>
        </p:spPr>
      </p:pic>
    </p:spTree>
    <p:extLst>
      <p:ext uri="{BB962C8B-B14F-4D97-AF65-F5344CB8AC3E}">
        <p14:creationId xmlns:p14="http://schemas.microsoft.com/office/powerpoint/2010/main" val="1885453101"/>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94468" y="1438121"/>
            <a:ext cx="8849532" cy="4544225"/>
          </a:xfrm>
        </p:spPr>
        <p:txBody>
          <a:bodyPr>
            <a:normAutofit/>
          </a:bodyPr>
          <a:lstStyle/>
          <a:p>
            <a:r>
              <a:rPr lang="en-US" sz="3200" dirty="0">
                <a:solidFill>
                  <a:srgbClr val="FF0000"/>
                </a:solidFill>
                <a:latin typeface="Arial" pitchFamily="34" charset="0"/>
                <a:cs typeface="Arial" pitchFamily="34" charset="0"/>
              </a:rPr>
              <a:t>Timing diagrams</a:t>
            </a:r>
            <a:endParaRPr lang="en-US" sz="3200" dirty="0">
              <a:latin typeface="Arial" pitchFamily="34" charset="0"/>
              <a:cs typeface="Arial" pitchFamily="34" charset="0"/>
            </a:endParaRPr>
          </a:p>
          <a:p>
            <a:pPr lvl="1"/>
            <a:r>
              <a:rPr lang="en-US" sz="2800" dirty="0">
                <a:latin typeface="Arial" pitchFamily="34" charset="0"/>
                <a:cs typeface="Arial" pitchFamily="34" charset="0"/>
              </a:rPr>
              <a:t>A specific type of interaction diagram where the focus is on timing constraints </a:t>
            </a:r>
          </a:p>
          <a:p>
            <a:endParaRPr lang="en-US" dirty="0">
              <a:latin typeface="Arial" pitchFamily="34" charset="0"/>
              <a:cs typeface="Arial" pitchFamily="34" charset="0"/>
            </a:endParaRPr>
          </a:p>
          <a:p>
            <a:endParaRPr lang="en-US" dirty="0"/>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a:xfrm>
            <a:off x="364210" y="259140"/>
            <a:ext cx="8229600" cy="1143000"/>
          </a:xfrm>
        </p:spPr>
        <p:txBody>
          <a:bodyPr>
            <a:normAutofit/>
          </a:bodyPr>
          <a:lstStyle/>
          <a:p>
            <a:r>
              <a:rPr lang="en-US" b="0" dirty="0">
                <a:effectLst/>
                <a:latin typeface="Arial" panose="020B0604020202020204" pitchFamily="34" charset="0"/>
                <a:cs typeface="Arial" panose="020B0604020202020204" pitchFamily="34" charset="0"/>
              </a:rPr>
              <a:t>Interaction Diagrams (3)</a:t>
            </a: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159" y="3884880"/>
            <a:ext cx="2724150" cy="1676400"/>
          </a:xfrm>
          <a:prstGeom prst="rect">
            <a:avLst/>
          </a:prstGeom>
        </p:spPr>
      </p:pic>
    </p:spTree>
    <p:extLst>
      <p:ext uri="{BB962C8B-B14F-4D97-AF65-F5344CB8AC3E}">
        <p14:creationId xmlns:p14="http://schemas.microsoft.com/office/powerpoint/2010/main" val="82885008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75565" y="2403688"/>
            <a:ext cx="8229600" cy="1143000"/>
          </a:xfrm>
        </p:spPr>
        <p:txBody>
          <a:bodyPr>
            <a:normAutofit/>
          </a:bodyPr>
          <a:lstStyle/>
          <a:p>
            <a:r>
              <a:rPr lang="en-US" b="0" dirty="0">
                <a:effectLst/>
                <a:latin typeface="Arial" panose="020B0604020202020204" pitchFamily="34" charset="0"/>
                <a:cs typeface="Arial" panose="020B0604020202020204" pitchFamily="34" charset="0"/>
              </a:rPr>
              <a:t>Use Cases</a:t>
            </a:r>
            <a:endParaRPr lang="en-US" altLang="en-US" b="0" dirty="0">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704" y="4406074"/>
            <a:ext cx="2743200" cy="1666875"/>
          </a:xfrm>
          <a:prstGeom prst="rect">
            <a:avLst/>
          </a:prstGeom>
        </p:spPr>
      </p:pic>
    </p:spTree>
    <p:extLst>
      <p:ext uri="{BB962C8B-B14F-4D97-AF65-F5344CB8AC3E}">
        <p14:creationId xmlns:p14="http://schemas.microsoft.com/office/powerpoint/2010/main" val="3728394642"/>
      </p:ext>
    </p:extLst>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0" y="274638"/>
            <a:ext cx="8950036" cy="1143000"/>
          </a:xfrm>
        </p:spPr>
        <p:txBody>
          <a:bodyPr>
            <a:noAutofit/>
          </a:bodyPr>
          <a:lstStyle/>
          <a:p>
            <a:pPr marL="285750" indent="-285750" algn="ctr"/>
            <a:r>
              <a:rPr lang="en-US" b="0" dirty="0">
                <a:effectLst/>
                <a:latin typeface="Arial" panose="020B0604020202020204" pitchFamily="34" charset="0"/>
                <a:cs typeface="Arial" panose="020B0604020202020204" pitchFamily="34" charset="0"/>
              </a:rPr>
              <a:t>Unified Modeling Language (UML) Diagrams</a:t>
            </a:r>
          </a:p>
        </p:txBody>
      </p:sp>
      <p:pic>
        <p:nvPicPr>
          <p:cNvPr id="2" name="Picture 1"/>
          <p:cNvPicPr>
            <a:picLocks noChangeAspect="1"/>
          </p:cNvPicPr>
          <p:nvPr/>
        </p:nvPicPr>
        <p:blipFill>
          <a:blip r:embed="rId2"/>
          <a:stretch>
            <a:fillRect/>
          </a:stretch>
        </p:blipFill>
        <p:spPr>
          <a:xfrm>
            <a:off x="234661" y="1667940"/>
            <a:ext cx="8715375" cy="4695825"/>
          </a:xfrm>
          <a:prstGeom prst="rect">
            <a:avLst/>
          </a:prstGeom>
        </p:spPr>
      </p:pic>
      <p:sp>
        <p:nvSpPr>
          <p:cNvPr id="4" name="TextBox 3"/>
          <p:cNvSpPr txBox="1"/>
          <p:nvPr/>
        </p:nvSpPr>
        <p:spPr>
          <a:xfrm>
            <a:off x="7563274" y="3424822"/>
            <a:ext cx="819509" cy="405306"/>
          </a:xfrm>
          <a:prstGeom prst="rect">
            <a:avLst/>
          </a:prstGeom>
          <a:solidFill>
            <a:schemeClr val="bg1"/>
          </a:solidFill>
        </p:spPr>
        <p:txBody>
          <a:bodyPr wrap="square" rtlCol="0">
            <a:spAutoFit/>
          </a:bodyPr>
          <a:lstStyle/>
          <a:p>
            <a:endParaRPr lang="en-US" dirty="0"/>
          </a:p>
        </p:txBody>
      </p:sp>
      <p:sp>
        <p:nvSpPr>
          <p:cNvPr id="3" name="TextBox 2"/>
          <p:cNvSpPr txBox="1"/>
          <p:nvPr/>
        </p:nvSpPr>
        <p:spPr>
          <a:xfrm>
            <a:off x="7526676" y="3365865"/>
            <a:ext cx="1074119" cy="523220"/>
          </a:xfrm>
          <a:prstGeom prst="rect">
            <a:avLst/>
          </a:prstGeom>
          <a:noFill/>
        </p:spPr>
        <p:txBody>
          <a:bodyPr wrap="square" rtlCol="0">
            <a:spAutoFit/>
          </a:bodyPr>
          <a:lstStyle/>
          <a:p>
            <a:r>
              <a:rPr lang="en-US" sz="1400" dirty="0"/>
              <a:t>State diagram</a:t>
            </a:r>
          </a:p>
        </p:txBody>
      </p:sp>
    </p:spTree>
    <p:extLst>
      <p:ext uri="{BB962C8B-B14F-4D97-AF65-F5344CB8AC3E}">
        <p14:creationId xmlns:p14="http://schemas.microsoft.com/office/powerpoint/2010/main" val="2279788025"/>
      </p:ext>
    </p:extLst>
  </p:cSld>
  <p:clrMapOvr>
    <a:masterClrMapping/>
  </p:clrMapOvr>
  <p:transition spd="med">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200" dirty="0">
                <a:latin typeface="Arial" pitchFamily="34" charset="0"/>
                <a:cs typeface="Arial" pitchFamily="34" charset="0"/>
              </a:rPr>
              <a:t>Use case</a:t>
            </a:r>
          </a:p>
          <a:p>
            <a:pPr lvl="1"/>
            <a:r>
              <a:rPr lang="en-US" sz="2800" dirty="0">
                <a:latin typeface="Arial" pitchFamily="34" charset="0"/>
                <a:cs typeface="Arial" pitchFamily="34" charset="0"/>
              </a:rPr>
              <a:t>A sequence of actions a system performs that yields an observable result of value to an actor or actors</a:t>
            </a:r>
          </a:p>
          <a:p>
            <a:pPr lvl="1"/>
            <a:r>
              <a:rPr lang="en-US" sz="2800" dirty="0">
                <a:latin typeface="Arial" pitchFamily="34" charset="0"/>
                <a:cs typeface="Arial" pitchFamily="34" charset="0"/>
              </a:rPr>
              <a:t>Iterative and evolutionary nature</a:t>
            </a:r>
          </a:p>
          <a:p>
            <a:pPr lvl="2"/>
            <a:r>
              <a:rPr lang="en-US" sz="2800" dirty="0">
                <a:latin typeface="Arial" pitchFamily="34" charset="0"/>
                <a:cs typeface="Arial" pitchFamily="34" charset="0"/>
              </a:rPr>
              <a:t>Good fit for agile development</a:t>
            </a:r>
          </a:p>
          <a:p>
            <a:pPr lvl="1"/>
            <a:r>
              <a:rPr lang="en-US" sz="2800" dirty="0">
                <a:latin typeface="Arial" pitchFamily="34" charset="0"/>
                <a:cs typeface="Arial" pitchFamily="34" charset="0"/>
              </a:rPr>
              <a:t>A solution can be expressed as a set of use cases</a:t>
            </a:r>
          </a:p>
          <a:p>
            <a:pPr lvl="2"/>
            <a:r>
              <a:rPr lang="en-US" sz="2800" dirty="0">
                <a:latin typeface="Arial" pitchFamily="34" charset="0"/>
                <a:cs typeface="Arial" pitchFamily="34" charset="0"/>
              </a:rPr>
              <a:t>Derived from system requirements</a:t>
            </a:r>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Use Case Definitions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138" y="5433566"/>
            <a:ext cx="1552662" cy="1143383"/>
          </a:xfrm>
          <a:prstGeom prst="rect">
            <a:avLst/>
          </a:prstGeom>
          <a:ln w="57150">
            <a:solidFill>
              <a:schemeClr val="accent1"/>
            </a:solidFill>
          </a:ln>
        </p:spPr>
      </p:pic>
    </p:spTree>
    <p:extLst>
      <p:ext uri="{BB962C8B-B14F-4D97-AF65-F5344CB8AC3E}">
        <p14:creationId xmlns:p14="http://schemas.microsoft.com/office/powerpoint/2010/main" val="241734755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latin typeface="Arial" pitchFamily="34" charset="0"/>
                <a:cs typeface="Arial" pitchFamily="34" charset="0"/>
              </a:rPr>
              <a:t>Actor</a:t>
            </a:r>
          </a:p>
          <a:p>
            <a:pPr lvl="1"/>
            <a:r>
              <a:rPr lang="en-US" sz="2400" dirty="0">
                <a:latin typeface="Arial" pitchFamily="34" charset="0"/>
                <a:cs typeface="Arial" pitchFamily="34" charset="0"/>
              </a:rPr>
              <a:t>Someone or something outside the system that interacts with the system</a:t>
            </a:r>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Use Case Definitions (2)</a:t>
            </a:r>
            <a:endParaRPr lang="en-US" dirty="0">
              <a:latin typeface="Arial" panose="020B0604020202020204" pitchFamily="34" charset="0"/>
              <a:cs typeface="Arial" panose="020B0604020202020204" pitchFamily="34" charset="0"/>
            </a:endParaRPr>
          </a:p>
        </p:txBody>
      </p:sp>
      <p:pic>
        <p:nvPicPr>
          <p:cNvPr id="2050" name="Picture 2" descr="E:\index.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6849" y="3073825"/>
            <a:ext cx="3493826" cy="299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23507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8" presetClass="entr" presetSubtype="16"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diamond(in)">
                                      <p:cBhvr>
                                        <p:cTn id="11" dur="20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additive="base">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050"/>
                                        </p:tgtEl>
                                        <p:attrNameLst>
                                          <p:attrName>style.visibility</p:attrName>
                                        </p:attrNameLst>
                                      </p:cBhvr>
                                      <p:to>
                                        <p:strVal val="visible"/>
                                      </p:to>
                                    </p:set>
                                    <p:anim calcmode="lin" valueType="num">
                                      <p:cBhvr additive="base">
                                        <p:cTn id="26" dur="500" fill="hold"/>
                                        <p:tgtEl>
                                          <p:spTgt spid="2050"/>
                                        </p:tgtEl>
                                        <p:attrNameLst>
                                          <p:attrName>ppt_x</p:attrName>
                                        </p:attrNameLst>
                                      </p:cBhvr>
                                      <p:tavLst>
                                        <p:tav tm="0">
                                          <p:val>
                                            <p:strVal val="#ppt_x"/>
                                          </p:val>
                                        </p:tav>
                                        <p:tav tm="100000">
                                          <p:val>
                                            <p:strVal val="#ppt_x"/>
                                          </p:val>
                                        </p:tav>
                                      </p:tavLst>
                                    </p:anim>
                                    <p:anim calcmode="lin" valueType="num">
                                      <p:cBhvr additive="base">
                                        <p:cTn id="27"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latin typeface="Arial" pitchFamily="34" charset="0"/>
                <a:cs typeface="Arial" pitchFamily="34" charset="0"/>
              </a:rPr>
              <a:t>Actions</a:t>
            </a:r>
          </a:p>
          <a:p>
            <a:pPr lvl="1"/>
            <a:r>
              <a:rPr lang="en-US" sz="2800" dirty="0">
                <a:latin typeface="Arial" pitchFamily="34" charset="0"/>
                <a:cs typeface="Arial" pitchFamily="34" charset="0"/>
              </a:rPr>
              <a:t>A computational or algorithmic procedure that is invoked when an actor provides a signal to the system or when the system gets a time event</a:t>
            </a:r>
          </a:p>
          <a:p>
            <a:pPr lvl="1"/>
            <a:r>
              <a:rPr lang="en-US" sz="2800" dirty="0">
                <a:latin typeface="Arial" pitchFamily="34" charset="0"/>
                <a:cs typeface="Arial" pitchFamily="34" charset="0"/>
              </a:rPr>
              <a:t>The execution of an action represents some transformation or processing in the system </a:t>
            </a:r>
          </a:p>
          <a:p>
            <a:pPr marL="393192" lvl="1" indent="0">
              <a:buNone/>
            </a:pPr>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Use Case Definitions (3)</a:t>
            </a: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9622" y="4752975"/>
            <a:ext cx="2171700" cy="2105025"/>
          </a:xfrm>
          <a:prstGeom prst="rect">
            <a:avLst/>
          </a:prstGeom>
        </p:spPr>
      </p:pic>
    </p:spTree>
    <p:extLst>
      <p:ext uri="{BB962C8B-B14F-4D97-AF65-F5344CB8AC3E}">
        <p14:creationId xmlns:p14="http://schemas.microsoft.com/office/powerpoint/2010/main" val="3193748647"/>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16508" y="1545018"/>
            <a:ext cx="8229600" cy="4525963"/>
          </a:xfrm>
        </p:spPr>
        <p:txBody>
          <a:bodyPr/>
          <a:lstStyle/>
          <a:p>
            <a:r>
              <a:rPr lang="en-US" sz="3200" dirty="0">
                <a:latin typeface="Arial" pitchFamily="34" charset="0"/>
                <a:cs typeface="Arial" pitchFamily="34" charset="0"/>
              </a:rPr>
              <a:t>A sequence of actions</a:t>
            </a:r>
          </a:p>
          <a:p>
            <a:pPr lvl="1"/>
            <a:r>
              <a:rPr lang="en-US" sz="3200" dirty="0">
                <a:latin typeface="Arial" pitchFamily="34" charset="0"/>
                <a:cs typeface="Arial" pitchFamily="34" charset="0"/>
              </a:rPr>
              <a:t>Specific flow of events through the system</a:t>
            </a:r>
          </a:p>
          <a:p>
            <a:pPr lvl="1"/>
            <a:endParaRPr lang="en-US" sz="2800"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Use Case Definitions (4)</a:t>
            </a:r>
            <a:endParaRPr lang="en-US" dirty="0">
              <a:latin typeface="Arial" panose="020B0604020202020204" pitchFamily="34" charset="0"/>
              <a:cs typeface="Arial" panose="020B0604020202020204" pitchFamily="34" charset="0"/>
            </a:endParaRPr>
          </a:p>
        </p:txBody>
      </p:sp>
      <p:pic>
        <p:nvPicPr>
          <p:cNvPr id="1026" name="Picture 2" descr="E:\index.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8293" y="3271182"/>
            <a:ext cx="4653885" cy="2927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84620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800" dirty="0">
                <a:latin typeface="Arial" pitchFamily="34" charset="0"/>
                <a:cs typeface="Arial" pitchFamily="34" charset="0"/>
              </a:rPr>
              <a:t>An observable result of value  </a:t>
            </a:r>
          </a:p>
          <a:p>
            <a:pPr lvl="1"/>
            <a:r>
              <a:rPr lang="en-US" sz="2400" dirty="0">
                <a:latin typeface="Arial" pitchFamily="34" charset="0"/>
                <a:cs typeface="Arial" pitchFamily="34" charset="0"/>
              </a:rPr>
              <a:t>The sequence of actions must yield something that has value to an actor of the system</a:t>
            </a:r>
          </a:p>
          <a:p>
            <a:pPr lvl="1"/>
            <a:r>
              <a:rPr lang="en-US" sz="2400" dirty="0">
                <a:latin typeface="Arial" pitchFamily="34" charset="0"/>
                <a:cs typeface="Arial" pitchFamily="34" charset="0"/>
              </a:rPr>
              <a:t>An actor should not have to perform multiple use cases to achieve something useful</a:t>
            </a:r>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Use Case Definitions (5)</a:t>
            </a:r>
            <a:endParaRPr lang="en-US" dirty="0">
              <a:latin typeface="Arial" panose="020B0604020202020204" pitchFamily="34" charset="0"/>
              <a:cs typeface="Arial" panose="020B0604020202020204" pitchFamily="34" charset="0"/>
            </a:endParaRPr>
          </a:p>
        </p:txBody>
      </p:sp>
      <p:pic>
        <p:nvPicPr>
          <p:cNvPr id="3074" name="Picture 2" descr="E:\index.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6873" y="3804380"/>
            <a:ext cx="4454606" cy="2379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69218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417638"/>
            <a:ext cx="8229600" cy="4525963"/>
          </a:xfrm>
        </p:spPr>
        <p:txBody>
          <a:bodyPr/>
          <a:lstStyle/>
          <a:p>
            <a:r>
              <a:rPr lang="en-US" sz="3600" dirty="0">
                <a:latin typeface="Arial" panose="020B0604020202020204" pitchFamily="34" charset="0"/>
                <a:cs typeface="Arial" panose="020B0604020202020204" pitchFamily="34" charset="0"/>
              </a:rPr>
              <a:t>Use cases that are most likely going to occur when all goes well</a:t>
            </a:r>
          </a:p>
          <a:p>
            <a:endParaRPr lang="en-US" dirty="0">
              <a:latin typeface="Arial" panose="020B0604020202020204" pitchFamily="34" charset="0"/>
              <a:cs typeface="Arial" panose="020B0604020202020204" pitchFamily="34" charset="0"/>
            </a:endParaRPr>
          </a:p>
          <a:p>
            <a:pPr marL="109728" indent="0">
              <a:buNone/>
            </a:pPr>
            <a:endParaRPr lang="en-US" dirty="0">
              <a:latin typeface="Arial" panose="020B0604020202020204" pitchFamily="34" charset="0"/>
              <a:cs typeface="Arial" panose="020B0604020202020204" pitchFamily="34" charset="0"/>
            </a:endParaRP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Sunny Day Use Cases</a:t>
            </a:r>
            <a:endParaRPr lang="en-US" b="0" dirty="0">
              <a:effectLst/>
            </a:endParaRPr>
          </a:p>
        </p:txBody>
      </p:sp>
      <p:sp>
        <p:nvSpPr>
          <p:cNvPr id="2" name="AutoShape 2" descr="data:image/jpeg;base64,/9j/4AAQSkZJRgABAQAAAQABAAD/2wCEAAkGBhAOEBANDQ8QDw8PDw8PDQ8QDQ8QEA8OFRAVFBQQEhIYGyYeFxojGRQUHy8gIycpLCwtFR4xNTEqQSYrLDUBCQoKDgwOGg8PGjUkHyUpLC8pKSwqLS8yLSwwLCwsLywsLCwsKSoqLDQsLCwpLC8qLC8sLi8sKiwpLCksLCwsLP/AABEIALEBHAMBIgACEQEDEQH/xAAbAAADAAMBAQAAAAAAAAAAAAAAAgMBBQYEB//EAEQQAAIBAgMEBwMIBwcFAAAAAAECAAMRBBIhBQYxQRMyUWFxgZEiUqEUFlOxwdHh8AcjNHKSk9IzQmJzgrLxFUN0g8L/xAAbAQABBQEBAAAAAAAAAAAAAAADAAECBAUGB//EADURAAIBAwMBBQQKAgMAAAAAAAABAgMEERIhMQUTQVFhcRSBwdEGIjM0UpGh4fDxMrEjNUL/2gAMAwEAAhEDEQA/APtlTKwKsAykWKsAQR2EGfP9u7kPT6Sth2V6YLOKWodE42F+tYeek33ziofT0/4xNdtbe+mtNlovnqMCq2ByrfQkk900LXt6c/qLnnYx+oeyVqeasltxhrPu8TiIQhOkOECEJkCMOjIEcCYAlAJBsNGIARgJkCOBBNhlEwBGAmQIwEg2GUTAEyBGAjASLYRRFtM2jWmbSOSaiJlhlj2mbRsj6SeWGWUtC0WRaSdpi0paYtHyM4kyIpEqRFIj5IOJIiKRKkRSJNMG4kSIhEuREIhEwMokCIhEsREYQiYCUScIEQkwQQhCOMEIQiEEIQjCCEIRxAI4EwolFEg2EijKiUAmFEcCCbLMUZAjgTAEcCCbDxiAEYCZAjASDYZRMARgJkCNaQyEURbTNo1oWjZJqJi0LRrQtGyPgW0LRrQtFkWBLTFpS0xaPkbSTImCJS0UiOmQcSZEQiWIiESaYNxJERCJUiKRJpgZRIERGEswk2EKmV5RIsIkqwk2EMmV5IxCEJIGEIQiEEIQiEEBCZURh0OolFEVRKKIJssRQyiUAiqJRRBNlmKMgRwJgCOBBNliKMgRgIARgJBsKkYAjATIEyBINhEjFpm0YCZyyLZLAtoWj2gRYleYtmHZcXAPfa3rIOazgmoPGRLQtKZYZY+ojglaYtK5YpEfI2CdpgiUIikSaYzRMiKRKERSJJMG0SIiESxEQiETAyRFhJsJZhJsIVMryRFhJMJdhJMIaLKs0ShMmYhAAQhCOMEIQiEEdRElFkWTiOolVERZRRAyLUEOolFERRKKIFssxQwEcCYAjgQTZYijIEYCYAjgSDYVIAIwEAI4WDbCJGAIwWPTHEEAgjgQDqNb+l5RaQ7B8Zz9/wBbpWVXs6kXxlNY+aNm06TO6p9pCS5w85EpJz7OHj+Ey+HBOYaNzPEHsuJ66WGJ4Cw8PqAnpTZp5/YPvnHXPVLmvde0UsxxsvTz8c8nTULGhRt+wqYed36mpSkTe/s20vxv3jtg9EjVfa7rWPkZuTs383/CRqYAj8/aJZn13qGtS2wu7Gz+P6lePSrLS4758c/xGozDw5a6a9msxPe6EaH8JKpTzAr26XtwJ5iadL6VRbSnTx7/ANijP6PPDcKmfd+55CsUiNQbMiseJAJ8ZkidmpHLtESIpEqREIhUwbRMiIRKkRGEImCkiLCTYSzCTYQqZXkiDCTYSzCSaGiypNEWix2iQyKsghCEkRCEIRCASqyYlFkJBIFVlFk1lVgJFuBRZRREWUWBZaihhHEURxBMsRQwEcCKBKKIOTCpGVEoomAJVCToQBbWwvYjt11mP1O8naUXUhDVj9PPxNOwtYXNVQlLHx+AJTNwdNCO+bLCYK+p/wCPxkcFRzH6vHtm5p07aCcFVuavUJqpWxtxhHXU6FOzi6dLv5yYp0gOEqKcdElQkvU7fYDKZ5+jimnPXkiskJK22GUzXV8KG5TVVqBU9150DpPHi6FwfzpMi5tu9clujVaeDl8Logvpx4gjS8fQ8J7HBBI7O+ePMWqOeS5U8wLn4tbynYdK6072p2XZ4ws5zn4I5vqPS1bU+115y+MfuIwiESzCTYTqIs59okYhEoYhhkCkiTSbCVaTaFiV5oi0k0s0k0PEqTItJyjScPEpyCEISRAIQhEIyJRZISqyEgkCyyqySyqwEi5AososRZRYCRbiOI4iiOIJlhDqJRREWVUQEmFQ6iUA4EfHQd4iAjn5dh8/sjgzlOt9V9nToRhltcvjD/2dH0rpvbYrOWEnwuc/A22zqdhf866/dNlTE8WB6vp/tE99Oc5aRWEblZ5kyyLKqsRJZZ0NKKKUmYKxGWXMk0LUgkiKZ5qizzVBPXUnmqTFuYosQNHjEs355H7rTWYVbKQ3XuxfxJJv4Tb7R4+Z+oTV1qi3y+0zDkgBZb9pOg8D6QXRLp291KChqUsccrz9N9x+p26r26k5Yx48MGEkwlATzFjEYT0WDOIksETEMo0QywgLJNJtKtJNDRK0yTSLSzTrdkbkUqlFKtd3LVFVwEKgKGFwNQbmxjzrRpLMiNK1qXEnGmjh2kjPqWH3LwaLlamah5u7tmPoQB5TU4j9HCM7GnXKIT7CGnnK6cC2YX1kYdRot4e3uCVeiXSSaSfkn88HBwm129u7VwTAOQ6PfJUXgbcQRyM1UvwnGa1ReUY1WlOlJwmsNBCEJMGAlVkpRZGROBemCSAASSQAALkk8ABOowe41d1DVHSkSOqQXYeNrAepnk3U2PXatRxPQnoVfMWYhQRlIDKDq1iQdByn0bNMW8upQlpgzqemdPjUg51U/Jce85DA7itmPyiqMo6opcW7yWHs+GvjPdV3JoEew9VG5HMGF+8EfdOhzQzTPlcVW85NuNjQisKJwJ3axQdkFIsFNg4ZVVha4IzEdshitm1qOtWk6D3tGXzZSQPOfRc0w1iLHUHQjtEIrufegD6bT7mz5ssss2O1Ng1KdV+gpM1E2ZctjlJ6yAXvYEX4c+6a5ezmNCDoQewjlD61JZRmzpSpyxJFQt9DGyEdpHqw++CzLPy/Nph9ZlQjbt1lnwXfny8DU6VGtKulSePH08zabOqaW/Omn3TZUzNBgq+U27eHj2TdU3vqJxdpV2OpuIYke1GlVaeVHlA836VZYKMonozRGaJniM8JOssEVExUaeaoZR3njxdfKD+dJkXNVclinHLwazHVLnTvtzsTw09J4sLTCqV5gkOebNza/fx85ao97k95PcJKhxqfv28wqg/EGWfo3Uk6tRY2azn0/srdcppUYPvTB5Fpd5F53cDkJEWk2lGkmlqICQjR8FgWr1FpJa7X1PBQOJMm0rgMe2HqLVUXtcEHmp4iEecPTyCWnWtfGdzqtnbpUaTB6hNYgdVlAS/bl5+c36sAAAAABYACwA7AJy7b6Ugt+jqZvd9m1/3r/ZPAN+nHWoKfCow+wzNdC4q7yRuxvLK3WIvHomzuOlh0s4Z9/wA8sOPOsf6YifpAf+9QU+FVh9YMXsFf8P6od9YtF/7/AEfyO2xWHp1hlrU0qLe4DqGAPC4vwM4zbW5DGrfCACmVBys/Va5uBc3twPnEb9ID3FqC253qMTbuNtJ5cVvxiGa9MJTW1sts/mSZZoW91Sf1dvV7FC8ven3Efr7+i3/NnOwhCbhyJ79i7HfF1OjU5VAzVHIuFXw5k8hO0w+5+DQAMj1DzZ6rC/kpAnN7n7SWlUem5C9MEyMdBmW/s3782nh3zs+kMwr6tVVTSnhHYdItLeVBVGk5d+d8GwFcDQTPyianE49KS56rrTW4GZmCi54C5iU9qUn6lak3hVQ/bMzT3m/qWcZNz8oh8omr+VD3l/iEnU2nSXrVaa+NVB9sbA+pG4+UQ+UTTUtq0n6tak3hVT75Q41BxqIP9a/fH0iUkza/KJod50X9XVFg5qCmT7ylWOvbbL8TCrt2gnGshPYh6Q+i3mmxWNOIqdIcwRRakjWuL9ZyBzOnkISnB5yVLqrBQafJRZkUD71/3lH2Wi09bAAkk2AAuSewCbjD7BrsLkKncza+gBkLmhSqrFSKfqinbVK0H/xNr0NV0LDUlbdwa/Dx0ntweNto3/P4yuO2XVpqSy3UAkshLWFuJFr/AAmqQM3UBJPAkEKO8k208JxvUbCcbiKtobY7uM5fLOos7lOg3cy3z388LhHR06oPCVFSaIu9KwOvr8DLJtPt+oH7pQdd0ZOFTZosql2kVOG6Zt+kimpNYdp/m34yT7RJ/Nvqid4nshK3kbCvigvP8JqMTXL3tx1y3962hMahh61bLlQsxVWIFgFuO06AT14bYFY1EWqlkJu7BlOgF7aG4vw85F211UqadDxnHG39BKc6MYatXceTA7GfEKr2zqQD7Vlpg+H974z21d3ayj2VRv8ACj2PlcAfGdQiBQFUAAAAACwAHAARp3tNRpLTBYXgjnJ0FU3m234miwe7C2Brks3uKSqjuuNT8J6n3bwxFuit3h6gP1zZwhNcvElGhTSxpOM25u01BTWpEvTXV1PXRfeuOsPiO+aAmfUSL6HUHiJy+K3HWw+T1SvD2agDC1+RAB0HjLlC5S2mZt1YtvVSXuORYyTGfSMFu3hqQA6Jajc3qKHYnz0HlJ7R3Vw1ZSBTWk9vZekoQg94GjecOr2CfGxUl0qq45ys+B81cyLmejF0GpVKlF7Z6blGtwJHMdxFj5zyuZrQ3WUc5VzFtPkmxmIGEOU2EIQjjBCEIhGCL8Z6qO1MRTGVK9VVHAZ8wHhmvaeaEhKEZf5LIWnVnTeYNr0ZV6rVGz1Xeo3JncsR4X4eUYU1PEA+IEiplVMg4JLCCKpKTzJ5ZRcOnuL/AAiXp0lHBQPISSmVUwMkW4SLZAeIB8RGWgnur/CIimOKg7R6iAki3CRdABwEqrTOzsG1eolJdCx1PHKo1Len2Tv8DsylQXLTUDtY6s3eWlKvVUNu80rW1lW3zhGn3SwqlXrnVsxpr/hAAJt3kn4TooWhM2UtTyb1KmqcVFBNFitmt0xWkvsOocngiNcgi/fobd5m9hIjzgprDNJiN3mcf2ig/uEj1vNPiNjV6bBCmbNorJqp8SbZfO07OLUTMCDz+HeJmXPS6FzLXJb+KZboXE6EdEeDmqG7FVhd3ROFgAXI8ToPT4x6m6bWIWutyCNaRHEW96b7D17qC3HUHxBsfiJTpB4eIIjrpVommoceb+Y/tVZrGo8+zsKaVMIbXF72vY66fC09UITSWxVSwsBCEIhwhCEQghCEQgiuxAJALEAkKLXJ7BcgesaEQj5LtqjiBVqVcVSak1aozWIuo5BFcaNYADTsmsYz7TXoLUUpUUOjCzKwBBHYQZyGK/RujOzUsQaaE3RDSz5B7ubMCRf8mbdtfwS0z2wcpfdHquWuk9Wec4T+RwcJ0+O/R9iqYJpNTrgcgTTc+AbT4zmq1JkYo6sjroysCrA94M06denV/wAHkwa9pWofaRx/PEWEIQxVCEIRCCEIRCCOrRIAxmiSeD0K0qrTzK0vScAqW6oZS/7uYX+F4CawW6cstI7vdzdRAi1sSud2AZabdVAeGYcz46CdKtBAMoVQOwKAPSODM3nL1Kkqjyzv6NCFGOmKPJR2VRp1DWp01RypQldAQSD1RpfQaz1wvC8g23yGSS4CELwvGHCELwvEIIQvC8QhKVEILL2knmSSbn64xEzeF4hEAcjBf7rXy9xGuX0+oy15LE0ywGW11ZW100HH4XmBV1sdD2H7O2IRa8LyeeGeOIpeF5PPDPEIpeF5PPDPEIpeF5PPDPEIpeF5PPDPEIpeaLezYC4uizKB09JS1FgNTbXoz3H4E3m5zzXbwbZTCYepWYjNYrSUnV6pByqPPU9wJ5SdJyjNOHICvGE6clU4xufJVa4B7ReZiUlsAONgBHnXnmj5CEIRxghCEQghCEQjIMopkpkGRayTjLB2e7e+y0kXD4y4VAFp1wCwyDgtQDUEcM3rbietwu2sNWIWjiKNRmvlVKyMxsLn2Qb8J8iVp6cDizQq066AF6bBgOGYcGW/epI85k17CLzKH5HSWnWZxShUWV4+R9gzQzTX7P2rTxNMVaLZlPH3lbmrDkw7J6elmK01szqlJNZRfNDNNbtPbNLCp0tZrC9lUC7u3uovM/kzU/P3D/R4n+Sv9clGnKW6RCdanB4lJI6jNDNOX+feH+jxP8lf65n59Yf6PE/yV/rj9jPwIe00vxL8zp80M05j59Yf6PE/yV/rmfnzh/o8T/JX+uLsp+A/tFL8S/M6bNDNOZ+fOH+jxA7+hXT0abDD7yYWp1cRS8GqCmw8Vax+EZ05LlEo1oS4aNtmkMYR0bkm2VWYHsIF7zw194sLTF3xNEdwqox8lUkn0nNbd3qOJU0MOGWk2lWq4Ks680ReIB4EmxtpbnHhSlN4SIVriFKOZM2lLfHDMoJNQXANjQq9ncJh98sOOHSt+7RYf7rTki0QvNFWcDEfVKngjo8Tvu3Cjhz3NVcAfwre/qJnDb8AACvRYHm1IhlP+liCPUzl2eTZ4ZWVNrGCq+qV08592DtG36wwHVrk9go6/E2mq2hv5VYFcNS6K/8A3KpDMO9UGl/EnwnNs8kzQkLCknl7gavWK8lhNL0Omwe/1ZAFr0lrW0zq3Rse8rYgnwtK1/0im36rCm/I1KwsPJV19ROQJmDDOwot5wVl1i6S06v0R2mB/SFey18O+bmaBDg/6GsR6mdL/wBQ6oKVFZhorKobwtfjJ7EpUqVCmMOBkZFbMOLkjVmPM39OE1G9WxKmIYVaDhKvRlLahmAzW1zWA9ojhzOswqzg5fUjg7C1jVUF2s9T8lj+zcrtAs/RoAGKhhncD2SSLgC99VbS/KXWhTX9bXdKjLf2my5UsDcIOXPvnG4fc+q7Go5CEgWyUwmRgRY0wOrwHDnrJ/Mup0dai1QfrKVWmCFUOM6hSw77BRpbgIBLLLMtk8G3xWP2ZtQPRo1KRrhSadRRlYHUKwNvaS+nZObq7m41Tboc/wDiSpTK/Eg/CaqjszFCsoZG6VXqWKvXZF6QU1bKHUClTApAimpYXI1AE+lnePDUgKdXE0Q4UZh0ikg99uEvUbmrS2hv5c/6Mq6sKFw9VXZ+PGfzPl8IQnSHCBCEIhBCEIhBCEIhGVlVhCDkFgb7cP8AasR/kp/uM7qEJzl39qzvOmfdo/zvOC3y/b6f/j//AHPGIQmhbfZIxL/7xIcTImYQrKyMiZEISJMJ4No8IQjMlHkls6bCEI8SNTkQxDCEKivIm0m0IQsStIk0mYQh4lSZiEISYM7ncT9mb/Of7Jy2/n7d/wCqn9sITCp/epe87Cv/ANfT9x516k05/tPOEJbp8szK/CKYvhK4XqiEIahwVbzlH//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AOEBANDQ8QDw8PDw8PDQ8QDQ8QEA8OFRAVFBQQEhIYGyYeFxojGRQUHy8gIycpLCwtFR4xNTEqQSYrLDUBCQoKDgwOGg8PGjUkHyUpLC8pKSwqLS8yLSwwLCwsLywsLCwsKSoqLDQsLCwpLC8qLC8sLi8sKiwpLCksLCwsLP/AABEIALEBHAMBIgACEQEDEQH/xAAbAAADAAMBAQAAAAAAAAAAAAAAAgMBBQYEB//EAEQQAAIBAgMEBwMIBwcFAAAAAAECAAMRBBIhBQYxQRMyUWFxgZEiUqEUFlOxwdHh8AcjNHKSk9IzQmJzgrLxFUN0g8L/xAAbAQABBQEBAAAAAAAAAAAAAAADAAECBAUGB//EADURAAIBAwMBBQQKAgMAAAAAAAABAgMEERIhMQUTQVFhcRSBwdEGIjM0UpGh4fDxMrEjNUL/2gAMAwEAAhEDEQA/APtlTKwKsAykWKsAQR2EGfP9u7kPT6Sth2V6YLOKWodE42F+tYeek33ziofT0/4xNdtbe+mtNlovnqMCq2ByrfQkk900LXt6c/qLnnYx+oeyVqeasltxhrPu8TiIQhOkOECEJkCMOjIEcCYAlAJBsNGIARgJkCOBBNhlEwBGAmQIwEg2GUTAEyBGAjASLYRRFtM2jWmbSOSaiJlhlj2mbRsj6SeWGWUtC0WRaSdpi0paYtHyM4kyIpEqRFIj5IOJIiKRKkRSJNMG4kSIhEuREIhEwMokCIhEsREYQiYCUScIEQkwQQhCOMEIQiEEIQjCCEIRxAI4EwolFEg2EijKiUAmFEcCCbLMUZAjgTAEcCCbDxiAEYCZAjASDYZRMARgJkCNaQyEURbTNo1oWjZJqJi0LRrQtGyPgW0LRrQtFkWBLTFpS0xaPkbSTImCJS0UiOmQcSZEQiWIiESaYNxJERCJUiKRJpgZRIERGEswk2EKmV5RIsIkqwk2EMmV5IxCEJIGEIQiEEIQiEEBCZURh0OolFEVRKKIJssRQyiUAiqJRRBNlmKMgRwJgCOBBNliKMgRgIARgJBsKkYAjATIEyBINhEjFpm0YCZyyLZLAtoWj2gRYleYtmHZcXAPfa3rIOazgmoPGRLQtKZYZY+ojglaYtK5YpEfI2CdpgiUIikSaYzRMiKRKERSJJMG0SIiESxEQiETAyRFhJsJZhJsIVMryRFhJMJdhJMIaLKs0ShMmYhAAQhCOMEIQiEEdRElFkWTiOolVERZRRAyLUEOolFERRKKIFssxQwEcCYAjgQTZYijIEYCYAjgSDYVIAIwEAI4WDbCJGAIwWPTHEEAgjgQDqNb+l5RaQ7B8Zz9/wBbpWVXs6kXxlNY+aNm06TO6p9pCS5w85EpJz7OHj+Ey+HBOYaNzPEHsuJ66WGJ4Cw8PqAnpTZp5/YPvnHXPVLmvde0UsxxsvTz8c8nTULGhRt+wqYed36mpSkTe/s20vxv3jtg9EjVfa7rWPkZuTs383/CRqYAj8/aJZn13qGtS2wu7Gz+P6lePSrLS4758c/xGozDw5a6a9msxPe6EaH8JKpTzAr26XtwJ5iadL6VRbSnTx7/ANijP6PPDcKmfd+55CsUiNQbMiseJAJ8ZkidmpHLtESIpEqREIhUwbRMiIRKkRGEImCkiLCTYSzCTYQqZXkiDCTYSzCSaGiypNEWix2iQyKsghCEkRCEIRCASqyYlFkJBIFVlFk1lVgJFuBRZRREWUWBZaihhHEURxBMsRQwEcCKBKKIOTCpGVEoomAJVCToQBbWwvYjt11mP1O8naUXUhDVj9PPxNOwtYXNVQlLHx+AJTNwdNCO+bLCYK+p/wCPxkcFRzH6vHtm5p07aCcFVuavUJqpWxtxhHXU6FOzi6dLv5yYp0gOEqKcdElQkvU7fYDKZ5+jimnPXkiskJK22GUzXV8KG5TVVqBU9150DpPHi6FwfzpMi5tu9clujVaeDl8Logvpx4gjS8fQ8J7HBBI7O+ePMWqOeS5U8wLn4tbynYdK6072p2XZ4ws5zn4I5vqPS1bU+115y+MfuIwiESzCTYTqIs59okYhEoYhhkCkiTSbCVaTaFiV5oi0k0s0k0PEqTItJyjScPEpyCEISRAIQhEIyJRZISqyEgkCyyqySyqwEi5AososRZRYCRbiOI4iiOIJlhDqJRREWVUQEmFQ6iUA4EfHQd4iAjn5dh8/sjgzlOt9V9nToRhltcvjD/2dH0rpvbYrOWEnwuc/A22zqdhf866/dNlTE8WB6vp/tE99Oc5aRWEblZ5kyyLKqsRJZZ0NKKKUmYKxGWXMk0LUgkiKZ5qizzVBPXUnmqTFuYosQNHjEs355H7rTWYVbKQ3XuxfxJJv4Tb7R4+Z+oTV1qi3y+0zDkgBZb9pOg8D6QXRLp291KChqUsccrz9N9x+p26r26k5Yx48MGEkwlATzFjEYT0WDOIksETEMo0QywgLJNJtKtJNDRK0yTSLSzTrdkbkUqlFKtd3LVFVwEKgKGFwNQbmxjzrRpLMiNK1qXEnGmjh2kjPqWH3LwaLlamah5u7tmPoQB5TU4j9HCM7GnXKIT7CGnnK6cC2YX1kYdRot4e3uCVeiXSSaSfkn88HBwm129u7VwTAOQ6PfJUXgbcQRyM1UvwnGa1ReUY1WlOlJwmsNBCEJMGAlVkpRZGROBemCSAASSQAALkk8ABOowe41d1DVHSkSOqQXYeNrAepnk3U2PXatRxPQnoVfMWYhQRlIDKDq1iQdByn0bNMW8upQlpgzqemdPjUg51U/Jce85DA7itmPyiqMo6opcW7yWHs+GvjPdV3JoEew9VG5HMGF+8EfdOhzQzTPlcVW85NuNjQisKJwJ3axQdkFIsFNg4ZVVha4IzEdshitm1qOtWk6D3tGXzZSQPOfRc0w1iLHUHQjtEIrufegD6bT7mz5ssss2O1Ng1KdV+gpM1E2ZctjlJ6yAXvYEX4c+6a5ezmNCDoQewjlD61JZRmzpSpyxJFQt9DGyEdpHqw++CzLPy/Nph9ZlQjbt1lnwXfny8DU6VGtKulSePH08zabOqaW/Omn3TZUzNBgq+U27eHj2TdU3vqJxdpV2OpuIYke1GlVaeVHlA836VZYKMonozRGaJniM8JOssEVExUaeaoZR3njxdfKD+dJkXNVclinHLwazHVLnTvtzsTw09J4sLTCqV5gkOebNza/fx85ao97k95PcJKhxqfv28wqg/EGWfo3Uk6tRY2azn0/srdcppUYPvTB5Fpd5F53cDkJEWk2lGkmlqICQjR8FgWr1FpJa7X1PBQOJMm0rgMe2HqLVUXtcEHmp4iEecPTyCWnWtfGdzqtnbpUaTB6hNYgdVlAS/bl5+c36sAAAAABYACwA7AJy7b6Ugt+jqZvd9m1/3r/ZPAN+nHWoKfCow+wzNdC4q7yRuxvLK3WIvHomzuOlh0s4Z9/wA8sOPOsf6YifpAf+9QU+FVh9YMXsFf8P6od9YtF/7/AEfyO2xWHp1hlrU0qLe4DqGAPC4vwM4zbW5DGrfCACmVBys/Va5uBc3twPnEb9ID3FqC253qMTbuNtJ5cVvxiGa9MJTW1sts/mSZZoW91Sf1dvV7FC8ven3Efr7+i3/NnOwhCbhyJ79i7HfF1OjU5VAzVHIuFXw5k8hO0w+5+DQAMj1DzZ6rC/kpAnN7n7SWlUem5C9MEyMdBmW/s3782nh3zs+kMwr6tVVTSnhHYdItLeVBVGk5d+d8GwFcDQTPyianE49KS56rrTW4GZmCi54C5iU9qUn6lak3hVQ/bMzT3m/qWcZNz8oh8omr+VD3l/iEnU2nSXrVaa+NVB9sbA+pG4+UQ+UTTUtq0n6tak3hVT75Q41BxqIP9a/fH0iUkza/KJod50X9XVFg5qCmT7ylWOvbbL8TCrt2gnGshPYh6Q+i3mmxWNOIqdIcwRRakjWuL9ZyBzOnkISnB5yVLqrBQafJRZkUD71/3lH2Wi09bAAkk2AAuSewCbjD7BrsLkKncza+gBkLmhSqrFSKfqinbVK0H/xNr0NV0LDUlbdwa/Dx0ntweNto3/P4yuO2XVpqSy3UAkshLWFuJFr/AAmqQM3UBJPAkEKO8k208JxvUbCcbiKtobY7uM5fLOos7lOg3cy3z388LhHR06oPCVFSaIu9KwOvr8DLJtPt+oH7pQdd0ZOFTZosql2kVOG6Zt+kimpNYdp/m34yT7RJ/Nvqid4nshK3kbCvigvP8JqMTXL3tx1y3962hMahh61bLlQsxVWIFgFuO06AT14bYFY1EWqlkJu7BlOgF7aG4vw85F211UqadDxnHG39BKc6MYatXceTA7GfEKr2zqQD7Vlpg+H974z21d3ayj2VRv8ACj2PlcAfGdQiBQFUAAAAACwAHAARp3tNRpLTBYXgjnJ0FU3m234miwe7C2Brks3uKSqjuuNT8J6n3bwxFuit3h6gP1zZwhNcvElGhTSxpOM25u01BTWpEvTXV1PXRfeuOsPiO+aAmfUSL6HUHiJy+K3HWw+T1SvD2agDC1+RAB0HjLlC5S2mZt1YtvVSXuORYyTGfSMFu3hqQA6Jajc3qKHYnz0HlJ7R3Vw1ZSBTWk9vZekoQg94GjecOr2CfGxUl0qq45ys+B81cyLmejF0GpVKlF7Z6blGtwJHMdxFj5zyuZrQ3WUc5VzFtPkmxmIGEOU2EIQjjBCEIhGCL8Z6qO1MRTGVK9VVHAZ8wHhmvaeaEhKEZf5LIWnVnTeYNr0ZV6rVGz1Xeo3JncsR4X4eUYU1PEA+IEiplVMg4JLCCKpKTzJ5ZRcOnuL/AAiXp0lHBQPISSmVUwMkW4SLZAeIB8RGWgnur/CIimOKg7R6iAki3CRdABwEqrTOzsG1eolJdCx1PHKo1Len2Tv8DsylQXLTUDtY6s3eWlKvVUNu80rW1lW3zhGn3SwqlXrnVsxpr/hAAJt3kn4TooWhM2UtTyb1KmqcVFBNFitmt0xWkvsOocngiNcgi/fobd5m9hIjzgprDNJiN3mcf2ig/uEj1vNPiNjV6bBCmbNorJqp8SbZfO07OLUTMCDz+HeJmXPS6FzLXJb+KZboXE6EdEeDmqG7FVhd3ROFgAXI8ToPT4x6m6bWIWutyCNaRHEW96b7D17qC3HUHxBsfiJTpB4eIIjrpVommoceb+Y/tVZrGo8+zsKaVMIbXF72vY66fC09UITSWxVSwsBCEIhwhCEQghCEQgiuxAJALEAkKLXJ7BcgesaEQj5LtqjiBVqVcVSak1aozWIuo5BFcaNYADTsmsYz7TXoLUUpUUOjCzKwBBHYQZyGK/RujOzUsQaaE3RDSz5B7ubMCRf8mbdtfwS0z2wcpfdHquWuk9Wec4T+RwcJ0+O/R9iqYJpNTrgcgTTc+AbT4zmq1JkYo6sjroysCrA94M06denV/wAHkwa9pWofaRx/PEWEIQxVCEIRCCEIRCCOrRIAxmiSeD0K0qrTzK0vScAqW6oZS/7uYX+F4CawW6cstI7vdzdRAi1sSud2AZabdVAeGYcz46CdKtBAMoVQOwKAPSODM3nL1Kkqjyzv6NCFGOmKPJR2VRp1DWp01RypQldAQSD1RpfQaz1wvC8g23yGSS4CELwvGHCELwvEIIQvC8QhKVEILL2knmSSbn64xEzeF4hEAcjBf7rXy9xGuX0+oy15LE0ywGW11ZW100HH4XmBV1sdD2H7O2IRa8LyeeGeOIpeF5PPDPEIpeF5PPDPEIpeF5PPDPEIpeF5PPDPEIpeaLezYC4uizKB09JS1FgNTbXoz3H4E3m5zzXbwbZTCYepWYjNYrSUnV6pByqPPU9wJ5SdJyjNOHICvGE6clU4xufJVa4B7ReZiUlsAONgBHnXnmj5CEIRxghCEQghCEQjIMopkpkGRayTjLB2e7e+y0kXD4y4VAFp1wCwyDgtQDUEcM3rbietwu2sNWIWjiKNRmvlVKyMxsLn2Qb8J8iVp6cDizQq066AF6bBgOGYcGW/epI85k17CLzKH5HSWnWZxShUWV4+R9gzQzTX7P2rTxNMVaLZlPH3lbmrDkw7J6elmK01szqlJNZRfNDNNbtPbNLCp0tZrC9lUC7u3uovM/kzU/P3D/R4n+Sv9clGnKW6RCdanB4lJI6jNDNOX+feH+jxP8lf65n59Yf6PE/yV/rj9jPwIe00vxL8zp80M05j59Yf6PE/yV/rmfnzh/o8T/JX+uLsp+A/tFL8S/M6bNDNOZ+fOH+jxA7+hXT0abDD7yYWp1cRS8GqCmw8Vax+EZ05LlEo1oS4aNtmkMYR0bkm2VWYHsIF7zw194sLTF3xNEdwqox8lUkn0nNbd3qOJU0MOGWk2lWq4Ks680ReIB4EmxtpbnHhSlN4SIVriFKOZM2lLfHDMoJNQXANjQq9ncJh98sOOHSt+7RYf7rTki0QvNFWcDEfVKngjo8Tvu3Cjhz3NVcAfwre/qJnDb8AACvRYHm1IhlP+liCPUzl2eTZ4ZWVNrGCq+qV08592DtG36wwHVrk9go6/E2mq2hv5VYFcNS6K/8A3KpDMO9UGl/EnwnNs8kzQkLCknl7gavWK8lhNL0Omwe/1ZAFr0lrW0zq3Rse8rYgnwtK1/0im36rCm/I1KwsPJV19ROQJmDDOwot5wVl1i6S06v0R2mB/SFey18O+bmaBDg/6GsR6mdL/wBQ6oKVFZhorKobwtfjJ7EpUqVCmMOBkZFbMOLkjVmPM39OE1G9WxKmIYVaDhKvRlLahmAzW1zWA9ojhzOswqzg5fUjg7C1jVUF2s9T8lj+zcrtAs/RoAGKhhncD2SSLgC99VbS/KXWhTX9bXdKjLf2my5UsDcIOXPvnG4fc+q7Go5CEgWyUwmRgRY0wOrwHDnrJ/Mup0dai1QfrKVWmCFUOM6hSw77BRpbgIBLLLMtk8G3xWP2ZtQPRo1KRrhSadRRlYHUKwNvaS+nZObq7m41Tboc/wDiSpTK/Eg/CaqjszFCsoZG6VXqWKvXZF6QU1bKHUClTApAimpYXI1AE+lnePDUgKdXE0Q4UZh0ikg99uEvUbmrS2hv5c/6Mq6sKFw9VXZ+PGfzPl8IQnSHCBCEIhBCEIhBCEIhGVlVhCDkFgb7cP8AasR/kp/uM7qEJzl39qzvOmfdo/zvOC3y/b6f/j//AHPGIQmhbfZIxL/7xIcTImYQrKyMiZEISJMJ4No8IQjMlHkls6bCEI8SNTkQxDCEKivIm0m0IQsStIk0mYQh4lSZiEISYM7ncT9mb/Of7Jy2/n7d/wCqn9sITCp/epe87Cv/ANfT9x516k05/tPOEJbp8szK/CKYvhK4XqiEIahwVbzlH//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9744" y="2881625"/>
            <a:ext cx="5390865" cy="3359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085591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9"/>
                                        </p:tgtEl>
                                        <p:attrNameLst>
                                          <p:attrName>style.visibility</p:attrName>
                                        </p:attrNameLst>
                                      </p:cBhvr>
                                      <p:to>
                                        <p:strVal val="visible"/>
                                      </p:to>
                                    </p:set>
                                    <p:anim calcmode="lin" valueType="num">
                                      <p:cBhvr additive="base">
                                        <p:cTn id="13" dur="500" fill="hold"/>
                                        <p:tgtEl>
                                          <p:spTgt spid="1029"/>
                                        </p:tgtEl>
                                        <p:attrNameLst>
                                          <p:attrName>ppt_x</p:attrName>
                                        </p:attrNameLst>
                                      </p:cBhvr>
                                      <p:tavLst>
                                        <p:tav tm="0">
                                          <p:val>
                                            <p:strVal val="#ppt_x"/>
                                          </p:val>
                                        </p:tav>
                                        <p:tav tm="100000">
                                          <p:val>
                                            <p:strVal val="#ppt_x"/>
                                          </p:val>
                                        </p:tav>
                                      </p:tavLst>
                                    </p:anim>
                                    <p:anim calcmode="lin" valueType="num">
                                      <p:cBhvr additive="base">
                                        <p:cTn id="14"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3200" dirty="0">
                <a:latin typeface="Arial" panose="020B0604020202020204" pitchFamily="34" charset="0"/>
                <a:cs typeface="Arial" panose="020B0604020202020204" pitchFamily="34" charset="0"/>
              </a:rPr>
              <a:t>Use cases that are most likely going to occur when do not go well</a:t>
            </a: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r>
              <a:rPr lang="en-US" b="0" dirty="0">
                <a:effectLst/>
                <a:latin typeface="Arial" panose="020B0604020202020204" pitchFamily="34" charset="0"/>
                <a:cs typeface="Arial" panose="020B0604020202020204" pitchFamily="34" charset="0"/>
              </a:rPr>
              <a:t>Raining Day Use Cases</a:t>
            </a:r>
          </a:p>
        </p:txBody>
      </p:sp>
      <p:sp>
        <p:nvSpPr>
          <p:cNvPr id="2" name="AutoShape 2" descr="data:image/jpeg;base64,/9j/4AAQSkZJRgABAQAAAQABAAD/2wCEAAkGBhAOEBANDQ8QDw8PDw8PDQ8QDQ8QEA8OFRAVFBQQEhIYGyYeFxojGRQUHy8gIycpLCwtFR4xNTEqQSYrLDUBCQoKDgwOGg8PGjUkHyUpLC8pKSwqLS8yLSwwLCwsLywsLCwsKSoqLDQsLCwpLC8qLC8sLi8sKiwpLCksLCwsLP/AABEIALEBHAMBIgACEQEDEQH/xAAbAAADAAMBAQAAAAAAAAAAAAAAAgMBBQYEB//EAEQQAAIBAgMEBwMIBwcFAAAAAAECAAMRBBIhBQYxQRMyUWFxgZEiUqEUFlOxwdHh8AcjNHKSk9IzQmJzgrLxFUN0g8L/xAAbAQABBQEBAAAAAAAAAAAAAAADAAECBAUGB//EADURAAIBAwMBBQQKAgMAAAAAAAABAgMEERIhMQUTQVFhcRSBwdEGIjM0UpGh4fDxMrEjNUL/2gAMAwEAAhEDEQA/APtlTKwKsAykWKsAQR2EGfP9u7kPT6Sth2V6YLOKWodE42F+tYeek33ziofT0/4xNdtbe+mtNlovnqMCq2ByrfQkk900LXt6c/qLnnYx+oeyVqeasltxhrPu8TiIQhOkOECEJkCMOjIEcCYAlAJBsNGIARgJkCOBBNhlEwBGAmQIwEg2GUTAEyBGAjASLYRRFtM2jWmbSOSaiJlhlj2mbRsj6SeWGWUtC0WRaSdpi0paYtHyM4kyIpEqRFIj5IOJIiKRKkRSJNMG4kSIhEuREIhEwMokCIhEsREYQiYCUScIEQkwQQhCOMEIQiEEIQjCCEIRxAI4EwolFEg2EijKiUAmFEcCCbLMUZAjgTAEcCCbDxiAEYCZAjASDYZRMARgJkCNaQyEURbTNo1oWjZJqJi0LRrQtGyPgW0LRrQtFkWBLTFpS0xaPkbSTImCJS0UiOmQcSZEQiWIiESaYNxJERCJUiKRJpgZRIERGEswk2EKmV5RIsIkqwk2EMmV5IxCEJIGEIQiEEIQiEEBCZURh0OolFEVRKKIJssRQyiUAiqJRRBNlmKMgRwJgCOBBNliKMgRgIARgJBsKkYAjATIEyBINhEjFpm0YCZyyLZLAtoWj2gRYleYtmHZcXAPfa3rIOazgmoPGRLQtKZYZY+ojglaYtK5YpEfI2CdpgiUIikSaYzRMiKRKERSJJMG0SIiESxEQiETAyRFhJsJZhJsIVMryRFhJMJdhJMIaLKs0ShMmYhAAQhCOMEIQiEEdRElFkWTiOolVERZRRAyLUEOolFERRKKIFssxQwEcCYAjgQTZYijIEYCYAjgSDYVIAIwEAI4WDbCJGAIwWPTHEEAgjgQDqNb+l5RaQ7B8Zz9/wBbpWVXs6kXxlNY+aNm06TO6p9pCS5w85EpJz7OHj+Ey+HBOYaNzPEHsuJ66WGJ4Cw8PqAnpTZp5/YPvnHXPVLmvde0UsxxsvTz8c8nTULGhRt+wqYed36mpSkTe/s20vxv3jtg9EjVfa7rWPkZuTs383/CRqYAj8/aJZn13qGtS2wu7Gz+P6lePSrLS4758c/xGozDw5a6a9msxPe6EaH8JKpTzAr26XtwJ5iadL6VRbSnTx7/ANijP6PPDcKmfd+55CsUiNQbMiseJAJ8ZkidmpHLtESIpEqREIhUwbRMiIRKkRGEImCkiLCTYSzCTYQqZXkiDCTYSzCSaGiypNEWix2iQyKsghCEkRCEIRCASqyYlFkJBIFVlFk1lVgJFuBRZRREWUWBZaihhHEURxBMsRQwEcCKBKKIOTCpGVEoomAJVCToQBbWwvYjt11mP1O8naUXUhDVj9PPxNOwtYXNVQlLHx+AJTNwdNCO+bLCYK+p/wCPxkcFRzH6vHtm5p07aCcFVuavUJqpWxtxhHXU6FOzi6dLv5yYp0gOEqKcdElQkvU7fYDKZ5+jimnPXkiskJK22GUzXV8KG5TVVqBU9150DpPHi6FwfzpMi5tu9clujVaeDl8Logvpx4gjS8fQ8J7HBBI7O+ePMWqOeS5U8wLn4tbynYdK6072p2XZ4ws5zn4I5vqPS1bU+115y+MfuIwiESzCTYTqIs59okYhEoYhhkCkiTSbCVaTaFiV5oi0k0s0k0PEqTItJyjScPEpyCEISRAIQhEIyJRZISqyEgkCyyqySyqwEi5AososRZRYCRbiOI4iiOIJlhDqJRREWVUQEmFQ6iUA4EfHQd4iAjn5dh8/sjgzlOt9V9nToRhltcvjD/2dH0rpvbYrOWEnwuc/A22zqdhf866/dNlTE8WB6vp/tE99Oc5aRWEblZ5kyyLKqsRJZZ0NKKKUmYKxGWXMk0LUgkiKZ5qizzVBPXUnmqTFuYosQNHjEs355H7rTWYVbKQ3XuxfxJJv4Tb7R4+Z+oTV1qi3y+0zDkgBZb9pOg8D6QXRLp291KChqUsccrz9N9x+p26r26k5Yx48MGEkwlATzFjEYT0WDOIksETEMo0QywgLJNJtKtJNDRK0yTSLSzTrdkbkUqlFKtd3LVFVwEKgKGFwNQbmxjzrRpLMiNK1qXEnGmjh2kjPqWH3LwaLlamah5u7tmPoQB5TU4j9HCM7GnXKIT7CGnnK6cC2YX1kYdRot4e3uCVeiXSSaSfkn88HBwm129u7VwTAOQ6PfJUXgbcQRyM1UvwnGa1ReUY1WlOlJwmsNBCEJMGAlVkpRZGROBemCSAASSQAALkk8ABOowe41d1DVHSkSOqQXYeNrAepnk3U2PXatRxPQnoVfMWYhQRlIDKDq1iQdByn0bNMW8upQlpgzqemdPjUg51U/Jce85DA7itmPyiqMo6opcW7yWHs+GvjPdV3JoEew9VG5HMGF+8EfdOhzQzTPlcVW85NuNjQisKJwJ3axQdkFIsFNg4ZVVha4IzEdshitm1qOtWk6D3tGXzZSQPOfRc0w1iLHUHQjtEIrufegD6bT7mz5ssss2O1Ng1KdV+gpM1E2ZctjlJ6yAXvYEX4c+6a5ezmNCDoQewjlD61JZRmzpSpyxJFQt9DGyEdpHqw++CzLPy/Nph9ZlQjbt1lnwXfny8DU6VGtKulSePH08zabOqaW/Omn3TZUzNBgq+U27eHj2TdU3vqJxdpV2OpuIYke1GlVaeVHlA836VZYKMonozRGaJniM8JOssEVExUaeaoZR3njxdfKD+dJkXNVclinHLwazHVLnTvtzsTw09J4sLTCqV5gkOebNza/fx85ao97k95PcJKhxqfv28wqg/EGWfo3Uk6tRY2azn0/srdcppUYPvTB5Fpd5F53cDkJEWk2lGkmlqICQjR8FgWr1FpJa7X1PBQOJMm0rgMe2HqLVUXtcEHmp4iEecPTyCWnWtfGdzqtnbpUaTB6hNYgdVlAS/bl5+c36sAAAAABYACwA7AJy7b6Ugt+jqZvd9m1/3r/ZPAN+nHWoKfCow+wzNdC4q7yRuxvLK3WIvHomzuOlh0s4Z9/wA8sOPOsf6YifpAf+9QU+FVh9YMXsFf8P6od9YtF/7/AEfyO2xWHp1hlrU0qLe4DqGAPC4vwM4zbW5DGrfCACmVBys/Va5uBc3twPnEb9ID3FqC253qMTbuNtJ5cVvxiGa9MJTW1sts/mSZZoW91Sf1dvV7FC8ven3Efr7+i3/NnOwhCbhyJ79i7HfF1OjU5VAzVHIuFXw5k8hO0w+5+DQAMj1DzZ6rC/kpAnN7n7SWlUem5C9MEyMdBmW/s3782nh3zs+kMwr6tVVTSnhHYdItLeVBVGk5d+d8GwFcDQTPyianE49KS56rrTW4GZmCi54C5iU9qUn6lak3hVQ/bMzT3m/qWcZNz8oh8omr+VD3l/iEnU2nSXrVaa+NVB9sbA+pG4+UQ+UTTUtq0n6tak3hVT75Q41BxqIP9a/fH0iUkza/KJod50X9XVFg5qCmT7ylWOvbbL8TCrt2gnGshPYh6Q+i3mmxWNOIqdIcwRRakjWuL9ZyBzOnkISnB5yVLqrBQafJRZkUD71/3lH2Wi09bAAkk2AAuSewCbjD7BrsLkKncza+gBkLmhSqrFSKfqinbVK0H/xNr0NV0LDUlbdwa/Dx0ntweNto3/P4yuO2XVpqSy3UAkshLWFuJFr/AAmqQM3UBJPAkEKO8k208JxvUbCcbiKtobY7uM5fLOos7lOg3cy3z388LhHR06oPCVFSaIu9KwOvr8DLJtPt+oH7pQdd0ZOFTZosql2kVOG6Zt+kimpNYdp/m34yT7RJ/Nvqid4nshK3kbCvigvP8JqMTXL3tx1y3962hMahh61bLlQsxVWIFgFuO06AT14bYFY1EWqlkJu7BlOgF7aG4vw85F211UqadDxnHG39BKc6MYatXceTA7GfEKr2zqQD7Vlpg+H974z21d3ayj2VRv8ACj2PlcAfGdQiBQFUAAAAACwAHAARp3tNRpLTBYXgjnJ0FU3m234miwe7C2Brks3uKSqjuuNT8J6n3bwxFuit3h6gP1zZwhNcvElGhTSxpOM25u01BTWpEvTXV1PXRfeuOsPiO+aAmfUSL6HUHiJy+K3HWw+T1SvD2agDC1+RAB0HjLlC5S2mZt1YtvVSXuORYyTGfSMFu3hqQA6Jajc3qKHYnz0HlJ7R3Vw1ZSBTWk9vZekoQg94GjecOr2CfGxUl0qq45ys+B81cyLmejF0GpVKlF7Z6blGtwJHMdxFj5zyuZrQ3WUc5VzFtPkmxmIGEOU2EIQjjBCEIhGCL8Z6qO1MRTGVK9VVHAZ8wHhmvaeaEhKEZf5LIWnVnTeYNr0ZV6rVGz1Xeo3JncsR4X4eUYU1PEA+IEiplVMg4JLCCKpKTzJ5ZRcOnuL/AAiXp0lHBQPISSmVUwMkW4SLZAeIB8RGWgnur/CIimOKg7R6iAki3CRdABwEqrTOzsG1eolJdCx1PHKo1Len2Tv8DsylQXLTUDtY6s3eWlKvVUNu80rW1lW3zhGn3SwqlXrnVsxpr/hAAJt3kn4TooWhM2UtTyb1KmqcVFBNFitmt0xWkvsOocngiNcgi/fobd5m9hIjzgprDNJiN3mcf2ig/uEj1vNPiNjV6bBCmbNorJqp8SbZfO07OLUTMCDz+HeJmXPS6FzLXJb+KZboXE6EdEeDmqG7FVhd3ROFgAXI8ToPT4x6m6bWIWutyCNaRHEW96b7D17qC3HUHxBsfiJTpB4eIIjrpVommoceb+Y/tVZrGo8+zsKaVMIbXF72vY66fC09UITSWxVSwsBCEIhwhCEQghCEQgiuxAJALEAkKLXJ7BcgesaEQj5LtqjiBVqVcVSak1aozWIuo5BFcaNYADTsmsYz7TXoLUUpUUOjCzKwBBHYQZyGK/RujOzUsQaaE3RDSz5B7ubMCRf8mbdtfwS0z2wcpfdHquWuk9Wec4T+RwcJ0+O/R9iqYJpNTrgcgTTc+AbT4zmq1JkYo6sjroysCrA94M06denV/wAHkwa9pWofaRx/PEWEIQxVCEIRCCEIRCCOrRIAxmiSeD0K0qrTzK0vScAqW6oZS/7uYX+F4CawW6cstI7vdzdRAi1sSud2AZabdVAeGYcz46CdKtBAMoVQOwKAPSODM3nL1Kkqjyzv6NCFGOmKPJR2VRp1DWp01RypQldAQSD1RpfQaz1wvC8g23yGSS4CELwvGHCELwvEIIQvC8QhKVEILL2knmSSbn64xEzeF4hEAcjBf7rXy9xGuX0+oy15LE0ywGW11ZW100HH4XmBV1sdD2H7O2IRa8LyeeGeOIpeF5PPDPEIpeF5PPDPEIpeF5PPDPEIpeF5PPDPEIpeaLezYC4uizKB09JS1FgNTbXoz3H4E3m5zzXbwbZTCYepWYjNYrSUnV6pByqPPU9wJ5SdJyjNOHICvGE6clU4xufJVa4B7ReZiUlsAONgBHnXnmj5CEIRxghCEQghCEQjIMopkpkGRayTjLB2e7e+y0kXD4y4VAFp1wCwyDgtQDUEcM3rbietwu2sNWIWjiKNRmvlVKyMxsLn2Qb8J8iVp6cDizQq066AF6bBgOGYcGW/epI85k17CLzKH5HSWnWZxShUWV4+R9gzQzTX7P2rTxNMVaLZlPH3lbmrDkw7J6elmK01szqlJNZRfNDNNbtPbNLCp0tZrC9lUC7u3uovM/kzU/P3D/R4n+Sv9clGnKW6RCdanB4lJI6jNDNOX+feH+jxP8lf65n59Yf6PE/yV/rj9jPwIe00vxL8zp80M05j59Yf6PE/yV/rmfnzh/o8T/JX+uLsp+A/tFL8S/M6bNDNOZ+fOH+jxA7+hXT0abDD7yYWp1cRS8GqCmw8Vax+EZ05LlEo1oS4aNtmkMYR0bkm2VWYHsIF7zw194sLTF3xNEdwqox8lUkn0nNbd3qOJU0MOGWk2lWq4Ks680ReIB4EmxtpbnHhSlN4SIVriFKOZM2lLfHDMoJNQXANjQq9ncJh98sOOHSt+7RYf7rTki0QvNFWcDEfVKngjo8Tvu3Cjhz3NVcAfwre/qJnDb8AACvRYHm1IhlP+liCPUzl2eTZ4ZWVNrGCq+qV08592DtG36wwHVrk9go6/E2mq2hv5VYFcNS6K/8A3KpDMO9UGl/EnwnNs8kzQkLCknl7gavWK8lhNL0Omwe/1ZAFr0lrW0zq3Rse8rYgnwtK1/0im36rCm/I1KwsPJV19ROQJmDDOwot5wVl1i6S06v0R2mB/SFey18O+bmaBDg/6GsR6mdL/wBQ6oKVFZhorKobwtfjJ7EpUqVCmMOBkZFbMOLkjVmPM39OE1G9WxKmIYVaDhKvRlLahmAzW1zWA9ojhzOswqzg5fUjg7C1jVUF2s9T8lj+zcrtAs/RoAGKhhncD2SSLgC99VbS/KXWhTX9bXdKjLf2my5UsDcIOXPvnG4fc+q7Go5CEgWyUwmRgRY0wOrwHDnrJ/Mup0dai1QfrKVWmCFUOM6hSw77BRpbgIBLLLMtk8G3xWP2ZtQPRo1KRrhSadRRlYHUKwNvaS+nZObq7m41Tboc/wDiSpTK/Eg/CaqjszFCsoZG6VXqWKvXZF6QU1bKHUClTApAimpYXI1AE+lnePDUgKdXE0Q4UZh0ikg99uEvUbmrS2hv5c/6Mq6sKFw9VXZ+PGfzPl8IQnSHCBCEIhBCEIhBCEIhGVlVhCDkFgb7cP8AasR/kp/uM7qEJzl39qzvOmfdo/zvOC3y/b6f/j//AHPGIQmhbfZIxL/7xIcTImYQrKyMiZEISJMJ4No8IQjMlHkls6bCEI8SNTkQxDCEKivIm0m0IQsStIk0mYQh4lSZiEISYM7ncT9mb/Of7Jy2/n7d/wCqn9sITCp/epe87Cv/ANfT9x516k05/tPOEJbp8szK/CKYvhK4XqiEIahwVbzlH//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AOEBANDQ8QDw8PDw8PDQ8QDQ8QEA8OFRAVFBQQEhIYGyYeFxojGRQUHy8gIycpLCwtFR4xNTEqQSYrLDUBCQoKDgwOGg8PGjUkHyUpLC8pKSwqLS8yLSwwLCwsLywsLCwsKSoqLDQsLCwpLC8qLC8sLi8sKiwpLCksLCwsLP/AABEIALEBHAMBIgACEQEDEQH/xAAbAAADAAMBAQAAAAAAAAAAAAAAAgMBBQYEB//EAEQQAAIBAgMEBwMIBwcFAAAAAAECAAMRBBIhBQYxQRMyUWFxgZEiUqEUFlOxwdHh8AcjNHKSk9IzQmJzgrLxFUN0g8L/xAAbAQABBQEBAAAAAAAAAAAAAAADAAECBAUGB//EADURAAIBAwMBBQQKAgMAAAAAAAABAgMEERIhMQUTQVFhcRSBwdEGIjM0UpGh4fDxMrEjNUL/2gAMAwEAAhEDEQA/APtlTKwKsAykWKsAQR2EGfP9u7kPT6Sth2V6YLOKWodE42F+tYeek33ziofT0/4xNdtbe+mtNlovnqMCq2ByrfQkk900LXt6c/qLnnYx+oeyVqeasltxhrPu8TiIQhOkOECEJkCMOjIEcCYAlAJBsNGIARgJkCOBBNhlEwBGAmQIwEg2GUTAEyBGAjASLYRRFtM2jWmbSOSaiJlhlj2mbRsj6SeWGWUtC0WRaSdpi0paYtHyM4kyIpEqRFIj5IOJIiKRKkRSJNMG4kSIhEuREIhEwMokCIhEsREYQiYCUScIEQkwQQhCOMEIQiEEIQjCCEIRxAI4EwolFEg2EijKiUAmFEcCCbLMUZAjgTAEcCCbDxiAEYCZAjASDYZRMARgJkCNaQyEURbTNo1oWjZJqJi0LRrQtGyPgW0LRrQtFkWBLTFpS0xaPkbSTImCJS0UiOmQcSZEQiWIiESaYNxJERCJUiKRJpgZRIERGEswk2EKmV5RIsIkqwk2EMmV5IxCEJIGEIQiEEIQiEEBCZURh0OolFEVRKKIJssRQyiUAiqJRRBNlmKMgRwJgCOBBNliKMgRgIARgJBsKkYAjATIEyBINhEjFpm0YCZyyLZLAtoWj2gRYleYtmHZcXAPfa3rIOazgmoPGRLQtKZYZY+ojglaYtK5YpEfI2CdpgiUIikSaYzRMiKRKERSJJMG0SIiESxEQiETAyRFhJsJZhJsIVMryRFhJMJdhJMIaLKs0ShMmYhAAQhCOMEIQiEEdRElFkWTiOolVERZRRAyLUEOolFERRKKIFssxQwEcCYAjgQTZYijIEYCYAjgSDYVIAIwEAI4WDbCJGAIwWPTHEEAgjgQDqNb+l5RaQ7B8Zz9/wBbpWVXs6kXxlNY+aNm06TO6p9pCS5w85EpJz7OHj+Ey+HBOYaNzPEHsuJ66WGJ4Cw8PqAnpTZp5/YPvnHXPVLmvde0UsxxsvTz8c8nTULGhRt+wqYed36mpSkTe/s20vxv3jtg9EjVfa7rWPkZuTs383/CRqYAj8/aJZn13qGtS2wu7Gz+P6lePSrLS4758c/xGozDw5a6a9msxPe6EaH8JKpTzAr26XtwJ5iadL6VRbSnTx7/ANijP6PPDcKmfd+55CsUiNQbMiseJAJ8ZkidmpHLtESIpEqREIhUwbRMiIRKkRGEImCkiLCTYSzCTYQqZXkiDCTYSzCSaGiypNEWix2iQyKsghCEkRCEIRCASqyYlFkJBIFVlFk1lVgJFuBRZRREWUWBZaihhHEURxBMsRQwEcCKBKKIOTCpGVEoomAJVCToQBbWwvYjt11mP1O8naUXUhDVj9PPxNOwtYXNVQlLHx+AJTNwdNCO+bLCYK+p/wCPxkcFRzH6vHtm5p07aCcFVuavUJqpWxtxhHXU6FOzi6dLv5yYp0gOEqKcdElQkvU7fYDKZ5+jimnPXkiskJK22GUzXV8KG5TVVqBU9150DpPHi6FwfzpMi5tu9clujVaeDl8Logvpx4gjS8fQ8J7HBBI7O+ePMWqOeS5U8wLn4tbynYdK6072p2XZ4ws5zn4I5vqPS1bU+115y+MfuIwiESzCTYTqIs59okYhEoYhhkCkiTSbCVaTaFiV5oi0k0s0k0PEqTItJyjScPEpyCEISRAIQhEIyJRZISqyEgkCyyqySyqwEi5AososRZRYCRbiOI4iiOIJlhDqJRREWVUQEmFQ6iUA4EfHQd4iAjn5dh8/sjgzlOt9V9nToRhltcvjD/2dH0rpvbYrOWEnwuc/A22zqdhf866/dNlTE8WB6vp/tE99Oc5aRWEblZ5kyyLKqsRJZZ0NKKKUmYKxGWXMk0LUgkiKZ5qizzVBPXUnmqTFuYosQNHjEs355H7rTWYVbKQ3XuxfxJJv4Tb7R4+Z+oTV1qi3y+0zDkgBZb9pOg8D6QXRLp291KChqUsccrz9N9x+p26r26k5Yx48MGEkwlATzFjEYT0WDOIksETEMo0QywgLJNJtKtJNDRK0yTSLSzTrdkbkUqlFKtd3LVFVwEKgKGFwNQbmxjzrRpLMiNK1qXEnGmjh2kjPqWH3LwaLlamah5u7tmPoQB5TU4j9HCM7GnXKIT7CGnnK6cC2YX1kYdRot4e3uCVeiXSSaSfkn88HBwm129u7VwTAOQ6PfJUXgbcQRyM1UvwnGa1ReUY1WlOlJwmsNBCEJMGAlVkpRZGROBemCSAASSQAALkk8ABOowe41d1DVHSkSOqQXYeNrAepnk3U2PXatRxPQnoVfMWYhQRlIDKDq1iQdByn0bNMW8upQlpgzqemdPjUg51U/Jce85DA7itmPyiqMo6opcW7yWHs+GvjPdV3JoEew9VG5HMGF+8EfdOhzQzTPlcVW85NuNjQisKJwJ3axQdkFIsFNg4ZVVha4IzEdshitm1qOtWk6D3tGXzZSQPOfRc0w1iLHUHQjtEIrufegD6bT7mz5ssss2O1Ng1KdV+gpM1E2ZctjlJ6yAXvYEX4c+6a5ezmNCDoQewjlD61JZRmzpSpyxJFQt9DGyEdpHqw++CzLPy/Nph9ZlQjbt1lnwXfny8DU6VGtKulSePH08zabOqaW/Omn3TZUzNBgq+U27eHj2TdU3vqJxdpV2OpuIYke1GlVaeVHlA836VZYKMonozRGaJniM8JOssEVExUaeaoZR3njxdfKD+dJkXNVclinHLwazHVLnTvtzsTw09J4sLTCqV5gkOebNza/fx85ao97k95PcJKhxqfv28wqg/EGWfo3Uk6tRY2azn0/srdcppUYPvTB5Fpd5F53cDkJEWk2lGkmlqICQjR8FgWr1FpJa7X1PBQOJMm0rgMe2HqLVUXtcEHmp4iEecPTyCWnWtfGdzqtnbpUaTB6hNYgdVlAS/bl5+c36sAAAAABYACwA7AJy7b6Ugt+jqZvd9m1/3r/ZPAN+nHWoKfCow+wzNdC4q7yRuxvLK3WIvHomzuOlh0s4Z9/wA8sOPOsf6YifpAf+9QU+FVh9YMXsFf8P6od9YtF/7/AEfyO2xWHp1hlrU0qLe4DqGAPC4vwM4zbW5DGrfCACmVBys/Va5uBc3twPnEb9ID3FqC253qMTbuNtJ5cVvxiGa9MJTW1sts/mSZZoW91Sf1dvV7FC8ven3Efr7+i3/NnOwhCbhyJ79i7HfF1OjU5VAzVHIuFXw5k8hO0w+5+DQAMj1DzZ6rC/kpAnN7n7SWlUem5C9MEyMdBmW/s3782nh3zs+kMwr6tVVTSnhHYdItLeVBVGk5d+d8GwFcDQTPyianE49KS56rrTW4GZmCi54C5iU9qUn6lak3hVQ/bMzT3m/qWcZNz8oh8omr+VD3l/iEnU2nSXrVaa+NVB9sbA+pG4+UQ+UTTUtq0n6tak3hVT75Q41BxqIP9a/fH0iUkza/KJod50X9XVFg5qCmT7ylWOvbbL8TCrt2gnGshPYh6Q+i3mmxWNOIqdIcwRRakjWuL9ZyBzOnkISnB5yVLqrBQafJRZkUD71/3lH2Wi09bAAkk2AAuSewCbjD7BrsLkKncza+gBkLmhSqrFSKfqinbVK0H/xNr0NV0LDUlbdwa/Dx0ntweNto3/P4yuO2XVpqSy3UAkshLWFuJFr/AAmqQM3UBJPAkEKO8k208JxvUbCcbiKtobY7uM5fLOos7lOg3cy3z388LhHR06oPCVFSaIu9KwOvr8DLJtPt+oH7pQdd0ZOFTZosql2kVOG6Zt+kimpNYdp/m34yT7RJ/Nvqid4nshK3kbCvigvP8JqMTXL3tx1y3962hMahh61bLlQsxVWIFgFuO06AT14bYFY1EWqlkJu7BlOgF7aG4vw85F211UqadDxnHG39BKc6MYatXceTA7GfEKr2zqQD7Vlpg+H974z21d3ayj2VRv8ACj2PlcAfGdQiBQFUAAAAACwAHAARp3tNRpLTBYXgjnJ0FU3m234miwe7C2Brks3uKSqjuuNT8J6n3bwxFuit3h6gP1zZwhNcvElGhTSxpOM25u01BTWpEvTXV1PXRfeuOsPiO+aAmfUSL6HUHiJy+K3HWw+T1SvD2agDC1+RAB0HjLlC5S2mZt1YtvVSXuORYyTGfSMFu3hqQA6Jajc3qKHYnz0HlJ7R3Vw1ZSBTWk9vZekoQg94GjecOr2CfGxUl0qq45ys+B81cyLmejF0GpVKlF7Z6blGtwJHMdxFj5zyuZrQ3WUc5VzFtPkmxmIGEOU2EIQjjBCEIhGCL8Z6qO1MRTGVK9VVHAZ8wHhmvaeaEhKEZf5LIWnVnTeYNr0ZV6rVGz1Xeo3JncsR4X4eUYU1PEA+IEiplVMg4JLCCKpKTzJ5ZRcOnuL/AAiXp0lHBQPISSmVUwMkW4SLZAeIB8RGWgnur/CIimOKg7R6iAki3CRdABwEqrTOzsG1eolJdCx1PHKo1Len2Tv8DsylQXLTUDtY6s3eWlKvVUNu80rW1lW3zhGn3SwqlXrnVsxpr/hAAJt3kn4TooWhM2UtTyb1KmqcVFBNFitmt0xWkvsOocngiNcgi/fobd5m9hIjzgprDNJiN3mcf2ig/uEj1vNPiNjV6bBCmbNorJqp8SbZfO07OLUTMCDz+HeJmXPS6FzLXJb+KZboXE6EdEeDmqG7FVhd3ROFgAXI8ToPT4x6m6bWIWutyCNaRHEW96b7D17qC3HUHxBsfiJTpB4eIIjrpVommoceb+Y/tVZrGo8+zsKaVMIbXF72vY66fC09UITSWxVSwsBCEIhwhCEQghCEQgiuxAJALEAkKLXJ7BcgesaEQj5LtqjiBVqVcVSak1aozWIuo5BFcaNYADTsmsYz7TXoLUUpUUOjCzKwBBHYQZyGK/RujOzUsQaaE3RDSz5B7ubMCRf8mbdtfwS0z2wcpfdHquWuk9Wec4T+RwcJ0+O/R9iqYJpNTrgcgTTc+AbT4zmq1JkYo6sjroysCrA94M06denV/wAHkwa9pWofaRx/PEWEIQxVCEIRCCEIRCCOrRIAxmiSeD0K0qrTzK0vScAqW6oZS/7uYX+F4CawW6cstI7vdzdRAi1sSud2AZabdVAeGYcz46CdKtBAMoVQOwKAPSODM3nL1Kkqjyzv6NCFGOmKPJR2VRp1DWp01RypQldAQSD1RpfQaz1wvC8g23yGSS4CELwvGHCELwvEIIQvC8QhKVEILL2knmSSbn64xEzeF4hEAcjBf7rXy9xGuX0+oy15LE0ywGW11ZW100HH4XmBV1sdD2H7O2IRa8LyeeGeOIpeF5PPDPEIpeF5PPDPEIpeF5PPDPEIpeF5PPDPEIpeaLezYC4uizKB09JS1FgNTbXoz3H4E3m5zzXbwbZTCYepWYjNYrSUnV6pByqPPU9wJ5SdJyjNOHICvGE6clU4xufJVa4B7ReZiUlsAONgBHnXnmj5CEIRxghCEQghCEQjIMopkpkGRayTjLB2e7e+y0kXD4y4VAFp1wCwyDgtQDUEcM3rbietwu2sNWIWjiKNRmvlVKyMxsLn2Qb8J8iVp6cDizQq066AF6bBgOGYcGW/epI85k17CLzKH5HSWnWZxShUWV4+R9gzQzTX7P2rTxNMVaLZlPH3lbmrDkw7J6elmK01szqlJNZRfNDNNbtPbNLCp0tZrC9lUC7u3uovM/kzU/P3D/R4n+Sv9clGnKW6RCdanB4lJI6jNDNOX+feH+jxP8lf65n59Yf6PE/yV/rj9jPwIe00vxL8zp80M05j59Yf6PE/yV/rmfnzh/o8T/JX+uLsp+A/tFL8S/M6bNDNOZ+fOH+jxA7+hXT0abDD7yYWp1cRS8GqCmw8Vax+EZ05LlEo1oS4aNtmkMYR0bkm2VWYHsIF7zw194sLTF3xNEdwqox8lUkn0nNbd3qOJU0MOGWk2lWq4Ks680ReIB4EmxtpbnHhSlN4SIVriFKOZM2lLfHDMoJNQXANjQq9ncJh98sOOHSt+7RYf7rTki0QvNFWcDEfVKngjo8Tvu3Cjhz3NVcAfwre/qJnDb8AACvRYHm1IhlP+liCPUzl2eTZ4ZWVNrGCq+qV08592DtG36wwHVrk9go6/E2mq2hv5VYFcNS6K/8A3KpDMO9UGl/EnwnNs8kzQkLCknl7gavWK8lhNL0Omwe/1ZAFr0lrW0zq3Rse8rYgnwtK1/0im36rCm/I1KwsPJV19ROQJmDDOwot5wVl1i6S06v0R2mB/SFey18O+bmaBDg/6GsR6mdL/wBQ6oKVFZhorKobwtfjJ7EpUqVCmMOBkZFbMOLkjVmPM39OE1G9WxKmIYVaDhKvRlLahmAzW1zWA9ojhzOswqzg5fUjg7C1jVUF2s9T8lj+zcrtAs/RoAGKhhncD2SSLgC99VbS/KXWhTX9bXdKjLf2my5UsDcIOXPvnG4fc+q7Go5CEgWyUwmRgRY0wOrwHDnrJ/Mup0dai1QfrKVWmCFUOM6hSw77BRpbgIBLLLMtk8G3xWP2ZtQPRo1KRrhSadRRlYHUKwNvaS+nZObq7m41Tboc/wDiSpTK/Eg/CaqjszFCsoZG6VXqWKvXZF6QU1bKHUClTApAimpYXI1AE+lnePDUgKdXE0Q4UZh0ikg99uEvUbmrS2hv5c/6Mq6sKFw9VXZ+PGfzPl8IQnSHCBCEIhBCEIhBCEIhGVlVhCDkFgb7cP8AasR/kp/uM7qEJzl39qzvOmfdo/zvOC3y/b6f/j//AHPGIQmhbfZIxL/7xIcTImYQrKyMiZEISJMJ4No8IQjMlHkls6bCEI8SNTkQxDCEKivIm0m0IQsStIk0mYQh4lSZiEISYM7ncT9mb/Of7Jy2/n7d/wCqn9sITCp/epe87Cv/ANfT9x516k05/tPOEJbp8szK/CKYvhK4XqiEIahwVbzlH//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1934" y="2558170"/>
            <a:ext cx="3104866" cy="41451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5846616"/>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0"/>
                                        </p:tgtEl>
                                        <p:attrNameLst>
                                          <p:attrName>style.visibility</p:attrName>
                                        </p:attrNameLst>
                                      </p:cBhvr>
                                      <p:to>
                                        <p:strVal val="visible"/>
                                      </p:to>
                                    </p:set>
                                    <p:anim calcmode="lin" valueType="num">
                                      <p:cBhvr additive="base">
                                        <p:cTn id="13" dur="500" fill="hold"/>
                                        <p:tgtEl>
                                          <p:spTgt spid="1030"/>
                                        </p:tgtEl>
                                        <p:attrNameLst>
                                          <p:attrName>ppt_x</p:attrName>
                                        </p:attrNameLst>
                                      </p:cBhvr>
                                      <p:tavLst>
                                        <p:tav tm="0">
                                          <p:val>
                                            <p:strVal val="#ppt_x"/>
                                          </p:val>
                                        </p:tav>
                                        <p:tav tm="100000">
                                          <p:val>
                                            <p:strVal val="#ppt_x"/>
                                          </p:val>
                                        </p:tav>
                                      </p:tavLst>
                                    </p:anim>
                                    <p:anim calcmode="lin" valueType="num">
                                      <p:cBhvr additive="base">
                                        <p:cTn id="14"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74617" y="1185236"/>
            <a:ext cx="8229600" cy="4525963"/>
          </a:xfrm>
        </p:spPr>
        <p:txBody>
          <a:bodyPr/>
          <a:lstStyle/>
          <a:p>
            <a:r>
              <a:rPr lang="en-US" b="1" dirty="0">
                <a:latin typeface="Arial" panose="020B0604020202020204" pitchFamily="34" charset="0"/>
                <a:cs typeface="Arial" panose="020B0604020202020204" pitchFamily="34" charset="0"/>
              </a:rPr>
              <a:t>Identify the key components of your use cases</a:t>
            </a:r>
          </a:p>
          <a:p>
            <a:pPr lvl="1"/>
            <a:r>
              <a:rPr lang="en-US" dirty="0">
                <a:latin typeface="Arial" panose="020B0604020202020204" pitchFamily="34" charset="0"/>
                <a:cs typeface="Arial" panose="020B0604020202020204" pitchFamily="34" charset="0"/>
              </a:rPr>
              <a:t>Textual representation illustrating a sequence of events</a:t>
            </a: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Use Case Development</a:t>
            </a:r>
          </a:p>
        </p:txBody>
      </p:sp>
      <p:graphicFrame>
        <p:nvGraphicFramePr>
          <p:cNvPr id="3" name="Table 2"/>
          <p:cNvGraphicFramePr>
            <a:graphicFrameLocks noGrp="1"/>
          </p:cNvGraphicFramePr>
          <p:nvPr>
            <p:extLst>
              <p:ext uri="{D42A27DB-BD31-4B8C-83A1-F6EECF244321}">
                <p14:modId xmlns:p14="http://schemas.microsoft.com/office/powerpoint/2010/main" val="2506390677"/>
              </p:ext>
            </p:extLst>
          </p:nvPr>
        </p:nvGraphicFramePr>
        <p:xfrm>
          <a:off x="1555845" y="2156345"/>
          <a:ext cx="6400800" cy="4290931"/>
        </p:xfrm>
        <a:graphic>
          <a:graphicData uri="http://schemas.openxmlformats.org/drawingml/2006/table">
            <a:tbl>
              <a:tblPr/>
              <a:tblGrid>
                <a:gridCol w="1416107">
                  <a:extLst>
                    <a:ext uri="{9D8B030D-6E8A-4147-A177-3AD203B41FA5}">
                      <a16:colId xmlns:a16="http://schemas.microsoft.com/office/drawing/2014/main" val="20000"/>
                    </a:ext>
                  </a:extLst>
                </a:gridCol>
                <a:gridCol w="4984693">
                  <a:extLst>
                    <a:ext uri="{9D8B030D-6E8A-4147-A177-3AD203B41FA5}">
                      <a16:colId xmlns:a16="http://schemas.microsoft.com/office/drawing/2014/main" val="20001"/>
                    </a:ext>
                  </a:extLst>
                </a:gridCol>
              </a:tblGrid>
              <a:tr h="400087">
                <a:tc>
                  <a:txBody>
                    <a:bodyPr/>
                    <a:lstStyle/>
                    <a:p>
                      <a:pPr algn="l" fontAlgn="ctr"/>
                      <a:r>
                        <a:rPr lang="en-US" sz="1200" b="1" i="0" u="none" strike="noStrike" dirty="0">
                          <a:solidFill>
                            <a:srgbClr val="000000"/>
                          </a:solidFill>
                          <a:effectLst/>
                          <a:latin typeface="Arial" panose="020B0604020202020204" pitchFamily="34" charset="0"/>
                          <a:cs typeface="Arial" panose="020B0604020202020204" pitchFamily="34" charset="0"/>
                        </a:rPr>
                        <a:t>Use Case Number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1200" b="1" i="0" u="none" strike="noStrike">
                          <a:solidFill>
                            <a:srgbClr val="000000"/>
                          </a:solidFill>
                          <a:effectLst/>
                          <a:latin typeface="Arial" panose="020B0604020202020204" pitchFamily="34" charset="0"/>
                          <a:cs typeface="Arial" panose="020B0604020202020204" pitchFamily="34" charset="0"/>
                        </a:rPr>
                        <a:t>ID to represent your use case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0087">
                <a:tc>
                  <a:txBody>
                    <a:bodyPr/>
                    <a:lstStyle/>
                    <a:p>
                      <a:pPr algn="l" fontAlgn="ctr"/>
                      <a:r>
                        <a:rPr lang="en-US" sz="1200" b="1" i="0" u="none" strike="noStrike" dirty="0">
                          <a:solidFill>
                            <a:srgbClr val="000000"/>
                          </a:solidFill>
                          <a:effectLst/>
                          <a:latin typeface="Arial" panose="020B0604020202020204" pitchFamily="34" charset="0"/>
                          <a:cs typeface="Arial" panose="020B0604020202020204" pitchFamily="34" charset="0"/>
                        </a:rPr>
                        <a:t>Application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1200" b="1" i="0" u="none" strike="noStrike">
                          <a:solidFill>
                            <a:srgbClr val="000000"/>
                          </a:solidFill>
                          <a:effectLst/>
                          <a:latin typeface="Arial" panose="020B0604020202020204" pitchFamily="34" charset="0"/>
                          <a:cs typeface="Arial" panose="020B0604020202020204" pitchFamily="34" charset="0"/>
                        </a:rPr>
                        <a:t>What system or application does this pertain 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0087">
                <a:tc>
                  <a:txBody>
                    <a:bodyPr/>
                    <a:lstStyle/>
                    <a:p>
                      <a:pPr algn="l" fontAlgn="ctr"/>
                      <a:r>
                        <a:rPr lang="en-US" sz="1200" b="1" i="0" u="none" strike="noStrike" dirty="0">
                          <a:solidFill>
                            <a:srgbClr val="000000"/>
                          </a:solidFill>
                          <a:effectLst/>
                          <a:latin typeface="Arial" panose="020B0604020202020204" pitchFamily="34" charset="0"/>
                          <a:cs typeface="Arial" panose="020B0604020202020204" pitchFamily="34" charset="0"/>
                        </a:rPr>
                        <a:t>Use Case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1200" b="1" i="0" u="none" strike="noStrike">
                          <a:solidFill>
                            <a:srgbClr val="000000"/>
                          </a:solidFill>
                          <a:effectLst/>
                          <a:latin typeface="Arial" panose="020B0604020202020204" pitchFamily="34" charset="0"/>
                          <a:cs typeface="Arial" panose="020B0604020202020204" pitchFamily="34" charset="0"/>
                        </a:rPr>
                        <a:t>The name of your use case, keep it short and sweet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0087">
                <a:tc>
                  <a:txBody>
                    <a:bodyPr/>
                    <a:lstStyle/>
                    <a:p>
                      <a:pPr algn="l" fontAlgn="ctr"/>
                      <a:r>
                        <a:rPr lang="en-US" sz="1200" b="1" i="0" u="none" strike="noStrike" dirty="0">
                          <a:solidFill>
                            <a:srgbClr val="000000"/>
                          </a:solidFill>
                          <a:effectLst/>
                          <a:latin typeface="Arial" panose="020B0604020202020204" pitchFamily="34" charset="0"/>
                          <a:cs typeface="Arial" panose="020B0604020202020204" pitchFamily="34" charset="0"/>
                        </a:rPr>
                        <a:t>Use Case 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1200" b="1" i="0" u="none" strike="noStrike">
                          <a:solidFill>
                            <a:srgbClr val="000000"/>
                          </a:solidFill>
                          <a:effectLst/>
                          <a:latin typeface="Arial" panose="020B0604020202020204" pitchFamily="34" charset="0"/>
                          <a:cs typeface="Arial" panose="020B0604020202020204" pitchFamily="34" charset="0"/>
                        </a:rPr>
                        <a:t>Elaborate more on the name, in paragraph form.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0087">
                <a:tc>
                  <a:txBody>
                    <a:bodyPr/>
                    <a:lstStyle/>
                    <a:p>
                      <a:pPr algn="l" fontAlgn="ctr"/>
                      <a:r>
                        <a:rPr lang="en-US" sz="1200" b="1" i="0" u="none" strike="noStrike" dirty="0">
                          <a:solidFill>
                            <a:srgbClr val="000000"/>
                          </a:solidFill>
                          <a:effectLst/>
                          <a:latin typeface="Arial" panose="020B0604020202020204" pitchFamily="34" charset="0"/>
                          <a:cs typeface="Arial" panose="020B0604020202020204" pitchFamily="34" charset="0"/>
                        </a:rPr>
                        <a:t>Primary Actor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1200" b="1" i="0" u="none" strike="noStrike">
                          <a:solidFill>
                            <a:srgbClr val="000000"/>
                          </a:solidFill>
                          <a:effectLst/>
                          <a:latin typeface="Arial" panose="020B0604020202020204" pitchFamily="34" charset="0"/>
                          <a:cs typeface="Arial" panose="020B0604020202020204" pitchFamily="34" charset="0"/>
                        </a:rPr>
                        <a:t>Who is the main actor that this use case represents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0087">
                <a:tc>
                  <a:txBody>
                    <a:bodyPr/>
                    <a:lstStyle/>
                    <a:p>
                      <a:pPr algn="l" fontAlgn="ctr"/>
                      <a:r>
                        <a:rPr lang="en-US" sz="1200" b="1" i="0" u="none" strike="noStrike" dirty="0">
                          <a:solidFill>
                            <a:srgbClr val="000000"/>
                          </a:solidFill>
                          <a:effectLst/>
                          <a:latin typeface="Arial" panose="020B0604020202020204" pitchFamily="34" charset="0"/>
                          <a:cs typeface="Arial" panose="020B0604020202020204" pitchFamily="34" charset="0"/>
                        </a:rPr>
                        <a:t>Precondition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1200" b="1" i="0" u="none" strike="noStrike">
                          <a:solidFill>
                            <a:srgbClr val="000000"/>
                          </a:solidFill>
                          <a:effectLst/>
                          <a:latin typeface="Arial" panose="020B0604020202020204" pitchFamily="34" charset="0"/>
                          <a:cs typeface="Arial" panose="020B0604020202020204" pitchFamily="34" charset="0"/>
                        </a:rPr>
                        <a:t>What preconditions must be met before this use case can start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00087">
                <a:tc>
                  <a:txBody>
                    <a:bodyPr/>
                    <a:lstStyle/>
                    <a:p>
                      <a:pPr algn="l" fontAlgn="ctr"/>
                      <a:r>
                        <a:rPr lang="en-US" sz="1200" b="1" i="0" u="none" strike="noStrike" dirty="0">
                          <a:solidFill>
                            <a:srgbClr val="000000"/>
                          </a:solidFill>
                          <a:effectLst/>
                          <a:latin typeface="Arial" panose="020B0604020202020204" pitchFamily="34" charset="0"/>
                          <a:cs typeface="Arial" panose="020B0604020202020204" pitchFamily="34" charset="0"/>
                        </a:rPr>
                        <a:t>Trigger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1200" b="1" i="0" u="none" strike="noStrike" dirty="0">
                          <a:solidFill>
                            <a:srgbClr val="000000"/>
                          </a:solidFill>
                          <a:effectLst/>
                          <a:latin typeface="Arial" panose="020B0604020202020204" pitchFamily="34" charset="0"/>
                          <a:cs typeface="Arial" panose="020B0604020202020204" pitchFamily="34" charset="0"/>
                        </a:rPr>
                        <a:t>What event triggers this use case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040225">
                <a:tc>
                  <a:txBody>
                    <a:bodyPr/>
                    <a:lstStyle/>
                    <a:p>
                      <a:pPr algn="l" fontAlgn="ctr"/>
                      <a:r>
                        <a:rPr lang="en-US" sz="1200" b="1" i="0" u="none" strike="noStrike">
                          <a:solidFill>
                            <a:srgbClr val="000000"/>
                          </a:solidFill>
                          <a:effectLst/>
                          <a:latin typeface="Arial" panose="020B0604020202020204" pitchFamily="34" charset="0"/>
                          <a:cs typeface="Arial" panose="020B0604020202020204" pitchFamily="34" charset="0"/>
                        </a:rPr>
                        <a:t>Basic Flow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1200" b="1" i="0" u="none" strike="noStrike" dirty="0">
                          <a:solidFill>
                            <a:srgbClr val="000000"/>
                          </a:solidFill>
                          <a:effectLst/>
                          <a:latin typeface="Arial" panose="020B0604020202020204" pitchFamily="34" charset="0"/>
                          <a:cs typeface="Arial" panose="020B0604020202020204" pitchFamily="34" charset="0"/>
                        </a:rPr>
                        <a:t>The basic flow should be the events of the use case when everything is perfect; there are no errors, no exceptions. This is the "sunny day scenario". The exceptions will be handled in the "Alternate Flows" section.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50097">
                <a:tc>
                  <a:txBody>
                    <a:bodyPr/>
                    <a:lstStyle/>
                    <a:p>
                      <a:pPr algn="l" fontAlgn="ctr"/>
                      <a:r>
                        <a:rPr lang="en-US" sz="1200" b="1" i="0" u="none" strike="noStrike">
                          <a:solidFill>
                            <a:srgbClr val="000000"/>
                          </a:solidFill>
                          <a:effectLst/>
                          <a:latin typeface="Arial" panose="020B0604020202020204" pitchFamily="34" charset="0"/>
                          <a:cs typeface="Arial" panose="020B0604020202020204" pitchFamily="34" charset="0"/>
                        </a:rPr>
                        <a:t>Alternate Flows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1200" b="1" i="0" u="none" strike="noStrike" dirty="0">
                          <a:solidFill>
                            <a:srgbClr val="000000"/>
                          </a:solidFill>
                          <a:effectLst/>
                          <a:latin typeface="Arial" panose="020B0604020202020204" pitchFamily="34" charset="0"/>
                          <a:cs typeface="Arial" panose="020B0604020202020204" pitchFamily="34" charset="0"/>
                        </a:rPr>
                        <a:t>The most significant alternatives and exceptions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19122018"/>
      </p:ext>
    </p:extLst>
  </p:cSld>
  <p:clrMapOvr>
    <a:masterClrMapping/>
  </p:clrMapOvr>
  <p:transition spd="med">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Use Case Example</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2825" y="1256110"/>
            <a:ext cx="5486398" cy="5152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8142949"/>
      </p:ext>
    </p:extLst>
  </p:cSld>
  <p:clrMapOvr>
    <a:masterClrMapping/>
  </p:clrMapOvr>
  <p:transition spd="med">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352698" y="139655"/>
            <a:ext cx="8229600" cy="1143000"/>
          </a:xfrm>
        </p:spPr>
        <p:txBody>
          <a:bodyPr>
            <a:normAutofit/>
          </a:bodyPr>
          <a:lstStyle/>
          <a:p>
            <a:pPr marL="285750" indent="-285750"/>
            <a:r>
              <a:rPr lang="en-US" b="0" dirty="0">
                <a:effectLst/>
                <a:latin typeface="Arial" panose="020B0604020202020204" pitchFamily="34" charset="0"/>
                <a:cs typeface="Arial" panose="020B0604020202020204" pitchFamily="34" charset="0"/>
              </a:rPr>
              <a:t>Example Use Case for ATM</a:t>
            </a:r>
          </a:p>
        </p:txBody>
      </p:sp>
      <p:grpSp>
        <p:nvGrpSpPr>
          <p:cNvPr id="4" name="Group 3"/>
          <p:cNvGrpSpPr/>
          <p:nvPr/>
        </p:nvGrpSpPr>
        <p:grpSpPr>
          <a:xfrm>
            <a:off x="877174" y="2185884"/>
            <a:ext cx="8136846" cy="3726255"/>
            <a:chOff x="877174" y="2185884"/>
            <a:chExt cx="8136846" cy="3726255"/>
          </a:xfrm>
        </p:grpSpPr>
        <p:pic>
          <p:nvPicPr>
            <p:cNvPr id="4099" name="Picture 3" descr="E:\acto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4837" y="4700276"/>
              <a:ext cx="1428750" cy="85725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5329656" y="5128901"/>
              <a:ext cx="142385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95610" y="5128901"/>
              <a:ext cx="1423852" cy="0"/>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a:off x="4110282" y="3797272"/>
              <a:ext cx="142385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3929635" y="2185884"/>
              <a:ext cx="1789612" cy="757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929634" y="2395430"/>
              <a:ext cx="1722333" cy="338554"/>
            </a:xfrm>
            <a:prstGeom prst="rect">
              <a:avLst/>
            </a:prstGeom>
            <a:noFill/>
          </p:spPr>
          <p:txBody>
            <a:bodyPr wrap="square" rtlCol="0">
              <a:spAutoFit/>
            </a:bodyPr>
            <a:lstStyle/>
            <a:p>
              <a:r>
                <a:rPr lang="en-US" dirty="0"/>
                <a:t>Transfer Money</a:t>
              </a:r>
            </a:p>
          </p:txBody>
        </p:sp>
        <p:sp>
          <p:nvSpPr>
            <p:cNvPr id="13" name="Oval 12"/>
            <p:cNvSpPr/>
            <p:nvPr/>
          </p:nvSpPr>
          <p:spPr>
            <a:xfrm>
              <a:off x="7073425" y="4750078"/>
              <a:ext cx="1789612" cy="757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073424" y="4959624"/>
              <a:ext cx="1722333" cy="338554"/>
            </a:xfrm>
            <a:prstGeom prst="rect">
              <a:avLst/>
            </a:prstGeom>
            <a:noFill/>
          </p:spPr>
          <p:txBody>
            <a:bodyPr wrap="square" rtlCol="0">
              <a:spAutoFit/>
            </a:bodyPr>
            <a:lstStyle/>
            <a:p>
              <a:r>
                <a:rPr lang="en-US" dirty="0"/>
                <a:t>Check Balance</a:t>
              </a:r>
            </a:p>
          </p:txBody>
        </p:sp>
        <p:sp>
          <p:nvSpPr>
            <p:cNvPr id="15" name="Oval 14"/>
            <p:cNvSpPr/>
            <p:nvPr/>
          </p:nvSpPr>
          <p:spPr>
            <a:xfrm>
              <a:off x="903401" y="4750078"/>
              <a:ext cx="1789612" cy="757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77174" y="4959624"/>
              <a:ext cx="2179437" cy="338554"/>
            </a:xfrm>
            <a:prstGeom prst="rect">
              <a:avLst/>
            </a:prstGeom>
            <a:noFill/>
          </p:spPr>
          <p:txBody>
            <a:bodyPr wrap="square" rtlCol="0">
              <a:spAutoFit/>
            </a:bodyPr>
            <a:lstStyle/>
            <a:p>
              <a:r>
                <a:rPr lang="en-US" dirty="0"/>
                <a:t>Withdraw Money</a:t>
              </a:r>
            </a:p>
          </p:txBody>
        </p:sp>
        <p:sp>
          <p:nvSpPr>
            <p:cNvPr id="17" name="TextBox 16"/>
            <p:cNvSpPr txBox="1"/>
            <p:nvPr/>
          </p:nvSpPr>
          <p:spPr>
            <a:xfrm>
              <a:off x="3961041" y="5573585"/>
              <a:ext cx="1722333" cy="338554"/>
            </a:xfrm>
            <a:prstGeom prst="rect">
              <a:avLst/>
            </a:prstGeom>
            <a:noFill/>
          </p:spPr>
          <p:txBody>
            <a:bodyPr wrap="square" rtlCol="0">
              <a:spAutoFit/>
            </a:bodyPr>
            <a:lstStyle/>
            <a:p>
              <a:pPr algn="ctr"/>
              <a:r>
                <a:rPr lang="en-US" dirty="0"/>
                <a:t>Client</a:t>
              </a:r>
            </a:p>
          </p:txBody>
        </p:sp>
        <p:sp>
          <p:nvSpPr>
            <p:cNvPr id="2" name="Rectangle 1"/>
            <p:cNvSpPr/>
            <p:nvPr/>
          </p:nvSpPr>
          <p:spPr>
            <a:xfrm>
              <a:off x="5132829" y="3487560"/>
              <a:ext cx="3881191" cy="338554"/>
            </a:xfrm>
            <a:prstGeom prst="rect">
              <a:avLst/>
            </a:prstGeom>
            <a:solidFill>
              <a:srgbClr val="FFC000"/>
            </a:solidFill>
          </p:spPr>
          <p:txBody>
            <a:bodyPr wrap="none">
              <a:spAutoFit/>
            </a:bodyPr>
            <a:lstStyle/>
            <a:p>
              <a:r>
                <a:rPr lang="en-US" dirty="0"/>
                <a:t>Use cases : Shown as circles or ovals</a:t>
              </a:r>
            </a:p>
          </p:txBody>
        </p:sp>
      </p:grpSp>
    </p:spTree>
    <p:extLst>
      <p:ext uri="{BB962C8B-B14F-4D97-AF65-F5344CB8AC3E}">
        <p14:creationId xmlns:p14="http://schemas.microsoft.com/office/powerpoint/2010/main" val="669699597"/>
      </p:ext>
    </p:extLst>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xfrm>
            <a:off x="1018723" y="798497"/>
            <a:ext cx="6959600" cy="800100"/>
          </a:xfrm>
        </p:spPr>
        <p:txBody>
          <a:bodyPr>
            <a:normAutofit/>
          </a:bodyPr>
          <a:lstStyle/>
          <a:p>
            <a:pPr marL="285750" indent="-285750" algn="ctr"/>
            <a:r>
              <a:rPr lang="en-US" b="0" dirty="0">
                <a:effectLst/>
                <a:latin typeface="Arial" panose="020B0604020202020204" pitchFamily="34" charset="0"/>
                <a:cs typeface="Arial" panose="020B0604020202020204" pitchFamily="34" charset="0"/>
              </a:rPr>
              <a:t>UML Overview</a:t>
            </a:r>
          </a:p>
        </p:txBody>
      </p:sp>
      <p:pic>
        <p:nvPicPr>
          <p:cNvPr id="2" name="Picture 1"/>
          <p:cNvPicPr>
            <a:picLocks noChangeAspect="1"/>
          </p:cNvPicPr>
          <p:nvPr/>
        </p:nvPicPr>
        <p:blipFill>
          <a:blip r:embed="rId3"/>
          <a:stretch>
            <a:fillRect/>
          </a:stretch>
        </p:blipFill>
        <p:spPr>
          <a:xfrm>
            <a:off x="77172" y="1748721"/>
            <a:ext cx="8930350" cy="3923285"/>
          </a:xfrm>
          <a:prstGeom prst="rect">
            <a:avLst/>
          </a:prstGeom>
        </p:spPr>
      </p:pic>
    </p:spTree>
    <p:extLst>
      <p:ext uri="{BB962C8B-B14F-4D97-AF65-F5344CB8AC3E}">
        <p14:creationId xmlns:p14="http://schemas.microsoft.com/office/powerpoint/2010/main" val="1300900731"/>
      </p:ext>
    </p:extLst>
  </p:cSld>
  <p:clrMapOvr>
    <a:masterClrMapping/>
  </p:clrMapOvr>
  <p:transition spd="med">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sz="2800" b="1" dirty="0">
                <a:latin typeface="Arial" pitchFamily="34" charset="0"/>
                <a:cs typeface="Arial" pitchFamily="34" charset="0"/>
              </a:rPr>
              <a:t>Summary : Customer uses a valid card to withdraw funds from a valid bank account </a:t>
            </a:r>
          </a:p>
          <a:p>
            <a:pPr lvl="1"/>
            <a:r>
              <a:rPr lang="en-US" sz="2400" b="1" dirty="0">
                <a:latin typeface="Arial" pitchFamily="34" charset="0"/>
                <a:cs typeface="Arial" pitchFamily="34" charset="0"/>
              </a:rPr>
              <a:t>Actor : ATM Customer</a:t>
            </a:r>
          </a:p>
          <a:p>
            <a:pPr lvl="1"/>
            <a:r>
              <a:rPr lang="en-US" sz="2400" b="1" dirty="0">
                <a:latin typeface="Arial" pitchFamily="34" charset="0"/>
                <a:cs typeface="Arial" pitchFamily="34" charset="0"/>
              </a:rPr>
              <a:t>Precondition : ATM is displaying the idle welcome message</a:t>
            </a:r>
          </a:p>
          <a:p>
            <a:pPr lvl="1"/>
            <a:r>
              <a:rPr lang="en-US" sz="2400" b="1" dirty="0">
                <a:latin typeface="Arial" pitchFamily="34" charset="0"/>
                <a:cs typeface="Arial" pitchFamily="34" charset="0"/>
              </a:rPr>
              <a:t>Description :</a:t>
            </a:r>
          </a:p>
          <a:p>
            <a:pPr lvl="2"/>
            <a:r>
              <a:rPr lang="en-US" sz="2400" b="1" dirty="0">
                <a:latin typeface="Arial" pitchFamily="34" charset="0"/>
                <a:cs typeface="Arial" pitchFamily="34" charset="0"/>
              </a:rPr>
              <a:t>Customer inserts an ATM Card into the ATM Card Reader </a:t>
            </a:r>
          </a:p>
          <a:p>
            <a:pPr lvl="2"/>
            <a:r>
              <a:rPr lang="en-US" sz="2400" b="1" dirty="0">
                <a:latin typeface="Arial" pitchFamily="34" charset="0"/>
                <a:cs typeface="Arial" pitchFamily="34" charset="0"/>
              </a:rPr>
              <a:t>If the system can recognize the card, it reads the card number </a:t>
            </a:r>
          </a:p>
          <a:p>
            <a:pPr lvl="2"/>
            <a:r>
              <a:rPr lang="en-US" sz="2400" b="1" dirty="0">
                <a:latin typeface="Arial" pitchFamily="34" charset="0"/>
                <a:cs typeface="Arial" pitchFamily="34" charset="0"/>
              </a:rPr>
              <a:t>System prompts the customer for a PIN </a:t>
            </a:r>
          </a:p>
          <a:p>
            <a:pPr lvl="2"/>
            <a:r>
              <a:rPr lang="en-US" sz="2400" b="1" dirty="0">
                <a:latin typeface="Arial" pitchFamily="34" charset="0"/>
                <a:cs typeface="Arial" pitchFamily="34" charset="0"/>
              </a:rPr>
              <a:t>Customer enters PIN </a:t>
            </a:r>
          </a:p>
          <a:p>
            <a:pPr lvl="2"/>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a:xfrm>
            <a:off x="0" y="274638"/>
            <a:ext cx="8686800" cy="1143000"/>
          </a:xfrm>
        </p:spPr>
        <p:txBody>
          <a:bodyPr>
            <a:normAutofit fontScale="90000"/>
          </a:bodyPr>
          <a:lstStyle/>
          <a:p>
            <a:pPr marL="285750" indent="-285750"/>
            <a:r>
              <a:rPr lang="en-US" b="0" dirty="0">
                <a:effectLst/>
                <a:latin typeface="Arial" panose="020B0604020202020204" pitchFamily="34" charset="0"/>
                <a:cs typeface="Arial" panose="020B0604020202020204" pitchFamily="34" charset="0"/>
              </a:rPr>
              <a:t>Use Case Name: Withdraw Funds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0834" y="5677469"/>
            <a:ext cx="1437375" cy="953042"/>
          </a:xfrm>
          <a:prstGeom prst="rect">
            <a:avLst/>
          </a:prstGeom>
        </p:spPr>
      </p:pic>
    </p:spTree>
    <p:extLst>
      <p:ext uri="{BB962C8B-B14F-4D97-AF65-F5344CB8AC3E}">
        <p14:creationId xmlns:p14="http://schemas.microsoft.com/office/powerpoint/2010/main" val="3367436484"/>
      </p:ext>
    </p:extLst>
  </p:cSld>
  <p:clrMapOvr>
    <a:masterClrMapping/>
  </p:clrMapOvr>
  <p:transition spd="med">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sz="3000" b="1" dirty="0">
                <a:latin typeface="Arial" pitchFamily="34" charset="0"/>
                <a:cs typeface="Arial" pitchFamily="34" charset="0"/>
              </a:rPr>
              <a:t>System checks the card’s expiration date and whether the card has been stolen or lost</a:t>
            </a:r>
          </a:p>
          <a:p>
            <a:r>
              <a:rPr lang="en-US" sz="3000" b="1" dirty="0">
                <a:latin typeface="Arial" pitchFamily="34" charset="0"/>
                <a:cs typeface="Arial" pitchFamily="34" charset="0"/>
              </a:rPr>
              <a:t>If the card is valid, the system checks if the entered PIN matches the card PIN </a:t>
            </a:r>
          </a:p>
          <a:p>
            <a:r>
              <a:rPr lang="en-US" sz="3000" b="1" dirty="0">
                <a:latin typeface="Arial" pitchFamily="34" charset="0"/>
                <a:cs typeface="Arial" pitchFamily="34" charset="0"/>
              </a:rPr>
              <a:t>If the PINs match, the system finds out what accounts the card can access </a:t>
            </a:r>
          </a:p>
          <a:p>
            <a:r>
              <a:rPr lang="en-US" sz="3000" b="1" dirty="0">
                <a:latin typeface="Arial" pitchFamily="34" charset="0"/>
                <a:cs typeface="Arial" pitchFamily="34" charset="0"/>
              </a:rPr>
              <a:t>System displays customer accounts and prompts the customer to choose a type of transaction  </a:t>
            </a:r>
          </a:p>
          <a:p>
            <a:pPr lvl="2"/>
            <a:endParaRPr lang="en-US" b="1" dirty="0">
              <a:latin typeface="Arial" pitchFamily="34" charset="0"/>
              <a:cs typeface="Arial" pitchFamily="34" charset="0"/>
            </a:endParaRPr>
          </a:p>
          <a:p>
            <a:pPr lvl="2"/>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a:xfrm>
            <a:off x="95535" y="274638"/>
            <a:ext cx="8857396" cy="1143000"/>
          </a:xfrm>
        </p:spPr>
        <p:txBody>
          <a:bodyPr>
            <a:normAutofit/>
          </a:bodyPr>
          <a:lstStyle/>
          <a:p>
            <a:pPr marL="285750" indent="-285750"/>
            <a:r>
              <a:rPr lang="en-US" b="0" dirty="0">
                <a:effectLst/>
                <a:latin typeface="Arial" panose="020B0604020202020204" pitchFamily="34" charset="0"/>
                <a:cs typeface="Arial" panose="020B0604020202020204" pitchFamily="34" charset="0"/>
              </a:rPr>
              <a:t>Use Case Name: Withdraw Funds (2)</a:t>
            </a: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3821" y="5502340"/>
            <a:ext cx="2109142" cy="1137282"/>
          </a:xfrm>
          <a:prstGeom prst="rect">
            <a:avLst/>
          </a:prstGeom>
        </p:spPr>
      </p:pic>
    </p:spTree>
    <p:extLst>
      <p:ext uri="{BB962C8B-B14F-4D97-AF65-F5344CB8AC3E}">
        <p14:creationId xmlns:p14="http://schemas.microsoft.com/office/powerpoint/2010/main" val="1623072140"/>
      </p:ext>
    </p:extLst>
  </p:cSld>
  <p:clrMapOvr>
    <a:masterClrMapping/>
  </p:clrMapOvr>
  <p:transition spd="med">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Use Case Name : Withdraw Funds</a:t>
            </a:r>
          </a:p>
        </p:txBody>
      </p:sp>
      <p:sp>
        <p:nvSpPr>
          <p:cNvPr id="3" name="Content Placeholder 2"/>
          <p:cNvSpPr>
            <a:spLocks noGrp="1"/>
          </p:cNvSpPr>
          <p:nvPr>
            <p:ph idx="1"/>
          </p:nvPr>
        </p:nvSpPr>
        <p:spPr>
          <a:xfrm>
            <a:off x="163773" y="1113704"/>
            <a:ext cx="7806520" cy="4885714"/>
          </a:xfrm>
        </p:spPr>
        <p:txBody>
          <a:bodyPr>
            <a:normAutofit fontScale="92500" lnSpcReduction="10000"/>
          </a:bodyPr>
          <a:lstStyle/>
          <a:p>
            <a:pPr marL="457200" lvl="1" eaLnBrk="0" fontAlgn="base" hangingPunct="0">
              <a:spcBef>
                <a:spcPct val="0"/>
              </a:spcBef>
              <a:spcAft>
                <a:spcPct val="0"/>
              </a:spcAft>
            </a:pPr>
            <a:r>
              <a:rPr lang="en-US" sz="2400" b="1" dirty="0">
                <a:latin typeface="Arial" charset="0"/>
              </a:rPr>
              <a:t>The previous eight steps are part of all three use cases </a:t>
            </a:r>
          </a:p>
          <a:p>
            <a:pPr lvl="1" eaLnBrk="0" fontAlgn="base" hangingPunct="0">
              <a:spcBef>
                <a:spcPct val="0"/>
              </a:spcBef>
              <a:spcAft>
                <a:spcPct val="0"/>
              </a:spcAft>
            </a:pPr>
            <a:r>
              <a:rPr lang="en-US" sz="2400" b="1" dirty="0">
                <a:latin typeface="Arial" charset="0"/>
              </a:rPr>
              <a:t>The following steps are unique to the Withdraw Funds use case </a:t>
            </a:r>
          </a:p>
          <a:p>
            <a:pPr marL="914400" lvl="2" eaLnBrk="0" fontAlgn="base" hangingPunct="0">
              <a:spcBef>
                <a:spcPct val="0"/>
              </a:spcBef>
              <a:spcAft>
                <a:spcPct val="0"/>
              </a:spcAft>
            </a:pPr>
            <a:r>
              <a:rPr lang="en-US" sz="2000" b="1" dirty="0">
                <a:latin typeface="Arial" charset="0"/>
              </a:rPr>
              <a:t>Customer selects Withdraw Funds, selects the account number, and enters the amount </a:t>
            </a:r>
          </a:p>
          <a:p>
            <a:pPr marL="914400" lvl="2" eaLnBrk="0" fontAlgn="base" hangingPunct="0">
              <a:spcBef>
                <a:spcPct val="0"/>
              </a:spcBef>
              <a:spcAft>
                <a:spcPct val="0"/>
              </a:spcAft>
            </a:pPr>
            <a:r>
              <a:rPr lang="en-US" sz="2000" b="1" dirty="0">
                <a:latin typeface="Arial" charset="0"/>
              </a:rPr>
              <a:t>System checks that the account is valid, makes sure that customer has enough funds in the account, makes sure that the daily limit has not been exceeded, and checks that the ATM has enough funds </a:t>
            </a:r>
          </a:p>
          <a:p>
            <a:pPr marL="914400" lvl="2" eaLnBrk="0" fontAlgn="base" hangingPunct="0">
              <a:spcBef>
                <a:spcPct val="0"/>
              </a:spcBef>
              <a:spcAft>
                <a:spcPct val="0"/>
              </a:spcAft>
            </a:pPr>
            <a:r>
              <a:rPr lang="en-US" sz="2000" b="1" dirty="0">
                <a:latin typeface="Arial" charset="0"/>
              </a:rPr>
              <a:t>If all four checks are successful, the system dispenses the cash </a:t>
            </a:r>
          </a:p>
          <a:p>
            <a:pPr marL="914400" lvl="2" eaLnBrk="0" fontAlgn="base" hangingPunct="0">
              <a:spcBef>
                <a:spcPct val="0"/>
              </a:spcBef>
              <a:spcAft>
                <a:spcPct val="0"/>
              </a:spcAft>
            </a:pPr>
            <a:r>
              <a:rPr lang="en-US" sz="2000" b="1" dirty="0">
                <a:latin typeface="Arial" charset="0"/>
              </a:rPr>
              <a:t>System prints a receipt with a transaction number, the transaction type, the amount withdrawn, and the new account balance</a:t>
            </a:r>
          </a:p>
          <a:p>
            <a:pPr marL="914400" lvl="2" eaLnBrk="0" fontAlgn="base" hangingPunct="0">
              <a:spcBef>
                <a:spcPct val="0"/>
              </a:spcBef>
              <a:spcAft>
                <a:spcPct val="0"/>
              </a:spcAft>
            </a:pPr>
            <a:r>
              <a:rPr lang="en-US" sz="2000" b="1" dirty="0">
                <a:latin typeface="Arial" charset="0"/>
              </a:rPr>
              <a:t>System ejects card </a:t>
            </a:r>
          </a:p>
          <a:p>
            <a:pPr marL="914400" lvl="2" eaLnBrk="0" fontAlgn="base" hangingPunct="0">
              <a:spcBef>
                <a:spcPct val="0"/>
              </a:spcBef>
              <a:spcAft>
                <a:spcPct val="0"/>
              </a:spcAft>
            </a:pPr>
            <a:r>
              <a:rPr lang="en-US" sz="2000" b="1" dirty="0">
                <a:latin typeface="Arial" charset="0"/>
              </a:rPr>
              <a:t>System displays the idle welcome message </a:t>
            </a:r>
          </a:p>
          <a:p>
            <a:pPr marL="457200" lvl="1" eaLnBrk="0" fontAlgn="base" hangingPunct="0">
              <a:spcBef>
                <a:spcPct val="0"/>
              </a:spcBef>
              <a:spcAft>
                <a:spcPct val="0"/>
              </a:spcAft>
            </a:pPr>
            <a:endParaRPr lang="en-US" sz="1600" b="1" dirty="0">
              <a:latin typeface="Arial"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243" y="5579521"/>
            <a:ext cx="1674304" cy="839793"/>
          </a:xfrm>
          <a:prstGeom prst="rect">
            <a:avLst/>
          </a:prstGeom>
        </p:spPr>
      </p:pic>
    </p:spTree>
    <p:extLst>
      <p:ext uri="{BB962C8B-B14F-4D97-AF65-F5344CB8AC3E}">
        <p14:creationId xmlns:p14="http://schemas.microsoft.com/office/powerpoint/2010/main" val="1031891812"/>
      </p:ext>
    </p:extLst>
  </p:cSld>
  <p:clrMapOvr>
    <a:masterClrMapping/>
  </p:clrMapOvr>
  <p:transition spd="med">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109182" y="193964"/>
            <a:ext cx="8925538" cy="1143000"/>
          </a:xfrm>
        </p:spPr>
        <p:txBody>
          <a:bodyPr>
            <a:normAutofit/>
          </a:bodyPr>
          <a:lstStyle/>
          <a:p>
            <a:pPr marL="285750" indent="-285750"/>
            <a:r>
              <a:rPr lang="en-US" b="0" dirty="0">
                <a:effectLst/>
                <a:latin typeface="Arial" panose="020B0604020202020204" pitchFamily="34" charset="0"/>
                <a:cs typeface="Arial" panose="020B0604020202020204" pitchFamily="34" charset="0"/>
              </a:rPr>
              <a:t>Use Case Name: Withdraw Funds (1)</a:t>
            </a:r>
          </a:p>
        </p:txBody>
      </p:sp>
      <p:sp>
        <p:nvSpPr>
          <p:cNvPr id="3" name="Content Placeholder 2"/>
          <p:cNvSpPr>
            <a:spLocks noGrp="1"/>
          </p:cNvSpPr>
          <p:nvPr>
            <p:ph idx="1"/>
          </p:nvPr>
        </p:nvSpPr>
        <p:spPr>
          <a:xfrm>
            <a:off x="556897" y="1112523"/>
            <a:ext cx="8229600" cy="4525963"/>
          </a:xfrm>
        </p:spPr>
        <p:txBody>
          <a:bodyPr>
            <a:noAutofit/>
          </a:bodyPr>
          <a:lstStyle/>
          <a:p>
            <a:r>
              <a:rPr lang="en-US" sz="2800" dirty="0">
                <a:latin typeface="Arial" panose="020B0604020202020204" pitchFamily="34" charset="0"/>
                <a:cs typeface="Arial" panose="020B0604020202020204" pitchFamily="34" charset="0"/>
              </a:rPr>
              <a:t>Alternatives :</a:t>
            </a:r>
          </a:p>
          <a:p>
            <a:pPr lvl="1"/>
            <a:r>
              <a:rPr lang="en-US" sz="2400" dirty="0">
                <a:latin typeface="Arial" panose="020B0604020202020204" pitchFamily="34" charset="0"/>
                <a:cs typeface="Arial" panose="020B0604020202020204" pitchFamily="34" charset="0"/>
              </a:rPr>
              <a:t>If the system cannot recognize the card, it is ejected and the welcome message is displayed </a:t>
            </a:r>
          </a:p>
          <a:p>
            <a:pPr lvl="1"/>
            <a:r>
              <a:rPr lang="en-US" sz="2400" dirty="0">
                <a:latin typeface="Arial" panose="020B0604020202020204" pitchFamily="34" charset="0"/>
                <a:cs typeface="Arial" panose="020B0604020202020204" pitchFamily="34" charset="0"/>
              </a:rPr>
              <a:t>If the current date is past the card's expiration date, the card is confiscated and the welcome message is displayed </a:t>
            </a:r>
          </a:p>
          <a:p>
            <a:pPr lvl="1"/>
            <a:r>
              <a:rPr lang="en-US" sz="2400" dirty="0">
                <a:latin typeface="Arial" panose="020B0604020202020204" pitchFamily="34" charset="0"/>
                <a:cs typeface="Arial" panose="020B0604020202020204" pitchFamily="34" charset="0"/>
              </a:rPr>
              <a:t>If the card has been reported lost or stolen – stolen, it is confiscated and the welcome message is displayed </a:t>
            </a:r>
          </a:p>
          <a:p>
            <a:pPr lvl="1"/>
            <a:r>
              <a:rPr lang="en-US" sz="2400" dirty="0">
                <a:latin typeface="Arial" panose="020B0604020202020204" pitchFamily="34" charset="0"/>
                <a:cs typeface="Arial" panose="020B0604020202020204" pitchFamily="34" charset="0"/>
              </a:rPr>
              <a:t>If the customer entered PIN does not match the PIN for the card, the system prompts for a new PIN </a:t>
            </a:r>
          </a:p>
          <a:p>
            <a:pPr lvl="1"/>
            <a:r>
              <a:rPr lang="en-US" sz="2400" dirty="0">
                <a:latin typeface="Arial" panose="020B0604020202020204" pitchFamily="34" charset="0"/>
                <a:cs typeface="Arial" panose="020B0604020202020204" pitchFamily="34" charset="0"/>
              </a:rPr>
              <a:t>If the customer enters an incorrect PIN three times, the card is confiscated and the welcome message is displayed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9166" y="5496341"/>
            <a:ext cx="957331" cy="1060704"/>
          </a:xfrm>
          <a:prstGeom prst="rect">
            <a:avLst/>
          </a:prstGeom>
        </p:spPr>
      </p:pic>
    </p:spTree>
    <p:extLst>
      <p:ext uri="{BB962C8B-B14F-4D97-AF65-F5344CB8AC3E}">
        <p14:creationId xmlns:p14="http://schemas.microsoft.com/office/powerpoint/2010/main" val="2683310228"/>
      </p:ext>
    </p:extLst>
  </p:cSld>
  <p:clrMapOvr>
    <a:masterClrMapping/>
  </p:clrMapOvr>
  <p:transition spd="med">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386197" y="212955"/>
            <a:ext cx="8533516" cy="1143000"/>
          </a:xfrm>
        </p:spPr>
        <p:txBody>
          <a:bodyPr>
            <a:normAutofit/>
          </a:bodyPr>
          <a:lstStyle/>
          <a:p>
            <a:pPr marL="285750" indent="-285750"/>
            <a:r>
              <a:rPr lang="en-US" sz="3600" b="0" dirty="0">
                <a:effectLst/>
                <a:latin typeface="Arial" panose="020B0604020202020204" pitchFamily="34" charset="0"/>
                <a:cs typeface="Arial" panose="020B0604020202020204" pitchFamily="34" charset="0"/>
              </a:rPr>
              <a:t>Use Case Name: Withdraw Funds (2)</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56897" y="1229368"/>
            <a:ext cx="8229600" cy="4525963"/>
          </a:xfrm>
        </p:spPr>
        <p:txBody>
          <a:bodyPr>
            <a:noAutofit/>
          </a:bodyPr>
          <a:lstStyle/>
          <a:p>
            <a:r>
              <a:rPr lang="en-US" sz="2400" dirty="0">
                <a:latin typeface="Arial" panose="020B0604020202020204" pitchFamily="34" charset="0"/>
                <a:cs typeface="Arial" panose="020B0604020202020204" pitchFamily="34" charset="0"/>
              </a:rPr>
              <a:t>More alternatives:</a:t>
            </a:r>
          </a:p>
          <a:p>
            <a:pPr lvl="1"/>
            <a:r>
              <a:rPr lang="en-US" sz="2000" dirty="0">
                <a:latin typeface="Arial" panose="020B0604020202020204" pitchFamily="34" charset="0"/>
                <a:cs typeface="Arial" panose="020B0604020202020204" pitchFamily="34" charset="0"/>
              </a:rPr>
              <a:t>If the account number entered by the user is invalid, the system displays an error message, ejects the card and the welcome message is displayed </a:t>
            </a:r>
          </a:p>
          <a:p>
            <a:pPr lvl="1"/>
            <a:r>
              <a:rPr lang="en-US" sz="2000" dirty="0">
                <a:latin typeface="Arial" panose="020B0604020202020204" pitchFamily="34" charset="0"/>
                <a:cs typeface="Arial" panose="020B0604020202020204" pitchFamily="34" charset="0"/>
              </a:rPr>
              <a:t>If the request for withdraw exceeds the maximum allowable daily withdrawal amount, the system displays an apology message, ejects the card and the welcome message is displayed </a:t>
            </a:r>
            <a:endParaRPr lang="en-US" sz="6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If the request for withdraw exceeds the amount of funds in the ATM, the system displays an apology message, ejects the card and the welcome message is displayed </a:t>
            </a:r>
          </a:p>
          <a:p>
            <a:pPr lvl="1"/>
            <a:r>
              <a:rPr lang="en-US" sz="2000" dirty="0">
                <a:latin typeface="Arial" panose="020B0604020202020204" pitchFamily="34" charset="0"/>
                <a:cs typeface="Arial" panose="020B0604020202020204" pitchFamily="34" charset="0"/>
              </a:rPr>
              <a:t>If the customer enters </a:t>
            </a:r>
            <a:r>
              <a:rPr lang="en-US" sz="2000" dirty="0">
                <a:solidFill>
                  <a:srgbClr val="FF0000"/>
                </a:solidFill>
                <a:latin typeface="Arial" panose="020B0604020202020204" pitchFamily="34" charset="0"/>
                <a:cs typeface="Arial" panose="020B0604020202020204" pitchFamily="34" charset="0"/>
              </a:rPr>
              <a:t>Cancel,</a:t>
            </a:r>
            <a:r>
              <a:rPr lang="en-US" sz="2000" dirty="0">
                <a:latin typeface="Arial" panose="020B0604020202020204" pitchFamily="34" charset="0"/>
                <a:cs typeface="Arial" panose="020B0604020202020204" pitchFamily="34" charset="0"/>
              </a:rPr>
              <a:t> the system cancels the transaction, ejects the card and the welcome message is displayed </a:t>
            </a:r>
          </a:p>
          <a:p>
            <a:r>
              <a:rPr lang="en-US" sz="2400" dirty="0">
                <a:latin typeface="Arial" panose="020B0604020202020204" pitchFamily="34" charset="0"/>
                <a:cs typeface="Arial" panose="020B0604020202020204" pitchFamily="34" charset="0"/>
              </a:rPr>
              <a:t>Post condition :</a:t>
            </a:r>
          </a:p>
          <a:p>
            <a:pPr lvl="1"/>
            <a:r>
              <a:rPr lang="en-US" sz="2000" dirty="0">
                <a:latin typeface="Arial" panose="020B0604020202020204" pitchFamily="34" charset="0"/>
                <a:cs typeface="Arial" panose="020B0604020202020204" pitchFamily="34" charset="0"/>
              </a:rPr>
              <a:t>Funds have been withdrawn from the customer’s account </a:t>
            </a:r>
            <a:endParaRPr lang="en-US" sz="4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4928" y="6084298"/>
            <a:ext cx="1227582" cy="687446"/>
          </a:xfrm>
          <a:prstGeom prst="rect">
            <a:avLst/>
          </a:prstGeom>
        </p:spPr>
      </p:pic>
    </p:spTree>
    <p:extLst>
      <p:ext uri="{BB962C8B-B14F-4D97-AF65-F5344CB8AC3E}">
        <p14:creationId xmlns:p14="http://schemas.microsoft.com/office/powerpoint/2010/main" val="3816777243"/>
      </p:ext>
    </p:extLst>
  </p:cSld>
  <p:clrMapOvr>
    <a:masterClrMapping/>
  </p:clrMapOvr>
  <p:transition spd="med">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8189" y="1360159"/>
            <a:ext cx="8229600" cy="4525963"/>
          </a:xfrm>
        </p:spPr>
        <p:txBody>
          <a:bodyPr>
            <a:normAutofit/>
          </a:bodyPr>
          <a:lstStyle/>
          <a:p>
            <a:pPr lvl="1"/>
            <a:r>
              <a:rPr lang="en-US" sz="2800" dirty="0">
                <a:latin typeface="Arial" pitchFamily="34" charset="0"/>
                <a:cs typeface="Arial" pitchFamily="34" charset="0"/>
              </a:rPr>
              <a:t>One can use an extend relationship to specify that one use case (extension) extends the behavior of another use case (base)</a:t>
            </a:r>
          </a:p>
          <a:p>
            <a:pPr lvl="1"/>
            <a:r>
              <a:rPr lang="en-US" sz="2800" dirty="0">
                <a:latin typeface="Arial" pitchFamily="34" charset="0"/>
                <a:cs typeface="Arial" pitchFamily="34" charset="0"/>
              </a:rPr>
              <a:t>One can add extend relationships to a model to show the following situations </a:t>
            </a:r>
          </a:p>
          <a:p>
            <a:pPr lvl="2"/>
            <a:r>
              <a:rPr lang="en-US" sz="2800" dirty="0">
                <a:latin typeface="Arial" pitchFamily="34" charset="0"/>
                <a:cs typeface="Arial" pitchFamily="34" charset="0"/>
              </a:rPr>
              <a:t>A part of a use case that is optional system behavior</a:t>
            </a:r>
          </a:p>
          <a:p>
            <a:pPr lvl="2"/>
            <a:r>
              <a:rPr lang="en-US" sz="2800" dirty="0">
                <a:latin typeface="Arial" pitchFamily="34" charset="0"/>
                <a:cs typeface="Arial" pitchFamily="34" charset="0"/>
              </a:rPr>
              <a:t>A sub-flow is executed only under certain conditions</a:t>
            </a:r>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r>
              <a:rPr lang="en-US" b="0" dirty="0">
                <a:effectLst/>
                <a:latin typeface="Arial" panose="020B0604020202020204" pitchFamily="34" charset="0"/>
                <a:cs typeface="Arial" panose="020B0604020202020204" pitchFamily="34" charset="0"/>
              </a:rPr>
              <a:t>Use Case Extended Relationships</a:t>
            </a:r>
          </a:p>
        </p:txBody>
      </p:sp>
      <p:pic>
        <p:nvPicPr>
          <p:cNvPr id="2" name="Picture 2" descr="C:\Users\jlebowitz\Desktop\extend.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9303" y="5179882"/>
            <a:ext cx="4697341" cy="1181629"/>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604571"/>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143692" y="209324"/>
            <a:ext cx="8229600" cy="1143000"/>
          </a:xfrm>
        </p:spPr>
        <p:txBody>
          <a:bodyPr>
            <a:normAutofit/>
          </a:bodyPr>
          <a:lstStyle/>
          <a:p>
            <a:pPr marL="285750" indent="-285750"/>
            <a:r>
              <a:rPr lang="en-US" dirty="0">
                <a:latin typeface="Arial" panose="020B0604020202020204" pitchFamily="34" charset="0"/>
                <a:cs typeface="Arial" panose="020B0604020202020204" pitchFamily="34" charset="0"/>
              </a:rPr>
              <a:t>Sample Graphical Use Cases </a:t>
            </a:r>
          </a:p>
        </p:txBody>
      </p:sp>
      <p:pic>
        <p:nvPicPr>
          <p:cNvPr id="1028" name="Picture 4" descr="C:\Users\Jerry\Desktop\496px-Use_case_restaurant_model.svg.png"/>
          <p:cNvPicPr>
            <a:picLocks noChangeAspect="1" noChangeArrowheads="1"/>
          </p:cNvPicPr>
          <p:nvPr/>
        </p:nvPicPr>
        <p:blipFill>
          <a:blip r:embed="rId2" cstate="print"/>
          <a:srcRect/>
          <a:stretch>
            <a:fillRect/>
          </a:stretch>
        </p:blipFill>
        <p:spPr bwMode="auto">
          <a:xfrm>
            <a:off x="1870365" y="990037"/>
            <a:ext cx="5403272" cy="5403272"/>
          </a:xfrm>
          <a:prstGeom prst="rect">
            <a:avLst/>
          </a:prstGeom>
          <a:noFill/>
        </p:spPr>
      </p:pic>
      <p:sp>
        <p:nvSpPr>
          <p:cNvPr id="4" name="TextBox 3"/>
          <p:cNvSpPr txBox="1"/>
          <p:nvPr/>
        </p:nvSpPr>
        <p:spPr>
          <a:xfrm>
            <a:off x="2961409" y="6331552"/>
            <a:ext cx="3269672" cy="338554"/>
          </a:xfrm>
          <a:prstGeom prst="rect">
            <a:avLst/>
          </a:prstGeom>
          <a:solidFill>
            <a:schemeClr val="accent2"/>
          </a:solidFill>
        </p:spPr>
        <p:txBody>
          <a:bodyPr wrap="square" rtlCol="0">
            <a:spAutoFit/>
          </a:bodyPr>
          <a:lstStyle/>
          <a:p>
            <a:pPr algn="ctr"/>
            <a:r>
              <a:rPr lang="en-US" dirty="0">
                <a:solidFill>
                  <a:schemeClr val="bg1"/>
                </a:solidFill>
              </a:rPr>
              <a:t>See Modeling Example </a:t>
            </a:r>
          </a:p>
        </p:txBody>
      </p:sp>
      <p:sp>
        <p:nvSpPr>
          <p:cNvPr id="2" name="TextBox 1"/>
          <p:cNvSpPr txBox="1"/>
          <p:nvPr/>
        </p:nvSpPr>
        <p:spPr>
          <a:xfrm>
            <a:off x="7369791" y="2251880"/>
            <a:ext cx="1487606" cy="584775"/>
          </a:xfrm>
          <a:prstGeom prst="rect">
            <a:avLst/>
          </a:prstGeom>
          <a:solidFill>
            <a:schemeClr val="accent2"/>
          </a:solidFill>
        </p:spPr>
        <p:txBody>
          <a:bodyPr wrap="square" rtlCol="0">
            <a:spAutoFit/>
          </a:bodyPr>
          <a:lstStyle/>
          <a:p>
            <a:r>
              <a:rPr lang="en-US" dirty="0">
                <a:solidFill>
                  <a:schemeClr val="bg1"/>
                </a:solidFill>
              </a:rPr>
              <a:t>Each oval is a use case</a:t>
            </a:r>
          </a:p>
        </p:txBody>
      </p:sp>
    </p:spTree>
    <p:extLst>
      <p:ext uri="{BB962C8B-B14F-4D97-AF65-F5344CB8AC3E}">
        <p14:creationId xmlns:p14="http://schemas.microsoft.com/office/powerpoint/2010/main" val="1846570410"/>
      </p:ext>
    </p:extLst>
  </p:cSld>
  <p:clrMapOvr>
    <a:masterClrMapping/>
  </p:clrMapOvr>
  <p:transition spd="med">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143692" y="209324"/>
            <a:ext cx="8229600" cy="1143000"/>
          </a:xfrm>
        </p:spPr>
        <p:txBody>
          <a:bodyPr>
            <a:normAutofit/>
          </a:bodyPr>
          <a:lstStyle/>
          <a:p>
            <a:pPr marL="285750" indent="-285750"/>
            <a:r>
              <a:rPr lang="en-US" b="0" dirty="0">
                <a:effectLst/>
                <a:latin typeface="Arial" panose="020B0604020202020204" pitchFamily="34" charset="0"/>
                <a:cs typeface="Arial" panose="020B0604020202020204" pitchFamily="34" charset="0"/>
              </a:rPr>
              <a:t>Sample Graphical Use Case </a:t>
            </a:r>
          </a:p>
        </p:txBody>
      </p:sp>
      <p:sp>
        <p:nvSpPr>
          <p:cNvPr id="4" name="TextBox 3"/>
          <p:cNvSpPr txBox="1"/>
          <p:nvPr/>
        </p:nvSpPr>
        <p:spPr>
          <a:xfrm>
            <a:off x="1298448" y="1681117"/>
            <a:ext cx="6455664" cy="1938992"/>
          </a:xfrm>
          <a:prstGeom prst="rect">
            <a:avLst/>
          </a:prstGeom>
          <a:solidFill>
            <a:schemeClr val="tx1"/>
          </a:solidFill>
        </p:spPr>
        <p:txBody>
          <a:bodyPr wrap="square" rtlCol="0">
            <a:spAutoFit/>
          </a:bodyPr>
          <a:lstStyle/>
          <a:p>
            <a:pPr algn="ctr"/>
            <a:r>
              <a:rPr lang="en-US" sz="4000" dirty="0">
                <a:solidFill>
                  <a:srgbClr val="FFFF00"/>
                </a:solidFill>
              </a:rPr>
              <a:t>See Modeling Example for placing an on-line order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5492" y="4759452"/>
            <a:ext cx="2286000" cy="1143000"/>
          </a:xfrm>
          <a:prstGeom prst="rect">
            <a:avLst/>
          </a:prstGeom>
        </p:spPr>
      </p:pic>
    </p:spTree>
    <p:extLst>
      <p:ext uri="{BB962C8B-B14F-4D97-AF65-F5344CB8AC3E}">
        <p14:creationId xmlns:p14="http://schemas.microsoft.com/office/powerpoint/2010/main" val="4041272691"/>
      </p:ext>
    </p:extLst>
  </p:cSld>
  <p:clrMapOvr>
    <a:masterClrMapping/>
  </p:clrMapOvr>
  <p:transition spd="med">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A User Story is the prelude to the use case by stating the need before the use case tells the story </a:t>
            </a: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User Stories versus Use Cases </a:t>
            </a:r>
          </a:p>
        </p:txBody>
      </p:sp>
      <p:pic>
        <p:nvPicPr>
          <p:cNvPr id="1026" name="Picture 2" descr="C:\Users\Jerry\Desktop\images.jpg"/>
          <p:cNvPicPr>
            <a:picLocks noChangeAspect="1" noChangeArrowheads="1"/>
          </p:cNvPicPr>
          <p:nvPr/>
        </p:nvPicPr>
        <p:blipFill>
          <a:blip r:embed="rId2" cstate="print"/>
          <a:srcRect/>
          <a:stretch>
            <a:fillRect/>
          </a:stretch>
        </p:blipFill>
        <p:spPr bwMode="auto">
          <a:xfrm>
            <a:off x="427872" y="3093607"/>
            <a:ext cx="2969842" cy="2129321"/>
          </a:xfrm>
          <a:prstGeom prst="rect">
            <a:avLst/>
          </a:prstGeom>
          <a:noFill/>
        </p:spPr>
      </p:pic>
      <p:pic>
        <p:nvPicPr>
          <p:cNvPr id="1027" name="Picture 3" descr="C:\Users\Jerry\Desktop\index.jpg"/>
          <p:cNvPicPr>
            <a:picLocks noChangeAspect="1" noChangeArrowheads="1"/>
          </p:cNvPicPr>
          <p:nvPr/>
        </p:nvPicPr>
        <p:blipFill>
          <a:blip r:embed="rId3" cstate="print"/>
          <a:srcRect/>
          <a:stretch>
            <a:fillRect/>
          </a:stretch>
        </p:blipFill>
        <p:spPr bwMode="auto">
          <a:xfrm>
            <a:off x="3596792" y="2882686"/>
            <a:ext cx="4469450" cy="2479728"/>
          </a:xfrm>
          <a:prstGeom prst="rect">
            <a:avLst/>
          </a:prstGeom>
          <a:noFill/>
        </p:spPr>
      </p:pic>
    </p:spTree>
    <p:extLst>
      <p:ext uri="{BB962C8B-B14F-4D97-AF65-F5344CB8AC3E}">
        <p14:creationId xmlns:p14="http://schemas.microsoft.com/office/powerpoint/2010/main" val="2926131962"/>
      </p:ext>
    </p:extLst>
  </p:cSld>
  <p:clrMapOvr>
    <a:masterClrMapping/>
  </p:clrMapOvr>
  <p:transition spd="med">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199" y="1481328"/>
            <a:ext cx="8354291" cy="5002599"/>
          </a:xfrm>
        </p:spPr>
        <p:txBody>
          <a:bodyPr>
            <a:normAutofit/>
          </a:bodyPr>
          <a:lstStyle/>
          <a:p>
            <a:r>
              <a:rPr lang="en-US" sz="3400" dirty="0">
                <a:latin typeface="Arial" pitchFamily="34" charset="0"/>
                <a:cs typeface="Arial" pitchFamily="34" charset="0"/>
              </a:rPr>
              <a:t>Activity diagrams are graphical representations of workflows </a:t>
            </a:r>
          </a:p>
          <a:p>
            <a:pPr lvl="1"/>
            <a:r>
              <a:rPr lang="en-US" sz="3400" dirty="0">
                <a:latin typeface="Arial" pitchFamily="34" charset="0"/>
                <a:cs typeface="Arial" pitchFamily="34" charset="0"/>
              </a:rPr>
              <a:t>Intended to model both computational and organizational processes  </a:t>
            </a:r>
          </a:p>
          <a:p>
            <a:pPr lvl="1"/>
            <a:r>
              <a:rPr lang="en-US" sz="3400" dirty="0">
                <a:latin typeface="Arial" pitchFamily="34" charset="0"/>
                <a:cs typeface="Arial" pitchFamily="34" charset="0"/>
              </a:rPr>
              <a:t>Shows the overall flow of control </a:t>
            </a:r>
          </a:p>
          <a:p>
            <a:endParaRPr lang="en-US" dirty="0"/>
          </a:p>
        </p:txBody>
      </p:sp>
      <p:sp>
        <p:nvSpPr>
          <p:cNvPr id="652290" name="Rectangle 2"/>
          <p:cNvSpPr>
            <a:spLocks noGrp="1" noChangeArrowheads="1"/>
          </p:cNvSpPr>
          <p:nvPr>
            <p:ph type="title"/>
          </p:nvPr>
        </p:nvSpPr>
        <p:spPr>
          <a:xfrm>
            <a:off x="519544" y="338328"/>
            <a:ext cx="8229600" cy="1143000"/>
          </a:xfrm>
        </p:spPr>
        <p:txBody>
          <a:bodyPr>
            <a:normAutofit/>
          </a:bodyPr>
          <a:lstStyle/>
          <a:p>
            <a:pPr marL="285750" indent="-285750"/>
            <a:r>
              <a:rPr lang="en-US" b="0" dirty="0">
                <a:effectLst/>
                <a:latin typeface="Arial" panose="020B0604020202020204" pitchFamily="34" charset="0"/>
                <a:cs typeface="Arial" panose="020B0604020202020204" pitchFamily="34" charset="0"/>
              </a:rPr>
              <a:t>Activity Diagrams</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4392" y="4271222"/>
            <a:ext cx="2457098" cy="2586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0415314"/>
      </p:ext>
    </p:extLst>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sz="2800" dirty="0">
                <a:latin typeface="Arial" panose="020B0604020202020204" pitchFamily="34" charset="0"/>
                <a:cs typeface="Arial" panose="020B0604020202020204" pitchFamily="34" charset="0"/>
              </a:rPr>
              <a:t>Emphasize the things that must be present in the system being modeled</a:t>
            </a:r>
          </a:p>
          <a:p>
            <a:pPr lvl="1"/>
            <a:r>
              <a:rPr lang="en-US" sz="2800" dirty="0">
                <a:latin typeface="Arial" panose="020B0604020202020204" pitchFamily="34" charset="0"/>
                <a:cs typeface="Arial" panose="020B0604020202020204" pitchFamily="34" charset="0"/>
              </a:rPr>
              <a:t>Since structure diagrams represent the structure, they are used extensively in documenting the software architecture of software systems</a:t>
            </a:r>
          </a:p>
          <a:p>
            <a:pPr lvl="2"/>
            <a:r>
              <a:rPr lang="en-US" sz="2800" dirty="0">
                <a:latin typeface="Arial" panose="020B0604020202020204" pitchFamily="34" charset="0"/>
                <a:cs typeface="Arial" panose="020B0604020202020204" pitchFamily="34" charset="0"/>
              </a:rPr>
              <a:t>For example, the component diagram which describes how a software system is split up into components and shows the dependencies among these components </a:t>
            </a: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marL="285750" indent="-285750" algn="ctr"/>
            <a:r>
              <a:rPr lang="en-US" b="0" dirty="0">
                <a:effectLst/>
                <a:latin typeface="Arial" panose="020B0604020202020204" pitchFamily="34" charset="0"/>
                <a:cs typeface="Arial" panose="020B0604020202020204" pitchFamily="34" charset="0"/>
              </a:rPr>
              <a:t>Structure Diagrams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864" y="260841"/>
            <a:ext cx="1544383" cy="1156797"/>
          </a:xfrm>
          <a:prstGeom prst="rect">
            <a:avLst/>
          </a:prstGeom>
        </p:spPr>
      </p:pic>
    </p:spTree>
    <p:extLst>
      <p:ext uri="{BB962C8B-B14F-4D97-AF65-F5344CB8AC3E}">
        <p14:creationId xmlns:p14="http://schemas.microsoft.com/office/powerpoint/2010/main" val="1005738173"/>
      </p:ext>
    </p:extLst>
  </p:cSld>
  <p:clrMapOvr>
    <a:masterClrMapping/>
  </p:clrMapOvr>
  <p:transition spd="med">
    <p:zo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199" y="1481328"/>
            <a:ext cx="8354291" cy="5002599"/>
          </a:xfrm>
        </p:spPr>
        <p:txBody>
          <a:bodyPr>
            <a:normAutofit/>
          </a:bodyPr>
          <a:lstStyle/>
          <a:p>
            <a:r>
              <a:rPr lang="en-US" sz="3400" dirty="0">
                <a:latin typeface="Arial" pitchFamily="34" charset="0"/>
                <a:cs typeface="Arial" pitchFamily="34" charset="0"/>
              </a:rPr>
              <a:t>Activity diagrams are constructed from a limited number of shapes, connected with arrows  (like a flowchart) </a:t>
            </a:r>
          </a:p>
          <a:p>
            <a:pPr lvl="1"/>
            <a:r>
              <a:rPr lang="en-US" sz="3400" dirty="0">
                <a:latin typeface="Arial" pitchFamily="34" charset="0"/>
                <a:cs typeface="Arial" pitchFamily="34" charset="0"/>
              </a:rPr>
              <a:t>Rounded rectangles represent actions </a:t>
            </a:r>
          </a:p>
          <a:p>
            <a:pPr lvl="1"/>
            <a:r>
              <a:rPr lang="en-US" sz="3400" dirty="0">
                <a:latin typeface="Arial" pitchFamily="34" charset="0"/>
                <a:cs typeface="Arial" pitchFamily="34" charset="0"/>
              </a:rPr>
              <a:t>Diamonds represent decisions </a:t>
            </a:r>
          </a:p>
          <a:p>
            <a:pPr lvl="1"/>
            <a:r>
              <a:rPr lang="en-US" sz="3400" dirty="0">
                <a:latin typeface="Arial" pitchFamily="34" charset="0"/>
                <a:cs typeface="Arial" pitchFamily="34" charset="0"/>
              </a:rPr>
              <a:t>Bars represent the start (split) or end (join) of concurrent activities  </a:t>
            </a:r>
          </a:p>
          <a:p>
            <a:pPr marL="393192" lvl="1" indent="0">
              <a:buNone/>
            </a:pPr>
            <a:r>
              <a:rPr lang="en-US" dirty="0"/>
              <a:t> </a:t>
            </a:r>
          </a:p>
          <a:p>
            <a:endParaRPr lang="en-US" dirty="0"/>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Activity Diagrams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5664" y="5194413"/>
            <a:ext cx="1911667" cy="1353203"/>
          </a:xfrm>
          <a:prstGeom prst="rect">
            <a:avLst/>
          </a:prstGeom>
        </p:spPr>
      </p:pic>
    </p:spTree>
    <p:extLst>
      <p:ext uri="{BB962C8B-B14F-4D97-AF65-F5344CB8AC3E}">
        <p14:creationId xmlns:p14="http://schemas.microsoft.com/office/powerpoint/2010/main" val="3490415314"/>
      </p:ext>
    </p:extLst>
  </p:cSld>
  <p:clrMapOvr>
    <a:masterClrMapping/>
  </p:clrMapOvr>
  <p:transition spd="med">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199" y="1481328"/>
            <a:ext cx="8354291" cy="5002599"/>
          </a:xfrm>
        </p:spPr>
        <p:txBody>
          <a:bodyPr>
            <a:normAutofit/>
          </a:bodyPr>
          <a:lstStyle/>
          <a:p>
            <a:pPr lvl="1"/>
            <a:r>
              <a:rPr lang="en-US" sz="3400" dirty="0">
                <a:latin typeface="Arial" pitchFamily="34" charset="0"/>
                <a:cs typeface="Arial" pitchFamily="34" charset="0"/>
              </a:rPr>
              <a:t>A black circle represents the start (initial state) of the workflow </a:t>
            </a:r>
          </a:p>
          <a:p>
            <a:pPr lvl="1"/>
            <a:r>
              <a:rPr lang="en-US" sz="3400" dirty="0">
                <a:latin typeface="Arial" pitchFamily="34" charset="0"/>
                <a:cs typeface="Arial" pitchFamily="34" charset="0"/>
              </a:rPr>
              <a:t>An encircled black circle represents the end (final state) </a:t>
            </a:r>
          </a:p>
          <a:p>
            <a:pPr lvl="1"/>
            <a:r>
              <a:rPr lang="en-US" sz="3400" dirty="0">
                <a:latin typeface="Arial" pitchFamily="34" charset="0"/>
                <a:cs typeface="Arial" pitchFamily="34" charset="0"/>
              </a:rPr>
              <a:t>Arrows run from the start towards the end and represent the order in which activities happen </a:t>
            </a:r>
          </a:p>
          <a:p>
            <a:pPr marL="393192" lvl="1" indent="0">
              <a:buNone/>
            </a:pPr>
            <a:r>
              <a:rPr lang="en-US" dirty="0"/>
              <a:t> </a:t>
            </a:r>
          </a:p>
          <a:p>
            <a:endParaRPr lang="en-US" dirty="0"/>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Activity Diagrams (2)</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7187" y="4864677"/>
            <a:ext cx="2305050" cy="1619250"/>
          </a:xfrm>
          <a:prstGeom prst="rect">
            <a:avLst/>
          </a:prstGeom>
        </p:spPr>
      </p:pic>
    </p:spTree>
    <p:extLst>
      <p:ext uri="{BB962C8B-B14F-4D97-AF65-F5344CB8AC3E}">
        <p14:creationId xmlns:p14="http://schemas.microsoft.com/office/powerpoint/2010/main" val="41485119"/>
      </p:ext>
    </p:extLst>
  </p:cSld>
  <p:clrMapOvr>
    <a:masterClrMapping/>
  </p:clrMapOvr>
  <p:transition spd="med">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48712" y="1109369"/>
            <a:ext cx="8229600" cy="4525963"/>
          </a:xfrm>
        </p:spPr>
        <p:txBody>
          <a:bodyPr>
            <a:normAutofit/>
          </a:bodyPr>
          <a:lstStyle/>
          <a:p>
            <a:r>
              <a:rPr lang="en-US" sz="2800" dirty="0">
                <a:latin typeface="Arial" pitchFamily="34" charset="0"/>
                <a:cs typeface="Arial" pitchFamily="34" charset="0"/>
              </a:rPr>
              <a:t>Use case descriptions become action state nodes in the activity diagram</a:t>
            </a:r>
          </a:p>
          <a:p>
            <a:r>
              <a:rPr lang="en-US" sz="2800" dirty="0">
                <a:latin typeface="Arial" pitchFamily="34" charset="0"/>
                <a:cs typeface="Arial" pitchFamily="34" charset="0"/>
              </a:rPr>
              <a:t>Alternatives are sequential branch nodes</a:t>
            </a:r>
          </a:p>
          <a:p>
            <a:endParaRPr lang="en-US" sz="2000" b="1" dirty="0">
              <a:latin typeface="Arial" pitchFamily="34" charset="0"/>
              <a:cs typeface="Arial" pitchFamily="34" charset="0"/>
            </a:endParaRPr>
          </a:p>
          <a:p>
            <a:endParaRPr lang="en-US" sz="2000" b="1" dirty="0">
              <a:latin typeface="Arial" pitchFamily="34" charset="0"/>
              <a:cs typeface="Arial" pitchFamily="34" charset="0"/>
            </a:endParaRPr>
          </a:p>
          <a:p>
            <a:endParaRPr lang="en-US" sz="2000" b="1" dirty="0">
              <a:solidFill>
                <a:srgbClr val="FF0000"/>
              </a:solidFill>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Use Cases to Activity Diagrams</a:t>
            </a:r>
          </a:p>
        </p:txBody>
      </p:sp>
      <p:pic>
        <p:nvPicPr>
          <p:cNvPr id="6" name="Picture 2" descr="C:\Users\Jerry\Desktop\Capture.PNG"/>
          <p:cNvPicPr>
            <a:picLocks noChangeAspect="1" noChangeArrowheads="1"/>
          </p:cNvPicPr>
          <p:nvPr/>
        </p:nvPicPr>
        <p:blipFill>
          <a:blip r:embed="rId2" cstate="print"/>
          <a:srcRect/>
          <a:stretch>
            <a:fillRect/>
          </a:stretch>
        </p:blipFill>
        <p:spPr bwMode="auto">
          <a:xfrm>
            <a:off x="1804962" y="2581606"/>
            <a:ext cx="5534076" cy="4276394"/>
          </a:xfrm>
          <a:prstGeom prst="rect">
            <a:avLst/>
          </a:prstGeom>
          <a:noFill/>
        </p:spPr>
      </p:pic>
    </p:spTree>
    <p:extLst>
      <p:ext uri="{BB962C8B-B14F-4D97-AF65-F5344CB8AC3E}">
        <p14:creationId xmlns:p14="http://schemas.microsoft.com/office/powerpoint/2010/main" val="1311731860"/>
      </p:ext>
    </p:extLst>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sz="2800" dirty="0">
                <a:latin typeface="Arial" panose="020B0604020202020204" pitchFamily="34" charset="0"/>
                <a:cs typeface="Arial" panose="020B0604020202020204" pitchFamily="34" charset="0"/>
              </a:rPr>
              <a:t>Emphasize what must happen in the system being modeled</a:t>
            </a:r>
          </a:p>
          <a:p>
            <a:pPr lvl="1"/>
            <a:r>
              <a:rPr lang="en-US" sz="2800" dirty="0">
                <a:latin typeface="Arial" panose="020B0604020202020204" pitchFamily="34" charset="0"/>
                <a:cs typeface="Arial" panose="020B0604020202020204" pitchFamily="34" charset="0"/>
              </a:rPr>
              <a:t>Since behavior diagrams illustrate the behavior of a system, they are used extensively to describe the functionality of software systems</a:t>
            </a:r>
          </a:p>
          <a:p>
            <a:pPr lvl="2"/>
            <a:r>
              <a:rPr lang="en-US" sz="2800" dirty="0">
                <a:latin typeface="Arial" panose="020B0604020202020204" pitchFamily="34" charset="0"/>
                <a:cs typeface="Arial" panose="020B0604020202020204" pitchFamily="34" charset="0"/>
              </a:rPr>
              <a:t>As an example, the activity diagram describes the business and operational step-by-step activities of the components in a system </a:t>
            </a:r>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marL="285750" indent="-285750" algn="ctr"/>
            <a:r>
              <a:rPr lang="en-US" b="0" dirty="0">
                <a:effectLst/>
                <a:latin typeface="Arial" panose="020B0604020202020204" pitchFamily="34" charset="0"/>
                <a:cs typeface="Arial" panose="020B0604020202020204" pitchFamily="34" charset="0"/>
              </a:rPr>
              <a:t>Behavior Diagrams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8075" y="5212080"/>
            <a:ext cx="2328725" cy="1483423"/>
          </a:xfrm>
          <a:prstGeom prst="rect">
            <a:avLst/>
          </a:prstGeom>
        </p:spPr>
      </p:pic>
    </p:spTree>
    <p:extLst>
      <p:ext uri="{BB962C8B-B14F-4D97-AF65-F5344CB8AC3E}">
        <p14:creationId xmlns:p14="http://schemas.microsoft.com/office/powerpoint/2010/main" val="2129621745"/>
      </p:ext>
    </p:extLst>
  </p:cSld>
  <p:clrMapOvr>
    <a:masterClrMapping/>
  </p:clrMapOvr>
  <p:transition spd="med">
    <p:zoom/>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9552</TotalTime>
  <Pages>76</Pages>
  <Words>2938</Words>
  <Application>Microsoft Office PowerPoint</Application>
  <PresentationFormat>On-screen Show (4:3)</PresentationFormat>
  <Paragraphs>335</Paragraphs>
  <Slides>82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82</vt:i4>
      </vt:variant>
    </vt:vector>
  </HeadingPairs>
  <TitlesOfParts>
    <vt:vector size="88" baseType="lpstr">
      <vt:lpstr>Arial</vt:lpstr>
      <vt:lpstr>Lucida Sans Unicode</vt:lpstr>
      <vt:lpstr>Verdana</vt:lpstr>
      <vt:lpstr>Wingdings 2</vt:lpstr>
      <vt:lpstr>Wingdings 3</vt:lpstr>
      <vt:lpstr>Concourse</vt:lpstr>
      <vt:lpstr>Software Modeling</vt:lpstr>
      <vt:lpstr>Software Modeling</vt:lpstr>
      <vt:lpstr>Topics</vt:lpstr>
      <vt:lpstr>Why Models</vt:lpstr>
      <vt:lpstr>Unified Modeling Language (UML)</vt:lpstr>
      <vt:lpstr>Unified Modeling Language (UML) Diagrams</vt:lpstr>
      <vt:lpstr>UML Overview</vt:lpstr>
      <vt:lpstr>Structure Diagrams</vt:lpstr>
      <vt:lpstr>Behavior Diagrams</vt:lpstr>
      <vt:lpstr>Interaction Diagrams</vt:lpstr>
      <vt:lpstr>UML Structure Diagrams</vt:lpstr>
      <vt:lpstr>UML Structure Diagrams (1)</vt:lpstr>
      <vt:lpstr>UML Structure Diagrams (2)</vt:lpstr>
      <vt:lpstr>Class Diagrams</vt:lpstr>
      <vt:lpstr>Class Diagrams</vt:lpstr>
      <vt:lpstr>Class Diagrams</vt:lpstr>
      <vt:lpstr>Class Diagram Visibility Symbology</vt:lpstr>
      <vt:lpstr>Class Relationships</vt:lpstr>
      <vt:lpstr>Class Relationships</vt:lpstr>
      <vt:lpstr>Relationships - Inheritance</vt:lpstr>
      <vt:lpstr>Relationships - Composition</vt:lpstr>
      <vt:lpstr>Relationships - Composition</vt:lpstr>
      <vt:lpstr>Relationships - Composition</vt:lpstr>
      <vt:lpstr>Relationships – Aggregation (1)</vt:lpstr>
      <vt:lpstr>Relationships – Aggregation (2)</vt:lpstr>
      <vt:lpstr>Relationships - Aggregation</vt:lpstr>
      <vt:lpstr>Differences Between Composition and Aggregation</vt:lpstr>
      <vt:lpstr>Composition vs. Aggregation</vt:lpstr>
      <vt:lpstr>Relationships - Association</vt:lpstr>
      <vt:lpstr>Directed Association</vt:lpstr>
      <vt:lpstr>Reflexive Association</vt:lpstr>
      <vt:lpstr>More on Association</vt:lpstr>
      <vt:lpstr>Association Example</vt:lpstr>
      <vt:lpstr>Multiplicity</vt:lpstr>
      <vt:lpstr>Realization</vt:lpstr>
      <vt:lpstr>Class Diagram Example</vt:lpstr>
      <vt:lpstr>Component Diagrams</vt:lpstr>
      <vt:lpstr>Component Diagrams (1)</vt:lpstr>
      <vt:lpstr>Component Diagrams (2)</vt:lpstr>
      <vt:lpstr>Component Diagrams (3)</vt:lpstr>
      <vt:lpstr>Component Diagram Example</vt:lpstr>
      <vt:lpstr>Object Diagrams</vt:lpstr>
      <vt:lpstr>Object Diagrams</vt:lpstr>
      <vt:lpstr>Behavior Diagrams</vt:lpstr>
      <vt:lpstr>UML Behavior Diagrams (1)</vt:lpstr>
      <vt:lpstr>UML Behavior Diagrams (2)</vt:lpstr>
      <vt:lpstr>UML State Diagram</vt:lpstr>
      <vt:lpstr>State Diagram (1)</vt:lpstr>
      <vt:lpstr>State Diagram (2)</vt:lpstr>
      <vt:lpstr>State Diagram (3)</vt:lpstr>
      <vt:lpstr>State Diagram Transition Example</vt:lpstr>
      <vt:lpstr>State Diagram</vt:lpstr>
      <vt:lpstr>Example State Diagram</vt:lpstr>
      <vt:lpstr>Another State Diagram</vt:lpstr>
      <vt:lpstr>Interaction Diagrams</vt:lpstr>
      <vt:lpstr>Interaction Diagrams (1)</vt:lpstr>
      <vt:lpstr>Interaction Diagrams (2)</vt:lpstr>
      <vt:lpstr>Interaction Diagrams (3)</vt:lpstr>
      <vt:lpstr>Use Cases</vt:lpstr>
      <vt:lpstr>Use Case Definitions (1)</vt:lpstr>
      <vt:lpstr>Use Case Definitions (2)</vt:lpstr>
      <vt:lpstr>Use Case Definitions (3)</vt:lpstr>
      <vt:lpstr>Use Case Definitions (4)</vt:lpstr>
      <vt:lpstr>Use Case Definitions (5)</vt:lpstr>
      <vt:lpstr>Sunny Day Use Cases</vt:lpstr>
      <vt:lpstr>Raining Day Use Cases</vt:lpstr>
      <vt:lpstr>Use Case Development</vt:lpstr>
      <vt:lpstr>Use Case Example</vt:lpstr>
      <vt:lpstr>Example Use Case for ATM</vt:lpstr>
      <vt:lpstr>Use Case Name: Withdraw Funds (1)</vt:lpstr>
      <vt:lpstr>Use Case Name: Withdraw Funds (2)</vt:lpstr>
      <vt:lpstr>Use Case Name : Withdraw Funds</vt:lpstr>
      <vt:lpstr>Use Case Name: Withdraw Funds (1)</vt:lpstr>
      <vt:lpstr>Use Case Name: Withdraw Funds (2)</vt:lpstr>
      <vt:lpstr>Use Case Extended Relationships</vt:lpstr>
      <vt:lpstr>Sample Graphical Use Cases </vt:lpstr>
      <vt:lpstr>Sample Graphical Use Case </vt:lpstr>
      <vt:lpstr>User Stories versus Use Cases </vt:lpstr>
      <vt:lpstr>Activity Diagrams</vt:lpstr>
      <vt:lpstr>Activity Diagrams (1)</vt:lpstr>
      <vt:lpstr>Activity Diagrams (2)</vt:lpstr>
      <vt:lpstr>Use Cases to Activity Diagrams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ASSESSMENT  GUIDELINE  MARCH, 1999</dc:title>
  <dc:creator>Jerry</dc:creator>
  <cp:lastModifiedBy>Jerry Lebowitz</cp:lastModifiedBy>
  <cp:revision>412</cp:revision>
  <cp:lastPrinted>2001-04-06T06:15:19Z</cp:lastPrinted>
  <dcterms:created xsi:type="dcterms:W3CDTF">1999-02-18T11:48:28Z</dcterms:created>
  <dcterms:modified xsi:type="dcterms:W3CDTF">2017-09-21T04:32:14Z</dcterms:modified>
</cp:coreProperties>
</file>