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81" r:id="rId5"/>
    <p:sldId id="260" r:id="rId6"/>
    <p:sldId id="282" r:id="rId7"/>
    <p:sldId id="261" r:id="rId8"/>
    <p:sldId id="283" r:id="rId9"/>
    <p:sldId id="262" r:id="rId10"/>
    <p:sldId id="290" r:id="rId11"/>
    <p:sldId id="263" r:id="rId12"/>
    <p:sldId id="284" r:id="rId13"/>
    <p:sldId id="264" r:id="rId14"/>
    <p:sldId id="293" r:id="rId15"/>
    <p:sldId id="285" r:id="rId16"/>
    <p:sldId id="266" r:id="rId17"/>
    <p:sldId id="286" r:id="rId18"/>
    <p:sldId id="267" r:id="rId19"/>
    <p:sldId id="287" r:id="rId20"/>
    <p:sldId id="268" r:id="rId21"/>
    <p:sldId id="288" r:id="rId22"/>
    <p:sldId id="269" r:id="rId23"/>
    <p:sldId id="272" r:id="rId24"/>
    <p:sldId id="273" r:id="rId25"/>
    <p:sldId id="276" r:id="rId26"/>
    <p:sldId id="274" r:id="rId27"/>
    <p:sldId id="275" r:id="rId28"/>
    <p:sldId id="291" r:id="rId29"/>
    <p:sldId id="278" r:id="rId30"/>
    <p:sldId id="292" r:id="rId31"/>
    <p:sldId id="280" r:id="rId32"/>
    <p:sldId id="277" r:id="rId33"/>
    <p:sldId id="27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584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665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7712" cy="34178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6025" cy="4114800"/>
          </a:xfrm>
          <a:noFill/>
          <a:ln/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0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6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8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8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3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2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2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70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4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4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0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5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7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44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4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30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6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6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3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4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/>
              <a:t>C++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2398" y="3435626"/>
            <a:ext cx="2133600" cy="730250"/>
          </a:xfrm>
          <a:noFill/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Jerry Lebowitz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Exceptions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 problem is more complex when using classes   </a:t>
            </a:r>
          </a:p>
          <a:p>
            <a:pPr marL="541782" lvl="1" indent="-285750">
              <a:buFont typeface="Arial" charset="0"/>
              <a:buNone/>
            </a:pP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Question?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How can an application find out if an error occurred when an object is instantiated or destroyed?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Remember that constructors and destructors are implicitly called</a:t>
            </a:r>
          </a:p>
          <a:p>
            <a:pPr marL="1143000" lvl="2" indent="-228600"/>
            <a:r>
              <a:rPr lang="en-US" sz="2800" dirty="0">
                <a:latin typeface="Arial" pitchFamily="34" charset="0"/>
                <a:cs typeface="Arial" pitchFamily="34" charset="0"/>
              </a:rPr>
              <a:t>They cannot return a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72" y="4893733"/>
            <a:ext cx="2155770" cy="158802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blocks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A block of code explicitly prefixed by the keyword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“try”  </a:t>
            </a: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All the statements that might cause an error are enclosed within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“try”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blocks 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Enclosed by opening and closing braces 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Preceded by the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“try”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keyword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Not all the code needs to be in a try block 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One can have many try blocks within a program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2218" y="4889711"/>
            <a:ext cx="1454728" cy="171475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blocks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Applications generally do not know which statement caused the exception 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If it wants to recover from the error, it may need to start over at the start of the try block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Exceptions can only be caught by code inside a try block </a:t>
            </a:r>
          </a:p>
        </p:txBody>
      </p:sp>
      <p:pic>
        <p:nvPicPr>
          <p:cNvPr id="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8916" y="4545445"/>
            <a:ext cx="3114675" cy="146685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</p:pic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Nesting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 statement that causes an exception need not be located directly in the try block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It can be in a function that was invoked within the try block 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It can be in a function invoked by a function within the try block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 try block can be established at the beginning of a program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79" y="5226241"/>
            <a:ext cx="2924175" cy="15621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568267" cy="11430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Blocks (Exception Handlers)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7638"/>
            <a:ext cx="8229601" cy="4589653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block of code explicitly prefixed by the keyword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“catch” </a:t>
            </a:r>
          </a:p>
          <a:p>
            <a:pPr marL="285750" indent="-285750">
              <a:spcBef>
                <a:spcPts val="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code that handles the exception 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Enclosed by opening and closing braces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Preceded by the keyword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“catch”</a:t>
            </a:r>
          </a:p>
          <a:p>
            <a:pPr marL="285750" indent="-285750">
              <a:spcBef>
                <a:spcPts val="0"/>
              </a:spcBef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code inside a catch block is executed whenever an exception of the appropriate type is thrown inside a preceding try block </a:t>
            </a:r>
          </a:p>
        </p:txBody>
      </p:sp>
      <p:pic>
        <p:nvPicPr>
          <p:cNvPr id="5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1338" y="4572000"/>
            <a:ext cx="1501462" cy="2012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9778877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771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 Blocks (Exception Handlers) (2)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400175"/>
            <a:ext cx="8534400" cy="4322763"/>
          </a:xfrm>
        </p:spPr>
        <p:txBody>
          <a:bodyPr/>
          <a:lstStyle/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Can only be defined immediately after a try block</a:t>
            </a: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When an exception is thrown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An object is created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Constructor is called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A catch block can optionally have </a:t>
            </a:r>
            <a:r>
              <a:rPr lang="en-US" sz="3200">
                <a:latin typeface="Arial" pitchFamily="34" charset="0"/>
                <a:cs typeface="Arial" pitchFamily="34" charset="0"/>
              </a:rPr>
              <a:t>a parameter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sz="2400" dirty="0"/>
          </a:p>
        </p:txBody>
      </p:sp>
      <p:pic>
        <p:nvPicPr>
          <p:cNvPr id="10243" name="Picture 3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4850" y="4715814"/>
            <a:ext cx="3941359" cy="2235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Throw Point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4261"/>
            <a:ext cx="8229600" cy="4525963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Generate an exception – throwing a exception</a:t>
            </a:r>
          </a:p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Control does not return to the location that caused the exception (throw point) after the exception is handled</a:t>
            </a:r>
          </a:p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Throwing an exception </a:t>
            </a:r>
          </a:p>
          <a:p>
            <a:pPr marL="742950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Acts like “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” statements</a:t>
            </a:r>
          </a:p>
          <a:p>
            <a:pPr marL="742950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 goes to the exception handler (catch block) and then falls through to the code following the catch block </a:t>
            </a:r>
          </a:p>
          <a:p>
            <a:pPr marL="285750" indent="-285750">
              <a:lnSpc>
                <a:spcPct val="68000"/>
              </a:lnSpc>
            </a:pPr>
            <a:endParaRPr lang="en-US" sz="2400" dirty="0"/>
          </a:p>
        </p:txBody>
      </p:sp>
      <p:pic>
        <p:nvPicPr>
          <p:cNvPr id="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8134" y="5290694"/>
            <a:ext cx="1639694" cy="134217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Throw Point Syntax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Syntax </a:t>
            </a:r>
          </a:p>
          <a:p>
            <a:pPr marL="742950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throw expression;</a:t>
            </a:r>
          </a:p>
          <a:p>
            <a:pPr marL="742950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expression can be a value or a variable of any data type</a:t>
            </a:r>
          </a:p>
          <a:p>
            <a:pPr marL="742950" lvl="1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1143000" lvl="2" indent="-2286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throw “invalid value”;</a:t>
            </a:r>
          </a:p>
          <a:p>
            <a:pPr marL="1143000" lvl="2" indent="-22860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68000"/>
              </a:lnSpc>
            </a:pPr>
            <a:endParaRPr lang="en-US" sz="2400" dirty="0"/>
          </a:p>
        </p:txBody>
      </p:sp>
      <p:pic>
        <p:nvPicPr>
          <p:cNvPr id="1331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2304" y="4458229"/>
            <a:ext cx="2466975" cy="18478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Searching for a Catch Block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4138"/>
            <a:ext cx="8534400" cy="4322762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All the catch blocks used with a particular throw must immediately follow the try block</a:t>
            </a: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The process of throwing and catching an exception involves searching the call chain for a catch block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More than one catch block can follow a try block 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Control is transferred to the appropriate catch block depending on the exception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sz="2400" dirty="0"/>
          </a:p>
        </p:txBody>
      </p:sp>
      <p:pic>
        <p:nvPicPr>
          <p:cNvPr id="1433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6875" y="5075238"/>
            <a:ext cx="1828800" cy="14859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Searching for a Catch Block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4138"/>
            <a:ext cx="8534400" cy="4322762"/>
          </a:xfrm>
        </p:spPr>
        <p:txBody>
          <a:bodyPr/>
          <a:lstStyle/>
          <a:p>
            <a:pPr marL="285750" indent="-285750"/>
            <a:r>
              <a:rPr lang="en-US" sz="3600" dirty="0">
                <a:latin typeface="Arial" pitchFamily="34" charset="0"/>
                <a:cs typeface="Arial" pitchFamily="34" charset="0"/>
              </a:rPr>
              <a:t>Arguments are needed when more information is required about the exception</a:t>
            </a:r>
          </a:p>
          <a:p>
            <a:pPr marL="285750" indent="-285750"/>
            <a:r>
              <a:rPr lang="en-US" sz="3600" dirty="0">
                <a:latin typeface="Arial" pitchFamily="34" charset="0"/>
                <a:cs typeface="Arial" pitchFamily="34" charset="0"/>
              </a:rPr>
              <a:t>Typical information</a:t>
            </a:r>
          </a:p>
          <a:p>
            <a:pPr marL="742950" lvl="1" indent="-285750"/>
            <a:r>
              <a:rPr lang="en-US" sz="3200" dirty="0">
                <a:latin typeface="Arial" pitchFamily="34" charset="0"/>
                <a:cs typeface="Arial" pitchFamily="34" charset="0"/>
              </a:rPr>
              <a:t>What value caused the error</a:t>
            </a:r>
          </a:p>
          <a:p>
            <a:pPr marL="285750" indent="-285750"/>
            <a:endParaRPr lang="en-US" sz="2400" dirty="0"/>
          </a:p>
        </p:txBody>
      </p:sp>
      <p:pic>
        <p:nvPicPr>
          <p:cNvPr id="15362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88075" y="3749675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829" y="1881389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>Error Handling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“Exceptions”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9" y="2570922"/>
            <a:ext cx="3438876" cy="2288416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Try/Catch Rules (1)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95943"/>
            <a:ext cx="8229600" cy="4525963"/>
          </a:xfrm>
        </p:spPr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The group of catch blocks act sort of like a switch statement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When an exception is handled, control passes to the statement following all the catch blocks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Once caught, an exception is handled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 All other catch blocks become irrelevant 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Control can never fall into a catch block</a:t>
            </a:r>
          </a:p>
          <a:p>
            <a:endParaRPr lang="en-US" dirty="0"/>
          </a:p>
        </p:txBody>
      </p:sp>
      <p:pic>
        <p:nvPicPr>
          <p:cNvPr id="1638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5270" y="5317067"/>
            <a:ext cx="1303129" cy="126312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Try/Catch Rules (2)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If an exception is thrown and no catch block is found, the program terminates with an error message unless there is a catch all handler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catch (. . .)</a:t>
            </a:r>
          </a:p>
          <a:p>
            <a:pPr>
              <a:lnSpc>
                <a:spcPct val="78000"/>
              </a:lnSpc>
            </a:pPr>
            <a:endParaRPr lang="en-US" dirty="0"/>
          </a:p>
        </p:txBody>
      </p:sp>
      <p:pic>
        <p:nvPicPr>
          <p:cNvPr id="1741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7919" y="4059382"/>
            <a:ext cx="3866342" cy="168101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 try/catch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81328"/>
            <a:ext cx="8686801" cy="5376672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try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catch (datatype1 identifier) // exception handler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{ 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catch (datatype2 identifier) // exception handler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{ 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catch (…) // exception handler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{ </a:t>
            </a:r>
          </a:p>
          <a:p>
            <a:pPr marL="285750" indent="-285750">
              <a:lnSpc>
                <a:spcPct val="120000"/>
              </a:lnSpc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…</a:t>
            </a:r>
            <a:r>
              <a:rPr lang="en-US" sz="4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 except1.cpp and expect2.cpp</a:t>
            </a: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endParaRPr lang="en-US" sz="38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None/>
            </a:pPr>
            <a:r>
              <a:rPr lang="en-US" sz="38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endParaRPr lang="en-US" sz="1800" dirty="0"/>
          </a:p>
          <a:p>
            <a:pPr marL="285750" indent="-285750">
              <a:lnSpc>
                <a:spcPct val="68000"/>
              </a:lnSpc>
              <a:buFont typeface="Arial" charset="0"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12" y="2962275"/>
            <a:ext cx="2466975" cy="1847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 Handling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343025"/>
            <a:ext cx="8534400" cy="4322763"/>
          </a:xfrm>
        </p:spPr>
        <p:txBody>
          <a:bodyPr/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In the following example, Stack is a class that handles exceptions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There are two error scenarios handled by the Stack class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Too many objects put on the stack (exceeding the capacity of the stack (array))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Too many objects popped off the stack (obtaining invalid data)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1143000" lvl="2" indent="-228600"/>
            <a:endParaRPr lang="en-US" dirty="0"/>
          </a:p>
        </p:txBody>
      </p:sp>
      <p:pic>
        <p:nvPicPr>
          <p:cNvPr id="19458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194" y="4764610"/>
            <a:ext cx="1738113" cy="185825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Details on Exception Handling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32276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An exception class, called Range is created</a:t>
            </a:r>
          </a:p>
          <a:p>
            <a:pPr marL="742950" lvl="1" indent="-285750"/>
            <a:r>
              <a:rPr lang="en-US" sz="2000" dirty="0">
                <a:latin typeface="Arial" pitchFamily="34" charset="0"/>
                <a:cs typeface="Arial" pitchFamily="34" charset="0"/>
              </a:rPr>
              <a:t>class Range { } - used to connect a throw statement with a catch block  </a:t>
            </a:r>
          </a:p>
          <a:p>
            <a:pPr marL="742950" lvl="1" indent="-285750"/>
            <a:r>
              <a:rPr lang="en-US" sz="2000" dirty="0">
                <a:latin typeface="Arial" pitchFamily="34" charset="0"/>
                <a:cs typeface="Arial" pitchFamily="34" charset="0"/>
              </a:rPr>
              <a:t>Empty class (not always the case)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When an error occurs, an exception is “thrown” using the keyword “throw”</a:t>
            </a:r>
          </a:p>
          <a:p>
            <a:pPr marL="742950" lvl="1" indent="-285750"/>
            <a:r>
              <a:rPr lang="en-US" sz="2000" dirty="0">
                <a:latin typeface="Arial" pitchFamily="34" charset="0"/>
                <a:cs typeface="Arial" pitchFamily="34" charset="0"/>
              </a:rPr>
              <a:t>throw Range( ) </a:t>
            </a:r>
          </a:p>
          <a:p>
            <a:pPr marL="1143000" lvl="2" indent="-228600"/>
            <a:r>
              <a:rPr lang="en-US" sz="2000" dirty="0">
                <a:latin typeface="Arial" pitchFamily="34" charset="0"/>
                <a:cs typeface="Arial" pitchFamily="34" charset="0"/>
              </a:rPr>
              <a:t>Throws the exception</a:t>
            </a:r>
          </a:p>
          <a:p>
            <a:pPr marL="1143000" lvl="2" indent="-228600"/>
            <a:r>
              <a:rPr lang="en-US" sz="2000" dirty="0">
                <a:latin typeface="Arial" pitchFamily="34" charset="0"/>
                <a:cs typeface="Arial" pitchFamily="34" charset="0"/>
              </a:rPr>
              <a:t>Invokes the implicit constructor for the Range class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The exception class name must include the class in which it is located (Range)</a:t>
            </a:r>
          </a:p>
          <a:p>
            <a:pPr marL="742950" lvl="1" indent="-285750"/>
            <a:r>
              <a:rPr lang="en-US" sz="2000" dirty="0">
                <a:latin typeface="Arial" pitchFamily="34" charset="0"/>
                <a:cs typeface="Arial" pitchFamily="34" charset="0"/>
              </a:rPr>
              <a:t>It must immediately follow the try block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5715000"/>
            <a:ext cx="4924425" cy="9239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Destructors Called Automatically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When an exception is thrown</a:t>
            </a:r>
          </a:p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 destructor is called automatically called for any object that was created by code up to the point in the try block</a:t>
            </a: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150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9064" y="4069724"/>
            <a:ext cx="5290203" cy="157446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Details on Exception Handling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94914" cy="4880283"/>
          </a:xfrm>
        </p:spPr>
        <p:txBody>
          <a:bodyPr>
            <a:no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An exception class can be part of a class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Defined in the public section of the Stack class specification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 exception class name must include the class in which it is located (stack::Range)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It must immediately follow the try block 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There can be multiple exceptions within a program</a:t>
            </a:r>
          </a:p>
          <a:p>
            <a:pPr marL="541782" lvl="1" indent="-285750"/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examples: except3.cpp and except4.cpp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39" y="5418137"/>
            <a:ext cx="3495675" cy="13049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Exceptions with Arguments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Remember when an exception is thrown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An object is created</a:t>
            </a: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An exception class can have its own data and member functions </a:t>
            </a:r>
          </a:p>
          <a:p>
            <a:pPr marL="285750" indent="-285750"/>
            <a:r>
              <a:rPr lang="en-US" sz="3200" dirty="0">
                <a:latin typeface="Arial" pitchFamily="34" charset="0"/>
                <a:cs typeface="Arial" pitchFamily="34" charset="0"/>
              </a:rPr>
              <a:t>Exceptions with the distance class </a:t>
            </a:r>
          </a:p>
          <a:p>
            <a:pPr marL="742950" lvl="1" indent="-285750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examples: except5.cpp and except6.cpp</a:t>
            </a: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0482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1443" y="4775199"/>
            <a:ext cx="1351446" cy="183460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Exception Examples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86918" indent="-285750"/>
            <a:r>
              <a:rPr lang="en-US" sz="3600" dirty="0">
                <a:latin typeface="Arial" pitchFamily="34" charset="0"/>
                <a:cs typeface="Arial" pitchFamily="34" charset="0"/>
              </a:rPr>
              <a:t>Missing catch block and (…)</a:t>
            </a:r>
          </a:p>
          <a:p>
            <a:pPr marL="742950" lvl="1" indent="-285750"/>
            <a:r>
              <a:rPr lang="en-US" sz="3200" dirty="0">
                <a:latin typeface="Arial" pitchFamily="34" charset="0"/>
                <a:cs typeface="Arial" pitchFamily="34" charset="0"/>
              </a:rPr>
              <a:t>See examples: (except7.cpp and except8.cpp)</a:t>
            </a:r>
          </a:p>
          <a:p>
            <a:pPr marL="486918" indent="-285750"/>
            <a:r>
              <a:rPr lang="en-US" sz="3600" dirty="0">
                <a:latin typeface="Arial" pitchFamily="34" charset="0"/>
                <a:cs typeface="Arial" pitchFamily="34" charset="0"/>
              </a:rPr>
              <a:t>Processing after an exception is caught</a:t>
            </a:r>
          </a:p>
          <a:p>
            <a:pPr marL="742950" lvl="1" indent="-285750"/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example: except9.cpp  </a:t>
            </a:r>
          </a:p>
          <a:p>
            <a:pPr marL="742950" lvl="1" indent="-285750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67" y="4826191"/>
            <a:ext cx="1600200" cy="11811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C++ Built-in Exceptions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Handles exceptions via a hierarchy of classes</a:t>
            </a: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Uses the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function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Returns a string containing the exception object thrown by C++’s built-in exception classes</a:t>
            </a:r>
          </a:p>
        </p:txBody>
      </p:sp>
      <p:pic>
        <p:nvPicPr>
          <p:cNvPr id="2253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7788" y="3879850"/>
            <a:ext cx="2143125" cy="2133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Exceptions Handling in C++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Provides a facility for a systematic object oriented approach to handling runtime errors </a:t>
            </a:r>
          </a:p>
          <a:p>
            <a:pPr marL="742950" lvl="1" indent="-28575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Can also handle runtime errors generated by C++ classes   </a:t>
            </a:r>
          </a:p>
          <a:p>
            <a:pPr marL="285750" indent="-28575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One piece of code “throws” an exception that is “caught” by another piece of calling code that is willing to “handle” the error</a:t>
            </a:r>
          </a:p>
          <a:p>
            <a:pPr marL="285750" indent="-28575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Exceptions do not require parameters and are therefore suitable for use with constructors and operators </a:t>
            </a:r>
          </a:p>
          <a:p>
            <a:pPr marL="285750" indent="-285750">
              <a:defRPr/>
            </a:pPr>
            <a:endParaRPr lang="en-US" sz="2000" dirty="0"/>
          </a:p>
          <a:p>
            <a:pPr marL="465138" indent="-228600">
              <a:defRPr/>
            </a:pPr>
            <a:endParaRPr lang="en-US" sz="2200" dirty="0"/>
          </a:p>
          <a:p>
            <a:pPr marL="285750" indent="-285750">
              <a:buFont typeface="Arial" charset="0"/>
              <a:buNone/>
              <a:defRPr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7" y="4764406"/>
            <a:ext cx="1744133" cy="179937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Exception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3231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C++ Standard library provides a base class specifically designed to declare objects to be thrown as exceptions</a:t>
            </a:r>
          </a:p>
          <a:p>
            <a:pPr marL="541782" lvl="1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called std::exception and is defined in the &lt;exception&gt; header</a:t>
            </a:r>
          </a:p>
          <a:p>
            <a:pPr marL="779526" lvl="2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class has a virtual member function called “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that returns a null-terminated character sequence (of type char *) and that can be overwritten in derived classes to contain a description of an exception</a:t>
            </a:r>
          </a:p>
        </p:txBody>
      </p:sp>
      <p:pic>
        <p:nvPicPr>
          <p:cNvPr id="18434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1581" y="5041649"/>
            <a:ext cx="4275785" cy="15961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on the C++ Built-in Exceptions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86918" indent="-285750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exception class contains a function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“what”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returns the appropriate error message</a:t>
            </a:r>
          </a:p>
          <a:p>
            <a:pPr marL="742950" lvl="1" indent="-285750"/>
            <a:endParaRPr lang="en-US" dirty="0">
              <a:latin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59" y="2485623"/>
            <a:ext cx="6493150" cy="2047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660" y="4782328"/>
            <a:ext cx="6275454" cy="1181443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1257" y="0"/>
            <a:ext cx="8229600" cy="1143000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Built-in Exceptions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590" y="1143000"/>
            <a:ext cx="6040933" cy="545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188719" y="811425"/>
            <a:ext cx="684493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http://www.cplusplus.com/doc/tutorial/exceptions/</a:t>
            </a:r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Built-in Exception 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262" y="1207009"/>
            <a:ext cx="8229600" cy="4525963"/>
          </a:xfrm>
        </p:spPr>
        <p:txBody>
          <a:bodyPr/>
          <a:lstStyle/>
          <a:p>
            <a:pPr marL="742950" lvl="1" indent="-285750"/>
            <a:endParaRPr lang="en-US" dirty="0"/>
          </a:p>
          <a:p>
            <a:pPr marL="285750" indent="-285750"/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except10.cpp through except14.cpp</a:t>
            </a:r>
          </a:p>
        </p:txBody>
      </p:sp>
      <p:pic>
        <p:nvPicPr>
          <p:cNvPr id="2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236" y="3209636"/>
            <a:ext cx="3064164" cy="30641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Exceptions Overview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5" y="899437"/>
            <a:ext cx="8229600" cy="4525963"/>
          </a:xfrm>
        </p:spPr>
        <p:txBody>
          <a:bodyPr>
            <a:normAutofit/>
          </a:bodyPr>
          <a:lstStyle/>
          <a:p>
            <a:pPr marL="285750" indent="-285750">
              <a:defRPr/>
            </a:pPr>
            <a:endParaRPr lang="en-US" sz="2000" dirty="0"/>
          </a:p>
          <a:p>
            <a:pPr marL="285750" indent="-285750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Not all exceptions can be handled by a program</a:t>
            </a:r>
          </a:p>
          <a:p>
            <a:pPr marL="742950" lvl="1" indent="-28575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Inadvertently overwriting of memory is handled by the operating system</a:t>
            </a:r>
          </a:p>
          <a:p>
            <a:pPr marL="1143000" lvl="2" indent="-228600"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Terminates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the application </a:t>
            </a:r>
          </a:p>
          <a:p>
            <a:pPr marL="803275" lvl="1" indent="-228600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Exceptions may also be defined as situations in which undesirable results happen</a:t>
            </a:r>
          </a:p>
          <a:p>
            <a:pPr marL="465138" indent="-228600">
              <a:defRPr/>
            </a:pPr>
            <a:endParaRPr lang="en-US" sz="2200" dirty="0"/>
          </a:p>
          <a:p>
            <a:pPr marL="285750" indent="-285750">
              <a:buFont typeface="Arial" charset="0"/>
              <a:buNone/>
              <a:defRPr/>
            </a:pPr>
            <a:endParaRPr lang="en-US" sz="2000" dirty="0"/>
          </a:p>
        </p:txBody>
      </p:sp>
      <p:pic>
        <p:nvPicPr>
          <p:cNvPr id="205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1510" y="4031088"/>
            <a:ext cx="6459621" cy="21092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Exceptions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389" y="1180882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One way to handle errors in functions is to return a signal or flag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 Function return value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Some I/O functions (like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fopen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(opening a file)) return a “–1” when an error occurs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An “if” statement is required after each function invocation to check for an error 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errorCode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myFunction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 ...);</a:t>
            </a:r>
          </a:p>
          <a:p>
            <a:pPr marL="742950" lvl="1" indent="-28575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errorCode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!= 0)</a:t>
            </a:r>
          </a:p>
          <a:p>
            <a:pPr marL="1143000" lvl="2" indent="-228600">
              <a:buFont typeface="Arial" charset="0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Do something……...</a:t>
            </a:r>
          </a:p>
        </p:txBody>
      </p:sp>
      <p:pic>
        <p:nvPicPr>
          <p:cNvPr id="307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8500" y="3824539"/>
            <a:ext cx="1632464" cy="294234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 Problem Handling Exceptions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83158"/>
            <a:ext cx="82296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800" dirty="0">
                <a:latin typeface="Arial" pitchFamily="34" charset="0"/>
                <a:cs typeface="Arial" pitchFamily="34" charset="0"/>
              </a:rPr>
              <a:t>It is difficult for some functions (like finding the maximum or minimum of two numbers) to return a meaningful error value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“-1” may be the maximum or minimum  </a:t>
            </a:r>
          </a:p>
        </p:txBody>
      </p:sp>
      <p:pic>
        <p:nvPicPr>
          <p:cNvPr id="409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6983" y="4327301"/>
            <a:ext cx="2622003" cy="174482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assert Macro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434" y="1417638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A great debugging tool 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When an expression fails to meet a criteria (could be input data), a window pops up, execution stops with an error message along with an awful sound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The line number where the expression fails appears in a window</a:t>
            </a:r>
          </a:p>
          <a:p>
            <a:pPr marL="285750" indent="-285750"/>
            <a:r>
              <a:rPr lang="en-US" dirty="0">
                <a:latin typeface="Arial" pitchFamily="34" charset="0"/>
                <a:cs typeface="Arial" pitchFamily="34" charset="0"/>
              </a:rPr>
              <a:t>This failure is highly visible</a:t>
            </a:r>
          </a:p>
        </p:txBody>
      </p:sp>
      <p:pic>
        <p:nvPicPr>
          <p:cNvPr id="5122" name="Picture 2" descr="C:\Users\Jerry\Desktop\assert during vod set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302" y="4353059"/>
            <a:ext cx="3232572" cy="219604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assert Macro (2)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501" y="1333536"/>
            <a:ext cx="7772400" cy="50292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Not a good technique of running production programs since one should write a more friendly error handling routine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If the #NDEBUG appears before the include of &lt;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cassert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&gt;, the asserts are ignored</a:t>
            </a:r>
          </a:p>
          <a:p>
            <a:pPr marL="285750" indent="-285750"/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 examples: assert1.cpp and assert2.cpp</a:t>
            </a:r>
          </a:p>
        </p:txBody>
      </p:sp>
      <p:pic>
        <p:nvPicPr>
          <p:cNvPr id="6146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645" y="3848136"/>
            <a:ext cx="4253346" cy="285626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Exceptions Definitions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Exceptions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Unpredictable result that requires special handling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Exception Handler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Code that is executed when a particular exception occurs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Throw 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To signal the fact that an exception has occurred </a:t>
            </a:r>
          </a:p>
          <a:p>
            <a:pPr marL="285750" indent="-285750"/>
            <a:r>
              <a:rPr lang="en-US" sz="2400" dirty="0">
                <a:latin typeface="Arial" pitchFamily="34" charset="0"/>
                <a:cs typeface="Arial" pitchFamily="34" charset="0"/>
              </a:rPr>
              <a:t>Catch</a:t>
            </a:r>
          </a:p>
          <a:p>
            <a:pPr marL="742950" lvl="1" indent="-285750"/>
            <a:r>
              <a:rPr lang="en-US" sz="2400" dirty="0">
                <a:latin typeface="Arial" pitchFamily="34" charset="0"/>
                <a:cs typeface="Arial" pitchFamily="34" charset="0"/>
              </a:rPr>
              <a:t>To process a thrown exception</a:t>
            </a:r>
          </a:p>
          <a:p>
            <a:pPr marL="285750" indent="-285750"/>
            <a:endParaRPr lang="en-US" dirty="0"/>
          </a:p>
        </p:txBody>
      </p:sp>
      <p:pic>
        <p:nvPicPr>
          <p:cNvPr id="717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2315" y="4315047"/>
            <a:ext cx="2026523" cy="243182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8126</TotalTime>
  <Pages>76</Pages>
  <Words>1432</Words>
  <Application>Microsoft Office PowerPoint</Application>
  <PresentationFormat>On-screen Show (4:3)</PresentationFormat>
  <Paragraphs>181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Courier New</vt:lpstr>
      <vt:lpstr>Lucida Sans Unicode</vt:lpstr>
      <vt:lpstr>Verdana</vt:lpstr>
      <vt:lpstr>Wingdings 2</vt:lpstr>
      <vt:lpstr>Wingdings 3</vt:lpstr>
      <vt:lpstr>Concourse</vt:lpstr>
      <vt:lpstr>C++ Programming</vt:lpstr>
      <vt:lpstr>Error Handling  “Exceptions”</vt:lpstr>
      <vt:lpstr>Exceptions Handling in C++</vt:lpstr>
      <vt:lpstr>Exceptions Overview  </vt:lpstr>
      <vt:lpstr>Handling Exceptions</vt:lpstr>
      <vt:lpstr>Typical Problem Handling Exceptions</vt:lpstr>
      <vt:lpstr>The assert Macro (1)</vt:lpstr>
      <vt:lpstr>The assert Macro (2) </vt:lpstr>
      <vt:lpstr>Exceptions Definitions</vt:lpstr>
      <vt:lpstr>Class Exceptions</vt:lpstr>
      <vt:lpstr>try blocks (1)</vt:lpstr>
      <vt:lpstr>try blocks (2)</vt:lpstr>
      <vt:lpstr>Function Nesting</vt:lpstr>
      <vt:lpstr>Catch Blocks (Exception Handlers) (1)</vt:lpstr>
      <vt:lpstr>Catch Blocks (Exception Handlers) (2)</vt:lpstr>
      <vt:lpstr>Throw Point</vt:lpstr>
      <vt:lpstr>Throw Point Syntax</vt:lpstr>
      <vt:lpstr>Searching for a Catch Block (1)</vt:lpstr>
      <vt:lpstr>Searching for a Catch Block (2)</vt:lpstr>
      <vt:lpstr>Try/Catch Rules (1)</vt:lpstr>
      <vt:lpstr>Try/Catch Rules (2)</vt:lpstr>
      <vt:lpstr>Typical try/catch Structure </vt:lpstr>
      <vt:lpstr>Exception Handling Example</vt:lpstr>
      <vt:lpstr>Details on Exception Handling Example</vt:lpstr>
      <vt:lpstr>Destructors Called Automatically</vt:lpstr>
      <vt:lpstr>Details on Exception Handling Example</vt:lpstr>
      <vt:lpstr>Exceptions with Arguments</vt:lpstr>
      <vt:lpstr>More Exception Examples</vt:lpstr>
      <vt:lpstr>C++ Built-in Exceptions</vt:lpstr>
      <vt:lpstr>The Exception Class</vt:lpstr>
      <vt:lpstr>More on the C++ Built-in Exceptions</vt:lpstr>
      <vt:lpstr>Built-in Exceptions</vt:lpstr>
      <vt:lpstr>Built-in Exception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256</cp:revision>
  <cp:lastPrinted>2001-04-06T06:15:19Z</cp:lastPrinted>
  <dcterms:created xsi:type="dcterms:W3CDTF">1999-02-18T11:48:28Z</dcterms:created>
  <dcterms:modified xsi:type="dcterms:W3CDTF">2017-10-03T21:53:22Z</dcterms:modified>
</cp:coreProperties>
</file>