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59" r:id="rId3"/>
    <p:sldId id="260" r:id="rId4"/>
    <p:sldId id="261" r:id="rId5"/>
    <p:sldId id="279" r:id="rId6"/>
    <p:sldId id="281" r:id="rId7"/>
    <p:sldId id="262" r:id="rId8"/>
    <p:sldId id="280" r:id="rId9"/>
    <p:sldId id="264" r:id="rId10"/>
    <p:sldId id="265" r:id="rId11"/>
    <p:sldId id="266" r:id="rId12"/>
    <p:sldId id="263" r:id="rId13"/>
    <p:sldId id="267" r:id="rId14"/>
    <p:sldId id="276" r:id="rId15"/>
    <p:sldId id="268" r:id="rId16"/>
    <p:sldId id="269" r:id="rId17"/>
    <p:sldId id="277" r:id="rId18"/>
    <p:sldId id="270" r:id="rId19"/>
    <p:sldId id="278" r:id="rId20"/>
    <p:sldId id="282" r:id="rId21"/>
    <p:sldId id="272" r:id="rId22"/>
    <p:sldId id="271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972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3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/>
          <a:lstStyle/>
          <a:p>
            <a:r>
              <a:rPr lang="en-US" sz="4000" smtClean="0"/>
              <a:t>Memory</a:t>
            </a:r>
            <a:endParaRPr lang="en-US" sz="40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9963" y="3886200"/>
            <a:ext cx="2133600" cy="730250"/>
          </a:xfrm>
          <a:noFill/>
          <a:ln/>
        </p:spPr>
        <p:txBody>
          <a:bodyPr wrap="none" lIns="0" tIns="0" rIns="0" bIns="0">
            <a:spAutoFit/>
          </a:bodyPr>
          <a:lstStyle/>
          <a:p>
            <a:r>
              <a:rPr lang="en-US"/>
              <a:t>Jerry Lebowitz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4" y="876299"/>
            <a:ext cx="3401333" cy="2594013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1759"/>
            <a:ext cx="8229600" cy="1143000"/>
          </a:xfrm>
        </p:spPr>
        <p:txBody>
          <a:bodyPr/>
          <a:lstStyle/>
          <a:p>
            <a:r>
              <a:rPr lang="en-US" dirty="0" smtClean="0">
                <a:effectLst/>
              </a:rPr>
              <a:t>BCD Example (Fixed point)</a:t>
            </a:r>
            <a:endParaRPr lang="en-US" dirty="0">
              <a:effectLst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When storing values between plus or minus $9,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99</a:t>
            </a:r>
            <a:r>
              <a:rPr lang="en-US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9,9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99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99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5 bytes of storage will be needed</a:t>
            </a:r>
          </a:p>
          <a:p>
            <a:pPr marL="541782" lvl="1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-4,325,120.25</a:t>
            </a:r>
          </a:p>
          <a:p>
            <a:pPr marL="285750" indent="-285750"/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0001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0100 0011 0010  0101 0001 0010 0000 0010 0101 or</a:t>
            </a:r>
          </a:p>
          <a:p>
            <a:pPr marL="285750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14 32 12 51 20 25 (hex)  </a:t>
            </a:r>
          </a:p>
          <a:p>
            <a:pPr marL="285750" indent="-28575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4,325,120.25</a:t>
            </a:r>
          </a:p>
          <a:p>
            <a:pPr marL="285750" indent="-285750"/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0000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0100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0011 0010  0101 0001 0010 0000 0010 0101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04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32 12 51 20 25 (hex)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Decimal point is always fixed at a particular number of places (not actual stored)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BCD is okay if the numbers do not get too large or too small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In these cases, best to use scientific notation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1026" name="Picture 2" descr="C:\Users\Jerry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6956" y="1962026"/>
            <a:ext cx="1178070" cy="215979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Notation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4.9 x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11</a:t>
            </a:r>
          </a:p>
          <a:p>
            <a:pPr marL="541782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4.9 is called the mantissa or significand (magnitude always greater or equal to one and less than 10</a:t>
            </a:r>
          </a:p>
          <a:p>
            <a:pPr marL="541782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Referred to as </a:t>
            </a:r>
            <a:r>
              <a:rPr lang="en-US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normalized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form</a:t>
            </a:r>
          </a:p>
          <a:p>
            <a:pPr marL="285750" indent="-285750"/>
            <a:endParaRPr lang="en-US" sz="2000" dirty="0" smtClean="0"/>
          </a:p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1026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194" y="3245476"/>
            <a:ext cx="4226488" cy="316578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Numbers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12345.67 = 1 x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+ 2 x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+ 3 x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+ 4 x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+5 x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+ 6 x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-1 +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7 x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-2 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(Powers of 10)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We will use a similar decomposition when using binary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512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288" y="4739265"/>
            <a:ext cx="3048000" cy="149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 Point Example (Binary to Decimal)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Representing fractions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101.1101 (powers of 2)</a:t>
            </a:r>
          </a:p>
          <a:p>
            <a:pPr marL="541782" lvl="1" indent="-285750"/>
            <a:r>
              <a:rPr lang="en-US" sz="20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2^2+2^0+2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^-1+2^-2+2^-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4 = 5.8125</a:t>
            </a:r>
          </a:p>
          <a:p>
            <a:pPr marL="285750" lvl="1" indent="-285750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101.1101 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normalized binary floating point is 1.011101 x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285750" indent="-285750"/>
            <a:endParaRPr lang="en-US" sz="2000" dirty="0" smtClean="0"/>
          </a:p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717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4438" y="5045797"/>
            <a:ext cx="4600753" cy="1174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 Point Example (Decimal to Binary)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1782" lvl="1" indent="-285750"/>
            <a:endParaRPr lang="en-US" sz="1800" dirty="0" smtClean="0">
              <a:latin typeface="Comic Sans MS" pitchFamily="66" charset="0"/>
            </a:endParaRPr>
          </a:p>
          <a:p>
            <a:pPr marL="541782" lvl="1" indent="-285750"/>
            <a:endParaRPr lang="en-US" sz="1800" dirty="0">
              <a:latin typeface="Comic Sans MS" pitchFamily="66" charset="0"/>
            </a:endParaRPr>
          </a:p>
          <a:p>
            <a:pPr marL="541782" lvl="1" indent="-285750"/>
            <a:endParaRPr lang="en-US" sz="1800" dirty="0" smtClean="0">
              <a:latin typeface="Comic Sans MS" pitchFamily="66" charset="0"/>
            </a:endParaRPr>
          </a:p>
          <a:p>
            <a:pPr marL="541782" lvl="1" indent="-285750"/>
            <a:r>
              <a:rPr lang="en-US" sz="2400" dirty="0" smtClean="0">
                <a:latin typeface="Comic Sans MS" pitchFamily="66" charset="0"/>
              </a:rPr>
              <a:t>5.8125  = 2</a:t>
            </a:r>
            <a:r>
              <a:rPr lang="en-US" sz="2400" baseline="30000" dirty="0" smtClean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 + </a:t>
            </a:r>
            <a:r>
              <a:rPr lang="en-US" sz="2400" dirty="0" smtClean="0">
                <a:latin typeface="Comic Sans MS" pitchFamily="66" charset="0"/>
              </a:rPr>
              <a:t>2</a:t>
            </a:r>
            <a:r>
              <a:rPr lang="en-US" sz="2400" baseline="30000" dirty="0" smtClean="0">
                <a:latin typeface="Comic Sans MS" pitchFamily="66" charset="0"/>
              </a:rPr>
              <a:t>0 </a:t>
            </a:r>
            <a:r>
              <a:rPr lang="en-US" sz="2400" dirty="0" smtClean="0">
                <a:latin typeface="Comic Sans MS" pitchFamily="66" charset="0"/>
              </a:rPr>
              <a:t>+ 2</a:t>
            </a:r>
            <a:r>
              <a:rPr lang="en-US" sz="2400" baseline="30000" dirty="0" smtClean="0">
                <a:latin typeface="Comic Sans MS" pitchFamily="66" charset="0"/>
              </a:rPr>
              <a:t>-1 </a:t>
            </a:r>
            <a:r>
              <a:rPr lang="en-US" sz="2400" dirty="0" smtClean="0">
                <a:latin typeface="Comic Sans MS" pitchFamily="66" charset="0"/>
              </a:rPr>
              <a:t>+ 2</a:t>
            </a:r>
            <a:r>
              <a:rPr lang="en-US" sz="2400" baseline="30000" dirty="0" smtClean="0">
                <a:latin typeface="Comic Sans MS" pitchFamily="66" charset="0"/>
              </a:rPr>
              <a:t>-2 </a:t>
            </a:r>
            <a:r>
              <a:rPr lang="en-US" sz="2400" dirty="0">
                <a:latin typeface="Comic Sans MS" pitchFamily="66" charset="0"/>
              </a:rPr>
              <a:t>+ </a:t>
            </a:r>
            <a:r>
              <a:rPr lang="en-US" sz="2400" dirty="0" smtClean="0">
                <a:latin typeface="Comic Sans MS" pitchFamily="66" charset="0"/>
              </a:rPr>
              <a:t>2</a:t>
            </a:r>
            <a:r>
              <a:rPr lang="en-US" sz="2400" baseline="30000" dirty="0" smtClean="0">
                <a:latin typeface="Comic Sans MS" pitchFamily="66" charset="0"/>
              </a:rPr>
              <a:t>-4 =</a:t>
            </a:r>
            <a:r>
              <a:rPr lang="en-US" sz="2400" dirty="0"/>
              <a:t> </a:t>
            </a:r>
            <a:r>
              <a:rPr lang="en-US" sz="2400" dirty="0" smtClean="0"/>
              <a:t>101.1101 or 1.011101 </a:t>
            </a:r>
            <a:r>
              <a:rPr lang="en-US" sz="2400" dirty="0"/>
              <a:t>x 2</a:t>
            </a:r>
            <a:r>
              <a:rPr lang="en-US" sz="2400" baseline="30000" dirty="0"/>
              <a:t>2</a:t>
            </a:r>
          </a:p>
          <a:p>
            <a:pPr marL="541782" lvl="1" indent="-285750"/>
            <a:endParaRPr lang="en-US" sz="1800" dirty="0" smtClean="0">
              <a:latin typeface="Comic Sans MS" pitchFamily="66" charset="0"/>
            </a:endParaRPr>
          </a:p>
          <a:p>
            <a:pPr marL="541782" lvl="1" indent="-285750"/>
            <a:endParaRPr lang="en-US" sz="1600" dirty="0">
              <a:latin typeface="Comic Sans MS" pitchFamily="66" charset="0"/>
            </a:endParaRPr>
          </a:p>
          <a:p>
            <a:pPr marL="541782" lvl="1" indent="-285750"/>
            <a:endParaRPr lang="en-US" sz="1600" baseline="30000" dirty="0">
              <a:latin typeface="Comic Sans MS" pitchFamily="66" charset="0"/>
            </a:endParaRPr>
          </a:p>
          <a:p>
            <a:pPr marL="541782" lvl="1" indent="-285750"/>
            <a:endParaRPr lang="en-US" sz="1600" baseline="30000" dirty="0">
              <a:latin typeface="Comic Sans MS" pitchFamily="66" charset="0"/>
            </a:endParaRPr>
          </a:p>
          <a:p>
            <a:pPr marL="541782" lvl="1" indent="-285750"/>
            <a:endParaRPr lang="en-US" sz="1600" baseline="30000" dirty="0">
              <a:latin typeface="Comic Sans MS" pitchFamily="66" charset="0"/>
            </a:endParaRPr>
          </a:p>
          <a:p>
            <a:pPr marL="285750" lvl="1" indent="-285750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285750" indent="-285750"/>
            <a:endParaRPr lang="en-US" sz="2000" dirty="0" smtClean="0"/>
          </a:p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8194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075" y="3773488"/>
            <a:ext cx="2466975" cy="1847850"/>
          </a:xfrm>
          <a:prstGeom prst="rect">
            <a:avLst/>
          </a:prstGeom>
          <a:noFill/>
        </p:spPr>
      </p:pic>
      <p:pic>
        <p:nvPicPr>
          <p:cNvPr id="8195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0" y="3773488"/>
            <a:ext cx="2466975" cy="184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0588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800" dirty="0" smtClean="0">
                <a:latin typeface="Arial" pitchFamily="34" charset="0"/>
                <a:cs typeface="Arial" pitchFamily="34" charset="0"/>
              </a:rPr>
              <a:t>Use IEEE (institute of Electrical and Electronics Engineers) standards</a:t>
            </a:r>
          </a:p>
          <a:p>
            <a:pPr marL="285750" indent="-285750"/>
            <a:r>
              <a:rPr lang="en-US" sz="2800" dirty="0" smtClean="0">
                <a:latin typeface="Arial" pitchFamily="34" charset="0"/>
                <a:cs typeface="Arial" pitchFamily="34" charset="0"/>
              </a:rPr>
              <a:t>Two formats </a:t>
            </a:r>
          </a:p>
          <a:p>
            <a:pPr marL="541782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Single precision - 4 bytes (float)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541782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Double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precision - 8 bytes (double)</a:t>
            </a:r>
            <a:endParaRPr lang="en-US" sz="2000" dirty="0" smtClean="0"/>
          </a:p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051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931" y="4456090"/>
            <a:ext cx="6715634" cy="9905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Precision (Four Bytes)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endParaRPr lang="en-US" sz="2000" dirty="0" smtClean="0"/>
          </a:p>
          <a:p>
            <a:pPr marL="285750" indent="-285750"/>
            <a:endParaRPr lang="en-US" sz="1600" dirty="0" smtClean="0"/>
          </a:p>
          <a:p>
            <a:pPr marL="285750" indent="-285750"/>
            <a:endParaRPr lang="en-US" sz="1600" dirty="0" smtClean="0"/>
          </a:p>
          <a:p>
            <a:pPr marL="285750" indent="-285750"/>
            <a:r>
              <a:rPr lang="en-US" sz="1600" b="1" dirty="0" smtClean="0"/>
              <a:t>S = 1 Bit Sign    e = 8-Bit Exponent             f  = 23-Bit Significand Fraction</a:t>
            </a:r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sz="2800" dirty="0" smtClean="0">
                <a:latin typeface="Arial" pitchFamily="34" charset="0"/>
                <a:cs typeface="Arial" pitchFamily="34" charset="0"/>
              </a:rPr>
              <a:t>Because the significand always has a one to the left of the binary point (normalized), it is not included in storage in the IEEE standard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70709" y="1981200"/>
            <a:ext cx="8033657" cy="1428205"/>
            <a:chOff x="731520" y="3653246"/>
            <a:chExt cx="8033657" cy="1428205"/>
          </a:xfrm>
        </p:grpSpPr>
        <p:sp>
          <p:nvSpPr>
            <p:cNvPr id="4" name="Rectangle 3"/>
            <p:cNvSpPr/>
            <p:nvPr/>
          </p:nvSpPr>
          <p:spPr>
            <a:xfrm>
              <a:off x="731520" y="3657600"/>
              <a:ext cx="8033657" cy="1410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220686" y="3683726"/>
              <a:ext cx="0" cy="139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37908" y="3653246"/>
              <a:ext cx="0" cy="139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C:\Users\Jerry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5223" y="5241515"/>
            <a:ext cx="3093522" cy="14027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Precision Explained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eight bit exponent ranges from 0 to 255</a:t>
            </a:r>
          </a:p>
          <a:p>
            <a:pPr marL="541782" lvl="1" indent="-285750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Biased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exponent (must subtract the bias (127))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If the exponent is between 1 – 254</a:t>
            </a:r>
          </a:p>
          <a:p>
            <a:pPr marL="541782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(-1)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x 1.f x 2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e-127</a:t>
            </a:r>
          </a:p>
          <a:p>
            <a:pPr marL="541782" lvl="1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s – sign bit, f – significand, e – exponent</a:t>
            </a:r>
          </a:p>
          <a:p>
            <a:pPr marL="779526" lvl="2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If s is 0 implies the number is positive </a:t>
            </a:r>
          </a:p>
          <a:p>
            <a:pPr marL="779526" lvl="2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If s is 1 implies the number is negative</a:t>
            </a:r>
          </a:p>
          <a:p>
            <a:pPr marL="779526" lvl="2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1.f </a:t>
            </a:r>
          </a:p>
          <a:p>
            <a:pPr marL="1062990" lvl="3" indent="-285750"/>
            <a:r>
              <a:rPr lang="en-US" sz="2000" dirty="0" smtClean="0">
                <a:latin typeface="Arial" pitchFamily="34" charset="0"/>
                <a:cs typeface="Arial" pitchFamily="34" charset="0"/>
              </a:rPr>
              <a:t>1 followed by a binary point followed by a 23 bit significand</a:t>
            </a:r>
          </a:p>
          <a:p>
            <a:pPr marL="779526" lvl="2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The exponent – power of 2 (is biased by 127)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sz="2000" dirty="0" smtClean="0"/>
          </a:p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Decimal to Floating Point Example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 Covert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1 10000011 10100000000000000000000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(single precision floating point notation) to decimal</a:t>
            </a:r>
          </a:p>
          <a:p>
            <a:pPr marL="541782" lvl="1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 -&gt; negative</a:t>
            </a:r>
          </a:p>
          <a:p>
            <a:pPr marL="541782" lvl="1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10000011 -&gt;131 – 127 = 4 -&gt; (2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41782" lvl="1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10100000000000000000000 -&gt; 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  <a:p>
            <a:pPr marL="541782" lvl="1" indent="-28575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(1+ 2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 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-26</a:t>
            </a:r>
          </a:p>
          <a:p>
            <a:pPr marL="541782" lvl="1" indent="-285750"/>
            <a:endParaRPr lang="en-US" sz="2000" baseline="30000" dirty="0" smtClean="0"/>
          </a:p>
          <a:p>
            <a:pPr marL="541782" lvl="1" indent="-285750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47" y="4199467"/>
            <a:ext cx="5558786" cy="206943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 Point to Decimal Example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Store 7.75 in single precision floating point notation (show the hex)</a:t>
            </a:r>
          </a:p>
          <a:p>
            <a:pPr marL="541782" lvl="1" indent="-285750"/>
            <a:r>
              <a:rPr lang="en-US" sz="2700" dirty="0" smtClean="0"/>
              <a:t>7.75=2</a:t>
            </a:r>
            <a:r>
              <a:rPr lang="en-US" sz="2700" baseline="30000" dirty="0" smtClean="0"/>
              <a:t>2</a:t>
            </a:r>
            <a:r>
              <a:rPr lang="en-US" sz="2700" dirty="0" smtClean="0"/>
              <a:t>+2</a:t>
            </a:r>
            <a:r>
              <a:rPr lang="en-US" sz="2700" baseline="30000" dirty="0" smtClean="0"/>
              <a:t>1</a:t>
            </a:r>
            <a:r>
              <a:rPr lang="en-US" sz="2700" dirty="0" smtClean="0"/>
              <a:t>+2</a:t>
            </a:r>
            <a:r>
              <a:rPr lang="en-US" sz="2700" baseline="30000" dirty="0" smtClean="0"/>
              <a:t>0</a:t>
            </a:r>
            <a:r>
              <a:rPr lang="en-US" sz="2700" dirty="0" smtClean="0"/>
              <a:t>+2</a:t>
            </a:r>
            <a:r>
              <a:rPr lang="en-US" sz="2700" baseline="30000" dirty="0" smtClean="0"/>
              <a:t>-1</a:t>
            </a:r>
            <a:r>
              <a:rPr lang="en-US" sz="2700" dirty="0" smtClean="0"/>
              <a:t>+2</a:t>
            </a:r>
            <a:r>
              <a:rPr lang="en-US" sz="2700" baseline="30000" dirty="0" smtClean="0"/>
              <a:t>-2</a:t>
            </a:r>
            <a:r>
              <a:rPr lang="en-US" sz="2700" dirty="0" smtClean="0"/>
              <a:t>=111.11</a:t>
            </a:r>
            <a:r>
              <a:rPr lang="en-US" sz="2700" baseline="-25000" dirty="0" smtClean="0"/>
              <a:t>two</a:t>
            </a:r>
          </a:p>
          <a:p>
            <a:pPr marL="541782" lvl="1" indent="-285750"/>
            <a:endParaRPr lang="en-US" sz="2700" baseline="-25000" dirty="0" smtClean="0"/>
          </a:p>
          <a:p>
            <a:pPr marL="541782" lvl="1" indent="-285750"/>
            <a:r>
              <a:rPr lang="en-US" sz="2700" dirty="0" smtClean="0"/>
              <a:t>111.11</a:t>
            </a:r>
            <a:r>
              <a:rPr lang="en-US" sz="2700" baseline="-25000" dirty="0" smtClean="0"/>
              <a:t>two</a:t>
            </a:r>
            <a:r>
              <a:rPr lang="en-US" sz="2700" dirty="0" smtClean="0"/>
              <a:t>=1.1111</a:t>
            </a:r>
            <a:r>
              <a:rPr lang="en-US" sz="2700" baseline="-25000" dirty="0" smtClean="0"/>
              <a:t>two*</a:t>
            </a:r>
            <a:r>
              <a:rPr lang="en-US" sz="2700" dirty="0" smtClean="0"/>
              <a:t>2</a:t>
            </a:r>
            <a:r>
              <a:rPr lang="en-US" sz="2700" baseline="30000" dirty="0" smtClean="0"/>
              <a:t>2</a:t>
            </a:r>
          </a:p>
          <a:p>
            <a:pPr marL="541782" lvl="1" indent="-285750"/>
            <a:endParaRPr lang="en-US" sz="2700" baseline="30000" dirty="0" smtClean="0"/>
          </a:p>
          <a:p>
            <a:pPr marL="541782" lvl="1" indent="-285750"/>
            <a:r>
              <a:rPr lang="en-US" sz="2700" dirty="0" smtClean="0"/>
              <a:t>S = 0</a:t>
            </a:r>
          </a:p>
          <a:p>
            <a:pPr marL="541782" lvl="1" indent="-285750"/>
            <a:r>
              <a:rPr lang="en-US" sz="2700" dirty="0" smtClean="0"/>
              <a:t>e = 2+127=129 = 10000001</a:t>
            </a:r>
          </a:p>
          <a:p>
            <a:pPr marL="541782" lvl="1" indent="-285750"/>
            <a:r>
              <a:rPr lang="en-US" sz="2700" dirty="0" smtClean="0"/>
              <a:t>f = 11110000000000000000000</a:t>
            </a:r>
          </a:p>
          <a:p>
            <a:pPr marL="541782" lvl="1" indent="-285750"/>
            <a:r>
              <a:rPr lang="en-US" sz="2800" dirty="0" smtClean="0"/>
              <a:t>Floating point</a:t>
            </a:r>
          </a:p>
          <a:p>
            <a:pPr marL="541782" lvl="1" indent="-285750"/>
            <a:r>
              <a:rPr lang="en-US" sz="2800" dirty="0" smtClean="0"/>
              <a:t>0 10000001 11110000000000000000000 = 40F80000</a:t>
            </a:r>
          </a:p>
          <a:p>
            <a:pPr marL="541782" lvl="1" indent="-285750"/>
            <a:endParaRPr lang="en-US" sz="2700" dirty="0" smtClean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1" y="5638916"/>
            <a:ext cx="1653116" cy="86412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701" y="1595908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5500" dirty="0" smtClean="0">
                <a:effectLst/>
              </a:rPr>
              <a:t>Computer Memory</a:t>
            </a:r>
            <a:endParaRPr lang="en-US" dirty="0">
              <a:effectLst/>
            </a:endParaRPr>
          </a:p>
        </p:txBody>
      </p:sp>
      <p:pic>
        <p:nvPicPr>
          <p:cNvPr id="1026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963" y="2765208"/>
            <a:ext cx="4215776" cy="28054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Precision Details (1)  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smallest normalized positive or negative number is 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1.00000000000000000000000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two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-126</a:t>
            </a:r>
          </a:p>
          <a:p>
            <a:pPr marL="779526" lvl="2" indent="-285750"/>
            <a:r>
              <a:rPr lang="en-US" sz="2700" dirty="0" smtClean="0">
                <a:latin typeface="Arial" pitchFamily="34" charset="0"/>
                <a:cs typeface="Arial" pitchFamily="34" charset="0"/>
              </a:rPr>
              <a:t>1.175 x 10</a:t>
            </a:r>
            <a:r>
              <a:rPr lang="en-US" sz="2700" baseline="30000" dirty="0" smtClean="0">
                <a:latin typeface="Arial" pitchFamily="34" charset="0"/>
                <a:cs typeface="Arial" pitchFamily="34" charset="0"/>
              </a:rPr>
              <a:t>-38</a:t>
            </a:r>
          </a:p>
          <a:p>
            <a:pPr marL="285750" indent="-285750"/>
            <a:r>
              <a:rPr lang="en-US" sz="2400" dirty="0"/>
              <a:t>0 </a:t>
            </a:r>
            <a:r>
              <a:rPr lang="en-US" sz="2400" dirty="0" smtClean="0"/>
              <a:t>00000001 00000000000000000000000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460480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785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Precision Details (2)  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largest normalized positive or negative number is 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1.11111111111111111111111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two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127</a:t>
            </a:r>
          </a:p>
          <a:p>
            <a:pPr marL="541782" lvl="1" indent="-285750"/>
            <a:endParaRPr lang="en-US" baseline="30000" dirty="0">
              <a:latin typeface="Arial" pitchFamily="34" charset="0"/>
              <a:cs typeface="Arial" pitchFamily="34" charset="0"/>
            </a:endParaRPr>
          </a:p>
          <a:p>
            <a:pPr marL="541782" lvl="1" indent="-285750"/>
            <a:r>
              <a:rPr lang="en-US" sz="2000" dirty="0"/>
              <a:t>0 </a:t>
            </a:r>
            <a:r>
              <a:rPr lang="en-US" sz="2000" dirty="0" smtClean="0"/>
              <a:t>11111110 11111111111111111111111</a:t>
            </a:r>
            <a:endParaRPr lang="en-US" baseline="30000" dirty="0" smtClean="0">
              <a:latin typeface="Arial" pitchFamily="34" charset="0"/>
              <a:cs typeface="Arial" pitchFamily="34" charset="0"/>
            </a:endParaRPr>
          </a:p>
          <a:p>
            <a:pPr marL="779526" lvl="2" indent="-285750"/>
            <a:r>
              <a:rPr lang="en-US" sz="2200" dirty="0" smtClean="0">
                <a:latin typeface="Arial" pitchFamily="34" charset="0"/>
                <a:cs typeface="Arial" pitchFamily="34" charset="0"/>
              </a:rPr>
              <a:t>3.40 x 10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38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baseline="30000" dirty="0" smtClean="0">
                <a:latin typeface="Arial" pitchFamily="34" charset="0"/>
                <a:cs typeface="Arial" pitchFamily="34" charset="0"/>
              </a:rPr>
              <a:t>23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(8.38M) is approximately equal to 10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sz="23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(7 digits) – single precision accuracy</a:t>
            </a:r>
            <a:endParaRPr lang="en-US" baseline="300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995335"/>
            <a:ext cx="3857149" cy="14398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Precision – Special Cases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If e = 0, f = 0, s = 0 implies the number is 0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If e = 0, f = 0, s = 1 implies the number is a very small number that cannot be represented with the available digits and exponents (negative 0)  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If e = 0, f != 0, the number is valid but not normalized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(-1)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 0.f x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-127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If e = 255, f = 0, the number is positive or negative depending on the sign of s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If e = 255, f != 0, the number is not valid (NAN – not a number)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Precision Accuracy Example   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351949" cy="4623258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Accurate to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1 part in 16,777,216  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This implies that 16,777,216, 16,777,216.5, and 16,777,217 are identical using single precision 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0 10010111 00000000000000000000000 (4B800000 (hex)) – exponent is 151-127=24 </a:t>
            </a:r>
          </a:p>
          <a:p>
            <a:pPr marL="779526" lvl="2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Which is 1.00000000000000000000000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two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24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The next number is 1.00000000000000000000001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two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24 </a:t>
            </a:r>
          </a:p>
          <a:p>
            <a:pPr marL="779526" lvl="2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(1+2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300" baseline="30000" dirty="0" smtClean="0">
                <a:latin typeface="Arial" pitchFamily="34" charset="0"/>
                <a:cs typeface="Arial" pitchFamily="34" charset="0"/>
              </a:rPr>
              <a:t>23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)x2</a:t>
            </a:r>
            <a:r>
              <a:rPr lang="en-US" sz="2300" baseline="30000" dirty="0" smtClean="0">
                <a:latin typeface="Arial" pitchFamily="34" charset="0"/>
                <a:cs typeface="Arial" pitchFamily="34" charset="0"/>
              </a:rPr>
              <a:t>24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16,777,218 </a:t>
            </a:r>
          </a:p>
          <a:p>
            <a:pPr marL="1062990" lvl="3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Cannot store unique </a:t>
            </a:r>
            <a:r>
              <a:rPr lang="en-US" dirty="0">
                <a:latin typeface="Arial" pitchFamily="34" charset="0"/>
                <a:cs typeface="Arial" pitchFamily="34" charset="0"/>
              </a:rPr>
              <a:t>numbers between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16,777,216 and 16,777,218</a:t>
            </a:r>
          </a:p>
          <a:p>
            <a:pPr marL="285750" indent="-285750"/>
            <a:r>
              <a:rPr lang="en-US" sz="2800" dirty="0" smtClean="0">
                <a:latin typeface="Arial" pitchFamily="34" charset="0"/>
                <a:cs typeface="Arial" pitchFamily="34" charset="0"/>
              </a:rPr>
              <a:t>This can be a real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especially when dealing with large $$$$ amounts</a:t>
            </a:r>
          </a:p>
          <a:p>
            <a:pPr marL="285750" indent="-285750"/>
            <a:endParaRPr lang="en-US" sz="3200" dirty="0"/>
          </a:p>
          <a:p>
            <a:pPr marL="285750" indent="-285750">
              <a:buFont typeface="Arial" charset="0"/>
              <a:buNone/>
            </a:pPr>
            <a:endParaRPr lang="en-US" sz="32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Precision (Eight Bytes)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endParaRPr lang="en-US" sz="2000" dirty="0" smtClean="0"/>
          </a:p>
          <a:p>
            <a:pPr marL="285750" indent="-285750"/>
            <a:endParaRPr lang="en-US" sz="1600" dirty="0" smtClean="0"/>
          </a:p>
          <a:p>
            <a:pPr marL="285750" indent="-285750"/>
            <a:endParaRPr lang="en-US" sz="1600" dirty="0" smtClean="0"/>
          </a:p>
          <a:p>
            <a:pPr marL="285750" indent="-285750"/>
            <a:r>
              <a:rPr lang="en-US" sz="1600" dirty="0" smtClean="0"/>
              <a:t>S = 1 Bit Sign    e = 11-Bit Exponent             f  = 52-Bit Significand Fraction</a:t>
            </a:r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Because the significand always has a one to the left of the binary point, it is not included in storage in the IEEE standard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53 bits implies approximately 16 decimal digits of precision (10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-308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to 10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308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baseline="30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70709" y="1981200"/>
            <a:ext cx="8033657" cy="1428205"/>
            <a:chOff x="731520" y="3653246"/>
            <a:chExt cx="8033657" cy="1428205"/>
          </a:xfrm>
        </p:grpSpPr>
        <p:sp>
          <p:nvSpPr>
            <p:cNvPr id="4" name="Rectangle 3"/>
            <p:cNvSpPr/>
            <p:nvPr/>
          </p:nvSpPr>
          <p:spPr>
            <a:xfrm>
              <a:off x="731520" y="3657600"/>
              <a:ext cx="8033657" cy="1410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220686" y="3683726"/>
              <a:ext cx="0" cy="139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37908" y="3653246"/>
              <a:ext cx="0" cy="139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Addition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 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1.1101x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+ (1.0010 x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 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Must aligned the binary point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111010.0 + 100.10 = 111110.10 = 1.1111010 x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5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62.5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541782" lvl="1" indent="-285750"/>
            <a:endParaRPr lang="en-US" baseline="30000" dirty="0" smtClean="0">
              <a:latin typeface="Arial" pitchFamily="34" charset="0"/>
              <a:cs typeface="Arial" pitchFamily="34" charset="0"/>
            </a:endParaRPr>
          </a:p>
          <a:p>
            <a:pPr marL="541782" lvl="1" indent="-285750"/>
            <a:endParaRPr lang="en-US" baseline="30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C:\Users\Jerry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01457"/>
            <a:ext cx="3584864" cy="344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Topics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Storing Integers</a:t>
            </a:r>
          </a:p>
          <a:p>
            <a:pPr marL="285750" indent="-28575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Fixed Point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Floating Point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3075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5034" y="2511380"/>
            <a:ext cx="4752190" cy="3122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Computer Memory</a:t>
            </a:r>
            <a:endParaRPr lang="en-US" dirty="0">
              <a:effectLst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All numbers are stored using bits (on or off)</a:t>
            </a:r>
          </a:p>
          <a:p>
            <a:pPr marL="541782" lvl="1" indent="-285750"/>
            <a:r>
              <a:rPr lang="en-US" sz="2800" dirty="0" smtClean="0">
                <a:latin typeface="Arial" pitchFamily="34" charset="0"/>
                <a:cs typeface="Arial" pitchFamily="34" charset="0"/>
              </a:rPr>
              <a:t>Binary</a:t>
            </a:r>
          </a:p>
          <a:p>
            <a:pPr marL="285750" indent="-285750"/>
            <a:r>
              <a:rPr lang="en-US" sz="3200" dirty="0" smtClean="0">
                <a:latin typeface="Arial" pitchFamily="34" charset="0"/>
                <a:cs typeface="Arial" pitchFamily="34" charset="0"/>
              </a:rPr>
              <a:t>Computers must deal with discrete values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05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74" y="3565358"/>
            <a:ext cx="3792157" cy="30640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8564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	&lt;</a:t>
            </a:r>
            <a:r>
              <a:rPr lang="en-US" dirty="0" err="1" smtClean="0"/>
              <a:t>Climits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5611" y="490360"/>
            <a:ext cx="6928834" cy="607857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iostream</a:t>
            </a:r>
            <a:r>
              <a:rPr lang="en-US" sz="1400" b="1" dirty="0"/>
              <a:t>&gt;</a:t>
            </a:r>
          </a:p>
          <a:p>
            <a:pPr marL="109728" indent="0"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climits</a:t>
            </a:r>
            <a:r>
              <a:rPr lang="en-US" sz="1400" b="1" dirty="0" smtClean="0"/>
              <a:t>&gt;</a:t>
            </a:r>
            <a:endParaRPr lang="en-US" sz="1400" dirty="0"/>
          </a:p>
          <a:p>
            <a:pPr marL="109728" indent="0">
              <a:buNone/>
            </a:pPr>
            <a:r>
              <a:rPr lang="en-US" sz="1400" b="1" dirty="0"/>
              <a:t>using namespace </a:t>
            </a:r>
            <a:r>
              <a:rPr lang="en-US" sz="1400" b="1" dirty="0" err="1"/>
              <a:t>std</a:t>
            </a:r>
            <a:r>
              <a:rPr lang="en-US" sz="1400" b="1" dirty="0" smtClean="0"/>
              <a:t>;</a:t>
            </a:r>
            <a:endParaRPr lang="en-US" sz="1400" dirty="0"/>
          </a:p>
          <a:p>
            <a:pPr marL="109728" indent="0">
              <a:buNone/>
            </a:pPr>
            <a:r>
              <a:rPr lang="en-US" sz="1400" b="1" dirty="0" err="1"/>
              <a:t>int</a:t>
            </a:r>
            <a:r>
              <a:rPr lang="en-US" sz="1400" b="1" dirty="0"/>
              <a:t> main()</a:t>
            </a:r>
          </a:p>
          <a:p>
            <a:pPr marL="109728" indent="0">
              <a:buNone/>
            </a:pPr>
            <a:r>
              <a:rPr lang="en-US" sz="1400" dirty="0" smtClean="0"/>
              <a:t>{</a:t>
            </a: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"Number of bits in a byte " &lt;&lt; CHAR_BIT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char value " &lt;&lt; CHAR_MAX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"Minimum char value " &lt;&lt; CHAR_MIN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short value " &lt;&lt; SHRT_MAX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"Minimum short value " &lt;&lt; SHRT_MIN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</a:t>
            </a:r>
            <a:r>
              <a:rPr lang="en-US" sz="1400" dirty="0" err="1"/>
              <a:t>int</a:t>
            </a:r>
            <a:r>
              <a:rPr lang="en-US" sz="1400" dirty="0"/>
              <a:t> value " &lt;&lt; INT_MAX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"Minimum </a:t>
            </a:r>
            <a:r>
              <a:rPr lang="en-US" sz="1400" dirty="0" err="1"/>
              <a:t>int</a:t>
            </a:r>
            <a:r>
              <a:rPr lang="en-US" sz="1400" dirty="0"/>
              <a:t> value " &lt;&lt; INT_MIN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long value " &lt;&lt; LONG_MAX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"Minimum long value " &lt;&lt; LONG_MIN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long </a:t>
            </a:r>
            <a:r>
              <a:rPr lang="en-US" sz="1400" dirty="0" err="1"/>
              <a:t>long</a:t>
            </a:r>
            <a:r>
              <a:rPr lang="en-US" sz="1400" dirty="0"/>
              <a:t> value " &lt;&lt; LLONG_MAX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"Minimum long </a:t>
            </a:r>
            <a:r>
              <a:rPr lang="en-US" sz="1400" dirty="0" err="1"/>
              <a:t>long</a:t>
            </a:r>
            <a:r>
              <a:rPr lang="en-US" sz="1400" dirty="0"/>
              <a:t> value " &lt;&lt; LLONG_MIN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unsigned char value " &lt;&lt; </a:t>
            </a:r>
            <a:r>
              <a:rPr lang="en-US" sz="1400" dirty="0" smtClean="0"/>
              <a:t>UCHAR_MAX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unsigned short value " &lt;&lt; </a:t>
            </a:r>
            <a:r>
              <a:rPr lang="en-US" sz="1400" dirty="0" smtClean="0"/>
              <a:t>USHRT_MAX&lt;&lt;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unsigned </a:t>
            </a:r>
            <a:r>
              <a:rPr lang="en-US" sz="1400" dirty="0" err="1"/>
              <a:t>int</a:t>
            </a:r>
            <a:r>
              <a:rPr lang="en-US" sz="1400" dirty="0"/>
              <a:t> value " &lt;&lt; UINT_MAX &lt;&lt; 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"Maximum unsigned long value " &lt;&lt; </a:t>
            </a:r>
            <a:r>
              <a:rPr lang="en-US" sz="1400" dirty="0" smtClean="0"/>
              <a:t>ULONG_MAX &lt;&lt; </a:t>
            </a:r>
            <a:r>
              <a:rPr lang="en-US" sz="1400" b="1" dirty="0" err="1"/>
              <a:t>endl</a:t>
            </a:r>
            <a:r>
              <a:rPr lang="en-US" sz="1400" b="1" dirty="0" smtClean="0"/>
              <a:t>;</a:t>
            </a: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b="1" dirty="0"/>
              <a:t>return 0;</a:t>
            </a:r>
          </a:p>
          <a:p>
            <a:pPr marL="109728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2152" y="6165983"/>
            <a:ext cx="206498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*system dependent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8564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	&lt;</a:t>
            </a:r>
            <a:r>
              <a:rPr lang="en-US" dirty="0" err="1" smtClean="0"/>
              <a:t>Climits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2281" y="1739611"/>
            <a:ext cx="61303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of bits in a byte 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char value 127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Minimum char value -128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short value 32767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Minimum short value -32768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2147483647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Minimum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-2147483648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long value 2147483647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Minimum long value -2147483648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long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9223372036854775807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Minimum long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-9223372036854775808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unsigned char value 255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unsigned short value 65535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unsigned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4294967295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Maximum unsigned long value 4294967295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2152" y="6165983"/>
            <a:ext cx="206498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*system dependent</a:t>
            </a:r>
          </a:p>
        </p:txBody>
      </p:sp>
    </p:spTree>
    <p:extLst>
      <p:ext uri="{BB962C8B-B14F-4D97-AF65-F5344CB8AC3E}">
        <p14:creationId xmlns:p14="http://schemas.microsoft.com/office/powerpoint/2010/main" val="13330734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Range of Integers</a:t>
            </a:r>
            <a:endParaRPr lang="en-US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5755"/>
              </p:ext>
            </p:extLst>
          </p:nvPr>
        </p:nvGraphicFramePr>
        <p:xfrm>
          <a:off x="387532" y="1227909"/>
          <a:ext cx="8103325" cy="269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21"/>
                <a:gridCol w="2773654"/>
                <a:gridCol w="4125750"/>
              </a:tblGrid>
              <a:tr h="110481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 Bits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 of Positive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integers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Complement Integers</a:t>
                      </a:r>
                      <a:endParaRPr lang="en-US" b="1" dirty="0"/>
                    </a:p>
                  </a:txBody>
                  <a:tcPr/>
                </a:tc>
              </a:tr>
              <a:tr h="6364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0  -  255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(-128</a:t>
                      </a:r>
                      <a:r>
                        <a:rPr lang="en-US" sz="16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)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 127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8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 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0  -  65,535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(-32,768) - 32,767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8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          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    0  -  4,294,967,295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(– 2,147,483,648) </a:t>
                      </a:r>
                      <a:r>
                        <a:rPr lang="en-US" sz="1600" b="1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-  2,147,483,647</a:t>
                      </a:r>
                      <a:endParaRPr lang="en-US" sz="16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497" y="4082985"/>
            <a:ext cx="7487393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-28 decimal is 1110 0100 (binary) or E4 (hex)</a:t>
            </a:r>
          </a:p>
          <a:p>
            <a:endParaRPr lang="en-US" dirty="0" smtClean="0"/>
          </a:p>
          <a:p>
            <a:r>
              <a:rPr lang="en-US" dirty="0" smtClean="0"/>
              <a:t>(28 = 0001 1100  -28 (1110 0011) – twos complement (add 1) is 1110 0100 )</a:t>
            </a:r>
            <a:endParaRPr lang="en-US" dirty="0"/>
          </a:p>
        </p:txBody>
      </p:sp>
      <p:pic>
        <p:nvPicPr>
          <p:cNvPr id="409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6430" y="5078109"/>
            <a:ext cx="2071585" cy="16004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More Decimal to Binary (hex) Examples</a:t>
            </a:r>
            <a:endParaRPr lang="en-US" dirty="0">
              <a:effectLst/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Assuming 32 bit integer</a:t>
            </a: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Show -88 (decimal) in 2’s complement and hex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111111111111111111111111 1010 1000 = FFFFFFA8 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88=64+16+8                        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Show 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-4B (hex) 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in 2’s complement and 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hex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111111111111111111111111 1011 0101 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= 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FFFFFFB5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itchFamily="34" charset="0"/>
            </a:endParaRPr>
          </a:p>
          <a:p>
            <a:pPr lvl="0"/>
            <a:endParaRPr lang="en-US" dirty="0" smtClean="0"/>
          </a:p>
          <a:p>
            <a:pPr marL="541782" lvl="1" indent="-285750"/>
            <a:endParaRPr lang="en-US" sz="2700" dirty="0" smtClean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758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Coded Decimals (BCD)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Main virtue is a more accurate representation and rounding of decimal quantities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Very useful when dealing with $$$ (dollars and cents) 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Each decimal digit requires 4 bits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(0)0000 –   (9)1001 </a:t>
            </a:r>
          </a:p>
          <a:p>
            <a:pPr marL="285750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Common to store two BCD digits in 1 byte (called packed BCD)</a:t>
            </a:r>
          </a:p>
          <a:p>
            <a:pPr marL="541782" lvl="1" indent="-285750"/>
            <a:r>
              <a:rPr lang="en-US" dirty="0" smtClean="0">
                <a:latin typeface="Arial" pitchFamily="34" charset="0"/>
                <a:cs typeface="Arial" pitchFamily="34" charset="0"/>
              </a:rPr>
              <a:t>Requires an extra nibble (4 bits) to indicate sign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5" name="Picture 2" descr="C:\Users\Jerry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8977" y="4203733"/>
            <a:ext cx="1433733" cy="262851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8873</TotalTime>
  <Pages>76</Pages>
  <Words>1372</Words>
  <Application>Microsoft Office PowerPoint</Application>
  <PresentationFormat>On-screen Show (4:3)</PresentationFormat>
  <Paragraphs>216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Comic Sans MS</vt:lpstr>
      <vt:lpstr>Consolas</vt:lpstr>
      <vt:lpstr>Lucida Sans Unicode</vt:lpstr>
      <vt:lpstr>Times New Roman</vt:lpstr>
      <vt:lpstr>Verdana</vt:lpstr>
      <vt:lpstr>Wingdings 2</vt:lpstr>
      <vt:lpstr>Wingdings 3</vt:lpstr>
      <vt:lpstr>Concourse</vt:lpstr>
      <vt:lpstr>Memory</vt:lpstr>
      <vt:lpstr>Computer Memory</vt:lpstr>
      <vt:lpstr>Topics</vt:lpstr>
      <vt:lpstr>Computer Memory</vt:lpstr>
      <vt:lpstr>   &lt;Climits&gt;</vt:lpstr>
      <vt:lpstr>   &lt;Climits&gt;</vt:lpstr>
      <vt:lpstr>Range of Integers</vt:lpstr>
      <vt:lpstr>More Decimal to Binary (hex) Examples</vt:lpstr>
      <vt:lpstr>Binary Coded Decimals (BCD)</vt:lpstr>
      <vt:lpstr>BCD Example (Fixed point)</vt:lpstr>
      <vt:lpstr>Scientific Notation</vt:lpstr>
      <vt:lpstr>Decimal Numbers</vt:lpstr>
      <vt:lpstr>Floating Point Example (Binary to Decimal)</vt:lpstr>
      <vt:lpstr>Floating Point Example (Decimal to Binary)</vt:lpstr>
      <vt:lpstr>Floating Point  </vt:lpstr>
      <vt:lpstr>Single Precision (Four Bytes)</vt:lpstr>
      <vt:lpstr>Single Precision Explained</vt:lpstr>
      <vt:lpstr>Decimal to Floating Point Example</vt:lpstr>
      <vt:lpstr>Floating Point to Decimal Example</vt:lpstr>
      <vt:lpstr>Single Precision Details (1)    </vt:lpstr>
      <vt:lpstr>Single Precision Details (2)    </vt:lpstr>
      <vt:lpstr>Single Precision – Special Cases</vt:lpstr>
      <vt:lpstr>Single Precision Accuracy Example   </vt:lpstr>
      <vt:lpstr>Double Precision (Eight Bytes)</vt:lpstr>
      <vt:lpstr>Floating Point Addition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317</cp:revision>
  <cp:lastPrinted>2001-04-06T06:15:19Z</cp:lastPrinted>
  <dcterms:created xsi:type="dcterms:W3CDTF">1999-02-18T11:48:28Z</dcterms:created>
  <dcterms:modified xsi:type="dcterms:W3CDTF">2017-10-05T00:18:39Z</dcterms:modified>
</cp:coreProperties>
</file>