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22" r:id="rId27"/>
    <p:sldId id="324" r:id="rId28"/>
    <p:sldId id="325" r:id="rId29"/>
    <p:sldId id="317" r:id="rId30"/>
    <p:sldId id="350" r:id="rId31"/>
    <p:sldId id="323" r:id="rId32"/>
    <p:sldId id="299" r:id="rId33"/>
    <p:sldId id="351" r:id="rId34"/>
    <p:sldId id="352" r:id="rId35"/>
    <p:sldId id="300" r:id="rId36"/>
    <p:sldId id="301" r:id="rId37"/>
    <p:sldId id="355" r:id="rId38"/>
    <p:sldId id="315" r:id="rId39"/>
    <p:sldId id="314" r:id="rId40"/>
    <p:sldId id="302" r:id="rId41"/>
    <p:sldId id="303" r:id="rId42"/>
    <p:sldId id="304" r:id="rId43"/>
    <p:sldId id="305" r:id="rId44"/>
    <p:sldId id="316" r:id="rId45"/>
    <p:sldId id="306" r:id="rId46"/>
    <p:sldId id="354" r:id="rId47"/>
    <p:sldId id="307" r:id="rId48"/>
    <p:sldId id="330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91" d="100"/>
          <a:sy n="91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674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80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691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600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936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858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38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27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812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31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58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121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5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922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2176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374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503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643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753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3408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7BB2D4F-BD30-4746-88EE-CE5E860BB2E5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257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27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335ECD1-54AC-460E-AD31-4E1E1B7867B5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720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30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3910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CEE460D5-8369-4169-B687-13144F76B065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0893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44BD648-6280-4BDB-AC8D-731E7BF0485B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169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83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19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73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96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831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6025" cy="4114800"/>
          </a:xfrm>
          <a:noFill/>
          <a:ln/>
        </p:spPr>
        <p:txBody>
          <a:bodyPr/>
          <a:lstStyle/>
          <a:p>
            <a:pPr defTabSz="103650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1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www.cplusplus.com/reference/tuple/tupl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 smtClean="0"/>
              <a:t>C++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9963" y="3886200"/>
            <a:ext cx="2133600" cy="730250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 smtClean="0"/>
              <a:t>Jerry Lebowitz</a:t>
            </a:r>
          </a:p>
          <a:p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 Template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464" y="1183549"/>
            <a:ext cx="7879216" cy="4322763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arrayName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arraySize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char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 ] =   {'A', 'B', 'C', 'D', 'E', 'F'};  // array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char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myChar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= 'E';                             // value to find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[ ] =    {1, 3, 5, 9, 11, 13};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6;	// value to find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&lt;&lt; "\n E in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myChar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6);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&lt;&lt; "\n 6 in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6);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1143000" lvl="2" indent="-228600">
              <a:buFont typeface="Arial" charset="0"/>
              <a:buNone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* array,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size)</a:t>
            </a:r>
          </a:p>
          <a:p>
            <a:pPr marL="1143000" lvl="2" indent="-228600"/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{	for(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j=0; j&lt;size; j++)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	if(array[j]==value)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		return j;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return -1;</a:t>
            </a:r>
          </a:p>
          <a:p>
            <a:pPr marL="285750" indent="-285750">
              <a:buFont typeface="Aria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}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see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example: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template4.cpp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716" y="14584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 Must Match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82" y="1045298"/>
            <a:ext cx="7901123" cy="5577571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arrayName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arraySize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char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[] =   {'A', 'B', 'C', 'D', 'E', 'F'};  // array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char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myChar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= 'E';                             // value to find</a:t>
            </a:r>
          </a:p>
          <a:p>
            <a:pPr marL="285750" indent="-285750"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[] =    {1, 3, 5, 9, 11, 13};</a:t>
            </a:r>
          </a:p>
          <a:p>
            <a:pPr marL="285750" indent="-285750"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6;	// value to find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 ] =   {1L, 3L, 5L, 9L, 11L, 13L};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myLong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11L;	// value to find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 ] = {1.0, 3.0, 5.0, 9.0, 11.0, 13.0};</a:t>
            </a:r>
          </a:p>
          <a:p>
            <a:pPr marL="285750" indent="-28575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myDouble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4.0; // value to find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void main(void)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&lt;&lt; "\n E in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charArray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myChar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6);	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//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&lt;&lt; "\n 6 in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myLong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6);  // parameters don’t match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&lt;&lt; "\n11 in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myLong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6);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//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&lt;&lt; "\n 4 in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doubleArray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6); // parameters don’t match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* array,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size)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for(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j=0; j&lt;size; j++)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if(array[j]==value)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	return j;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return -1;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}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see example: template5.cpp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endParaRPr lang="en-US" sz="12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591125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Template with Multiple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8182" y="1221936"/>
            <a:ext cx="6640142" cy="4322763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class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arrayName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arraySize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);                        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[] =    {1, 3, 5, 9, 11, 13};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= 6;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[] =   {1L, 3L, 5L, 9L, 11L, 13L};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myLong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= 11L;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void main()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intArraySize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=6;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long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longArraySize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=6L;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&lt;&lt; "\n 6 in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myInt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longArraySize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&lt;&lt; "\n11 in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: index=" &lt;&lt; find(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longArray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myLong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intArraySize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 class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find(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* array,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atype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value,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size)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for(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j=0; j&lt;size; j++)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	if(array[j]==value)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		return j;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return (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btype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)-1;</a:t>
            </a:r>
          </a:p>
          <a:p>
            <a:pPr marL="285750" indent="-285750">
              <a:buFont typeface="Arial" charset="0"/>
              <a:buNone/>
            </a:pP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	}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example: template6.cpp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Templates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template concept can also be applied to classes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Sometimes several semantically similar classes are needed where data types vary over classes 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Similar data structures, member function specifications, and implementation algorithms 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Are generally used for data storage (container) classes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Stacks, queues, link lists, etc.</a:t>
            </a:r>
          </a:p>
          <a:p>
            <a:pPr marL="742950" lvl="1" indent="-285750"/>
            <a:endParaRPr lang="en-US" dirty="0" smtClean="0"/>
          </a:p>
          <a:p>
            <a:pPr marL="285750" indent="-285750"/>
            <a:endParaRPr lang="en-US" dirty="0" smtClean="0"/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282" y="4453333"/>
            <a:ext cx="2050632" cy="20780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Templates vs Function Templates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324335" cy="4787667"/>
          </a:xfrm>
        </p:spPr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Similar syntax used for class templates as for function template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Class templates differ from function templates in the way they are instantiated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An actual function (code is generated) is created when the function template is invoked (first time for a type)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Classes are instantiated by defining an object using the template argument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5007504"/>
            <a:ext cx="2705100" cy="16859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Templates Syntax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300" dirty="0" smtClean="0">
                <a:latin typeface="Arial" pitchFamily="34" charset="0"/>
                <a:cs typeface="Arial" pitchFamily="34" charset="0"/>
              </a:rPr>
              <a:t>Syntax to create a class template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className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	class specification or class implementation using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typeParameter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};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template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required</a:t>
            </a: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actually means type (NOT C++ class)</a:t>
            </a:r>
          </a:p>
          <a:p>
            <a:pPr marL="742950" lvl="1" indent="-2857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can be used instead</a:t>
            </a:r>
          </a:p>
          <a:p>
            <a:pPr marL="285750" indent="-28575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the template argument</a:t>
            </a:r>
          </a:p>
          <a:p>
            <a:pPr marL="742950" lvl="1" indent="-285750"/>
            <a:r>
              <a:rPr lang="en-US" sz="1800" dirty="0" smtClean="0">
                <a:latin typeface="Arial" pitchFamily="34" charset="0"/>
                <a:cs typeface="Arial" pitchFamily="34" charset="0"/>
              </a:rPr>
              <a:t>Represents any built-in or user data type (including C++ classes</a:t>
            </a:r>
            <a:r>
              <a:rPr lang="en-US" sz="1800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75" y="3744309"/>
            <a:ext cx="1335087" cy="100002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the Class Templates Syntax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member functions for class templates are defined as templates themselves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syntax for invoking member functions other than the constructor is the same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syntax to instantiate (invoke a constructor) a class template object</a:t>
            </a:r>
          </a:p>
          <a:p>
            <a:pPr marL="742950" lvl="1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classname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&lt;type&gt;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objectname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For example: Stack&lt;double&gt; stack1;       </a:t>
            </a:r>
          </a:p>
          <a:p>
            <a:pPr marL="285750" indent="-28575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3943350"/>
            <a:ext cx="1733550" cy="26289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6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 File and Implementation File of a Class Template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Until now, we have placed the specification of a class and the definition of the member functions in separate files 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This doesn’t  work when using templates since passing parameters to a template function is done at compilation time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When working with templates, put the class specification and the function definitions in the same header file 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2" y="5426266"/>
            <a:ext cx="3914775" cy="11620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 stack is a list of homogenous elements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Addition and deletion of elements take place only at one end, called the top of the stack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In a cafeteria the second tray, in a stack of trays, can be removed only if the first tray has been removed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Stack 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 data structure in which elements are added and removed from one end only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 last in first out (LIFO) data structure </a:t>
            </a:r>
          </a:p>
        </p:txBody>
      </p:sp>
      <p:pic>
        <p:nvPicPr>
          <p:cNvPr id="3075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6228" y="4948277"/>
            <a:ext cx="1979839" cy="17169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on Stacks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New items can be added to the stack 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push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top item can be removed from the stack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pop</a:t>
            </a:r>
          </a:p>
          <a:p>
            <a:pPr marL="285750" indent="-285750"/>
            <a:endParaRPr lang="en-US" dirty="0" smtClean="0"/>
          </a:p>
        </p:txBody>
      </p:sp>
      <p:pic>
        <p:nvPicPr>
          <p:cNvPr id="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467" y="3604977"/>
            <a:ext cx="3185871" cy="29011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Template Library (STL)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77" y="2769452"/>
            <a:ext cx="4502643" cy="360570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 Operations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Stack operations  </a:t>
            </a:r>
          </a:p>
          <a:p>
            <a:pPr marL="742950" lvl="1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DestroyStack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742950" lvl="1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isEmptyStack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742950" lvl="1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isFullStack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</a:p>
          <a:p>
            <a:pPr marL="742950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820" y="3411538"/>
            <a:ext cx="1819275" cy="2514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Implementation of Stacks as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first element of the stack can be put in the first array position, the second element of the stack in the second array slot and so on  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top of the stack is the index of the last element added to the stack 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Stack elements are stored in an array and an array is a random access data structure 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By definition a stack element is accessed only through the top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Not through the bottom or middle 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In order to keep track of the top position of the array a another variable called top is used</a:t>
            </a:r>
          </a:p>
          <a:p>
            <a:pPr marL="285750" indent="-285750"/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33" y="5463796"/>
            <a:ext cx="1295929" cy="92915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368425"/>
            <a:ext cx="7772400" cy="5029200"/>
          </a:xfrm>
        </p:spPr>
        <p:txBody>
          <a:bodyPr>
            <a:normAutofit lnSpcReduction="10000"/>
          </a:bodyPr>
          <a:lstStyle/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template&lt;class Type&gt;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public: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isEmptyStack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isFullStack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void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destroyStack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void push(const Type&amp;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newItem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void pop(Type&amp;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stackSize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100);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(const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&lt;Type&gt;&amp;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otherStack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 marL="742950" lvl="1" indent="-28575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(); 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private: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maxStackSize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top;	    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Type *list; 	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 Templates</a:t>
            </a:r>
          </a:p>
        </p:txBody>
      </p:sp>
      <p:pic>
        <p:nvPicPr>
          <p:cNvPr id="7170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1400" y="2039938"/>
            <a:ext cx="2762250" cy="1657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5577" y="1272322"/>
            <a:ext cx="8229600" cy="4525963"/>
          </a:xfrm>
        </p:spPr>
        <p:txBody>
          <a:bodyPr>
            <a:noAutofit/>
          </a:bodyPr>
          <a:lstStyle/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template&lt;class Type&gt;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&lt;Type&gt;::push(const Type&amp;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newItem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list[top] =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newItem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 //add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newItem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at the top of 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			  //the stack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top++;   //increment top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}//end push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template&lt;class Type&gt;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&lt;Type&gt;::pop(Type&amp;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top--;                     //decrement top </a:t>
            </a: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list[top];    //copy the top</a:t>
            </a:r>
          </a:p>
          <a:p>
            <a:pPr marL="115888" lvl="2" indent="0">
              <a:lnSpc>
                <a:spcPct val="105000"/>
              </a:lnSpc>
              <a:spcBef>
                <a:spcPct val="0"/>
              </a:spcBef>
              <a:buClr>
                <a:schemeClr val="accent1"/>
              </a:buClr>
              <a:buSzPct val="6800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//element of the stack onto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poppedItem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115888" indent="0">
              <a:lnSpc>
                <a:spcPct val="105000"/>
              </a:lnSpc>
              <a:spcBef>
                <a:spcPct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}//end pop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61575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 and Pop</a:t>
            </a:r>
          </a:p>
        </p:txBody>
      </p:sp>
      <p:pic>
        <p:nvPicPr>
          <p:cNvPr id="614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827" y="3500150"/>
            <a:ext cx="2019300" cy="22669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30188" indent="0">
              <a:buFont typeface="Arial" charset="0"/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&gt; stack(50);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stack.push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(23);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stack.push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(45);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stack.pop(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	stack.pop(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poppedInt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stackType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&lt;double&gt;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doubleStack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; 		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doubleStack.push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(1111.1);      	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doubleStack.push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(2222.2);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doubleStack.pop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poppeddouble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 marL="230188" indent="0">
              <a:buFont typeface="Arial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doubleStack.pop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poppeddouble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30188" indent="0">
              <a:buFont typeface="Arial" charset="0"/>
              <a:buNone/>
            </a:pPr>
            <a:endParaRPr lang="en-US" sz="2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30188" indent="0">
              <a:buFont typeface="Arial" charset="0"/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template7.cpp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Client</a:t>
            </a:r>
          </a:p>
        </p:txBody>
      </p:sp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6468" y="2624668"/>
            <a:ext cx="2707746" cy="270774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01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Templates with Two Parameters 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052" y="1223148"/>
            <a:ext cx="5904411" cy="4733516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template &lt;class T1, class T2&gt;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class Pair 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public: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 Pair();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 Pair (T1 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first_value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, T2 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second_value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set_element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( T1 value1, T2 value2);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void Print( );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private: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 T1 first;								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 T2 second;							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To instantiate class objects 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Pair&lt;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intScores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 Pair&lt;</a:t>
            </a:r>
            <a:r>
              <a:rPr lang="en-US" sz="15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, char&gt; intScores2; </a:t>
            </a:r>
          </a:p>
          <a:p>
            <a:pPr marL="285750" indent="-285750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example: template8.cpp</a:t>
            </a:r>
          </a:p>
          <a:p>
            <a:pPr marL="285750" indent="-285750">
              <a:buFont typeface="Arial" charset="0"/>
              <a:buNone/>
            </a:pPr>
            <a:endParaRPr lang="en-US" sz="1200" dirty="0" smtClean="0">
              <a:latin typeface="Times New Roman" pitchFamily="18" charset="0"/>
            </a:endParaRPr>
          </a:p>
        </p:txBody>
      </p:sp>
      <p:pic>
        <p:nvPicPr>
          <p:cNvPr id="819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3965545"/>
            <a:ext cx="2414058" cy="207489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class couples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together a pair of values, which may be of different types (T1 and T2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individual values can be accessed through its public members first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T1, class T2&gt;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http://www.cplusplus.com/reference/utility/pair/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in Class Templates - Pair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32" y="474864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6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member first, aliased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first_type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member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second,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aliased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second_type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Template Parameters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2985993"/>
            <a:ext cx="3569085" cy="37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42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Template Member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5" y="1155211"/>
            <a:ext cx="5704470" cy="4735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5" y="5627999"/>
            <a:ext cx="5356740" cy="439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067" y="6316132"/>
            <a:ext cx="214677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See template 9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811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9390" y="1197735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Template Library (STL)</a:t>
            </a:r>
            <a:b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dirty="0" smtClean="0">
                <a:latin typeface="Arial" panose="020B0604020202020204" pitchFamily="34" charset="0"/>
                <a:cs typeface="Arial" panose="020B0604020202020204" pitchFamily="34" charset="0"/>
              </a:rPr>
              <a:t>“Created to Reuse Code”</a:t>
            </a:r>
          </a:p>
        </p:txBody>
      </p:sp>
      <p:pic>
        <p:nvPicPr>
          <p:cNvPr id="32358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9330" y="2861083"/>
            <a:ext cx="4361992" cy="3267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 Value Function for Integers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-  Find the absolute value of 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main( void )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(3)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(-3)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return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 0 ? 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template1.cpp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8007" y="3657600"/>
            <a:ext cx="3581313" cy="21487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0" dirty="0" smtClean="0">
                <a:latin typeface="Arial" pitchFamily="34" charset="0"/>
                <a:cs typeface="Arial" pitchFamily="34" charset="0"/>
              </a:rPr>
              <a:t>Components of the STL</a:t>
            </a:r>
            <a:endParaRPr lang="en-US" b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Containers</a:t>
            </a:r>
          </a:p>
          <a:p>
            <a:pPr lvl="1"/>
            <a:r>
              <a:rPr lang="en-US" altLang="en-US" sz="3000" dirty="0" smtClean="0">
                <a:latin typeface="Arial" pitchFamily="34" charset="0"/>
                <a:cs typeface="Arial" pitchFamily="34" charset="0"/>
              </a:rPr>
              <a:t>Class templates</a:t>
            </a:r>
          </a:p>
          <a:p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Iterators</a:t>
            </a:r>
          </a:p>
          <a:p>
            <a:pPr lvl="1"/>
            <a:r>
              <a:rPr lang="en-US" altLang="en-US" sz="3000" dirty="0" smtClean="0">
                <a:latin typeface="Arial" pitchFamily="34" charset="0"/>
                <a:cs typeface="Arial" pitchFamily="34" charset="0"/>
              </a:rPr>
              <a:t>Traverses the elements of a container</a:t>
            </a:r>
          </a:p>
          <a:p>
            <a:r>
              <a:rPr lang="en-US" altLang="en-US" sz="3200" dirty="0" smtClean="0">
                <a:latin typeface="Arial" pitchFamily="34" charset="0"/>
                <a:cs typeface="Arial" pitchFamily="34" charset="0"/>
              </a:rPr>
              <a:t>Algorithms</a:t>
            </a:r>
          </a:p>
          <a:p>
            <a:pPr lvl="1"/>
            <a:r>
              <a:rPr lang="en-US" altLang="en-US" sz="3000" dirty="0" smtClean="0">
                <a:latin typeface="Arial" pitchFamily="34" charset="0"/>
                <a:cs typeface="Arial" pitchFamily="34" charset="0"/>
              </a:rPr>
              <a:t>Manipulates data</a:t>
            </a:r>
          </a:p>
          <a:p>
            <a:pPr>
              <a:buNone/>
            </a:pPr>
            <a:endParaRPr lang="en-US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364" y="4246303"/>
            <a:ext cx="3616036" cy="2314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7917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Container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An object that can hold other objects as its elements</a:t>
            </a:r>
          </a:p>
          <a:p>
            <a:pPr marL="285750" indent="-285750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Goal:</a:t>
            </a:r>
          </a:p>
          <a:p>
            <a:pPr marL="742950" lvl="1" indent="-285750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a container object that automatically grows or shrinks as needed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One way to accomplish this is to use a STL container class that manages a sequence of elements</a:t>
            </a:r>
          </a:p>
          <a:p>
            <a:pPr marL="742950" lvl="1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Memory is allocated and de-allocated as needed</a:t>
            </a:r>
          </a:p>
        </p:txBody>
      </p:sp>
      <p:pic>
        <p:nvPicPr>
          <p:cNvPr id="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863" y="298843"/>
            <a:ext cx="2142309" cy="1371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9060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Containers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354138"/>
            <a:ext cx="7772400" cy="5029200"/>
          </a:xfrm>
        </p:spPr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Problem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Want to read in an unknown number of values into a buffer</a:t>
            </a:r>
          </a:p>
          <a:p>
            <a:pPr marL="1143000" lvl="2" indent="-228600"/>
            <a:r>
              <a:rPr lang="en-US" dirty="0" smtClean="0">
                <a:latin typeface="Arial" pitchFamily="34" charset="0"/>
                <a:cs typeface="Arial" pitchFamily="34" charset="0"/>
              </a:rPr>
              <a:t>Size of the buffer is unknown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One method to solve problem is to use a STL container class called a vector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 vector is similar to an array except that can automatically expand and contract as needed</a:t>
            </a:r>
          </a:p>
          <a:p>
            <a:pPr marL="742950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STL containers have an embedded allocator that manages memory</a:t>
            </a:r>
          </a:p>
          <a:p>
            <a:pPr marL="1143000" lvl="2" indent="-228600"/>
            <a:r>
              <a:rPr lang="en-US" dirty="0" smtClean="0">
                <a:latin typeface="Arial" pitchFamily="34" charset="0"/>
                <a:cs typeface="Arial" pitchFamily="34" charset="0"/>
              </a:rPr>
              <a:t>The new and delete operators are not used by the programmer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8" y="118533"/>
            <a:ext cx="1723495" cy="172349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 Types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 Sequence containers</a:t>
            </a:r>
          </a:p>
          <a:p>
            <a:pPr marL="541782" lvl="1" indent="-28575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Every object has a specific position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vector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deque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list</a:t>
            </a:r>
          </a:p>
          <a:p>
            <a:pPr marL="285750" lvl="1" indent="-285750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Associative containers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Stores elements automatically sorted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Sets</a:t>
            </a:r>
          </a:p>
          <a:p>
            <a:pPr lvl="1"/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Multisets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Maps</a:t>
            </a:r>
          </a:p>
          <a:p>
            <a:pPr lvl="1"/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Multimaps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656" y="4411531"/>
            <a:ext cx="2797006" cy="209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70104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 Types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lvl="1" indent="-285750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Container adapters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Accommodates special situations</a:t>
            </a:r>
          </a:p>
          <a:p>
            <a:pPr lvl="1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Stacks</a:t>
            </a:r>
          </a:p>
          <a:p>
            <a:pPr lvl="1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Queues</a:t>
            </a:r>
          </a:p>
          <a:p>
            <a:pPr lvl="1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Priority Queues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9550" y="3499312"/>
            <a:ext cx="3417250" cy="2797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4561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Template Headers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Standard Template headers </a:t>
            </a:r>
          </a:p>
          <a:p>
            <a:pPr marL="742950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&lt;vector&gt; - defines a template class for implementing a container</a:t>
            </a:r>
          </a:p>
          <a:p>
            <a:pPr marL="742950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&lt;stack&gt; - defines a template class for implementing a stack</a:t>
            </a:r>
          </a:p>
          <a:p>
            <a:pPr marL="742950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&lt;iterator&gt; - defines a template for defining manipulating iterators</a:t>
            </a:r>
          </a:p>
          <a:p>
            <a:pPr marL="1143000" lvl="2" indent="-228600"/>
            <a:r>
              <a:rPr lang="en-US" sz="2400" dirty="0" smtClean="0">
                <a:latin typeface="Arial" pitchFamily="34" charset="0"/>
                <a:cs typeface="Arial" pitchFamily="34" charset="0"/>
              </a:rPr>
              <a:t>Iterator is a generalized pointer for keeping track of the beginning, ending, and other positions of a 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55" y="4995334"/>
            <a:ext cx="2192866" cy="164253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iterators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iterator</a:t>
            </a:r>
          </a:p>
          <a:p>
            <a:pPr marL="742950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Is a class object that can point at an element of a container by storing its memory address</a:t>
            </a:r>
          </a:p>
          <a:p>
            <a:pPr marL="1143000" lvl="2" indent="-228600"/>
            <a:r>
              <a:rPr lang="en-US" sz="2400" dirty="0" smtClean="0">
                <a:latin typeface="Arial" pitchFamily="34" charset="0"/>
                <a:cs typeface="Arial" pitchFamily="34" charset="0"/>
              </a:rPr>
              <a:t>Has built in operations that can access the value stored at a location  </a:t>
            </a:r>
          </a:p>
          <a:p>
            <a:pPr marL="1143000" lvl="2" indent="-228600"/>
            <a:r>
              <a:rPr lang="en-US" sz="2400" dirty="0" smtClean="0">
                <a:latin typeface="Arial" pitchFamily="34" charset="0"/>
                <a:cs typeface="Arial" pitchFamily="34" charset="0"/>
              </a:rPr>
              <a:t>iterator++ // move to the next element</a:t>
            </a:r>
          </a:p>
          <a:p>
            <a:pPr marL="1143000" lvl="2" indent="-228600"/>
            <a:r>
              <a:rPr lang="en-US" sz="2400" dirty="0" smtClean="0">
                <a:latin typeface="Arial" pitchFamily="34" charset="0"/>
                <a:cs typeface="Arial" pitchFamily="34" charset="0"/>
              </a:rPr>
              <a:t>iterator-- // move to the previous element</a:t>
            </a:r>
          </a:p>
          <a:p>
            <a:pPr marL="1143000" lvl="2" indent="-228600"/>
            <a:r>
              <a:rPr lang="en-US" sz="2400" dirty="0" smtClean="0">
                <a:latin typeface="Arial" pitchFamily="34" charset="0"/>
                <a:cs typeface="Arial" pitchFamily="34" charset="0"/>
              </a:rPr>
              <a:t>*iterator // access the value at the position pointed to by iterator</a:t>
            </a:r>
          </a:p>
        </p:txBody>
      </p:sp>
      <p:pic>
        <p:nvPicPr>
          <p:cNvPr id="9218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400" y="4959350"/>
            <a:ext cx="3943350" cy="1095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11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Need to #include &lt;vector&gt;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Stores and manages its objects in a dynamic array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Must specify the type of the object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vector&lt;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myList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vector&lt;string&gt;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Basic operations: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Item insertion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Item deletion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Traverse the elements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Vector elements can be processed just as they can in an array</a:t>
            </a:r>
          </a:p>
          <a:p>
            <a:pPr lvl="2">
              <a:buFontTx/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4790" y="5418787"/>
            <a:ext cx="1401308" cy="1049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0509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STL Vector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Vectors are expandable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Destructor is called when the elements of a vectors are all destroyed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Constructors can being called allocating an arbitrary number of elements</a:t>
            </a:r>
          </a:p>
        </p:txBody>
      </p:sp>
      <p:pic>
        <p:nvPicPr>
          <p:cNvPr id="486401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715265"/>
            <a:ext cx="3480817" cy="268910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STL Vector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copy constructor is invoked when during initialization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Initialization in a variable declaration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object object1=object2; // not the assignment operator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Passing an object argument by value (copy)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myFunction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(object1)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Returning an object as the return value of a function (not by reference)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return (object1)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388" y="4220360"/>
            <a:ext cx="2868612" cy="214869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 Value Function for Doubles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  Objective -  Find the absolute value of an float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(3.3)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(-3.3) &lt;&lt;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findAbs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(double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)&lt;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 ? –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template2.cpp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3767" y="402971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Constructors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</p:spPr>
        <p:txBody>
          <a:bodyPr/>
          <a:lstStyle/>
          <a:p>
            <a:pPr marL="486918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vector &lt; type&gt; v //construct v as a vector &lt;type&gt; of capacity 0</a:t>
            </a:r>
          </a:p>
          <a:p>
            <a:pPr marL="486918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vector &lt; type&gt; v(n) //construct v as a vector &lt;type&gt; of capacity n, size n, and each element is initialized to the default type value</a:t>
            </a:r>
          </a:p>
          <a:p>
            <a:pPr marL="486918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vector &lt; type&gt; v(n,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initialValue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// construct v as a vector &lt;type&gt; of capacity n, size n, and each element is initialized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initialValue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398" y="5008879"/>
            <a:ext cx="5091428" cy="1632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Member Functions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96975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Given vector &lt;type&gt; v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v.size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 ) //returns the number of values v currently contains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v.empty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 ) is a faster alternative to the boolean expression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v.size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 ) == 0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v.capacity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 ) returns the current capacity of v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v.push_back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(value) // append value 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end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v.reserve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(n) grows v so its capacity in n (does not affect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size)</a:t>
            </a:r>
          </a:p>
          <a:p>
            <a:pPr marL="285750" indent="-285750"/>
            <a:r>
              <a:rPr lang="en-US" dirty="0" err="1" smtClean="0">
                <a:latin typeface="Arial" pitchFamily="34" charset="0"/>
                <a:cs typeface="Arial" pitchFamily="34" charset="0"/>
              </a:rPr>
              <a:t>v.pop_back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 ) // erase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last element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46" y="5216087"/>
            <a:ext cx="1876954" cy="1405904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Member Functions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354138"/>
            <a:ext cx="7772400" cy="5029200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v.front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 ) // returns a reference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first element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v.back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 ) // returns a reference 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last element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v.begin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 ) // returns a iterator positioned at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first value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 ) // returns an iterator positioned immediately after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last value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v.insert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(pos, value ) // inserts value into v at iterator position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dirty="0" err="1">
                <a:latin typeface="Arial" pitchFamily="34" charset="0"/>
                <a:cs typeface="Arial" pitchFamily="34" charset="0"/>
              </a:rPr>
              <a:t>v.insert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number, value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//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the number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of value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into v at iterator position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v.erase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(pos) // erases the value in v at iterator position pos 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v.erase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(pos1, pos2) // erase the values in v from iterator position pos1 to pos2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9" y="5801932"/>
            <a:ext cx="2778642" cy="9144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Related Member Functions (3)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begin,end,value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// returns an iterator to value in the unsorted sequence, if not present return end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sort(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begin,end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// sorts the sequence in ascending order</a:t>
            </a:r>
          </a:p>
          <a:p>
            <a:pPr marL="285750" indent="-28575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random_shuffle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begin,end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// shuffles the values in the sequence randomly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subscript operator, [ ], does not update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v’s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size or capacity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  ) method should be used when adding values to v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push_back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  ) method updates the iterator returned by the end ( ) method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subscript operator should only be used to access or change a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5478617"/>
            <a:ext cx="2628370" cy="118472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STL Vector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all the vector constructors and methods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http://www.cplusplus.com/reference/vector/vector/</a:t>
            </a:r>
          </a:p>
          <a:p>
            <a:pPr marL="742950" lvl="1" indent="-285750"/>
            <a:endParaRPr lang="en-US" sz="24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2072096"/>
            <a:ext cx="7086600" cy="4229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Operators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3133726"/>
            <a:ext cx="8534400" cy="3131608"/>
          </a:xfrm>
        </p:spPr>
        <p:txBody>
          <a:bodyPr/>
          <a:lstStyle/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v[i] // accesses the element whose index is I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v1 = v2 // assigns a copy of v2 to v1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v1 == v2 // returns true if and only if v1 has the same values as v2, in the same order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v1 &lt; v2 // returns true if and only if v1 is lexicographically less than v2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v1 is not equal to v2, v3 is not equal v4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v1 is less than v2, v3 is less than v4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 Vector1.cpp  through Vector5.cpp</a:t>
            </a:r>
          </a:p>
          <a:p>
            <a:pPr marL="285750" indent="-285750">
              <a:lnSpc>
                <a:spcPct val="70000"/>
              </a:lnSpc>
            </a:pPr>
            <a:endParaRPr lang="en-US" sz="2400" dirty="0" smtClean="0"/>
          </a:p>
        </p:txBody>
      </p:sp>
      <p:graphicFrame>
        <p:nvGraphicFramePr>
          <p:cNvPr id="589930" name="Group 106"/>
          <p:cNvGraphicFramePr>
            <a:graphicFrameLocks noGrp="1"/>
          </p:cNvGraphicFramePr>
          <p:nvPr/>
        </p:nvGraphicFramePr>
        <p:xfrm>
          <a:off x="1023938" y="1325563"/>
          <a:ext cx="6310312" cy="1653288"/>
        </p:xfrm>
        <a:graphic>
          <a:graphicData uri="http://schemas.openxmlformats.org/drawingml/2006/table">
            <a:tbl>
              <a:tblPr/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FD8F2-6714-43F9-BF07-C4AF89020DD8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962" y="164751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Vector Examples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7" y="760422"/>
            <a:ext cx="8763000" cy="5105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Vector 6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  comparing size, capacity and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max_size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Vector 7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– inserting into a vector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Vector 8 - 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rbegin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/rend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Vector 9 -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erasing from vector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Vector 10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i="1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copy algorithm example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Vector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11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Inheritance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Vector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12 – Inheritance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Vector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13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128" y="5372909"/>
            <a:ext cx="4023236" cy="985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98629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STL Template Library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49224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STL can be used to support stacks</a:t>
            </a:r>
          </a:p>
          <a:p>
            <a:pPr marL="649224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 stack1.cpp  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49224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3397" y="2979901"/>
            <a:ext cx="2452387" cy="174576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 are objects that pack elements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(possibly)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types together in a single object, just like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pair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objects do for pairs of elements, but generalized for any number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Capable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hold a collection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element can be of a different 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http://www.cplusplus.com/reference/tuple/tuple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tuple1.cpp  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C++ 11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in Class Templates – Tuples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5197666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59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STL </a:t>
            </a:r>
            <a:r>
              <a:rPr lang="en-US" altLang="en-US" dirty="0" err="1" smtClean="0">
                <a:latin typeface="Courier New" pitchFamily="49" charset="0"/>
              </a:rPr>
              <a:t>deque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Deque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Double-ended queue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Can expand in either direction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Elements can be inserted at both ends and in the middle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Implemented using dynamic arrays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Must use #include &lt;deque&gt;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944DA9-D10A-41F5-87FD-95284716A322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pic>
        <p:nvPicPr>
          <p:cNvPr id="1126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804" y="4315522"/>
            <a:ext cx="4252204" cy="1658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4169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 Value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different absolute value function is needed for each data type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absolute value function could be overloaded but multiple versions of the function must still be written</a:t>
            </a:r>
          </a:p>
          <a:p>
            <a:pPr marL="742950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very efficient  </a:t>
            </a:r>
          </a:p>
          <a:p>
            <a:pPr marL="742950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maintenance</a:t>
            </a:r>
          </a:p>
          <a:p>
            <a:pPr marL="742950" lvl="1" indent="-28575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481384"/>
            <a:ext cx="3998116" cy="1859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STL Deque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all the deque constructors and methods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http://www.cplusplus.com/reference/deque/deque/deque/</a:t>
            </a:r>
          </a:p>
          <a:p>
            <a:pPr marL="742950" lvl="1" indent="-285750"/>
            <a:endParaRPr lang="en-US" sz="2400" dirty="0" smtClean="0"/>
          </a:p>
        </p:txBody>
      </p:sp>
      <p:pic>
        <p:nvPicPr>
          <p:cNvPr id="10242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6947" y="2931191"/>
            <a:ext cx="3929844" cy="2767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1623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FD8F2-6714-43F9-BF07-C4AF89020DD8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962" y="164751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 Examples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7" y="760422"/>
            <a:ext cx="8763000" cy="5105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Deque 1 -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deque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Deque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 –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deque begin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Deque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3 - inserting into a deque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608" y="3629891"/>
            <a:ext cx="6215355" cy="1661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429650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STL list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126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equence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containers that allow constant time insert and erase operations anywhere within the sequence, and iteration in both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Implemented as doubly linked lists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Every element in a list points to immediate predecessor </a:t>
            </a:r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immediate successor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Except the first and last element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drawback of lists compared to these other sequence containers is that they lack direct access to the elements by their position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to access the sixth element in a list, one has to iterate from a known position (like the beginning or the end) to that position </a:t>
            </a:r>
          </a:p>
          <a:p>
            <a:pPr lvl="1"/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3F0A5B-F23A-4ECE-8F93-C8FAE73621FB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pic>
        <p:nvPicPr>
          <p:cNvPr id="1229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6248" y="5733541"/>
            <a:ext cx="2438110" cy="948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889849"/>
      </p:ext>
    </p:extLst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STL List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all the list constructors and methods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http://www.cplusplus.com/reference/list/list/list/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1" y="2877661"/>
            <a:ext cx="6774498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52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FD8F2-6714-43F9-BF07-C4AF89020DD8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962" y="164751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Examples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7" y="760422"/>
            <a:ext cx="8763000" cy="5105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LIST 1 -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iterators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LIST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 –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iterators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LIST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3 - splicing lists  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4" y="2579697"/>
            <a:ext cx="7400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816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itchFamily="49" charset="0"/>
              </a:rPr>
              <a:t>typedef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reverse_iterator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Every container also contains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reverse_iterator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REVERSE1.cpp example  </a:t>
            </a:r>
          </a:p>
          <a:p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en-US" dirty="0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BB4265-6B37-4011-AA19-883E0C141E98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220" y="3117669"/>
            <a:ext cx="664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925669"/>
      </p:ext>
    </p:extLst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Generic algorithms common to all containers are contained in the header file algorithm</a:t>
            </a:r>
          </a:p>
          <a:p>
            <a:pPr lvl="1"/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029BA-48FB-44AC-80B3-1E53667B45D8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335" y="2752003"/>
            <a:ext cx="4905519" cy="36136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76672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FD8F2-6714-43F9-BF07-C4AF89020DD8}" type="slidenum">
              <a:rPr lang="en-US" smtClean="0"/>
              <a:pPr/>
              <a:t>57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962" y="164751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Operations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18" y="1126182"/>
            <a:ext cx="8763000" cy="5105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Operations such as clear, sort, and merge are common to all containers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Provided in &lt;#algorithms&gt;</a:t>
            </a:r>
            <a:r>
              <a:rPr lang="en-US" altLang="en-US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altLang="en-US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http://www.cplusplus.com/reference/algorithm/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725" y="3232150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5010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6FD8F2-6714-43F9-BF07-C4AF89020DD8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962" y="164751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Examples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7" y="1060867"/>
            <a:ext cx="8763000" cy="5105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ALGORITHM 1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sort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count_if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3 – accumulate</a:t>
            </a:r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  <a:p>
            <a:pPr marL="285750" indent="-285750">
              <a:lnSpc>
                <a:spcPct val="135000"/>
              </a:lnSpc>
              <a:spcBef>
                <a:spcPct val="0"/>
              </a:spcBef>
              <a:defRPr/>
            </a:pPr>
            <a:endParaRPr lang="en-US" sz="16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31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94" y="3031420"/>
            <a:ext cx="7227845" cy="1341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4372769"/>
            <a:ext cx="7839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99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one to write one version of a function that can be used for all built-in data types and user-defined types</a:t>
            </a:r>
          </a:p>
          <a:p>
            <a:pPr marL="285750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one to define functions and classes that have data types as parameters </a:t>
            </a:r>
          </a:p>
          <a:p>
            <a:pPr marL="285750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templates are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 but are patterns or blueprints</a:t>
            </a:r>
          </a:p>
          <a:p>
            <a:pPr marL="285750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templates are not C++ classes but are patterns or blueprints</a:t>
            </a:r>
          </a:p>
          <a:p>
            <a:pPr marL="285750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 require less source code and less maintenance </a:t>
            </a:r>
          </a:p>
          <a:p>
            <a:pPr marL="742950" lvl="1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has to be changed in only one place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7448" y="5496784"/>
            <a:ext cx="1986863" cy="123829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Template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template &lt;class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&gt;      // function template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identifier)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	body of function</a:t>
            </a:r>
          </a:p>
          <a:p>
            <a:pPr marL="742950" lvl="1" indent="-285750">
              <a:buFont typeface="Arial" charset="0"/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required</a:t>
            </a: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actually means type (NOT C++ class)</a:t>
            </a:r>
          </a:p>
          <a:p>
            <a:pPr marL="285750" indent="-28575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typeParameter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the template argument</a:t>
            </a:r>
          </a:p>
          <a:p>
            <a:pPr marL="742950" lvl="1" indent="-285750"/>
            <a:r>
              <a:rPr lang="en-US" sz="1800" dirty="0" smtClean="0">
                <a:latin typeface="Arial" pitchFamily="34" charset="0"/>
                <a:cs typeface="Arial" pitchFamily="34" charset="0"/>
              </a:rPr>
              <a:t>Represents any built-in or user data type (including C++ classes)</a:t>
            </a: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Templates should have prototypes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5062729"/>
            <a:ext cx="2563283" cy="143543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Templates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Code is not generated when the compiler encounters a template definition</a:t>
            </a:r>
          </a:p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Code generation occurs when the function is invoked since the data type is known at that time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called instantiating the function template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function is instantiated once for each data type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Amount of memory is the same with and without templates </a:t>
            </a:r>
          </a:p>
          <a:p>
            <a:pPr marL="742950" lvl="1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argument passed to the function determines which function to instantiate or invoke</a:t>
            </a:r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949" y="4790903"/>
            <a:ext cx="2274525" cy="17191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Template Example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8425" y="1311275"/>
            <a:ext cx="8306826" cy="50783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template &lt;class </a:t>
            </a:r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&gt;             // template prototype</a:t>
            </a:r>
          </a:p>
          <a:p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 n);	</a:t>
            </a:r>
          </a:p>
          <a:p>
            <a:pPr marL="285750" indent="-285750">
              <a:buFont typeface="Arial" charset="0"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</a:t>
            </a:r>
          </a:p>
          <a:p>
            <a:r>
              <a:rPr lang="en-US" sz="1800" dirty="0">
                <a:latin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int1 = 5;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int2 = -6;</a:t>
            </a:r>
          </a:p>
          <a:p>
            <a:r>
              <a:rPr lang="en-US" sz="1800" dirty="0">
                <a:latin typeface="Times New Roman" pitchFamily="18" charset="0"/>
              </a:rPr>
              <a:t>	long long1 = 70000L;</a:t>
            </a:r>
          </a:p>
          <a:p>
            <a:r>
              <a:rPr lang="en-US" sz="1800" dirty="0">
                <a:latin typeface="Times New Roman" pitchFamily="18" charset="0"/>
              </a:rPr>
              <a:t>	double double1 = 9.95;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&lt;&lt; "\</a:t>
            </a:r>
            <a:r>
              <a:rPr lang="en-US" sz="1800" dirty="0" err="1">
                <a:latin typeface="Times New Roman" pitchFamily="18" charset="0"/>
              </a:rPr>
              <a:t>nAbs</a:t>
            </a:r>
            <a:r>
              <a:rPr lang="en-US" sz="1800" dirty="0">
                <a:latin typeface="Times New Roman" pitchFamily="18" charset="0"/>
              </a:rPr>
              <a:t>(" &lt;&lt; int1 &lt;&lt; ")=" &lt;&lt;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(int1); //  instantiate function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&lt;&lt; "\</a:t>
            </a:r>
            <a:r>
              <a:rPr lang="en-US" sz="1800" dirty="0" err="1">
                <a:latin typeface="Times New Roman" pitchFamily="18" charset="0"/>
              </a:rPr>
              <a:t>nAbs</a:t>
            </a:r>
            <a:r>
              <a:rPr lang="en-US" sz="1800" dirty="0">
                <a:latin typeface="Times New Roman" pitchFamily="18" charset="0"/>
              </a:rPr>
              <a:t>(" &lt;&lt; int2 &lt;&lt; ")=" &lt;&lt;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(int2);  // Abs(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)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&lt;&lt; "\</a:t>
            </a:r>
            <a:r>
              <a:rPr lang="en-US" sz="1800" dirty="0" err="1">
                <a:latin typeface="Times New Roman" pitchFamily="18" charset="0"/>
              </a:rPr>
              <a:t>nAbs</a:t>
            </a:r>
            <a:r>
              <a:rPr lang="en-US" sz="1800" dirty="0">
                <a:latin typeface="Times New Roman" pitchFamily="18" charset="0"/>
              </a:rPr>
              <a:t>(" &lt;&lt; long1 &lt;&lt; ")=" &lt;&lt;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(long1);  // Abs(long)</a:t>
            </a:r>
          </a:p>
          <a:p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</a:rPr>
              <a:t> &lt;&lt; "\</a:t>
            </a:r>
            <a:r>
              <a:rPr lang="en-US" sz="1800" dirty="0" err="1">
                <a:latin typeface="Times New Roman" pitchFamily="18" charset="0"/>
              </a:rPr>
              <a:t>nAbs</a:t>
            </a:r>
            <a:r>
              <a:rPr lang="en-US" sz="1800" dirty="0">
                <a:latin typeface="Times New Roman" pitchFamily="18" charset="0"/>
              </a:rPr>
              <a:t>(" &lt;&lt; double1 &lt;&lt; ")=" &lt;&lt;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(double1);  // Abs(double)</a:t>
            </a:r>
          </a:p>
          <a:p>
            <a:r>
              <a:rPr lang="en-US" sz="1800" dirty="0">
                <a:latin typeface="Times New Roman" pitchFamily="18" charset="0"/>
              </a:rPr>
              <a:t>	}</a:t>
            </a:r>
          </a:p>
          <a:p>
            <a:r>
              <a:rPr lang="en-US" sz="1800" dirty="0">
                <a:latin typeface="Times New Roman" pitchFamily="18" charset="0"/>
              </a:rPr>
              <a:t>	template &lt;class </a:t>
            </a:r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&gt;             // template prefix</a:t>
            </a:r>
          </a:p>
          <a:p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findAbs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</a:rPr>
              <a:t>flexibleData</a:t>
            </a:r>
            <a:r>
              <a:rPr lang="en-US" sz="1800" dirty="0">
                <a:latin typeface="Times New Roman" pitchFamily="18" charset="0"/>
              </a:rPr>
              <a:t> n)</a:t>
            </a:r>
          </a:p>
          <a:p>
            <a:r>
              <a:rPr lang="en-US" sz="1800" dirty="0">
                <a:latin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</a:rPr>
              <a:t>	return (n &lt; 0) ? -n : n;</a:t>
            </a:r>
          </a:p>
          <a:p>
            <a:r>
              <a:rPr lang="en-US" sz="1800" dirty="0">
                <a:latin typeface="Times New Roman" pitchFamily="18" charset="0"/>
              </a:rPr>
              <a:t>	}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see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example: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template3.cpp</a:t>
            </a:r>
            <a:endParaRPr lang="en-US" sz="2400" b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8156</TotalTime>
  <Pages>76</Pages>
  <Words>2473</Words>
  <Application>Microsoft Office PowerPoint</Application>
  <PresentationFormat>On-screen Show (4:3)</PresentationFormat>
  <Paragraphs>520</Paragraphs>
  <Slides>58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Comic Sans MS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C++ Programming</vt:lpstr>
      <vt:lpstr>Topics</vt:lpstr>
      <vt:lpstr>Absolute Value Function for Integers</vt:lpstr>
      <vt:lpstr>Absolute Value Function for Doubles</vt:lpstr>
      <vt:lpstr>Absolute Value Function</vt:lpstr>
      <vt:lpstr>Templates</vt:lpstr>
      <vt:lpstr>Function Template Syntax</vt:lpstr>
      <vt:lpstr>Function Templates</vt:lpstr>
      <vt:lpstr>Template Example</vt:lpstr>
      <vt:lpstr>Another Template Example</vt:lpstr>
      <vt:lpstr>Parameters Must Match</vt:lpstr>
      <vt:lpstr>Function Template with Multiple Arguments</vt:lpstr>
      <vt:lpstr>Class Templates</vt:lpstr>
      <vt:lpstr>Class Templates vs Function Templates</vt:lpstr>
      <vt:lpstr>Class Templates Syntax </vt:lpstr>
      <vt:lpstr>More on the Class Templates Syntax </vt:lpstr>
      <vt:lpstr>Header File and Implementation File of a Class Template</vt:lpstr>
      <vt:lpstr>Stacks</vt:lpstr>
      <vt:lpstr>Operations on Stacks</vt:lpstr>
      <vt:lpstr>Stack Operations</vt:lpstr>
      <vt:lpstr>The Implementation of Stacks as Arrays</vt:lpstr>
      <vt:lpstr>Stack Templates</vt:lpstr>
      <vt:lpstr>Push and Pop</vt:lpstr>
      <vt:lpstr>Template Client</vt:lpstr>
      <vt:lpstr>Class Templates with Two Parameters  </vt:lpstr>
      <vt:lpstr>Built in Class Templates - Pair </vt:lpstr>
      <vt:lpstr>Pair Template Parameters</vt:lpstr>
      <vt:lpstr>Pair Template Member Functions</vt:lpstr>
      <vt:lpstr>Standard Template Library (STL) “Created to Reuse Code”</vt:lpstr>
      <vt:lpstr>Components of the STL</vt:lpstr>
      <vt:lpstr>Containers</vt:lpstr>
      <vt:lpstr>More on Containers </vt:lpstr>
      <vt:lpstr>Containers  Types (1)</vt:lpstr>
      <vt:lpstr>Containers  Types (2)</vt:lpstr>
      <vt:lpstr>STL Template Headers</vt:lpstr>
      <vt:lpstr>STL iterators</vt:lpstr>
      <vt:lpstr>STL Vectors</vt:lpstr>
      <vt:lpstr>The STL Vector  </vt:lpstr>
      <vt:lpstr>The STL Vector  </vt:lpstr>
      <vt:lpstr>STL Constructors</vt:lpstr>
      <vt:lpstr>STL Member Functions (1)</vt:lpstr>
      <vt:lpstr>STL Member Functions (2)</vt:lpstr>
      <vt:lpstr>Related Member Functions (3)</vt:lpstr>
      <vt:lpstr>The STL Vector Web Site</vt:lpstr>
      <vt:lpstr>STL Operators</vt:lpstr>
      <vt:lpstr>More Vector Examples</vt:lpstr>
      <vt:lpstr>STL Template Library</vt:lpstr>
      <vt:lpstr>Built in Class Templates – Tuples </vt:lpstr>
      <vt:lpstr>STL deque</vt:lpstr>
      <vt:lpstr>The STL Deque Web Site</vt:lpstr>
      <vt:lpstr>Deque Examples</vt:lpstr>
      <vt:lpstr>STL list</vt:lpstr>
      <vt:lpstr>The STL List Web Site</vt:lpstr>
      <vt:lpstr>List Examples</vt:lpstr>
      <vt:lpstr>typedef reverse_iterator</vt:lpstr>
      <vt:lpstr>Algorithms</vt:lpstr>
      <vt:lpstr>Common Operations</vt:lpstr>
      <vt:lpstr>Algorithm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Administrator</cp:lastModifiedBy>
  <cp:revision>277</cp:revision>
  <cp:lastPrinted>2001-04-06T06:15:19Z</cp:lastPrinted>
  <dcterms:created xsi:type="dcterms:W3CDTF">1999-02-18T11:48:28Z</dcterms:created>
  <dcterms:modified xsi:type="dcterms:W3CDTF">2017-10-11T22:19:35Z</dcterms:modified>
</cp:coreProperties>
</file>