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jpe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8" r:id="rId1"/>
  </p:sldMasterIdLst>
  <p:notesMasterIdLst>
    <p:notesMasterId r:id="rId37"/>
  </p:notesMasterIdLst>
  <p:handoutMasterIdLst>
    <p:handoutMasterId r:id="rId38"/>
  </p:handoutMasterIdLst>
  <p:sldIdLst>
    <p:sldId id="258" r:id="rId2"/>
    <p:sldId id="259" r:id="rId3"/>
    <p:sldId id="269" r:id="rId4"/>
    <p:sldId id="279" r:id="rId5"/>
    <p:sldId id="270" r:id="rId6"/>
    <p:sldId id="271" r:id="rId7"/>
    <p:sldId id="273" r:id="rId8"/>
    <p:sldId id="283" r:id="rId9"/>
    <p:sldId id="308" r:id="rId10"/>
    <p:sldId id="274" r:id="rId11"/>
    <p:sldId id="280" r:id="rId12"/>
    <p:sldId id="278" r:id="rId13"/>
    <p:sldId id="281" r:id="rId14"/>
    <p:sldId id="309" r:id="rId15"/>
    <p:sldId id="282" r:id="rId16"/>
    <p:sldId id="284" r:id="rId17"/>
    <p:sldId id="286" r:id="rId18"/>
    <p:sldId id="313" r:id="rId19"/>
    <p:sldId id="285" r:id="rId20"/>
    <p:sldId id="287" r:id="rId21"/>
    <p:sldId id="294" r:id="rId22"/>
    <p:sldId id="296" r:id="rId23"/>
    <p:sldId id="310" r:id="rId24"/>
    <p:sldId id="297" r:id="rId25"/>
    <p:sldId id="298" r:id="rId26"/>
    <p:sldId id="302" r:id="rId27"/>
    <p:sldId id="311" r:id="rId28"/>
    <p:sldId id="291" r:id="rId29"/>
    <p:sldId id="295" r:id="rId30"/>
    <p:sldId id="304" r:id="rId31"/>
    <p:sldId id="299" r:id="rId32"/>
    <p:sldId id="300" r:id="rId33"/>
    <p:sldId id="301" r:id="rId34"/>
    <p:sldId id="305" r:id="rId35"/>
    <p:sldId id="316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FFCC"/>
    <a:srgbClr val="990033"/>
    <a:srgbClr val="003399"/>
    <a:srgbClr val="B7DBFF"/>
    <a:srgbClr val="E9F7FF"/>
    <a:srgbClr val="99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19" autoAdjust="0"/>
    <p:restoredTop sz="94614" autoAdjust="0"/>
  </p:normalViewPr>
  <p:slideViewPr>
    <p:cSldViewPr snapToGrid="0">
      <p:cViewPr varScale="1">
        <p:scale>
          <a:sx n="72" d="100"/>
          <a:sy n="72" d="100"/>
        </p:scale>
        <p:origin x="170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4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99728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43400"/>
            <a:ext cx="5030787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662" tIns="46038" rIns="936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23011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73075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49325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22400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97063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6025" cy="4114800"/>
          </a:xfrm>
        </p:spPr>
        <p:txBody>
          <a:bodyPr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77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09A6A06-EFFA-455C-9522-08FD9FE14CD3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med">
    <p:zoom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0025" y="1600200"/>
            <a:ext cx="8791575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Software Development Methodologies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16977" y="3866415"/>
            <a:ext cx="2133600" cy="730250"/>
          </a:xfrm>
          <a:noFill/>
          <a:ln/>
        </p:spPr>
        <p:txBody>
          <a:bodyPr wrap="none" lIns="0" tIns="0" rIns="0" bIns="0">
            <a:spAutoFit/>
          </a:bodyPr>
          <a:lstStyle/>
          <a:p>
            <a:r>
              <a:rPr lang="en-US" dirty="0"/>
              <a:t>Jerry Lebowitz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Extreme Programming  Paradigms(5)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Sustainable pace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programmers should not work more than 40 hour weeks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driven development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new feature begins with writing a test </a:t>
            </a:r>
          </a:p>
          <a:p>
            <a:pPr lvl="3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test must inevitably fail because it is written before the feature has been implemented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next step is to write some code that causes the test to pass 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back to step 1</a:t>
            </a:r>
          </a:p>
          <a:p>
            <a:pPr marL="285750" indent="-285750"/>
            <a:endParaRPr lang="en-US" dirty="0"/>
          </a:p>
        </p:txBody>
      </p:sp>
      <p:pic>
        <p:nvPicPr>
          <p:cNvPr id="14339" name="Picture 3" descr="C:\Program Files (x86)\Microsoft Office\MEDIA\CAGCAT10\j029384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3831" y="4346500"/>
            <a:ext cx="2182969" cy="2295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015135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Test Driven Development</a:t>
            </a:r>
          </a:p>
        </p:txBody>
      </p:sp>
      <p:pic>
        <p:nvPicPr>
          <p:cNvPr id="1026" name="Picture 2" descr="File:Test-driven developm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91" y="1210729"/>
            <a:ext cx="6505575" cy="466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103816"/>
      </p:ext>
    </p:extLst>
  </p:cSld>
  <p:clrMapOvr>
    <a:masterClrMapping/>
  </p:clrMapOvr>
  <p:transition spd="med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Scrum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Iterative, incremental framework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Encourages continuous improvement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Small pieces of functionality are developed and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tested</a:t>
            </a:r>
          </a:p>
          <a:p>
            <a:endParaRPr lang="en-US" dirty="0"/>
          </a:p>
          <a:p>
            <a:pPr marL="285750" indent="-285750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677" y="3433083"/>
            <a:ext cx="4698683" cy="229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368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Scrum vs. Waterfall (1)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Volatile requirements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Waterfall – may cause extensive rework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should require reduced rework due to the iterative nature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Waterfall – Customer views the finished product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Customer constantly sees the product (more confidence)</a:t>
            </a:r>
          </a:p>
          <a:p>
            <a:pPr marL="285750" indent="-285750"/>
            <a:endParaRPr lang="en-US" dirty="0"/>
          </a:p>
          <a:p>
            <a:pPr marL="541782" lvl="1" indent="-285750"/>
            <a:endParaRPr lang="en-US" dirty="0"/>
          </a:p>
          <a:p>
            <a:pPr marL="285750" indent="-285750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936721"/>
            <a:ext cx="2286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5240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Scrum vs. Waterfall (2)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Visibility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Waterfall – Little visibility   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Progress is constantly demonstrated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Verification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Waterfall – Begins after implementation (development) is complete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Constantly testing using continuous integration</a:t>
            </a:r>
          </a:p>
          <a:p>
            <a:pPr marL="285750" indent="-285750"/>
            <a:endParaRPr lang="en-US" dirty="0"/>
          </a:p>
          <a:p>
            <a:pPr marL="541782" lvl="1" indent="-285750"/>
            <a:endParaRPr lang="en-US" dirty="0"/>
          </a:p>
          <a:p>
            <a:pPr marL="285750" indent="-285750"/>
            <a:endParaRPr lang="en-US" dirty="0"/>
          </a:p>
        </p:txBody>
      </p:sp>
      <p:pic>
        <p:nvPicPr>
          <p:cNvPr id="4" name="Picture 3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40" y="4791815"/>
            <a:ext cx="2334864" cy="12791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775240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More on Scrum  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development teams are self-directed, self-organizing, cross-functional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is no overall team leader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teams continually learn as development proceeds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teams anticipate requirement changes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teams constantly verify software and adapt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teams are always able to deliver functionality</a:t>
            </a:r>
          </a:p>
        </p:txBody>
      </p:sp>
      <p:pic>
        <p:nvPicPr>
          <p:cNvPr id="20482" name="Picture 2" descr="C:\Users\Jerry\Desktop\Network_self-organization_stag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6255" y="5408023"/>
            <a:ext cx="1624856" cy="12148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Team Roles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 owner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Scrum master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member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2457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76459"/>
              </p:ext>
            </p:extLst>
          </p:nvPr>
        </p:nvGraphicFramePr>
        <p:xfrm>
          <a:off x="5273684" y="1790100"/>
          <a:ext cx="2685460" cy="4280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Clip" r:id="rId3" imgW="4579545" imgH="10382816" progId="">
                  <p:embed/>
                </p:oleObj>
              </mc:Choice>
              <mc:Fallback>
                <p:oleObj name="Clip" r:id="rId3" imgW="4579545" imgH="10382816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684" y="1790100"/>
                        <a:ext cx="2685460" cy="42808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Others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Interested parties (stakeholders)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CEO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53" name="Picture 1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4763" y="2532063"/>
            <a:ext cx="2409825" cy="1895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Chicken and the Pig Scenario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6477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A Pig and a Chicken are walking down the road.</a:t>
            </a:r>
          </a:p>
          <a:p>
            <a:pPr marL="109728" indent="0">
              <a:buNone/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The Chicken says: "Hey Pig, I was thinking we should open a restaurant!"</a:t>
            </a:r>
          </a:p>
          <a:p>
            <a:pPr marL="109728" indent="0">
              <a:buNone/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Pig replies: "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Hm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, maybe, what would we call it?"</a:t>
            </a:r>
          </a:p>
          <a:p>
            <a:pPr marL="109728" indent="0">
              <a:buNone/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The Chicken responds: "How about 'ham-n-eggs'?"</a:t>
            </a:r>
          </a:p>
          <a:p>
            <a:pPr marL="109728" indent="0">
              <a:buNone/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The Pig thinks for a moment and says: "No thanks. I'd be committed, but you'd only be involved."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29" y="5486399"/>
            <a:ext cx="2186593" cy="125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87670"/>
      </p:ext>
    </p:extLst>
  </p:cSld>
  <p:clrMapOvr>
    <a:masterClrMapping/>
  </p:clrMapOvr>
  <p:transition spd="med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Product Owner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Has the vision of what needs to be developed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Conveys that vision to the scrum team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Knows the customer’s priorities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Manages the backlog (features that need to be developed)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Determines when a feature has been implemented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Available to the team to answer questions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person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2529" name="Picture 1" descr="C:\Users\Jerry\Desktop\images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5274" y="5260595"/>
            <a:ext cx="3686175" cy="1238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819400"/>
            <a:ext cx="6959600" cy="800100"/>
          </a:xfrm>
        </p:spPr>
        <p:txBody>
          <a:bodyPr>
            <a:normAutofit fontScale="90000"/>
          </a:bodyPr>
          <a:lstStyle/>
          <a:p>
            <a:r>
              <a:rPr lang="en-US" sz="5500" dirty="0"/>
              <a:t>Software Development Methodologies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120" y="3817544"/>
            <a:ext cx="2361929" cy="2374989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Scrum Master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Responsible for making sure a Scrum team lives by the values and practices of Scrum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Often considered a coach for the team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Helping the team do its best work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Facilitates continuous improvement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 owner for the team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Protects the team by making sure they do not over-commit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Firewall for the team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Removes barriers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Anything that impedes the progress of the team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1" name="Picture 3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7121" y="5185403"/>
            <a:ext cx="935479" cy="1147459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The Team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Three to nine individuals (cross functional 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Self organizing, self managed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Responsible for performing the work (writing the software, etc.)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Need to establish ground rules for the team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usually become more effective as time as progresses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2606" y="4396898"/>
            <a:ext cx="2261144" cy="19785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Scrum Definitions (1)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765" y="144214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basic unit of development in Scrum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sprint is a “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timeboxed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effort; that is, it is restricted to a specific duration 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duration is fixed in advance for each sprint and is normally between one week and one month, although two weeks is typical</a:t>
            </a:r>
          </a:p>
        </p:txBody>
      </p:sp>
      <p:pic>
        <p:nvPicPr>
          <p:cNvPr id="46082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1888" y="4598987"/>
            <a:ext cx="4848769" cy="17234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Scrum Definitions (2)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story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or more sentences in the everyday language of the end user that captures what needs to be developed 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Format: “As a &lt;type of user&gt;, I want &lt;some goal&gt; so that &lt;some reason&gt;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Contains a detailed description, story point estimation, list of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assumptions, priority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assignee(s), list of tasks and tests, definition of done</a:t>
            </a:r>
          </a:p>
        </p:txBody>
      </p:sp>
      <p:pic>
        <p:nvPicPr>
          <p:cNvPr id="45058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9431" y="4491781"/>
            <a:ext cx="2372424" cy="19770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Scrum Definitions (3)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Backlog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 to be done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Composed of stories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Story point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story point is a relative measure used to determine (or estimate) the difficulty of implementing a given user story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Velocity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Story Points earned per sprint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Definition of Done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clear and concise list of requirements that software must adhere to for the product owner to call it complete </a:t>
            </a:r>
          </a:p>
        </p:txBody>
      </p:sp>
      <p:pic>
        <p:nvPicPr>
          <p:cNvPr id="47106" name="Picture 2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9844" y="1110709"/>
            <a:ext cx="2241187" cy="16068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Definition of Done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produced that adheres to a coding standard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commented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checked into source control system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Peer reviewed (or produced with pair programming)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Unit tests written and passed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Relevant documentation/diagrams produced and/or updated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Product owner concurs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the customer sees to verify the story was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implemented correctly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130" name="Picture 2" descr="C:\Users\Jerry\Desktop\20007648-completed-stam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257" y="5646057"/>
            <a:ext cx="968829" cy="9688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Planning Poker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Planning poker is a consensus-based technique for estimating effort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Mostly used to estimate effort or relative size of user stories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Uses a skewed Fibonacci series </a:t>
            </a:r>
          </a:p>
        </p:txBody>
      </p:sp>
      <p:pic>
        <p:nvPicPr>
          <p:cNvPr id="45058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2999" y="4114801"/>
            <a:ext cx="3651492" cy="24210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Planning Poker (2)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137" y="157276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Members of the group make estimates by playing numbered cards face-down to the table, instead of speaking them aloud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cards are revealed, and the estimates are then discussed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hiding the figures in this way, the group can avoid the cognitive bias of anchoring where the first number spoken aloud sets a precedent for precedent for subsequent estimates</a:t>
            </a:r>
            <a:r>
              <a:rPr lang="en-US" dirty="0"/>
              <a:t> </a:t>
            </a:r>
          </a:p>
        </p:txBody>
      </p:sp>
      <p:pic>
        <p:nvPicPr>
          <p:cNvPr id="47106" name="Picture 2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9692" y="4904198"/>
            <a:ext cx="2466975" cy="1847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Scrum  Process Summarized</a:t>
            </a:r>
          </a:p>
        </p:txBody>
      </p:sp>
      <p:pic>
        <p:nvPicPr>
          <p:cNvPr id="25605" name="Picture 5" descr="E:\Scrum-framewo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4" y="1323651"/>
            <a:ext cx="6660044" cy="499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7071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Scrum Meetings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9154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4415" y="156754"/>
            <a:ext cx="1516076" cy="944879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79269" y="1124995"/>
          <a:ext cx="7393576" cy="564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9484">
                <a:tc>
                  <a:txBody>
                    <a:bodyPr/>
                    <a:lstStyle/>
                    <a:p>
                      <a:r>
                        <a:rPr lang="en-US" dirty="0"/>
                        <a:t>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Participants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302">
                <a:tc>
                  <a:txBody>
                    <a:bodyPr/>
                    <a:lstStyle/>
                    <a:p>
                      <a:r>
                        <a:rPr lang="en-US" dirty="0"/>
                        <a:t>Product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</a:t>
                      </a:r>
                      <a:r>
                        <a:rPr lang="en-US" baseline="0" dirty="0"/>
                        <a:t> the first Sprint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  <a:r>
                        <a:rPr lang="en-US" baseline="0" dirty="0"/>
                        <a:t> owner (PO) and stakeholders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backlog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302">
                <a:tc>
                  <a:txBody>
                    <a:bodyPr/>
                    <a:lstStyle/>
                    <a:p>
                      <a:r>
                        <a:rPr lang="en-US" dirty="0"/>
                        <a:t>Sprint</a:t>
                      </a:r>
                      <a:r>
                        <a:rPr lang="en-US" baseline="0" dirty="0"/>
                        <a:t> Planning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the beginning</a:t>
                      </a:r>
                      <a:r>
                        <a:rPr lang="en-US" baseline="0" dirty="0"/>
                        <a:t> of each Sprint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PO, Scrum</a:t>
                      </a:r>
                      <a:r>
                        <a:rPr lang="en-US" baseline="0" dirty="0"/>
                        <a:t> Master and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Sprint</a:t>
                      </a:r>
                      <a:r>
                        <a:rPr lang="en-US" baseline="0" dirty="0"/>
                        <a:t> backlog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484">
                <a:tc>
                  <a:txBody>
                    <a:bodyPr/>
                    <a:lstStyle/>
                    <a:p>
                      <a:r>
                        <a:rPr lang="en-US"/>
                        <a:t>Sprint</a:t>
                      </a:r>
                      <a:r>
                        <a:rPr lang="en-US" baseline="0"/>
                        <a:t> </a:t>
                      </a:r>
                      <a:r>
                        <a:rPr lang="en-US" baseline="0" dirty="0"/>
                        <a:t>Planning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Sprint</a:t>
                      </a:r>
                      <a:r>
                        <a:rPr lang="en-US" baseline="0" dirty="0"/>
                        <a:t> Planning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Scrum</a:t>
                      </a:r>
                      <a:r>
                        <a:rPr lang="en-US" baseline="0" dirty="0"/>
                        <a:t> Master and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Sprint</a:t>
                      </a:r>
                      <a:r>
                        <a:rPr lang="en-US" baseline="0" dirty="0"/>
                        <a:t> backlog decomposed into tasks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484">
                <a:tc>
                  <a:txBody>
                    <a:bodyPr/>
                    <a:lstStyle/>
                    <a:p>
                      <a:r>
                        <a:rPr lang="en-US" dirty="0"/>
                        <a:t>Daily standup (Scrum)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Scrum</a:t>
                      </a:r>
                      <a:r>
                        <a:rPr lang="en-US" baseline="0" dirty="0"/>
                        <a:t> Master and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Updated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484">
                <a:tc>
                  <a:txBody>
                    <a:bodyPr/>
                    <a:lstStyle/>
                    <a:p>
                      <a:r>
                        <a:rPr lang="en-US" dirty="0"/>
                        <a:t>Sprint</a:t>
                      </a:r>
                      <a:r>
                        <a:rPr lang="en-US" baseline="0" dirty="0"/>
                        <a:t> demonstration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the end of each Sprint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PO, Scrum</a:t>
                      </a:r>
                      <a:r>
                        <a:rPr lang="en-US" baseline="0" dirty="0"/>
                        <a:t> Master and Tea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 or not completed stories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484">
                <a:tc>
                  <a:txBody>
                    <a:bodyPr/>
                    <a:lstStyle/>
                    <a:p>
                      <a:r>
                        <a:rPr lang="en-US" dirty="0"/>
                        <a:t>Sprint</a:t>
                      </a:r>
                      <a:r>
                        <a:rPr lang="en-US" baseline="0" dirty="0"/>
                        <a:t> Retrospective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the demonstration</a:t>
                      </a:r>
                      <a:r>
                        <a:rPr lang="en-US" baseline="0" dirty="0"/>
                        <a:t> meeting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PO, Scrum</a:t>
                      </a:r>
                      <a:r>
                        <a:rPr lang="en-US" baseline="0" dirty="0"/>
                        <a:t> Master and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Continually</a:t>
                      </a:r>
                      <a:r>
                        <a:rPr lang="en-US" baseline="0" dirty="0"/>
                        <a:t> improvement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Agile Manifesto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uncovering better ways of developing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by doing it and helping others do it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Through this work we have come to value: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Individuals and interactions over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processes and tools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software over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comprehensive documentation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collaboration over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contract negotiation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Responding to change over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following a plan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is, while there is value in the items on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right, we value the items on the left more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dirty="0"/>
          </a:p>
        </p:txBody>
      </p:sp>
      <p:pic>
        <p:nvPicPr>
          <p:cNvPr id="6148" name="Picture 4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0233" y="5332332"/>
            <a:ext cx="1349917" cy="1349917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Keep Track of Progress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an agile management tool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Rational Team Concert (RTC), Jira,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Scrumworks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VersionOne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an agile task board  </a:t>
            </a:r>
          </a:p>
        </p:txBody>
      </p:sp>
      <p:pic>
        <p:nvPicPr>
          <p:cNvPr id="46082" name="Picture 2" descr="C:\Users\Jerry\Desktop\MockedTaskBoar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6370" y="3307599"/>
            <a:ext cx="5265768" cy="3013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Product </a:t>
            </a:r>
            <a:r>
              <a:rPr lang="en-US" dirty="0" err="1"/>
              <a:t>Burndown</a:t>
            </a:r>
            <a:r>
              <a:rPr lang="en-US" dirty="0"/>
              <a:t> Chart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27" y="2009103"/>
            <a:ext cx="5905539" cy="338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42741"/>
      </p:ext>
    </p:extLst>
  </p:cSld>
  <p:clrMapOvr>
    <a:masterClrMapping/>
  </p:clrMapOvr>
  <p:transition spd="med"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Sprint </a:t>
            </a:r>
            <a:r>
              <a:rPr lang="en-US" dirty="0" err="1"/>
              <a:t>Burndown</a:t>
            </a:r>
            <a:r>
              <a:rPr lang="en-US" dirty="0"/>
              <a:t> Chart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2" name="Picture 4" descr="E:\Sprint-Burndow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021" y="1883688"/>
            <a:ext cx="5019675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120519"/>
      </p:ext>
    </p:extLst>
  </p:cSld>
  <p:clrMapOvr>
    <a:masterClrMapping/>
  </p:clrMapOvr>
  <p:transition spd="med"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Velocity Metric Chart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709" y="1706880"/>
            <a:ext cx="5628582" cy="345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90998"/>
      </p:ext>
    </p:extLst>
  </p:cSld>
  <p:clrMapOvr>
    <a:masterClrMapping/>
  </p:clrMapOvr>
  <p:transition spd="med"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Scrum at Large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545" y="129555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Scrum teams are 3 – 9 individuals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a project has 100 developers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Multiple teams are formed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Scrum of Scrums meetings are held</a:t>
            </a:r>
          </a:p>
        </p:txBody>
      </p:sp>
      <p:pic>
        <p:nvPicPr>
          <p:cNvPr id="2" name="Picture 2" descr="C:\Users\Jerry\Desktop\meeting_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6336" y="3174274"/>
            <a:ext cx="1608048" cy="1206036"/>
          </a:xfrm>
          <a:prstGeom prst="rect">
            <a:avLst/>
          </a:prstGeom>
          <a:noFill/>
        </p:spPr>
      </p:pic>
      <p:pic>
        <p:nvPicPr>
          <p:cNvPr id="6" name="Picture 2" descr="C:\Users\Jerry\Desktop\meeting_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6336" y="4306388"/>
            <a:ext cx="1608048" cy="1206036"/>
          </a:xfrm>
          <a:prstGeom prst="rect">
            <a:avLst/>
          </a:prstGeom>
          <a:noFill/>
        </p:spPr>
      </p:pic>
      <p:pic>
        <p:nvPicPr>
          <p:cNvPr id="7" name="Picture 2" descr="C:\Users\Jerry\Desktop\meeting_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6336" y="5294812"/>
            <a:ext cx="1608048" cy="1206036"/>
          </a:xfrm>
          <a:prstGeom prst="rect">
            <a:avLst/>
          </a:prstGeom>
          <a:noFill/>
        </p:spPr>
      </p:pic>
      <p:pic>
        <p:nvPicPr>
          <p:cNvPr id="8" name="Picture 2" descr="C:\Users\Jerry\Desktop\meeting_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3193" y="4306388"/>
            <a:ext cx="1608048" cy="1206036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/>
        </p:nvCxnSpPr>
        <p:spPr>
          <a:xfrm>
            <a:off x="2756263" y="3866606"/>
            <a:ext cx="1746930" cy="1042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3"/>
            <a:endCxn id="8" idx="1"/>
          </p:cNvCxnSpPr>
          <p:nvPr/>
        </p:nvCxnSpPr>
        <p:spPr>
          <a:xfrm flipV="1">
            <a:off x="2954384" y="4909406"/>
            <a:ext cx="1548809" cy="9884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8" idx="1"/>
          </p:cNvCxnSpPr>
          <p:nvPr/>
        </p:nvCxnSpPr>
        <p:spPr>
          <a:xfrm>
            <a:off x="2954384" y="4909406"/>
            <a:ext cx="15488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Agile Quotes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0" y="2376487"/>
            <a:ext cx="3204210" cy="310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38899"/>
      </p:ext>
    </p:extLst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Agile  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Approach for developing software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On-going customer feedback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Strong team interaction as opposed to memos and e-mail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to deliver quality software products faster </a:t>
            </a:r>
          </a:p>
          <a:p>
            <a:pPr marL="285750" indent="-285750"/>
            <a:endParaRPr lang="en-US" dirty="0"/>
          </a:p>
        </p:txBody>
      </p:sp>
      <p:pic>
        <p:nvPicPr>
          <p:cNvPr id="11267" name="Picture 3" descr="C:\Users\Jerry\Desktop\k-bigp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3023" y="3918858"/>
            <a:ext cx="4365895" cy="24558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1072907"/>
      </p:ext>
    </p:extLst>
  </p:cSld>
  <p:clrMapOvr>
    <a:masterClrMapping/>
  </p:clrMapOvr>
  <p:transition spd="med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Agile Frameworks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Extreme Programming (XP)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Crystal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RUP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</a:p>
          <a:p>
            <a:pPr marL="109728" indent="0">
              <a:buNone/>
            </a:pPr>
            <a:br>
              <a:rPr lang="en-US" dirty="0"/>
            </a:br>
            <a:endParaRPr lang="en-US" dirty="0"/>
          </a:p>
          <a:p>
            <a:pPr marL="285750" indent="-285750"/>
            <a:endParaRPr lang="en-US" dirty="0"/>
          </a:p>
        </p:txBody>
      </p:sp>
      <p:pic>
        <p:nvPicPr>
          <p:cNvPr id="4" name="Picture 5" descr="MMj02951940000[1]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8159" y="3246120"/>
            <a:ext cx="1082675" cy="15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2877653"/>
      </p:ext>
    </p:extLst>
  </p:cSld>
  <p:clrMapOvr>
    <a:masterClrMapping/>
  </p:clrMapOvr>
  <p:transition spd="med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Programming   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Extreme Programming (XP) is a software development methodology which is intended to improve software quality and responsiveness to changing customer requirements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Advocates frequent "releases" in short development cycles, which is intended to improve productivity and introduce checkpoints where new customer requirements can be adopted  </a:t>
            </a:r>
          </a:p>
          <a:p>
            <a:pPr lvl="0"/>
            <a:endParaRPr lang="en-US" dirty="0"/>
          </a:p>
        </p:txBody>
      </p:sp>
      <p:pic>
        <p:nvPicPr>
          <p:cNvPr id="17410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9775" y="4614863"/>
            <a:ext cx="2143125" cy="2143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3938527"/>
      </p:ext>
    </p:extLst>
  </p:cSld>
  <p:clrMapOvr>
    <a:masterClrMapping/>
  </p:clrMapOvr>
  <p:transition spd="med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Extreme Programming  Paradigms(1)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Pair programming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developers working on the same computer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eyes are better than one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Small releases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Release software every two to four weeks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 metaphor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programmers should understand the whole system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Refactoring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Continually clean up the code</a:t>
            </a:r>
          </a:p>
          <a:p>
            <a:pPr marL="285750" indent="-285750"/>
            <a:endParaRPr lang="en-US" dirty="0"/>
          </a:p>
        </p:txBody>
      </p:sp>
      <p:pic>
        <p:nvPicPr>
          <p:cNvPr id="7171" name="Picture 3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7840" y="2300768"/>
            <a:ext cx="2017622" cy="13426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8955422"/>
      </p:ext>
    </p:extLst>
  </p:cSld>
  <p:clrMapOvr>
    <a:masterClrMapping/>
  </p:clrMapOvr>
  <p:transition spd="med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Extreme Programming  Paradigms(2)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81327"/>
            <a:ext cx="8268790" cy="5023975"/>
          </a:xfrm>
        </p:spPr>
        <p:txBody>
          <a:bodyPr>
            <a:normAutofit lnSpcReduction="10000"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Continuous integration</a:t>
            </a:r>
          </a:p>
          <a:p>
            <a:pPr lvl="1"/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Build the entire software baseline at least once a day</a:t>
            </a:r>
          </a:p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Coding standards</a:t>
            </a:r>
          </a:p>
          <a:p>
            <a:pPr lvl="1"/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All programmers must following a well established standard </a:t>
            </a:r>
          </a:p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Collective code ownership</a:t>
            </a:r>
          </a:p>
          <a:p>
            <a:pPr lvl="1"/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All programmers should be able to change any software </a:t>
            </a:r>
          </a:p>
          <a:p>
            <a:pPr lvl="1">
              <a:buNone/>
            </a:pPr>
            <a:br>
              <a:rPr lang="en-US" dirty="0"/>
            </a:br>
            <a:endParaRPr lang="en-US" dirty="0"/>
          </a:p>
          <a:p>
            <a:pPr marL="285750" indent="-285750"/>
            <a:endParaRPr lang="en-US" dirty="0"/>
          </a:p>
        </p:txBody>
      </p:sp>
      <p:pic>
        <p:nvPicPr>
          <p:cNvPr id="18434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5040" y="5503268"/>
            <a:ext cx="2581910" cy="12102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8955422"/>
      </p:ext>
    </p:extLst>
  </p:cSld>
  <p:clrMapOvr>
    <a:masterClrMapping/>
  </p:clrMapOvr>
  <p:transition spd="med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Extreme Programming  Paradigms(3)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81327"/>
            <a:ext cx="8268790" cy="5023975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Simplicity</a:t>
            </a:r>
          </a:p>
          <a:p>
            <a:pPr lvl="1"/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Design everything as simple as possible</a:t>
            </a:r>
          </a:p>
          <a:p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Planning game</a:t>
            </a:r>
          </a:p>
          <a:p>
            <a:pPr lvl="1"/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Iteration Planning: This plans the activities and tasks of the developers</a:t>
            </a:r>
          </a:p>
          <a:p>
            <a:pPr lvl="1"/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Release Planning: This is focused on determining what requirements are included in which near-term releases, and when they should be delivered </a:t>
            </a:r>
          </a:p>
          <a:p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Whole team</a:t>
            </a:r>
          </a:p>
          <a:p>
            <a:pPr lvl="1"/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Everyone needs to be involved </a:t>
            </a:r>
          </a:p>
          <a:p>
            <a:pPr lvl="2"/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Customers, users, developers, testers, etc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sz="4000" dirty="0"/>
          </a:p>
          <a:p>
            <a:pPr lvl="1">
              <a:buNone/>
            </a:pPr>
            <a:br>
              <a:rPr lang="en-US" sz="3200" dirty="0"/>
            </a:br>
            <a:endParaRPr lang="en-US" dirty="0"/>
          </a:p>
          <a:p>
            <a:pPr marL="285750" indent="-285750"/>
            <a:endParaRPr lang="en-US" dirty="0"/>
          </a:p>
        </p:txBody>
      </p:sp>
      <p:pic>
        <p:nvPicPr>
          <p:cNvPr id="45058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5460" y="3993314"/>
            <a:ext cx="1123406" cy="15780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8955422"/>
      </p:ext>
    </p:extLst>
  </p:cSld>
  <p:clrMapOvr>
    <a:masterClrMapping/>
  </p:clrMapOvr>
  <p:transition spd="med">
    <p:zo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8867</TotalTime>
  <Pages>76</Pages>
  <Words>1229</Words>
  <Application>Microsoft Office PowerPoint</Application>
  <PresentationFormat>On-screen Show (4:3)</PresentationFormat>
  <Paragraphs>228</Paragraphs>
  <Slides>35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Lucida Sans Unicode</vt:lpstr>
      <vt:lpstr>Verdana</vt:lpstr>
      <vt:lpstr>Wingdings 2</vt:lpstr>
      <vt:lpstr>Wingdings 3</vt:lpstr>
      <vt:lpstr>Concourse</vt:lpstr>
      <vt:lpstr>Clip</vt:lpstr>
      <vt:lpstr>Software Development Methodologies</vt:lpstr>
      <vt:lpstr>Software Development Methodologies</vt:lpstr>
      <vt:lpstr>Agile Manifesto</vt:lpstr>
      <vt:lpstr>Agile  </vt:lpstr>
      <vt:lpstr>Agile Frameworks</vt:lpstr>
      <vt:lpstr>Extreme Programming   </vt:lpstr>
      <vt:lpstr>Extreme Programming  Paradigms(1)</vt:lpstr>
      <vt:lpstr>Extreme Programming  Paradigms(2)</vt:lpstr>
      <vt:lpstr>Extreme Programming  Paradigms(3)</vt:lpstr>
      <vt:lpstr>Extreme Programming  Paradigms(5)</vt:lpstr>
      <vt:lpstr>Test Driven Development</vt:lpstr>
      <vt:lpstr>Scrum</vt:lpstr>
      <vt:lpstr>Scrum vs. Waterfall (1)</vt:lpstr>
      <vt:lpstr>Scrum vs. Waterfall (2)</vt:lpstr>
      <vt:lpstr>More on Scrum  </vt:lpstr>
      <vt:lpstr>Team Roles</vt:lpstr>
      <vt:lpstr>Others</vt:lpstr>
      <vt:lpstr>Chicken and the Pig Scenario</vt:lpstr>
      <vt:lpstr>Product Owner</vt:lpstr>
      <vt:lpstr>Scrum Master</vt:lpstr>
      <vt:lpstr>The Team</vt:lpstr>
      <vt:lpstr>Scrum Definitions (1)</vt:lpstr>
      <vt:lpstr>Scrum Definitions (2)</vt:lpstr>
      <vt:lpstr>Scrum Definitions (3)</vt:lpstr>
      <vt:lpstr>Definition of Done</vt:lpstr>
      <vt:lpstr>Planning Poker</vt:lpstr>
      <vt:lpstr>Planning Poker (2)</vt:lpstr>
      <vt:lpstr>Scrum  Process Summarized</vt:lpstr>
      <vt:lpstr>Scrum Meetings</vt:lpstr>
      <vt:lpstr>Keep Track of Progress</vt:lpstr>
      <vt:lpstr>Product Burndown Chart</vt:lpstr>
      <vt:lpstr>Sprint Burndown Chart</vt:lpstr>
      <vt:lpstr>Velocity Metric Chart</vt:lpstr>
      <vt:lpstr>Scrum at Large</vt:lpstr>
      <vt:lpstr>Agile Quotes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ASSESSMENT  GUIDELINE  MARCH, 1999</dc:title>
  <dc:creator>Jerry</dc:creator>
  <cp:lastModifiedBy>Jerry Lebowitz</cp:lastModifiedBy>
  <cp:revision>321</cp:revision>
  <cp:lastPrinted>2001-04-06T06:15:19Z</cp:lastPrinted>
  <dcterms:created xsi:type="dcterms:W3CDTF">1999-02-18T11:48:28Z</dcterms:created>
  <dcterms:modified xsi:type="dcterms:W3CDTF">2018-01-25T04:31:21Z</dcterms:modified>
</cp:coreProperties>
</file>