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449" r:id="rId2"/>
    <p:sldId id="453" r:id="rId3"/>
    <p:sldId id="454" r:id="rId4"/>
    <p:sldId id="455" r:id="rId5"/>
    <p:sldId id="463" r:id="rId6"/>
    <p:sldId id="457" r:id="rId7"/>
    <p:sldId id="458" r:id="rId8"/>
    <p:sldId id="459" r:id="rId9"/>
    <p:sldId id="460" r:id="rId10"/>
    <p:sldId id="461" r:id="rId11"/>
    <p:sldId id="464" r:id="rId12"/>
    <p:sldId id="465" r:id="rId13"/>
    <p:sldId id="466" r:id="rId14"/>
    <p:sldId id="462" r:id="rId15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666699"/>
    <a:srgbClr val="EF0129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9817" autoAdjust="0"/>
  </p:normalViewPr>
  <p:slideViewPr>
    <p:cSldViewPr>
      <p:cViewPr varScale="1">
        <p:scale>
          <a:sx n="72" d="100"/>
          <a:sy n="72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F93B6A02-4E10-448A-9AE5-977B6C23A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8A9411E-4A74-4AAD-A22F-01B9B6FD7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6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8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AB58E-F046-46F1-B473-1DD5ECE62E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E04A9-82E8-4168-A84B-A00F43D16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75C73-DABA-48D3-92A6-D69F5DD8240C}" type="slidenum">
              <a:rPr lang="en-US" altLang="en-US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03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1F2828-C8FF-4905-BB58-5A15306E0F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00067-948F-4581-AEA5-CA32FE80FA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9C170-C1BB-4055-A552-8770C07C28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9C170-C1BB-4055-A552-8770C07C28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34D69-9A76-421C-AAE3-C4B6E5DA7A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41EEC-07B5-4D9D-96E9-628AB0DF2B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8B711-1C4E-44C1-AA84-53C7C1F975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8B711-1C4E-44C1-AA84-53C7C1F975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27ABC-B03E-441D-B460-DEC934F03C6F}" type="datetime1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838C3-C295-4A6E-9C45-0C311A0D8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C4671-7321-49F1-96F3-1357E27BC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7537-66A8-4E40-88E9-4E7A7C35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30CF-0103-4F74-A532-8D7346C3F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2F84-284C-43E9-A09B-109B6A7CA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1592-B021-42F8-A7D1-B09B478DC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D5E05-1B36-4E11-A884-6874354E8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6ADEC-8455-4605-A7B0-1D51C1EA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EB48-0F3C-4871-9AAE-26369B18D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8C84-42E5-426B-B49C-59D3BFEEB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247D6-63B1-408D-874F-65706BF89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877B-29B6-4C45-8FEF-A2B10D15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A84A3-3647-481D-8710-69BC3EFB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3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DB6873B1-C165-45B7-BE14-7EA1EDDF7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6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Assignment #9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86000"/>
            <a:ext cx="853440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Balance Trees – Due March 28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Label steps and use a tool (not handwritten)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No late assignments</a:t>
            </a:r>
          </a:p>
        </p:txBody>
      </p:sp>
    </p:spTree>
    <p:extLst>
      <p:ext uri="{BB962C8B-B14F-4D97-AF65-F5344CB8AC3E}">
        <p14:creationId xmlns:p14="http://schemas.microsoft.com/office/powerpoint/2010/main" val="281936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#9 Insertion into a Red-Black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981200"/>
            <a:ext cx="7162800" cy="147117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</a:t>
            </a:r>
            <a:r>
              <a:rPr lang="en-US" sz="2800" dirty="0">
                <a:solidFill>
                  <a:srgbClr val="FFFF00"/>
                </a:solidFill>
                <a:latin typeface="Arial" charset="0"/>
                <a:cs typeface="Arial" charset="0"/>
              </a:rPr>
              <a:t>, 25, 55, 45, 85, 95, 65, 75  into a red black tree </a:t>
            </a:r>
          </a:p>
          <a:p>
            <a:pPr algn="ctr" eaLnBrk="1" hangingPunct="1">
              <a:buNone/>
            </a:pPr>
            <a:endParaRPr lang="en-US" sz="28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sz="4000" dirty="0">
                <a:solidFill>
                  <a:schemeClr val="tx1"/>
                </a:solidFill>
              </a:rPr>
              <a:t>10 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648200"/>
            <a:ext cx="5581977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Delete 55 and then 22 from this red black tree (show all steps) 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62200"/>
            <a:ext cx="5638800" cy="19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4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sz="4000" dirty="0">
                <a:solidFill>
                  <a:schemeClr val="tx1"/>
                </a:solidFill>
              </a:rPr>
              <a:t>11 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648200"/>
            <a:ext cx="5581977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Remove 50 and then 55 from this red black tree  (show all steps)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62200"/>
            <a:ext cx="5638800" cy="19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19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sz="4000" dirty="0">
                <a:solidFill>
                  <a:schemeClr val="tx1"/>
                </a:solidFill>
              </a:rPr>
              <a:t>12 Remove from a Red-Black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1011" y="5009346"/>
            <a:ext cx="5581977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Remove 22  (show all steps)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000250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691435" y="5049557"/>
            <a:ext cx="6081525" cy="95410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Convert this red-black tree to a 2-4 tree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84150" y="9525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>
                <a:solidFill>
                  <a:schemeClr val="tx1"/>
                </a:solidFill>
              </a:rPr>
              <a:t>#13 Conversion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62200" y="1752600"/>
            <a:ext cx="4114800" cy="2363788"/>
            <a:chOff x="1447800" y="2362200"/>
            <a:chExt cx="4114800" cy="2363788"/>
          </a:xfrm>
        </p:grpSpPr>
        <p:cxnSp>
          <p:nvCxnSpPr>
            <p:cNvPr id="3074" name="AutoShape 31"/>
            <p:cNvCxnSpPr>
              <a:cxnSpLocks noChangeShapeType="1"/>
            </p:cNvCxnSpPr>
            <p:nvPr/>
          </p:nvCxnSpPr>
          <p:spPr bwMode="auto">
            <a:xfrm flipH="1" flipV="1">
              <a:off x="4724400" y="35052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" name="AutoShape 32"/>
            <p:cNvCxnSpPr>
              <a:cxnSpLocks noChangeShapeType="1"/>
              <a:stCxn id="3110" idx="1"/>
            </p:cNvCxnSpPr>
            <p:nvPr/>
          </p:nvCxnSpPr>
          <p:spPr bwMode="auto">
            <a:xfrm flipV="1">
              <a:off x="4461447" y="3429001"/>
              <a:ext cx="256603" cy="34664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" name="AutoShape 32"/>
            <p:cNvCxnSpPr>
              <a:cxnSpLocks noChangeShapeType="1"/>
              <a:stCxn id="3087" idx="7"/>
              <a:endCxn id="3081" idx="3"/>
            </p:cNvCxnSpPr>
            <p:nvPr/>
          </p:nvCxnSpPr>
          <p:spPr bwMode="auto">
            <a:xfrm rot="5400000" flipH="1" flipV="1">
              <a:off x="1996281" y="3045619"/>
              <a:ext cx="217488" cy="2921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8" name="AutoShape 31"/>
            <p:cNvCxnSpPr>
              <a:cxnSpLocks noChangeShapeType="1"/>
              <a:stCxn id="3080" idx="1"/>
              <a:endCxn id="3077" idx="5"/>
            </p:cNvCxnSpPr>
            <p:nvPr/>
          </p:nvCxnSpPr>
          <p:spPr bwMode="auto">
            <a:xfrm flipH="1" flipV="1">
              <a:off x="3330003" y="2606103"/>
              <a:ext cx="682182" cy="27419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9" name="AutoShape 32"/>
            <p:cNvCxnSpPr>
              <a:cxnSpLocks noChangeShapeType="1"/>
              <a:stCxn id="3081" idx="0"/>
              <a:endCxn id="3077" idx="2"/>
            </p:cNvCxnSpPr>
            <p:nvPr/>
          </p:nvCxnSpPr>
          <p:spPr bwMode="auto">
            <a:xfrm rot="5400000" flipH="1" flipV="1">
              <a:off x="2552700" y="2305050"/>
              <a:ext cx="333375" cy="7334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0" name="Oval 31"/>
            <p:cNvSpPr>
              <a:spLocks noChangeArrowheads="1"/>
            </p:cNvSpPr>
            <p:nvPr/>
          </p:nvSpPr>
          <p:spPr bwMode="auto">
            <a:xfrm>
              <a:off x="3970338" y="283845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081" name="Oval 31"/>
            <p:cNvSpPr>
              <a:spLocks noChangeArrowheads="1"/>
            </p:cNvSpPr>
            <p:nvPr/>
          </p:nvSpPr>
          <p:spPr bwMode="auto">
            <a:xfrm>
              <a:off x="2209800" y="283845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082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3855244" y="3144044"/>
              <a:ext cx="219075" cy="1793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3" name="AutoShape 31"/>
            <p:cNvCxnSpPr>
              <a:cxnSpLocks noChangeShapeType="1"/>
            </p:cNvCxnSpPr>
            <p:nvPr/>
          </p:nvCxnSpPr>
          <p:spPr bwMode="auto">
            <a:xfrm rot="16200000" flipV="1">
              <a:off x="4280693" y="3034507"/>
              <a:ext cx="233363" cy="26035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4" name="Oval 31"/>
            <p:cNvSpPr>
              <a:spLocks noChangeArrowheads="1"/>
            </p:cNvSpPr>
            <p:nvPr/>
          </p:nvSpPr>
          <p:spPr bwMode="auto">
            <a:xfrm>
              <a:off x="4495800" y="32766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085" name="Rectangle 30"/>
            <p:cNvSpPr>
              <a:spLocks noChangeAspect="1" noChangeArrowheads="1"/>
            </p:cNvSpPr>
            <p:nvPr/>
          </p:nvSpPr>
          <p:spPr bwMode="auto">
            <a:xfrm>
              <a:off x="4114800" y="44958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86" name="AutoShape 31"/>
            <p:cNvCxnSpPr>
              <a:cxnSpLocks noChangeShapeType="1"/>
              <a:endCxn id="3110" idx="4"/>
            </p:cNvCxnSpPr>
            <p:nvPr/>
          </p:nvCxnSpPr>
          <p:spPr bwMode="auto">
            <a:xfrm rot="16200000" flipV="1">
              <a:off x="4348956" y="4233069"/>
              <a:ext cx="523875" cy="9683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7" name="Oval 31"/>
            <p:cNvSpPr>
              <a:spLocks noChangeArrowheads="1"/>
            </p:cNvSpPr>
            <p:nvPr/>
          </p:nvSpPr>
          <p:spPr bwMode="auto">
            <a:xfrm>
              <a:off x="1714500" y="3259138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088" name="AutoShape 32"/>
            <p:cNvCxnSpPr>
              <a:cxnSpLocks noChangeShapeType="1"/>
              <a:stCxn id="3089" idx="0"/>
            </p:cNvCxnSpPr>
            <p:nvPr/>
          </p:nvCxnSpPr>
          <p:spPr bwMode="auto">
            <a:xfrm rot="5400000" flipH="1" flipV="1">
              <a:off x="1535113" y="3573463"/>
              <a:ext cx="273050" cy="2159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9" name="Rectangle 29"/>
            <p:cNvSpPr>
              <a:spLocks noChangeAspect="1" noChangeArrowheads="1"/>
            </p:cNvSpPr>
            <p:nvPr/>
          </p:nvSpPr>
          <p:spPr bwMode="auto">
            <a:xfrm>
              <a:off x="1447800" y="3817938"/>
              <a:ext cx="230188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090" name="Rectangle 30"/>
            <p:cNvSpPr>
              <a:spLocks noChangeAspect="1" noChangeArrowheads="1"/>
            </p:cNvSpPr>
            <p:nvPr/>
          </p:nvSpPr>
          <p:spPr bwMode="auto">
            <a:xfrm>
              <a:off x="2093913" y="38179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91" name="AutoShape 31"/>
            <p:cNvCxnSpPr>
              <a:cxnSpLocks noChangeShapeType="1"/>
            </p:cNvCxnSpPr>
            <p:nvPr/>
          </p:nvCxnSpPr>
          <p:spPr bwMode="auto">
            <a:xfrm flipH="1" flipV="1">
              <a:off x="1943100" y="3544888"/>
              <a:ext cx="239713" cy="2746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2" name="AutoShape 31"/>
            <p:cNvCxnSpPr>
              <a:cxnSpLocks noChangeShapeType="1"/>
            </p:cNvCxnSpPr>
            <p:nvPr/>
          </p:nvCxnSpPr>
          <p:spPr bwMode="auto">
            <a:xfrm flipH="1" flipV="1">
              <a:off x="2438400" y="3087688"/>
              <a:ext cx="239713" cy="2746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3" name="Oval 31"/>
            <p:cNvSpPr>
              <a:spLocks noChangeArrowheads="1"/>
            </p:cNvSpPr>
            <p:nvPr/>
          </p:nvSpPr>
          <p:spPr bwMode="auto">
            <a:xfrm>
              <a:off x="2617788" y="329565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094" name="Rectangle 29"/>
            <p:cNvSpPr>
              <a:spLocks noChangeAspect="1" noChangeArrowheads="1"/>
            </p:cNvSpPr>
            <p:nvPr/>
          </p:nvSpPr>
          <p:spPr bwMode="auto">
            <a:xfrm>
              <a:off x="2514600" y="3817938"/>
              <a:ext cx="230188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095" name="Rectangle 30"/>
            <p:cNvSpPr>
              <a:spLocks noChangeAspect="1" noChangeArrowheads="1"/>
            </p:cNvSpPr>
            <p:nvPr/>
          </p:nvSpPr>
          <p:spPr bwMode="auto">
            <a:xfrm>
              <a:off x="3429000" y="42672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096" name="AutoShape 31"/>
            <p:cNvCxnSpPr>
              <a:cxnSpLocks noChangeShapeType="1"/>
            </p:cNvCxnSpPr>
            <p:nvPr/>
          </p:nvCxnSpPr>
          <p:spPr bwMode="auto">
            <a:xfrm flipH="1" flipV="1">
              <a:off x="3200400" y="40386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7" name="AutoShape 32"/>
            <p:cNvCxnSpPr>
              <a:cxnSpLocks noChangeShapeType="1"/>
              <a:endCxn id="3093" idx="3"/>
            </p:cNvCxnSpPr>
            <p:nvPr/>
          </p:nvCxnSpPr>
          <p:spPr bwMode="auto">
            <a:xfrm rot="5400000" flipH="1" flipV="1">
              <a:off x="2424113" y="3630612"/>
              <a:ext cx="325438" cy="14446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8" name="Oval 31"/>
            <p:cNvSpPr>
              <a:spLocks noChangeArrowheads="1"/>
            </p:cNvSpPr>
            <p:nvPr/>
          </p:nvSpPr>
          <p:spPr bwMode="auto">
            <a:xfrm>
              <a:off x="3798888" y="32766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12</a:t>
              </a:r>
            </a:p>
          </p:txBody>
        </p:sp>
        <p:cxnSp>
          <p:nvCxnSpPr>
            <p:cNvPr id="3099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3544093" y="3542507"/>
              <a:ext cx="296863" cy="22225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0" name="Rectangle 29"/>
            <p:cNvSpPr>
              <a:spLocks noChangeAspect="1" noChangeArrowheads="1"/>
            </p:cNvSpPr>
            <p:nvPr/>
          </p:nvSpPr>
          <p:spPr bwMode="auto">
            <a:xfrm>
              <a:off x="3503613" y="37417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101" name="Rectangle 30"/>
            <p:cNvSpPr>
              <a:spLocks noChangeAspect="1" noChangeArrowheads="1"/>
            </p:cNvSpPr>
            <p:nvPr/>
          </p:nvSpPr>
          <p:spPr bwMode="auto">
            <a:xfrm>
              <a:off x="4830297" y="4216913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02" name="AutoShape 31"/>
            <p:cNvCxnSpPr>
              <a:cxnSpLocks noChangeShapeType="1"/>
            </p:cNvCxnSpPr>
            <p:nvPr/>
          </p:nvCxnSpPr>
          <p:spPr bwMode="auto">
            <a:xfrm rot="16200000" flipV="1">
              <a:off x="3895725" y="3629025"/>
              <a:ext cx="323850" cy="1905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3" name="Rectangle 30"/>
            <p:cNvSpPr>
              <a:spLocks noChangeAspect="1" noChangeArrowheads="1"/>
            </p:cNvSpPr>
            <p:nvPr/>
          </p:nvSpPr>
          <p:spPr bwMode="auto">
            <a:xfrm>
              <a:off x="4037013" y="3817938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04" name="AutoShape 32"/>
            <p:cNvCxnSpPr>
              <a:cxnSpLocks noChangeShapeType="1"/>
              <a:endCxn id="3110" idx="4"/>
            </p:cNvCxnSpPr>
            <p:nvPr/>
          </p:nvCxnSpPr>
          <p:spPr bwMode="auto">
            <a:xfrm rot="5400000" flipH="1" flipV="1">
              <a:off x="4129088" y="4157662"/>
              <a:ext cx="571500" cy="29527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5" name="Oval 31"/>
            <p:cNvSpPr>
              <a:spLocks noChangeArrowheads="1"/>
            </p:cNvSpPr>
            <p:nvPr/>
          </p:nvSpPr>
          <p:spPr bwMode="auto">
            <a:xfrm>
              <a:off x="297180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106" name="AutoShape 31"/>
            <p:cNvCxnSpPr>
              <a:cxnSpLocks noChangeShapeType="1"/>
            </p:cNvCxnSpPr>
            <p:nvPr/>
          </p:nvCxnSpPr>
          <p:spPr bwMode="auto">
            <a:xfrm flipH="1" flipV="1">
              <a:off x="2819400" y="3505200"/>
              <a:ext cx="239713" cy="2746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7" name="AutoShape 32"/>
            <p:cNvCxnSpPr>
              <a:cxnSpLocks noChangeShapeType="1"/>
              <a:stCxn id="3108" idx="0"/>
            </p:cNvCxnSpPr>
            <p:nvPr/>
          </p:nvCxnSpPr>
          <p:spPr bwMode="auto">
            <a:xfrm rot="5400000" flipH="1" flipV="1">
              <a:off x="2754313" y="3990975"/>
              <a:ext cx="273050" cy="2159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8" name="Rectangle 29"/>
            <p:cNvSpPr>
              <a:spLocks noChangeAspect="1" noChangeArrowheads="1"/>
            </p:cNvSpPr>
            <p:nvPr/>
          </p:nvSpPr>
          <p:spPr bwMode="auto">
            <a:xfrm>
              <a:off x="2667000" y="423545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109" name="Oval 31"/>
            <p:cNvSpPr>
              <a:spLocks noChangeArrowheads="1"/>
            </p:cNvSpPr>
            <p:nvPr/>
          </p:nvSpPr>
          <p:spPr bwMode="auto">
            <a:xfrm>
              <a:off x="497205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3110" name="Oval 31"/>
            <p:cNvSpPr>
              <a:spLocks noChangeArrowheads="1"/>
            </p:cNvSpPr>
            <p:nvPr/>
          </p:nvSpPr>
          <p:spPr bwMode="auto">
            <a:xfrm>
              <a:off x="4419600" y="3733800"/>
              <a:ext cx="285750" cy="2857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16</a:t>
              </a:r>
            </a:p>
          </p:txBody>
        </p:sp>
        <p:sp>
          <p:nvSpPr>
            <p:cNvPr id="3111" name="Rectangle 30"/>
            <p:cNvSpPr>
              <a:spLocks noChangeAspect="1" noChangeArrowheads="1"/>
            </p:cNvSpPr>
            <p:nvPr/>
          </p:nvSpPr>
          <p:spPr bwMode="auto">
            <a:xfrm>
              <a:off x="4572000" y="4495800"/>
              <a:ext cx="230188" cy="23018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12" name="AutoShape 31"/>
            <p:cNvCxnSpPr>
              <a:cxnSpLocks noChangeShapeType="1"/>
            </p:cNvCxnSpPr>
            <p:nvPr/>
          </p:nvCxnSpPr>
          <p:spPr bwMode="auto">
            <a:xfrm flipH="1" flipV="1">
              <a:off x="5181600" y="4008438"/>
              <a:ext cx="239713" cy="2762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3" name="Rectangle 30"/>
            <p:cNvSpPr>
              <a:spLocks noChangeAspect="1" noChangeArrowheads="1"/>
            </p:cNvSpPr>
            <p:nvPr/>
          </p:nvSpPr>
          <p:spPr bwMode="auto">
            <a:xfrm>
              <a:off x="5332413" y="4265613"/>
              <a:ext cx="230187" cy="23018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cxnSp>
          <p:nvCxnSpPr>
            <p:cNvPr id="3114" name="AutoShape 32"/>
            <p:cNvCxnSpPr>
              <a:cxnSpLocks noChangeShapeType="1"/>
            </p:cNvCxnSpPr>
            <p:nvPr/>
          </p:nvCxnSpPr>
          <p:spPr bwMode="auto">
            <a:xfrm rot="5400000" flipH="1" flipV="1">
              <a:off x="4823619" y="4101306"/>
              <a:ext cx="323850" cy="141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7" name="Oval 25"/>
            <p:cNvSpPr>
              <a:spLocks noChangeArrowheads="1"/>
            </p:cNvSpPr>
            <p:nvPr/>
          </p:nvSpPr>
          <p:spPr bwMode="auto">
            <a:xfrm>
              <a:off x="3086100" y="23622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ahoma" panose="020B060403050404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4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6" name="AutoShape 29"/>
          <p:cNvCxnSpPr>
            <a:cxnSpLocks noChangeShapeType="1"/>
            <a:stCxn id="5131" idx="4"/>
          </p:cNvCxnSpPr>
          <p:nvPr/>
        </p:nvCxnSpPr>
        <p:spPr bwMode="auto">
          <a:xfrm>
            <a:off x="3471385" y="3629662"/>
            <a:ext cx="165100" cy="4006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2" name="AutoShape 25"/>
          <p:cNvCxnSpPr>
            <a:cxnSpLocks noChangeShapeType="1"/>
            <a:stCxn id="5129" idx="3"/>
            <a:endCxn id="5136" idx="0"/>
          </p:cNvCxnSpPr>
          <p:nvPr/>
        </p:nvCxnSpPr>
        <p:spPr bwMode="auto">
          <a:xfrm flipH="1">
            <a:off x="3242785" y="2778375"/>
            <a:ext cx="549747" cy="11330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57" name="AutoShape 29"/>
          <p:cNvCxnSpPr>
            <a:cxnSpLocks noChangeShapeType="1"/>
          </p:cNvCxnSpPr>
          <p:nvPr/>
        </p:nvCxnSpPr>
        <p:spPr bwMode="auto">
          <a:xfrm rot="16200000" flipH="1">
            <a:off x="4479949" y="4193437"/>
            <a:ext cx="411163" cy="1651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8" name="AutoShape 86"/>
          <p:cNvCxnSpPr>
            <a:cxnSpLocks noChangeShapeType="1"/>
          </p:cNvCxnSpPr>
          <p:nvPr/>
        </p:nvCxnSpPr>
        <p:spPr bwMode="auto">
          <a:xfrm flipH="1">
            <a:off x="4138748" y="3501915"/>
            <a:ext cx="756016" cy="11122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39" name="AutoShape 21"/>
          <p:cNvCxnSpPr>
            <a:cxnSpLocks noChangeShapeType="1"/>
          </p:cNvCxnSpPr>
          <p:nvPr/>
        </p:nvCxnSpPr>
        <p:spPr bwMode="auto">
          <a:xfrm>
            <a:off x="2503080" y="2820331"/>
            <a:ext cx="383302" cy="115683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37" name="AutoShape 19"/>
          <p:cNvCxnSpPr>
            <a:cxnSpLocks noChangeShapeType="1"/>
            <a:endCxn id="5150" idx="0"/>
          </p:cNvCxnSpPr>
          <p:nvPr/>
        </p:nvCxnSpPr>
        <p:spPr bwMode="auto">
          <a:xfrm flipH="1">
            <a:off x="1234569" y="2160108"/>
            <a:ext cx="1811776" cy="175136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60" name="AutoShape 28"/>
          <p:cNvCxnSpPr>
            <a:cxnSpLocks noChangeShapeType="1"/>
          </p:cNvCxnSpPr>
          <p:nvPr/>
        </p:nvCxnSpPr>
        <p:spPr bwMode="auto">
          <a:xfrm rot="5400000">
            <a:off x="5344695" y="4347463"/>
            <a:ext cx="420688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5140" name="AutoShape 22"/>
          <p:cNvCxnSpPr>
            <a:cxnSpLocks noChangeShapeType="1"/>
          </p:cNvCxnSpPr>
          <p:nvPr/>
        </p:nvCxnSpPr>
        <p:spPr bwMode="auto">
          <a:xfrm>
            <a:off x="3310708" y="2123570"/>
            <a:ext cx="2834798" cy="237216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A6522-C859-4A05-A8B8-8940CA588EF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#1 Insertion in this AVL Tree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971800" y="1828800"/>
            <a:ext cx="5127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209800" y="2419913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4759325" y="32121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405586" y="3197862"/>
            <a:ext cx="5127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3726972" y="2434201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5548213" y="3949699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3215797" y="3197862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4300059" y="3875597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12576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2184321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2848690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3166585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143" name="AutoShape 26"/>
          <p:cNvCxnSpPr>
            <a:cxnSpLocks noChangeShapeType="1"/>
            <a:stCxn id="5128" idx="3"/>
            <a:endCxn id="5134" idx="0"/>
          </p:cNvCxnSpPr>
          <p:nvPr/>
        </p:nvCxnSpPr>
        <p:spPr bwMode="auto">
          <a:xfrm flipH="1">
            <a:off x="2260521" y="3566426"/>
            <a:ext cx="220157" cy="3450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5149" name="Oval 7"/>
          <p:cNvSpPr>
            <a:spLocks noChangeArrowheads="1"/>
          </p:cNvSpPr>
          <p:nvPr/>
        </p:nvSpPr>
        <p:spPr bwMode="auto">
          <a:xfrm>
            <a:off x="1340882" y="3197862"/>
            <a:ext cx="5127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50" name="Rectangle 13"/>
          <p:cNvSpPr>
            <a:spLocks noChangeArrowheads="1"/>
          </p:cNvSpPr>
          <p:nvPr/>
        </p:nvSpPr>
        <p:spPr bwMode="auto">
          <a:xfrm>
            <a:off x="1158369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1" name="Rectangle 14"/>
          <p:cNvSpPr>
            <a:spLocks noChangeArrowheads="1"/>
          </p:cNvSpPr>
          <p:nvPr/>
        </p:nvSpPr>
        <p:spPr bwMode="auto">
          <a:xfrm>
            <a:off x="1660463" y="3911474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4" name="Rectangle 12"/>
          <p:cNvSpPr>
            <a:spLocks noChangeArrowheads="1"/>
          </p:cNvSpPr>
          <p:nvPr/>
        </p:nvSpPr>
        <p:spPr bwMode="auto">
          <a:xfrm>
            <a:off x="4712538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5" name="Rectangle 15"/>
          <p:cNvSpPr>
            <a:spLocks noChangeArrowheads="1"/>
          </p:cNvSpPr>
          <p:nvPr/>
        </p:nvSpPr>
        <p:spPr bwMode="auto">
          <a:xfrm>
            <a:off x="4049882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8" name="Rectangle 12"/>
          <p:cNvSpPr>
            <a:spLocks noChangeArrowheads="1"/>
          </p:cNvSpPr>
          <p:nvPr/>
        </p:nvSpPr>
        <p:spPr bwMode="auto">
          <a:xfrm>
            <a:off x="6091203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9" name="Rectangle 15"/>
          <p:cNvSpPr>
            <a:spLocks noChangeArrowheads="1"/>
          </p:cNvSpPr>
          <p:nvPr/>
        </p:nvSpPr>
        <p:spPr bwMode="auto">
          <a:xfrm>
            <a:off x="5450282" y="450579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81"/>
          <p:cNvSpPr>
            <a:spLocks noChangeArrowheads="1"/>
          </p:cNvSpPr>
          <p:nvPr/>
        </p:nvSpPr>
        <p:spPr bwMode="auto">
          <a:xfrm>
            <a:off x="838200" y="1295400"/>
            <a:ext cx="3048000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98</a:t>
            </a:r>
            <a:endParaRPr lang="en-US" alt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>
            <a:stCxn id="5149" idx="4"/>
            <a:endCxn id="5151" idx="0"/>
          </p:cNvCxnSpPr>
          <p:nvPr/>
        </p:nvCxnSpPr>
        <p:spPr bwMode="auto">
          <a:xfrm>
            <a:off x="1597264" y="3629662"/>
            <a:ext cx="139399" cy="281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8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78" name="AutoShape 28"/>
          <p:cNvCxnSpPr>
            <a:cxnSpLocks noChangeShapeType="1"/>
            <a:stCxn id="6153" idx="3"/>
            <a:endCxn id="6177" idx="1"/>
          </p:cNvCxnSpPr>
          <p:nvPr/>
        </p:nvCxnSpPr>
        <p:spPr bwMode="auto">
          <a:xfrm flipH="1">
            <a:off x="5119852" y="4223640"/>
            <a:ext cx="309830" cy="48785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81" name="AutoShape 29"/>
          <p:cNvCxnSpPr>
            <a:cxnSpLocks noChangeShapeType="1"/>
            <a:stCxn id="6154" idx="5"/>
          </p:cNvCxnSpPr>
          <p:nvPr/>
        </p:nvCxnSpPr>
        <p:spPr bwMode="auto">
          <a:xfrm>
            <a:off x="3636715" y="3528750"/>
            <a:ext cx="981549" cy="113688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41" name="AutoShape 28"/>
          <p:cNvCxnSpPr>
            <a:cxnSpLocks noChangeShapeType="1"/>
          </p:cNvCxnSpPr>
          <p:nvPr/>
        </p:nvCxnSpPr>
        <p:spPr bwMode="auto">
          <a:xfrm rot="5400000">
            <a:off x="4583112" y="3778484"/>
            <a:ext cx="420688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9" name="AutoShape 27"/>
          <p:cNvCxnSpPr>
            <a:cxnSpLocks noChangeShapeType="1"/>
          </p:cNvCxnSpPr>
          <p:nvPr/>
        </p:nvCxnSpPr>
        <p:spPr bwMode="auto">
          <a:xfrm>
            <a:off x="2576926" y="2904783"/>
            <a:ext cx="250461" cy="36687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4" name="AutoShape 29"/>
          <p:cNvCxnSpPr>
            <a:cxnSpLocks noChangeShapeType="1"/>
            <a:endCxn id="6156" idx="0"/>
          </p:cNvCxnSpPr>
          <p:nvPr/>
        </p:nvCxnSpPr>
        <p:spPr bwMode="auto">
          <a:xfrm>
            <a:off x="3119171" y="4193061"/>
            <a:ext cx="240752" cy="44223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2" name="AutoShape 25"/>
          <p:cNvCxnSpPr>
            <a:cxnSpLocks noChangeShapeType="1"/>
            <a:stCxn id="6152" idx="3"/>
            <a:endCxn id="6157" idx="0"/>
          </p:cNvCxnSpPr>
          <p:nvPr/>
        </p:nvCxnSpPr>
        <p:spPr bwMode="auto">
          <a:xfrm flipH="1">
            <a:off x="2644955" y="2779978"/>
            <a:ext cx="1179803" cy="185531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58" name="AutoShape 19"/>
          <p:cNvCxnSpPr>
            <a:cxnSpLocks noChangeShapeType="1"/>
          </p:cNvCxnSpPr>
          <p:nvPr/>
        </p:nvCxnSpPr>
        <p:spPr bwMode="auto">
          <a:xfrm flipH="1">
            <a:off x="1511945" y="2136982"/>
            <a:ext cx="1548643" cy="19894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160" name="AutoShape 22"/>
          <p:cNvCxnSpPr>
            <a:cxnSpLocks noChangeShapeType="1"/>
          </p:cNvCxnSpPr>
          <p:nvPr/>
        </p:nvCxnSpPr>
        <p:spPr bwMode="auto">
          <a:xfrm>
            <a:off x="3345501" y="2103072"/>
            <a:ext cx="2787022" cy="250188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F0EC1-0278-4188-AFDE-7CA3BDB2F8C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80772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#2 Removal from this AVL Tree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2971800" y="1828800"/>
            <a:ext cx="5127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315061" y="2472983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748420" y="3220244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749898" y="2411414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5354822" y="3855076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92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00400" y="3160186"/>
            <a:ext cx="5111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730165" y="3886200"/>
            <a:ext cx="5111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283723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2568755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Oval 7"/>
          <p:cNvSpPr>
            <a:spLocks noChangeArrowheads="1"/>
          </p:cNvSpPr>
          <p:nvPr/>
        </p:nvSpPr>
        <p:spPr bwMode="auto">
          <a:xfrm>
            <a:off x="1600513" y="3261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 dirty="0">
                <a:solidFill>
                  <a:srgbClr val="FFFF00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6168" name="Rectangle 13"/>
          <p:cNvSpPr>
            <a:spLocks noChangeArrowheads="1"/>
          </p:cNvSpPr>
          <p:nvPr/>
        </p:nvSpPr>
        <p:spPr bwMode="auto">
          <a:xfrm>
            <a:off x="1459611" y="407653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Rectangle 14"/>
          <p:cNvSpPr>
            <a:spLocks noChangeArrowheads="1"/>
          </p:cNvSpPr>
          <p:nvPr/>
        </p:nvSpPr>
        <p:spPr bwMode="auto">
          <a:xfrm>
            <a:off x="2021263" y="405046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71" name="AutoShape 27"/>
          <p:cNvCxnSpPr>
            <a:cxnSpLocks noChangeShapeType="1"/>
          </p:cNvCxnSpPr>
          <p:nvPr/>
        </p:nvCxnSpPr>
        <p:spPr bwMode="auto">
          <a:xfrm rot="16200000" flipH="1">
            <a:off x="1787001" y="3793491"/>
            <a:ext cx="393700" cy="1968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6172" name="Rectangle 12"/>
          <p:cNvSpPr>
            <a:spLocks noChangeArrowheads="1"/>
          </p:cNvSpPr>
          <p:nvPr/>
        </p:nvSpPr>
        <p:spPr bwMode="auto">
          <a:xfrm>
            <a:off x="4538977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Rectangle 15"/>
          <p:cNvSpPr>
            <a:spLocks noChangeArrowheads="1"/>
          </p:cNvSpPr>
          <p:nvPr/>
        </p:nvSpPr>
        <p:spPr bwMode="auto">
          <a:xfrm>
            <a:off x="3962400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74" name="AutoShape 28"/>
          <p:cNvCxnSpPr>
            <a:cxnSpLocks noChangeShapeType="1"/>
            <a:endCxn id="6173" idx="0"/>
          </p:cNvCxnSpPr>
          <p:nvPr/>
        </p:nvCxnSpPr>
        <p:spPr bwMode="auto">
          <a:xfrm flipH="1">
            <a:off x="4038600" y="4267200"/>
            <a:ext cx="147638" cy="3680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6176" name="Rectangle 12"/>
          <p:cNvSpPr>
            <a:spLocks noChangeArrowheads="1"/>
          </p:cNvSpPr>
          <p:nvPr/>
        </p:nvSpPr>
        <p:spPr bwMode="auto">
          <a:xfrm>
            <a:off x="5998303" y="458943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7" name="Rectangle 15"/>
          <p:cNvSpPr>
            <a:spLocks noChangeArrowheads="1"/>
          </p:cNvSpPr>
          <p:nvPr/>
        </p:nvSpPr>
        <p:spPr bwMode="auto">
          <a:xfrm>
            <a:off x="5119852" y="463529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0" name="Oval 11"/>
          <p:cNvSpPr>
            <a:spLocks noChangeArrowheads="1"/>
          </p:cNvSpPr>
          <p:nvPr/>
        </p:nvSpPr>
        <p:spPr bwMode="auto">
          <a:xfrm>
            <a:off x="3930650" y="3886200"/>
            <a:ext cx="5111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779605" y="3217729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654623" y="4012566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457200" y="1219200"/>
            <a:ext cx="3048000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Remove 32</a:t>
            </a:r>
          </a:p>
        </p:txBody>
      </p:sp>
    </p:spTree>
    <p:extLst>
      <p:ext uri="{BB962C8B-B14F-4D97-AF65-F5344CB8AC3E}">
        <p14:creationId xmlns:p14="http://schemas.microsoft.com/office/powerpoint/2010/main" val="7791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5" name="AutoShape 289"/>
          <p:cNvCxnSpPr>
            <a:cxnSpLocks noChangeAspect="1" noChangeShapeType="1"/>
            <a:endCxn id="7214" idx="0"/>
          </p:cNvCxnSpPr>
          <p:nvPr/>
        </p:nvCxnSpPr>
        <p:spPr bwMode="auto">
          <a:xfrm>
            <a:off x="3664345" y="3602038"/>
            <a:ext cx="20756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99" name="AutoShape 71"/>
          <p:cNvCxnSpPr>
            <a:cxnSpLocks noChangeAspect="1" noChangeShapeType="1"/>
            <a:endCxn id="7195" idx="0"/>
          </p:cNvCxnSpPr>
          <p:nvPr/>
        </p:nvCxnSpPr>
        <p:spPr bwMode="auto">
          <a:xfrm flipH="1">
            <a:off x="5527675" y="3412116"/>
            <a:ext cx="405452" cy="40899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6" name="AutoShape 13"/>
          <p:cNvCxnSpPr>
            <a:cxnSpLocks noChangeAspect="1" noChangeShapeType="1"/>
            <a:stCxn id="7172" idx="5"/>
          </p:cNvCxnSpPr>
          <p:nvPr/>
        </p:nvCxnSpPr>
        <p:spPr bwMode="auto">
          <a:xfrm>
            <a:off x="4419068" y="1728176"/>
            <a:ext cx="3132088" cy="32354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4E9F2-38DF-4A02-B4B4-ABD1C9E2E54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#3 Splaying</a:t>
            </a:r>
          </a:p>
        </p:txBody>
      </p:sp>
      <p:sp>
        <p:nvSpPr>
          <p:cNvPr id="7172" name="Oval 5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7173" name="Oval 6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7174" name="Oval 10"/>
          <p:cNvSpPr>
            <a:spLocks noChangeAspect="1" noChangeArrowheads="1"/>
          </p:cNvSpPr>
          <p:nvPr/>
        </p:nvSpPr>
        <p:spPr bwMode="auto">
          <a:xfrm>
            <a:off x="4627562" y="2056942"/>
            <a:ext cx="354013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7175" name="AutoShape 12"/>
          <p:cNvCxnSpPr>
            <a:cxnSpLocks noChangeAspect="1" noChangeShapeType="1"/>
            <a:stCxn id="7172" idx="3"/>
            <a:endCxn id="7191" idx="0"/>
          </p:cNvCxnSpPr>
          <p:nvPr/>
        </p:nvCxnSpPr>
        <p:spPr bwMode="auto">
          <a:xfrm flipH="1">
            <a:off x="2990850" y="1728176"/>
            <a:ext cx="1234020" cy="8086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8" name="AutoShape 15"/>
          <p:cNvCxnSpPr>
            <a:cxnSpLocks noChangeAspect="1" noChangeShapeType="1"/>
            <a:stCxn id="7212" idx="4"/>
            <a:endCxn id="7190" idx="0"/>
          </p:cNvCxnSpPr>
          <p:nvPr/>
        </p:nvCxnSpPr>
        <p:spPr bwMode="auto">
          <a:xfrm>
            <a:off x="3505200" y="2353805"/>
            <a:ext cx="1381125" cy="146730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9" name="AutoShape 16"/>
          <p:cNvCxnSpPr>
            <a:cxnSpLocks noChangeAspect="1" noChangeShapeType="1"/>
            <a:stCxn id="7174" idx="4"/>
            <a:endCxn id="7193" idx="1"/>
          </p:cNvCxnSpPr>
          <p:nvPr/>
        </p:nvCxnSpPr>
        <p:spPr bwMode="auto">
          <a:xfrm flipH="1">
            <a:off x="4445474" y="2353805"/>
            <a:ext cx="359095" cy="24326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1" name="AutoShape 20"/>
          <p:cNvCxnSpPr>
            <a:cxnSpLocks noChangeAspect="1" noChangeShapeType="1"/>
            <a:stCxn id="7185" idx="2"/>
            <a:endCxn id="7194" idx="3"/>
          </p:cNvCxnSpPr>
          <p:nvPr/>
        </p:nvCxnSpPr>
        <p:spPr bwMode="auto">
          <a:xfrm flipH="1">
            <a:off x="5318125" y="3918320"/>
            <a:ext cx="1090531" cy="789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2" name="AutoShape 22"/>
          <p:cNvCxnSpPr>
            <a:cxnSpLocks noChangeAspect="1" noChangeShapeType="1"/>
            <a:endCxn id="7213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4" name="AutoShape 34"/>
          <p:cNvCxnSpPr>
            <a:cxnSpLocks noChangeAspect="1" noChangeShapeType="1"/>
          </p:cNvCxnSpPr>
          <p:nvPr/>
        </p:nvCxnSpPr>
        <p:spPr bwMode="auto">
          <a:xfrm>
            <a:off x="5695950" y="4370388"/>
            <a:ext cx="284163" cy="22710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5" name="Oval 37"/>
          <p:cNvSpPr>
            <a:spLocks noChangeAspect="1" noChangeArrowheads="1"/>
          </p:cNvSpPr>
          <p:nvPr/>
        </p:nvSpPr>
        <p:spPr bwMode="auto">
          <a:xfrm>
            <a:off x="6408656" y="3769889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15</a:t>
            </a:r>
          </a:p>
        </p:txBody>
      </p:sp>
      <p:cxnSp>
        <p:nvCxnSpPr>
          <p:cNvPr id="7186" name="AutoShape 39"/>
          <p:cNvCxnSpPr>
            <a:cxnSpLocks noChangeAspect="1" noChangeShapeType="1"/>
            <a:stCxn id="7173" idx="3"/>
            <a:endCxn id="7204" idx="1"/>
          </p:cNvCxnSpPr>
          <p:nvPr/>
        </p:nvCxnSpPr>
        <p:spPr bwMode="auto">
          <a:xfrm flipH="1">
            <a:off x="50260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7" name="Oval 40"/>
          <p:cNvSpPr>
            <a:spLocks noChangeAspect="1" noChangeArrowheads="1"/>
          </p:cNvSpPr>
          <p:nvPr/>
        </p:nvSpPr>
        <p:spPr bwMode="auto">
          <a:xfrm>
            <a:off x="5843588" y="3224213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7189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1" name="Rectangle 47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Rectangle 56"/>
          <p:cNvSpPr>
            <a:spLocks noChangeAspect="1" noChangeArrowheads="1"/>
          </p:cNvSpPr>
          <p:nvPr/>
        </p:nvSpPr>
        <p:spPr bwMode="auto">
          <a:xfrm>
            <a:off x="4445474" y="251214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Rectangle 60"/>
          <p:cNvSpPr>
            <a:spLocks noChangeAspect="1" noChangeArrowheads="1"/>
          </p:cNvSpPr>
          <p:nvPr/>
        </p:nvSpPr>
        <p:spPr bwMode="auto">
          <a:xfrm>
            <a:off x="543242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01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03" name="AutoShape 76"/>
          <p:cNvCxnSpPr>
            <a:cxnSpLocks noChangeAspect="1" noChangeShapeType="1"/>
            <a:endCxn id="7189" idx="0"/>
          </p:cNvCxnSpPr>
          <p:nvPr/>
        </p:nvCxnSpPr>
        <p:spPr bwMode="auto">
          <a:xfrm flipH="1">
            <a:off x="4411663" y="3665114"/>
            <a:ext cx="191928" cy="1559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04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5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7206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7207" name="Oval 281"/>
          <p:cNvSpPr>
            <a:spLocks noChangeAspect="1" noChangeArrowheads="1"/>
          </p:cNvSpPr>
          <p:nvPr/>
        </p:nvSpPr>
        <p:spPr bwMode="auto">
          <a:xfrm>
            <a:off x="7079608" y="4454947"/>
            <a:ext cx="421972" cy="324594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</a:rPr>
              <a:t>16</a:t>
            </a:r>
          </a:p>
        </p:txBody>
      </p:sp>
      <p:sp>
        <p:nvSpPr>
          <p:cNvPr id="7208" name="Oval 282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7209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7210" name="Oval 284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7211" name="Oval 285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7212" name="Oval 286"/>
          <p:cNvSpPr>
            <a:spLocks noChangeAspect="1" noChangeArrowheads="1"/>
          </p:cNvSpPr>
          <p:nvPr/>
        </p:nvSpPr>
        <p:spPr bwMode="auto">
          <a:xfrm>
            <a:off x="3367881" y="2056942"/>
            <a:ext cx="274637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7213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4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17" name="AutoShape 291"/>
          <p:cNvCxnSpPr>
            <a:cxnSpLocks noChangeAspect="1" noChangeShapeType="1"/>
          </p:cNvCxnSpPr>
          <p:nvPr/>
        </p:nvCxnSpPr>
        <p:spPr bwMode="auto">
          <a:xfrm flipH="1">
            <a:off x="3505200" y="28194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18" name="Rectangle 295"/>
          <p:cNvSpPr>
            <a:spLocks noChangeAspect="1" noChangeArrowheads="1"/>
          </p:cNvSpPr>
          <p:nvPr/>
        </p:nvSpPr>
        <p:spPr bwMode="auto">
          <a:xfrm>
            <a:off x="5680075" y="5087938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9" name="Rectangle 296"/>
          <p:cNvSpPr>
            <a:spLocks noChangeAspect="1" noChangeArrowheads="1"/>
          </p:cNvSpPr>
          <p:nvPr/>
        </p:nvSpPr>
        <p:spPr bwMode="auto">
          <a:xfrm>
            <a:off x="6154738" y="50879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0" name="AutoShape 297"/>
          <p:cNvCxnSpPr>
            <a:cxnSpLocks noChangeAspect="1" noChangeShapeType="1"/>
            <a:endCxn id="7219" idx="0"/>
          </p:cNvCxnSpPr>
          <p:nvPr/>
        </p:nvCxnSpPr>
        <p:spPr bwMode="auto">
          <a:xfrm>
            <a:off x="5980113" y="49815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21" name="AutoShape 298"/>
          <p:cNvCxnSpPr>
            <a:cxnSpLocks noChangeAspect="1" noChangeShapeType="1"/>
            <a:endCxn id="7218" idx="0"/>
          </p:cNvCxnSpPr>
          <p:nvPr/>
        </p:nvCxnSpPr>
        <p:spPr bwMode="auto">
          <a:xfrm flipH="1">
            <a:off x="5775325" y="4981575"/>
            <a:ext cx="204788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2" name="Rectangle 299"/>
          <p:cNvSpPr>
            <a:spLocks noChangeAspect="1" noChangeArrowheads="1"/>
          </p:cNvSpPr>
          <p:nvPr/>
        </p:nvSpPr>
        <p:spPr bwMode="auto">
          <a:xfrm>
            <a:off x="6954838" y="4910138"/>
            <a:ext cx="188912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5" name="AutoShape 302"/>
          <p:cNvCxnSpPr>
            <a:cxnSpLocks noChangeAspect="1" noChangeShapeType="1"/>
            <a:endCxn id="7222" idx="0"/>
          </p:cNvCxnSpPr>
          <p:nvPr/>
        </p:nvCxnSpPr>
        <p:spPr bwMode="auto">
          <a:xfrm flipH="1">
            <a:off x="7050088" y="48037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6" name="Rectangle 71"/>
          <p:cNvSpPr>
            <a:spLocks noChangeArrowheads="1"/>
          </p:cNvSpPr>
          <p:nvPr/>
        </p:nvSpPr>
        <p:spPr bwMode="auto">
          <a:xfrm>
            <a:off x="914400" y="1447800"/>
            <a:ext cx="1584088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Splay 16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0896600" y="7620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9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5" name="AutoShape 289"/>
          <p:cNvCxnSpPr>
            <a:cxnSpLocks noChangeAspect="1" noChangeShapeType="1"/>
            <a:endCxn id="7214" idx="0"/>
          </p:cNvCxnSpPr>
          <p:nvPr/>
        </p:nvCxnSpPr>
        <p:spPr bwMode="auto">
          <a:xfrm>
            <a:off x="3664345" y="3602038"/>
            <a:ext cx="20756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99" name="AutoShape 71"/>
          <p:cNvCxnSpPr>
            <a:cxnSpLocks noChangeAspect="1" noChangeShapeType="1"/>
            <a:endCxn id="7195" idx="0"/>
          </p:cNvCxnSpPr>
          <p:nvPr/>
        </p:nvCxnSpPr>
        <p:spPr bwMode="auto">
          <a:xfrm flipH="1">
            <a:off x="5527675" y="3412116"/>
            <a:ext cx="405452" cy="40899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6" name="AutoShape 13"/>
          <p:cNvCxnSpPr>
            <a:cxnSpLocks noChangeAspect="1" noChangeShapeType="1"/>
            <a:stCxn id="7172" idx="5"/>
          </p:cNvCxnSpPr>
          <p:nvPr/>
        </p:nvCxnSpPr>
        <p:spPr bwMode="auto">
          <a:xfrm>
            <a:off x="4419068" y="1728176"/>
            <a:ext cx="3132088" cy="32354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4E9F2-38DF-4A02-B4B4-ABD1C9E2E54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#4 Splaying</a:t>
            </a:r>
          </a:p>
        </p:txBody>
      </p:sp>
      <p:sp>
        <p:nvSpPr>
          <p:cNvPr id="7172" name="Oval 5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7173" name="Oval 6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7174" name="Oval 10"/>
          <p:cNvSpPr>
            <a:spLocks noChangeAspect="1" noChangeArrowheads="1"/>
          </p:cNvSpPr>
          <p:nvPr/>
        </p:nvSpPr>
        <p:spPr bwMode="auto">
          <a:xfrm>
            <a:off x="4627562" y="2056942"/>
            <a:ext cx="354013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7175" name="AutoShape 12"/>
          <p:cNvCxnSpPr>
            <a:cxnSpLocks noChangeAspect="1" noChangeShapeType="1"/>
            <a:stCxn id="7172" idx="3"/>
            <a:endCxn id="7191" idx="0"/>
          </p:cNvCxnSpPr>
          <p:nvPr/>
        </p:nvCxnSpPr>
        <p:spPr bwMode="auto">
          <a:xfrm flipH="1">
            <a:off x="2990850" y="1728176"/>
            <a:ext cx="1234020" cy="80864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8" name="AutoShape 15"/>
          <p:cNvCxnSpPr>
            <a:cxnSpLocks noChangeAspect="1" noChangeShapeType="1"/>
            <a:stCxn id="7212" idx="4"/>
            <a:endCxn id="7190" idx="0"/>
          </p:cNvCxnSpPr>
          <p:nvPr/>
        </p:nvCxnSpPr>
        <p:spPr bwMode="auto">
          <a:xfrm>
            <a:off x="3505200" y="2353805"/>
            <a:ext cx="1381125" cy="146730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79" name="AutoShape 16"/>
          <p:cNvCxnSpPr>
            <a:cxnSpLocks noChangeAspect="1" noChangeShapeType="1"/>
            <a:stCxn id="7174" idx="4"/>
            <a:endCxn id="7193" idx="1"/>
          </p:cNvCxnSpPr>
          <p:nvPr/>
        </p:nvCxnSpPr>
        <p:spPr bwMode="auto">
          <a:xfrm flipH="1">
            <a:off x="4445474" y="2353805"/>
            <a:ext cx="359095" cy="24326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1" name="AutoShape 20"/>
          <p:cNvCxnSpPr>
            <a:cxnSpLocks noChangeAspect="1" noChangeShapeType="1"/>
            <a:stCxn id="7185" idx="2"/>
            <a:endCxn id="7194" idx="3"/>
          </p:cNvCxnSpPr>
          <p:nvPr/>
        </p:nvCxnSpPr>
        <p:spPr bwMode="auto">
          <a:xfrm flipH="1">
            <a:off x="5318125" y="3918320"/>
            <a:ext cx="1090531" cy="789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2" name="AutoShape 22"/>
          <p:cNvCxnSpPr>
            <a:cxnSpLocks noChangeAspect="1" noChangeShapeType="1"/>
            <a:endCxn id="7213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184" name="AutoShape 34"/>
          <p:cNvCxnSpPr>
            <a:cxnSpLocks noChangeAspect="1" noChangeShapeType="1"/>
          </p:cNvCxnSpPr>
          <p:nvPr/>
        </p:nvCxnSpPr>
        <p:spPr bwMode="auto">
          <a:xfrm>
            <a:off x="5695950" y="4370388"/>
            <a:ext cx="284163" cy="22710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5" name="Oval 37"/>
          <p:cNvSpPr>
            <a:spLocks noChangeAspect="1" noChangeArrowheads="1"/>
          </p:cNvSpPr>
          <p:nvPr/>
        </p:nvSpPr>
        <p:spPr bwMode="auto">
          <a:xfrm>
            <a:off x="6408656" y="3769889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15</a:t>
            </a:r>
          </a:p>
        </p:txBody>
      </p:sp>
      <p:cxnSp>
        <p:nvCxnSpPr>
          <p:cNvPr id="7186" name="AutoShape 39"/>
          <p:cNvCxnSpPr>
            <a:cxnSpLocks noChangeAspect="1" noChangeShapeType="1"/>
            <a:stCxn id="7173" idx="3"/>
            <a:endCxn id="7204" idx="1"/>
          </p:cNvCxnSpPr>
          <p:nvPr/>
        </p:nvCxnSpPr>
        <p:spPr bwMode="auto">
          <a:xfrm flipH="1">
            <a:off x="50260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187" name="Oval 40"/>
          <p:cNvSpPr>
            <a:spLocks noChangeAspect="1" noChangeArrowheads="1"/>
          </p:cNvSpPr>
          <p:nvPr/>
        </p:nvSpPr>
        <p:spPr bwMode="auto">
          <a:xfrm>
            <a:off x="5843588" y="3224213"/>
            <a:ext cx="355600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7189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1" name="Rectangle 47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Rectangle 56"/>
          <p:cNvSpPr>
            <a:spLocks noChangeAspect="1" noChangeArrowheads="1"/>
          </p:cNvSpPr>
          <p:nvPr/>
        </p:nvSpPr>
        <p:spPr bwMode="auto">
          <a:xfrm>
            <a:off x="4445474" y="251214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Rectangle 60"/>
          <p:cNvSpPr>
            <a:spLocks noChangeAspect="1" noChangeArrowheads="1"/>
          </p:cNvSpPr>
          <p:nvPr/>
        </p:nvSpPr>
        <p:spPr bwMode="auto">
          <a:xfrm>
            <a:off x="5432425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01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03" name="AutoShape 76"/>
          <p:cNvCxnSpPr>
            <a:cxnSpLocks noChangeAspect="1" noChangeShapeType="1"/>
            <a:endCxn id="7189" idx="0"/>
          </p:cNvCxnSpPr>
          <p:nvPr/>
        </p:nvCxnSpPr>
        <p:spPr bwMode="auto">
          <a:xfrm flipH="1">
            <a:off x="4411663" y="3665114"/>
            <a:ext cx="191928" cy="15599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04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5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7206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7207" name="Oval 281"/>
          <p:cNvSpPr>
            <a:spLocks noChangeAspect="1" noChangeArrowheads="1"/>
          </p:cNvSpPr>
          <p:nvPr/>
        </p:nvSpPr>
        <p:spPr bwMode="auto">
          <a:xfrm>
            <a:off x="7079608" y="4454947"/>
            <a:ext cx="421972" cy="324594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</a:rPr>
              <a:t>16</a:t>
            </a:r>
          </a:p>
        </p:txBody>
      </p:sp>
      <p:sp>
        <p:nvSpPr>
          <p:cNvPr id="7208" name="Oval 282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7209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7210" name="Oval 284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7211" name="Oval 285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7212" name="Oval 286"/>
          <p:cNvSpPr>
            <a:spLocks noChangeAspect="1" noChangeArrowheads="1"/>
          </p:cNvSpPr>
          <p:nvPr/>
        </p:nvSpPr>
        <p:spPr bwMode="auto">
          <a:xfrm>
            <a:off x="3367881" y="2056942"/>
            <a:ext cx="274637" cy="2968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7213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4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17" name="AutoShape 291"/>
          <p:cNvCxnSpPr>
            <a:cxnSpLocks noChangeAspect="1" noChangeShapeType="1"/>
          </p:cNvCxnSpPr>
          <p:nvPr/>
        </p:nvCxnSpPr>
        <p:spPr bwMode="auto">
          <a:xfrm flipH="1">
            <a:off x="3505200" y="28194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18" name="Rectangle 295"/>
          <p:cNvSpPr>
            <a:spLocks noChangeAspect="1" noChangeArrowheads="1"/>
          </p:cNvSpPr>
          <p:nvPr/>
        </p:nvSpPr>
        <p:spPr bwMode="auto">
          <a:xfrm>
            <a:off x="5680075" y="5087938"/>
            <a:ext cx="188913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9" name="Rectangle 296"/>
          <p:cNvSpPr>
            <a:spLocks noChangeAspect="1" noChangeArrowheads="1"/>
          </p:cNvSpPr>
          <p:nvPr/>
        </p:nvSpPr>
        <p:spPr bwMode="auto">
          <a:xfrm>
            <a:off x="6154738" y="50879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0" name="AutoShape 297"/>
          <p:cNvCxnSpPr>
            <a:cxnSpLocks noChangeAspect="1" noChangeShapeType="1"/>
            <a:endCxn id="7219" idx="0"/>
          </p:cNvCxnSpPr>
          <p:nvPr/>
        </p:nvCxnSpPr>
        <p:spPr bwMode="auto">
          <a:xfrm>
            <a:off x="5980113" y="49815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7221" name="AutoShape 298"/>
          <p:cNvCxnSpPr>
            <a:cxnSpLocks noChangeAspect="1" noChangeShapeType="1"/>
            <a:endCxn id="7218" idx="0"/>
          </p:cNvCxnSpPr>
          <p:nvPr/>
        </p:nvCxnSpPr>
        <p:spPr bwMode="auto">
          <a:xfrm flipH="1">
            <a:off x="5775325" y="4981575"/>
            <a:ext cx="204788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2" name="Rectangle 299"/>
          <p:cNvSpPr>
            <a:spLocks noChangeAspect="1" noChangeArrowheads="1"/>
          </p:cNvSpPr>
          <p:nvPr/>
        </p:nvSpPr>
        <p:spPr bwMode="auto">
          <a:xfrm>
            <a:off x="6954838" y="4910138"/>
            <a:ext cx="188912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C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25" name="AutoShape 302"/>
          <p:cNvCxnSpPr>
            <a:cxnSpLocks noChangeAspect="1" noChangeShapeType="1"/>
            <a:endCxn id="7222" idx="0"/>
          </p:cNvCxnSpPr>
          <p:nvPr/>
        </p:nvCxnSpPr>
        <p:spPr bwMode="auto">
          <a:xfrm flipH="1">
            <a:off x="7050088" y="48037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sp>
        <p:nvSpPr>
          <p:cNvPr id="7226" name="Rectangle 71"/>
          <p:cNvSpPr>
            <a:spLocks noChangeArrowheads="1"/>
          </p:cNvSpPr>
          <p:nvPr/>
        </p:nvSpPr>
        <p:spPr bwMode="auto">
          <a:xfrm>
            <a:off x="914400" y="1447800"/>
            <a:ext cx="1584088" cy="43704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Delete 7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0896600" y="7620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61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#5 Insertion into a Splay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905000"/>
            <a:ext cx="7315200" cy="781752"/>
          </a:xfr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35, 25, 55, 45, 85, 95, 65, 75  into a Splay tree </a:t>
            </a:r>
          </a:p>
        </p:txBody>
      </p:sp>
    </p:spTree>
    <p:extLst>
      <p:ext uri="{BB962C8B-B14F-4D97-AF65-F5344CB8AC3E}">
        <p14:creationId xmlns:p14="http://schemas.microsoft.com/office/powerpoint/2010/main" val="33100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#6 Insertion into a 2-4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2590800"/>
            <a:ext cx="7315200" cy="95410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None/>
            </a:pPr>
            <a:r>
              <a:rPr lang="en-US" sz="2800" kern="1200" dirty="0">
                <a:solidFill>
                  <a:srgbClr val="FFFF00"/>
                </a:solidFill>
                <a:latin typeface="Arial" charset="0"/>
                <a:cs typeface="Arial" charset="0"/>
              </a:rPr>
              <a:t>Insert 15, 35, 25, 55, 45, 85, 95, 65, 75  </a:t>
            </a:r>
            <a:r>
              <a:rPr lang="en-US" sz="2800" dirty="0">
                <a:solidFill>
                  <a:srgbClr val="FFFF00"/>
                </a:solidFill>
                <a:latin typeface="Arial" charset="0"/>
                <a:cs typeface="Arial" charset="0"/>
              </a:rPr>
              <a:t>into a 2-4 tree </a:t>
            </a:r>
          </a:p>
        </p:txBody>
      </p:sp>
    </p:spTree>
    <p:extLst>
      <p:ext uri="{BB962C8B-B14F-4D97-AF65-F5344CB8AC3E}">
        <p14:creationId xmlns:p14="http://schemas.microsoft.com/office/powerpoint/2010/main" val="91210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#7 Delete from a 2-4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2600" y="4114800"/>
            <a:ext cx="6172200" cy="1066800"/>
          </a:xfrm>
          <a:solidFill>
            <a:srgbClr val="000000"/>
          </a:solidFill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FFFF00"/>
                </a:solidFill>
              </a:rPr>
              <a:t>  Remove node 45 and then node 50 from this 2-4 tree  (show all steps)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1722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74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#8 Delete from a 2-4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4191000"/>
            <a:ext cx="5943600" cy="685800"/>
          </a:xfrm>
          <a:solidFill>
            <a:srgbClr val="000000"/>
          </a:solidFill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FFFF00"/>
                </a:solidFill>
              </a:rPr>
              <a:t>  Remove </a:t>
            </a:r>
            <a:r>
              <a:rPr lang="en-US" sz="2800">
                <a:solidFill>
                  <a:srgbClr val="FFFF00"/>
                </a:solidFill>
              </a:rPr>
              <a:t>node 35 </a:t>
            </a:r>
            <a:r>
              <a:rPr lang="en-US" sz="2800" dirty="0">
                <a:solidFill>
                  <a:srgbClr val="FFFF00"/>
                </a:solidFill>
              </a:rPr>
              <a:t>from this 2-4 tree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51040"/>
            <a:ext cx="5257800" cy="17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8329</TotalTime>
  <Words>318</Words>
  <Application>Microsoft Office PowerPoint</Application>
  <PresentationFormat>On-screen Show (4:3)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Tahoma</vt:lpstr>
      <vt:lpstr>Times New Roman</vt:lpstr>
      <vt:lpstr>Mountain Top</vt:lpstr>
      <vt:lpstr>Assignment #9</vt:lpstr>
      <vt:lpstr>#1 Insertion in this AVL Tree</vt:lpstr>
      <vt:lpstr>#2 Removal from this AVL Tree</vt:lpstr>
      <vt:lpstr>#3 Splaying</vt:lpstr>
      <vt:lpstr>#4 Splaying</vt:lpstr>
      <vt:lpstr>#5 Insertion into a Splay Tree</vt:lpstr>
      <vt:lpstr>#6 Insertion into a 2-4 Tree</vt:lpstr>
      <vt:lpstr>#7 Delete from a 2-4 Tree</vt:lpstr>
      <vt:lpstr>#8 Delete from a 2-4 Tree</vt:lpstr>
      <vt:lpstr>#9 Insertion into a Red-Black Tree</vt:lpstr>
      <vt:lpstr>#10 Remove from a Red-Black Tree</vt:lpstr>
      <vt:lpstr>#11 Remove from a Red-Black Tree</vt:lpstr>
      <vt:lpstr>#12 Remove from a Red-Black Tree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707</cp:revision>
  <dcterms:created xsi:type="dcterms:W3CDTF">2002-01-21T02:22:10Z</dcterms:created>
  <dcterms:modified xsi:type="dcterms:W3CDTF">2018-03-08T21:28:29Z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