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jpe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153"/>
  </p:notesMasterIdLst>
  <p:handoutMasterIdLst>
    <p:handoutMasterId r:id="rId154"/>
  </p:handoutMasterIdLst>
  <p:sldIdLst>
    <p:sldId id="256" r:id="rId2"/>
    <p:sldId id="257" r:id="rId3"/>
    <p:sldId id="303" r:id="rId4"/>
    <p:sldId id="261" r:id="rId5"/>
    <p:sldId id="417" r:id="rId6"/>
    <p:sldId id="466" r:id="rId7"/>
    <p:sldId id="478" r:id="rId8"/>
    <p:sldId id="262" r:id="rId9"/>
    <p:sldId id="304" r:id="rId10"/>
    <p:sldId id="305" r:id="rId11"/>
    <p:sldId id="477" r:id="rId12"/>
    <p:sldId id="263" r:id="rId13"/>
    <p:sldId id="307" r:id="rId14"/>
    <p:sldId id="309" r:id="rId15"/>
    <p:sldId id="306" r:id="rId16"/>
    <p:sldId id="265" r:id="rId17"/>
    <p:sldId id="418" r:id="rId18"/>
    <p:sldId id="308" r:id="rId19"/>
    <p:sldId id="266" r:id="rId20"/>
    <p:sldId id="311" r:id="rId21"/>
    <p:sldId id="314" r:id="rId22"/>
    <p:sldId id="420" r:id="rId23"/>
    <p:sldId id="454" r:id="rId24"/>
    <p:sldId id="313" r:id="rId25"/>
    <p:sldId id="419" r:id="rId26"/>
    <p:sldId id="315" r:id="rId27"/>
    <p:sldId id="267" r:id="rId28"/>
    <p:sldId id="318" r:id="rId29"/>
    <p:sldId id="268" r:id="rId30"/>
    <p:sldId id="269" r:id="rId31"/>
    <p:sldId id="320" r:id="rId32"/>
    <p:sldId id="319" r:id="rId33"/>
    <p:sldId id="270" r:id="rId34"/>
    <p:sldId id="322" r:id="rId35"/>
    <p:sldId id="422" r:id="rId36"/>
    <p:sldId id="272" r:id="rId37"/>
    <p:sldId id="273" r:id="rId38"/>
    <p:sldId id="271" r:id="rId39"/>
    <p:sldId id="326" r:id="rId40"/>
    <p:sldId id="327" r:id="rId41"/>
    <p:sldId id="274" r:id="rId42"/>
    <p:sldId id="328" r:id="rId43"/>
    <p:sldId id="275" r:id="rId44"/>
    <p:sldId id="439" r:id="rId45"/>
    <p:sldId id="329" r:id="rId46"/>
    <p:sldId id="276" r:id="rId47"/>
    <p:sldId id="467" r:id="rId48"/>
    <p:sldId id="332" r:id="rId49"/>
    <p:sldId id="492" r:id="rId50"/>
    <p:sldId id="349" r:id="rId51"/>
    <p:sldId id="426" r:id="rId52"/>
    <p:sldId id="435" r:id="rId53"/>
    <p:sldId id="351" r:id="rId54"/>
    <p:sldId id="338" r:id="rId55"/>
    <p:sldId id="360" r:id="rId56"/>
    <p:sldId id="362" r:id="rId57"/>
    <p:sldId id="369" r:id="rId58"/>
    <p:sldId id="363" r:id="rId59"/>
    <p:sldId id="364" r:id="rId60"/>
    <p:sldId id="366" r:id="rId61"/>
    <p:sldId id="365" r:id="rId62"/>
    <p:sldId id="339" r:id="rId63"/>
    <p:sldId id="370" r:id="rId64"/>
    <p:sldId id="371" r:id="rId65"/>
    <p:sldId id="372" r:id="rId66"/>
    <p:sldId id="373" r:id="rId67"/>
    <p:sldId id="374" r:id="rId68"/>
    <p:sldId id="343" r:id="rId69"/>
    <p:sldId id="479" r:id="rId70"/>
    <p:sldId id="384" r:id="rId71"/>
    <p:sldId id="385" r:id="rId72"/>
    <p:sldId id="386" r:id="rId73"/>
    <p:sldId id="488" r:id="rId74"/>
    <p:sldId id="489" r:id="rId75"/>
    <p:sldId id="490" r:id="rId76"/>
    <p:sldId id="491" r:id="rId77"/>
    <p:sldId id="436" r:id="rId78"/>
    <p:sldId id="331" r:id="rId79"/>
    <p:sldId id="278" r:id="rId80"/>
    <p:sldId id="468" r:id="rId81"/>
    <p:sldId id="393" r:id="rId82"/>
    <p:sldId id="437" r:id="rId83"/>
    <p:sldId id="280" r:id="rId84"/>
    <p:sldId id="281" r:id="rId85"/>
    <p:sldId id="469" r:id="rId86"/>
    <p:sldId id="282" r:id="rId87"/>
    <p:sldId id="283" r:id="rId88"/>
    <p:sldId id="395" r:id="rId89"/>
    <p:sldId id="284" r:id="rId90"/>
    <p:sldId id="470" r:id="rId91"/>
    <p:sldId id="471" r:id="rId92"/>
    <p:sldId id="285" r:id="rId93"/>
    <p:sldId id="286" r:id="rId94"/>
    <p:sldId id="398" r:id="rId95"/>
    <p:sldId id="288" r:id="rId96"/>
    <p:sldId id="287" r:id="rId97"/>
    <p:sldId id="396" r:id="rId98"/>
    <p:sldId id="472" r:id="rId99"/>
    <p:sldId id="483" r:id="rId100"/>
    <p:sldId id="289" r:id="rId101"/>
    <p:sldId id="290" r:id="rId102"/>
    <p:sldId id="399" r:id="rId103"/>
    <p:sldId id="291" r:id="rId104"/>
    <p:sldId id="292" r:id="rId105"/>
    <p:sldId id="485" r:id="rId106"/>
    <p:sldId id="473" r:id="rId107"/>
    <p:sldId id="400" r:id="rId108"/>
    <p:sldId id="448" r:id="rId109"/>
    <p:sldId id="293" r:id="rId110"/>
    <p:sldId id="294" r:id="rId111"/>
    <p:sldId id="455" r:id="rId112"/>
    <p:sldId id="405" r:id="rId113"/>
    <p:sldId id="401" r:id="rId114"/>
    <p:sldId id="295" r:id="rId115"/>
    <p:sldId id="402" r:id="rId116"/>
    <p:sldId id="298" r:id="rId117"/>
    <p:sldId id="450" r:id="rId118"/>
    <p:sldId id="456" r:id="rId119"/>
    <p:sldId id="451" r:id="rId120"/>
    <p:sldId id="299" r:id="rId121"/>
    <p:sldId id="300" r:id="rId122"/>
    <p:sldId id="407" r:id="rId123"/>
    <p:sldId id="457" r:id="rId124"/>
    <p:sldId id="486" r:id="rId125"/>
    <p:sldId id="403" r:id="rId126"/>
    <p:sldId id="301" r:id="rId127"/>
    <p:sldId id="487" r:id="rId128"/>
    <p:sldId id="409" r:id="rId129"/>
    <p:sldId id="459" r:id="rId130"/>
    <p:sldId id="410" r:id="rId131"/>
    <p:sldId id="411" r:id="rId132"/>
    <p:sldId id="412" r:id="rId133"/>
    <p:sldId id="413" r:id="rId134"/>
    <p:sldId id="453" r:id="rId135"/>
    <p:sldId id="476" r:id="rId136"/>
    <p:sldId id="474" r:id="rId137"/>
    <p:sldId id="475" r:id="rId138"/>
    <p:sldId id="460" r:id="rId139"/>
    <p:sldId id="461" r:id="rId140"/>
    <p:sldId id="462" r:id="rId141"/>
    <p:sldId id="464" r:id="rId142"/>
    <p:sldId id="484" r:id="rId143"/>
    <p:sldId id="302" r:id="rId144"/>
    <p:sldId id="404" r:id="rId145"/>
    <p:sldId id="414" r:id="rId146"/>
    <p:sldId id="444" r:id="rId147"/>
    <p:sldId id="440" r:id="rId148"/>
    <p:sldId id="441" r:id="rId149"/>
    <p:sldId id="442" r:id="rId150"/>
    <p:sldId id="443" r:id="rId151"/>
    <p:sldId id="445" r:id="rId152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F0129"/>
    <a:srgbClr val="000000"/>
    <a:srgbClr val="F04500"/>
    <a:srgbClr val="F76C1F"/>
    <a:srgbClr val="666699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2" autoAdjust="0"/>
    <p:restoredTop sz="99794" autoAdjust="0"/>
  </p:normalViewPr>
  <p:slideViewPr>
    <p:cSldViewPr>
      <p:cViewPr varScale="1">
        <p:scale>
          <a:sx n="72" d="100"/>
          <a:sy n="72" d="100"/>
        </p:scale>
        <p:origin x="16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5.xml"/><Relationship Id="rId13" Type="http://schemas.openxmlformats.org/officeDocument/2006/relationships/slide" Target="slides/slide92.xml"/><Relationship Id="rId18" Type="http://schemas.openxmlformats.org/officeDocument/2006/relationships/slide" Target="slides/slide97.xml"/><Relationship Id="rId26" Type="http://schemas.openxmlformats.org/officeDocument/2006/relationships/slide" Target="slides/slide107.xml"/><Relationship Id="rId3" Type="http://schemas.openxmlformats.org/officeDocument/2006/relationships/slide" Target="slides/slide80.xml"/><Relationship Id="rId21" Type="http://schemas.openxmlformats.org/officeDocument/2006/relationships/slide" Target="slides/slide100.xml"/><Relationship Id="rId7" Type="http://schemas.openxmlformats.org/officeDocument/2006/relationships/slide" Target="slides/slide84.xml"/><Relationship Id="rId12" Type="http://schemas.openxmlformats.org/officeDocument/2006/relationships/slide" Target="slides/slide89.xml"/><Relationship Id="rId17" Type="http://schemas.openxmlformats.org/officeDocument/2006/relationships/slide" Target="slides/slide96.xml"/><Relationship Id="rId25" Type="http://schemas.openxmlformats.org/officeDocument/2006/relationships/slide" Target="slides/slide106.xml"/><Relationship Id="rId2" Type="http://schemas.openxmlformats.org/officeDocument/2006/relationships/slide" Target="slides/slide79.xml"/><Relationship Id="rId16" Type="http://schemas.openxmlformats.org/officeDocument/2006/relationships/slide" Target="slides/slide95.xml"/><Relationship Id="rId20" Type="http://schemas.openxmlformats.org/officeDocument/2006/relationships/slide" Target="slides/slide99.xml"/><Relationship Id="rId1" Type="http://schemas.openxmlformats.org/officeDocument/2006/relationships/slide" Target="slides/slide28.xml"/><Relationship Id="rId6" Type="http://schemas.openxmlformats.org/officeDocument/2006/relationships/slide" Target="slides/slide83.xml"/><Relationship Id="rId11" Type="http://schemas.openxmlformats.org/officeDocument/2006/relationships/slide" Target="slides/slide88.xml"/><Relationship Id="rId24" Type="http://schemas.openxmlformats.org/officeDocument/2006/relationships/slide" Target="slides/slide105.xml"/><Relationship Id="rId5" Type="http://schemas.openxmlformats.org/officeDocument/2006/relationships/slide" Target="slides/slide82.xml"/><Relationship Id="rId15" Type="http://schemas.openxmlformats.org/officeDocument/2006/relationships/slide" Target="slides/slide94.xml"/><Relationship Id="rId23" Type="http://schemas.openxmlformats.org/officeDocument/2006/relationships/slide" Target="slides/slide104.xml"/><Relationship Id="rId10" Type="http://schemas.openxmlformats.org/officeDocument/2006/relationships/slide" Target="slides/slide87.xml"/><Relationship Id="rId19" Type="http://schemas.openxmlformats.org/officeDocument/2006/relationships/slide" Target="slides/slide98.xml"/><Relationship Id="rId4" Type="http://schemas.openxmlformats.org/officeDocument/2006/relationships/slide" Target="slides/slide81.xml"/><Relationship Id="rId9" Type="http://schemas.openxmlformats.org/officeDocument/2006/relationships/slide" Target="slides/slide86.xml"/><Relationship Id="rId14" Type="http://schemas.openxmlformats.org/officeDocument/2006/relationships/slide" Target="slides/slide93.xml"/><Relationship Id="rId22" Type="http://schemas.openxmlformats.org/officeDocument/2006/relationships/slide" Target="slides/slide101.xml"/><Relationship Id="rId27" Type="http://schemas.openxmlformats.org/officeDocument/2006/relationships/slide" Target="slides/slide10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jpe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fld id="{6D7C2A59-E8EA-45EE-BA46-F68344D68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76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fld id="{B6AD4168-3AEA-4769-9076-FFB9BC57CA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9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8C15E-D319-4C3C-82B6-2050B05A11A3}" type="slidenum">
              <a:rPr lang="en-US"/>
              <a:pPr/>
              <a:t>1</a:t>
            </a:fld>
            <a:endParaRPr lang="en-US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9962" cy="3584575"/>
          </a:xfrm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3050" cy="4314825"/>
          </a:xfrm>
        </p:spPr>
        <p:txBody>
          <a:bodyPr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76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81C14-F41C-40CB-B8D2-88619E0D10BF}" type="slidenum">
              <a:rPr lang="en-US"/>
              <a:pPr/>
              <a:t>11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127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757D4-A7D9-4D33-847D-E5F728B1FE32}" type="slidenum">
              <a:rPr lang="en-US"/>
              <a:pPr/>
              <a:t>106</a:t>
            </a:fld>
            <a:endParaRPr lang="en-US"/>
          </a:p>
        </p:txBody>
      </p:sp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1907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999066-55E7-4830-8C23-0E3AB7D756BA}" type="slidenum">
              <a:rPr lang="en-US"/>
              <a:pPr/>
              <a:t>107</a:t>
            </a:fld>
            <a:endParaRPr lang="en-US"/>
          </a:p>
        </p:txBody>
      </p:sp>
      <p:sp>
        <p:nvSpPr>
          <p:cNvPr id="123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1584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999066-55E7-4830-8C23-0E3AB7D756BA}" type="slidenum">
              <a:rPr lang="en-US"/>
              <a:pPr/>
              <a:t>108</a:t>
            </a:fld>
            <a:endParaRPr lang="en-US"/>
          </a:p>
        </p:txBody>
      </p:sp>
      <p:sp>
        <p:nvSpPr>
          <p:cNvPr id="123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1584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7F0B0-8B14-4721-AA3C-92AFDEA58ECC}" type="slidenum">
              <a:rPr lang="en-US"/>
              <a:pPr/>
              <a:t>109</a:t>
            </a:fld>
            <a:endParaRPr lang="en-US"/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887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A6964-1901-44DE-B594-0EFDC97A12F5}" type="slidenum">
              <a:rPr lang="en-US"/>
              <a:pPr/>
              <a:t>110</a:t>
            </a:fld>
            <a:endParaRPr lang="en-US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9883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A6964-1901-44DE-B594-0EFDC97A12F5}" type="slidenum">
              <a:rPr lang="en-US"/>
              <a:pPr/>
              <a:t>111</a:t>
            </a:fld>
            <a:endParaRPr lang="en-US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0433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CC15D-A173-4BAE-854D-C3816FD36D88}" type="slidenum">
              <a:rPr lang="en-US"/>
              <a:pPr/>
              <a:t>112</a:t>
            </a:fld>
            <a:endParaRPr lang="en-US"/>
          </a:p>
        </p:txBody>
      </p:sp>
      <p:sp>
        <p:nvSpPr>
          <p:cNvPr id="124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4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272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7BAE36-AB46-4C1B-AD49-4C86BC2666CB}" type="slidenum">
              <a:rPr lang="en-US"/>
              <a:pPr/>
              <a:t>113</a:t>
            </a:fld>
            <a:endParaRPr lang="en-US"/>
          </a:p>
        </p:txBody>
      </p:sp>
      <p:sp>
        <p:nvSpPr>
          <p:cNvPr id="123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5650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BE420D-A222-459D-94E1-D3EB6428E0EB}" type="slidenum">
              <a:rPr lang="en-US"/>
              <a:pPr/>
              <a:t>114</a:t>
            </a:fld>
            <a:endParaRPr lang="en-US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991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32DF17-BACB-47F3-A48C-AC24E0500048}" type="slidenum">
              <a:rPr lang="en-US"/>
              <a:pPr/>
              <a:t>115</a:t>
            </a:fld>
            <a:endParaRPr lang="en-US"/>
          </a:p>
        </p:txBody>
      </p:sp>
      <p:sp>
        <p:nvSpPr>
          <p:cNvPr id="123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47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AE9028-65BB-47FC-B372-0DFB5DDB6DBC}" type="slidenum">
              <a:rPr lang="en-US"/>
              <a:pPr/>
              <a:t>12</a:t>
            </a:fld>
            <a:endParaRPr lang="en-US"/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3492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941AA-11C0-4F4A-8453-8C444B85ED39}" type="slidenum">
              <a:rPr lang="en-US"/>
              <a:pPr/>
              <a:t>116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0964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0DD17-A5D2-4ABE-B1DB-9A869AED990F}" type="slidenum">
              <a:rPr lang="en-US"/>
              <a:pPr/>
              <a:t>117</a:t>
            </a:fld>
            <a:endParaRPr lang="en-US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14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0DD17-A5D2-4ABE-B1DB-9A869AED990F}" type="slidenum">
              <a:rPr lang="en-US"/>
              <a:pPr/>
              <a:t>118</a:t>
            </a:fld>
            <a:endParaRPr lang="en-US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3933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F4136-BB40-4D79-87EA-A0ED5E35EF09}" type="slidenum">
              <a:rPr lang="en-US"/>
              <a:pPr/>
              <a:t>119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32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F4136-BB40-4D79-87EA-A0ED5E35EF09}" type="slidenum">
              <a:rPr lang="en-US"/>
              <a:pPr/>
              <a:t>120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32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A49A9-B3BD-47F2-A51D-1192856949DD}" type="slidenum">
              <a:rPr lang="en-US"/>
              <a:pPr/>
              <a:t>121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7958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A06B1E-266A-4A65-8BB4-FC8A271782C5}" type="slidenum">
              <a:rPr lang="en-US"/>
              <a:pPr/>
              <a:t>122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8999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A06B1E-266A-4A65-8BB4-FC8A271782C5}" type="slidenum">
              <a:rPr lang="en-US"/>
              <a:pPr/>
              <a:t>123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8349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A06B1E-266A-4A65-8BB4-FC8A271782C5}" type="slidenum">
              <a:rPr lang="en-US"/>
              <a:pPr/>
              <a:t>124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434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52A51C-B2CD-4962-BDE6-DFC12F984D2C}" type="slidenum">
              <a:rPr lang="en-US"/>
              <a:pPr/>
              <a:t>125</a:t>
            </a:fld>
            <a:endParaRPr lang="en-US"/>
          </a:p>
        </p:txBody>
      </p:sp>
      <p:sp>
        <p:nvSpPr>
          <p:cNvPr id="123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3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00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CC265-BB76-46CB-8DD5-8A87838F9DE5}" type="slidenum">
              <a:rPr lang="en-US"/>
              <a:pPr/>
              <a:t>13</a:t>
            </a:fld>
            <a:endParaRPr lang="en-US"/>
          </a:p>
        </p:txBody>
      </p:sp>
      <p:sp>
        <p:nvSpPr>
          <p:cNvPr id="98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6655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9AD8D-BB5B-4D20-8843-AEAF848AADF1}" type="slidenum">
              <a:rPr lang="en-US"/>
              <a:pPr/>
              <a:t>126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790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9AD8D-BB5B-4D20-8843-AEAF848AADF1}" type="slidenum">
              <a:rPr lang="en-US"/>
              <a:pPr/>
              <a:t>127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272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54B727-F8DC-418A-9A95-DC88DDAAC5DA}" type="slidenum">
              <a:rPr lang="en-US"/>
              <a:pPr/>
              <a:t>128</a:t>
            </a:fld>
            <a:endParaRPr lang="en-US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5458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54B727-F8DC-418A-9A95-DC88DDAAC5DA}" type="slidenum">
              <a:rPr lang="en-US"/>
              <a:pPr/>
              <a:t>129</a:t>
            </a:fld>
            <a:endParaRPr lang="en-US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6125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EE6747-0A74-4D68-8E82-57C4C6E84796}" type="slidenum">
              <a:rPr lang="en-US"/>
              <a:pPr/>
              <a:t>130</a:t>
            </a:fld>
            <a:endParaRPr lang="en-US"/>
          </a:p>
        </p:txBody>
      </p:sp>
      <p:sp>
        <p:nvSpPr>
          <p:cNvPr id="125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8471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F4EF1-8F19-4E35-8846-63CCF7F7C7F3}" type="slidenum">
              <a:rPr lang="en-US"/>
              <a:pPr/>
              <a:t>131</a:t>
            </a:fld>
            <a:endParaRPr lang="en-US"/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2466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79CCE-CF05-49C4-8112-B632E1ACF06D}" type="slidenum">
              <a:rPr lang="en-US"/>
              <a:pPr/>
              <a:t>132</a:t>
            </a:fld>
            <a:endParaRPr lang="en-US"/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9254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CB19CC-92BA-496F-8F32-4BE6A381B704}" type="slidenum">
              <a:rPr lang="en-US"/>
              <a:pPr/>
              <a:t>133</a:t>
            </a:fld>
            <a:endParaRPr lang="en-US"/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3700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CB19CC-92BA-496F-8F32-4BE6A381B704}" type="slidenum">
              <a:rPr lang="en-US"/>
              <a:pPr/>
              <a:t>134</a:t>
            </a:fld>
            <a:endParaRPr lang="en-US"/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3700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40197-0114-4EE7-94F4-8D3F208C8DCA}" type="slidenum">
              <a:rPr lang="en-US"/>
              <a:pPr/>
              <a:t>135</a:t>
            </a:fld>
            <a:endParaRPr lang="en-US"/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93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42344-7AB1-4370-95D5-DE114B72DBE7}" type="slidenum">
              <a:rPr lang="en-US"/>
              <a:pPr/>
              <a:t>14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57075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0DD17-A5D2-4ABE-B1DB-9A869AED990F}" type="slidenum">
              <a:rPr lang="en-US"/>
              <a:pPr/>
              <a:t>136</a:t>
            </a:fld>
            <a:endParaRPr lang="en-US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9462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0DD17-A5D2-4ABE-B1DB-9A869AED990F}" type="slidenum">
              <a:rPr lang="en-US"/>
              <a:pPr/>
              <a:t>137</a:t>
            </a:fld>
            <a:endParaRPr lang="en-US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8582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65D99-4532-4258-9262-A8934C921713}" type="slidenum">
              <a:rPr lang="en-US"/>
              <a:pPr/>
              <a:t>138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1276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65D99-4532-4258-9262-A8934C921713}" type="slidenum">
              <a:rPr lang="en-US"/>
              <a:pPr/>
              <a:t>139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0571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65D99-4532-4258-9262-A8934C921713}" type="slidenum">
              <a:rPr lang="en-US"/>
              <a:pPr/>
              <a:t>140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65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65D99-4532-4258-9262-A8934C921713}" type="slidenum">
              <a:rPr lang="en-US"/>
              <a:pPr/>
              <a:t>141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8810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65D99-4532-4258-9262-A8934C921713}" type="slidenum">
              <a:rPr lang="en-US"/>
              <a:pPr/>
              <a:t>142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7163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21C82D-885C-4A65-A3CB-A8B746E4F13F}" type="slidenum">
              <a:rPr lang="en-US"/>
              <a:pPr/>
              <a:t>143</a:t>
            </a:fld>
            <a:endParaRPr 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0364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2A0149-CA08-4D48-8E23-B4D338FA86B9}" type="slidenum">
              <a:rPr lang="en-US"/>
              <a:pPr/>
              <a:t>144</a:t>
            </a:fld>
            <a:endParaRPr lang="en-US"/>
          </a:p>
        </p:txBody>
      </p:sp>
      <p:sp>
        <p:nvSpPr>
          <p:cNvPr id="124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2402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65D99-4532-4258-9262-A8934C921713}" type="slidenum">
              <a:rPr lang="en-US"/>
              <a:pPr/>
              <a:t>145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91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7D741-657F-41D2-A123-4EF9F482D06B}" type="slidenum">
              <a:rPr lang="en-US"/>
              <a:pPr/>
              <a:t>15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5520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65D99-4532-4258-9262-A8934C921713}" type="slidenum">
              <a:rPr lang="en-US"/>
              <a:pPr/>
              <a:t>146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3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61BEE-A4BB-41C7-B5CF-A166D89BC351}" type="slidenum">
              <a:rPr lang="en-US"/>
              <a:pPr/>
              <a:t>16</a:t>
            </a:fld>
            <a:endParaRPr lang="en-US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41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61BEE-A4BB-41C7-B5CF-A166D89BC351}" type="slidenum">
              <a:rPr lang="en-US"/>
              <a:pPr/>
              <a:t>17</a:t>
            </a:fld>
            <a:endParaRPr lang="en-US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34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16C3B-C9E7-41E6-9A3D-2F4B30F22304}" type="slidenum">
              <a:rPr lang="en-US"/>
              <a:pPr/>
              <a:t>18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58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C42D75-4E23-4AF6-8747-C749E66F3D87}" type="slidenum">
              <a:rPr lang="en-US"/>
              <a:pPr/>
              <a:t>19</a:t>
            </a:fld>
            <a:endParaRPr lang="en-US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59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80DC4-B3B3-4A18-B066-C9DD76FABF4F}" type="slidenum">
              <a:rPr lang="en-US"/>
              <a:pPr/>
              <a:t>20</a:t>
            </a:fld>
            <a:endParaRPr lang="en-US"/>
          </a:p>
        </p:txBody>
      </p:sp>
      <p:sp>
        <p:nvSpPr>
          <p:cNvPr id="99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2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2F48FE-23DD-460B-A968-0DEC75D4A8DF}" type="slidenum">
              <a:rPr lang="en-US"/>
              <a:pPr/>
              <a:t>2</a:t>
            </a:fld>
            <a:endParaRPr lang="en-US"/>
          </a:p>
        </p:txBody>
      </p:sp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9963" cy="3584575"/>
          </a:xfrm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89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BD1B7-BCCE-4966-BF57-C059DD4A88D9}" type="slidenum">
              <a:rPr lang="en-US"/>
              <a:pPr/>
              <a:t>21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60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BD1B7-BCCE-4966-BF57-C059DD4A88D9}" type="slidenum">
              <a:rPr lang="en-US"/>
              <a:pPr/>
              <a:t>22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5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BD1B7-BCCE-4966-BF57-C059DD4A88D9}" type="slidenum">
              <a:rPr lang="en-US"/>
              <a:pPr/>
              <a:t>23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47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16D85-7D1A-4FBC-8F45-D97AB92333A2}" type="slidenum">
              <a:rPr lang="en-US"/>
              <a:pPr/>
              <a:t>24</a:t>
            </a:fld>
            <a:endParaRPr lang="en-US"/>
          </a:p>
        </p:txBody>
      </p:sp>
      <p:sp>
        <p:nvSpPr>
          <p:cNvPr id="99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37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BD1B7-BCCE-4966-BF57-C059DD4A88D9}" type="slidenum">
              <a:rPr lang="en-US"/>
              <a:pPr/>
              <a:t>25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572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C1F33-310F-4296-A96B-6FA2A0E9E086}" type="slidenum">
              <a:rPr lang="en-US"/>
              <a:pPr/>
              <a:t>26</a:t>
            </a:fld>
            <a:endParaRPr lang="en-US"/>
          </a:p>
        </p:txBody>
      </p:sp>
      <p:sp>
        <p:nvSpPr>
          <p:cNvPr id="100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32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7407E-8B41-410E-A271-B2A0E50EB110}" type="slidenum">
              <a:rPr lang="en-US"/>
              <a:pPr/>
              <a:t>27</a:t>
            </a:fld>
            <a:endParaRPr lang="en-US"/>
          </a:p>
        </p:txBody>
      </p:sp>
      <p:sp>
        <p:nvSpPr>
          <p:cNvPr id="89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51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DC308-C37B-4003-A68A-4D971DF361A7}" type="slidenum">
              <a:rPr lang="en-US"/>
              <a:pPr/>
              <a:t>28</a:t>
            </a:fld>
            <a:endParaRPr lang="en-US"/>
          </a:p>
        </p:txBody>
      </p:sp>
      <p:sp>
        <p:nvSpPr>
          <p:cNvPr id="100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52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C6118-00B4-4DE1-8F49-DA45C4B27DB7}" type="slidenum">
              <a:rPr lang="en-US"/>
              <a:pPr/>
              <a:t>29</a:t>
            </a:fld>
            <a:endParaRPr lang="en-US"/>
          </a:p>
        </p:txBody>
      </p:sp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76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878F2A-F5F0-4E48-A9ED-5A95EDED3F1F}" type="slidenum">
              <a:rPr lang="en-US"/>
              <a:pPr/>
              <a:t>30</a:t>
            </a:fld>
            <a:endParaRPr lang="en-US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99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7F952-1DFB-48A2-8D57-662EEA757652}" type="slidenum">
              <a:rPr lang="en-US"/>
              <a:pPr/>
              <a:t>3</a:t>
            </a:fld>
            <a:endParaRPr lang="en-US"/>
          </a:p>
        </p:txBody>
      </p:sp>
      <p:sp>
        <p:nvSpPr>
          <p:cNvPr id="97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55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9C27B-4E2D-4CDF-915F-A00F0F63778B}" type="slidenum">
              <a:rPr lang="en-US"/>
              <a:pPr/>
              <a:t>31</a:t>
            </a:fld>
            <a:endParaRPr lang="en-US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28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BF1D26-CE9E-4D2B-9EDB-AF3C1C5238DE}" type="slidenum">
              <a:rPr lang="en-US"/>
              <a:pPr/>
              <a:t>32</a:t>
            </a:fld>
            <a:endParaRPr lang="en-US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856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767C7-01AB-49A4-8578-09D377D5E688}" type="slidenum">
              <a:rPr lang="en-US"/>
              <a:pPr/>
              <a:t>33</a:t>
            </a:fld>
            <a:endParaRPr lang="en-US"/>
          </a:p>
        </p:txBody>
      </p:sp>
      <p:sp>
        <p:nvSpPr>
          <p:cNvPr id="90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9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F6C44-0623-40CE-BCFE-623ED47AD6FD}" type="slidenum">
              <a:rPr lang="en-US"/>
              <a:pPr/>
              <a:t>34</a:t>
            </a:fld>
            <a:endParaRPr lang="en-US"/>
          </a:p>
        </p:txBody>
      </p:sp>
      <p:sp>
        <p:nvSpPr>
          <p:cNvPr id="103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82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F6C44-0623-40CE-BCFE-623ED47AD6FD}" type="slidenum">
              <a:rPr lang="en-US"/>
              <a:pPr/>
              <a:t>35</a:t>
            </a:fld>
            <a:endParaRPr lang="en-US"/>
          </a:p>
        </p:txBody>
      </p:sp>
      <p:sp>
        <p:nvSpPr>
          <p:cNvPr id="103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41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043F27-C46F-4552-9AB7-46D675E0F53B}" type="slidenum">
              <a:rPr lang="en-US"/>
              <a:pPr/>
              <a:t>36</a:t>
            </a:fld>
            <a:endParaRPr lang="en-US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137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1B7B6-92C1-464A-8EA9-0CCC8A0E4FA4}" type="slidenum">
              <a:rPr lang="en-US"/>
              <a:pPr/>
              <a:t>37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378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BE5220-4921-4323-BA9D-BF7F190F6B54}" type="slidenum">
              <a:rPr lang="en-US"/>
              <a:pPr/>
              <a:t>38</a:t>
            </a:fld>
            <a:endParaRPr lang="en-US"/>
          </a:p>
        </p:txBody>
      </p:sp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45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1B399-648C-4660-92EC-2A15C8D4D6E2}" type="slidenum">
              <a:rPr lang="en-US"/>
              <a:pPr/>
              <a:t>39</a:t>
            </a:fld>
            <a:endParaRPr lang="en-US"/>
          </a:p>
        </p:txBody>
      </p:sp>
      <p:sp>
        <p:nvSpPr>
          <p:cNvPr id="106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441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4A0070-05A7-48CF-A7A3-6E43ECA5CB71}" type="slidenum">
              <a:rPr lang="en-US"/>
              <a:pPr/>
              <a:t>40</a:t>
            </a:fld>
            <a:endParaRPr lang="en-US"/>
          </a:p>
        </p:txBody>
      </p:sp>
      <p:sp>
        <p:nvSpPr>
          <p:cNvPr id="106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87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9FB57-8F7B-4365-ABBA-9AB2523A3C4B}" type="slidenum">
              <a:rPr lang="en-US"/>
              <a:pPr/>
              <a:t>4</a:t>
            </a:fld>
            <a:endParaRPr lang="en-US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689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89F14D-FA8C-4D8A-90A7-8ED7270521F2}" type="slidenum">
              <a:rPr lang="en-US"/>
              <a:pPr/>
              <a:t>41</a:t>
            </a:fld>
            <a:endParaRPr lang="en-US"/>
          </a:p>
        </p:txBody>
      </p:sp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861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B8324D-4E74-4452-B890-79093302C765}" type="slidenum">
              <a:rPr lang="en-US"/>
              <a:pPr/>
              <a:t>42</a:t>
            </a:fld>
            <a:endParaRPr lang="en-US"/>
          </a:p>
        </p:txBody>
      </p:sp>
      <p:sp>
        <p:nvSpPr>
          <p:cNvPr id="106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642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285FB-1B0B-484A-9DEB-09BDDB26B10E}" type="slidenum">
              <a:rPr lang="en-US"/>
              <a:pPr/>
              <a:t>43</a:t>
            </a:fld>
            <a:endParaRPr lang="en-US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470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285FB-1B0B-484A-9DEB-09BDDB26B10E}" type="slidenum">
              <a:rPr lang="en-US"/>
              <a:pPr/>
              <a:t>44</a:t>
            </a:fld>
            <a:endParaRPr lang="en-US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430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B22A70-FBDF-4041-85A5-1D06072421C0}" type="slidenum">
              <a:rPr lang="en-US"/>
              <a:pPr/>
              <a:t>45</a:t>
            </a:fld>
            <a:endParaRPr lang="en-US"/>
          </a:p>
        </p:txBody>
      </p:sp>
      <p:sp>
        <p:nvSpPr>
          <p:cNvPr id="106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605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7162D-04A9-4B7D-927A-89EA95D5D620}" type="slidenum">
              <a:rPr lang="en-US"/>
              <a:pPr/>
              <a:t>46</a:t>
            </a:fld>
            <a:endParaRPr lang="en-US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67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BD1B7-BCCE-4966-BF57-C059DD4A88D9}" type="slidenum">
              <a:rPr lang="en-US"/>
              <a:pPr/>
              <a:t>47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121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D7B9E-C1F9-41A6-9D69-26548618A61B}" type="slidenum">
              <a:rPr lang="en-US"/>
              <a:pPr/>
              <a:t>48</a:t>
            </a:fld>
            <a:endParaRPr lang="en-US"/>
          </a:p>
        </p:txBody>
      </p:sp>
      <p:sp>
        <p:nvSpPr>
          <p:cNvPr id="107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242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FB54B-F5DA-455C-8143-0EB669B4820B}" type="slidenum">
              <a:rPr lang="en-US"/>
              <a:pPr/>
              <a:t>49</a:t>
            </a:fld>
            <a:endParaRPr lang="en-US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473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FB54B-F5DA-455C-8143-0EB669B4820B}" type="slidenum">
              <a:rPr lang="en-US"/>
              <a:pPr/>
              <a:t>50</a:t>
            </a:fld>
            <a:endParaRPr lang="en-US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83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9FB57-8F7B-4365-ABBA-9AB2523A3C4B}" type="slidenum">
              <a:rPr lang="en-US"/>
              <a:pPr/>
              <a:t>5</a:t>
            </a:fld>
            <a:endParaRPr lang="en-US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619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FB54B-F5DA-455C-8143-0EB669B4820B}" type="slidenum">
              <a:rPr lang="en-US"/>
              <a:pPr/>
              <a:t>51</a:t>
            </a:fld>
            <a:endParaRPr lang="en-US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317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7793B7-CB61-4259-929A-956F981ADDA4}" type="slidenum">
              <a:rPr lang="en-US"/>
              <a:pPr/>
              <a:t>53</a:t>
            </a:fld>
            <a:endParaRPr lang="en-US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466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1D897-CF8D-45EF-913C-605434ABF34A}" type="slidenum">
              <a:rPr lang="en-US"/>
              <a:pPr/>
              <a:t>54</a:t>
            </a:fld>
            <a:endParaRPr lang="en-US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157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D720EB-3A1E-4B15-80D7-AC759D5ABE63}" type="slidenum">
              <a:rPr lang="en-US"/>
              <a:pPr/>
              <a:t>55</a:t>
            </a:fld>
            <a:endParaRPr lang="en-US"/>
          </a:p>
        </p:txBody>
      </p:sp>
      <p:sp>
        <p:nvSpPr>
          <p:cNvPr id="113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45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B49D03-5DA9-467C-8AAB-A9F9E8265A18}" type="slidenum">
              <a:rPr lang="en-US"/>
              <a:pPr/>
              <a:t>56</a:t>
            </a:fld>
            <a:endParaRPr lang="en-US"/>
          </a:p>
        </p:txBody>
      </p:sp>
      <p:sp>
        <p:nvSpPr>
          <p:cNvPr id="113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88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4F07D-0BC5-4E1E-9A88-3F9E3B0B6890}" type="slidenum">
              <a:rPr lang="en-US"/>
              <a:pPr/>
              <a:t>57</a:t>
            </a:fld>
            <a:endParaRPr lang="en-US"/>
          </a:p>
        </p:txBody>
      </p:sp>
      <p:sp>
        <p:nvSpPr>
          <p:cNvPr id="115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084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F6C77-50F8-4F7D-8A29-370083626D53}" type="slidenum">
              <a:rPr lang="en-US"/>
              <a:pPr/>
              <a:t>58</a:t>
            </a:fld>
            <a:endParaRPr lang="en-US"/>
          </a:p>
        </p:txBody>
      </p:sp>
      <p:sp>
        <p:nvSpPr>
          <p:cNvPr id="114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94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FD73E-6C1F-4A54-8189-C6EBAB5D755B}" type="slidenum">
              <a:rPr lang="en-US"/>
              <a:pPr/>
              <a:t>59</a:t>
            </a:fld>
            <a:endParaRPr lang="en-US"/>
          </a:p>
        </p:txBody>
      </p:sp>
      <p:sp>
        <p:nvSpPr>
          <p:cNvPr id="114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595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23911-70EB-4206-BC0D-41B5A0ECB64B}" type="slidenum">
              <a:rPr lang="en-US"/>
              <a:pPr/>
              <a:t>60</a:t>
            </a:fld>
            <a:endParaRPr lang="en-US"/>
          </a:p>
        </p:txBody>
      </p:sp>
      <p:sp>
        <p:nvSpPr>
          <p:cNvPr id="115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720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644EC1-7B0C-49FA-89AB-4FEE976262A4}" type="slidenum">
              <a:rPr lang="en-US"/>
              <a:pPr/>
              <a:t>61</a:t>
            </a:fld>
            <a:endParaRPr lang="en-US"/>
          </a:p>
        </p:txBody>
      </p:sp>
      <p:sp>
        <p:nvSpPr>
          <p:cNvPr id="114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14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65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9FB57-8F7B-4365-ABBA-9AB2523A3C4B}" type="slidenum">
              <a:rPr lang="en-US"/>
              <a:pPr/>
              <a:t>6</a:t>
            </a:fld>
            <a:endParaRPr lang="en-US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214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6497B2-ECC8-4242-9DDB-C5BD83E3908C}" type="slidenum">
              <a:rPr lang="en-US"/>
              <a:pPr/>
              <a:t>62</a:t>
            </a:fld>
            <a:endParaRPr lang="en-US"/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251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0B9A3F-669D-4E59-A4F5-8B7808DDBB8C}" type="slidenum">
              <a:rPr lang="en-US"/>
              <a:pPr/>
              <a:t>63</a:t>
            </a:fld>
            <a:endParaRPr lang="en-US"/>
          </a:p>
        </p:txBody>
      </p:sp>
      <p:sp>
        <p:nvSpPr>
          <p:cNvPr id="116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572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70097B-F5EE-4985-AF1D-958D67D9AFFB}" type="slidenum">
              <a:rPr lang="en-US"/>
              <a:pPr/>
              <a:t>64</a:t>
            </a:fld>
            <a:endParaRPr lang="en-US"/>
          </a:p>
        </p:txBody>
      </p:sp>
      <p:sp>
        <p:nvSpPr>
          <p:cNvPr id="116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972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5B89B-4E88-43D2-850B-81B6C3714D03}" type="slidenum">
              <a:rPr lang="en-US"/>
              <a:pPr/>
              <a:t>65</a:t>
            </a:fld>
            <a:endParaRPr lang="en-US"/>
          </a:p>
        </p:txBody>
      </p:sp>
      <p:sp>
        <p:nvSpPr>
          <p:cNvPr id="116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78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D9756E-265F-47B9-BD01-E46D8C474C69}" type="slidenum">
              <a:rPr lang="en-US"/>
              <a:pPr/>
              <a:t>66</a:t>
            </a:fld>
            <a:endParaRPr lang="en-US"/>
          </a:p>
        </p:txBody>
      </p:sp>
      <p:sp>
        <p:nvSpPr>
          <p:cNvPr id="116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3824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334162-9284-4452-92D7-727E260FBF69}" type="slidenum">
              <a:rPr lang="en-US"/>
              <a:pPr/>
              <a:t>67</a:t>
            </a:fld>
            <a:endParaRPr lang="en-US"/>
          </a:p>
        </p:txBody>
      </p:sp>
      <p:sp>
        <p:nvSpPr>
          <p:cNvPr id="116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336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11643-1531-487A-830C-90CF9D5F452D}" type="slidenum">
              <a:rPr lang="en-US"/>
              <a:pPr/>
              <a:t>68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0872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42E15-32D9-4222-9691-871A708185F5}" type="slidenum">
              <a:rPr lang="en-US"/>
              <a:pPr/>
              <a:t>69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568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089AF-1626-444D-B6EB-33D4F79655D3}" type="slidenum">
              <a:rPr lang="en-US"/>
              <a:pPr/>
              <a:t>70</a:t>
            </a:fld>
            <a:endParaRPr lang="en-US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7911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C6EDF1-987C-4C02-A1EC-337EAA1D6747}" type="slidenum">
              <a:rPr lang="en-US"/>
              <a:pPr/>
              <a:t>71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29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64BC0F-3C47-4FBB-AC4E-9B62C06A54E5}" type="slidenum">
              <a:rPr lang="en-US"/>
              <a:pPr/>
              <a:t>8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7096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30348-1BAB-422C-9AAE-43538439B99E}" type="slidenum">
              <a:rPr lang="en-US"/>
              <a:pPr/>
              <a:t>72</a:t>
            </a:fld>
            <a:endParaRPr lang="en-US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6760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42E15-32D9-4222-9691-871A708185F5}" type="slidenum">
              <a:rPr lang="en-US"/>
              <a:pPr/>
              <a:t>73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348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42E15-32D9-4222-9691-871A708185F5}" type="slidenum">
              <a:rPr lang="en-US"/>
              <a:pPr/>
              <a:t>74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017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42E15-32D9-4222-9691-871A708185F5}" type="slidenum">
              <a:rPr lang="en-US"/>
              <a:pPr/>
              <a:t>75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528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42E15-32D9-4222-9691-871A708185F5}" type="slidenum">
              <a:rPr lang="en-US"/>
              <a:pPr/>
              <a:t>76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9839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83970B-656E-4CE6-9A17-7CF85834614F}" type="slidenum">
              <a:rPr lang="en-US"/>
              <a:pPr/>
              <a:t>78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2708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748F2-51AD-4FA8-ADC9-04EFE92F2E76}" type="slidenum">
              <a:rPr lang="en-US"/>
              <a:pPr/>
              <a:t>79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5288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748F2-51AD-4FA8-ADC9-04EFE92F2E76}" type="slidenum">
              <a:rPr lang="en-US"/>
              <a:pPr/>
              <a:t>80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191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DD22EC-7395-4A2F-9DBA-DF1044045050}" type="slidenum">
              <a:rPr lang="en-US"/>
              <a:pPr/>
              <a:t>81</a:t>
            </a:fld>
            <a:endParaRPr lang="en-US"/>
          </a:p>
        </p:txBody>
      </p:sp>
      <p:sp>
        <p:nvSpPr>
          <p:cNvPr id="120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061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CD1093-55FC-4074-A2EF-2ADC98E5FE37}" type="slidenum">
              <a:rPr lang="en-US"/>
              <a:pPr/>
              <a:t>83</a:t>
            </a:fld>
            <a:endParaRPr lang="en-US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95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93F34-5E97-47FF-B1F0-6888467750CC}" type="slidenum">
              <a:rPr lang="en-US"/>
              <a:pPr/>
              <a:t>9</a:t>
            </a:fld>
            <a:endParaRPr lang="en-US"/>
          </a:p>
        </p:txBody>
      </p:sp>
      <p:sp>
        <p:nvSpPr>
          <p:cNvPr id="97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323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D2DFA-0A07-4CFB-A235-632819094353}" type="slidenum">
              <a:rPr lang="en-US"/>
              <a:pPr/>
              <a:t>84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1377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D2DFA-0A07-4CFB-A235-632819094353}" type="slidenum">
              <a:rPr lang="en-US"/>
              <a:pPr/>
              <a:t>85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2336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C9118-05A6-465D-A075-77BCBC8B5A39}" type="slidenum">
              <a:rPr lang="en-US"/>
              <a:pPr/>
              <a:t>86</a:t>
            </a:fld>
            <a:endParaRPr lang="en-US"/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94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84645-4E3E-4F1E-AA8B-AC4F46AA150B}" type="slidenum">
              <a:rPr lang="en-US"/>
              <a:pPr/>
              <a:t>87</a:t>
            </a:fld>
            <a:endParaRPr lang="en-US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6804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6B7107-8A7D-4B03-851A-AFF048225D3C}" type="slidenum">
              <a:rPr lang="en-US"/>
              <a:pPr/>
              <a:t>88</a:t>
            </a:fld>
            <a:endParaRPr lang="en-US"/>
          </a:p>
        </p:txBody>
      </p:sp>
      <p:sp>
        <p:nvSpPr>
          <p:cNvPr id="121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1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3694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8C17D-25A9-420D-8A4F-67CA1A9303AA}" type="slidenum">
              <a:rPr lang="en-US"/>
              <a:pPr/>
              <a:t>89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8962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D484B0-8400-4125-9647-3808930C11FC}" type="slidenum">
              <a:rPr lang="en-US"/>
              <a:pPr/>
              <a:t>92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750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EAB5C0-66B3-4F09-90C8-0C367E2BA8D6}" type="slidenum">
              <a:rPr lang="en-US"/>
              <a:pPr/>
              <a:t>93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68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B8638-132E-4D8B-A4E1-5734874FFF62}" type="slidenum">
              <a:rPr lang="en-US"/>
              <a:pPr/>
              <a:t>94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8894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E1308-CA69-465E-AA8A-A32C356F0B7C}" type="slidenum">
              <a:rPr lang="en-US"/>
              <a:pPr/>
              <a:t>95</a:t>
            </a:fld>
            <a:endParaRPr lang="en-US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1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81C14-F41C-40CB-B8D2-88619E0D10BF}" type="slidenum">
              <a:rPr lang="en-US"/>
              <a:pPr/>
              <a:t>10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1904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BD42B7-70EA-4E4B-9640-5CCA69F56675}" type="slidenum">
              <a:rPr lang="en-US"/>
              <a:pPr/>
              <a:t>96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257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D93269-97C7-4390-A88E-7C3DE56EB9F8}" type="slidenum">
              <a:rPr lang="en-US"/>
              <a:pPr/>
              <a:t>97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5487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D93269-97C7-4390-A88E-7C3DE56EB9F8}" type="slidenum">
              <a:rPr lang="en-US"/>
              <a:pPr/>
              <a:t>98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4039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F8B711-1C4E-44C1-AA84-53C7C1F975CB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2761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F8267-B6C0-4C95-8DB1-3E05763470C4}" type="slidenum">
              <a:rPr lang="en-US"/>
              <a:pPr/>
              <a:t>100</a:t>
            </a:fld>
            <a:endParaRPr lang="en-US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9866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81868F-ABC2-445F-BE1E-E5DDA93F3A76}" type="slidenum">
              <a:rPr lang="en-US"/>
              <a:pPr/>
              <a:t>101</a:t>
            </a:fld>
            <a:endParaRPr lang="en-US"/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0550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442AB4-4F49-40AB-8102-DA354F2A07A1}" type="slidenum">
              <a:rPr lang="en-US"/>
              <a:pPr/>
              <a:t>102</a:t>
            </a:fld>
            <a:endParaRPr lang="en-US"/>
          </a:p>
        </p:txBody>
      </p:sp>
      <p:sp>
        <p:nvSpPr>
          <p:cNvPr id="122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2583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C8BC41-C149-48FF-A589-24F84CE44481}" type="slidenum">
              <a:rPr lang="en-US"/>
              <a:pPr/>
              <a:t>103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357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757D4-A7D9-4D33-847D-E5F728B1FE32}" type="slidenum">
              <a:rPr lang="en-US"/>
              <a:pPr/>
              <a:t>104</a:t>
            </a:fld>
            <a:endParaRPr lang="en-US"/>
          </a:p>
        </p:txBody>
      </p:sp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256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757D4-A7D9-4D33-847D-E5F728B1FE32}" type="slidenum">
              <a:rPr lang="en-US"/>
              <a:pPr/>
              <a:t>105</a:t>
            </a:fld>
            <a:endParaRPr lang="en-US"/>
          </a:p>
        </p:txBody>
      </p:sp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1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746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1055747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48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749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55750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1055751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5752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055753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4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5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6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7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5758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5759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55760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1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2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3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4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5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766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55767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5768" name="Rectangle 2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1D3C9620-FBA0-40F6-846E-0C4EF7728AD0}" type="datetime1">
              <a:rPr lang="en-US"/>
              <a:pPr/>
              <a:t>3/26/2018</a:t>
            </a:fld>
            <a:endParaRPr lang="en-US"/>
          </a:p>
        </p:txBody>
      </p:sp>
      <p:sp>
        <p:nvSpPr>
          <p:cNvPr id="1055769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38EB3B3-4EE2-454F-94FE-3CC75D0AD4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5770" name="Rectangle 2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6AD5F-84C2-4BFD-A2BB-29DEFE30D0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BA7DB-89E0-4C4F-B1C9-7199E528E1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81CF9A3-F487-4904-8C6D-41F0409868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51E79BA-04B2-43B6-B1C8-4EE38454B7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1C6C2-B4EC-422E-9D85-AC0972D248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DA2B8-0DF5-4E7F-B177-1A9433FD15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B1C6D-3853-4172-BB3C-AE4D3CD5D1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DF296-2F42-4270-B1EC-32E438B6FF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B6D2-067A-427A-8D1D-9106EAB2DA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97032-DF12-4C00-BB2D-94F47D92E4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95D60-C8C4-4C3B-8837-148D01E547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E2A38-EF4D-443F-97C4-DA16BDE3B9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54723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24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725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54726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1054727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4728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054729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0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1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2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3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4734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4735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54736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37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38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39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40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41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74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54743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4744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54745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1054746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8BAD3C7E-EE73-4883-9302-64D616588F1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4747" name="Line 27"/>
          <p:cNvSpPr>
            <a:spLocks noChangeShapeType="1"/>
          </p:cNvSpPr>
          <p:nvPr userDrawn="1"/>
        </p:nvSpPr>
        <p:spPr bwMode="auto">
          <a:xfrm>
            <a:off x="457200" y="1066800"/>
            <a:ext cx="8229600" cy="0"/>
          </a:xfrm>
          <a:prstGeom prst="line">
            <a:avLst/>
          </a:prstGeom>
          <a:noFill/>
          <a:ln w="9525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4.wmf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3.wmf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jpe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6.w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4.bin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5B5B-94AC-48F3-9E06-D95DBB4A983F}" type="slidenum">
              <a:rPr lang="en-US"/>
              <a:pPr/>
              <a:t>1</a:t>
            </a:fld>
            <a:endParaRPr lang="en-US"/>
          </a:p>
        </p:txBody>
      </p:sp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200400"/>
            <a:ext cx="6959600" cy="800100"/>
          </a:xfrm>
        </p:spPr>
        <p:txBody>
          <a:bodyPr/>
          <a:lstStyle/>
          <a:p>
            <a:r>
              <a:rPr lang="en-US" sz="6500" dirty="0"/>
              <a:t>Chapter 10</a:t>
            </a:r>
            <a:br>
              <a:rPr lang="en-US" sz="6500" dirty="0"/>
            </a:br>
            <a:endParaRPr lang="en-US" sz="4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366C-CE58-4ECB-A90A-CA9D6FB7D538}" type="slidenum">
              <a:rPr lang="en-US"/>
              <a:pPr/>
              <a:t>10</a:t>
            </a:fld>
            <a:endParaRPr lang="en-US"/>
          </a:p>
        </p:txBody>
      </p:sp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55650"/>
          </a:xfrm>
        </p:spPr>
        <p:txBody>
          <a:bodyPr/>
          <a:lstStyle/>
          <a:p>
            <a:r>
              <a:rPr lang="en-US" dirty="0"/>
              <a:t>Insertion</a:t>
            </a:r>
            <a:endParaRPr lang="en-US" sz="4000" dirty="0"/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077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00"/>
                </a:solidFill>
              </a:rPr>
              <a:t>insertAtExternal</a:t>
            </a:r>
            <a:r>
              <a:rPr lang="en-US" dirty="0">
                <a:solidFill>
                  <a:srgbClr val="FFFF00"/>
                </a:solidFill>
              </a:rPr>
              <a:t> (</a:t>
            </a:r>
            <a:r>
              <a:rPr lang="en-US" dirty="0" err="1">
                <a:solidFill>
                  <a:srgbClr val="FFFF00"/>
                </a:solidFill>
              </a:rPr>
              <a:t>v,e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Insert the element e at the external node v and expand v to be internal, having new (empty) external node children; an error occurs if v is an internal node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038600"/>
            <a:ext cx="2200275" cy="207645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D7DF-93B0-4B68-A2F3-B2668E1034C5}" type="slidenum">
              <a:rPr lang="en-US"/>
              <a:pPr/>
              <a:t>100</a:t>
            </a:fld>
            <a:endParaRPr lang="en-US"/>
          </a:p>
        </p:txBody>
      </p:sp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Removal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0281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Let </a:t>
            </a:r>
            <a:r>
              <a:rPr lang="en-US" sz="2800" b="1" i="1" dirty="0">
                <a:latin typeface="Times New Roman" pitchFamily="18" charset="0"/>
              </a:rPr>
              <a:t>T</a:t>
            </a:r>
            <a:r>
              <a:rPr lang="en-US" sz="2800" dirty="0"/>
              <a:t> be a (2,4) tree with </a:t>
            </a:r>
            <a:r>
              <a:rPr lang="en-US" sz="2800" b="1" i="1" dirty="0">
                <a:latin typeface="Times New Roman" pitchFamily="18" charset="0"/>
              </a:rPr>
              <a:t>n</a:t>
            </a:r>
            <a:r>
              <a:rPr lang="en-US" sz="2800" dirty="0"/>
              <a:t> items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Tree </a:t>
            </a:r>
            <a:r>
              <a:rPr lang="en-US" sz="2400" b="1" i="1" dirty="0">
                <a:latin typeface="Times New Roman" pitchFamily="18" charset="0"/>
              </a:rPr>
              <a:t>T</a:t>
            </a:r>
            <a:r>
              <a:rPr lang="en-US" sz="2400" dirty="0"/>
              <a:t> has</a:t>
            </a:r>
            <a:r>
              <a:rPr lang="en-US" sz="2400" b="1" i="1" dirty="0">
                <a:latin typeface="Times New Roman" pitchFamily="18" charset="0"/>
              </a:rPr>
              <a:t> O</a:t>
            </a:r>
            <a:r>
              <a:rPr lang="en-US" sz="2400" dirty="0">
                <a:latin typeface="Times New Roman" pitchFamily="18" charset="0"/>
              </a:rPr>
              <a:t>(log 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) </a:t>
            </a:r>
            <a:r>
              <a:rPr lang="en-US" sz="2400" dirty="0"/>
              <a:t>height</a:t>
            </a:r>
            <a:r>
              <a:rPr lang="en-US" sz="2400" b="1" i="1" dirty="0">
                <a:latin typeface="Times New Roman" pitchFamily="18" charset="0"/>
              </a:rPr>
              <a:t> 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In a removal operation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One visits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(log 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dirty="0"/>
              <a:t> nodes to locate the node from which to delete the entry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One handles an underflow with a series of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(log 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dirty="0"/>
              <a:t> fusions, followed by at most one transfer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 Each fusion and transfer takes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(1)</a:t>
            </a:r>
            <a:r>
              <a:rPr lang="en-US" sz="2400" dirty="0"/>
              <a:t> time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Thus, removing an item from a (2,4) tree takes </a:t>
            </a:r>
            <a:r>
              <a:rPr lang="en-US" sz="2800" b="1" i="1" dirty="0">
                <a:latin typeface="Times New Roman" pitchFamily="18" charset="0"/>
              </a:rPr>
              <a:t>O</a:t>
            </a:r>
            <a:r>
              <a:rPr lang="en-US" sz="2800" dirty="0">
                <a:latin typeface="Times New Roman" pitchFamily="18" charset="0"/>
              </a:rPr>
              <a:t>(log </a:t>
            </a:r>
            <a:r>
              <a:rPr lang="en-US" sz="2800" b="1" i="1" dirty="0">
                <a:latin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</a:rPr>
              <a:t>)</a:t>
            </a:r>
            <a:r>
              <a:rPr lang="en-US" sz="2800" dirty="0"/>
              <a:t> time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550" y="5330415"/>
            <a:ext cx="1835943" cy="1375185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810E-55ED-426F-81EB-47E78301DB66}" type="slidenum">
              <a:rPr lang="en-US"/>
              <a:pPr/>
              <a:t>101</a:t>
            </a:fld>
            <a:endParaRPr lang="en-US"/>
          </a:p>
        </p:txBody>
      </p:sp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0213"/>
            <a:ext cx="8229600" cy="692150"/>
          </a:xfrm>
        </p:spPr>
        <p:txBody>
          <a:bodyPr/>
          <a:lstStyle/>
          <a:p>
            <a:r>
              <a:rPr lang="en-US"/>
              <a:t>Implementing a Dictionary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/>
              <a:t>Comparison of efficient dictionary implementations</a:t>
            </a:r>
          </a:p>
        </p:txBody>
      </p:sp>
      <p:graphicFrame>
        <p:nvGraphicFramePr>
          <p:cNvPr id="945190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44860"/>
              </p:ext>
            </p:extLst>
          </p:nvPr>
        </p:nvGraphicFramePr>
        <p:xfrm>
          <a:off x="228599" y="1905000"/>
          <a:ext cx="8839202" cy="3962400"/>
        </p:xfrm>
        <a:graphic>
          <a:graphicData uri="http://schemas.openxmlformats.org/drawingml/2006/table">
            <a:tbl>
              <a:tblPr/>
              <a:tblGrid>
                <a:gridCol w="1585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9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6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54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Search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Insert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Notes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8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Hash Table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01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01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01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01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no ordered dictionary 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methods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simple to implement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01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Skip List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b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 prob.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b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 prob.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b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 prob.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randomized insertion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simple to implement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7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(2,4) Tree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 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b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worst-case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 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b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worst-case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 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b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worst-case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complex to implement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143000"/>
          </a:xfrm>
          <a:solidFill>
            <a:schemeClr val="accent1"/>
          </a:solidFill>
        </p:spPr>
        <p:txBody>
          <a:bodyPr/>
          <a:lstStyle/>
          <a:p>
            <a:r>
              <a:rPr lang="en-US">
                <a:solidFill>
                  <a:srgbClr val="EF0129"/>
                </a:solidFill>
              </a:rPr>
              <a:t>Red-</a:t>
            </a:r>
            <a:r>
              <a:rPr lang="en-US">
                <a:solidFill>
                  <a:srgbClr val="000000"/>
                </a:solidFill>
                <a:effectLst/>
              </a:rPr>
              <a:t>Black</a:t>
            </a:r>
            <a:r>
              <a:rPr lang="en-US"/>
              <a:t> Trees</a:t>
            </a:r>
          </a:p>
        </p:txBody>
      </p:sp>
      <p:sp>
        <p:nvSpPr>
          <p:cNvPr id="1227779" name="Oval 3"/>
          <p:cNvSpPr>
            <a:spLocks noChangeArrowheads="1"/>
          </p:cNvSpPr>
          <p:nvPr/>
        </p:nvSpPr>
        <p:spPr bwMode="auto">
          <a:xfrm>
            <a:off x="4406900" y="3308350"/>
            <a:ext cx="319088" cy="32067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1227780" name="AutoShape 4"/>
          <p:cNvCxnSpPr>
            <a:cxnSpLocks noChangeShapeType="1"/>
            <a:stCxn id="1227785" idx="0"/>
            <a:endCxn id="1227779" idx="5"/>
          </p:cNvCxnSpPr>
          <p:nvPr/>
        </p:nvCxnSpPr>
        <p:spPr bwMode="auto">
          <a:xfrm flipH="1" flipV="1">
            <a:off x="4679950" y="3600450"/>
            <a:ext cx="703263" cy="165100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1227781" name="AutoShape 5"/>
          <p:cNvCxnSpPr>
            <a:cxnSpLocks noChangeShapeType="1"/>
            <a:stCxn id="1227782" idx="7"/>
            <a:endCxn id="1227779" idx="3"/>
          </p:cNvCxnSpPr>
          <p:nvPr/>
        </p:nvCxnSpPr>
        <p:spPr bwMode="auto">
          <a:xfrm flipV="1">
            <a:off x="3762375" y="3600450"/>
            <a:ext cx="690563" cy="231775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27782" name="Oval 6"/>
          <p:cNvSpPr>
            <a:spLocks noChangeArrowheads="1"/>
          </p:cNvSpPr>
          <p:nvPr/>
        </p:nvSpPr>
        <p:spPr bwMode="auto">
          <a:xfrm>
            <a:off x="3489325" y="3803650"/>
            <a:ext cx="320675" cy="320675"/>
          </a:xfrm>
          <a:prstGeom prst="ellipse">
            <a:avLst/>
          </a:prstGeom>
          <a:solidFill>
            <a:srgbClr val="EF0129"/>
          </a:solidFill>
          <a:ln w="3810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227783" name="Rectangle 7"/>
          <p:cNvSpPr>
            <a:spLocks noChangeAspect="1" noChangeArrowheads="1"/>
          </p:cNvSpPr>
          <p:nvPr/>
        </p:nvSpPr>
        <p:spPr bwMode="auto">
          <a:xfrm>
            <a:off x="3124200" y="4379913"/>
            <a:ext cx="230188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227784" name="AutoShape 8"/>
          <p:cNvCxnSpPr>
            <a:cxnSpLocks noChangeShapeType="1"/>
            <a:stCxn id="1227783" idx="0"/>
            <a:endCxn id="1227782" idx="3"/>
          </p:cNvCxnSpPr>
          <p:nvPr/>
        </p:nvCxnSpPr>
        <p:spPr bwMode="auto">
          <a:xfrm flipV="1">
            <a:off x="3240088" y="4095750"/>
            <a:ext cx="296862" cy="26511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27785" name="Oval 9"/>
          <p:cNvSpPr>
            <a:spLocks noChangeArrowheads="1"/>
          </p:cNvSpPr>
          <p:nvPr/>
        </p:nvSpPr>
        <p:spPr bwMode="auto">
          <a:xfrm>
            <a:off x="5222875" y="3784600"/>
            <a:ext cx="319088" cy="320675"/>
          </a:xfrm>
          <a:prstGeom prst="ellipse">
            <a:avLst/>
          </a:prstGeom>
          <a:solidFill>
            <a:srgbClr val="EF0129"/>
          </a:solidFill>
          <a:ln w="3810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227786" name="Rectangle 10"/>
          <p:cNvSpPr>
            <a:spLocks noChangeAspect="1" noChangeArrowheads="1"/>
          </p:cNvSpPr>
          <p:nvPr/>
        </p:nvSpPr>
        <p:spPr bwMode="auto">
          <a:xfrm>
            <a:off x="4973638" y="4360863"/>
            <a:ext cx="230187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1227787" name="Rectangle 11"/>
          <p:cNvSpPr>
            <a:spLocks noChangeAspect="1" noChangeArrowheads="1"/>
          </p:cNvSpPr>
          <p:nvPr/>
        </p:nvSpPr>
        <p:spPr bwMode="auto">
          <a:xfrm>
            <a:off x="5561013" y="4360863"/>
            <a:ext cx="230187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227788" name="AutoShape 12"/>
          <p:cNvCxnSpPr>
            <a:cxnSpLocks noChangeShapeType="1"/>
            <a:stCxn id="1227787" idx="0"/>
            <a:endCxn id="1227785" idx="5"/>
          </p:cNvCxnSpPr>
          <p:nvPr/>
        </p:nvCxnSpPr>
        <p:spPr bwMode="auto">
          <a:xfrm flipH="1" flipV="1">
            <a:off x="5495925" y="4076700"/>
            <a:ext cx="180975" cy="26511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27789" name="AutoShape 13"/>
          <p:cNvCxnSpPr>
            <a:cxnSpLocks noChangeShapeType="1"/>
            <a:stCxn id="1227786" idx="0"/>
            <a:endCxn id="1227785" idx="3"/>
          </p:cNvCxnSpPr>
          <p:nvPr/>
        </p:nvCxnSpPr>
        <p:spPr bwMode="auto">
          <a:xfrm flipV="1">
            <a:off x="5089525" y="4076700"/>
            <a:ext cx="179388" cy="26511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27790" name="Oval 14"/>
          <p:cNvSpPr>
            <a:spLocks noChangeArrowheads="1"/>
          </p:cNvSpPr>
          <p:nvPr/>
        </p:nvSpPr>
        <p:spPr bwMode="auto">
          <a:xfrm>
            <a:off x="3908425" y="4375150"/>
            <a:ext cx="319088" cy="320675"/>
          </a:xfrm>
          <a:prstGeom prst="ellipse">
            <a:avLst/>
          </a:prstGeom>
          <a:solidFill>
            <a:srgbClr val="EF0129"/>
          </a:solidFill>
          <a:ln w="3810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227791" name="Rectangle 15"/>
          <p:cNvSpPr>
            <a:spLocks noChangeAspect="1" noChangeArrowheads="1"/>
          </p:cNvSpPr>
          <p:nvPr/>
        </p:nvSpPr>
        <p:spPr bwMode="auto">
          <a:xfrm>
            <a:off x="3659188" y="4951413"/>
            <a:ext cx="230187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1227792" name="Rectangle 16"/>
          <p:cNvSpPr>
            <a:spLocks noChangeAspect="1" noChangeArrowheads="1"/>
          </p:cNvSpPr>
          <p:nvPr/>
        </p:nvSpPr>
        <p:spPr bwMode="auto">
          <a:xfrm>
            <a:off x="4305300" y="4951413"/>
            <a:ext cx="230188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227793" name="AutoShape 17"/>
          <p:cNvCxnSpPr>
            <a:cxnSpLocks noChangeShapeType="1"/>
            <a:stCxn id="1227792" idx="0"/>
            <a:endCxn id="1227790" idx="5"/>
          </p:cNvCxnSpPr>
          <p:nvPr/>
        </p:nvCxnSpPr>
        <p:spPr bwMode="auto">
          <a:xfrm flipH="1" flipV="1">
            <a:off x="4181475" y="4667250"/>
            <a:ext cx="239713" cy="26511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27794" name="AutoShape 18"/>
          <p:cNvCxnSpPr>
            <a:cxnSpLocks noChangeShapeType="1"/>
            <a:stCxn id="1227791" idx="0"/>
            <a:endCxn id="1227790" idx="3"/>
          </p:cNvCxnSpPr>
          <p:nvPr/>
        </p:nvCxnSpPr>
        <p:spPr bwMode="auto">
          <a:xfrm flipV="1">
            <a:off x="3775075" y="4667250"/>
            <a:ext cx="179388" cy="26511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27795" name="AutoShape 19"/>
          <p:cNvCxnSpPr>
            <a:cxnSpLocks noChangeShapeType="1"/>
            <a:stCxn id="1227790" idx="0"/>
            <a:endCxn id="1227782" idx="5"/>
          </p:cNvCxnSpPr>
          <p:nvPr/>
        </p:nvCxnSpPr>
        <p:spPr bwMode="auto">
          <a:xfrm flipH="1" flipV="1">
            <a:off x="3762375" y="4095750"/>
            <a:ext cx="306388" cy="260350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27796" name="Text Box 20"/>
          <p:cNvSpPr txBox="1">
            <a:spLocks noChangeArrowheads="1"/>
          </p:cNvSpPr>
          <p:nvPr/>
        </p:nvSpPr>
        <p:spPr bwMode="auto">
          <a:xfrm>
            <a:off x="3276600" y="3460750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>
                <a:solidFill>
                  <a:schemeClr val="tx2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227797" name="Text Box 21"/>
          <p:cNvSpPr txBox="1">
            <a:spLocks noChangeArrowheads="1"/>
          </p:cNvSpPr>
          <p:nvPr/>
        </p:nvSpPr>
        <p:spPr bwMode="auto">
          <a:xfrm>
            <a:off x="4114800" y="3994150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>
                <a:solidFill>
                  <a:schemeClr val="tx2"/>
                </a:solidFill>
                <a:latin typeface="Times New Roman" pitchFamily="18" charset="0"/>
              </a:rPr>
              <a:t>z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49A5-EFBD-4640-97E4-08619EC30824}" type="slidenum">
              <a:rPr lang="en-US"/>
              <a:pPr/>
              <a:t>103</a:t>
            </a:fld>
            <a:endParaRPr lang="en-US"/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23913"/>
          </a:xfrm>
        </p:spPr>
        <p:txBody>
          <a:bodyPr/>
          <a:lstStyle/>
          <a:p>
            <a:r>
              <a:rPr lang="en-US" dirty="0"/>
              <a:t>Red-Black Trees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2590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FF00"/>
                </a:solidFill>
              </a:rPr>
              <a:t>red-black tree</a:t>
            </a:r>
            <a:r>
              <a:rPr lang="en-US" sz="2400" dirty="0"/>
              <a:t> is a binary search tree with nodes colored red and black such that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FF00"/>
                </a:solidFill>
              </a:rPr>
              <a:t>Root Property:</a:t>
            </a:r>
            <a:r>
              <a:rPr lang="en-US" sz="2000" dirty="0"/>
              <a:t> the root is black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FF00"/>
                </a:solidFill>
              </a:rPr>
              <a:t>External Property:</a:t>
            </a:r>
            <a:r>
              <a:rPr lang="en-US" sz="2000" dirty="0"/>
              <a:t> every external node is black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FF00"/>
                </a:solidFill>
              </a:rPr>
              <a:t>Internal Property:</a:t>
            </a:r>
            <a:r>
              <a:rPr lang="en-US" sz="2000" dirty="0"/>
              <a:t> the children of a red node are black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FF00"/>
                </a:solidFill>
              </a:rPr>
              <a:t>Depth Property:</a:t>
            </a:r>
            <a:r>
              <a:rPr lang="en-US" sz="2000" dirty="0"/>
              <a:t> all the external nodes have the same black depth 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Defined as the number of black ancestors minus one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(node is an ancestor of itself)</a:t>
            </a:r>
          </a:p>
        </p:txBody>
      </p:sp>
      <p:sp>
        <p:nvSpPr>
          <p:cNvPr id="947204" name="Oval 4"/>
          <p:cNvSpPr>
            <a:spLocks noChangeArrowheads="1"/>
          </p:cNvSpPr>
          <p:nvPr/>
        </p:nvSpPr>
        <p:spPr bwMode="auto">
          <a:xfrm>
            <a:off x="4321175" y="3657600"/>
            <a:ext cx="320675" cy="319088"/>
          </a:xfrm>
          <a:prstGeom prst="ellipse">
            <a:avLst/>
          </a:prstGeom>
          <a:solidFill>
            <a:srgbClr val="000000"/>
          </a:solidFill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947207" name="Oval 7"/>
          <p:cNvSpPr>
            <a:spLocks noChangeArrowheads="1"/>
          </p:cNvSpPr>
          <p:nvPr/>
        </p:nvSpPr>
        <p:spPr bwMode="auto">
          <a:xfrm>
            <a:off x="3551238" y="4664075"/>
            <a:ext cx="320675" cy="320675"/>
          </a:xfrm>
          <a:prstGeom prst="ellipse">
            <a:avLst/>
          </a:prstGeom>
          <a:solidFill>
            <a:srgbClr val="000000"/>
          </a:solidFill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947208" name="Rectangle 8"/>
          <p:cNvSpPr>
            <a:spLocks noChangeAspect="1" noChangeArrowheads="1"/>
          </p:cNvSpPr>
          <p:nvPr/>
        </p:nvSpPr>
        <p:spPr bwMode="auto">
          <a:xfrm>
            <a:off x="3303588" y="5240338"/>
            <a:ext cx="230187" cy="230187"/>
          </a:xfrm>
          <a:prstGeom prst="rect">
            <a:avLst/>
          </a:prstGeom>
          <a:solidFill>
            <a:srgbClr val="000000"/>
          </a:solidFill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947209" name="AutoShape 9"/>
          <p:cNvCxnSpPr>
            <a:cxnSpLocks noChangeShapeType="1"/>
            <a:stCxn id="947204" idx="3"/>
            <a:endCxn id="947206" idx="7"/>
          </p:cNvCxnSpPr>
          <p:nvPr/>
        </p:nvCxnSpPr>
        <p:spPr bwMode="auto">
          <a:xfrm flipH="1">
            <a:off x="3236913" y="3959225"/>
            <a:ext cx="1131887" cy="228600"/>
          </a:xfrm>
          <a:prstGeom prst="straightConnector1">
            <a:avLst/>
          </a:prstGeom>
          <a:noFill/>
          <a:ln w="5715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947210" name="AutoShape 10"/>
          <p:cNvCxnSpPr>
            <a:cxnSpLocks noChangeShapeType="1"/>
            <a:stCxn id="947205" idx="1"/>
            <a:endCxn id="947204" idx="5"/>
          </p:cNvCxnSpPr>
          <p:nvPr/>
        </p:nvCxnSpPr>
        <p:spPr bwMode="auto">
          <a:xfrm flipH="1" flipV="1">
            <a:off x="4594225" y="3959225"/>
            <a:ext cx="1279525" cy="228600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47211" name="AutoShape 11"/>
          <p:cNvCxnSpPr>
            <a:cxnSpLocks noChangeShapeType="1"/>
            <a:stCxn id="947232" idx="0"/>
            <a:endCxn id="947205" idx="5"/>
          </p:cNvCxnSpPr>
          <p:nvPr/>
        </p:nvCxnSpPr>
        <p:spPr bwMode="auto">
          <a:xfrm flipH="1" flipV="1">
            <a:off x="6100071" y="4442488"/>
            <a:ext cx="536473" cy="202537"/>
          </a:xfrm>
          <a:prstGeom prst="straightConnector1">
            <a:avLst/>
          </a:prstGeom>
          <a:noFill/>
          <a:ln w="5715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947212" name="AutoShape 12"/>
          <p:cNvCxnSpPr>
            <a:cxnSpLocks noChangeShapeType="1"/>
            <a:stCxn id="947222" idx="7"/>
            <a:endCxn id="947205" idx="3"/>
          </p:cNvCxnSpPr>
          <p:nvPr/>
        </p:nvCxnSpPr>
        <p:spPr bwMode="auto">
          <a:xfrm flipV="1">
            <a:off x="5454650" y="4470400"/>
            <a:ext cx="419100" cy="212725"/>
          </a:xfrm>
          <a:prstGeom prst="straightConnector1">
            <a:avLst/>
          </a:prstGeom>
          <a:noFill/>
          <a:ln w="5715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947213" name="AutoShape 13"/>
          <p:cNvCxnSpPr>
            <a:cxnSpLocks noChangeShapeType="1"/>
            <a:stCxn id="947227" idx="1"/>
            <a:endCxn id="947207" idx="5"/>
          </p:cNvCxnSpPr>
          <p:nvPr/>
        </p:nvCxnSpPr>
        <p:spPr bwMode="auto">
          <a:xfrm flipH="1" flipV="1">
            <a:off x="3824288" y="4965700"/>
            <a:ext cx="198437" cy="234950"/>
          </a:xfrm>
          <a:prstGeom prst="straightConnector1">
            <a:avLst/>
          </a:prstGeom>
          <a:noFill/>
          <a:ln w="5715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947214" name="AutoShape 14"/>
          <p:cNvCxnSpPr>
            <a:cxnSpLocks noChangeShapeType="1"/>
            <a:stCxn id="947208" idx="0"/>
            <a:endCxn id="947207" idx="3"/>
          </p:cNvCxnSpPr>
          <p:nvPr/>
        </p:nvCxnSpPr>
        <p:spPr bwMode="auto">
          <a:xfrm flipV="1">
            <a:off x="3419475" y="4965700"/>
            <a:ext cx="179388" cy="246063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47215" name="AutoShape 15"/>
          <p:cNvCxnSpPr>
            <a:cxnSpLocks noChangeShapeType="1"/>
            <a:stCxn id="947217" idx="7"/>
            <a:endCxn id="947206" idx="3"/>
          </p:cNvCxnSpPr>
          <p:nvPr/>
        </p:nvCxnSpPr>
        <p:spPr bwMode="auto">
          <a:xfrm flipV="1">
            <a:off x="2649538" y="4470400"/>
            <a:ext cx="360362" cy="212725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47216" name="AutoShape 16"/>
          <p:cNvCxnSpPr>
            <a:cxnSpLocks noChangeShapeType="1"/>
            <a:stCxn id="947207" idx="1"/>
            <a:endCxn id="947206" idx="5"/>
          </p:cNvCxnSpPr>
          <p:nvPr/>
        </p:nvCxnSpPr>
        <p:spPr bwMode="auto">
          <a:xfrm flipH="1" flipV="1">
            <a:off x="3236913" y="4470400"/>
            <a:ext cx="361950" cy="212725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47217" name="Oval 17"/>
          <p:cNvSpPr>
            <a:spLocks noChangeArrowheads="1"/>
          </p:cNvSpPr>
          <p:nvPr/>
        </p:nvSpPr>
        <p:spPr bwMode="auto">
          <a:xfrm>
            <a:off x="2376488" y="4664075"/>
            <a:ext cx="319087" cy="320675"/>
          </a:xfrm>
          <a:prstGeom prst="ellipse">
            <a:avLst/>
          </a:prstGeom>
          <a:solidFill>
            <a:srgbClr val="000000"/>
          </a:solidFill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947218" name="Rectangle 18"/>
          <p:cNvSpPr>
            <a:spLocks noChangeAspect="1" noChangeArrowheads="1"/>
          </p:cNvSpPr>
          <p:nvPr/>
        </p:nvSpPr>
        <p:spPr bwMode="auto">
          <a:xfrm>
            <a:off x="2127250" y="5240338"/>
            <a:ext cx="230188" cy="230187"/>
          </a:xfrm>
          <a:prstGeom prst="rect">
            <a:avLst/>
          </a:prstGeom>
          <a:solidFill>
            <a:srgbClr val="000000"/>
          </a:solidFill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947219" name="Rectangle 19"/>
          <p:cNvSpPr>
            <a:spLocks noChangeAspect="1" noChangeArrowheads="1"/>
          </p:cNvSpPr>
          <p:nvPr/>
        </p:nvSpPr>
        <p:spPr bwMode="auto">
          <a:xfrm>
            <a:off x="2714625" y="5240338"/>
            <a:ext cx="230188" cy="230187"/>
          </a:xfrm>
          <a:prstGeom prst="rect">
            <a:avLst/>
          </a:prstGeom>
          <a:solidFill>
            <a:srgbClr val="000000"/>
          </a:solidFill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947220" name="AutoShape 20"/>
          <p:cNvCxnSpPr>
            <a:cxnSpLocks noChangeShapeType="1"/>
            <a:stCxn id="947219" idx="0"/>
            <a:endCxn id="947217" idx="5"/>
          </p:cNvCxnSpPr>
          <p:nvPr/>
        </p:nvCxnSpPr>
        <p:spPr bwMode="auto">
          <a:xfrm flipH="1" flipV="1">
            <a:off x="2649538" y="4965700"/>
            <a:ext cx="180975" cy="246063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47221" name="AutoShape 21"/>
          <p:cNvCxnSpPr>
            <a:cxnSpLocks noChangeShapeType="1"/>
            <a:stCxn id="947218" idx="0"/>
            <a:endCxn id="947217" idx="3"/>
          </p:cNvCxnSpPr>
          <p:nvPr/>
        </p:nvCxnSpPr>
        <p:spPr bwMode="auto">
          <a:xfrm flipV="1">
            <a:off x="2243138" y="4965700"/>
            <a:ext cx="179387" cy="246063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47223" name="Rectangle 23"/>
          <p:cNvSpPr>
            <a:spLocks noChangeAspect="1" noChangeArrowheads="1"/>
          </p:cNvSpPr>
          <p:nvPr/>
        </p:nvSpPr>
        <p:spPr bwMode="auto">
          <a:xfrm>
            <a:off x="4933950" y="5181600"/>
            <a:ext cx="230188" cy="230187"/>
          </a:xfrm>
          <a:prstGeom prst="rect">
            <a:avLst/>
          </a:prstGeom>
          <a:solidFill>
            <a:srgbClr val="000000"/>
          </a:solidFill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947224" name="Rectangle 24"/>
          <p:cNvSpPr>
            <a:spLocks noChangeAspect="1" noChangeArrowheads="1"/>
          </p:cNvSpPr>
          <p:nvPr/>
        </p:nvSpPr>
        <p:spPr bwMode="auto">
          <a:xfrm>
            <a:off x="5519738" y="5181600"/>
            <a:ext cx="231775" cy="230187"/>
          </a:xfrm>
          <a:prstGeom prst="rect">
            <a:avLst/>
          </a:prstGeom>
          <a:solidFill>
            <a:srgbClr val="000000"/>
          </a:solidFill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947225" name="AutoShape 25"/>
          <p:cNvCxnSpPr>
            <a:cxnSpLocks noChangeShapeType="1"/>
            <a:stCxn id="947224" idx="0"/>
            <a:endCxn id="947222" idx="5"/>
          </p:cNvCxnSpPr>
          <p:nvPr/>
        </p:nvCxnSpPr>
        <p:spPr bwMode="auto">
          <a:xfrm flipH="1" flipV="1">
            <a:off x="5455313" y="4937788"/>
            <a:ext cx="180313" cy="243812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47226" name="AutoShape 26"/>
          <p:cNvCxnSpPr>
            <a:cxnSpLocks noChangeShapeType="1"/>
            <a:stCxn id="947223" idx="0"/>
            <a:endCxn id="947222" idx="3"/>
          </p:cNvCxnSpPr>
          <p:nvPr/>
        </p:nvCxnSpPr>
        <p:spPr bwMode="auto">
          <a:xfrm flipV="1">
            <a:off x="5049044" y="4937788"/>
            <a:ext cx="179518" cy="243812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47227" name="Oval 27"/>
          <p:cNvSpPr>
            <a:spLocks noChangeArrowheads="1"/>
          </p:cNvSpPr>
          <p:nvPr/>
        </p:nvSpPr>
        <p:spPr bwMode="auto">
          <a:xfrm>
            <a:off x="3975100" y="5181600"/>
            <a:ext cx="320675" cy="320675"/>
          </a:xfrm>
          <a:prstGeom prst="ellipse">
            <a:avLst/>
          </a:prstGeom>
          <a:solidFill>
            <a:srgbClr val="EF0129"/>
          </a:solidFill>
          <a:ln w="571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947228" name="Rectangle 28"/>
          <p:cNvSpPr>
            <a:spLocks noChangeAspect="1" noChangeArrowheads="1"/>
          </p:cNvSpPr>
          <p:nvPr/>
        </p:nvSpPr>
        <p:spPr bwMode="auto">
          <a:xfrm>
            <a:off x="3727450" y="5757863"/>
            <a:ext cx="230188" cy="230187"/>
          </a:xfrm>
          <a:prstGeom prst="rect">
            <a:avLst/>
          </a:prstGeom>
          <a:solidFill>
            <a:srgbClr val="000000"/>
          </a:solidFill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947229" name="Rectangle 29"/>
          <p:cNvSpPr>
            <a:spLocks noChangeAspect="1" noChangeArrowheads="1"/>
          </p:cNvSpPr>
          <p:nvPr/>
        </p:nvSpPr>
        <p:spPr bwMode="auto">
          <a:xfrm>
            <a:off x="4313238" y="5757863"/>
            <a:ext cx="231775" cy="230187"/>
          </a:xfrm>
          <a:prstGeom prst="rect">
            <a:avLst/>
          </a:prstGeom>
          <a:solidFill>
            <a:srgbClr val="000000"/>
          </a:solidFill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947230" name="AutoShape 30"/>
          <p:cNvCxnSpPr>
            <a:cxnSpLocks noChangeShapeType="1"/>
            <a:stCxn id="947229" idx="0"/>
            <a:endCxn id="947227" idx="5"/>
          </p:cNvCxnSpPr>
          <p:nvPr/>
        </p:nvCxnSpPr>
        <p:spPr bwMode="auto">
          <a:xfrm flipH="1" flipV="1">
            <a:off x="4248150" y="5483225"/>
            <a:ext cx="180975" cy="246063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47231" name="AutoShape 31"/>
          <p:cNvCxnSpPr>
            <a:cxnSpLocks noChangeShapeType="1"/>
            <a:stCxn id="947228" idx="0"/>
            <a:endCxn id="947227" idx="3"/>
          </p:cNvCxnSpPr>
          <p:nvPr/>
        </p:nvCxnSpPr>
        <p:spPr bwMode="auto">
          <a:xfrm flipV="1">
            <a:off x="3843338" y="5483225"/>
            <a:ext cx="179387" cy="246063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47233" name="Rectangle 33"/>
          <p:cNvSpPr>
            <a:spLocks noChangeAspect="1" noChangeArrowheads="1"/>
          </p:cNvSpPr>
          <p:nvPr/>
        </p:nvSpPr>
        <p:spPr bwMode="auto">
          <a:xfrm>
            <a:off x="6227763" y="5181600"/>
            <a:ext cx="230187" cy="230187"/>
          </a:xfrm>
          <a:prstGeom prst="rect">
            <a:avLst/>
          </a:prstGeom>
          <a:solidFill>
            <a:srgbClr val="000000"/>
          </a:solidFill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947234" name="Rectangle 34"/>
          <p:cNvSpPr>
            <a:spLocks noChangeAspect="1" noChangeArrowheads="1"/>
          </p:cNvSpPr>
          <p:nvPr/>
        </p:nvSpPr>
        <p:spPr bwMode="auto">
          <a:xfrm>
            <a:off x="6815138" y="5181600"/>
            <a:ext cx="230187" cy="230187"/>
          </a:xfrm>
          <a:prstGeom prst="rect">
            <a:avLst/>
          </a:prstGeom>
          <a:solidFill>
            <a:srgbClr val="000000"/>
          </a:solidFill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947235" name="AutoShape 35"/>
          <p:cNvCxnSpPr>
            <a:cxnSpLocks noChangeShapeType="1"/>
            <a:stCxn id="947234" idx="0"/>
            <a:endCxn id="947232" idx="5"/>
          </p:cNvCxnSpPr>
          <p:nvPr/>
        </p:nvCxnSpPr>
        <p:spPr bwMode="auto">
          <a:xfrm flipH="1" flipV="1">
            <a:off x="6749359" y="4918738"/>
            <a:ext cx="180873" cy="262862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47236" name="AutoShape 36"/>
          <p:cNvCxnSpPr>
            <a:cxnSpLocks noChangeShapeType="1"/>
            <a:stCxn id="947233" idx="0"/>
            <a:endCxn id="947232" idx="3"/>
          </p:cNvCxnSpPr>
          <p:nvPr/>
        </p:nvCxnSpPr>
        <p:spPr bwMode="auto">
          <a:xfrm flipV="1">
            <a:off x="6342857" y="4918738"/>
            <a:ext cx="180872" cy="262862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47237" name="Text Box 37"/>
          <p:cNvSpPr txBox="1">
            <a:spLocks noChangeArrowheads="1"/>
          </p:cNvSpPr>
          <p:nvPr/>
        </p:nvSpPr>
        <p:spPr bwMode="auto">
          <a:xfrm>
            <a:off x="7153276" y="4735863"/>
            <a:ext cx="1869471" cy="20313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</a:rPr>
              <a:t>All external nodes have three black ancestors in this example – their black depth is two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119856" y="4805362"/>
            <a:ext cx="1600200" cy="120032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</a:rPr>
              <a:t>Edge is the same color as the child node</a:t>
            </a:r>
          </a:p>
        </p:txBody>
      </p:sp>
      <p:sp>
        <p:nvSpPr>
          <p:cNvPr id="947205" name="Oval 5"/>
          <p:cNvSpPr>
            <a:spLocks noChangeArrowheads="1"/>
          </p:cNvSpPr>
          <p:nvPr/>
        </p:nvSpPr>
        <p:spPr bwMode="auto">
          <a:xfrm>
            <a:off x="5827713" y="4168775"/>
            <a:ext cx="319087" cy="320675"/>
          </a:xfrm>
          <a:prstGeom prst="ellipse">
            <a:avLst/>
          </a:prstGeom>
          <a:solidFill>
            <a:srgbClr val="000000"/>
          </a:solidFill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15</a:t>
            </a:r>
          </a:p>
        </p:txBody>
      </p:sp>
      <p:sp>
        <p:nvSpPr>
          <p:cNvPr id="947232" name="Oval 32"/>
          <p:cNvSpPr>
            <a:spLocks noChangeArrowheads="1"/>
          </p:cNvSpPr>
          <p:nvPr/>
        </p:nvSpPr>
        <p:spPr bwMode="auto">
          <a:xfrm>
            <a:off x="6477000" y="4645025"/>
            <a:ext cx="319088" cy="320675"/>
          </a:xfrm>
          <a:prstGeom prst="ellipse">
            <a:avLst/>
          </a:prstGeom>
          <a:solidFill>
            <a:srgbClr val="EF0129"/>
          </a:solidFill>
          <a:ln w="571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21</a:t>
            </a:r>
          </a:p>
        </p:txBody>
      </p:sp>
      <p:sp>
        <p:nvSpPr>
          <p:cNvPr id="947222" name="Oval 22"/>
          <p:cNvSpPr>
            <a:spLocks noChangeArrowheads="1"/>
          </p:cNvSpPr>
          <p:nvPr/>
        </p:nvSpPr>
        <p:spPr bwMode="auto">
          <a:xfrm>
            <a:off x="5181600" y="4664075"/>
            <a:ext cx="320675" cy="320675"/>
          </a:xfrm>
          <a:prstGeom prst="ellipse">
            <a:avLst/>
          </a:prstGeom>
          <a:solidFill>
            <a:srgbClr val="EF0129"/>
          </a:solidFill>
          <a:ln w="571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sp>
        <p:nvSpPr>
          <p:cNvPr id="947206" name="Oval 6"/>
          <p:cNvSpPr>
            <a:spLocks noChangeArrowheads="1"/>
          </p:cNvSpPr>
          <p:nvPr/>
        </p:nvSpPr>
        <p:spPr bwMode="auto">
          <a:xfrm>
            <a:off x="2963863" y="4168775"/>
            <a:ext cx="319087" cy="320675"/>
          </a:xfrm>
          <a:prstGeom prst="ellipse">
            <a:avLst/>
          </a:prstGeom>
          <a:solidFill>
            <a:srgbClr val="EF0129"/>
          </a:solidFill>
          <a:ln w="571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5959-8991-453E-B4BD-973C56FBA688}" type="slidenum">
              <a:rPr lang="en-US"/>
              <a:pPr/>
              <a:t>104</a:t>
            </a:fld>
            <a:endParaRPr lang="en-US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914400"/>
          </a:xfrm>
        </p:spPr>
        <p:txBody>
          <a:bodyPr/>
          <a:lstStyle/>
          <a:p>
            <a:r>
              <a:rPr lang="en-US" sz="3200" dirty="0"/>
              <a:t>Conversion from (2,4) to Red-Black Trees (1)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8382000" cy="4724400"/>
          </a:xfrm>
          <a:noFill/>
        </p:spPr>
        <p:txBody>
          <a:bodyPr/>
          <a:lstStyle/>
          <a:p>
            <a:r>
              <a:rPr lang="en-US" dirty="0"/>
              <a:t>Given a red-black tree, one can construct the corresponding (2,4) tree by merging every red node into its parent storing the entry from </a:t>
            </a:r>
            <a:r>
              <a:rPr lang="en-US" dirty="0">
                <a:solidFill>
                  <a:srgbClr val="FFFF00"/>
                </a:solidFill>
              </a:rPr>
              <a:t>v </a:t>
            </a:r>
            <a:r>
              <a:rPr lang="en-US" dirty="0"/>
              <a:t>at its parent</a:t>
            </a:r>
          </a:p>
          <a:p>
            <a:r>
              <a:rPr lang="en-US" dirty="0">
                <a:solidFill>
                  <a:srgbClr val="F04500"/>
                </a:solidFill>
              </a:rPr>
              <a:t>Red</a:t>
            </a:r>
            <a:r>
              <a:rPr lang="en-US" dirty="0"/>
              <a:t>–black trees are simpler to implement than 2-4 trees so they tend to be used more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131767"/>
            <a:ext cx="2286000" cy="1888033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5959-8991-453E-B4BD-973C56FBA688}" type="slidenum">
              <a:rPr lang="en-US"/>
              <a:pPr/>
              <a:t>105</a:t>
            </a:fld>
            <a:endParaRPr lang="en-US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5164"/>
            <a:ext cx="8382000" cy="914400"/>
          </a:xfrm>
        </p:spPr>
        <p:txBody>
          <a:bodyPr/>
          <a:lstStyle/>
          <a:p>
            <a:r>
              <a:rPr lang="en-US" sz="3200" dirty="0"/>
              <a:t>Conversion from Red-Black to (2,4) Trees (2)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62415"/>
            <a:ext cx="8382000" cy="4563036"/>
          </a:xfrm>
          <a:noFill/>
        </p:spPr>
        <p:txBody>
          <a:bodyPr/>
          <a:lstStyle/>
          <a:p>
            <a:r>
              <a:rPr lang="en-US" dirty="0"/>
              <a:t>Given a (2,4) tree, one can construct a corresponding red-black tree by coloring each node black and performing a transformation for each internal node </a:t>
            </a:r>
            <a:r>
              <a:rPr lang="en-US" dirty="0">
                <a:solidFill>
                  <a:srgbClr val="FFFF00"/>
                </a:solidFill>
              </a:rPr>
              <a:t>v (see next slide)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D629B-7DF8-4D3F-A349-3525AB8B7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505200"/>
            <a:ext cx="4572000" cy="23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8085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5959-8991-453E-B4BD-973C56FBA688}" type="slidenum">
              <a:rPr lang="en-US"/>
              <a:pPr/>
              <a:t>106</a:t>
            </a:fld>
            <a:endParaRPr lang="en-US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5164"/>
            <a:ext cx="8382000" cy="914400"/>
          </a:xfrm>
        </p:spPr>
        <p:txBody>
          <a:bodyPr/>
          <a:lstStyle/>
          <a:p>
            <a:r>
              <a:rPr lang="en-US" sz="3200" dirty="0"/>
              <a:t>Conversion from Red-Black to (2,4) Trees (3)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51964"/>
            <a:ext cx="8382000" cy="4715436"/>
          </a:xfrm>
          <a:noFill/>
        </p:spPr>
        <p:txBody>
          <a:bodyPr/>
          <a:lstStyle/>
          <a:p>
            <a:r>
              <a:rPr lang="en-US" dirty="0"/>
              <a:t>If v is a 2-node, then keep the (black) children of v as is</a:t>
            </a:r>
          </a:p>
          <a:p>
            <a:r>
              <a:rPr lang="en-US" dirty="0"/>
              <a:t>If v is a 3-node, then create a new red node w, give </a:t>
            </a:r>
            <a:r>
              <a:rPr lang="en-US" dirty="0" err="1"/>
              <a:t>v’s</a:t>
            </a:r>
            <a:r>
              <a:rPr lang="en-US" dirty="0"/>
              <a:t> first two (black) children to w and make w and </a:t>
            </a:r>
            <a:r>
              <a:rPr lang="en-US" dirty="0" err="1"/>
              <a:t>v’s</a:t>
            </a:r>
            <a:r>
              <a:rPr lang="en-US" dirty="0"/>
              <a:t> third child be the two children of v</a:t>
            </a:r>
          </a:p>
          <a:p>
            <a:r>
              <a:rPr lang="en-US" dirty="0"/>
              <a:t>If v is a 4-node, then create two new red nodes w and z, give v’s first two (black) children to w, give v’s last two (black) children to z, and make w and z be the two children of v</a:t>
            </a:r>
            <a:endParaRPr lang="en-US" sz="2400" b="1" dirty="0">
              <a:solidFill>
                <a:srgbClr val="FFFF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BDBB15-07EA-4F88-82DD-A71107E8A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800600"/>
            <a:ext cx="306189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588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B981-E6AA-4FD4-A474-6EF7BEBF97E1}" type="slidenum">
              <a:rPr lang="en-US"/>
              <a:pPr/>
              <a:t>107</a:t>
            </a:fld>
            <a:endParaRPr lang="en-US"/>
          </a:p>
        </p:txBody>
      </p:sp>
      <p:sp>
        <p:nvSpPr>
          <p:cNvPr id="1229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914400"/>
          </a:xfrm>
        </p:spPr>
        <p:txBody>
          <a:bodyPr/>
          <a:lstStyle/>
          <a:p>
            <a:r>
              <a:rPr lang="en-US" dirty="0"/>
              <a:t>Converting Trees</a:t>
            </a:r>
          </a:p>
        </p:txBody>
      </p:sp>
      <p:grpSp>
        <p:nvGrpSpPr>
          <p:cNvPr id="1229828" name="Group 4"/>
          <p:cNvGrpSpPr>
            <a:grpSpLocks/>
          </p:cNvGrpSpPr>
          <p:nvPr/>
        </p:nvGrpSpPr>
        <p:grpSpPr bwMode="auto">
          <a:xfrm>
            <a:off x="6372225" y="2209800"/>
            <a:ext cx="1981200" cy="609600"/>
            <a:chOff x="864" y="2853"/>
            <a:chExt cx="1248" cy="384"/>
          </a:xfrm>
        </p:grpSpPr>
        <p:sp>
          <p:nvSpPr>
            <p:cNvPr id="1229829" name="Oval 5"/>
            <p:cNvSpPr>
              <a:spLocks noChangeArrowheads="1"/>
            </p:cNvSpPr>
            <p:nvPr/>
          </p:nvSpPr>
          <p:spPr bwMode="auto">
            <a:xfrm>
              <a:off x="864" y="2853"/>
              <a:ext cx="1248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Tahoma" pitchFamily="34" charset="0"/>
                </a:rPr>
                <a:t>2   6   7</a:t>
              </a:r>
              <a:endParaRPr lang="en-US" sz="2400">
                <a:latin typeface="Tahoma" pitchFamily="34" charset="0"/>
              </a:endParaRPr>
            </a:p>
          </p:txBody>
        </p:sp>
        <p:cxnSp>
          <p:nvCxnSpPr>
            <p:cNvPr id="1229830" name="AutoShape 6"/>
            <p:cNvCxnSpPr>
              <a:cxnSpLocks noChangeShapeType="1"/>
              <a:stCxn id="1229829" idx="3"/>
            </p:cNvCxnSpPr>
            <p:nvPr/>
          </p:nvCxnSpPr>
          <p:spPr bwMode="auto">
            <a:xfrm flipH="1">
              <a:off x="912" y="3064"/>
              <a:ext cx="13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29831" name="AutoShape 7"/>
            <p:cNvCxnSpPr>
              <a:cxnSpLocks noChangeShapeType="1"/>
              <a:stCxn id="1229829" idx="5"/>
            </p:cNvCxnSpPr>
            <p:nvPr/>
          </p:nvCxnSpPr>
          <p:spPr bwMode="auto">
            <a:xfrm>
              <a:off x="1929" y="3064"/>
              <a:ext cx="13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229832" name="Line 8"/>
            <p:cNvSpPr>
              <a:spLocks noChangeShapeType="1"/>
            </p:cNvSpPr>
            <p:nvPr/>
          </p:nvSpPr>
          <p:spPr bwMode="auto">
            <a:xfrm flipV="1">
              <a:off x="1296" y="3093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33" name="Line 9"/>
            <p:cNvSpPr>
              <a:spLocks noChangeShapeType="1"/>
            </p:cNvSpPr>
            <p:nvPr/>
          </p:nvSpPr>
          <p:spPr bwMode="auto">
            <a:xfrm flipH="1" flipV="1">
              <a:off x="1632" y="3093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834" name="Group 10"/>
          <p:cNvGrpSpPr>
            <a:grpSpLocks/>
          </p:cNvGrpSpPr>
          <p:nvPr/>
        </p:nvGrpSpPr>
        <p:grpSpPr bwMode="auto">
          <a:xfrm>
            <a:off x="3124200" y="2209800"/>
            <a:ext cx="1828800" cy="600075"/>
            <a:chOff x="3936" y="2853"/>
            <a:chExt cx="1152" cy="378"/>
          </a:xfrm>
        </p:grpSpPr>
        <p:sp>
          <p:nvSpPr>
            <p:cNvPr id="1229835" name="Oval 11"/>
            <p:cNvSpPr>
              <a:spLocks noChangeArrowheads="1"/>
            </p:cNvSpPr>
            <p:nvPr/>
          </p:nvSpPr>
          <p:spPr bwMode="auto">
            <a:xfrm>
              <a:off x="3984" y="2853"/>
              <a:ext cx="1056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Tahoma" pitchFamily="34" charset="0"/>
                </a:rPr>
                <a:t>3    5</a:t>
              </a:r>
              <a:endParaRPr lang="en-US" sz="2400">
                <a:latin typeface="Tahoma" pitchFamily="34" charset="0"/>
              </a:endParaRPr>
            </a:p>
          </p:txBody>
        </p:sp>
        <p:cxnSp>
          <p:nvCxnSpPr>
            <p:cNvPr id="1229836" name="AutoShape 12"/>
            <p:cNvCxnSpPr>
              <a:cxnSpLocks noChangeShapeType="1"/>
              <a:endCxn id="1229835" idx="4"/>
            </p:cNvCxnSpPr>
            <p:nvPr/>
          </p:nvCxnSpPr>
          <p:spPr bwMode="auto">
            <a:xfrm flipV="1">
              <a:off x="4512" y="3099"/>
              <a:ext cx="0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29837" name="AutoShape 13"/>
            <p:cNvCxnSpPr>
              <a:cxnSpLocks noChangeShapeType="1"/>
              <a:endCxn id="1229835" idx="3"/>
            </p:cNvCxnSpPr>
            <p:nvPr/>
          </p:nvCxnSpPr>
          <p:spPr bwMode="auto">
            <a:xfrm flipV="1">
              <a:off x="3936" y="3064"/>
              <a:ext cx="20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29838" name="AutoShape 14"/>
            <p:cNvCxnSpPr>
              <a:cxnSpLocks noChangeShapeType="1"/>
              <a:endCxn id="1229835" idx="5"/>
            </p:cNvCxnSpPr>
            <p:nvPr/>
          </p:nvCxnSpPr>
          <p:spPr bwMode="auto">
            <a:xfrm flipH="1" flipV="1">
              <a:off x="4885" y="3064"/>
              <a:ext cx="20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229839" name="Group 15"/>
          <p:cNvGrpSpPr>
            <a:grpSpLocks/>
          </p:cNvGrpSpPr>
          <p:nvPr/>
        </p:nvGrpSpPr>
        <p:grpSpPr bwMode="auto">
          <a:xfrm>
            <a:off x="533400" y="2209800"/>
            <a:ext cx="1066800" cy="609600"/>
            <a:chOff x="576" y="2208"/>
            <a:chExt cx="672" cy="384"/>
          </a:xfrm>
        </p:grpSpPr>
        <p:sp>
          <p:nvSpPr>
            <p:cNvPr id="1229840" name="Oval 16"/>
            <p:cNvSpPr>
              <a:spLocks noChangeArrowheads="1"/>
            </p:cNvSpPr>
            <p:nvPr/>
          </p:nvSpPr>
          <p:spPr bwMode="auto">
            <a:xfrm>
              <a:off x="576" y="2208"/>
              <a:ext cx="672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Tahoma" pitchFamily="34" charset="0"/>
                </a:rPr>
                <a:t>4</a:t>
              </a:r>
            </a:p>
          </p:txBody>
        </p:sp>
        <p:sp>
          <p:nvSpPr>
            <p:cNvPr id="1229841" name="Line 17"/>
            <p:cNvSpPr>
              <a:spLocks noChangeShapeType="1"/>
            </p:cNvSpPr>
            <p:nvPr/>
          </p:nvSpPr>
          <p:spPr bwMode="auto">
            <a:xfrm flipH="1" flipV="1">
              <a:off x="1056" y="2448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42" name="Line 18"/>
            <p:cNvSpPr>
              <a:spLocks noChangeShapeType="1"/>
            </p:cNvSpPr>
            <p:nvPr/>
          </p:nvSpPr>
          <p:spPr bwMode="auto">
            <a:xfrm flipV="1">
              <a:off x="672" y="2448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844" name="Oval 20"/>
          <p:cNvSpPr>
            <a:spLocks noChangeArrowheads="1"/>
          </p:cNvSpPr>
          <p:nvPr/>
        </p:nvSpPr>
        <p:spPr bwMode="auto">
          <a:xfrm>
            <a:off x="842963" y="3581400"/>
            <a:ext cx="457200" cy="4572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4</a:t>
            </a:r>
          </a:p>
        </p:txBody>
      </p:sp>
      <p:cxnSp>
        <p:nvCxnSpPr>
          <p:cNvPr id="1229845" name="AutoShape 21"/>
          <p:cNvCxnSpPr>
            <a:cxnSpLocks noChangeShapeType="1"/>
            <a:stCxn id="1229844" idx="5"/>
          </p:cNvCxnSpPr>
          <p:nvPr/>
        </p:nvCxnSpPr>
        <p:spPr bwMode="auto">
          <a:xfrm>
            <a:off x="1233488" y="3990975"/>
            <a:ext cx="209550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29846" name="AutoShape 22"/>
          <p:cNvCxnSpPr>
            <a:cxnSpLocks noChangeShapeType="1"/>
            <a:stCxn id="1229844" idx="3"/>
          </p:cNvCxnSpPr>
          <p:nvPr/>
        </p:nvCxnSpPr>
        <p:spPr bwMode="auto">
          <a:xfrm flipH="1">
            <a:off x="690563" y="3990975"/>
            <a:ext cx="219075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29847" name="Oval 23"/>
          <p:cNvSpPr>
            <a:spLocks noChangeArrowheads="1"/>
          </p:cNvSpPr>
          <p:nvPr/>
        </p:nvSpPr>
        <p:spPr bwMode="auto">
          <a:xfrm>
            <a:off x="7162800" y="3581400"/>
            <a:ext cx="457200" cy="4572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6</a:t>
            </a:r>
          </a:p>
        </p:txBody>
      </p:sp>
      <p:cxnSp>
        <p:nvCxnSpPr>
          <p:cNvPr id="1229848" name="AutoShape 24"/>
          <p:cNvCxnSpPr>
            <a:cxnSpLocks noChangeShapeType="1"/>
            <a:stCxn id="1229847" idx="5"/>
            <a:endCxn id="1229853" idx="1"/>
          </p:cNvCxnSpPr>
          <p:nvPr/>
        </p:nvCxnSpPr>
        <p:spPr bwMode="auto">
          <a:xfrm>
            <a:off x="7553325" y="3990975"/>
            <a:ext cx="295275" cy="257175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1229849" name="AutoShape 25"/>
          <p:cNvCxnSpPr>
            <a:cxnSpLocks noChangeShapeType="1"/>
            <a:stCxn id="1229847" idx="3"/>
            <a:endCxn id="1229850" idx="0"/>
          </p:cNvCxnSpPr>
          <p:nvPr/>
        </p:nvCxnSpPr>
        <p:spPr bwMode="auto">
          <a:xfrm flipH="1">
            <a:off x="6934200" y="3990975"/>
            <a:ext cx="295275" cy="190500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29850" name="Oval 26"/>
          <p:cNvSpPr>
            <a:spLocks noChangeArrowheads="1"/>
          </p:cNvSpPr>
          <p:nvPr/>
        </p:nvSpPr>
        <p:spPr bwMode="auto">
          <a:xfrm>
            <a:off x="6705600" y="4191000"/>
            <a:ext cx="457200" cy="45720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cxnSp>
        <p:nvCxnSpPr>
          <p:cNvPr id="1229851" name="AutoShape 27"/>
          <p:cNvCxnSpPr>
            <a:cxnSpLocks noChangeShapeType="1"/>
            <a:stCxn id="1229850" idx="5"/>
          </p:cNvCxnSpPr>
          <p:nvPr/>
        </p:nvCxnSpPr>
        <p:spPr bwMode="auto">
          <a:xfrm>
            <a:off x="7096125" y="4591050"/>
            <a:ext cx="209550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29852" name="AutoShape 28"/>
          <p:cNvCxnSpPr>
            <a:cxnSpLocks noChangeShapeType="1"/>
            <a:stCxn id="1229850" idx="3"/>
          </p:cNvCxnSpPr>
          <p:nvPr/>
        </p:nvCxnSpPr>
        <p:spPr bwMode="auto">
          <a:xfrm flipH="1">
            <a:off x="6553200" y="4591050"/>
            <a:ext cx="219075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29853" name="Oval 29"/>
          <p:cNvSpPr>
            <a:spLocks noChangeArrowheads="1"/>
          </p:cNvSpPr>
          <p:nvPr/>
        </p:nvSpPr>
        <p:spPr bwMode="auto">
          <a:xfrm>
            <a:off x="7781925" y="4191000"/>
            <a:ext cx="457200" cy="45720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cxnSp>
        <p:nvCxnSpPr>
          <p:cNvPr id="1229854" name="AutoShape 30"/>
          <p:cNvCxnSpPr>
            <a:cxnSpLocks noChangeShapeType="1"/>
            <a:stCxn id="1229853" idx="5"/>
          </p:cNvCxnSpPr>
          <p:nvPr/>
        </p:nvCxnSpPr>
        <p:spPr bwMode="auto">
          <a:xfrm>
            <a:off x="8172450" y="4591050"/>
            <a:ext cx="209550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29855" name="AutoShape 31"/>
          <p:cNvCxnSpPr>
            <a:cxnSpLocks noChangeShapeType="1"/>
            <a:stCxn id="1229853" idx="3"/>
          </p:cNvCxnSpPr>
          <p:nvPr/>
        </p:nvCxnSpPr>
        <p:spPr bwMode="auto">
          <a:xfrm flipH="1">
            <a:off x="7629525" y="4591050"/>
            <a:ext cx="219075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29856" name="Oval 32"/>
          <p:cNvSpPr>
            <a:spLocks noChangeArrowheads="1"/>
          </p:cNvSpPr>
          <p:nvPr/>
        </p:nvSpPr>
        <p:spPr bwMode="auto">
          <a:xfrm>
            <a:off x="2895600" y="3581400"/>
            <a:ext cx="457200" cy="4572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5</a:t>
            </a:r>
          </a:p>
        </p:txBody>
      </p:sp>
      <p:cxnSp>
        <p:nvCxnSpPr>
          <p:cNvPr id="1229857" name="AutoShape 33"/>
          <p:cNvCxnSpPr>
            <a:cxnSpLocks noChangeShapeType="1"/>
            <a:stCxn id="1229856" idx="5"/>
          </p:cNvCxnSpPr>
          <p:nvPr/>
        </p:nvCxnSpPr>
        <p:spPr bwMode="auto">
          <a:xfrm>
            <a:off x="3286125" y="3990975"/>
            <a:ext cx="295275" cy="2667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29858" name="AutoShape 34"/>
          <p:cNvCxnSpPr>
            <a:cxnSpLocks noChangeShapeType="1"/>
            <a:stCxn id="1229856" idx="3"/>
            <a:endCxn id="1229859" idx="0"/>
          </p:cNvCxnSpPr>
          <p:nvPr/>
        </p:nvCxnSpPr>
        <p:spPr bwMode="auto">
          <a:xfrm flipH="1">
            <a:off x="2667000" y="3990975"/>
            <a:ext cx="295275" cy="190500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29859" name="Oval 35"/>
          <p:cNvSpPr>
            <a:spLocks noChangeArrowheads="1"/>
          </p:cNvSpPr>
          <p:nvPr/>
        </p:nvSpPr>
        <p:spPr bwMode="auto">
          <a:xfrm>
            <a:off x="2438400" y="4191000"/>
            <a:ext cx="457200" cy="45720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3</a:t>
            </a:r>
          </a:p>
        </p:txBody>
      </p:sp>
      <p:cxnSp>
        <p:nvCxnSpPr>
          <p:cNvPr id="1229860" name="AutoShape 36"/>
          <p:cNvCxnSpPr>
            <a:cxnSpLocks noChangeShapeType="1"/>
            <a:stCxn id="1229859" idx="5"/>
          </p:cNvCxnSpPr>
          <p:nvPr/>
        </p:nvCxnSpPr>
        <p:spPr bwMode="auto">
          <a:xfrm>
            <a:off x="2828925" y="4591050"/>
            <a:ext cx="209550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29861" name="AutoShape 37"/>
          <p:cNvCxnSpPr>
            <a:cxnSpLocks noChangeShapeType="1"/>
            <a:stCxn id="1229859" idx="3"/>
          </p:cNvCxnSpPr>
          <p:nvPr/>
        </p:nvCxnSpPr>
        <p:spPr bwMode="auto">
          <a:xfrm flipH="1">
            <a:off x="2286000" y="4591050"/>
            <a:ext cx="219075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29862" name="Oval 38"/>
          <p:cNvSpPr>
            <a:spLocks noChangeArrowheads="1"/>
          </p:cNvSpPr>
          <p:nvPr/>
        </p:nvSpPr>
        <p:spPr bwMode="auto">
          <a:xfrm flipH="1">
            <a:off x="4724400" y="3581400"/>
            <a:ext cx="457200" cy="4572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3</a:t>
            </a:r>
          </a:p>
        </p:txBody>
      </p:sp>
      <p:cxnSp>
        <p:nvCxnSpPr>
          <p:cNvPr id="1229863" name="AutoShape 39"/>
          <p:cNvCxnSpPr>
            <a:cxnSpLocks noChangeShapeType="1"/>
            <a:stCxn id="1229862" idx="5"/>
          </p:cNvCxnSpPr>
          <p:nvPr/>
        </p:nvCxnSpPr>
        <p:spPr bwMode="auto">
          <a:xfrm flipH="1">
            <a:off x="4495800" y="3989388"/>
            <a:ext cx="295275" cy="2667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29864" name="AutoShape 40"/>
          <p:cNvCxnSpPr>
            <a:cxnSpLocks noChangeShapeType="1"/>
            <a:stCxn id="1229862" idx="3"/>
            <a:endCxn id="1229865" idx="0"/>
          </p:cNvCxnSpPr>
          <p:nvPr/>
        </p:nvCxnSpPr>
        <p:spPr bwMode="auto">
          <a:xfrm>
            <a:off x="5113338" y="3989388"/>
            <a:ext cx="296862" cy="192087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29865" name="Oval 41"/>
          <p:cNvSpPr>
            <a:spLocks noChangeArrowheads="1"/>
          </p:cNvSpPr>
          <p:nvPr/>
        </p:nvSpPr>
        <p:spPr bwMode="auto">
          <a:xfrm flipH="1">
            <a:off x="5181600" y="4191000"/>
            <a:ext cx="457200" cy="45720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5</a:t>
            </a:r>
          </a:p>
        </p:txBody>
      </p:sp>
      <p:cxnSp>
        <p:nvCxnSpPr>
          <p:cNvPr id="1229866" name="AutoShape 42"/>
          <p:cNvCxnSpPr>
            <a:cxnSpLocks noChangeShapeType="1"/>
            <a:stCxn id="1229865" idx="5"/>
          </p:cNvCxnSpPr>
          <p:nvPr/>
        </p:nvCxnSpPr>
        <p:spPr bwMode="auto">
          <a:xfrm flipH="1">
            <a:off x="5038725" y="4589463"/>
            <a:ext cx="209550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29867" name="AutoShape 43"/>
          <p:cNvCxnSpPr>
            <a:cxnSpLocks noChangeShapeType="1"/>
            <a:stCxn id="1229865" idx="3"/>
          </p:cNvCxnSpPr>
          <p:nvPr/>
        </p:nvCxnSpPr>
        <p:spPr bwMode="auto">
          <a:xfrm>
            <a:off x="5570538" y="4589463"/>
            <a:ext cx="219075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29868" name="Text Box 44"/>
          <p:cNvSpPr txBox="1">
            <a:spLocks noChangeArrowheads="1"/>
          </p:cNvSpPr>
          <p:nvPr/>
        </p:nvSpPr>
        <p:spPr bwMode="auto">
          <a:xfrm>
            <a:off x="3686175" y="4046538"/>
            <a:ext cx="723900" cy="5794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3200" dirty="0">
                <a:solidFill>
                  <a:srgbClr val="FFFF00"/>
                </a:solidFill>
                <a:latin typeface="Tahoma" pitchFamily="34" charset="0"/>
              </a:rPr>
              <a:t>OR</a:t>
            </a:r>
          </a:p>
        </p:txBody>
      </p:sp>
      <p:sp>
        <p:nvSpPr>
          <p:cNvPr id="1229869" name="AutoShape 45"/>
          <p:cNvSpPr>
            <a:spLocks noChangeArrowheads="1"/>
          </p:cNvSpPr>
          <p:nvPr/>
        </p:nvSpPr>
        <p:spPr bwMode="auto">
          <a:xfrm>
            <a:off x="685800" y="2925763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870" name="AutoShape 46"/>
          <p:cNvSpPr>
            <a:spLocks noChangeArrowheads="1"/>
          </p:cNvSpPr>
          <p:nvPr/>
        </p:nvSpPr>
        <p:spPr bwMode="auto">
          <a:xfrm>
            <a:off x="3581400" y="2925763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871" name="AutoShape 47"/>
          <p:cNvSpPr>
            <a:spLocks noChangeArrowheads="1"/>
          </p:cNvSpPr>
          <p:nvPr/>
        </p:nvSpPr>
        <p:spPr bwMode="auto">
          <a:xfrm>
            <a:off x="6979120" y="295275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78534" y="1319571"/>
            <a:ext cx="7374776" cy="46166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Converting between (2,4) trees and Red-Black trees</a:t>
            </a:r>
          </a:p>
        </p:txBody>
      </p:sp>
      <p:sp>
        <p:nvSpPr>
          <p:cNvPr id="50" name="AutoShape 47"/>
          <p:cNvSpPr>
            <a:spLocks noChangeArrowheads="1"/>
          </p:cNvSpPr>
          <p:nvPr/>
        </p:nvSpPr>
        <p:spPr bwMode="auto">
          <a:xfrm flipV="1">
            <a:off x="7348784" y="2903537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AutoShape 47"/>
          <p:cNvSpPr>
            <a:spLocks noChangeArrowheads="1"/>
          </p:cNvSpPr>
          <p:nvPr/>
        </p:nvSpPr>
        <p:spPr bwMode="auto">
          <a:xfrm flipV="1">
            <a:off x="4083923" y="2909094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AutoShape 47"/>
          <p:cNvSpPr>
            <a:spLocks noChangeArrowheads="1"/>
          </p:cNvSpPr>
          <p:nvPr/>
        </p:nvSpPr>
        <p:spPr bwMode="auto">
          <a:xfrm flipV="1">
            <a:off x="1147763" y="2925763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B981-E6AA-4FD4-A474-6EF7BEBF97E1}" type="slidenum">
              <a:rPr lang="en-US"/>
              <a:pPr/>
              <a:t>108</a:t>
            </a:fld>
            <a:endParaRPr lang="en-US"/>
          </a:p>
        </p:txBody>
      </p:sp>
      <p:sp>
        <p:nvSpPr>
          <p:cNvPr id="1229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914400"/>
          </a:xfrm>
        </p:spPr>
        <p:txBody>
          <a:bodyPr/>
          <a:lstStyle/>
          <a:p>
            <a:r>
              <a:rPr lang="en-US" sz="4000" dirty="0"/>
              <a:t>2-4 to Red-Black Conversion Example</a:t>
            </a: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293" y="1311881"/>
            <a:ext cx="4520349" cy="2647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grpSp>
        <p:nvGrpSpPr>
          <p:cNvPr id="1229831" name="Group 1229830">
            <a:extLst>
              <a:ext uri="{FF2B5EF4-FFF2-40B4-BE49-F238E27FC236}">
                <a16:creationId xmlns:a16="http://schemas.microsoft.com/office/drawing/2014/main" id="{7A2D5C74-C920-4BFD-ADA5-482721FCC358}"/>
              </a:ext>
            </a:extLst>
          </p:cNvPr>
          <p:cNvGrpSpPr/>
          <p:nvPr/>
        </p:nvGrpSpPr>
        <p:grpSpPr>
          <a:xfrm>
            <a:off x="4495800" y="3676650"/>
            <a:ext cx="4350544" cy="2419350"/>
            <a:chOff x="4239419" y="2133600"/>
            <a:chExt cx="4606925" cy="2495550"/>
          </a:xfrm>
        </p:grpSpPr>
        <p:cxnSp>
          <p:nvCxnSpPr>
            <p:cNvPr id="75" name="AutoShape 5">
              <a:extLst>
                <a:ext uri="{FF2B5EF4-FFF2-40B4-BE49-F238E27FC236}">
                  <a16:creationId xmlns:a16="http://schemas.microsoft.com/office/drawing/2014/main" id="{E8C0DC70-5123-417C-B657-7C796F6EDB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394789" y="3273128"/>
              <a:ext cx="283671" cy="598240"/>
            </a:xfrm>
            <a:prstGeom prst="straightConnector1">
              <a:avLst/>
            </a:prstGeom>
            <a:noFill/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</p:cxnSp>
        <p:cxnSp>
          <p:nvCxnSpPr>
            <p:cNvPr id="72" name="AutoShape 19">
              <a:extLst>
                <a:ext uri="{FF2B5EF4-FFF2-40B4-BE49-F238E27FC236}">
                  <a16:creationId xmlns:a16="http://schemas.microsoft.com/office/drawing/2014/main" id="{3F56A98B-32B8-436C-915A-BCE5B688C8DC}"/>
                </a:ext>
              </a:extLst>
            </p:cNvPr>
            <p:cNvCxnSpPr>
              <a:cxnSpLocks noChangeShapeType="1"/>
              <a:stCxn id="71" idx="2"/>
            </p:cNvCxnSpPr>
            <p:nvPr/>
          </p:nvCxnSpPr>
          <p:spPr bwMode="auto">
            <a:xfrm flipH="1" flipV="1">
              <a:off x="7654926" y="2747368"/>
              <a:ext cx="872330" cy="54356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9" name="AutoShape 4">
              <a:extLst>
                <a:ext uri="{FF2B5EF4-FFF2-40B4-BE49-F238E27FC236}">
                  <a16:creationId xmlns:a16="http://schemas.microsoft.com/office/drawing/2014/main" id="{D9460FCF-3C2E-42E3-B632-10BB97805C3D}"/>
                </a:ext>
              </a:extLst>
            </p:cNvPr>
            <p:cNvCxnSpPr>
              <a:cxnSpLocks noChangeShapeType="1"/>
              <a:stCxn id="14" idx="0"/>
              <a:endCxn id="8" idx="5"/>
            </p:cNvCxnSpPr>
            <p:nvPr/>
          </p:nvCxnSpPr>
          <p:spPr bwMode="auto">
            <a:xfrm flipH="1" flipV="1">
              <a:off x="6889750" y="2425700"/>
              <a:ext cx="703263" cy="165100"/>
            </a:xfrm>
            <a:prstGeom prst="straightConnector1">
              <a:avLst/>
            </a:prstGeom>
            <a:noFill/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</p:cxnSp>
        <p:cxnSp>
          <p:nvCxnSpPr>
            <p:cNvPr id="10" name="AutoShape 5">
              <a:extLst>
                <a:ext uri="{FF2B5EF4-FFF2-40B4-BE49-F238E27FC236}">
                  <a16:creationId xmlns:a16="http://schemas.microsoft.com/office/drawing/2014/main" id="{8789493B-8FD0-4861-930C-D914F9B9368E}"/>
                </a:ext>
              </a:extLst>
            </p:cNvPr>
            <p:cNvCxnSpPr>
              <a:cxnSpLocks noChangeShapeType="1"/>
              <a:stCxn id="11" idx="7"/>
              <a:endCxn id="8" idx="3"/>
            </p:cNvCxnSpPr>
            <p:nvPr/>
          </p:nvCxnSpPr>
          <p:spPr bwMode="auto">
            <a:xfrm flipV="1">
              <a:off x="5972175" y="2425700"/>
              <a:ext cx="690563" cy="231775"/>
            </a:xfrm>
            <a:prstGeom prst="straightConnector1">
              <a:avLst/>
            </a:prstGeom>
            <a:noFill/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8">
              <a:extLst>
                <a:ext uri="{FF2B5EF4-FFF2-40B4-BE49-F238E27FC236}">
                  <a16:creationId xmlns:a16="http://schemas.microsoft.com/office/drawing/2014/main" id="{29E52420-CF45-4EF4-ADDE-80C25FEA9394}"/>
                </a:ext>
              </a:extLst>
            </p:cNvPr>
            <p:cNvCxnSpPr>
              <a:cxnSpLocks noChangeShapeType="1"/>
              <a:endCxn id="11" idx="3"/>
            </p:cNvCxnSpPr>
            <p:nvPr/>
          </p:nvCxnSpPr>
          <p:spPr bwMode="auto">
            <a:xfrm flipV="1">
              <a:off x="5395119" y="2902613"/>
              <a:ext cx="350968" cy="430344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467026B-C916-4EB0-9ED1-0532CE92B117}"/>
                </a:ext>
              </a:extLst>
            </p:cNvPr>
            <p:cNvGrpSpPr/>
            <p:nvPr/>
          </p:nvGrpSpPr>
          <p:grpSpPr>
            <a:xfrm>
              <a:off x="7042151" y="4004259"/>
              <a:ext cx="817562" cy="514350"/>
              <a:chOff x="7183438" y="2901950"/>
              <a:chExt cx="817562" cy="514350"/>
            </a:xfrm>
          </p:grpSpPr>
          <p:sp>
            <p:nvSpPr>
              <p:cNvPr id="15" name="Rectangle 10">
                <a:extLst>
                  <a:ext uri="{FF2B5EF4-FFF2-40B4-BE49-F238E27FC236}">
                    <a16:creationId xmlns:a16="http://schemas.microsoft.com/office/drawing/2014/main" id="{B2BC7C4C-1EC3-44B7-9B58-02FE3725A9D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83438" y="3186113"/>
                <a:ext cx="230187" cy="230187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16" name="Rectangle 11">
                <a:extLst>
                  <a:ext uri="{FF2B5EF4-FFF2-40B4-BE49-F238E27FC236}">
                    <a16:creationId xmlns:a16="http://schemas.microsoft.com/office/drawing/2014/main" id="{15178F3F-A962-45D9-AF0E-8449A493052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770813" y="3186113"/>
                <a:ext cx="230187" cy="230187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ahoma" pitchFamily="34" charset="0"/>
                </a:endParaRPr>
              </a:p>
            </p:txBody>
          </p:sp>
          <p:cxnSp>
            <p:nvCxnSpPr>
              <p:cNvPr id="17" name="AutoShape 12">
                <a:extLst>
                  <a:ext uri="{FF2B5EF4-FFF2-40B4-BE49-F238E27FC236}">
                    <a16:creationId xmlns:a16="http://schemas.microsoft.com/office/drawing/2014/main" id="{B14D44FB-35EA-4F1A-9B84-FEBDA675EC13}"/>
                  </a:ext>
                </a:extLst>
              </p:cNvPr>
              <p:cNvCxnSpPr>
                <a:cxnSpLocks noChangeShapeType="1"/>
                <a:stCxn id="16" idx="0"/>
                <a:endCxn id="14" idx="5"/>
              </p:cNvCxnSpPr>
              <p:nvPr/>
            </p:nvCxnSpPr>
            <p:spPr bwMode="auto">
              <a:xfrm flipH="1" flipV="1">
                <a:off x="7705725" y="2901950"/>
                <a:ext cx="180975" cy="26511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" name="AutoShape 13">
                <a:extLst>
                  <a:ext uri="{FF2B5EF4-FFF2-40B4-BE49-F238E27FC236}">
                    <a16:creationId xmlns:a16="http://schemas.microsoft.com/office/drawing/2014/main" id="{2AED560B-7D10-4986-8193-C25351F13C25}"/>
                  </a:ext>
                </a:extLst>
              </p:cNvPr>
              <p:cNvCxnSpPr>
                <a:cxnSpLocks noChangeShapeType="1"/>
                <a:stCxn id="15" idx="0"/>
                <a:endCxn id="14" idx="3"/>
              </p:cNvCxnSpPr>
              <p:nvPr/>
            </p:nvCxnSpPr>
            <p:spPr bwMode="auto">
              <a:xfrm flipV="1">
                <a:off x="7299325" y="2901950"/>
                <a:ext cx="179388" cy="26511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</p:grpSp>
        <p:cxnSp>
          <p:nvCxnSpPr>
            <p:cNvPr id="24" name="AutoShape 19">
              <a:extLst>
                <a:ext uri="{FF2B5EF4-FFF2-40B4-BE49-F238E27FC236}">
                  <a16:creationId xmlns:a16="http://schemas.microsoft.com/office/drawing/2014/main" id="{E9DD8740-7340-4409-9A73-AC7B004A65B7}"/>
                </a:ext>
              </a:extLst>
            </p:cNvPr>
            <p:cNvCxnSpPr>
              <a:cxnSpLocks noChangeShapeType="1"/>
              <a:stCxn id="19" idx="1"/>
              <a:endCxn id="11" idx="5"/>
            </p:cNvCxnSpPr>
            <p:nvPr/>
          </p:nvCxnSpPr>
          <p:spPr bwMode="auto">
            <a:xfrm flipH="1" flipV="1">
              <a:off x="5972838" y="2902613"/>
              <a:ext cx="192116" cy="34474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D075DAF-89BD-4452-ACE2-6484958FE6D5}"/>
                </a:ext>
              </a:extLst>
            </p:cNvPr>
            <p:cNvGrpSpPr/>
            <p:nvPr/>
          </p:nvGrpSpPr>
          <p:grpSpPr>
            <a:xfrm>
              <a:off x="4239419" y="4114800"/>
              <a:ext cx="817562" cy="514350"/>
              <a:chOff x="7183438" y="2901950"/>
              <a:chExt cx="817562" cy="514350"/>
            </a:xfrm>
          </p:grpSpPr>
          <p:sp>
            <p:nvSpPr>
              <p:cNvPr id="49" name="Rectangle 10">
                <a:extLst>
                  <a:ext uri="{FF2B5EF4-FFF2-40B4-BE49-F238E27FC236}">
                    <a16:creationId xmlns:a16="http://schemas.microsoft.com/office/drawing/2014/main" id="{894CFBEC-C73D-434E-9DC4-7272E4F0961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83438" y="3186113"/>
                <a:ext cx="230187" cy="230187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50" name="Rectangle 11">
                <a:extLst>
                  <a:ext uri="{FF2B5EF4-FFF2-40B4-BE49-F238E27FC236}">
                    <a16:creationId xmlns:a16="http://schemas.microsoft.com/office/drawing/2014/main" id="{1C569CF5-A33F-4D42-B3AE-0A446A8ECE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770813" y="3186113"/>
                <a:ext cx="230187" cy="230187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ahoma" pitchFamily="34" charset="0"/>
                </a:endParaRPr>
              </a:p>
            </p:txBody>
          </p:sp>
          <p:cxnSp>
            <p:nvCxnSpPr>
              <p:cNvPr id="51" name="AutoShape 12">
                <a:extLst>
                  <a:ext uri="{FF2B5EF4-FFF2-40B4-BE49-F238E27FC236}">
                    <a16:creationId xmlns:a16="http://schemas.microsoft.com/office/drawing/2014/main" id="{1D2BB8B3-AC2E-44D7-93C5-8D3289B59CD9}"/>
                  </a:ext>
                </a:extLst>
              </p:cNvPr>
              <p:cNvCxnSpPr>
                <a:cxnSpLocks noChangeShapeType="1"/>
                <a:stCxn id="50" idx="0"/>
              </p:cNvCxnSpPr>
              <p:nvPr/>
            </p:nvCxnSpPr>
            <p:spPr bwMode="auto">
              <a:xfrm flipH="1" flipV="1">
                <a:off x="7705725" y="2901950"/>
                <a:ext cx="180975" cy="26511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2" name="AutoShape 13">
                <a:extLst>
                  <a:ext uri="{FF2B5EF4-FFF2-40B4-BE49-F238E27FC236}">
                    <a16:creationId xmlns:a16="http://schemas.microsoft.com/office/drawing/2014/main" id="{B6EA6D0E-DDD3-4F5F-9F10-54AC985581A5}"/>
                  </a:ext>
                </a:extLst>
              </p:cNvPr>
              <p:cNvCxnSpPr>
                <a:cxnSpLocks noChangeShapeType="1"/>
                <a:stCxn id="49" idx="0"/>
              </p:cNvCxnSpPr>
              <p:nvPr/>
            </p:nvCxnSpPr>
            <p:spPr bwMode="auto">
              <a:xfrm flipV="1">
                <a:off x="7299325" y="2901950"/>
                <a:ext cx="179388" cy="26511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1678B14-DFC0-4F0F-A279-3252A00E1D5D}"/>
                </a:ext>
              </a:extLst>
            </p:cNvPr>
            <p:cNvGrpSpPr/>
            <p:nvPr/>
          </p:nvGrpSpPr>
          <p:grpSpPr>
            <a:xfrm>
              <a:off x="5241358" y="4102100"/>
              <a:ext cx="817562" cy="514350"/>
              <a:chOff x="7183438" y="2901950"/>
              <a:chExt cx="817562" cy="514350"/>
            </a:xfrm>
          </p:grpSpPr>
          <p:sp>
            <p:nvSpPr>
              <p:cNvPr id="54" name="Rectangle 10">
                <a:extLst>
                  <a:ext uri="{FF2B5EF4-FFF2-40B4-BE49-F238E27FC236}">
                    <a16:creationId xmlns:a16="http://schemas.microsoft.com/office/drawing/2014/main" id="{0194CD41-C195-487B-A15C-CF16E677CBE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83438" y="3186113"/>
                <a:ext cx="230187" cy="230187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55" name="Rectangle 11">
                <a:extLst>
                  <a:ext uri="{FF2B5EF4-FFF2-40B4-BE49-F238E27FC236}">
                    <a16:creationId xmlns:a16="http://schemas.microsoft.com/office/drawing/2014/main" id="{90C07400-7457-44B3-B5D5-0686604B8A8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770813" y="3186113"/>
                <a:ext cx="230187" cy="230187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ahoma" pitchFamily="34" charset="0"/>
                </a:endParaRPr>
              </a:p>
            </p:txBody>
          </p:sp>
          <p:cxnSp>
            <p:nvCxnSpPr>
              <p:cNvPr id="56" name="AutoShape 12">
                <a:extLst>
                  <a:ext uri="{FF2B5EF4-FFF2-40B4-BE49-F238E27FC236}">
                    <a16:creationId xmlns:a16="http://schemas.microsoft.com/office/drawing/2014/main" id="{B1BF3AF4-9122-4153-9D44-D91935CACAC4}"/>
                  </a:ext>
                </a:extLst>
              </p:cNvPr>
              <p:cNvCxnSpPr>
                <a:cxnSpLocks noChangeShapeType="1"/>
                <a:stCxn id="55" idx="0"/>
              </p:cNvCxnSpPr>
              <p:nvPr/>
            </p:nvCxnSpPr>
            <p:spPr bwMode="auto">
              <a:xfrm flipH="1" flipV="1">
                <a:off x="7705725" y="2901950"/>
                <a:ext cx="180975" cy="26511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7" name="AutoShape 13">
                <a:extLst>
                  <a:ext uri="{FF2B5EF4-FFF2-40B4-BE49-F238E27FC236}">
                    <a16:creationId xmlns:a16="http://schemas.microsoft.com/office/drawing/2014/main" id="{E3142A0C-FDA9-44E3-B076-C769936207F0}"/>
                  </a:ext>
                </a:extLst>
              </p:cNvPr>
              <p:cNvCxnSpPr>
                <a:cxnSpLocks noChangeShapeType="1"/>
                <a:stCxn id="54" idx="0"/>
              </p:cNvCxnSpPr>
              <p:nvPr/>
            </p:nvCxnSpPr>
            <p:spPr bwMode="auto">
              <a:xfrm flipV="1">
                <a:off x="7299325" y="2901950"/>
                <a:ext cx="179388" cy="26511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4FB4040-06C6-4FA2-A3A3-6CC51B2126A5}"/>
                </a:ext>
              </a:extLst>
            </p:cNvPr>
            <p:cNvGrpSpPr/>
            <p:nvPr/>
          </p:nvGrpSpPr>
          <p:grpSpPr>
            <a:xfrm>
              <a:off x="5908675" y="3478212"/>
              <a:ext cx="817562" cy="514350"/>
              <a:chOff x="7183438" y="2901950"/>
              <a:chExt cx="817562" cy="514350"/>
            </a:xfrm>
          </p:grpSpPr>
          <p:sp>
            <p:nvSpPr>
              <p:cNvPr id="60" name="Rectangle 10">
                <a:extLst>
                  <a:ext uri="{FF2B5EF4-FFF2-40B4-BE49-F238E27FC236}">
                    <a16:creationId xmlns:a16="http://schemas.microsoft.com/office/drawing/2014/main" id="{D4F565B8-C6D8-4685-B672-A4D5505918D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83438" y="3186113"/>
                <a:ext cx="230187" cy="230187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61" name="Rectangle 11">
                <a:extLst>
                  <a:ext uri="{FF2B5EF4-FFF2-40B4-BE49-F238E27FC236}">
                    <a16:creationId xmlns:a16="http://schemas.microsoft.com/office/drawing/2014/main" id="{06E4FBCC-FD79-410D-9162-2AD13B173F8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770813" y="3186113"/>
                <a:ext cx="230187" cy="230187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ahoma" pitchFamily="34" charset="0"/>
                </a:endParaRPr>
              </a:p>
            </p:txBody>
          </p:sp>
          <p:cxnSp>
            <p:nvCxnSpPr>
              <p:cNvPr id="62" name="AutoShape 12">
                <a:extLst>
                  <a:ext uri="{FF2B5EF4-FFF2-40B4-BE49-F238E27FC236}">
                    <a16:creationId xmlns:a16="http://schemas.microsoft.com/office/drawing/2014/main" id="{4E574CF9-ECAD-46EC-A08C-17C9A9195454}"/>
                  </a:ext>
                </a:extLst>
              </p:cNvPr>
              <p:cNvCxnSpPr>
                <a:cxnSpLocks noChangeShapeType="1"/>
                <a:stCxn id="61" idx="0"/>
              </p:cNvCxnSpPr>
              <p:nvPr/>
            </p:nvCxnSpPr>
            <p:spPr bwMode="auto">
              <a:xfrm flipH="1" flipV="1">
                <a:off x="7705725" y="2901950"/>
                <a:ext cx="180975" cy="26511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3" name="AutoShape 13">
                <a:extLst>
                  <a:ext uri="{FF2B5EF4-FFF2-40B4-BE49-F238E27FC236}">
                    <a16:creationId xmlns:a16="http://schemas.microsoft.com/office/drawing/2014/main" id="{96FA566C-9C64-41C0-95ED-BD7D7A51497D}"/>
                  </a:ext>
                </a:extLst>
              </p:cNvPr>
              <p:cNvCxnSpPr>
                <a:cxnSpLocks noChangeShapeType="1"/>
                <a:stCxn id="60" idx="0"/>
              </p:cNvCxnSpPr>
              <p:nvPr/>
            </p:nvCxnSpPr>
            <p:spPr bwMode="auto">
              <a:xfrm flipV="1">
                <a:off x="7299325" y="2901950"/>
                <a:ext cx="179388" cy="26511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2B6D33A-85C8-475B-8598-3A86A07AC44D}"/>
                </a:ext>
              </a:extLst>
            </p:cNvPr>
            <p:cNvGrpSpPr/>
            <p:nvPr/>
          </p:nvGrpSpPr>
          <p:grpSpPr>
            <a:xfrm>
              <a:off x="7987041" y="4031247"/>
              <a:ext cx="817562" cy="514350"/>
              <a:chOff x="7183438" y="2901950"/>
              <a:chExt cx="817562" cy="514350"/>
            </a:xfrm>
          </p:grpSpPr>
          <p:sp>
            <p:nvSpPr>
              <p:cNvPr id="78" name="Rectangle 10">
                <a:extLst>
                  <a:ext uri="{FF2B5EF4-FFF2-40B4-BE49-F238E27FC236}">
                    <a16:creationId xmlns:a16="http://schemas.microsoft.com/office/drawing/2014/main" id="{7613C636-864F-4247-AC10-F26280DB470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83438" y="3186113"/>
                <a:ext cx="230187" cy="230187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79" name="Rectangle 11">
                <a:extLst>
                  <a:ext uri="{FF2B5EF4-FFF2-40B4-BE49-F238E27FC236}">
                    <a16:creationId xmlns:a16="http://schemas.microsoft.com/office/drawing/2014/main" id="{8AD112BE-AF6D-4AE8-8316-FDD108C5B03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770813" y="3186113"/>
                <a:ext cx="230187" cy="230187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ahoma" pitchFamily="34" charset="0"/>
                </a:endParaRPr>
              </a:p>
            </p:txBody>
          </p:sp>
          <p:cxnSp>
            <p:nvCxnSpPr>
              <p:cNvPr id="80" name="AutoShape 12">
                <a:extLst>
                  <a:ext uri="{FF2B5EF4-FFF2-40B4-BE49-F238E27FC236}">
                    <a16:creationId xmlns:a16="http://schemas.microsoft.com/office/drawing/2014/main" id="{15EFCD14-43E2-472C-99B9-EC1605251C36}"/>
                  </a:ext>
                </a:extLst>
              </p:cNvPr>
              <p:cNvCxnSpPr>
                <a:cxnSpLocks noChangeShapeType="1"/>
                <a:stCxn id="79" idx="0"/>
              </p:cNvCxnSpPr>
              <p:nvPr/>
            </p:nvCxnSpPr>
            <p:spPr bwMode="auto">
              <a:xfrm flipH="1" flipV="1">
                <a:off x="7705725" y="2901950"/>
                <a:ext cx="180975" cy="26511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1" name="AutoShape 13">
                <a:extLst>
                  <a:ext uri="{FF2B5EF4-FFF2-40B4-BE49-F238E27FC236}">
                    <a16:creationId xmlns:a16="http://schemas.microsoft.com/office/drawing/2014/main" id="{03BA793C-74E0-4A7A-978A-88236E6ED413}"/>
                  </a:ext>
                </a:extLst>
              </p:cNvPr>
              <p:cNvCxnSpPr>
                <a:cxnSpLocks noChangeShapeType="1"/>
                <a:stCxn id="78" idx="0"/>
              </p:cNvCxnSpPr>
              <p:nvPr/>
            </p:nvCxnSpPr>
            <p:spPr bwMode="auto">
              <a:xfrm flipV="1">
                <a:off x="7299325" y="2901950"/>
                <a:ext cx="179388" cy="26511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</p:grpSp>
        <p:cxnSp>
          <p:nvCxnSpPr>
            <p:cNvPr id="68" name="AutoShape 4">
              <a:extLst>
                <a:ext uri="{FF2B5EF4-FFF2-40B4-BE49-F238E27FC236}">
                  <a16:creationId xmlns:a16="http://schemas.microsoft.com/office/drawing/2014/main" id="{9AEFD5E5-B97F-4060-BD4E-4B0B5DED1C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253778" y="3475038"/>
              <a:ext cx="374854" cy="584786"/>
            </a:xfrm>
            <a:prstGeom prst="straightConnector1">
              <a:avLst/>
            </a:prstGeom>
            <a:noFill/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</p:cxnSp>
        <p:cxnSp>
          <p:nvCxnSpPr>
            <p:cNvPr id="67" name="AutoShape 8">
              <a:extLst>
                <a:ext uri="{FF2B5EF4-FFF2-40B4-BE49-F238E27FC236}">
                  <a16:creationId xmlns:a16="http://schemas.microsoft.com/office/drawing/2014/main" id="{4BC57555-B6B9-4D75-9666-488C98B3B4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225298" y="2843084"/>
              <a:ext cx="350968" cy="430344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39" name="AutoShape 5">
              <a:extLst>
                <a:ext uri="{FF2B5EF4-FFF2-40B4-BE49-F238E27FC236}">
                  <a16:creationId xmlns:a16="http://schemas.microsoft.com/office/drawing/2014/main" id="{EC3FA35B-9FD0-4E9B-A8BC-1E218F360223}"/>
                </a:ext>
              </a:extLst>
            </p:cNvPr>
            <p:cNvCxnSpPr>
              <a:cxnSpLocks noChangeShapeType="1"/>
              <a:stCxn id="36" idx="7"/>
            </p:cNvCxnSpPr>
            <p:nvPr/>
          </p:nvCxnSpPr>
          <p:spPr bwMode="auto">
            <a:xfrm flipV="1">
              <a:off x="4811683" y="3376948"/>
              <a:ext cx="567342" cy="456202"/>
            </a:xfrm>
            <a:prstGeom prst="straightConnector1">
              <a:avLst/>
            </a:prstGeom>
            <a:noFill/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4">
              <a:extLst>
                <a:ext uri="{FF2B5EF4-FFF2-40B4-BE49-F238E27FC236}">
                  <a16:creationId xmlns:a16="http://schemas.microsoft.com/office/drawing/2014/main" id="{02299D6C-E8FB-408D-B364-2D077F7D96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5357416" y="3492500"/>
              <a:ext cx="302714" cy="477174"/>
            </a:xfrm>
            <a:prstGeom prst="straightConnector1">
              <a:avLst/>
            </a:prstGeom>
            <a:noFill/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</p:cxnSp>
        <p:sp>
          <p:nvSpPr>
            <p:cNvPr id="8" name="Oval 3">
              <a:extLst>
                <a:ext uri="{FF2B5EF4-FFF2-40B4-BE49-F238E27FC236}">
                  <a16:creationId xmlns:a16="http://schemas.microsoft.com/office/drawing/2014/main" id="{FA718CC1-E515-4276-99CA-26E084811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6700" y="2133600"/>
              <a:ext cx="319088" cy="32067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latin typeface="Times New Roman" pitchFamily="18" charset="0"/>
                  <a:sym typeface="Symbol" pitchFamily="18" charset="2"/>
                </a:rPr>
                <a:t>10</a:t>
              </a:r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FEC9371-254D-444A-875E-BE2D5E558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25" y="2628900"/>
              <a:ext cx="320675" cy="320675"/>
            </a:xfrm>
            <a:prstGeom prst="ellipse">
              <a:avLst/>
            </a:prstGeom>
            <a:solidFill>
              <a:srgbClr val="EF0129"/>
            </a:solidFill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BB42861B-2502-4A31-9445-81165953C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2675" y="2609850"/>
              <a:ext cx="319088" cy="320675"/>
            </a:xfrm>
            <a:prstGeom prst="ellipse">
              <a:avLst/>
            </a:prstGeom>
            <a:solidFill>
              <a:srgbClr val="EF0129"/>
            </a:solidFill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20</a:t>
              </a:r>
            </a:p>
          </p:txBody>
        </p:sp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E28AD5E9-FDDE-4182-8C3D-17CCF013C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8225" y="3200400"/>
              <a:ext cx="319088" cy="32067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31" name="Oval 6">
              <a:extLst>
                <a:ext uri="{FF2B5EF4-FFF2-40B4-BE49-F238E27FC236}">
                  <a16:creationId xmlns:a16="http://schemas.microsoft.com/office/drawing/2014/main" id="{68FE08DA-0696-4810-A5CD-8664F693B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2229" y="3745813"/>
              <a:ext cx="320675" cy="320675"/>
            </a:xfrm>
            <a:prstGeom prst="ellipse">
              <a:avLst/>
            </a:prstGeom>
            <a:solidFill>
              <a:srgbClr val="EF0129"/>
            </a:solidFill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30</a:t>
              </a:r>
            </a:p>
          </p:txBody>
        </p:sp>
        <p:sp>
          <p:nvSpPr>
            <p:cNvPr id="33" name="Oval 3">
              <a:extLst>
                <a:ext uri="{FF2B5EF4-FFF2-40B4-BE49-F238E27FC236}">
                  <a16:creationId xmlns:a16="http://schemas.microsoft.com/office/drawing/2014/main" id="{5CB504FA-965F-407E-ABBA-D0D61D225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151" y="3200400"/>
              <a:ext cx="319088" cy="32067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latin typeface="Times New Roman" pitchFamily="18" charset="0"/>
                  <a:sym typeface="Symbol" pitchFamily="18" charset="2"/>
                </a:rPr>
                <a:t>12</a:t>
              </a:r>
            </a:p>
          </p:txBody>
        </p:sp>
        <p:sp>
          <p:nvSpPr>
            <p:cNvPr id="34" name="Oval 3">
              <a:extLst>
                <a:ext uri="{FF2B5EF4-FFF2-40B4-BE49-F238E27FC236}">
                  <a16:creationId xmlns:a16="http://schemas.microsoft.com/office/drawing/2014/main" id="{4519B5D5-0DCE-427A-88BA-05BD085DD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4299" y="3275806"/>
              <a:ext cx="319088" cy="32067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latin typeface="Times New Roman" pitchFamily="18" charset="0"/>
                  <a:sym typeface="Symbol" pitchFamily="18" charset="2"/>
                </a:rPr>
                <a:t>3</a:t>
              </a:r>
            </a:p>
          </p:txBody>
        </p:sp>
        <p:sp>
          <p:nvSpPr>
            <p:cNvPr id="35" name="Oval 6">
              <a:extLst>
                <a:ext uri="{FF2B5EF4-FFF2-40B4-BE49-F238E27FC236}">
                  <a16:creationId xmlns:a16="http://schemas.microsoft.com/office/drawing/2014/main" id="{14AC0D00-5FE9-4AAB-B702-C0780733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095" y="3811588"/>
              <a:ext cx="320675" cy="320675"/>
            </a:xfrm>
            <a:prstGeom prst="ellipse">
              <a:avLst/>
            </a:prstGeom>
            <a:solidFill>
              <a:srgbClr val="EF0129"/>
            </a:solidFill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36" name="Oval 6">
              <a:extLst>
                <a:ext uri="{FF2B5EF4-FFF2-40B4-BE49-F238E27FC236}">
                  <a16:creationId xmlns:a16="http://schemas.microsoft.com/office/drawing/2014/main" id="{5FB6BD35-A610-4D90-84A4-1024542AC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970" y="3786188"/>
              <a:ext cx="320675" cy="320675"/>
            </a:xfrm>
            <a:prstGeom prst="ellipse">
              <a:avLst/>
            </a:prstGeom>
            <a:solidFill>
              <a:srgbClr val="EF0129"/>
            </a:solidFill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66" name="Oval 6">
              <a:extLst>
                <a:ext uri="{FF2B5EF4-FFF2-40B4-BE49-F238E27FC236}">
                  <a16:creationId xmlns:a16="http://schemas.microsoft.com/office/drawing/2014/main" id="{503B959E-9690-42FC-A254-324B81405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9" y="3741154"/>
              <a:ext cx="320675" cy="320675"/>
            </a:xfrm>
            <a:prstGeom prst="ellipse">
              <a:avLst/>
            </a:prstGeom>
            <a:solidFill>
              <a:srgbClr val="EF0129"/>
            </a:solidFill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15</a:t>
              </a:r>
            </a:p>
          </p:txBody>
        </p:sp>
        <p:sp>
          <p:nvSpPr>
            <p:cNvPr id="71" name="Oval 3">
              <a:extLst>
                <a:ext uri="{FF2B5EF4-FFF2-40B4-BE49-F238E27FC236}">
                  <a16:creationId xmlns:a16="http://schemas.microsoft.com/office/drawing/2014/main" id="{B474DFA2-C5D9-4711-8731-BBA6392D1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7256" y="3130592"/>
              <a:ext cx="319088" cy="32067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latin typeface="Times New Roman" pitchFamily="18" charset="0"/>
                  <a:sym typeface="Symbol" pitchFamily="18" charset="2"/>
                </a:rPr>
                <a:t>40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3F269E-1F4C-467D-AD66-B017061322E5}"/>
              </a:ext>
            </a:extLst>
          </p:cNvPr>
          <p:cNvCxnSpPr/>
          <p:nvPr/>
        </p:nvCxnSpPr>
        <p:spPr bwMode="auto">
          <a:xfrm>
            <a:off x="4989183" y="2690675"/>
            <a:ext cx="1062804" cy="118110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C30F-B52B-4217-A075-D3E010F008C4}" type="slidenum">
              <a:rPr lang="en-US"/>
              <a:pPr/>
              <a:t>109</a:t>
            </a:fld>
            <a:endParaRPr lang="en-US"/>
          </a:p>
        </p:txBody>
      </p:sp>
      <p:sp>
        <p:nvSpPr>
          <p:cNvPr id="951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a Red-Black Tree</a:t>
            </a:r>
          </a:p>
        </p:txBody>
      </p:sp>
      <p:sp>
        <p:nvSpPr>
          <p:cNvPr id="951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FF00"/>
                </a:solidFill>
              </a:rPr>
              <a:t>Theorem:</a:t>
            </a:r>
            <a:r>
              <a:rPr lang="en-US" sz="2400" b="1" dirty="0"/>
              <a:t> </a:t>
            </a:r>
            <a:r>
              <a:rPr lang="en-US" sz="2400" dirty="0"/>
              <a:t>A red-black tree T, storing n entries has height O(log n)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Proof: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Let </a:t>
            </a:r>
            <a:r>
              <a:rPr lang="en-US" sz="2000" dirty="0">
                <a:solidFill>
                  <a:srgbClr val="FFFF00"/>
                </a:solidFill>
              </a:rPr>
              <a:t>d</a:t>
            </a:r>
            <a:r>
              <a:rPr lang="en-US" sz="2000" dirty="0"/>
              <a:t> be the common black depth of all external nodes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Let T’ be the (2,4) tree and h’ be the height of T’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Because of the relationship between red-black and (2,4) trees, h’=d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Since the height of a (2,4) is O(log n), d=h’ </a:t>
            </a:r>
            <a:r>
              <a:rPr lang="en-US" sz="2000" dirty="0">
                <a:sym typeface="Symbol" pitchFamily="18" charset="2"/>
              </a:rPr>
              <a:t></a:t>
            </a:r>
            <a:r>
              <a:rPr lang="en-US" sz="2000" dirty="0"/>
              <a:t> log(n+1)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height of a red-black tree is at most twice the height of its associated (2,4) tree, which is </a:t>
            </a:r>
            <a:r>
              <a:rPr lang="en-US" sz="2000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(log </a:t>
            </a:r>
            <a:r>
              <a:rPr lang="en-US" sz="2000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 </a:t>
            </a:r>
            <a:r>
              <a:rPr lang="en-US" sz="2000" dirty="0"/>
              <a:t>hence h </a:t>
            </a:r>
            <a:r>
              <a:rPr lang="en-US" sz="2000" dirty="0">
                <a:sym typeface="Symbol" pitchFamily="18" charset="2"/>
              </a:rPr>
              <a:t></a:t>
            </a:r>
            <a:r>
              <a:rPr lang="en-US" sz="2000" dirty="0"/>
              <a:t>  2d, thus h </a:t>
            </a:r>
            <a:r>
              <a:rPr lang="en-US" sz="2000" dirty="0">
                <a:sym typeface="Symbol" pitchFamily="18" charset="2"/>
              </a:rPr>
              <a:t></a:t>
            </a:r>
            <a:r>
              <a:rPr lang="en-US" sz="2000" dirty="0"/>
              <a:t> 2log(n+1)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log(n+1) </a:t>
            </a:r>
            <a:r>
              <a:rPr lang="en-US" sz="2000" dirty="0">
                <a:sym typeface="Symbol" pitchFamily="18" charset="2"/>
              </a:rPr>
              <a:t></a:t>
            </a:r>
            <a:r>
              <a:rPr lang="en-US" sz="2000" dirty="0"/>
              <a:t> h by proposition 7.10 and the fact that T has n internal nodes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99" y="5311575"/>
            <a:ext cx="969081" cy="1394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366C-CE58-4ECB-A90A-CA9D6FB7D538}" type="slidenum">
              <a:rPr lang="en-US"/>
              <a:pPr/>
              <a:t>11</a:t>
            </a:fld>
            <a:endParaRPr lang="en-US"/>
          </a:p>
        </p:txBody>
      </p:sp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55650"/>
          </a:xfrm>
        </p:spPr>
        <p:txBody>
          <a:bodyPr/>
          <a:lstStyle/>
          <a:p>
            <a:r>
              <a:rPr lang="en-US" dirty="0"/>
              <a:t>Insertion Algorithm</a:t>
            </a:r>
            <a:endParaRPr lang="en-US" sz="4000" dirty="0"/>
          </a:p>
        </p:txBody>
      </p:sp>
      <p:sp>
        <p:nvSpPr>
          <p:cNvPr id="979972" name="Text Box 4"/>
          <p:cNvSpPr txBox="1">
            <a:spLocks noChangeArrowheads="1"/>
          </p:cNvSpPr>
          <p:nvPr/>
        </p:nvSpPr>
        <p:spPr bwMode="auto">
          <a:xfrm>
            <a:off x="2057400" y="1524000"/>
            <a:ext cx="5181600" cy="3822585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rgbClr val="FFFF00"/>
                </a:solidFill>
                <a:latin typeface="+mj-lt"/>
              </a:rPr>
              <a:t>Algorithm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+mj-lt"/>
              </a:rPr>
              <a:t>TreeInsert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  <a:latin typeface="+mj-lt"/>
              </a:rPr>
              <a:t>k</a:t>
            </a:r>
            <a:r>
              <a:rPr lang="en-US" sz="2400" dirty="0" err="1">
                <a:solidFill>
                  <a:srgbClr val="FFFF00"/>
                </a:solidFill>
                <a:latin typeface="+mj-lt"/>
              </a:rPr>
              <a:t>,x,</a:t>
            </a:r>
            <a:r>
              <a:rPr lang="en-US" sz="2400" b="1" i="1" dirty="0" err="1">
                <a:solidFill>
                  <a:srgbClr val="FFFF00"/>
                </a:solidFill>
                <a:latin typeface="+mj-lt"/>
              </a:rPr>
              <a:t>v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)</a:t>
            </a:r>
          </a:p>
          <a:p>
            <a:pPr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Input: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A new search key, an associated value x and a node v of T</a:t>
            </a:r>
          </a:p>
          <a:p>
            <a:pPr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Output: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 A new node w in the </a:t>
            </a:r>
            <a:r>
              <a:rPr lang="en-US" sz="2400" dirty="0" err="1">
                <a:solidFill>
                  <a:srgbClr val="FFFF00"/>
                </a:solidFill>
                <a:latin typeface="+mj-lt"/>
              </a:rPr>
              <a:t>subtree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 T(v) that stores entry (</a:t>
            </a:r>
            <a:r>
              <a:rPr lang="en-US" sz="2400" dirty="0" err="1">
                <a:solidFill>
                  <a:srgbClr val="FFFF00"/>
                </a:solidFill>
                <a:latin typeface="+mj-lt"/>
              </a:rPr>
              <a:t>k,x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)</a:t>
            </a:r>
          </a:p>
          <a:p>
            <a:pPr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dirty="0" err="1">
                <a:solidFill>
                  <a:srgbClr val="FFFF00"/>
                </a:solidFill>
                <a:latin typeface="+mj-lt"/>
              </a:rPr>
              <a:t>W</a:t>
            </a:r>
            <a:r>
              <a:rPr lang="en-US" sz="2400" dirty="0" err="1">
                <a:solidFill>
                  <a:srgbClr val="FFFF00"/>
                </a:solidFill>
                <a:latin typeface="+mj-lt"/>
                <a:sym typeface="Wingdings" pitchFamily="2" charset="2"/>
              </a:rPr>
              <a:t>TreeSearch</a:t>
            </a:r>
            <a:r>
              <a:rPr lang="en-US" sz="2400" dirty="0">
                <a:solidFill>
                  <a:srgbClr val="FFFF00"/>
                </a:solidFill>
                <a:latin typeface="+mj-lt"/>
                <a:sym typeface="Wingdings" pitchFamily="2" charset="2"/>
              </a:rPr>
              <a:t>(</a:t>
            </a:r>
            <a:r>
              <a:rPr lang="en-US" sz="2400" dirty="0" err="1">
                <a:solidFill>
                  <a:srgbClr val="FFFF00"/>
                </a:solidFill>
                <a:latin typeface="+mj-lt"/>
                <a:sym typeface="Wingdings" pitchFamily="2" charset="2"/>
              </a:rPr>
              <a:t>k,v</a:t>
            </a:r>
            <a:r>
              <a:rPr lang="en-US" sz="2400" dirty="0">
                <a:solidFill>
                  <a:srgbClr val="FFFF00"/>
                </a:solidFill>
                <a:latin typeface="+mj-lt"/>
                <a:sym typeface="Wingdings" pitchFamily="2" charset="2"/>
              </a:rPr>
              <a:t>)</a:t>
            </a:r>
          </a:p>
          <a:p>
            <a:pPr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  <a:latin typeface="+mj-lt"/>
                <a:sym typeface="Wingdings" pitchFamily="2" charset="2"/>
              </a:rPr>
              <a:t>If </a:t>
            </a:r>
            <a:r>
              <a:rPr lang="en-US" sz="2400" dirty="0" err="1">
                <a:solidFill>
                  <a:srgbClr val="FFFF00"/>
                </a:solidFill>
                <a:latin typeface="+mj-lt"/>
                <a:sym typeface="Wingdings" pitchFamily="2" charset="2"/>
              </a:rPr>
              <a:t>T.isinternal</a:t>
            </a:r>
            <a:r>
              <a:rPr lang="en-US" sz="2400" dirty="0">
                <a:solidFill>
                  <a:srgbClr val="FFFF00"/>
                </a:solidFill>
                <a:latin typeface="+mj-lt"/>
                <a:sym typeface="Wingdings" pitchFamily="2" charset="2"/>
              </a:rPr>
              <a:t>(w) then</a:t>
            </a:r>
            <a:endParaRPr lang="en-US" sz="2400" dirty="0">
              <a:solidFill>
                <a:srgbClr val="FFFF00"/>
              </a:solidFill>
              <a:latin typeface="+mj-lt"/>
            </a:endParaRPr>
          </a:p>
          <a:p>
            <a:pPr marL="285750" lvl="1"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	</a:t>
            </a:r>
            <a:r>
              <a:rPr lang="en-US" sz="2400" b="1" dirty="0">
                <a:solidFill>
                  <a:srgbClr val="FFFF00"/>
                </a:solidFill>
                <a:latin typeface="+mj-lt"/>
              </a:rPr>
              <a:t>return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+mj-lt"/>
              </a:rPr>
              <a:t>TreeInsert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(</a:t>
            </a:r>
            <a:r>
              <a:rPr lang="en-US" sz="2400" b="1" i="1" dirty="0">
                <a:solidFill>
                  <a:srgbClr val="FFFF00"/>
                </a:solidFill>
                <a:latin typeface="+mj-lt"/>
              </a:rPr>
              <a:t>k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,</a:t>
            </a:r>
            <a:r>
              <a:rPr lang="en-US" sz="2400" b="1" i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+mj-lt"/>
              </a:rPr>
              <a:t>x,T.left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(</a:t>
            </a:r>
            <a:r>
              <a:rPr lang="en-US" sz="2400" b="1" i="1" dirty="0">
                <a:solidFill>
                  <a:srgbClr val="FFFF00"/>
                </a:solidFill>
                <a:latin typeface="+mj-lt"/>
              </a:rPr>
              <a:t>v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)) </a:t>
            </a:r>
            <a:r>
              <a:rPr lang="en-US" sz="2400" b="1" i="1" dirty="0" err="1">
                <a:solidFill>
                  <a:srgbClr val="FFFF00"/>
                </a:solidFill>
                <a:latin typeface="+mj-lt"/>
              </a:rPr>
              <a:t>T.insertAtExternal</a:t>
            </a:r>
            <a:r>
              <a:rPr lang="en-US" sz="2400" b="1" i="1" dirty="0">
                <a:solidFill>
                  <a:srgbClr val="FFFF00"/>
                </a:solidFill>
                <a:latin typeface="+mj-lt"/>
              </a:rPr>
              <a:t>(w,(</a:t>
            </a:r>
            <a:r>
              <a:rPr lang="en-US" sz="2400" b="1" i="1" dirty="0" err="1">
                <a:solidFill>
                  <a:srgbClr val="FFFF00"/>
                </a:solidFill>
                <a:latin typeface="+mj-lt"/>
              </a:rPr>
              <a:t>k,x</a:t>
            </a:r>
            <a:r>
              <a:rPr lang="en-US" sz="2400" b="1" i="1" dirty="0">
                <a:solidFill>
                  <a:srgbClr val="FFFF00"/>
                </a:solidFill>
                <a:latin typeface="+mj-lt"/>
              </a:rPr>
              <a:t>))</a:t>
            </a:r>
            <a:endParaRPr lang="en-US" sz="2400" dirty="0">
              <a:solidFill>
                <a:srgbClr val="FFFF00"/>
              </a:solidFill>
              <a:latin typeface="+mj-lt"/>
            </a:endParaRPr>
          </a:p>
          <a:p>
            <a:pPr marL="285750" lvl="1" defTabSz="285750"/>
            <a:r>
              <a:rPr lang="en-US" sz="2400" b="1" dirty="0">
                <a:solidFill>
                  <a:srgbClr val="FFFF00"/>
                </a:solidFill>
                <a:latin typeface="+mj-lt"/>
              </a:rPr>
              <a:t>     return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400" b="1" i="1" dirty="0">
                <a:solidFill>
                  <a:srgbClr val="FFFF00"/>
                </a:solidFill>
                <a:latin typeface="+mj-lt"/>
              </a:rPr>
              <a:t>w</a:t>
            </a:r>
            <a:endParaRPr lang="en-US" sz="2400" dirty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51849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A63F-270A-4245-B5F9-4CFC65ED7502}" type="slidenum">
              <a:rPr lang="en-US"/>
              <a:pPr/>
              <a:t>110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59" y="2209800"/>
            <a:ext cx="8382000" cy="1219200"/>
          </a:xfrm>
          <a:solidFill>
            <a:srgbClr val="000000"/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Red-Black Trees Update Operations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865" y="3877283"/>
            <a:ext cx="3693587" cy="2599717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A63F-270A-4245-B5F9-4CFC65ED7502}" type="slidenum">
              <a:rPr lang="en-US"/>
              <a:pPr/>
              <a:t>111</a:t>
            </a:fld>
            <a:endParaRPr lang="en-US"/>
          </a:p>
        </p:txBody>
      </p:sp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(1)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000" dirty="0">
                <a:latin typeface="+mj-lt"/>
              </a:rPr>
              <a:t>To perform operation </a:t>
            </a:r>
            <a:r>
              <a:rPr lang="en-US" sz="4000" dirty="0">
                <a:solidFill>
                  <a:srgbClr val="FFFF00"/>
                </a:solidFill>
                <a:latin typeface="+mj-lt"/>
              </a:rPr>
              <a:t>insert(</a:t>
            </a:r>
            <a:r>
              <a:rPr lang="en-US" sz="4000" dirty="0" err="1">
                <a:solidFill>
                  <a:srgbClr val="FFFF00"/>
                </a:solidFill>
                <a:latin typeface="+mj-lt"/>
              </a:rPr>
              <a:t>k,x</a:t>
            </a:r>
            <a:r>
              <a:rPr lang="en-US" sz="4000" dirty="0">
                <a:solidFill>
                  <a:srgbClr val="FFFF00"/>
                </a:solidFill>
                <a:latin typeface="+mj-lt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3600" dirty="0">
                <a:latin typeface="+mj-lt"/>
              </a:rPr>
              <a:t>One searches for key k in the tree until an external node is reached</a:t>
            </a:r>
          </a:p>
          <a:p>
            <a:pPr lvl="1">
              <a:lnSpc>
                <a:spcPct val="80000"/>
              </a:lnSpc>
            </a:pPr>
            <a:r>
              <a:rPr lang="en-US" sz="3600" dirty="0">
                <a:latin typeface="+mj-lt"/>
              </a:rPr>
              <a:t>The external node is replaced with an internal node </a:t>
            </a:r>
            <a:r>
              <a:rPr lang="en-US" sz="3600" b="1" i="1" dirty="0">
                <a:solidFill>
                  <a:srgbClr val="FFFF00"/>
                </a:solidFill>
                <a:latin typeface="+mj-lt"/>
              </a:rPr>
              <a:t>z</a:t>
            </a:r>
            <a:r>
              <a:rPr lang="en-US" sz="3600" dirty="0">
                <a:latin typeface="+mj-lt"/>
              </a:rPr>
              <a:t> storing (</a:t>
            </a:r>
            <a:r>
              <a:rPr lang="en-US" sz="3600" dirty="0" err="1">
                <a:latin typeface="+mj-lt"/>
              </a:rPr>
              <a:t>k,x</a:t>
            </a:r>
            <a:r>
              <a:rPr lang="en-US" sz="3600" dirty="0">
                <a:latin typeface="+mj-lt"/>
              </a:rPr>
              <a:t>) having two external node children</a:t>
            </a:r>
          </a:p>
          <a:p>
            <a:pPr lvl="1">
              <a:lnSpc>
                <a:spcPct val="80000"/>
              </a:lnSpc>
            </a:pPr>
            <a:r>
              <a:rPr lang="en-US" sz="3600" dirty="0">
                <a:latin typeface="+mj-lt"/>
              </a:rPr>
              <a:t>If </a:t>
            </a:r>
            <a:r>
              <a:rPr lang="en-US" sz="3600" b="1" i="1" dirty="0">
                <a:solidFill>
                  <a:srgbClr val="FFFF00"/>
                </a:solidFill>
                <a:latin typeface="+mj-lt"/>
              </a:rPr>
              <a:t>z</a:t>
            </a:r>
            <a:r>
              <a:rPr lang="en-US" sz="3600" dirty="0">
                <a:latin typeface="+mj-lt"/>
              </a:rPr>
              <a:t> is the root, one colors </a:t>
            </a:r>
            <a:r>
              <a:rPr lang="en-US" sz="3600" b="1" i="1" dirty="0">
                <a:solidFill>
                  <a:srgbClr val="FFFF00"/>
                </a:solidFill>
                <a:latin typeface="+mj-lt"/>
              </a:rPr>
              <a:t>z </a:t>
            </a:r>
            <a:r>
              <a:rPr lang="en-US" sz="3600" dirty="0">
                <a:latin typeface="+mj-lt"/>
              </a:rPr>
              <a:t>black, else one colors </a:t>
            </a:r>
            <a:r>
              <a:rPr lang="en-US" sz="3600" b="1" i="1" dirty="0">
                <a:solidFill>
                  <a:srgbClr val="FFFF00"/>
                </a:solidFill>
                <a:latin typeface="+mj-lt"/>
              </a:rPr>
              <a:t>z </a:t>
            </a:r>
            <a:r>
              <a:rPr lang="en-US" sz="3600" dirty="0">
                <a:solidFill>
                  <a:srgbClr val="FF0000"/>
                </a:solidFill>
                <a:latin typeface="+mj-lt"/>
              </a:rPr>
              <a:t>red</a:t>
            </a:r>
          </a:p>
          <a:p>
            <a:pPr lvl="1">
              <a:lnSpc>
                <a:spcPct val="80000"/>
              </a:lnSpc>
            </a:pPr>
            <a:r>
              <a:rPr lang="en-US" sz="3600" dirty="0">
                <a:latin typeface="+mj-lt"/>
              </a:rPr>
              <a:t>One colors the children of </a:t>
            </a:r>
            <a:r>
              <a:rPr lang="en-US" sz="3600" dirty="0">
                <a:solidFill>
                  <a:srgbClr val="FFFF00"/>
                </a:solidFill>
                <a:latin typeface="+mj-lt"/>
              </a:rPr>
              <a:t>z</a:t>
            </a:r>
            <a:r>
              <a:rPr lang="en-US" sz="3600" dirty="0">
                <a:latin typeface="+mj-lt"/>
              </a:rPr>
              <a:t> black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825" y="5715000"/>
            <a:ext cx="1836102" cy="9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756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A231-6847-4663-BCF0-0BB6CF64FD27}" type="slidenum">
              <a:rPr lang="en-US"/>
              <a:pPr/>
              <a:t>112</a:t>
            </a:fld>
            <a:endParaRPr lang="en-US"/>
          </a:p>
        </p:txBody>
      </p:sp>
      <p:sp>
        <p:nvSpPr>
          <p:cNvPr id="124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(2)</a:t>
            </a:r>
          </a:p>
        </p:txBody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 dirty="0"/>
              <a:t>The insertion preserves the root, external, and depth properties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If the parent </a:t>
            </a:r>
            <a:r>
              <a:rPr lang="en-US" sz="3600" dirty="0">
                <a:solidFill>
                  <a:srgbClr val="FFFF00"/>
                </a:solidFill>
              </a:rPr>
              <a:t>v</a:t>
            </a:r>
            <a:r>
              <a:rPr lang="en-US" sz="3600" dirty="0"/>
              <a:t> of </a:t>
            </a:r>
            <a:r>
              <a:rPr lang="en-US" sz="3600" dirty="0">
                <a:solidFill>
                  <a:srgbClr val="FFFF00"/>
                </a:solidFill>
              </a:rPr>
              <a:t>z</a:t>
            </a:r>
            <a:r>
              <a:rPr lang="en-US" sz="3600" dirty="0"/>
              <a:t> is black, the internal property is preserved and process is complete 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If the parent </a:t>
            </a:r>
            <a:r>
              <a:rPr lang="en-US" sz="3600" dirty="0">
                <a:solidFill>
                  <a:srgbClr val="FFFF00"/>
                </a:solidFill>
              </a:rPr>
              <a:t>v</a:t>
            </a:r>
            <a:r>
              <a:rPr lang="en-US" sz="3600" dirty="0"/>
              <a:t> of </a:t>
            </a:r>
            <a:r>
              <a:rPr lang="en-US" sz="3600" dirty="0">
                <a:solidFill>
                  <a:srgbClr val="FFFF00"/>
                </a:solidFill>
              </a:rPr>
              <a:t>z</a:t>
            </a:r>
            <a:r>
              <a:rPr lang="en-US" sz="3600" dirty="0"/>
              <a:t> is </a:t>
            </a:r>
            <a:r>
              <a:rPr lang="en-US" sz="3600" dirty="0">
                <a:solidFill>
                  <a:srgbClr val="FF0000"/>
                </a:solidFill>
              </a:rPr>
              <a:t>red</a:t>
            </a:r>
            <a:r>
              <a:rPr lang="en-US" sz="3600" dirty="0"/>
              <a:t>, one has a double red </a:t>
            </a:r>
          </a:p>
          <a:p>
            <a:pPr lvl="1">
              <a:lnSpc>
                <a:spcPct val="80000"/>
              </a:lnSpc>
            </a:pPr>
            <a:r>
              <a:rPr lang="en-US" sz="3200" dirty="0"/>
              <a:t>A </a:t>
            </a:r>
            <a:r>
              <a:rPr lang="en-US" sz="3200" dirty="0">
                <a:solidFill>
                  <a:srgbClr val="FFFF00"/>
                </a:solidFill>
              </a:rPr>
              <a:t>violation</a:t>
            </a:r>
            <a:r>
              <a:rPr lang="en-US" sz="3200" dirty="0"/>
              <a:t> of the internal property which requires a </a:t>
            </a:r>
            <a:r>
              <a:rPr lang="en-US" sz="3200" dirty="0">
                <a:solidFill>
                  <a:srgbClr val="FFFF00"/>
                </a:solidFill>
              </a:rPr>
              <a:t>reorganization</a:t>
            </a:r>
            <a:r>
              <a:rPr lang="en-US" sz="3200" dirty="0"/>
              <a:t> of the 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462" y="5451640"/>
            <a:ext cx="1328737" cy="125396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5A6A-989E-4FF7-8C2F-9FC64C0BE56A}" type="slidenum">
              <a:rPr lang="en-US"/>
              <a:pPr/>
              <a:t>113</a:t>
            </a:fld>
            <a:endParaRPr lang="en-US"/>
          </a:p>
        </p:txBody>
      </p:sp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Causing a Double Red</a:t>
            </a:r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495800"/>
          </a:xfrm>
        </p:spPr>
        <p:txBody>
          <a:bodyPr/>
          <a:lstStyle/>
          <a:p>
            <a:pPr algn="ctr">
              <a:lnSpc>
                <a:spcPct val="90000"/>
              </a:lnSpc>
              <a:buNone/>
            </a:pPr>
            <a:r>
              <a:rPr lang="en-US" sz="2800" dirty="0">
                <a:solidFill>
                  <a:srgbClr val="FFFF00"/>
                </a:solidFill>
              </a:rPr>
              <a:t>Example:</a:t>
            </a:r>
          </a:p>
          <a:p>
            <a:pPr algn="ctr">
              <a:lnSpc>
                <a:spcPct val="90000"/>
              </a:lnSpc>
              <a:buNone/>
            </a:pPr>
            <a:r>
              <a:rPr lang="en-US" sz="2800" dirty="0">
                <a:solidFill>
                  <a:srgbClr val="FFFF00"/>
                </a:solidFill>
              </a:rPr>
              <a:t> Inserting 4 causes a double </a:t>
            </a:r>
            <a:r>
              <a:rPr lang="en-US" sz="2800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1231876" name="Oval 4"/>
          <p:cNvSpPr>
            <a:spLocks noChangeArrowheads="1"/>
          </p:cNvSpPr>
          <p:nvPr/>
        </p:nvSpPr>
        <p:spPr bwMode="auto">
          <a:xfrm>
            <a:off x="2478088" y="2971800"/>
            <a:ext cx="319087" cy="32067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1231877" name="AutoShape 5"/>
          <p:cNvCxnSpPr>
            <a:cxnSpLocks noChangeShapeType="1"/>
            <a:stCxn id="1231884" idx="0"/>
            <a:endCxn id="1231876" idx="5"/>
          </p:cNvCxnSpPr>
          <p:nvPr/>
        </p:nvCxnSpPr>
        <p:spPr bwMode="auto">
          <a:xfrm flipH="1" flipV="1">
            <a:off x="2751138" y="3263900"/>
            <a:ext cx="536575" cy="174625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1231878" name="AutoShape 6"/>
          <p:cNvCxnSpPr>
            <a:cxnSpLocks noChangeShapeType="1"/>
            <a:stCxn id="1231879" idx="7"/>
            <a:endCxn id="1231876" idx="3"/>
          </p:cNvCxnSpPr>
          <p:nvPr/>
        </p:nvCxnSpPr>
        <p:spPr bwMode="auto">
          <a:xfrm flipV="1">
            <a:off x="2105025" y="3263900"/>
            <a:ext cx="419100" cy="241300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31879" name="Oval 7"/>
          <p:cNvSpPr>
            <a:spLocks noChangeArrowheads="1"/>
          </p:cNvSpPr>
          <p:nvPr/>
        </p:nvSpPr>
        <p:spPr bwMode="auto">
          <a:xfrm>
            <a:off x="1831975" y="3467100"/>
            <a:ext cx="320675" cy="320675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231880" name="Rectangle 8"/>
          <p:cNvSpPr>
            <a:spLocks noChangeAspect="1" noChangeArrowheads="1"/>
          </p:cNvSpPr>
          <p:nvPr/>
        </p:nvSpPr>
        <p:spPr bwMode="auto">
          <a:xfrm>
            <a:off x="1584325" y="4043363"/>
            <a:ext cx="230188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1231881" name="Rectangle 9"/>
          <p:cNvSpPr>
            <a:spLocks noChangeAspect="1" noChangeArrowheads="1"/>
          </p:cNvSpPr>
          <p:nvPr/>
        </p:nvSpPr>
        <p:spPr bwMode="auto">
          <a:xfrm>
            <a:off x="2170113" y="4043363"/>
            <a:ext cx="231775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231882" name="AutoShape 10"/>
          <p:cNvCxnSpPr>
            <a:cxnSpLocks noChangeShapeType="1"/>
            <a:stCxn id="1231881" idx="0"/>
            <a:endCxn id="1231879" idx="5"/>
          </p:cNvCxnSpPr>
          <p:nvPr/>
        </p:nvCxnSpPr>
        <p:spPr bwMode="auto">
          <a:xfrm flipH="1" flipV="1">
            <a:off x="2105025" y="3749675"/>
            <a:ext cx="180975" cy="2746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31883" name="AutoShape 11"/>
          <p:cNvCxnSpPr>
            <a:cxnSpLocks noChangeShapeType="1"/>
            <a:stCxn id="1231880" idx="0"/>
            <a:endCxn id="1231879" idx="3"/>
          </p:cNvCxnSpPr>
          <p:nvPr/>
        </p:nvCxnSpPr>
        <p:spPr bwMode="auto">
          <a:xfrm flipV="1">
            <a:off x="1700213" y="3749675"/>
            <a:ext cx="179387" cy="2746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31884" name="Oval 12"/>
          <p:cNvSpPr>
            <a:spLocks noChangeArrowheads="1"/>
          </p:cNvSpPr>
          <p:nvPr/>
        </p:nvSpPr>
        <p:spPr bwMode="auto">
          <a:xfrm>
            <a:off x="3127375" y="3448050"/>
            <a:ext cx="319088" cy="320675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231885" name="Rectangle 13"/>
          <p:cNvSpPr>
            <a:spLocks noChangeAspect="1" noChangeArrowheads="1"/>
          </p:cNvSpPr>
          <p:nvPr/>
        </p:nvSpPr>
        <p:spPr bwMode="auto">
          <a:xfrm>
            <a:off x="2878138" y="4024313"/>
            <a:ext cx="230187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1231886" name="Rectangle 14"/>
          <p:cNvSpPr>
            <a:spLocks noChangeAspect="1" noChangeArrowheads="1"/>
          </p:cNvSpPr>
          <p:nvPr/>
        </p:nvSpPr>
        <p:spPr bwMode="auto">
          <a:xfrm>
            <a:off x="3465513" y="4024313"/>
            <a:ext cx="230187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231887" name="AutoShape 15"/>
          <p:cNvCxnSpPr>
            <a:cxnSpLocks noChangeShapeType="1"/>
            <a:stCxn id="1231886" idx="0"/>
            <a:endCxn id="1231884" idx="5"/>
          </p:cNvCxnSpPr>
          <p:nvPr/>
        </p:nvCxnSpPr>
        <p:spPr bwMode="auto">
          <a:xfrm flipH="1" flipV="1">
            <a:off x="3400425" y="3730625"/>
            <a:ext cx="180975" cy="2746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31888" name="AutoShape 16"/>
          <p:cNvCxnSpPr>
            <a:cxnSpLocks noChangeShapeType="1"/>
            <a:stCxn id="1231885" idx="0"/>
            <a:endCxn id="1231884" idx="3"/>
          </p:cNvCxnSpPr>
          <p:nvPr/>
        </p:nvCxnSpPr>
        <p:spPr bwMode="auto">
          <a:xfrm flipV="1">
            <a:off x="2994025" y="3730625"/>
            <a:ext cx="179388" cy="2746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31889" name="Oval 17"/>
          <p:cNvSpPr>
            <a:spLocks noChangeArrowheads="1"/>
          </p:cNvSpPr>
          <p:nvPr/>
        </p:nvSpPr>
        <p:spPr bwMode="auto">
          <a:xfrm>
            <a:off x="6578600" y="2971800"/>
            <a:ext cx="319088" cy="32067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1231890" name="AutoShape 18"/>
          <p:cNvCxnSpPr>
            <a:cxnSpLocks noChangeShapeType="1"/>
            <a:stCxn id="1231895" idx="0"/>
            <a:endCxn id="1231889" idx="5"/>
          </p:cNvCxnSpPr>
          <p:nvPr/>
        </p:nvCxnSpPr>
        <p:spPr bwMode="auto">
          <a:xfrm flipH="1" flipV="1">
            <a:off x="6851650" y="3263900"/>
            <a:ext cx="703263" cy="174625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1231891" name="AutoShape 19"/>
          <p:cNvCxnSpPr>
            <a:cxnSpLocks noChangeShapeType="1"/>
            <a:stCxn id="1231892" idx="7"/>
            <a:endCxn id="1231889" idx="3"/>
          </p:cNvCxnSpPr>
          <p:nvPr/>
        </p:nvCxnSpPr>
        <p:spPr bwMode="auto">
          <a:xfrm flipV="1">
            <a:off x="5934075" y="3263900"/>
            <a:ext cx="690563" cy="241300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31892" name="Oval 20"/>
          <p:cNvSpPr>
            <a:spLocks noChangeArrowheads="1"/>
          </p:cNvSpPr>
          <p:nvPr/>
        </p:nvSpPr>
        <p:spPr bwMode="auto">
          <a:xfrm>
            <a:off x="5661025" y="3467100"/>
            <a:ext cx="320675" cy="320675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231893" name="Rectangle 21"/>
          <p:cNvSpPr>
            <a:spLocks noChangeAspect="1" noChangeArrowheads="1"/>
          </p:cNvSpPr>
          <p:nvPr/>
        </p:nvSpPr>
        <p:spPr bwMode="auto">
          <a:xfrm>
            <a:off x="5295900" y="4043363"/>
            <a:ext cx="230188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231894" name="AutoShape 22"/>
          <p:cNvCxnSpPr>
            <a:cxnSpLocks noChangeShapeType="1"/>
            <a:stCxn id="1231893" idx="0"/>
            <a:endCxn id="1231892" idx="3"/>
          </p:cNvCxnSpPr>
          <p:nvPr/>
        </p:nvCxnSpPr>
        <p:spPr bwMode="auto">
          <a:xfrm flipV="1">
            <a:off x="5411788" y="3749675"/>
            <a:ext cx="296862" cy="2746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31895" name="Oval 23"/>
          <p:cNvSpPr>
            <a:spLocks noChangeArrowheads="1"/>
          </p:cNvSpPr>
          <p:nvPr/>
        </p:nvSpPr>
        <p:spPr bwMode="auto">
          <a:xfrm>
            <a:off x="7394575" y="3448050"/>
            <a:ext cx="319088" cy="320675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231896" name="Rectangle 24"/>
          <p:cNvSpPr>
            <a:spLocks noChangeAspect="1" noChangeArrowheads="1"/>
          </p:cNvSpPr>
          <p:nvPr/>
        </p:nvSpPr>
        <p:spPr bwMode="auto">
          <a:xfrm>
            <a:off x="7145338" y="4024313"/>
            <a:ext cx="230187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1231897" name="Rectangle 25"/>
          <p:cNvSpPr>
            <a:spLocks noChangeAspect="1" noChangeArrowheads="1"/>
          </p:cNvSpPr>
          <p:nvPr/>
        </p:nvSpPr>
        <p:spPr bwMode="auto">
          <a:xfrm>
            <a:off x="7732713" y="4024313"/>
            <a:ext cx="230187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231898" name="AutoShape 26"/>
          <p:cNvCxnSpPr>
            <a:cxnSpLocks noChangeShapeType="1"/>
            <a:stCxn id="1231897" idx="0"/>
            <a:endCxn id="1231895" idx="5"/>
          </p:cNvCxnSpPr>
          <p:nvPr/>
        </p:nvCxnSpPr>
        <p:spPr bwMode="auto">
          <a:xfrm flipH="1" flipV="1">
            <a:off x="7667625" y="3730625"/>
            <a:ext cx="180975" cy="2746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31899" name="AutoShape 27"/>
          <p:cNvCxnSpPr>
            <a:cxnSpLocks noChangeShapeType="1"/>
            <a:stCxn id="1231896" idx="0"/>
            <a:endCxn id="1231895" idx="3"/>
          </p:cNvCxnSpPr>
          <p:nvPr/>
        </p:nvCxnSpPr>
        <p:spPr bwMode="auto">
          <a:xfrm flipV="1">
            <a:off x="7261225" y="3730625"/>
            <a:ext cx="179388" cy="2746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31900" name="Oval 28"/>
          <p:cNvSpPr>
            <a:spLocks noChangeArrowheads="1"/>
          </p:cNvSpPr>
          <p:nvPr/>
        </p:nvSpPr>
        <p:spPr bwMode="auto">
          <a:xfrm>
            <a:off x="6080125" y="4038600"/>
            <a:ext cx="319088" cy="320675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231901" name="Rectangle 29"/>
          <p:cNvSpPr>
            <a:spLocks noChangeAspect="1" noChangeArrowheads="1"/>
          </p:cNvSpPr>
          <p:nvPr/>
        </p:nvSpPr>
        <p:spPr bwMode="auto">
          <a:xfrm>
            <a:off x="5830888" y="4614863"/>
            <a:ext cx="230187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1231902" name="Rectangle 30"/>
          <p:cNvSpPr>
            <a:spLocks noChangeAspect="1" noChangeArrowheads="1"/>
          </p:cNvSpPr>
          <p:nvPr/>
        </p:nvSpPr>
        <p:spPr bwMode="auto">
          <a:xfrm>
            <a:off x="6477000" y="4614863"/>
            <a:ext cx="230188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231903" name="AutoShape 31"/>
          <p:cNvCxnSpPr>
            <a:cxnSpLocks noChangeShapeType="1"/>
            <a:stCxn id="1231902" idx="0"/>
            <a:endCxn id="1231900" idx="5"/>
          </p:cNvCxnSpPr>
          <p:nvPr/>
        </p:nvCxnSpPr>
        <p:spPr bwMode="auto">
          <a:xfrm flipH="1" flipV="1">
            <a:off x="6353175" y="4321175"/>
            <a:ext cx="239713" cy="2746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31904" name="AutoShape 32"/>
          <p:cNvCxnSpPr>
            <a:cxnSpLocks noChangeShapeType="1"/>
            <a:stCxn id="1231901" idx="0"/>
            <a:endCxn id="1231900" idx="3"/>
          </p:cNvCxnSpPr>
          <p:nvPr/>
        </p:nvCxnSpPr>
        <p:spPr bwMode="auto">
          <a:xfrm flipV="1">
            <a:off x="5946775" y="4321175"/>
            <a:ext cx="179388" cy="2746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31905" name="AutoShape 33"/>
          <p:cNvCxnSpPr>
            <a:cxnSpLocks noChangeShapeType="1"/>
            <a:stCxn id="1231900" idx="1"/>
            <a:endCxn id="1231892" idx="5"/>
          </p:cNvCxnSpPr>
          <p:nvPr/>
        </p:nvCxnSpPr>
        <p:spPr bwMode="auto">
          <a:xfrm flipH="1" flipV="1">
            <a:off x="5934738" y="3740813"/>
            <a:ext cx="192116" cy="344749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31906" name="Text Box 34"/>
          <p:cNvSpPr txBox="1">
            <a:spLocks noChangeArrowheads="1"/>
          </p:cNvSpPr>
          <p:nvPr/>
        </p:nvSpPr>
        <p:spPr bwMode="auto">
          <a:xfrm>
            <a:off x="2325688" y="3657600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1231907" name="Text Box 35"/>
          <p:cNvSpPr txBox="1">
            <a:spLocks noChangeArrowheads="1"/>
          </p:cNvSpPr>
          <p:nvPr/>
        </p:nvSpPr>
        <p:spPr bwMode="auto">
          <a:xfrm>
            <a:off x="1639888" y="3124200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231908" name="Text Box 36"/>
          <p:cNvSpPr txBox="1">
            <a:spLocks noChangeArrowheads="1"/>
          </p:cNvSpPr>
          <p:nvPr/>
        </p:nvSpPr>
        <p:spPr bwMode="auto">
          <a:xfrm>
            <a:off x="5448300" y="3124200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231909" name="Text Box 37"/>
          <p:cNvSpPr txBox="1">
            <a:spLocks noChangeArrowheads="1"/>
          </p:cNvSpPr>
          <p:nvPr/>
        </p:nvSpPr>
        <p:spPr bwMode="auto">
          <a:xfrm>
            <a:off x="6286500" y="3657600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1231910" name="AutoShape 38"/>
          <p:cNvSpPr>
            <a:spLocks noChangeArrowheads="1"/>
          </p:cNvSpPr>
          <p:nvPr/>
        </p:nvSpPr>
        <p:spPr bwMode="auto">
          <a:xfrm>
            <a:off x="4229100" y="35052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>
            <a:off x="5052806" y="2926080"/>
            <a:ext cx="2081411" cy="2628340"/>
          </a:xfrm>
          <a:custGeom>
            <a:avLst/>
            <a:gdLst>
              <a:gd name="connsiteX0" fmla="*/ 107023 w 2081411"/>
              <a:gd name="connsiteY0" fmla="*/ 104503 h 2628340"/>
              <a:gd name="connsiteX1" fmla="*/ 41708 w 2081411"/>
              <a:gd name="connsiteY1" fmla="*/ 457200 h 2628340"/>
              <a:gd name="connsiteX2" fmla="*/ 28645 w 2081411"/>
              <a:gd name="connsiteY2" fmla="*/ 496389 h 2628340"/>
              <a:gd name="connsiteX3" fmla="*/ 2520 w 2081411"/>
              <a:gd name="connsiteY3" fmla="*/ 653143 h 2628340"/>
              <a:gd name="connsiteX4" fmla="*/ 15583 w 2081411"/>
              <a:gd name="connsiteY4" fmla="*/ 927463 h 2628340"/>
              <a:gd name="connsiteX5" fmla="*/ 28645 w 2081411"/>
              <a:gd name="connsiteY5" fmla="*/ 966651 h 2628340"/>
              <a:gd name="connsiteX6" fmla="*/ 41708 w 2081411"/>
              <a:gd name="connsiteY6" fmla="*/ 1018903 h 2628340"/>
              <a:gd name="connsiteX7" fmla="*/ 54771 w 2081411"/>
              <a:gd name="connsiteY7" fmla="*/ 1084217 h 2628340"/>
              <a:gd name="connsiteX8" fmla="*/ 80897 w 2081411"/>
              <a:gd name="connsiteY8" fmla="*/ 1136469 h 2628340"/>
              <a:gd name="connsiteX9" fmla="*/ 120085 w 2081411"/>
              <a:gd name="connsiteY9" fmla="*/ 1280160 h 2628340"/>
              <a:gd name="connsiteX10" fmla="*/ 133148 w 2081411"/>
              <a:gd name="connsiteY10" fmla="*/ 1319349 h 2628340"/>
              <a:gd name="connsiteX11" fmla="*/ 172337 w 2081411"/>
              <a:gd name="connsiteY11" fmla="*/ 1371600 h 2628340"/>
              <a:gd name="connsiteX12" fmla="*/ 185400 w 2081411"/>
              <a:gd name="connsiteY12" fmla="*/ 1423851 h 2628340"/>
              <a:gd name="connsiteX13" fmla="*/ 263777 w 2081411"/>
              <a:gd name="connsiteY13" fmla="*/ 1502229 h 2628340"/>
              <a:gd name="connsiteX14" fmla="*/ 289903 w 2081411"/>
              <a:gd name="connsiteY14" fmla="*/ 1554480 h 2628340"/>
              <a:gd name="connsiteX15" fmla="*/ 329091 w 2081411"/>
              <a:gd name="connsiteY15" fmla="*/ 1593669 h 2628340"/>
              <a:gd name="connsiteX16" fmla="*/ 446657 w 2081411"/>
              <a:gd name="connsiteY16" fmla="*/ 1672046 h 2628340"/>
              <a:gd name="connsiteX17" fmla="*/ 485845 w 2081411"/>
              <a:gd name="connsiteY17" fmla="*/ 1724297 h 2628340"/>
              <a:gd name="connsiteX18" fmla="*/ 525034 w 2081411"/>
              <a:gd name="connsiteY18" fmla="*/ 1737360 h 2628340"/>
              <a:gd name="connsiteX19" fmla="*/ 590348 w 2081411"/>
              <a:gd name="connsiteY19" fmla="*/ 1789611 h 2628340"/>
              <a:gd name="connsiteX20" fmla="*/ 629537 w 2081411"/>
              <a:gd name="connsiteY20" fmla="*/ 1828800 h 2628340"/>
              <a:gd name="connsiteX21" fmla="*/ 694851 w 2081411"/>
              <a:gd name="connsiteY21" fmla="*/ 1881051 h 2628340"/>
              <a:gd name="connsiteX22" fmla="*/ 734040 w 2081411"/>
              <a:gd name="connsiteY22" fmla="*/ 1920240 h 2628340"/>
              <a:gd name="connsiteX23" fmla="*/ 786291 w 2081411"/>
              <a:gd name="connsiteY23" fmla="*/ 1933303 h 2628340"/>
              <a:gd name="connsiteX24" fmla="*/ 877731 w 2081411"/>
              <a:gd name="connsiteY24" fmla="*/ 2037806 h 2628340"/>
              <a:gd name="connsiteX25" fmla="*/ 916920 w 2081411"/>
              <a:gd name="connsiteY25" fmla="*/ 2063931 h 2628340"/>
              <a:gd name="connsiteX26" fmla="*/ 956108 w 2081411"/>
              <a:gd name="connsiteY26" fmla="*/ 2103120 h 2628340"/>
              <a:gd name="connsiteX27" fmla="*/ 1047548 w 2081411"/>
              <a:gd name="connsiteY27" fmla="*/ 2155371 h 2628340"/>
              <a:gd name="connsiteX28" fmla="*/ 1073674 w 2081411"/>
              <a:gd name="connsiteY28" fmla="*/ 2194560 h 2628340"/>
              <a:gd name="connsiteX29" fmla="*/ 1191240 w 2081411"/>
              <a:gd name="connsiteY29" fmla="*/ 2259874 h 2628340"/>
              <a:gd name="connsiteX30" fmla="*/ 1269617 w 2081411"/>
              <a:gd name="connsiteY30" fmla="*/ 2325189 h 2628340"/>
              <a:gd name="connsiteX31" fmla="*/ 1361057 w 2081411"/>
              <a:gd name="connsiteY31" fmla="*/ 2364377 h 2628340"/>
              <a:gd name="connsiteX32" fmla="*/ 1413308 w 2081411"/>
              <a:gd name="connsiteY32" fmla="*/ 2403566 h 2628340"/>
              <a:gd name="connsiteX33" fmla="*/ 1478623 w 2081411"/>
              <a:gd name="connsiteY33" fmla="*/ 2442754 h 2628340"/>
              <a:gd name="connsiteX34" fmla="*/ 1517811 w 2081411"/>
              <a:gd name="connsiteY34" fmla="*/ 2455817 h 2628340"/>
              <a:gd name="connsiteX35" fmla="*/ 1583125 w 2081411"/>
              <a:gd name="connsiteY35" fmla="*/ 2481943 h 2628340"/>
              <a:gd name="connsiteX36" fmla="*/ 1674565 w 2081411"/>
              <a:gd name="connsiteY36" fmla="*/ 2534194 h 2628340"/>
              <a:gd name="connsiteX37" fmla="*/ 2027263 w 2081411"/>
              <a:gd name="connsiteY37" fmla="*/ 2481943 h 2628340"/>
              <a:gd name="connsiteX38" fmla="*/ 2040325 w 2081411"/>
              <a:gd name="connsiteY38" fmla="*/ 2429691 h 2628340"/>
              <a:gd name="connsiteX39" fmla="*/ 2053388 w 2081411"/>
              <a:gd name="connsiteY39" fmla="*/ 2390503 h 2628340"/>
              <a:gd name="connsiteX40" fmla="*/ 2079514 w 2081411"/>
              <a:gd name="connsiteY40" fmla="*/ 2168434 h 2628340"/>
              <a:gd name="connsiteX41" fmla="*/ 2040325 w 2081411"/>
              <a:gd name="connsiteY41" fmla="*/ 1815737 h 2628340"/>
              <a:gd name="connsiteX42" fmla="*/ 2001137 w 2081411"/>
              <a:gd name="connsiteY42" fmla="*/ 1737360 h 2628340"/>
              <a:gd name="connsiteX43" fmla="*/ 1975011 w 2081411"/>
              <a:gd name="connsiteY43" fmla="*/ 1658983 h 2628340"/>
              <a:gd name="connsiteX44" fmla="*/ 1948885 w 2081411"/>
              <a:gd name="connsiteY44" fmla="*/ 1619794 h 2628340"/>
              <a:gd name="connsiteX45" fmla="*/ 1896634 w 2081411"/>
              <a:gd name="connsiteY45" fmla="*/ 1476103 h 2628340"/>
              <a:gd name="connsiteX46" fmla="*/ 1870508 w 2081411"/>
              <a:gd name="connsiteY46" fmla="*/ 1436914 h 2628340"/>
              <a:gd name="connsiteX47" fmla="*/ 1844383 w 2081411"/>
              <a:gd name="connsiteY47" fmla="*/ 1358537 h 2628340"/>
              <a:gd name="connsiteX48" fmla="*/ 1805194 w 2081411"/>
              <a:gd name="connsiteY48" fmla="*/ 1280160 h 2628340"/>
              <a:gd name="connsiteX49" fmla="*/ 1792131 w 2081411"/>
              <a:gd name="connsiteY49" fmla="*/ 1240971 h 2628340"/>
              <a:gd name="connsiteX50" fmla="*/ 1766005 w 2081411"/>
              <a:gd name="connsiteY50" fmla="*/ 1149531 h 2628340"/>
              <a:gd name="connsiteX51" fmla="*/ 1739880 w 2081411"/>
              <a:gd name="connsiteY51" fmla="*/ 1071154 h 2628340"/>
              <a:gd name="connsiteX52" fmla="*/ 1726817 w 2081411"/>
              <a:gd name="connsiteY52" fmla="*/ 1031966 h 2628340"/>
              <a:gd name="connsiteX53" fmla="*/ 1700691 w 2081411"/>
              <a:gd name="connsiteY53" fmla="*/ 940526 h 2628340"/>
              <a:gd name="connsiteX54" fmla="*/ 1674565 w 2081411"/>
              <a:gd name="connsiteY54" fmla="*/ 888274 h 2628340"/>
              <a:gd name="connsiteX55" fmla="*/ 1648440 w 2081411"/>
              <a:gd name="connsiteY55" fmla="*/ 849086 h 2628340"/>
              <a:gd name="connsiteX56" fmla="*/ 1596188 w 2081411"/>
              <a:gd name="connsiteY56" fmla="*/ 718457 h 2628340"/>
              <a:gd name="connsiteX57" fmla="*/ 1530874 w 2081411"/>
              <a:gd name="connsiteY57" fmla="*/ 627017 h 2628340"/>
              <a:gd name="connsiteX58" fmla="*/ 1504748 w 2081411"/>
              <a:gd name="connsiteY58" fmla="*/ 561703 h 2628340"/>
              <a:gd name="connsiteX59" fmla="*/ 1413308 w 2081411"/>
              <a:gd name="connsiteY59" fmla="*/ 444137 h 2628340"/>
              <a:gd name="connsiteX60" fmla="*/ 1347994 w 2081411"/>
              <a:gd name="connsiteY60" fmla="*/ 378823 h 2628340"/>
              <a:gd name="connsiteX61" fmla="*/ 1269617 w 2081411"/>
              <a:gd name="connsiteY61" fmla="*/ 313509 h 2628340"/>
              <a:gd name="connsiteX62" fmla="*/ 1178177 w 2081411"/>
              <a:gd name="connsiteY62" fmla="*/ 274320 h 2628340"/>
              <a:gd name="connsiteX63" fmla="*/ 956108 w 2081411"/>
              <a:gd name="connsiteY63" fmla="*/ 169817 h 2628340"/>
              <a:gd name="connsiteX64" fmla="*/ 851605 w 2081411"/>
              <a:gd name="connsiteY64" fmla="*/ 143691 h 2628340"/>
              <a:gd name="connsiteX65" fmla="*/ 773228 w 2081411"/>
              <a:gd name="connsiteY65" fmla="*/ 117566 h 2628340"/>
              <a:gd name="connsiteX66" fmla="*/ 707914 w 2081411"/>
              <a:gd name="connsiteY66" fmla="*/ 91440 h 2628340"/>
              <a:gd name="connsiteX67" fmla="*/ 642600 w 2081411"/>
              <a:gd name="connsiteY67" fmla="*/ 78377 h 2628340"/>
              <a:gd name="connsiteX68" fmla="*/ 525034 w 2081411"/>
              <a:gd name="connsiteY68" fmla="*/ 52251 h 2628340"/>
              <a:gd name="connsiteX69" fmla="*/ 485845 w 2081411"/>
              <a:gd name="connsiteY69" fmla="*/ 26126 h 2628340"/>
              <a:gd name="connsiteX70" fmla="*/ 407468 w 2081411"/>
              <a:gd name="connsiteY70" fmla="*/ 13063 h 2628340"/>
              <a:gd name="connsiteX71" fmla="*/ 368280 w 2081411"/>
              <a:gd name="connsiteY71" fmla="*/ 0 h 2628340"/>
              <a:gd name="connsiteX72" fmla="*/ 276840 w 2081411"/>
              <a:gd name="connsiteY72" fmla="*/ 13063 h 2628340"/>
              <a:gd name="connsiteX73" fmla="*/ 237651 w 2081411"/>
              <a:gd name="connsiteY73" fmla="*/ 52251 h 2628340"/>
              <a:gd name="connsiteX74" fmla="*/ 159274 w 2081411"/>
              <a:gd name="connsiteY74" fmla="*/ 91440 h 2628340"/>
              <a:gd name="connsiteX75" fmla="*/ 120085 w 2081411"/>
              <a:gd name="connsiteY75" fmla="*/ 117566 h 2628340"/>
              <a:gd name="connsiteX76" fmla="*/ 80897 w 2081411"/>
              <a:gd name="connsiteY76" fmla="*/ 156754 h 262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081411" h="2628340">
                <a:moveTo>
                  <a:pt x="107023" y="104503"/>
                </a:moveTo>
                <a:cubicBezTo>
                  <a:pt x="99150" y="149774"/>
                  <a:pt x="71045" y="354523"/>
                  <a:pt x="41708" y="457200"/>
                </a:cubicBezTo>
                <a:cubicBezTo>
                  <a:pt x="37925" y="470440"/>
                  <a:pt x="32999" y="483326"/>
                  <a:pt x="28645" y="496389"/>
                </a:cubicBezTo>
                <a:cubicBezTo>
                  <a:pt x="19937" y="548640"/>
                  <a:pt x="0" y="600231"/>
                  <a:pt x="2520" y="653143"/>
                </a:cubicBezTo>
                <a:cubicBezTo>
                  <a:pt x="6874" y="744583"/>
                  <a:pt x="7981" y="836236"/>
                  <a:pt x="15583" y="927463"/>
                </a:cubicBezTo>
                <a:cubicBezTo>
                  <a:pt x="16726" y="941185"/>
                  <a:pt x="24862" y="953412"/>
                  <a:pt x="28645" y="966651"/>
                </a:cubicBezTo>
                <a:cubicBezTo>
                  <a:pt x="33577" y="983914"/>
                  <a:pt x="37813" y="1001377"/>
                  <a:pt x="41708" y="1018903"/>
                </a:cubicBezTo>
                <a:cubicBezTo>
                  <a:pt x="46524" y="1040577"/>
                  <a:pt x="47750" y="1063154"/>
                  <a:pt x="54771" y="1084217"/>
                </a:cubicBezTo>
                <a:cubicBezTo>
                  <a:pt x="60929" y="1102691"/>
                  <a:pt x="72188" y="1119052"/>
                  <a:pt x="80897" y="1136469"/>
                </a:cubicBezTo>
                <a:cubicBezTo>
                  <a:pt x="99361" y="1228785"/>
                  <a:pt x="86940" y="1180722"/>
                  <a:pt x="120085" y="1280160"/>
                </a:cubicBezTo>
                <a:cubicBezTo>
                  <a:pt x="124439" y="1293223"/>
                  <a:pt x="124886" y="1308333"/>
                  <a:pt x="133148" y="1319349"/>
                </a:cubicBezTo>
                <a:lnTo>
                  <a:pt x="172337" y="1371600"/>
                </a:lnTo>
                <a:cubicBezTo>
                  <a:pt x="176691" y="1389017"/>
                  <a:pt x="177371" y="1407793"/>
                  <a:pt x="185400" y="1423851"/>
                </a:cubicBezTo>
                <a:cubicBezTo>
                  <a:pt x="209705" y="1472461"/>
                  <a:pt x="223998" y="1475710"/>
                  <a:pt x="263777" y="1502229"/>
                </a:cubicBezTo>
                <a:cubicBezTo>
                  <a:pt x="272486" y="1519646"/>
                  <a:pt x="278585" y="1538634"/>
                  <a:pt x="289903" y="1554480"/>
                </a:cubicBezTo>
                <a:cubicBezTo>
                  <a:pt x="300641" y="1569513"/>
                  <a:pt x="315065" y="1581647"/>
                  <a:pt x="329091" y="1593669"/>
                </a:cubicBezTo>
                <a:cubicBezTo>
                  <a:pt x="371414" y="1629946"/>
                  <a:pt x="397941" y="1642816"/>
                  <a:pt x="446657" y="1672046"/>
                </a:cubicBezTo>
                <a:cubicBezTo>
                  <a:pt x="459720" y="1689463"/>
                  <a:pt x="469120" y="1710359"/>
                  <a:pt x="485845" y="1724297"/>
                </a:cubicBezTo>
                <a:cubicBezTo>
                  <a:pt x="496423" y="1733112"/>
                  <a:pt x="513357" y="1730062"/>
                  <a:pt x="525034" y="1737360"/>
                </a:cubicBezTo>
                <a:cubicBezTo>
                  <a:pt x="548677" y="1752137"/>
                  <a:pt x="569365" y="1771251"/>
                  <a:pt x="590348" y="1789611"/>
                </a:cubicBezTo>
                <a:cubicBezTo>
                  <a:pt x="604251" y="1801776"/>
                  <a:pt x="615634" y="1816635"/>
                  <a:pt x="629537" y="1828800"/>
                </a:cubicBezTo>
                <a:cubicBezTo>
                  <a:pt x="650520" y="1847160"/>
                  <a:pt x="673868" y="1862691"/>
                  <a:pt x="694851" y="1881051"/>
                </a:cubicBezTo>
                <a:cubicBezTo>
                  <a:pt x="708754" y="1893216"/>
                  <a:pt x="718000" y="1911074"/>
                  <a:pt x="734040" y="1920240"/>
                </a:cubicBezTo>
                <a:cubicBezTo>
                  <a:pt x="749628" y="1929147"/>
                  <a:pt x="768874" y="1928949"/>
                  <a:pt x="786291" y="1933303"/>
                </a:cubicBezTo>
                <a:cubicBezTo>
                  <a:pt x="814517" y="1968585"/>
                  <a:pt x="842394" y="2008359"/>
                  <a:pt x="877731" y="2037806"/>
                </a:cubicBezTo>
                <a:cubicBezTo>
                  <a:pt x="889792" y="2047857"/>
                  <a:pt x="904859" y="2053880"/>
                  <a:pt x="916920" y="2063931"/>
                </a:cubicBezTo>
                <a:cubicBezTo>
                  <a:pt x="931112" y="2075758"/>
                  <a:pt x="940974" y="2092526"/>
                  <a:pt x="956108" y="2103120"/>
                </a:cubicBezTo>
                <a:cubicBezTo>
                  <a:pt x="984867" y="2123252"/>
                  <a:pt x="1017068" y="2137954"/>
                  <a:pt x="1047548" y="2155371"/>
                </a:cubicBezTo>
                <a:cubicBezTo>
                  <a:pt x="1056257" y="2168434"/>
                  <a:pt x="1062573" y="2183459"/>
                  <a:pt x="1073674" y="2194560"/>
                </a:cubicBezTo>
                <a:cubicBezTo>
                  <a:pt x="1094839" y="2215725"/>
                  <a:pt x="1177571" y="2253040"/>
                  <a:pt x="1191240" y="2259874"/>
                </a:cubicBezTo>
                <a:cubicBezTo>
                  <a:pt x="1220130" y="2288765"/>
                  <a:pt x="1233243" y="2307002"/>
                  <a:pt x="1269617" y="2325189"/>
                </a:cubicBezTo>
                <a:cubicBezTo>
                  <a:pt x="1299277" y="2340019"/>
                  <a:pt x="1331945" y="2348498"/>
                  <a:pt x="1361057" y="2364377"/>
                </a:cubicBezTo>
                <a:cubicBezTo>
                  <a:pt x="1380170" y="2374802"/>
                  <a:pt x="1395193" y="2391489"/>
                  <a:pt x="1413308" y="2403566"/>
                </a:cubicBezTo>
                <a:cubicBezTo>
                  <a:pt x="1434434" y="2417650"/>
                  <a:pt x="1455914" y="2431399"/>
                  <a:pt x="1478623" y="2442754"/>
                </a:cubicBezTo>
                <a:cubicBezTo>
                  <a:pt x="1490939" y="2448912"/>
                  <a:pt x="1504918" y="2450982"/>
                  <a:pt x="1517811" y="2455817"/>
                </a:cubicBezTo>
                <a:cubicBezTo>
                  <a:pt x="1539766" y="2464050"/>
                  <a:pt x="1561698" y="2472420"/>
                  <a:pt x="1583125" y="2481943"/>
                </a:cubicBezTo>
                <a:cubicBezTo>
                  <a:pt x="1632846" y="2504041"/>
                  <a:pt x="1632536" y="2506175"/>
                  <a:pt x="1674565" y="2534194"/>
                </a:cubicBezTo>
                <a:cubicBezTo>
                  <a:pt x="1969834" y="2522837"/>
                  <a:pt x="1985436" y="2628340"/>
                  <a:pt x="2027263" y="2481943"/>
                </a:cubicBezTo>
                <a:cubicBezTo>
                  <a:pt x="2032195" y="2464680"/>
                  <a:pt x="2035393" y="2446954"/>
                  <a:pt x="2040325" y="2429691"/>
                </a:cubicBezTo>
                <a:cubicBezTo>
                  <a:pt x="2044108" y="2416451"/>
                  <a:pt x="2049034" y="2403566"/>
                  <a:pt x="2053388" y="2390503"/>
                </a:cubicBezTo>
                <a:cubicBezTo>
                  <a:pt x="2059958" y="2344513"/>
                  <a:pt x="2081411" y="2203533"/>
                  <a:pt x="2079514" y="2168434"/>
                </a:cubicBezTo>
                <a:cubicBezTo>
                  <a:pt x="2073129" y="2050317"/>
                  <a:pt x="2055958" y="1932989"/>
                  <a:pt x="2040325" y="1815737"/>
                </a:cubicBezTo>
                <a:cubicBezTo>
                  <a:pt x="2033519" y="1764693"/>
                  <a:pt x="2022107" y="1784542"/>
                  <a:pt x="2001137" y="1737360"/>
                </a:cubicBezTo>
                <a:cubicBezTo>
                  <a:pt x="1989952" y="1712195"/>
                  <a:pt x="1990287" y="1681897"/>
                  <a:pt x="1975011" y="1658983"/>
                </a:cubicBezTo>
                <a:cubicBezTo>
                  <a:pt x="1966302" y="1645920"/>
                  <a:pt x="1955906" y="1633836"/>
                  <a:pt x="1948885" y="1619794"/>
                </a:cubicBezTo>
                <a:cubicBezTo>
                  <a:pt x="1899566" y="1521155"/>
                  <a:pt x="1945403" y="1585833"/>
                  <a:pt x="1896634" y="1476103"/>
                </a:cubicBezTo>
                <a:cubicBezTo>
                  <a:pt x="1890258" y="1461756"/>
                  <a:pt x="1876884" y="1451261"/>
                  <a:pt x="1870508" y="1436914"/>
                </a:cubicBezTo>
                <a:cubicBezTo>
                  <a:pt x="1859324" y="1411749"/>
                  <a:pt x="1856699" y="1383168"/>
                  <a:pt x="1844383" y="1358537"/>
                </a:cubicBezTo>
                <a:cubicBezTo>
                  <a:pt x="1831320" y="1332411"/>
                  <a:pt x="1817057" y="1306852"/>
                  <a:pt x="1805194" y="1280160"/>
                </a:cubicBezTo>
                <a:cubicBezTo>
                  <a:pt x="1799602" y="1267577"/>
                  <a:pt x="1796088" y="1254160"/>
                  <a:pt x="1792131" y="1240971"/>
                </a:cubicBezTo>
                <a:cubicBezTo>
                  <a:pt x="1783022" y="1210608"/>
                  <a:pt x="1775327" y="1179829"/>
                  <a:pt x="1766005" y="1149531"/>
                </a:cubicBezTo>
                <a:cubicBezTo>
                  <a:pt x="1757906" y="1123210"/>
                  <a:pt x="1748588" y="1097280"/>
                  <a:pt x="1739880" y="1071154"/>
                </a:cubicBezTo>
                <a:cubicBezTo>
                  <a:pt x="1735526" y="1058091"/>
                  <a:pt x="1730157" y="1045324"/>
                  <a:pt x="1726817" y="1031966"/>
                </a:cubicBezTo>
                <a:cubicBezTo>
                  <a:pt x="1720188" y="1005448"/>
                  <a:pt x="1711936" y="966764"/>
                  <a:pt x="1700691" y="940526"/>
                </a:cubicBezTo>
                <a:cubicBezTo>
                  <a:pt x="1693020" y="922627"/>
                  <a:pt x="1684226" y="905181"/>
                  <a:pt x="1674565" y="888274"/>
                </a:cubicBezTo>
                <a:cubicBezTo>
                  <a:pt x="1666776" y="874643"/>
                  <a:pt x="1654816" y="863432"/>
                  <a:pt x="1648440" y="849086"/>
                </a:cubicBezTo>
                <a:cubicBezTo>
                  <a:pt x="1612361" y="767909"/>
                  <a:pt x="1637313" y="784257"/>
                  <a:pt x="1596188" y="718457"/>
                </a:cubicBezTo>
                <a:cubicBezTo>
                  <a:pt x="1581395" y="694788"/>
                  <a:pt x="1544692" y="654652"/>
                  <a:pt x="1530874" y="627017"/>
                </a:cubicBezTo>
                <a:cubicBezTo>
                  <a:pt x="1520387" y="606044"/>
                  <a:pt x="1515976" y="582288"/>
                  <a:pt x="1504748" y="561703"/>
                </a:cubicBezTo>
                <a:cubicBezTo>
                  <a:pt x="1467248" y="492953"/>
                  <a:pt x="1459991" y="490820"/>
                  <a:pt x="1413308" y="444137"/>
                </a:cubicBezTo>
                <a:cubicBezTo>
                  <a:pt x="1389807" y="373635"/>
                  <a:pt x="1418614" y="429266"/>
                  <a:pt x="1347994" y="378823"/>
                </a:cubicBezTo>
                <a:cubicBezTo>
                  <a:pt x="1280587" y="330675"/>
                  <a:pt x="1338722" y="348061"/>
                  <a:pt x="1269617" y="313509"/>
                </a:cubicBezTo>
                <a:cubicBezTo>
                  <a:pt x="1123083" y="240243"/>
                  <a:pt x="1368424" y="383034"/>
                  <a:pt x="1178177" y="274320"/>
                </a:cubicBezTo>
                <a:cubicBezTo>
                  <a:pt x="1081792" y="219242"/>
                  <a:pt x="1161920" y="221271"/>
                  <a:pt x="956108" y="169817"/>
                </a:cubicBezTo>
                <a:cubicBezTo>
                  <a:pt x="921274" y="161108"/>
                  <a:pt x="885669" y="155045"/>
                  <a:pt x="851605" y="143691"/>
                </a:cubicBezTo>
                <a:cubicBezTo>
                  <a:pt x="825479" y="134983"/>
                  <a:pt x="799109" y="126977"/>
                  <a:pt x="773228" y="117566"/>
                </a:cubicBezTo>
                <a:cubicBezTo>
                  <a:pt x="751191" y="109553"/>
                  <a:pt x="730374" y="98178"/>
                  <a:pt x="707914" y="91440"/>
                </a:cubicBezTo>
                <a:cubicBezTo>
                  <a:pt x="686648" y="85060"/>
                  <a:pt x="664140" y="83762"/>
                  <a:pt x="642600" y="78377"/>
                </a:cubicBezTo>
                <a:cubicBezTo>
                  <a:pt x="513970" y="46219"/>
                  <a:pt x="740702" y="88196"/>
                  <a:pt x="525034" y="52251"/>
                </a:cubicBezTo>
                <a:cubicBezTo>
                  <a:pt x="511971" y="43543"/>
                  <a:pt x="500739" y="31091"/>
                  <a:pt x="485845" y="26126"/>
                </a:cubicBezTo>
                <a:cubicBezTo>
                  <a:pt x="460718" y="17751"/>
                  <a:pt x="433323" y="18809"/>
                  <a:pt x="407468" y="13063"/>
                </a:cubicBezTo>
                <a:cubicBezTo>
                  <a:pt x="394027" y="10076"/>
                  <a:pt x="381343" y="4354"/>
                  <a:pt x="368280" y="0"/>
                </a:cubicBezTo>
                <a:cubicBezTo>
                  <a:pt x="337800" y="4354"/>
                  <a:pt x="305427" y="1628"/>
                  <a:pt x="276840" y="13063"/>
                </a:cubicBezTo>
                <a:cubicBezTo>
                  <a:pt x="259688" y="19924"/>
                  <a:pt x="251843" y="40424"/>
                  <a:pt x="237651" y="52251"/>
                </a:cubicBezTo>
                <a:cubicBezTo>
                  <a:pt x="181494" y="99048"/>
                  <a:pt x="218191" y="61981"/>
                  <a:pt x="159274" y="91440"/>
                </a:cubicBezTo>
                <a:cubicBezTo>
                  <a:pt x="145232" y="98461"/>
                  <a:pt x="132146" y="107515"/>
                  <a:pt x="120085" y="117566"/>
                </a:cubicBezTo>
                <a:cubicBezTo>
                  <a:pt x="105893" y="129392"/>
                  <a:pt x="80897" y="156754"/>
                  <a:pt x="80897" y="156754"/>
                </a:cubicBezTo>
              </a:path>
            </a:pathLst>
          </a:cu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3435369" y="3104047"/>
            <a:ext cx="275394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7708522" y="3132138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5491" name="AutoShape 99"/>
          <p:cNvCxnSpPr>
            <a:cxnSpLocks noChangeShapeType="1"/>
          </p:cNvCxnSpPr>
          <p:nvPr/>
        </p:nvCxnSpPr>
        <p:spPr bwMode="auto">
          <a:xfrm>
            <a:off x="7271543" y="2941637"/>
            <a:ext cx="760413" cy="622300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8D06-C6F7-4D39-832E-31E6007D0855}" type="slidenum">
              <a:rPr lang="en-US"/>
              <a:pPr/>
              <a:t>114</a:t>
            </a:fld>
            <a:endParaRPr lang="en-US"/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93763"/>
          </a:xfrm>
        </p:spPr>
        <p:txBody>
          <a:bodyPr/>
          <a:lstStyle/>
          <a:p>
            <a:r>
              <a:rPr lang="en-US" sz="4000" dirty="0"/>
              <a:t>Remedying a Double Red (Case 1)</a:t>
            </a:r>
          </a:p>
        </p:txBody>
      </p:sp>
      <p:sp>
        <p:nvSpPr>
          <p:cNvPr id="955415" name="Rectangle 2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0200" y="1601087"/>
            <a:ext cx="8343899" cy="4363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sz="2400" dirty="0">
                <a:solidFill>
                  <a:srgbClr val="FFFF00"/>
                </a:solidFill>
              </a:rPr>
              <a:t>If the sibling w of v is black (perform a trinode restructuring)</a:t>
            </a:r>
          </a:p>
        </p:txBody>
      </p:sp>
      <p:sp>
        <p:nvSpPr>
          <p:cNvPr id="955459" name="Oval 67"/>
          <p:cNvSpPr>
            <a:spLocks noChangeArrowheads="1"/>
          </p:cNvSpPr>
          <p:nvPr/>
        </p:nvSpPr>
        <p:spPr bwMode="auto">
          <a:xfrm>
            <a:off x="911225" y="2732088"/>
            <a:ext cx="311150" cy="31115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</a:t>
            </a:r>
          </a:p>
        </p:txBody>
      </p:sp>
      <p:cxnSp>
        <p:nvCxnSpPr>
          <p:cNvPr id="955460" name="AutoShape 68"/>
          <p:cNvCxnSpPr>
            <a:cxnSpLocks noChangeShapeType="1"/>
            <a:stCxn id="955459" idx="5"/>
            <a:endCxn id="955465" idx="1"/>
          </p:cNvCxnSpPr>
          <p:nvPr/>
        </p:nvCxnSpPr>
        <p:spPr bwMode="auto">
          <a:xfrm>
            <a:off x="1177925" y="3009900"/>
            <a:ext cx="614363" cy="123825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955461" name="AutoShape 69"/>
          <p:cNvCxnSpPr>
            <a:cxnSpLocks noChangeShapeType="1"/>
            <a:stCxn id="955465" idx="3"/>
            <a:endCxn id="955462" idx="7"/>
          </p:cNvCxnSpPr>
          <p:nvPr/>
        </p:nvCxnSpPr>
        <p:spPr bwMode="auto">
          <a:xfrm flipH="1">
            <a:off x="1591146" y="3359621"/>
            <a:ext cx="200671" cy="195909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955462" name="Oval 70"/>
          <p:cNvSpPr>
            <a:spLocks noChangeArrowheads="1"/>
          </p:cNvSpPr>
          <p:nvPr/>
        </p:nvSpPr>
        <p:spPr bwMode="auto">
          <a:xfrm>
            <a:off x="1325563" y="3509963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cxnSp>
        <p:nvCxnSpPr>
          <p:cNvPr id="955463" name="AutoShape 71"/>
          <p:cNvCxnSpPr>
            <a:cxnSpLocks noChangeShapeType="1"/>
            <a:stCxn id="955462" idx="5"/>
          </p:cNvCxnSpPr>
          <p:nvPr/>
        </p:nvCxnSpPr>
        <p:spPr bwMode="auto">
          <a:xfrm>
            <a:off x="1590675" y="3784600"/>
            <a:ext cx="141288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55464" name="AutoShape 72"/>
          <p:cNvCxnSpPr>
            <a:cxnSpLocks noChangeShapeType="1"/>
            <a:stCxn id="955462" idx="3"/>
          </p:cNvCxnSpPr>
          <p:nvPr/>
        </p:nvCxnSpPr>
        <p:spPr bwMode="auto">
          <a:xfrm flipH="1">
            <a:off x="1220788" y="3784600"/>
            <a:ext cx="150812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55465" name="Oval 73"/>
          <p:cNvSpPr>
            <a:spLocks noChangeArrowheads="1"/>
          </p:cNvSpPr>
          <p:nvPr/>
        </p:nvSpPr>
        <p:spPr bwMode="auto">
          <a:xfrm>
            <a:off x="1746250" y="3094038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6</a:t>
            </a:r>
          </a:p>
        </p:txBody>
      </p:sp>
      <p:cxnSp>
        <p:nvCxnSpPr>
          <p:cNvPr id="955466" name="AutoShape 74"/>
          <p:cNvCxnSpPr>
            <a:cxnSpLocks noChangeShapeType="1"/>
            <a:stCxn id="955465" idx="5"/>
          </p:cNvCxnSpPr>
          <p:nvPr/>
        </p:nvCxnSpPr>
        <p:spPr bwMode="auto">
          <a:xfrm>
            <a:off x="2011363" y="3368675"/>
            <a:ext cx="230187" cy="1905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55467" name="AutoShape 75"/>
          <p:cNvCxnSpPr>
            <a:cxnSpLocks noChangeShapeType="1"/>
            <a:stCxn id="955459" idx="3"/>
          </p:cNvCxnSpPr>
          <p:nvPr/>
        </p:nvCxnSpPr>
        <p:spPr bwMode="auto">
          <a:xfrm flipH="1">
            <a:off x="609600" y="3016250"/>
            <a:ext cx="347663" cy="11747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55468" name="Freeform 76"/>
          <p:cNvSpPr>
            <a:spLocks/>
          </p:cNvSpPr>
          <p:nvPr/>
        </p:nvSpPr>
        <p:spPr bwMode="auto">
          <a:xfrm>
            <a:off x="755650" y="2590800"/>
            <a:ext cx="1536700" cy="1404938"/>
          </a:xfrm>
          <a:custGeom>
            <a:avLst/>
            <a:gdLst/>
            <a:ahLst/>
            <a:cxnLst>
              <a:cxn ang="0">
                <a:pos x="273" y="11"/>
              </a:cxn>
              <a:cxn ang="0">
                <a:pos x="21" y="185"/>
              </a:cxn>
              <a:cxn ang="0">
                <a:pos x="147" y="473"/>
              </a:cxn>
              <a:cxn ang="0">
                <a:pos x="597" y="515"/>
              </a:cxn>
              <a:cxn ang="0">
                <a:pos x="189" y="707"/>
              </a:cxn>
              <a:cxn ang="0">
                <a:pos x="537" y="1055"/>
              </a:cxn>
              <a:cxn ang="0">
                <a:pos x="861" y="773"/>
              </a:cxn>
              <a:cxn ang="0">
                <a:pos x="1143" y="491"/>
              </a:cxn>
              <a:cxn ang="0">
                <a:pos x="999" y="215"/>
              </a:cxn>
              <a:cxn ang="0">
                <a:pos x="273" y="11"/>
              </a:cxn>
            </a:cxnLst>
            <a:rect l="0" t="0" r="r" b="b"/>
            <a:pathLst>
              <a:path w="1166" h="1066">
                <a:moveTo>
                  <a:pt x="273" y="11"/>
                </a:moveTo>
                <a:cubicBezTo>
                  <a:pt x="113" y="22"/>
                  <a:pt x="42" y="108"/>
                  <a:pt x="21" y="185"/>
                </a:cubicBezTo>
                <a:cubicBezTo>
                  <a:pt x="0" y="262"/>
                  <a:pt x="51" y="418"/>
                  <a:pt x="147" y="473"/>
                </a:cubicBezTo>
                <a:cubicBezTo>
                  <a:pt x="243" y="528"/>
                  <a:pt x="590" y="476"/>
                  <a:pt x="597" y="515"/>
                </a:cubicBezTo>
                <a:cubicBezTo>
                  <a:pt x="604" y="554"/>
                  <a:pt x="199" y="617"/>
                  <a:pt x="189" y="707"/>
                </a:cubicBezTo>
                <a:cubicBezTo>
                  <a:pt x="179" y="797"/>
                  <a:pt x="425" y="1044"/>
                  <a:pt x="537" y="1055"/>
                </a:cubicBezTo>
                <a:cubicBezTo>
                  <a:pt x="649" y="1066"/>
                  <a:pt x="760" y="867"/>
                  <a:pt x="861" y="773"/>
                </a:cubicBezTo>
                <a:cubicBezTo>
                  <a:pt x="962" y="679"/>
                  <a:pt x="1120" y="584"/>
                  <a:pt x="1143" y="491"/>
                </a:cubicBezTo>
                <a:cubicBezTo>
                  <a:pt x="1166" y="398"/>
                  <a:pt x="1144" y="295"/>
                  <a:pt x="999" y="215"/>
                </a:cubicBezTo>
                <a:cubicBezTo>
                  <a:pt x="854" y="135"/>
                  <a:pt x="433" y="0"/>
                  <a:pt x="273" y="1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5469" name="Oval 77"/>
          <p:cNvSpPr>
            <a:spLocks noChangeArrowheads="1"/>
          </p:cNvSpPr>
          <p:nvPr/>
        </p:nvSpPr>
        <p:spPr bwMode="auto">
          <a:xfrm flipH="1">
            <a:off x="5565775" y="2746375"/>
            <a:ext cx="311150" cy="31115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6</a:t>
            </a:r>
          </a:p>
        </p:txBody>
      </p:sp>
      <p:cxnSp>
        <p:nvCxnSpPr>
          <p:cNvPr id="955471" name="AutoShape 79"/>
          <p:cNvCxnSpPr>
            <a:cxnSpLocks noChangeShapeType="1"/>
            <a:stCxn id="955469" idx="5"/>
          </p:cNvCxnSpPr>
          <p:nvPr/>
        </p:nvCxnSpPr>
        <p:spPr bwMode="auto">
          <a:xfrm flipH="1">
            <a:off x="4876500" y="3011958"/>
            <a:ext cx="734842" cy="571798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955472" name="Oval 80"/>
          <p:cNvSpPr>
            <a:spLocks noChangeArrowheads="1"/>
          </p:cNvSpPr>
          <p:nvPr/>
        </p:nvSpPr>
        <p:spPr bwMode="auto">
          <a:xfrm>
            <a:off x="4649788" y="3524250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cxnSp>
        <p:nvCxnSpPr>
          <p:cNvPr id="955473" name="AutoShape 81"/>
          <p:cNvCxnSpPr>
            <a:cxnSpLocks noChangeShapeType="1"/>
            <a:stCxn id="955472" idx="5"/>
          </p:cNvCxnSpPr>
          <p:nvPr/>
        </p:nvCxnSpPr>
        <p:spPr bwMode="auto">
          <a:xfrm>
            <a:off x="4914900" y="3798888"/>
            <a:ext cx="141288" cy="2460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55474" name="AutoShape 82"/>
          <p:cNvCxnSpPr>
            <a:cxnSpLocks noChangeShapeType="1"/>
            <a:stCxn id="955472" idx="3"/>
          </p:cNvCxnSpPr>
          <p:nvPr/>
        </p:nvCxnSpPr>
        <p:spPr bwMode="auto">
          <a:xfrm flipH="1">
            <a:off x="4545013" y="3798888"/>
            <a:ext cx="150812" cy="2460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55475" name="Oval 83"/>
          <p:cNvSpPr>
            <a:spLocks noChangeArrowheads="1"/>
          </p:cNvSpPr>
          <p:nvPr/>
        </p:nvSpPr>
        <p:spPr bwMode="auto">
          <a:xfrm>
            <a:off x="5070475" y="3108325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cxnSp>
        <p:nvCxnSpPr>
          <p:cNvPr id="955476" name="AutoShape 84"/>
          <p:cNvCxnSpPr>
            <a:cxnSpLocks noChangeShapeType="1"/>
            <a:stCxn id="955475" idx="5"/>
          </p:cNvCxnSpPr>
          <p:nvPr/>
        </p:nvCxnSpPr>
        <p:spPr bwMode="auto">
          <a:xfrm>
            <a:off x="5335588" y="3382963"/>
            <a:ext cx="230187" cy="1905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55477" name="AutoShape 85"/>
          <p:cNvCxnSpPr>
            <a:cxnSpLocks noChangeShapeType="1"/>
            <a:stCxn id="955469" idx="3"/>
          </p:cNvCxnSpPr>
          <p:nvPr/>
        </p:nvCxnSpPr>
        <p:spPr bwMode="auto">
          <a:xfrm>
            <a:off x="5830888" y="3030538"/>
            <a:ext cx="347662" cy="11747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55478" name="Freeform 86"/>
          <p:cNvSpPr>
            <a:spLocks/>
          </p:cNvSpPr>
          <p:nvPr/>
        </p:nvSpPr>
        <p:spPr bwMode="auto">
          <a:xfrm>
            <a:off x="4419600" y="2590800"/>
            <a:ext cx="1700213" cy="1373188"/>
          </a:xfrm>
          <a:custGeom>
            <a:avLst/>
            <a:gdLst/>
            <a:ahLst/>
            <a:cxnLst>
              <a:cxn ang="0">
                <a:pos x="808" y="9"/>
              </a:cxn>
              <a:cxn ang="0">
                <a:pos x="1042" y="231"/>
              </a:cxn>
              <a:cxn ang="0">
                <a:pos x="634" y="543"/>
              </a:cxn>
              <a:cxn ang="0">
                <a:pos x="436" y="813"/>
              </a:cxn>
              <a:cxn ang="0">
                <a:pos x="16" y="777"/>
              </a:cxn>
              <a:cxn ang="0">
                <a:pos x="340" y="285"/>
              </a:cxn>
              <a:cxn ang="0">
                <a:pos x="808" y="9"/>
              </a:cxn>
            </a:cxnLst>
            <a:rect l="0" t="0" r="r" b="b"/>
            <a:pathLst>
              <a:path w="1071" h="865">
                <a:moveTo>
                  <a:pt x="808" y="9"/>
                </a:moveTo>
                <a:cubicBezTo>
                  <a:pt x="925" y="0"/>
                  <a:pt x="1071" y="142"/>
                  <a:pt x="1042" y="231"/>
                </a:cubicBezTo>
                <a:cubicBezTo>
                  <a:pt x="1013" y="320"/>
                  <a:pt x="735" y="446"/>
                  <a:pt x="634" y="543"/>
                </a:cubicBezTo>
                <a:cubicBezTo>
                  <a:pt x="533" y="640"/>
                  <a:pt x="539" y="774"/>
                  <a:pt x="436" y="813"/>
                </a:cubicBezTo>
                <a:cubicBezTo>
                  <a:pt x="333" y="852"/>
                  <a:pt x="32" y="865"/>
                  <a:pt x="16" y="777"/>
                </a:cubicBezTo>
                <a:cubicBezTo>
                  <a:pt x="0" y="689"/>
                  <a:pt x="208" y="413"/>
                  <a:pt x="340" y="285"/>
                </a:cubicBezTo>
                <a:cubicBezTo>
                  <a:pt x="472" y="157"/>
                  <a:pt x="691" y="18"/>
                  <a:pt x="808" y="9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5479" name="Oval 87"/>
          <p:cNvSpPr>
            <a:spLocks noChangeArrowheads="1"/>
          </p:cNvSpPr>
          <p:nvPr/>
        </p:nvSpPr>
        <p:spPr bwMode="auto">
          <a:xfrm flipH="1">
            <a:off x="3584575" y="2732088"/>
            <a:ext cx="311150" cy="31115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6</a:t>
            </a:r>
          </a:p>
        </p:txBody>
      </p:sp>
      <p:cxnSp>
        <p:nvCxnSpPr>
          <p:cNvPr id="955480" name="AutoShape 88"/>
          <p:cNvCxnSpPr>
            <a:cxnSpLocks noChangeShapeType="1"/>
            <a:stCxn id="955479" idx="5"/>
            <a:endCxn id="955485" idx="1"/>
          </p:cNvCxnSpPr>
          <p:nvPr/>
        </p:nvCxnSpPr>
        <p:spPr bwMode="auto">
          <a:xfrm flipH="1">
            <a:off x="3014663" y="3016250"/>
            <a:ext cx="614362" cy="112713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955481" name="AutoShape 89"/>
          <p:cNvCxnSpPr>
            <a:cxnSpLocks noChangeShapeType="1"/>
            <a:stCxn id="955485" idx="3"/>
            <a:endCxn id="955482" idx="7"/>
          </p:cNvCxnSpPr>
          <p:nvPr/>
        </p:nvCxnSpPr>
        <p:spPr bwMode="auto">
          <a:xfrm>
            <a:off x="3015133" y="3359621"/>
            <a:ext cx="200672" cy="195909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955482" name="Oval 90"/>
          <p:cNvSpPr>
            <a:spLocks noChangeArrowheads="1"/>
          </p:cNvSpPr>
          <p:nvPr/>
        </p:nvSpPr>
        <p:spPr bwMode="auto">
          <a:xfrm flipH="1">
            <a:off x="3170238" y="3509963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cxnSp>
        <p:nvCxnSpPr>
          <p:cNvPr id="955483" name="AutoShape 91"/>
          <p:cNvCxnSpPr>
            <a:cxnSpLocks noChangeShapeType="1"/>
            <a:stCxn id="955482" idx="5"/>
          </p:cNvCxnSpPr>
          <p:nvPr/>
        </p:nvCxnSpPr>
        <p:spPr bwMode="auto">
          <a:xfrm flipH="1">
            <a:off x="3073400" y="3784600"/>
            <a:ext cx="141288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55484" name="AutoShape 92"/>
          <p:cNvCxnSpPr>
            <a:cxnSpLocks noChangeShapeType="1"/>
            <a:stCxn id="955482" idx="3"/>
          </p:cNvCxnSpPr>
          <p:nvPr/>
        </p:nvCxnSpPr>
        <p:spPr bwMode="auto">
          <a:xfrm>
            <a:off x="3435350" y="3784600"/>
            <a:ext cx="150813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55485" name="Oval 93"/>
          <p:cNvSpPr>
            <a:spLocks noChangeArrowheads="1"/>
          </p:cNvSpPr>
          <p:nvPr/>
        </p:nvSpPr>
        <p:spPr bwMode="auto">
          <a:xfrm flipH="1">
            <a:off x="2749550" y="3094038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cxnSp>
        <p:nvCxnSpPr>
          <p:cNvPr id="955486" name="AutoShape 94"/>
          <p:cNvCxnSpPr>
            <a:cxnSpLocks noChangeShapeType="1"/>
            <a:stCxn id="955485" idx="5"/>
          </p:cNvCxnSpPr>
          <p:nvPr/>
        </p:nvCxnSpPr>
        <p:spPr bwMode="auto">
          <a:xfrm flipH="1">
            <a:off x="2563813" y="3368675"/>
            <a:ext cx="230187" cy="1905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55487" name="AutoShape 95"/>
          <p:cNvCxnSpPr>
            <a:cxnSpLocks noChangeShapeType="1"/>
            <a:stCxn id="955479" idx="3"/>
          </p:cNvCxnSpPr>
          <p:nvPr/>
        </p:nvCxnSpPr>
        <p:spPr bwMode="auto">
          <a:xfrm>
            <a:off x="3849688" y="3016250"/>
            <a:ext cx="347662" cy="11747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55488" name="Freeform 96"/>
          <p:cNvSpPr>
            <a:spLocks/>
          </p:cNvSpPr>
          <p:nvPr/>
        </p:nvSpPr>
        <p:spPr bwMode="auto">
          <a:xfrm flipH="1">
            <a:off x="2514600" y="2590800"/>
            <a:ext cx="1536700" cy="1404938"/>
          </a:xfrm>
          <a:custGeom>
            <a:avLst/>
            <a:gdLst/>
            <a:ahLst/>
            <a:cxnLst>
              <a:cxn ang="0">
                <a:pos x="273" y="11"/>
              </a:cxn>
              <a:cxn ang="0">
                <a:pos x="21" y="185"/>
              </a:cxn>
              <a:cxn ang="0">
                <a:pos x="147" y="473"/>
              </a:cxn>
              <a:cxn ang="0">
                <a:pos x="597" y="515"/>
              </a:cxn>
              <a:cxn ang="0">
                <a:pos x="189" y="707"/>
              </a:cxn>
              <a:cxn ang="0">
                <a:pos x="537" y="1055"/>
              </a:cxn>
              <a:cxn ang="0">
                <a:pos x="861" y="773"/>
              </a:cxn>
              <a:cxn ang="0">
                <a:pos x="1143" y="491"/>
              </a:cxn>
              <a:cxn ang="0">
                <a:pos x="999" y="215"/>
              </a:cxn>
              <a:cxn ang="0">
                <a:pos x="273" y="11"/>
              </a:cxn>
            </a:cxnLst>
            <a:rect l="0" t="0" r="r" b="b"/>
            <a:pathLst>
              <a:path w="1166" h="1066">
                <a:moveTo>
                  <a:pt x="273" y="11"/>
                </a:moveTo>
                <a:cubicBezTo>
                  <a:pt x="113" y="22"/>
                  <a:pt x="42" y="108"/>
                  <a:pt x="21" y="185"/>
                </a:cubicBezTo>
                <a:cubicBezTo>
                  <a:pt x="0" y="262"/>
                  <a:pt x="51" y="418"/>
                  <a:pt x="147" y="473"/>
                </a:cubicBezTo>
                <a:cubicBezTo>
                  <a:pt x="243" y="528"/>
                  <a:pt x="590" y="476"/>
                  <a:pt x="597" y="515"/>
                </a:cubicBezTo>
                <a:cubicBezTo>
                  <a:pt x="604" y="554"/>
                  <a:pt x="199" y="617"/>
                  <a:pt x="189" y="707"/>
                </a:cubicBezTo>
                <a:cubicBezTo>
                  <a:pt x="179" y="797"/>
                  <a:pt x="425" y="1044"/>
                  <a:pt x="537" y="1055"/>
                </a:cubicBezTo>
                <a:cubicBezTo>
                  <a:pt x="649" y="1066"/>
                  <a:pt x="760" y="867"/>
                  <a:pt x="861" y="773"/>
                </a:cubicBezTo>
                <a:cubicBezTo>
                  <a:pt x="962" y="679"/>
                  <a:pt x="1120" y="584"/>
                  <a:pt x="1143" y="491"/>
                </a:cubicBezTo>
                <a:cubicBezTo>
                  <a:pt x="1166" y="398"/>
                  <a:pt x="1144" y="295"/>
                  <a:pt x="999" y="215"/>
                </a:cubicBezTo>
                <a:cubicBezTo>
                  <a:pt x="854" y="135"/>
                  <a:pt x="433" y="0"/>
                  <a:pt x="273" y="1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5489" name="Oval 97"/>
          <p:cNvSpPr>
            <a:spLocks noChangeArrowheads="1"/>
          </p:cNvSpPr>
          <p:nvPr/>
        </p:nvSpPr>
        <p:spPr bwMode="auto">
          <a:xfrm>
            <a:off x="7000875" y="2746375"/>
            <a:ext cx="311150" cy="31115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</a:t>
            </a:r>
          </a:p>
        </p:txBody>
      </p:sp>
      <p:sp>
        <p:nvSpPr>
          <p:cNvPr id="955492" name="Oval 100"/>
          <p:cNvSpPr>
            <a:spLocks noChangeArrowheads="1"/>
          </p:cNvSpPr>
          <p:nvPr/>
        </p:nvSpPr>
        <p:spPr bwMode="auto">
          <a:xfrm flipH="1">
            <a:off x="7916863" y="3524250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6</a:t>
            </a:r>
          </a:p>
        </p:txBody>
      </p:sp>
      <p:cxnSp>
        <p:nvCxnSpPr>
          <p:cNvPr id="955493" name="AutoShape 101"/>
          <p:cNvCxnSpPr>
            <a:cxnSpLocks noChangeShapeType="1"/>
            <a:stCxn id="955492" idx="5"/>
          </p:cNvCxnSpPr>
          <p:nvPr/>
        </p:nvCxnSpPr>
        <p:spPr bwMode="auto">
          <a:xfrm flipH="1">
            <a:off x="7820025" y="3798888"/>
            <a:ext cx="141288" cy="2460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55494" name="AutoShape 102"/>
          <p:cNvCxnSpPr>
            <a:cxnSpLocks noChangeShapeType="1"/>
            <a:stCxn id="955492" idx="3"/>
          </p:cNvCxnSpPr>
          <p:nvPr/>
        </p:nvCxnSpPr>
        <p:spPr bwMode="auto">
          <a:xfrm>
            <a:off x="8181975" y="3798888"/>
            <a:ext cx="150813" cy="2460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55495" name="Oval 103"/>
          <p:cNvSpPr>
            <a:spLocks noChangeArrowheads="1"/>
          </p:cNvSpPr>
          <p:nvPr/>
        </p:nvSpPr>
        <p:spPr bwMode="auto">
          <a:xfrm flipH="1">
            <a:off x="7496175" y="3108325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cxnSp>
        <p:nvCxnSpPr>
          <p:cNvPr id="955496" name="AutoShape 104"/>
          <p:cNvCxnSpPr>
            <a:cxnSpLocks noChangeShapeType="1"/>
            <a:stCxn id="955495" idx="5"/>
          </p:cNvCxnSpPr>
          <p:nvPr/>
        </p:nvCxnSpPr>
        <p:spPr bwMode="auto">
          <a:xfrm flipH="1">
            <a:off x="7310438" y="3382963"/>
            <a:ext cx="230187" cy="1905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55497" name="AutoShape 105"/>
          <p:cNvCxnSpPr>
            <a:cxnSpLocks noChangeShapeType="1"/>
            <a:stCxn id="955489" idx="3"/>
          </p:cNvCxnSpPr>
          <p:nvPr/>
        </p:nvCxnSpPr>
        <p:spPr bwMode="auto">
          <a:xfrm flipH="1">
            <a:off x="6699250" y="3030538"/>
            <a:ext cx="347663" cy="11747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55498" name="Freeform 106"/>
          <p:cNvSpPr>
            <a:spLocks/>
          </p:cNvSpPr>
          <p:nvPr/>
        </p:nvSpPr>
        <p:spPr bwMode="auto">
          <a:xfrm flipH="1">
            <a:off x="6757988" y="2590800"/>
            <a:ext cx="1700212" cy="1373188"/>
          </a:xfrm>
          <a:custGeom>
            <a:avLst/>
            <a:gdLst/>
            <a:ahLst/>
            <a:cxnLst>
              <a:cxn ang="0">
                <a:pos x="808" y="9"/>
              </a:cxn>
              <a:cxn ang="0">
                <a:pos x="1042" y="231"/>
              </a:cxn>
              <a:cxn ang="0">
                <a:pos x="634" y="543"/>
              </a:cxn>
              <a:cxn ang="0">
                <a:pos x="436" y="813"/>
              </a:cxn>
              <a:cxn ang="0">
                <a:pos x="16" y="777"/>
              </a:cxn>
              <a:cxn ang="0">
                <a:pos x="340" y="285"/>
              </a:cxn>
              <a:cxn ang="0">
                <a:pos x="808" y="9"/>
              </a:cxn>
            </a:cxnLst>
            <a:rect l="0" t="0" r="r" b="b"/>
            <a:pathLst>
              <a:path w="1071" h="865">
                <a:moveTo>
                  <a:pt x="808" y="9"/>
                </a:moveTo>
                <a:cubicBezTo>
                  <a:pt x="925" y="0"/>
                  <a:pt x="1071" y="142"/>
                  <a:pt x="1042" y="231"/>
                </a:cubicBezTo>
                <a:cubicBezTo>
                  <a:pt x="1013" y="320"/>
                  <a:pt x="735" y="446"/>
                  <a:pt x="634" y="543"/>
                </a:cubicBezTo>
                <a:cubicBezTo>
                  <a:pt x="533" y="640"/>
                  <a:pt x="539" y="774"/>
                  <a:pt x="436" y="813"/>
                </a:cubicBezTo>
                <a:cubicBezTo>
                  <a:pt x="333" y="852"/>
                  <a:pt x="32" y="865"/>
                  <a:pt x="16" y="777"/>
                </a:cubicBezTo>
                <a:cubicBezTo>
                  <a:pt x="0" y="689"/>
                  <a:pt x="208" y="413"/>
                  <a:pt x="340" y="285"/>
                </a:cubicBezTo>
                <a:cubicBezTo>
                  <a:pt x="472" y="157"/>
                  <a:pt x="691" y="18"/>
                  <a:pt x="808" y="9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5499" name="Oval 107"/>
          <p:cNvSpPr>
            <a:spLocks noChangeArrowheads="1"/>
          </p:cNvSpPr>
          <p:nvPr/>
        </p:nvSpPr>
        <p:spPr bwMode="auto">
          <a:xfrm>
            <a:off x="3584575" y="5422900"/>
            <a:ext cx="311150" cy="311150"/>
          </a:xfrm>
          <a:prstGeom prst="ellipse">
            <a:avLst/>
          </a:prstGeom>
          <a:solidFill>
            <a:srgbClr val="EF0129"/>
          </a:solidFill>
          <a:ln w="3810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cxnSp>
        <p:nvCxnSpPr>
          <p:cNvPr id="955500" name="AutoShape 108"/>
          <p:cNvCxnSpPr>
            <a:cxnSpLocks noChangeShapeType="1"/>
            <a:stCxn id="955499" idx="7"/>
            <a:endCxn id="955505" idx="5"/>
          </p:cNvCxnSpPr>
          <p:nvPr/>
        </p:nvCxnSpPr>
        <p:spPr bwMode="auto">
          <a:xfrm flipV="1">
            <a:off x="3850158" y="5231283"/>
            <a:ext cx="316559" cy="237184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955501" name="AutoShape 109"/>
          <p:cNvCxnSpPr>
            <a:cxnSpLocks noChangeShapeType="1"/>
            <a:stCxn id="955505" idx="3"/>
          </p:cNvCxnSpPr>
          <p:nvPr/>
        </p:nvCxnSpPr>
        <p:spPr bwMode="auto">
          <a:xfrm>
            <a:off x="4386733" y="5231283"/>
            <a:ext cx="418630" cy="393230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955502" name="Oval 110"/>
          <p:cNvSpPr>
            <a:spLocks noChangeArrowheads="1"/>
          </p:cNvSpPr>
          <p:nvPr/>
        </p:nvSpPr>
        <p:spPr bwMode="auto">
          <a:xfrm flipH="1">
            <a:off x="4652963" y="5441950"/>
            <a:ext cx="311150" cy="311150"/>
          </a:xfrm>
          <a:prstGeom prst="ellipse">
            <a:avLst/>
          </a:prstGeom>
          <a:solidFill>
            <a:srgbClr val="EF0129"/>
          </a:solidFill>
          <a:ln w="3810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6</a:t>
            </a:r>
          </a:p>
        </p:txBody>
      </p:sp>
      <p:cxnSp>
        <p:nvCxnSpPr>
          <p:cNvPr id="955503" name="AutoShape 111"/>
          <p:cNvCxnSpPr>
            <a:cxnSpLocks noChangeShapeType="1"/>
            <a:stCxn id="955502" idx="5"/>
          </p:cNvCxnSpPr>
          <p:nvPr/>
        </p:nvCxnSpPr>
        <p:spPr bwMode="auto">
          <a:xfrm flipH="1">
            <a:off x="4502150" y="5726113"/>
            <a:ext cx="195263" cy="1635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55504" name="AutoShape 112"/>
          <p:cNvCxnSpPr>
            <a:cxnSpLocks noChangeShapeType="1"/>
            <a:stCxn id="955502" idx="3"/>
          </p:cNvCxnSpPr>
          <p:nvPr/>
        </p:nvCxnSpPr>
        <p:spPr bwMode="auto">
          <a:xfrm>
            <a:off x="4918075" y="5726113"/>
            <a:ext cx="193675" cy="1635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55505" name="Oval 113"/>
          <p:cNvSpPr>
            <a:spLocks noChangeArrowheads="1"/>
          </p:cNvSpPr>
          <p:nvPr/>
        </p:nvSpPr>
        <p:spPr bwMode="auto">
          <a:xfrm flipH="1">
            <a:off x="4121150" y="4965700"/>
            <a:ext cx="311150" cy="31115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cxnSp>
        <p:nvCxnSpPr>
          <p:cNvPr id="955506" name="AutoShape 114"/>
          <p:cNvCxnSpPr>
            <a:cxnSpLocks noChangeShapeType="1"/>
            <a:endCxn id="955499" idx="5"/>
          </p:cNvCxnSpPr>
          <p:nvPr/>
        </p:nvCxnSpPr>
        <p:spPr bwMode="auto">
          <a:xfrm flipH="1" flipV="1">
            <a:off x="3849688" y="5707063"/>
            <a:ext cx="195262" cy="1730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55507" name="AutoShape 115"/>
          <p:cNvCxnSpPr>
            <a:cxnSpLocks noChangeShapeType="1"/>
            <a:stCxn id="955499" idx="3"/>
          </p:cNvCxnSpPr>
          <p:nvPr/>
        </p:nvCxnSpPr>
        <p:spPr bwMode="auto">
          <a:xfrm flipH="1">
            <a:off x="3435350" y="5707063"/>
            <a:ext cx="195263" cy="1730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55508" name="Freeform 116"/>
          <p:cNvSpPr>
            <a:spLocks/>
          </p:cNvSpPr>
          <p:nvPr/>
        </p:nvSpPr>
        <p:spPr bwMode="auto">
          <a:xfrm>
            <a:off x="3397250" y="4832350"/>
            <a:ext cx="1828800" cy="1111250"/>
          </a:xfrm>
          <a:custGeom>
            <a:avLst/>
            <a:gdLst/>
            <a:ahLst/>
            <a:cxnLst>
              <a:cxn ang="0">
                <a:pos x="658" y="0"/>
              </a:cxn>
              <a:cxn ang="0">
                <a:pos x="190" y="222"/>
              </a:cxn>
              <a:cxn ang="0">
                <a:pos x="22" y="612"/>
              </a:cxn>
              <a:cxn ang="0">
                <a:pos x="322" y="804"/>
              </a:cxn>
              <a:cxn ang="0">
                <a:pos x="700" y="546"/>
              </a:cxn>
              <a:cxn ang="0">
                <a:pos x="1090" y="804"/>
              </a:cxn>
              <a:cxn ang="0">
                <a:pos x="1426" y="522"/>
              </a:cxn>
              <a:cxn ang="0">
                <a:pos x="1174" y="216"/>
              </a:cxn>
              <a:cxn ang="0">
                <a:pos x="658" y="0"/>
              </a:cxn>
            </a:cxnLst>
            <a:rect l="0" t="0" r="r" b="b"/>
            <a:pathLst>
              <a:path w="1440" h="815">
                <a:moveTo>
                  <a:pt x="658" y="0"/>
                </a:moveTo>
                <a:cubicBezTo>
                  <a:pt x="490" y="0"/>
                  <a:pt x="296" y="120"/>
                  <a:pt x="190" y="222"/>
                </a:cubicBezTo>
                <a:cubicBezTo>
                  <a:pt x="84" y="324"/>
                  <a:pt x="0" y="515"/>
                  <a:pt x="22" y="612"/>
                </a:cubicBezTo>
                <a:cubicBezTo>
                  <a:pt x="44" y="709"/>
                  <a:pt x="209" y="815"/>
                  <a:pt x="322" y="804"/>
                </a:cubicBezTo>
                <a:cubicBezTo>
                  <a:pt x="435" y="793"/>
                  <a:pt x="572" y="546"/>
                  <a:pt x="700" y="546"/>
                </a:cubicBezTo>
                <a:cubicBezTo>
                  <a:pt x="828" y="546"/>
                  <a:pt x="969" y="808"/>
                  <a:pt x="1090" y="804"/>
                </a:cubicBezTo>
                <a:cubicBezTo>
                  <a:pt x="1211" y="800"/>
                  <a:pt x="1412" y="620"/>
                  <a:pt x="1426" y="522"/>
                </a:cubicBezTo>
                <a:cubicBezTo>
                  <a:pt x="1440" y="424"/>
                  <a:pt x="1302" y="303"/>
                  <a:pt x="1174" y="216"/>
                </a:cubicBezTo>
                <a:cubicBezTo>
                  <a:pt x="1046" y="129"/>
                  <a:pt x="826" y="0"/>
                  <a:pt x="658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5509" name="AutoShape 117"/>
          <p:cNvSpPr>
            <a:spLocks noChangeArrowheads="1"/>
          </p:cNvSpPr>
          <p:nvPr/>
        </p:nvSpPr>
        <p:spPr bwMode="auto">
          <a:xfrm rot="-1800000">
            <a:off x="3359150" y="42291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5510" name="AutoShape 118"/>
          <p:cNvSpPr>
            <a:spLocks noChangeArrowheads="1"/>
          </p:cNvSpPr>
          <p:nvPr/>
        </p:nvSpPr>
        <p:spPr bwMode="auto">
          <a:xfrm rot="-18637625">
            <a:off x="6254750" y="42291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5511" name="AutoShape 119"/>
          <p:cNvSpPr>
            <a:spLocks noChangeArrowheads="1"/>
          </p:cNvSpPr>
          <p:nvPr/>
        </p:nvSpPr>
        <p:spPr bwMode="auto">
          <a:xfrm rot="1800000" flipH="1">
            <a:off x="4730750" y="42291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5512" name="AutoShape 120"/>
          <p:cNvSpPr>
            <a:spLocks noChangeArrowheads="1"/>
          </p:cNvSpPr>
          <p:nvPr/>
        </p:nvSpPr>
        <p:spPr bwMode="auto">
          <a:xfrm rot="18637625" flipH="1">
            <a:off x="1758950" y="42291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5518" name="Text Box 126"/>
          <p:cNvSpPr txBox="1">
            <a:spLocks noChangeArrowheads="1"/>
          </p:cNvSpPr>
          <p:nvPr/>
        </p:nvSpPr>
        <p:spPr bwMode="auto">
          <a:xfrm>
            <a:off x="4191000" y="3429000"/>
            <a:ext cx="5635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z=a</a:t>
            </a:r>
          </a:p>
        </p:txBody>
      </p:sp>
      <p:sp>
        <p:nvSpPr>
          <p:cNvPr id="955520" name="Text Box 128"/>
          <p:cNvSpPr txBox="1">
            <a:spLocks noChangeArrowheads="1"/>
          </p:cNvSpPr>
          <p:nvPr/>
        </p:nvSpPr>
        <p:spPr bwMode="auto">
          <a:xfrm>
            <a:off x="4343400" y="2971800"/>
            <a:ext cx="762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v=b</a:t>
            </a:r>
          </a:p>
        </p:txBody>
      </p:sp>
      <p:sp>
        <p:nvSpPr>
          <p:cNvPr id="955522" name="Text Box 130"/>
          <p:cNvSpPr txBox="1">
            <a:spLocks noChangeArrowheads="1"/>
          </p:cNvSpPr>
          <p:nvPr/>
        </p:nvSpPr>
        <p:spPr bwMode="auto">
          <a:xfrm>
            <a:off x="4953000" y="2514600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u=c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6000" y="2743200"/>
            <a:ext cx="382588" cy="590550"/>
            <a:chOff x="6096000" y="2743200"/>
            <a:chExt cx="382588" cy="590550"/>
          </a:xfrm>
        </p:grpSpPr>
        <p:sp>
          <p:nvSpPr>
            <p:cNvPr id="955527" name="Oval 135"/>
            <p:cNvSpPr>
              <a:spLocks noChangeArrowheads="1"/>
            </p:cNvSpPr>
            <p:nvPr/>
          </p:nvSpPr>
          <p:spPr bwMode="auto">
            <a:xfrm>
              <a:off x="6096000" y="3048000"/>
              <a:ext cx="285750" cy="2857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8</a:t>
              </a:r>
            </a:p>
          </p:txBody>
        </p:sp>
        <p:sp>
          <p:nvSpPr>
            <p:cNvPr id="955528" name="Text Box 136"/>
            <p:cNvSpPr txBox="1">
              <a:spLocks noChangeArrowheads="1"/>
            </p:cNvSpPr>
            <p:nvPr/>
          </p:nvSpPr>
          <p:spPr bwMode="auto">
            <a:xfrm>
              <a:off x="6172200" y="2743200"/>
              <a:ext cx="306388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w</a:t>
              </a:r>
            </a:p>
          </p:txBody>
        </p:sp>
      </p:grpSp>
      <p:sp>
        <p:nvSpPr>
          <p:cNvPr id="955529" name="Text Box 137"/>
          <p:cNvSpPr txBox="1">
            <a:spLocks noChangeArrowheads="1"/>
          </p:cNvSpPr>
          <p:nvPr/>
        </p:nvSpPr>
        <p:spPr bwMode="auto">
          <a:xfrm>
            <a:off x="4191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955530" name="Text Box 138"/>
          <p:cNvSpPr txBox="1">
            <a:spLocks noChangeArrowheads="1"/>
          </p:cNvSpPr>
          <p:nvPr/>
        </p:nvSpPr>
        <p:spPr bwMode="auto">
          <a:xfrm>
            <a:off x="3352800" y="54244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955531" name="Text Box 139"/>
          <p:cNvSpPr txBox="1">
            <a:spLocks noChangeArrowheads="1"/>
          </p:cNvSpPr>
          <p:nvPr/>
        </p:nvSpPr>
        <p:spPr bwMode="auto">
          <a:xfrm>
            <a:off x="4876800" y="5257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</a:p>
        </p:txBody>
      </p:sp>
      <p:sp>
        <p:nvSpPr>
          <p:cNvPr id="955533" name="Text Box 141"/>
          <p:cNvSpPr txBox="1">
            <a:spLocks noChangeArrowheads="1"/>
          </p:cNvSpPr>
          <p:nvPr/>
        </p:nvSpPr>
        <p:spPr bwMode="auto">
          <a:xfrm>
            <a:off x="5791200" y="4876800"/>
            <a:ext cx="2971800" cy="92551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</a:rPr>
              <a:t>After the restructure, one colors b black and a and c red</a:t>
            </a:r>
          </a:p>
        </p:txBody>
      </p:sp>
      <p:sp>
        <p:nvSpPr>
          <p:cNvPr id="70" name="Text Box 130"/>
          <p:cNvSpPr txBox="1">
            <a:spLocks noChangeArrowheads="1"/>
          </p:cNvSpPr>
          <p:nvPr/>
        </p:nvSpPr>
        <p:spPr bwMode="auto">
          <a:xfrm>
            <a:off x="7086600" y="2209800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u=a</a:t>
            </a:r>
          </a:p>
        </p:txBody>
      </p:sp>
      <p:sp>
        <p:nvSpPr>
          <p:cNvPr id="71" name="Text Box 130"/>
          <p:cNvSpPr txBox="1">
            <a:spLocks noChangeArrowheads="1"/>
          </p:cNvSpPr>
          <p:nvPr/>
        </p:nvSpPr>
        <p:spPr bwMode="auto">
          <a:xfrm>
            <a:off x="7696200" y="2819400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v=b</a:t>
            </a:r>
          </a:p>
        </p:txBody>
      </p:sp>
      <p:sp>
        <p:nvSpPr>
          <p:cNvPr id="72" name="Text Box 130"/>
          <p:cNvSpPr txBox="1">
            <a:spLocks noChangeArrowheads="1"/>
          </p:cNvSpPr>
          <p:nvPr/>
        </p:nvSpPr>
        <p:spPr bwMode="auto">
          <a:xfrm>
            <a:off x="8305800" y="3429000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z=c</a:t>
            </a:r>
          </a:p>
        </p:txBody>
      </p:sp>
      <p:sp>
        <p:nvSpPr>
          <p:cNvPr id="73" name="Text Box 130"/>
          <p:cNvSpPr txBox="1">
            <a:spLocks noChangeArrowheads="1"/>
          </p:cNvSpPr>
          <p:nvPr/>
        </p:nvSpPr>
        <p:spPr bwMode="auto">
          <a:xfrm>
            <a:off x="609600" y="2286000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u=a</a:t>
            </a:r>
          </a:p>
        </p:txBody>
      </p:sp>
      <p:sp>
        <p:nvSpPr>
          <p:cNvPr id="75" name="Text Box 130"/>
          <p:cNvSpPr txBox="1">
            <a:spLocks noChangeArrowheads="1"/>
          </p:cNvSpPr>
          <p:nvPr/>
        </p:nvSpPr>
        <p:spPr bwMode="auto">
          <a:xfrm>
            <a:off x="1676400" y="2743200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v=c</a:t>
            </a:r>
          </a:p>
        </p:txBody>
      </p:sp>
      <p:sp>
        <p:nvSpPr>
          <p:cNvPr id="76" name="Text Box 130"/>
          <p:cNvSpPr txBox="1">
            <a:spLocks noChangeArrowheads="1"/>
          </p:cNvSpPr>
          <p:nvPr/>
        </p:nvSpPr>
        <p:spPr bwMode="auto">
          <a:xfrm>
            <a:off x="762000" y="3581400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z=b</a:t>
            </a:r>
          </a:p>
        </p:txBody>
      </p:sp>
      <p:sp>
        <p:nvSpPr>
          <p:cNvPr id="78" name="Text Box 130"/>
          <p:cNvSpPr txBox="1">
            <a:spLocks noChangeArrowheads="1"/>
          </p:cNvSpPr>
          <p:nvPr/>
        </p:nvSpPr>
        <p:spPr bwMode="auto">
          <a:xfrm>
            <a:off x="3137773" y="3863976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z=b</a:t>
            </a:r>
          </a:p>
        </p:txBody>
      </p:sp>
      <p:sp>
        <p:nvSpPr>
          <p:cNvPr id="79" name="Text Box 130"/>
          <p:cNvSpPr txBox="1">
            <a:spLocks noChangeArrowheads="1"/>
          </p:cNvSpPr>
          <p:nvPr/>
        </p:nvSpPr>
        <p:spPr bwMode="auto">
          <a:xfrm>
            <a:off x="2667000" y="2743200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v=a</a:t>
            </a:r>
          </a:p>
        </p:txBody>
      </p:sp>
      <p:sp>
        <p:nvSpPr>
          <p:cNvPr id="80" name="Text Box 130"/>
          <p:cNvSpPr txBox="1">
            <a:spLocks noChangeArrowheads="1"/>
          </p:cNvSpPr>
          <p:nvPr/>
        </p:nvSpPr>
        <p:spPr bwMode="auto">
          <a:xfrm>
            <a:off x="3733800" y="2438400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u=c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6558197" y="2844465"/>
            <a:ext cx="382588" cy="590550"/>
            <a:chOff x="6096000" y="2743200"/>
            <a:chExt cx="382588" cy="590550"/>
          </a:xfrm>
        </p:grpSpPr>
        <p:sp>
          <p:nvSpPr>
            <p:cNvPr id="82" name="Oval 135"/>
            <p:cNvSpPr>
              <a:spLocks noChangeArrowheads="1"/>
            </p:cNvSpPr>
            <p:nvPr/>
          </p:nvSpPr>
          <p:spPr bwMode="auto">
            <a:xfrm>
              <a:off x="6096000" y="3048000"/>
              <a:ext cx="285750" cy="2857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solidFill>
                    <a:schemeClr val="tx2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3" name="Text Box 136"/>
            <p:cNvSpPr txBox="1">
              <a:spLocks noChangeArrowheads="1"/>
            </p:cNvSpPr>
            <p:nvPr/>
          </p:nvSpPr>
          <p:spPr bwMode="auto">
            <a:xfrm>
              <a:off x="6172200" y="2743200"/>
              <a:ext cx="306388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w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07140" y="2713037"/>
            <a:ext cx="382588" cy="590550"/>
            <a:chOff x="6096000" y="2743200"/>
            <a:chExt cx="382588" cy="590550"/>
          </a:xfrm>
        </p:grpSpPr>
        <p:sp>
          <p:nvSpPr>
            <p:cNvPr id="85" name="Oval 135"/>
            <p:cNvSpPr>
              <a:spLocks noChangeArrowheads="1"/>
            </p:cNvSpPr>
            <p:nvPr/>
          </p:nvSpPr>
          <p:spPr bwMode="auto">
            <a:xfrm>
              <a:off x="6096000" y="3048000"/>
              <a:ext cx="285750" cy="2857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solidFill>
                    <a:schemeClr val="tx2"/>
                  </a:solidFill>
                  <a:latin typeface="Tahoma" pitchFamily="34" charset="0"/>
                </a:rPr>
                <a:t>8</a:t>
              </a:r>
            </a:p>
          </p:txBody>
        </p:sp>
        <p:sp>
          <p:nvSpPr>
            <p:cNvPr id="86" name="Text Box 136"/>
            <p:cNvSpPr txBox="1">
              <a:spLocks noChangeArrowheads="1"/>
            </p:cNvSpPr>
            <p:nvPr/>
          </p:nvSpPr>
          <p:spPr bwMode="auto">
            <a:xfrm>
              <a:off x="6172200" y="2743200"/>
              <a:ext cx="306388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w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47663" y="2713037"/>
            <a:ext cx="382588" cy="590550"/>
            <a:chOff x="6096000" y="2743200"/>
            <a:chExt cx="382588" cy="590550"/>
          </a:xfrm>
        </p:grpSpPr>
        <p:sp>
          <p:nvSpPr>
            <p:cNvPr id="88" name="Oval 135"/>
            <p:cNvSpPr>
              <a:spLocks noChangeArrowheads="1"/>
            </p:cNvSpPr>
            <p:nvPr/>
          </p:nvSpPr>
          <p:spPr bwMode="auto">
            <a:xfrm>
              <a:off x="6096000" y="3048000"/>
              <a:ext cx="285750" cy="2857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solidFill>
                    <a:schemeClr val="tx2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9" name="Text Box 136"/>
            <p:cNvSpPr txBox="1">
              <a:spLocks noChangeArrowheads="1"/>
            </p:cNvSpPr>
            <p:nvPr/>
          </p:nvSpPr>
          <p:spPr bwMode="auto">
            <a:xfrm>
              <a:off x="6172200" y="2743200"/>
              <a:ext cx="306388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w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85751" y="5152935"/>
            <a:ext cx="2335212" cy="14773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 is the new node</a:t>
            </a:r>
          </a:p>
          <a:p>
            <a:pPr algn="ctr"/>
            <a:r>
              <a:rPr lang="en-US" dirty="0"/>
              <a:t>v is the parent of z</a:t>
            </a:r>
          </a:p>
          <a:p>
            <a:pPr algn="ctr"/>
            <a:r>
              <a:rPr lang="en-US" dirty="0"/>
              <a:t>u is the parent of v</a:t>
            </a:r>
          </a:p>
          <a:p>
            <a:pPr algn="ctr"/>
            <a:r>
              <a:rPr lang="en-US" dirty="0"/>
              <a:t>w is the sibling of v</a:t>
            </a:r>
          </a:p>
          <a:p>
            <a:pPr algn="ctr"/>
            <a:r>
              <a:rPr lang="en-US" dirty="0"/>
              <a:t>a, b, c is in-order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E558-793C-4D32-9176-EED1F19E090B}" type="slidenum">
              <a:rPr lang="en-US"/>
              <a:pPr/>
              <a:t>115</a:t>
            </a:fld>
            <a:endParaRPr lang="en-US"/>
          </a:p>
        </p:txBody>
      </p:sp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93763"/>
          </a:xfrm>
        </p:spPr>
        <p:txBody>
          <a:bodyPr/>
          <a:lstStyle/>
          <a:p>
            <a:r>
              <a:rPr lang="en-US" sz="4000"/>
              <a:t>Remedying a Double Red (Case 2)</a:t>
            </a:r>
          </a:p>
        </p:txBody>
      </p:sp>
      <p:sp>
        <p:nvSpPr>
          <p:cNvPr id="1235992" name="Rectangle 2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35559" y="2154014"/>
            <a:ext cx="8153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400" dirty="0"/>
              <a:t>Perform a </a:t>
            </a:r>
            <a:r>
              <a:rPr lang="en-US" sz="2400" dirty="0">
                <a:solidFill>
                  <a:srgbClr val="FFFF00"/>
                </a:solidFill>
              </a:rPr>
              <a:t>Recoloring </a:t>
            </a:r>
            <a:r>
              <a:rPr lang="en-US" sz="2400" dirty="0"/>
              <a:t>(see next slide)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400" dirty="0"/>
              <a:t>Equivalent of a 2-4 tree split</a:t>
            </a:r>
          </a:p>
        </p:txBody>
      </p:sp>
      <p:sp>
        <p:nvSpPr>
          <p:cNvPr id="1236003" name="Oval 35"/>
          <p:cNvSpPr>
            <a:spLocks noChangeArrowheads="1"/>
          </p:cNvSpPr>
          <p:nvPr/>
        </p:nvSpPr>
        <p:spPr bwMode="auto">
          <a:xfrm>
            <a:off x="1685924" y="3352800"/>
            <a:ext cx="1895475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2  4  6  7</a:t>
            </a:r>
          </a:p>
        </p:txBody>
      </p:sp>
      <p:cxnSp>
        <p:nvCxnSpPr>
          <p:cNvPr id="1236004" name="AutoShape 36"/>
          <p:cNvCxnSpPr>
            <a:cxnSpLocks noChangeShapeType="1"/>
            <a:stCxn id="1236003" idx="3"/>
          </p:cNvCxnSpPr>
          <p:nvPr/>
        </p:nvCxnSpPr>
        <p:spPr bwMode="auto">
          <a:xfrm flipH="1">
            <a:off x="1676400" y="3779631"/>
            <a:ext cx="287110" cy="2843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36005" name="AutoShape 37"/>
          <p:cNvCxnSpPr>
            <a:cxnSpLocks noChangeShapeType="1"/>
            <a:stCxn id="1236003" idx="5"/>
          </p:cNvCxnSpPr>
          <p:nvPr/>
        </p:nvCxnSpPr>
        <p:spPr bwMode="auto">
          <a:xfrm>
            <a:off x="3303813" y="3779631"/>
            <a:ext cx="48987" cy="2843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36006" name="Line 38"/>
          <p:cNvSpPr>
            <a:spLocks noChangeShapeType="1"/>
          </p:cNvSpPr>
          <p:nvPr/>
        </p:nvSpPr>
        <p:spPr bwMode="auto">
          <a:xfrm flipV="1">
            <a:off x="2133600" y="3835400"/>
            <a:ext cx="139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007" name="Line 39"/>
          <p:cNvSpPr>
            <a:spLocks noChangeShapeType="1"/>
          </p:cNvSpPr>
          <p:nvPr/>
        </p:nvSpPr>
        <p:spPr bwMode="auto">
          <a:xfrm flipH="1" flipV="1">
            <a:off x="2830513" y="3852863"/>
            <a:ext cx="141287" cy="211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5994" name="AutoShape 26"/>
          <p:cNvCxnSpPr>
            <a:cxnSpLocks noChangeShapeType="1"/>
            <a:stCxn id="1235993" idx="5"/>
          </p:cNvCxnSpPr>
          <p:nvPr/>
        </p:nvCxnSpPr>
        <p:spPr bwMode="auto">
          <a:xfrm>
            <a:off x="6631521" y="3319612"/>
            <a:ext cx="855210" cy="350992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35993" name="Oval 25"/>
          <p:cNvSpPr>
            <a:spLocks noChangeArrowheads="1"/>
          </p:cNvSpPr>
          <p:nvPr/>
        </p:nvSpPr>
        <p:spPr bwMode="auto">
          <a:xfrm>
            <a:off x="6300704" y="2951163"/>
            <a:ext cx="387576" cy="43166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</a:t>
            </a:r>
          </a:p>
        </p:txBody>
      </p:sp>
      <p:cxnSp>
        <p:nvCxnSpPr>
          <p:cNvPr id="1235995" name="AutoShape 27"/>
          <p:cNvCxnSpPr>
            <a:cxnSpLocks noChangeShapeType="1"/>
            <a:stCxn id="1235999" idx="3"/>
            <a:endCxn id="1235996" idx="7"/>
          </p:cNvCxnSpPr>
          <p:nvPr/>
        </p:nvCxnSpPr>
        <p:spPr bwMode="auto">
          <a:xfrm flipH="1">
            <a:off x="7148290" y="3823221"/>
            <a:ext cx="251323" cy="270320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35996" name="Oval 28"/>
          <p:cNvSpPr>
            <a:spLocks noChangeArrowheads="1"/>
          </p:cNvSpPr>
          <p:nvPr/>
        </p:nvSpPr>
        <p:spPr bwMode="auto">
          <a:xfrm>
            <a:off x="6817473" y="4030325"/>
            <a:ext cx="387576" cy="431665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6</a:t>
            </a:r>
          </a:p>
        </p:txBody>
      </p:sp>
      <p:cxnSp>
        <p:nvCxnSpPr>
          <p:cNvPr id="1235997" name="AutoShape 29"/>
          <p:cNvCxnSpPr>
            <a:cxnSpLocks noChangeShapeType="1"/>
            <a:stCxn id="1235996" idx="5"/>
          </p:cNvCxnSpPr>
          <p:nvPr/>
        </p:nvCxnSpPr>
        <p:spPr bwMode="auto">
          <a:xfrm>
            <a:off x="7149066" y="4414027"/>
            <a:ext cx="176563" cy="34053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35998" name="AutoShape 30"/>
          <p:cNvCxnSpPr>
            <a:cxnSpLocks noChangeShapeType="1"/>
            <a:stCxn id="1235996" idx="3"/>
          </p:cNvCxnSpPr>
          <p:nvPr/>
        </p:nvCxnSpPr>
        <p:spPr bwMode="auto">
          <a:xfrm flipH="1">
            <a:off x="6686127" y="4414027"/>
            <a:ext cx="187329" cy="34053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35999" name="Oval 31"/>
          <p:cNvSpPr>
            <a:spLocks noChangeArrowheads="1"/>
          </p:cNvSpPr>
          <p:nvPr/>
        </p:nvSpPr>
        <p:spPr bwMode="auto">
          <a:xfrm>
            <a:off x="7342854" y="3454772"/>
            <a:ext cx="387576" cy="431665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cxnSp>
        <p:nvCxnSpPr>
          <p:cNvPr id="1236000" name="AutoShape 32"/>
          <p:cNvCxnSpPr>
            <a:cxnSpLocks noChangeShapeType="1"/>
            <a:stCxn id="1235999" idx="5"/>
          </p:cNvCxnSpPr>
          <p:nvPr/>
        </p:nvCxnSpPr>
        <p:spPr bwMode="auto">
          <a:xfrm>
            <a:off x="7674447" y="3838474"/>
            <a:ext cx="279916" cy="26379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36001" name="Text Box 33"/>
          <p:cNvSpPr txBox="1">
            <a:spLocks noChangeArrowheads="1"/>
          </p:cNvSpPr>
          <p:nvPr/>
        </p:nvSpPr>
        <p:spPr bwMode="auto">
          <a:xfrm>
            <a:off x="6478130" y="3921815"/>
            <a:ext cx="454326" cy="59953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1236002" name="Text Box 34"/>
          <p:cNvSpPr txBox="1">
            <a:spLocks noChangeArrowheads="1"/>
          </p:cNvSpPr>
          <p:nvPr/>
        </p:nvSpPr>
        <p:spPr bwMode="auto">
          <a:xfrm>
            <a:off x="7590431" y="3163669"/>
            <a:ext cx="415567" cy="59953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</a:p>
        </p:txBody>
      </p:sp>
      <p:cxnSp>
        <p:nvCxnSpPr>
          <p:cNvPr id="1236008" name="AutoShape 40"/>
          <p:cNvCxnSpPr>
            <a:cxnSpLocks noChangeShapeType="1"/>
            <a:stCxn id="1235993" idx="3"/>
          </p:cNvCxnSpPr>
          <p:nvPr/>
        </p:nvCxnSpPr>
        <p:spPr bwMode="auto">
          <a:xfrm flipH="1">
            <a:off x="5771016" y="3319612"/>
            <a:ext cx="586447" cy="389362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36009" name="Oval 41"/>
          <p:cNvSpPr>
            <a:spLocks noChangeArrowheads="1"/>
          </p:cNvSpPr>
          <p:nvPr/>
        </p:nvSpPr>
        <p:spPr bwMode="auto">
          <a:xfrm>
            <a:off x="5577228" y="3493142"/>
            <a:ext cx="387576" cy="431665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cxnSp>
        <p:nvCxnSpPr>
          <p:cNvPr id="1236010" name="AutoShape 42"/>
          <p:cNvCxnSpPr>
            <a:cxnSpLocks noChangeShapeType="1"/>
            <a:stCxn id="1236009" idx="5"/>
          </p:cNvCxnSpPr>
          <p:nvPr/>
        </p:nvCxnSpPr>
        <p:spPr bwMode="auto">
          <a:xfrm>
            <a:off x="5908821" y="3876844"/>
            <a:ext cx="176563" cy="34053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36011" name="AutoShape 43"/>
          <p:cNvCxnSpPr>
            <a:cxnSpLocks noChangeShapeType="1"/>
            <a:stCxn id="1236009" idx="3"/>
          </p:cNvCxnSpPr>
          <p:nvPr/>
        </p:nvCxnSpPr>
        <p:spPr bwMode="auto">
          <a:xfrm flipH="1">
            <a:off x="5445882" y="3876844"/>
            <a:ext cx="187329" cy="34053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36012" name="Text Box 44"/>
          <p:cNvSpPr txBox="1">
            <a:spLocks noChangeArrowheads="1"/>
          </p:cNvSpPr>
          <p:nvPr/>
        </p:nvSpPr>
        <p:spPr bwMode="auto">
          <a:xfrm>
            <a:off x="5191403" y="3323176"/>
            <a:ext cx="518921" cy="59953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236013" name="Line 45"/>
          <p:cNvSpPr>
            <a:spLocks noChangeShapeType="1"/>
          </p:cNvSpPr>
          <p:nvPr/>
        </p:nvSpPr>
        <p:spPr bwMode="auto">
          <a:xfrm flipH="1" flipV="1">
            <a:off x="2501900" y="3854450"/>
            <a:ext cx="12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42900" y="1090134"/>
            <a:ext cx="8458200" cy="75984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vl="1"/>
            <a:r>
              <a:rPr lang="en-US" sz="2400" dirty="0">
                <a:solidFill>
                  <a:srgbClr val="FFFF00"/>
                </a:solidFill>
              </a:rPr>
              <a:t>If the sibling w of v is red, the double red corresponds to an overflow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91C2FF-B069-4C6A-B60D-35774933A20B}"/>
              </a:ext>
            </a:extLst>
          </p:cNvPr>
          <p:cNvSpPr txBox="1"/>
          <p:nvPr/>
        </p:nvSpPr>
        <p:spPr>
          <a:xfrm>
            <a:off x="342900" y="4700657"/>
            <a:ext cx="2335212" cy="12003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 is the new node</a:t>
            </a:r>
          </a:p>
          <a:p>
            <a:pPr algn="ctr"/>
            <a:r>
              <a:rPr lang="en-US" dirty="0"/>
              <a:t>v is the parent of z</a:t>
            </a:r>
          </a:p>
          <a:p>
            <a:pPr algn="ctr"/>
            <a:r>
              <a:rPr lang="en-US" dirty="0"/>
              <a:t>u is the parent of v</a:t>
            </a:r>
          </a:p>
          <a:p>
            <a:pPr algn="ctr"/>
            <a:r>
              <a:rPr lang="en-US" dirty="0"/>
              <a:t>w is the sibling of v</a:t>
            </a:r>
          </a:p>
        </p:txBody>
      </p:sp>
      <p:sp>
        <p:nvSpPr>
          <p:cNvPr id="31" name="Text Box 34">
            <a:extLst>
              <a:ext uri="{FF2B5EF4-FFF2-40B4-BE49-F238E27FC236}">
                <a16:creationId xmlns:a16="http://schemas.microsoft.com/office/drawing/2014/main" id="{4F8AAE08-37EE-49FD-891C-D3D828B3D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5879" y="2592726"/>
            <a:ext cx="415567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u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D680-62CF-4799-9507-83976B06F9DE}" type="slidenum">
              <a:rPr lang="en-US"/>
              <a:pPr/>
              <a:t>116</a:t>
            </a:fld>
            <a:endParaRPr lang="en-US"/>
          </a:p>
        </p:txBody>
      </p:sp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23913"/>
          </a:xfrm>
        </p:spPr>
        <p:txBody>
          <a:bodyPr/>
          <a:lstStyle/>
          <a:p>
            <a:r>
              <a:rPr lang="en-US" dirty="0"/>
              <a:t>Recoloring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772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+mj-lt"/>
              </a:rPr>
              <a:t>A 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recoloring</a:t>
            </a:r>
            <a:r>
              <a:rPr lang="en-US" sz="2400" dirty="0">
                <a:latin typeface="+mj-lt"/>
              </a:rPr>
              <a:t> remedies a child-parent double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red</a:t>
            </a:r>
            <a:r>
              <a:rPr lang="en-US" sz="2400" dirty="0">
                <a:latin typeface="+mj-lt"/>
              </a:rPr>
              <a:t> when the parent red node has a red sibling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j-lt"/>
              </a:rPr>
              <a:t>The parent </a:t>
            </a:r>
            <a:r>
              <a:rPr lang="en-US" sz="2400" b="1" dirty="0">
                <a:solidFill>
                  <a:srgbClr val="FFFF00"/>
                </a:solidFill>
                <a:latin typeface="+mj-lt"/>
              </a:rPr>
              <a:t>v</a:t>
            </a:r>
            <a:r>
              <a:rPr lang="en-US" sz="2400" dirty="0">
                <a:latin typeface="+mj-lt"/>
              </a:rPr>
              <a:t> and its sibling </a:t>
            </a:r>
            <a:r>
              <a:rPr lang="en-US" sz="2400" b="1" dirty="0">
                <a:solidFill>
                  <a:srgbClr val="FFFF00"/>
                </a:solidFill>
                <a:latin typeface="+mj-lt"/>
              </a:rPr>
              <a:t>w</a:t>
            </a:r>
            <a:r>
              <a:rPr lang="en-US" sz="2400" dirty="0">
                <a:latin typeface="+mj-lt"/>
              </a:rPr>
              <a:t> become black and the grandparent </a:t>
            </a:r>
            <a:r>
              <a:rPr lang="en-US" sz="2400" b="1" dirty="0">
                <a:solidFill>
                  <a:srgbClr val="FFFF00"/>
                </a:solidFill>
                <a:latin typeface="+mj-lt"/>
              </a:rPr>
              <a:t>u</a:t>
            </a:r>
            <a:r>
              <a:rPr lang="en-US" sz="2400" dirty="0">
                <a:latin typeface="+mj-lt"/>
              </a:rPr>
              <a:t> becomes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red</a:t>
            </a:r>
            <a:r>
              <a:rPr lang="en-US" sz="2400" dirty="0">
                <a:latin typeface="+mj-lt"/>
              </a:rPr>
              <a:t>, unless it is the root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j-lt"/>
              </a:rPr>
              <a:t>It is equivalent to performing a split on a 5-node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j-lt"/>
              </a:rPr>
              <a:t>The double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red</a:t>
            </a:r>
            <a:r>
              <a:rPr lang="en-US" sz="2400" dirty="0">
                <a:latin typeface="+mj-lt"/>
              </a:rPr>
              <a:t> violation may propagate to the grandparent u (one may have to perform another recoloring</a:t>
            </a:r>
            <a:r>
              <a:rPr lang="en-US" sz="2400" dirty="0"/>
              <a:t>)</a:t>
            </a:r>
          </a:p>
        </p:txBody>
      </p:sp>
      <p:sp>
        <p:nvSpPr>
          <p:cNvPr id="961540" name="Oval 4"/>
          <p:cNvSpPr>
            <a:spLocks noChangeArrowheads="1"/>
          </p:cNvSpPr>
          <p:nvPr/>
        </p:nvSpPr>
        <p:spPr bwMode="auto">
          <a:xfrm>
            <a:off x="2438400" y="4000500"/>
            <a:ext cx="285750" cy="28575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</a:t>
            </a:r>
          </a:p>
        </p:txBody>
      </p:sp>
      <p:cxnSp>
        <p:nvCxnSpPr>
          <p:cNvPr id="961541" name="AutoShape 5"/>
          <p:cNvCxnSpPr>
            <a:cxnSpLocks noChangeShapeType="1"/>
            <a:stCxn id="961540" idx="5"/>
            <a:endCxn id="961546" idx="1"/>
          </p:cNvCxnSpPr>
          <p:nvPr/>
        </p:nvCxnSpPr>
        <p:spPr bwMode="auto">
          <a:xfrm>
            <a:off x="2682875" y="4264025"/>
            <a:ext cx="565150" cy="92075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961542" name="AutoShape 6"/>
          <p:cNvCxnSpPr>
            <a:cxnSpLocks noChangeShapeType="1"/>
            <a:stCxn id="961546" idx="3"/>
            <a:endCxn id="961543" idx="0"/>
          </p:cNvCxnSpPr>
          <p:nvPr/>
        </p:nvCxnSpPr>
        <p:spPr bwMode="auto">
          <a:xfrm flipH="1">
            <a:off x="2962275" y="4597400"/>
            <a:ext cx="285750" cy="98425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961543" name="Oval 7"/>
          <p:cNvSpPr>
            <a:spLocks noChangeArrowheads="1"/>
          </p:cNvSpPr>
          <p:nvPr/>
        </p:nvSpPr>
        <p:spPr bwMode="auto">
          <a:xfrm>
            <a:off x="2819400" y="4714875"/>
            <a:ext cx="285750" cy="285750"/>
          </a:xfrm>
          <a:prstGeom prst="ellipse">
            <a:avLst/>
          </a:prstGeom>
          <a:solidFill>
            <a:srgbClr val="EF0129"/>
          </a:solidFill>
          <a:ln w="3810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6</a:t>
            </a:r>
          </a:p>
        </p:txBody>
      </p:sp>
      <p:cxnSp>
        <p:nvCxnSpPr>
          <p:cNvPr id="961544" name="AutoShape 8"/>
          <p:cNvCxnSpPr>
            <a:cxnSpLocks noChangeShapeType="1"/>
            <a:stCxn id="961543" idx="5"/>
          </p:cNvCxnSpPr>
          <p:nvPr/>
        </p:nvCxnSpPr>
        <p:spPr bwMode="auto">
          <a:xfrm>
            <a:off x="3063875" y="4978400"/>
            <a:ext cx="130175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61545" name="AutoShape 9"/>
          <p:cNvCxnSpPr>
            <a:cxnSpLocks noChangeShapeType="1"/>
            <a:stCxn id="961543" idx="3"/>
          </p:cNvCxnSpPr>
          <p:nvPr/>
        </p:nvCxnSpPr>
        <p:spPr bwMode="auto">
          <a:xfrm flipH="1">
            <a:off x="2722563" y="4978400"/>
            <a:ext cx="138112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61546" name="Oval 10"/>
          <p:cNvSpPr>
            <a:spLocks noChangeArrowheads="1"/>
          </p:cNvSpPr>
          <p:nvPr/>
        </p:nvSpPr>
        <p:spPr bwMode="auto">
          <a:xfrm>
            <a:off x="3206750" y="4333875"/>
            <a:ext cx="285750" cy="285750"/>
          </a:xfrm>
          <a:prstGeom prst="ellipse">
            <a:avLst/>
          </a:prstGeom>
          <a:solidFill>
            <a:srgbClr val="EF0129"/>
          </a:solidFill>
          <a:ln w="3810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cxnSp>
        <p:nvCxnSpPr>
          <p:cNvPr id="961547" name="AutoShape 11"/>
          <p:cNvCxnSpPr>
            <a:cxnSpLocks noChangeShapeType="1"/>
            <a:stCxn id="961546" idx="5"/>
          </p:cNvCxnSpPr>
          <p:nvPr/>
        </p:nvCxnSpPr>
        <p:spPr bwMode="auto">
          <a:xfrm>
            <a:off x="3451225" y="4597400"/>
            <a:ext cx="206375" cy="1746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61548" name="Text Box 12"/>
          <p:cNvSpPr txBox="1">
            <a:spLocks noChangeArrowheads="1"/>
          </p:cNvSpPr>
          <p:nvPr/>
        </p:nvSpPr>
        <p:spPr bwMode="auto">
          <a:xfrm>
            <a:off x="2560638" y="4441825"/>
            <a:ext cx="3349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961549" name="Text Box 13"/>
          <p:cNvSpPr txBox="1">
            <a:spLocks noChangeArrowheads="1"/>
          </p:cNvSpPr>
          <p:nvPr/>
        </p:nvSpPr>
        <p:spPr bwMode="auto">
          <a:xfrm>
            <a:off x="3432175" y="4060825"/>
            <a:ext cx="3063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961550" name="Oval 14"/>
          <p:cNvSpPr>
            <a:spLocks noChangeArrowheads="1"/>
          </p:cNvSpPr>
          <p:nvPr/>
        </p:nvSpPr>
        <p:spPr bwMode="auto">
          <a:xfrm>
            <a:off x="1838325" y="5676900"/>
            <a:ext cx="1671638" cy="322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2  4  6  7</a:t>
            </a:r>
          </a:p>
        </p:txBody>
      </p:sp>
      <p:cxnSp>
        <p:nvCxnSpPr>
          <p:cNvPr id="961551" name="AutoShape 15"/>
          <p:cNvCxnSpPr>
            <a:cxnSpLocks noChangeShapeType="1"/>
            <a:stCxn id="961550" idx="3"/>
          </p:cNvCxnSpPr>
          <p:nvPr/>
        </p:nvCxnSpPr>
        <p:spPr bwMode="auto">
          <a:xfrm flipH="1">
            <a:off x="1828800" y="5961063"/>
            <a:ext cx="254000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1552" name="AutoShape 16"/>
          <p:cNvCxnSpPr>
            <a:cxnSpLocks noChangeShapeType="1"/>
            <a:stCxn id="961550" idx="5"/>
          </p:cNvCxnSpPr>
          <p:nvPr/>
        </p:nvCxnSpPr>
        <p:spPr bwMode="auto">
          <a:xfrm>
            <a:off x="3265488" y="5961063"/>
            <a:ext cx="23971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61553" name="Line 17"/>
          <p:cNvSpPr>
            <a:spLocks noChangeShapeType="1"/>
          </p:cNvSpPr>
          <p:nvPr/>
        </p:nvSpPr>
        <p:spPr bwMode="auto">
          <a:xfrm flipV="1">
            <a:off x="2286000" y="5981700"/>
            <a:ext cx="139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54" name="Line 18"/>
          <p:cNvSpPr>
            <a:spLocks noChangeShapeType="1"/>
          </p:cNvSpPr>
          <p:nvPr/>
        </p:nvSpPr>
        <p:spPr bwMode="auto">
          <a:xfrm flipH="1" flipV="1">
            <a:off x="2982913" y="5999163"/>
            <a:ext cx="141287" cy="211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61555" name="AutoShape 19"/>
          <p:cNvCxnSpPr>
            <a:cxnSpLocks noChangeShapeType="1"/>
            <a:stCxn id="961540" idx="3"/>
            <a:endCxn id="961556" idx="0"/>
          </p:cNvCxnSpPr>
          <p:nvPr/>
        </p:nvCxnSpPr>
        <p:spPr bwMode="auto">
          <a:xfrm flipH="1">
            <a:off x="2047875" y="4264025"/>
            <a:ext cx="431800" cy="76200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961556" name="Oval 20"/>
          <p:cNvSpPr>
            <a:spLocks noChangeArrowheads="1"/>
          </p:cNvSpPr>
          <p:nvPr/>
        </p:nvSpPr>
        <p:spPr bwMode="auto">
          <a:xfrm>
            <a:off x="1905000" y="4359275"/>
            <a:ext cx="285750" cy="285750"/>
          </a:xfrm>
          <a:prstGeom prst="ellipse">
            <a:avLst/>
          </a:prstGeom>
          <a:solidFill>
            <a:srgbClr val="EF0129"/>
          </a:solidFill>
          <a:ln w="3810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cxnSp>
        <p:nvCxnSpPr>
          <p:cNvPr id="961557" name="AutoShape 21"/>
          <p:cNvCxnSpPr>
            <a:cxnSpLocks noChangeShapeType="1"/>
            <a:stCxn id="961556" idx="5"/>
          </p:cNvCxnSpPr>
          <p:nvPr/>
        </p:nvCxnSpPr>
        <p:spPr bwMode="auto">
          <a:xfrm>
            <a:off x="2149475" y="4622800"/>
            <a:ext cx="130175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61558" name="AutoShape 22"/>
          <p:cNvCxnSpPr>
            <a:cxnSpLocks noChangeShapeType="1"/>
            <a:stCxn id="961556" idx="3"/>
          </p:cNvCxnSpPr>
          <p:nvPr/>
        </p:nvCxnSpPr>
        <p:spPr bwMode="auto">
          <a:xfrm flipH="1">
            <a:off x="1808163" y="4622800"/>
            <a:ext cx="138112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61559" name="Text Box 23"/>
          <p:cNvSpPr txBox="1">
            <a:spLocks noChangeArrowheads="1"/>
          </p:cNvSpPr>
          <p:nvPr/>
        </p:nvSpPr>
        <p:spPr bwMode="auto">
          <a:xfrm>
            <a:off x="1600200" y="4076700"/>
            <a:ext cx="3825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961560" name="Line 24"/>
          <p:cNvSpPr>
            <a:spLocks noChangeShapeType="1"/>
          </p:cNvSpPr>
          <p:nvPr/>
        </p:nvSpPr>
        <p:spPr bwMode="auto">
          <a:xfrm flipH="1" flipV="1">
            <a:off x="2654300" y="6000750"/>
            <a:ext cx="12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61" name="Oval 25"/>
          <p:cNvSpPr>
            <a:spLocks noChangeArrowheads="1"/>
          </p:cNvSpPr>
          <p:nvPr/>
        </p:nvSpPr>
        <p:spPr bwMode="auto">
          <a:xfrm>
            <a:off x="6248400" y="4000500"/>
            <a:ext cx="285750" cy="2857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cxnSp>
        <p:nvCxnSpPr>
          <p:cNvPr id="961562" name="AutoShape 26"/>
          <p:cNvCxnSpPr>
            <a:cxnSpLocks noChangeShapeType="1"/>
            <a:stCxn id="961561" idx="5"/>
            <a:endCxn id="961567" idx="1"/>
          </p:cNvCxnSpPr>
          <p:nvPr/>
        </p:nvCxnSpPr>
        <p:spPr bwMode="auto">
          <a:xfrm>
            <a:off x="6492875" y="4254500"/>
            <a:ext cx="565150" cy="1016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61563" name="AutoShape 27"/>
          <p:cNvCxnSpPr>
            <a:cxnSpLocks noChangeShapeType="1"/>
            <a:stCxn id="961567" idx="3"/>
            <a:endCxn id="961564" idx="0"/>
          </p:cNvCxnSpPr>
          <p:nvPr/>
        </p:nvCxnSpPr>
        <p:spPr bwMode="auto">
          <a:xfrm flipH="1">
            <a:off x="6772275" y="4597400"/>
            <a:ext cx="285750" cy="98425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961564" name="Oval 28"/>
          <p:cNvSpPr>
            <a:spLocks noChangeArrowheads="1"/>
          </p:cNvSpPr>
          <p:nvPr/>
        </p:nvSpPr>
        <p:spPr bwMode="auto">
          <a:xfrm>
            <a:off x="6629400" y="4714875"/>
            <a:ext cx="285750" cy="285750"/>
          </a:xfrm>
          <a:prstGeom prst="ellipse">
            <a:avLst/>
          </a:prstGeom>
          <a:solidFill>
            <a:srgbClr val="EF0129"/>
          </a:solidFill>
          <a:ln w="3810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6</a:t>
            </a:r>
          </a:p>
        </p:txBody>
      </p:sp>
      <p:cxnSp>
        <p:nvCxnSpPr>
          <p:cNvPr id="961565" name="AutoShape 29"/>
          <p:cNvCxnSpPr>
            <a:cxnSpLocks noChangeShapeType="1"/>
            <a:stCxn id="961564" idx="5"/>
          </p:cNvCxnSpPr>
          <p:nvPr/>
        </p:nvCxnSpPr>
        <p:spPr bwMode="auto">
          <a:xfrm>
            <a:off x="6873875" y="4978400"/>
            <a:ext cx="130175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61566" name="AutoShape 30"/>
          <p:cNvCxnSpPr>
            <a:cxnSpLocks noChangeShapeType="1"/>
            <a:stCxn id="961564" idx="3"/>
          </p:cNvCxnSpPr>
          <p:nvPr/>
        </p:nvCxnSpPr>
        <p:spPr bwMode="auto">
          <a:xfrm flipH="1">
            <a:off x="6532563" y="4978400"/>
            <a:ext cx="138112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61567" name="Oval 31"/>
          <p:cNvSpPr>
            <a:spLocks noChangeArrowheads="1"/>
          </p:cNvSpPr>
          <p:nvPr/>
        </p:nvSpPr>
        <p:spPr bwMode="auto">
          <a:xfrm>
            <a:off x="7016750" y="4333875"/>
            <a:ext cx="285750" cy="28575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</a:t>
            </a:r>
          </a:p>
        </p:txBody>
      </p:sp>
      <p:cxnSp>
        <p:nvCxnSpPr>
          <p:cNvPr id="961568" name="AutoShape 32"/>
          <p:cNvCxnSpPr>
            <a:cxnSpLocks noChangeShapeType="1"/>
            <a:stCxn id="961567" idx="5"/>
          </p:cNvCxnSpPr>
          <p:nvPr/>
        </p:nvCxnSpPr>
        <p:spPr bwMode="auto">
          <a:xfrm>
            <a:off x="7261225" y="4597400"/>
            <a:ext cx="206375" cy="1746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61569" name="Text Box 33"/>
          <p:cNvSpPr txBox="1">
            <a:spLocks noChangeArrowheads="1"/>
          </p:cNvSpPr>
          <p:nvPr/>
        </p:nvSpPr>
        <p:spPr bwMode="auto">
          <a:xfrm>
            <a:off x="6370638" y="4441825"/>
            <a:ext cx="3349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961570" name="Text Box 34"/>
          <p:cNvSpPr txBox="1">
            <a:spLocks noChangeArrowheads="1"/>
          </p:cNvSpPr>
          <p:nvPr/>
        </p:nvSpPr>
        <p:spPr bwMode="auto">
          <a:xfrm>
            <a:off x="7242175" y="4060825"/>
            <a:ext cx="3063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961571" name="Oval 35"/>
          <p:cNvSpPr>
            <a:spLocks noChangeArrowheads="1"/>
          </p:cNvSpPr>
          <p:nvPr/>
        </p:nvSpPr>
        <p:spPr bwMode="auto">
          <a:xfrm>
            <a:off x="6705600" y="5991225"/>
            <a:ext cx="1071563" cy="322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6  7</a:t>
            </a:r>
          </a:p>
        </p:txBody>
      </p:sp>
      <p:cxnSp>
        <p:nvCxnSpPr>
          <p:cNvPr id="961572" name="AutoShape 36"/>
          <p:cNvCxnSpPr>
            <a:cxnSpLocks noChangeShapeType="1"/>
            <a:stCxn id="961571" idx="3"/>
          </p:cNvCxnSpPr>
          <p:nvPr/>
        </p:nvCxnSpPr>
        <p:spPr bwMode="auto">
          <a:xfrm flipH="1">
            <a:off x="6608763" y="6275388"/>
            <a:ext cx="254000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1573" name="AutoShape 37"/>
          <p:cNvCxnSpPr>
            <a:cxnSpLocks noChangeShapeType="1"/>
            <a:stCxn id="961571" idx="5"/>
          </p:cNvCxnSpPr>
          <p:nvPr/>
        </p:nvCxnSpPr>
        <p:spPr bwMode="auto">
          <a:xfrm>
            <a:off x="7620000" y="6275388"/>
            <a:ext cx="23971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61574" name="Line 38"/>
          <p:cNvSpPr>
            <a:spLocks noChangeShapeType="1"/>
          </p:cNvSpPr>
          <p:nvPr/>
        </p:nvSpPr>
        <p:spPr bwMode="auto">
          <a:xfrm flipV="1">
            <a:off x="5486400" y="6286500"/>
            <a:ext cx="139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75" name="Line 39"/>
          <p:cNvSpPr>
            <a:spLocks noChangeShapeType="1"/>
          </p:cNvSpPr>
          <p:nvPr/>
        </p:nvSpPr>
        <p:spPr bwMode="auto">
          <a:xfrm flipH="1" flipV="1">
            <a:off x="6030913" y="6284913"/>
            <a:ext cx="141287" cy="211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61576" name="AutoShape 40"/>
          <p:cNvCxnSpPr>
            <a:cxnSpLocks noChangeShapeType="1"/>
            <a:stCxn id="961561" idx="3"/>
            <a:endCxn id="961577" idx="0"/>
          </p:cNvCxnSpPr>
          <p:nvPr/>
        </p:nvCxnSpPr>
        <p:spPr bwMode="auto">
          <a:xfrm flipH="1">
            <a:off x="5857875" y="4254500"/>
            <a:ext cx="431800" cy="857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61577" name="Oval 41"/>
          <p:cNvSpPr>
            <a:spLocks noChangeArrowheads="1"/>
          </p:cNvSpPr>
          <p:nvPr/>
        </p:nvSpPr>
        <p:spPr bwMode="auto">
          <a:xfrm>
            <a:off x="5715000" y="4359275"/>
            <a:ext cx="285750" cy="28575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</a:t>
            </a:r>
          </a:p>
        </p:txBody>
      </p:sp>
      <p:cxnSp>
        <p:nvCxnSpPr>
          <p:cNvPr id="961578" name="AutoShape 42"/>
          <p:cNvCxnSpPr>
            <a:cxnSpLocks noChangeShapeType="1"/>
            <a:stCxn id="961577" idx="5"/>
          </p:cNvCxnSpPr>
          <p:nvPr/>
        </p:nvCxnSpPr>
        <p:spPr bwMode="auto">
          <a:xfrm>
            <a:off x="5959475" y="4622800"/>
            <a:ext cx="130175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61579" name="AutoShape 43"/>
          <p:cNvCxnSpPr>
            <a:cxnSpLocks noChangeShapeType="1"/>
            <a:stCxn id="961577" idx="3"/>
          </p:cNvCxnSpPr>
          <p:nvPr/>
        </p:nvCxnSpPr>
        <p:spPr bwMode="auto">
          <a:xfrm flipH="1">
            <a:off x="5618163" y="4622800"/>
            <a:ext cx="138112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61580" name="Text Box 44"/>
          <p:cNvSpPr txBox="1">
            <a:spLocks noChangeArrowheads="1"/>
          </p:cNvSpPr>
          <p:nvPr/>
        </p:nvSpPr>
        <p:spPr bwMode="auto">
          <a:xfrm>
            <a:off x="5410200" y="4076700"/>
            <a:ext cx="3825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961581" name="Line 45"/>
          <p:cNvSpPr>
            <a:spLocks noChangeShapeType="1"/>
          </p:cNvSpPr>
          <p:nvPr/>
        </p:nvSpPr>
        <p:spPr bwMode="auto">
          <a:xfrm flipH="1" flipV="1">
            <a:off x="7239000" y="6324600"/>
            <a:ext cx="12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82" name="Freeform 46"/>
          <p:cNvSpPr>
            <a:spLocks/>
          </p:cNvSpPr>
          <p:nvPr/>
        </p:nvSpPr>
        <p:spPr bwMode="auto">
          <a:xfrm>
            <a:off x="1441450" y="3867150"/>
            <a:ext cx="2339975" cy="1258888"/>
          </a:xfrm>
          <a:custGeom>
            <a:avLst/>
            <a:gdLst/>
            <a:ahLst/>
            <a:cxnLst>
              <a:cxn ang="0">
                <a:pos x="760" y="6"/>
              </a:cxn>
              <a:cxn ang="0">
                <a:pos x="226" y="138"/>
              </a:cxn>
              <a:cxn ang="0">
                <a:pos x="82" y="510"/>
              </a:cxn>
              <a:cxn ang="0">
                <a:pos x="718" y="528"/>
              </a:cxn>
              <a:cxn ang="0">
                <a:pos x="790" y="756"/>
              </a:cxn>
              <a:cxn ang="0">
                <a:pos x="1120" y="750"/>
              </a:cxn>
              <a:cxn ang="0">
                <a:pos x="1336" y="546"/>
              </a:cxn>
              <a:cxn ang="0">
                <a:pos x="1378" y="174"/>
              </a:cxn>
              <a:cxn ang="0">
                <a:pos x="760" y="6"/>
              </a:cxn>
            </a:cxnLst>
            <a:rect l="0" t="0" r="r" b="b"/>
            <a:pathLst>
              <a:path w="1474" h="793">
                <a:moveTo>
                  <a:pt x="760" y="6"/>
                </a:moveTo>
                <a:cubicBezTo>
                  <a:pt x="646" y="0"/>
                  <a:pt x="339" y="54"/>
                  <a:pt x="226" y="138"/>
                </a:cubicBezTo>
                <a:cubicBezTo>
                  <a:pt x="113" y="222"/>
                  <a:pt x="0" y="445"/>
                  <a:pt x="82" y="510"/>
                </a:cubicBezTo>
                <a:cubicBezTo>
                  <a:pt x="164" y="575"/>
                  <a:pt x="600" y="487"/>
                  <a:pt x="718" y="528"/>
                </a:cubicBezTo>
                <a:cubicBezTo>
                  <a:pt x="836" y="569"/>
                  <a:pt x="723" y="719"/>
                  <a:pt x="790" y="756"/>
                </a:cubicBezTo>
                <a:cubicBezTo>
                  <a:pt x="857" y="793"/>
                  <a:pt x="1029" y="785"/>
                  <a:pt x="1120" y="750"/>
                </a:cubicBezTo>
                <a:cubicBezTo>
                  <a:pt x="1211" y="715"/>
                  <a:pt x="1293" y="642"/>
                  <a:pt x="1336" y="546"/>
                </a:cubicBezTo>
                <a:cubicBezTo>
                  <a:pt x="1379" y="450"/>
                  <a:pt x="1474" y="264"/>
                  <a:pt x="1378" y="174"/>
                </a:cubicBezTo>
                <a:cubicBezTo>
                  <a:pt x="1282" y="84"/>
                  <a:pt x="874" y="12"/>
                  <a:pt x="760" y="6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83" name="Freeform 47"/>
          <p:cNvSpPr>
            <a:spLocks/>
          </p:cNvSpPr>
          <p:nvPr/>
        </p:nvSpPr>
        <p:spPr bwMode="auto">
          <a:xfrm>
            <a:off x="6308725" y="4057650"/>
            <a:ext cx="1349375" cy="1104900"/>
          </a:xfrm>
          <a:custGeom>
            <a:avLst/>
            <a:gdLst/>
            <a:ahLst/>
            <a:cxnLst>
              <a:cxn ang="0">
                <a:pos x="53" y="384"/>
              </a:cxn>
              <a:cxn ang="0">
                <a:pos x="305" y="678"/>
              </a:cxn>
              <a:cxn ang="0">
                <a:pos x="797" y="276"/>
              </a:cxn>
              <a:cxn ang="0">
                <a:pos x="623" y="18"/>
              </a:cxn>
              <a:cxn ang="0">
                <a:pos x="53" y="384"/>
              </a:cxn>
            </a:cxnLst>
            <a:rect l="0" t="0" r="r" b="b"/>
            <a:pathLst>
              <a:path w="850" h="696">
                <a:moveTo>
                  <a:pt x="53" y="384"/>
                </a:moveTo>
                <a:cubicBezTo>
                  <a:pt x="0" y="494"/>
                  <a:pt x="181" y="696"/>
                  <a:pt x="305" y="678"/>
                </a:cubicBezTo>
                <a:cubicBezTo>
                  <a:pt x="428" y="665"/>
                  <a:pt x="744" y="386"/>
                  <a:pt x="797" y="276"/>
                </a:cubicBezTo>
                <a:cubicBezTo>
                  <a:pt x="850" y="166"/>
                  <a:pt x="747" y="0"/>
                  <a:pt x="623" y="18"/>
                </a:cubicBezTo>
                <a:cubicBezTo>
                  <a:pt x="499" y="36"/>
                  <a:pt x="106" y="274"/>
                  <a:pt x="53" y="384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84" name="Freeform 48"/>
          <p:cNvSpPr>
            <a:spLocks/>
          </p:cNvSpPr>
          <p:nvPr/>
        </p:nvSpPr>
        <p:spPr bwMode="auto">
          <a:xfrm>
            <a:off x="6072188" y="3857625"/>
            <a:ext cx="647700" cy="506413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57" y="276"/>
              </a:cxn>
              <a:cxn ang="0">
                <a:pos x="351" y="259"/>
              </a:cxn>
              <a:cxn ang="0">
                <a:pos x="399" y="18"/>
              </a:cxn>
            </a:cxnLst>
            <a:rect l="0" t="0" r="r" b="b"/>
            <a:pathLst>
              <a:path w="408" h="319">
                <a:moveTo>
                  <a:pt x="9" y="0"/>
                </a:moveTo>
                <a:cubicBezTo>
                  <a:pt x="9" y="84"/>
                  <a:pt x="0" y="233"/>
                  <a:pt x="57" y="276"/>
                </a:cubicBezTo>
                <a:cubicBezTo>
                  <a:pt x="114" y="319"/>
                  <a:pt x="294" y="302"/>
                  <a:pt x="351" y="259"/>
                </a:cubicBezTo>
                <a:cubicBezTo>
                  <a:pt x="408" y="216"/>
                  <a:pt x="389" y="68"/>
                  <a:pt x="399" y="1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85" name="Freeform 49"/>
          <p:cNvSpPr>
            <a:spLocks/>
          </p:cNvSpPr>
          <p:nvPr/>
        </p:nvSpPr>
        <p:spPr bwMode="auto">
          <a:xfrm>
            <a:off x="5305425" y="4084638"/>
            <a:ext cx="847725" cy="677862"/>
          </a:xfrm>
          <a:custGeom>
            <a:avLst/>
            <a:gdLst/>
            <a:ahLst/>
            <a:cxnLst>
              <a:cxn ang="0">
                <a:pos x="504" y="187"/>
              </a:cxn>
              <a:cxn ang="0">
                <a:pos x="370" y="426"/>
              </a:cxn>
              <a:cxn ang="0">
                <a:pos x="30" y="181"/>
              </a:cxn>
              <a:cxn ang="0">
                <a:pos x="192" y="1"/>
              </a:cxn>
              <a:cxn ang="0">
                <a:pos x="504" y="187"/>
              </a:cxn>
            </a:cxnLst>
            <a:rect l="0" t="0" r="r" b="b"/>
            <a:pathLst>
              <a:path w="534" h="427">
                <a:moveTo>
                  <a:pt x="504" y="187"/>
                </a:moveTo>
                <a:cubicBezTo>
                  <a:pt x="534" y="258"/>
                  <a:pt x="449" y="427"/>
                  <a:pt x="370" y="426"/>
                </a:cubicBezTo>
                <a:cubicBezTo>
                  <a:pt x="289" y="420"/>
                  <a:pt x="60" y="252"/>
                  <a:pt x="30" y="181"/>
                </a:cubicBezTo>
                <a:cubicBezTo>
                  <a:pt x="0" y="110"/>
                  <a:pt x="113" y="0"/>
                  <a:pt x="192" y="1"/>
                </a:cubicBezTo>
                <a:cubicBezTo>
                  <a:pt x="271" y="2"/>
                  <a:pt x="474" y="116"/>
                  <a:pt x="504" y="187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86" name="Oval 50"/>
          <p:cNvSpPr>
            <a:spLocks noChangeArrowheads="1"/>
          </p:cNvSpPr>
          <p:nvPr/>
        </p:nvSpPr>
        <p:spPr bwMode="auto">
          <a:xfrm>
            <a:off x="5791200" y="5430838"/>
            <a:ext cx="1524000" cy="3222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…  4   …</a:t>
            </a:r>
          </a:p>
        </p:txBody>
      </p:sp>
      <p:sp>
        <p:nvSpPr>
          <p:cNvPr id="961587" name="Oval 51"/>
          <p:cNvSpPr>
            <a:spLocks noChangeArrowheads="1"/>
          </p:cNvSpPr>
          <p:nvPr/>
        </p:nvSpPr>
        <p:spPr bwMode="auto">
          <a:xfrm>
            <a:off x="5486400" y="5981700"/>
            <a:ext cx="685800" cy="322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</a:t>
            </a:r>
          </a:p>
        </p:txBody>
      </p:sp>
      <p:sp>
        <p:nvSpPr>
          <p:cNvPr id="961588" name="Line 52"/>
          <p:cNvSpPr>
            <a:spLocks noChangeShapeType="1"/>
          </p:cNvSpPr>
          <p:nvPr/>
        </p:nvSpPr>
        <p:spPr bwMode="auto">
          <a:xfrm flipV="1">
            <a:off x="5867400" y="5753100"/>
            <a:ext cx="533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89" name="Line 53"/>
          <p:cNvSpPr>
            <a:spLocks noChangeShapeType="1"/>
          </p:cNvSpPr>
          <p:nvPr/>
        </p:nvSpPr>
        <p:spPr bwMode="auto">
          <a:xfrm flipH="1" flipV="1">
            <a:off x="6705600" y="5753100"/>
            <a:ext cx="533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90" name="AutoShape 54"/>
          <p:cNvSpPr>
            <a:spLocks noChangeArrowheads="1"/>
          </p:cNvSpPr>
          <p:nvPr/>
        </p:nvSpPr>
        <p:spPr bwMode="auto">
          <a:xfrm>
            <a:off x="4343400" y="45339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91" name="AutoShape 55"/>
          <p:cNvSpPr>
            <a:spLocks noChangeArrowheads="1"/>
          </p:cNvSpPr>
          <p:nvPr/>
        </p:nvSpPr>
        <p:spPr bwMode="auto">
          <a:xfrm>
            <a:off x="4343400" y="56769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5E89-EC4A-47A5-81DA-D934F5B30467}" type="slidenum">
              <a:rPr lang="en-US"/>
              <a:pPr/>
              <a:t>117</a:t>
            </a:fld>
            <a:endParaRPr lang="en-US"/>
          </a:p>
        </p:txBody>
      </p:sp>
      <p:sp>
        <p:nvSpPr>
          <p:cNvPr id="124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5264"/>
            <a:ext cx="8229600" cy="1143000"/>
          </a:xfrm>
        </p:spPr>
        <p:txBody>
          <a:bodyPr/>
          <a:lstStyle/>
          <a:p>
            <a:r>
              <a:rPr lang="en-US" sz="3600" dirty="0"/>
              <a:t>Red-Black Insertion Example (1)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77" y="1208264"/>
            <a:ext cx="7620000" cy="5585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44534" y="3919165"/>
            <a:ext cx="1479892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Figure 10.31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2251004"/>
            <a:ext cx="1371600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Insert 4, 7, 12, 15, 3, 5, 14, 18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5E89-EC4A-47A5-81DA-D934F5B30467}" type="slidenum">
              <a:rPr lang="en-US"/>
              <a:pPr/>
              <a:t>118</a:t>
            </a:fld>
            <a:endParaRPr lang="en-US"/>
          </a:p>
        </p:txBody>
      </p:sp>
      <p:sp>
        <p:nvSpPr>
          <p:cNvPr id="124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3600" dirty="0"/>
              <a:t>Red-Black Insertion Example (2)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909919"/>
            <a:ext cx="7476186" cy="57956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9800" y="5562600"/>
            <a:ext cx="1479892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Figure 10.32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077554"/>
            <a:ext cx="1524000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Insert 16, 17 </a:t>
            </a:r>
          </a:p>
        </p:txBody>
      </p:sp>
    </p:spTree>
    <p:extLst>
      <p:ext uri="{BB962C8B-B14F-4D97-AF65-F5344CB8AC3E}">
        <p14:creationId xmlns:p14="http://schemas.microsoft.com/office/powerpoint/2010/main" val="336471121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5476-D84E-4D31-A5C1-E8CDA70C7AE6}" type="slidenum">
              <a:rPr lang="en-US"/>
              <a:pPr/>
              <a:t>119</a:t>
            </a:fld>
            <a:endParaRPr lang="en-US"/>
          </a:p>
        </p:txBody>
      </p:sp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63613"/>
          </a:xfrm>
        </p:spPr>
        <p:txBody>
          <a:bodyPr/>
          <a:lstStyle/>
          <a:p>
            <a:r>
              <a:rPr lang="en-US" dirty="0"/>
              <a:t>Pseudo Code for an of Insertion  </a:t>
            </a:r>
          </a:p>
        </p:txBody>
      </p:sp>
      <p:sp>
        <p:nvSpPr>
          <p:cNvPr id="96358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81000" y="1219200"/>
            <a:ext cx="8077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2400" dirty="0">
                <a:solidFill>
                  <a:srgbClr val="FFFF00"/>
                </a:solidFill>
                <a:latin typeface="+mn-lt"/>
              </a:rPr>
              <a:t>Algorithm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i="1" dirty="0">
                <a:solidFill>
                  <a:schemeClr val="tx2"/>
                </a:solidFill>
                <a:latin typeface="+mn-lt"/>
              </a:rPr>
              <a:t>insert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+mn-lt"/>
              </a:rPr>
              <a:t>k,x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)</a:t>
            </a:r>
            <a:endParaRPr lang="en-US" sz="2400" dirty="0"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2400" dirty="0">
                <a:latin typeface="+mn-lt"/>
              </a:rPr>
              <a:t>1.	We search for key </a:t>
            </a:r>
            <a:r>
              <a:rPr lang="en-US" sz="2400" i="1" dirty="0">
                <a:latin typeface="+mn-lt"/>
              </a:rPr>
              <a:t>k</a:t>
            </a:r>
            <a:r>
              <a:rPr lang="en-US" sz="2400" dirty="0">
                <a:latin typeface="+mn-lt"/>
              </a:rPr>
              <a:t> to locate the insertion node </a:t>
            </a:r>
            <a:r>
              <a:rPr lang="en-US" sz="2400" i="1" dirty="0">
                <a:solidFill>
                  <a:srgbClr val="FFFF00"/>
                </a:solidFill>
                <a:latin typeface="+mn-lt"/>
              </a:rPr>
              <a:t>z</a:t>
            </a:r>
            <a:endParaRPr lang="en-US" sz="2400" dirty="0">
              <a:solidFill>
                <a:srgbClr val="FFFF00"/>
              </a:solidFill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2400" dirty="0">
                <a:latin typeface="+mn-lt"/>
              </a:rPr>
              <a:t>2.	We add the new entry (</a:t>
            </a:r>
            <a:r>
              <a:rPr lang="en-US" sz="2400" dirty="0" err="1">
                <a:latin typeface="+mn-lt"/>
              </a:rPr>
              <a:t>k,x</a:t>
            </a:r>
            <a:r>
              <a:rPr lang="en-US" sz="2400" dirty="0">
                <a:latin typeface="+mn-lt"/>
              </a:rPr>
              <a:t>) at node </a:t>
            </a:r>
            <a:r>
              <a:rPr lang="en-US" sz="2400" i="1" dirty="0">
                <a:solidFill>
                  <a:srgbClr val="FFFF00"/>
                </a:solidFill>
                <a:latin typeface="+mn-lt"/>
              </a:rPr>
              <a:t>z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and color </a:t>
            </a:r>
            <a:r>
              <a:rPr lang="en-US" sz="2400" i="1" dirty="0">
                <a:solidFill>
                  <a:srgbClr val="FFFF00"/>
                </a:solidFill>
                <a:latin typeface="+mn-lt"/>
              </a:rPr>
              <a:t>z</a:t>
            </a:r>
            <a:r>
              <a:rPr lang="en-US" sz="2400" dirty="0">
                <a:latin typeface="+mn-lt"/>
              </a:rPr>
              <a:t> red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2400" dirty="0">
                <a:latin typeface="+mn-lt"/>
              </a:rPr>
              <a:t>3. </a:t>
            </a:r>
            <a:r>
              <a:rPr lang="en-US" sz="2400" dirty="0">
                <a:solidFill>
                  <a:srgbClr val="FFFF00"/>
                </a:solidFill>
                <a:latin typeface="+mn-lt"/>
              </a:rPr>
              <a:t>while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doubleRed</a:t>
            </a:r>
            <a:r>
              <a:rPr lang="en-US" sz="2400" dirty="0">
                <a:latin typeface="+mn-lt"/>
              </a:rPr>
              <a:t>(</a:t>
            </a:r>
            <a:r>
              <a:rPr lang="en-US" sz="2400" i="1" dirty="0">
                <a:latin typeface="+mn-lt"/>
              </a:rPr>
              <a:t>z</a:t>
            </a:r>
            <a:r>
              <a:rPr lang="en-US" sz="2400" dirty="0">
                <a:latin typeface="+mn-lt"/>
              </a:rPr>
              <a:t>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2400" i="1" dirty="0">
                <a:latin typeface="+mn-lt"/>
              </a:rPr>
              <a:t>	</a:t>
            </a:r>
            <a:r>
              <a:rPr lang="en-US" sz="2400" dirty="0">
                <a:solidFill>
                  <a:srgbClr val="FFFF00"/>
                </a:solidFill>
                <a:latin typeface="+mn-lt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isBlack</a:t>
            </a:r>
            <a:r>
              <a:rPr lang="en-US" sz="2400" dirty="0">
                <a:latin typeface="+mn-lt"/>
              </a:rPr>
              <a:t>(</a:t>
            </a:r>
            <a:r>
              <a:rPr lang="en-US" sz="2400" i="1" dirty="0">
                <a:latin typeface="+mn-lt"/>
              </a:rPr>
              <a:t>sibling</a:t>
            </a:r>
            <a:r>
              <a:rPr lang="en-US" sz="2400" dirty="0">
                <a:latin typeface="+mn-lt"/>
              </a:rPr>
              <a:t>(</a:t>
            </a:r>
            <a:r>
              <a:rPr lang="en-US" sz="2400" i="1" dirty="0">
                <a:latin typeface="+mn-lt"/>
              </a:rPr>
              <a:t>parent</a:t>
            </a:r>
            <a:r>
              <a:rPr lang="en-US" sz="2400" dirty="0">
                <a:latin typeface="+mn-lt"/>
              </a:rPr>
              <a:t>(</a:t>
            </a:r>
            <a:r>
              <a:rPr lang="en-US" sz="2400" i="1" dirty="0">
                <a:latin typeface="+mn-lt"/>
              </a:rPr>
              <a:t>z</a:t>
            </a:r>
            <a:r>
              <a:rPr lang="en-US" sz="2400" dirty="0">
                <a:latin typeface="+mn-lt"/>
              </a:rPr>
              <a:t>)))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400" i="1" dirty="0">
                <a:latin typeface="+mn-lt"/>
              </a:rPr>
              <a:t>	 z </a:t>
            </a:r>
            <a:r>
              <a:rPr lang="en-US" sz="2400" dirty="0">
                <a:latin typeface="+mn-lt"/>
                <a:sym typeface="Symbol" pitchFamily="18" charset="2"/>
              </a:rPr>
              <a:t></a:t>
            </a:r>
            <a:r>
              <a:rPr lang="en-US" sz="2400" i="1" dirty="0">
                <a:latin typeface="+mn-lt"/>
              </a:rPr>
              <a:t> restructure</a:t>
            </a:r>
            <a:r>
              <a:rPr lang="en-US" sz="2400" dirty="0">
                <a:latin typeface="+mn-lt"/>
              </a:rPr>
              <a:t>(</a:t>
            </a:r>
            <a:r>
              <a:rPr lang="en-US" sz="2400" i="1" dirty="0">
                <a:latin typeface="+mn-lt"/>
              </a:rPr>
              <a:t>z</a:t>
            </a:r>
            <a:r>
              <a:rPr lang="en-US" sz="2400" dirty="0">
                <a:latin typeface="+mn-lt"/>
              </a:rPr>
              <a:t>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2400" dirty="0">
                <a:solidFill>
                  <a:srgbClr val="FFFF00"/>
                </a:solidFill>
                <a:latin typeface="+mn-lt"/>
              </a:rPr>
              <a:t>return</a:t>
            </a:r>
            <a:endParaRPr lang="en-US" sz="2400" i="1" dirty="0">
              <a:solidFill>
                <a:srgbClr val="FFFF00"/>
              </a:solidFill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2400" i="1" dirty="0">
                <a:latin typeface="+mn-lt"/>
              </a:rPr>
              <a:t>	</a:t>
            </a:r>
            <a:r>
              <a:rPr lang="en-US" sz="2400" dirty="0">
                <a:solidFill>
                  <a:srgbClr val="FFFF00"/>
                </a:solidFill>
                <a:latin typeface="+mn-lt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sibling</a:t>
            </a:r>
            <a:r>
              <a:rPr lang="en-US" sz="2400" dirty="0">
                <a:latin typeface="+mn-lt"/>
              </a:rPr>
              <a:t>(</a:t>
            </a:r>
            <a:r>
              <a:rPr lang="en-US" sz="2400" i="1" dirty="0">
                <a:latin typeface="+mn-lt"/>
              </a:rPr>
              <a:t>parent</a:t>
            </a:r>
            <a:r>
              <a:rPr lang="en-US" sz="2400" dirty="0">
                <a:latin typeface="+mn-lt"/>
              </a:rPr>
              <a:t>(</a:t>
            </a:r>
            <a:r>
              <a:rPr lang="en-US" sz="2400" i="1" dirty="0">
                <a:latin typeface="+mn-lt"/>
              </a:rPr>
              <a:t>z</a:t>
            </a:r>
            <a:r>
              <a:rPr lang="en-US" sz="2400" dirty="0">
                <a:latin typeface="+mn-lt"/>
              </a:rPr>
              <a:t>) is red }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+mn-lt"/>
              </a:rPr>
              <a:t>	 </a:t>
            </a:r>
            <a:r>
              <a:rPr lang="en-US" sz="2400" i="1" dirty="0">
                <a:latin typeface="+mn-lt"/>
              </a:rPr>
              <a:t>z </a:t>
            </a:r>
            <a:r>
              <a:rPr lang="en-US" sz="2400" dirty="0">
                <a:latin typeface="+mn-lt"/>
                <a:sym typeface="Symbol" pitchFamily="18" charset="2"/>
              </a:rPr>
              <a:t></a:t>
            </a:r>
            <a:r>
              <a:rPr lang="en-US" sz="2400" i="1" dirty="0">
                <a:latin typeface="+mn-lt"/>
              </a:rPr>
              <a:t> recolor</a:t>
            </a:r>
            <a:r>
              <a:rPr lang="en-US" sz="2400" dirty="0">
                <a:latin typeface="+mn-lt"/>
              </a:rPr>
              <a:t>(</a:t>
            </a:r>
            <a:r>
              <a:rPr lang="en-US" sz="2400" i="1" dirty="0">
                <a:latin typeface="+mn-lt"/>
              </a:rPr>
              <a:t>z</a:t>
            </a:r>
            <a:r>
              <a:rPr lang="en-US" sz="2400" dirty="0">
                <a:latin typeface="+mn-lt"/>
              </a:rPr>
              <a:t>)</a:t>
            </a:r>
          </a:p>
        </p:txBody>
      </p:sp>
      <p:pic>
        <p:nvPicPr>
          <p:cNvPr id="1268738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2908" y="3429000"/>
            <a:ext cx="3329592" cy="2562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21C4-02AF-4D18-AC1A-539CB6554168}" type="slidenum">
              <a:rPr lang="en-US"/>
              <a:pPr/>
              <a:t>12</a:t>
            </a:fld>
            <a:endParaRPr lang="en-US"/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93763"/>
          </a:xfrm>
        </p:spPr>
        <p:txBody>
          <a:bodyPr/>
          <a:lstStyle/>
          <a:p>
            <a:r>
              <a:rPr lang="en-US"/>
              <a:t>Insertion Example</a:t>
            </a:r>
            <a:endParaRPr lang="en-US" sz="4000"/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2133600" cy="533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rgbClr val="FFFF00"/>
                </a:solidFill>
              </a:rPr>
              <a:t>insert 5</a:t>
            </a:r>
          </a:p>
        </p:txBody>
      </p:sp>
      <p:grpSp>
        <p:nvGrpSpPr>
          <p:cNvPr id="889860" name="Group 4"/>
          <p:cNvGrpSpPr>
            <a:grpSpLocks/>
          </p:cNvGrpSpPr>
          <p:nvPr/>
        </p:nvGrpSpPr>
        <p:grpSpPr bwMode="auto">
          <a:xfrm>
            <a:off x="2133600" y="1555750"/>
            <a:ext cx="4154488" cy="4692650"/>
            <a:chOff x="2880" y="960"/>
            <a:chExt cx="2617" cy="2956"/>
          </a:xfrm>
        </p:grpSpPr>
        <p:sp>
          <p:nvSpPr>
            <p:cNvPr id="889861" name="Oval 5"/>
            <p:cNvSpPr>
              <a:spLocks noChangeArrowheads="1"/>
            </p:cNvSpPr>
            <p:nvPr/>
          </p:nvSpPr>
          <p:spPr bwMode="auto">
            <a:xfrm>
              <a:off x="4262" y="2448"/>
              <a:ext cx="202" cy="2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889862" name="Oval 6"/>
            <p:cNvSpPr>
              <a:spLocks noChangeArrowheads="1"/>
            </p:cNvSpPr>
            <p:nvPr/>
          </p:nvSpPr>
          <p:spPr bwMode="auto">
            <a:xfrm>
              <a:off x="5017" y="2770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889863" name="Oval 7"/>
            <p:cNvSpPr>
              <a:spLocks noChangeArrowheads="1"/>
            </p:cNvSpPr>
            <p:nvPr/>
          </p:nvSpPr>
          <p:spPr bwMode="auto">
            <a:xfrm>
              <a:off x="3407" y="2770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889864" name="Oval 8"/>
            <p:cNvSpPr>
              <a:spLocks noChangeArrowheads="1"/>
            </p:cNvSpPr>
            <p:nvPr/>
          </p:nvSpPr>
          <p:spPr bwMode="auto">
            <a:xfrm>
              <a:off x="3777" y="3082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889865" name="Rectangle 9"/>
            <p:cNvSpPr>
              <a:spLocks noChangeAspect="1" noChangeArrowheads="1"/>
            </p:cNvSpPr>
            <p:nvPr/>
          </p:nvSpPr>
          <p:spPr bwMode="auto">
            <a:xfrm>
              <a:off x="3621" y="344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9866" name="Rectangle 10"/>
            <p:cNvSpPr>
              <a:spLocks noChangeAspect="1" noChangeArrowheads="1"/>
            </p:cNvSpPr>
            <p:nvPr/>
          </p:nvSpPr>
          <p:spPr bwMode="auto">
            <a:xfrm>
              <a:off x="5352" y="3110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9867" name="AutoShape 11"/>
            <p:cNvCxnSpPr>
              <a:cxnSpLocks noChangeShapeType="1"/>
              <a:stCxn id="889861" idx="3"/>
              <a:endCxn id="889863" idx="7"/>
            </p:cNvCxnSpPr>
            <p:nvPr/>
          </p:nvCxnSpPr>
          <p:spPr bwMode="auto">
            <a:xfrm flipH="1">
              <a:off x="3579" y="2626"/>
              <a:ext cx="713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68" name="AutoShape 12"/>
            <p:cNvCxnSpPr>
              <a:cxnSpLocks noChangeShapeType="1"/>
              <a:stCxn id="889862" idx="1"/>
              <a:endCxn id="889861" idx="5"/>
            </p:cNvCxnSpPr>
            <p:nvPr/>
          </p:nvCxnSpPr>
          <p:spPr bwMode="auto">
            <a:xfrm flipH="1" flipV="1">
              <a:off x="4434" y="2626"/>
              <a:ext cx="612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69" name="AutoShape 13"/>
            <p:cNvCxnSpPr>
              <a:cxnSpLocks noChangeShapeType="1"/>
              <a:stCxn id="889866" idx="0"/>
              <a:endCxn id="889862" idx="5"/>
            </p:cNvCxnSpPr>
            <p:nvPr/>
          </p:nvCxnSpPr>
          <p:spPr bwMode="auto">
            <a:xfrm flipH="1" flipV="1">
              <a:off x="5189" y="2948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70" name="AutoShape 14"/>
            <p:cNvCxnSpPr>
              <a:cxnSpLocks noChangeShapeType="1"/>
              <a:stCxn id="889880" idx="7"/>
              <a:endCxn id="889862" idx="3"/>
            </p:cNvCxnSpPr>
            <p:nvPr/>
          </p:nvCxnSpPr>
          <p:spPr bwMode="auto">
            <a:xfrm flipV="1">
              <a:off x="4878" y="2948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71" name="AutoShape 15"/>
            <p:cNvCxnSpPr>
              <a:cxnSpLocks noChangeShapeType="1"/>
              <a:stCxn id="889910" idx="1"/>
              <a:endCxn id="889864" idx="5"/>
            </p:cNvCxnSpPr>
            <p:nvPr/>
          </p:nvCxnSpPr>
          <p:spPr bwMode="auto">
            <a:xfrm flipH="1" flipV="1">
              <a:off x="3949" y="3260"/>
              <a:ext cx="125" cy="1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72" name="AutoShape 16"/>
            <p:cNvCxnSpPr>
              <a:cxnSpLocks noChangeShapeType="1"/>
              <a:stCxn id="889865" idx="0"/>
              <a:endCxn id="889864" idx="3"/>
            </p:cNvCxnSpPr>
            <p:nvPr/>
          </p:nvCxnSpPr>
          <p:spPr bwMode="auto">
            <a:xfrm flipV="1">
              <a:off x="3694" y="3260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73" name="AutoShape 17"/>
            <p:cNvCxnSpPr>
              <a:cxnSpLocks noChangeShapeType="1"/>
              <a:stCxn id="889875" idx="7"/>
              <a:endCxn id="889863" idx="3"/>
            </p:cNvCxnSpPr>
            <p:nvPr/>
          </p:nvCxnSpPr>
          <p:spPr bwMode="auto">
            <a:xfrm flipV="1">
              <a:off x="3209" y="2948"/>
              <a:ext cx="227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74" name="AutoShape 18"/>
            <p:cNvCxnSpPr>
              <a:cxnSpLocks noChangeShapeType="1"/>
              <a:stCxn id="889864" idx="1"/>
              <a:endCxn id="889863" idx="5"/>
            </p:cNvCxnSpPr>
            <p:nvPr/>
          </p:nvCxnSpPr>
          <p:spPr bwMode="auto">
            <a:xfrm flipH="1" flipV="1">
              <a:off x="3579" y="2948"/>
              <a:ext cx="22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9875" name="Oval 19"/>
            <p:cNvSpPr>
              <a:spLocks noChangeArrowheads="1"/>
            </p:cNvSpPr>
            <p:nvPr/>
          </p:nvSpPr>
          <p:spPr bwMode="auto">
            <a:xfrm>
              <a:off x="3037" y="3082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889876" name="Rectangle 20"/>
            <p:cNvSpPr>
              <a:spLocks noChangeAspect="1" noChangeArrowheads="1"/>
            </p:cNvSpPr>
            <p:nvPr/>
          </p:nvSpPr>
          <p:spPr bwMode="auto">
            <a:xfrm>
              <a:off x="2880" y="344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9877" name="Rectangle 21"/>
            <p:cNvSpPr>
              <a:spLocks noChangeAspect="1" noChangeArrowheads="1"/>
            </p:cNvSpPr>
            <p:nvPr/>
          </p:nvSpPr>
          <p:spPr bwMode="auto">
            <a:xfrm>
              <a:off x="3250" y="344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9878" name="AutoShape 22"/>
            <p:cNvCxnSpPr>
              <a:cxnSpLocks noChangeShapeType="1"/>
              <a:stCxn id="889877" idx="0"/>
              <a:endCxn id="889875" idx="5"/>
            </p:cNvCxnSpPr>
            <p:nvPr/>
          </p:nvCxnSpPr>
          <p:spPr bwMode="auto">
            <a:xfrm flipH="1" flipV="1">
              <a:off x="3209" y="3260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79" name="AutoShape 23"/>
            <p:cNvCxnSpPr>
              <a:cxnSpLocks noChangeShapeType="1"/>
              <a:stCxn id="889876" idx="0"/>
              <a:endCxn id="889875" idx="3"/>
            </p:cNvCxnSpPr>
            <p:nvPr/>
          </p:nvCxnSpPr>
          <p:spPr bwMode="auto">
            <a:xfrm flipV="1">
              <a:off x="2953" y="3260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9880" name="Oval 24"/>
            <p:cNvSpPr>
              <a:spLocks noChangeArrowheads="1"/>
            </p:cNvSpPr>
            <p:nvPr/>
          </p:nvSpPr>
          <p:spPr bwMode="auto">
            <a:xfrm>
              <a:off x="4706" y="3082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889881" name="Rectangle 25"/>
            <p:cNvSpPr>
              <a:spLocks noChangeAspect="1" noChangeArrowheads="1"/>
            </p:cNvSpPr>
            <p:nvPr/>
          </p:nvSpPr>
          <p:spPr bwMode="auto">
            <a:xfrm>
              <a:off x="4550" y="344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9882" name="Rectangle 26"/>
            <p:cNvSpPr>
              <a:spLocks noChangeAspect="1" noChangeArrowheads="1"/>
            </p:cNvSpPr>
            <p:nvPr/>
          </p:nvSpPr>
          <p:spPr bwMode="auto">
            <a:xfrm>
              <a:off x="4919" y="3445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9883" name="AutoShape 27"/>
            <p:cNvCxnSpPr>
              <a:cxnSpLocks noChangeShapeType="1"/>
              <a:stCxn id="889882" idx="0"/>
              <a:endCxn id="889880" idx="5"/>
            </p:cNvCxnSpPr>
            <p:nvPr/>
          </p:nvCxnSpPr>
          <p:spPr bwMode="auto">
            <a:xfrm flipH="1" flipV="1">
              <a:off x="4878" y="3260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84" name="AutoShape 28"/>
            <p:cNvCxnSpPr>
              <a:cxnSpLocks noChangeShapeType="1"/>
              <a:stCxn id="889881" idx="0"/>
              <a:endCxn id="889880" idx="3"/>
            </p:cNvCxnSpPr>
            <p:nvPr/>
          </p:nvCxnSpPr>
          <p:spPr bwMode="auto">
            <a:xfrm flipV="1">
              <a:off x="4623" y="3260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9885" name="Oval 29"/>
            <p:cNvSpPr>
              <a:spLocks noChangeArrowheads="1"/>
            </p:cNvSpPr>
            <p:nvPr/>
          </p:nvSpPr>
          <p:spPr bwMode="auto">
            <a:xfrm>
              <a:off x="4128" y="960"/>
              <a:ext cx="202" cy="20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889886" name="Oval 30"/>
            <p:cNvSpPr>
              <a:spLocks noChangeArrowheads="1"/>
            </p:cNvSpPr>
            <p:nvPr/>
          </p:nvSpPr>
          <p:spPr bwMode="auto">
            <a:xfrm>
              <a:off x="5017" y="1282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889887" name="Oval 31"/>
            <p:cNvSpPr>
              <a:spLocks noChangeArrowheads="1"/>
            </p:cNvSpPr>
            <p:nvPr/>
          </p:nvSpPr>
          <p:spPr bwMode="auto">
            <a:xfrm>
              <a:off x="3528" y="1282"/>
              <a:ext cx="201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889888" name="Oval 32"/>
            <p:cNvSpPr>
              <a:spLocks noChangeArrowheads="1"/>
            </p:cNvSpPr>
            <p:nvPr/>
          </p:nvSpPr>
          <p:spPr bwMode="auto">
            <a:xfrm>
              <a:off x="3898" y="1594"/>
              <a:ext cx="202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889889" name="Rectangle 33"/>
            <p:cNvSpPr>
              <a:spLocks noChangeAspect="1" noChangeArrowheads="1"/>
            </p:cNvSpPr>
            <p:nvPr/>
          </p:nvSpPr>
          <p:spPr bwMode="auto">
            <a:xfrm>
              <a:off x="3742" y="1957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9890" name="Rectangle 34"/>
            <p:cNvSpPr>
              <a:spLocks noChangeAspect="1" noChangeArrowheads="1"/>
            </p:cNvSpPr>
            <p:nvPr/>
          </p:nvSpPr>
          <p:spPr bwMode="auto">
            <a:xfrm>
              <a:off x="4111" y="1957"/>
              <a:ext cx="146" cy="145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889891" name="Rectangle 35"/>
            <p:cNvSpPr>
              <a:spLocks noChangeAspect="1" noChangeArrowheads="1"/>
            </p:cNvSpPr>
            <p:nvPr/>
          </p:nvSpPr>
          <p:spPr bwMode="auto">
            <a:xfrm>
              <a:off x="5352" y="1622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9892" name="AutoShape 36"/>
            <p:cNvCxnSpPr>
              <a:cxnSpLocks noChangeShapeType="1"/>
              <a:stCxn id="889885" idx="3"/>
              <a:endCxn id="889887" idx="7"/>
            </p:cNvCxnSpPr>
            <p:nvPr/>
          </p:nvCxnSpPr>
          <p:spPr bwMode="auto">
            <a:xfrm flipH="1">
              <a:off x="3700" y="1150"/>
              <a:ext cx="458" cy="144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889893" name="AutoShape 37"/>
            <p:cNvCxnSpPr>
              <a:cxnSpLocks noChangeShapeType="1"/>
              <a:stCxn id="889886" idx="1"/>
              <a:endCxn id="889885" idx="5"/>
            </p:cNvCxnSpPr>
            <p:nvPr/>
          </p:nvCxnSpPr>
          <p:spPr bwMode="auto">
            <a:xfrm flipH="1" flipV="1">
              <a:off x="4300" y="1150"/>
              <a:ext cx="74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94" name="AutoShape 38"/>
            <p:cNvCxnSpPr>
              <a:cxnSpLocks noChangeShapeType="1"/>
              <a:stCxn id="889891" idx="0"/>
              <a:endCxn id="889886" idx="5"/>
            </p:cNvCxnSpPr>
            <p:nvPr/>
          </p:nvCxnSpPr>
          <p:spPr bwMode="auto">
            <a:xfrm flipH="1" flipV="1">
              <a:off x="5189" y="1460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95" name="AutoShape 39"/>
            <p:cNvCxnSpPr>
              <a:cxnSpLocks noChangeShapeType="1"/>
              <a:stCxn id="889905" idx="7"/>
              <a:endCxn id="889886" idx="3"/>
            </p:cNvCxnSpPr>
            <p:nvPr/>
          </p:nvCxnSpPr>
          <p:spPr bwMode="auto">
            <a:xfrm flipV="1">
              <a:off x="4878" y="1460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96" name="AutoShape 40"/>
            <p:cNvCxnSpPr>
              <a:cxnSpLocks noChangeShapeType="1"/>
              <a:stCxn id="889890" idx="0"/>
              <a:endCxn id="889888" idx="5"/>
            </p:cNvCxnSpPr>
            <p:nvPr/>
          </p:nvCxnSpPr>
          <p:spPr bwMode="auto">
            <a:xfrm flipH="1" flipV="1">
              <a:off x="4070" y="1784"/>
              <a:ext cx="114" cy="155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889897" name="AutoShape 41"/>
            <p:cNvCxnSpPr>
              <a:cxnSpLocks noChangeShapeType="1"/>
              <a:stCxn id="889889" idx="0"/>
              <a:endCxn id="889888" idx="3"/>
            </p:cNvCxnSpPr>
            <p:nvPr/>
          </p:nvCxnSpPr>
          <p:spPr bwMode="auto">
            <a:xfrm flipV="1">
              <a:off x="3815" y="1784"/>
              <a:ext cx="11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98" name="AutoShape 42"/>
            <p:cNvCxnSpPr>
              <a:cxnSpLocks noChangeShapeType="1"/>
              <a:stCxn id="889900" idx="7"/>
              <a:endCxn id="889887" idx="3"/>
            </p:cNvCxnSpPr>
            <p:nvPr/>
          </p:nvCxnSpPr>
          <p:spPr bwMode="auto">
            <a:xfrm flipV="1">
              <a:off x="3330" y="1472"/>
              <a:ext cx="227" cy="14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99" name="AutoShape 43"/>
            <p:cNvCxnSpPr>
              <a:cxnSpLocks noChangeShapeType="1"/>
              <a:stCxn id="889888" idx="1"/>
              <a:endCxn id="889887" idx="5"/>
            </p:cNvCxnSpPr>
            <p:nvPr/>
          </p:nvCxnSpPr>
          <p:spPr bwMode="auto">
            <a:xfrm flipH="1" flipV="1">
              <a:off x="3700" y="1472"/>
              <a:ext cx="228" cy="134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889900" name="Oval 44"/>
            <p:cNvSpPr>
              <a:spLocks noChangeArrowheads="1"/>
            </p:cNvSpPr>
            <p:nvPr/>
          </p:nvSpPr>
          <p:spPr bwMode="auto">
            <a:xfrm>
              <a:off x="3158" y="1594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889901" name="Rectangle 45"/>
            <p:cNvSpPr>
              <a:spLocks noChangeAspect="1" noChangeArrowheads="1"/>
            </p:cNvSpPr>
            <p:nvPr/>
          </p:nvSpPr>
          <p:spPr bwMode="auto">
            <a:xfrm>
              <a:off x="3001" y="1957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9902" name="Rectangle 46"/>
            <p:cNvSpPr>
              <a:spLocks noChangeAspect="1" noChangeArrowheads="1"/>
            </p:cNvSpPr>
            <p:nvPr/>
          </p:nvSpPr>
          <p:spPr bwMode="auto">
            <a:xfrm>
              <a:off x="3371" y="1957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9903" name="AutoShape 47"/>
            <p:cNvCxnSpPr>
              <a:cxnSpLocks noChangeShapeType="1"/>
              <a:stCxn id="889902" idx="0"/>
              <a:endCxn id="889900" idx="5"/>
            </p:cNvCxnSpPr>
            <p:nvPr/>
          </p:nvCxnSpPr>
          <p:spPr bwMode="auto">
            <a:xfrm flipH="1" flipV="1">
              <a:off x="3330" y="1772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904" name="AutoShape 48"/>
            <p:cNvCxnSpPr>
              <a:cxnSpLocks noChangeShapeType="1"/>
              <a:stCxn id="889901" idx="0"/>
              <a:endCxn id="889900" idx="3"/>
            </p:cNvCxnSpPr>
            <p:nvPr/>
          </p:nvCxnSpPr>
          <p:spPr bwMode="auto">
            <a:xfrm flipV="1">
              <a:off x="3074" y="1772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9905" name="Oval 49"/>
            <p:cNvSpPr>
              <a:spLocks noChangeArrowheads="1"/>
            </p:cNvSpPr>
            <p:nvPr/>
          </p:nvSpPr>
          <p:spPr bwMode="auto">
            <a:xfrm>
              <a:off x="4706" y="1594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889906" name="Rectangle 50"/>
            <p:cNvSpPr>
              <a:spLocks noChangeAspect="1" noChangeArrowheads="1"/>
            </p:cNvSpPr>
            <p:nvPr/>
          </p:nvSpPr>
          <p:spPr bwMode="auto">
            <a:xfrm>
              <a:off x="4550" y="1957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9907" name="Rectangle 51"/>
            <p:cNvSpPr>
              <a:spLocks noChangeAspect="1" noChangeArrowheads="1"/>
            </p:cNvSpPr>
            <p:nvPr/>
          </p:nvSpPr>
          <p:spPr bwMode="auto">
            <a:xfrm>
              <a:off x="4919" y="1957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9908" name="AutoShape 52"/>
            <p:cNvCxnSpPr>
              <a:cxnSpLocks noChangeShapeType="1"/>
              <a:stCxn id="889907" idx="0"/>
              <a:endCxn id="889905" idx="5"/>
            </p:cNvCxnSpPr>
            <p:nvPr/>
          </p:nvCxnSpPr>
          <p:spPr bwMode="auto">
            <a:xfrm flipH="1" flipV="1">
              <a:off x="4878" y="1772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909" name="AutoShape 53"/>
            <p:cNvCxnSpPr>
              <a:cxnSpLocks noChangeShapeType="1"/>
              <a:stCxn id="889906" idx="0"/>
              <a:endCxn id="889905" idx="3"/>
            </p:cNvCxnSpPr>
            <p:nvPr/>
          </p:nvCxnSpPr>
          <p:spPr bwMode="auto">
            <a:xfrm flipV="1">
              <a:off x="4623" y="1772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9910" name="Oval 54"/>
            <p:cNvSpPr>
              <a:spLocks noChangeArrowheads="1"/>
            </p:cNvSpPr>
            <p:nvPr/>
          </p:nvSpPr>
          <p:spPr bwMode="auto">
            <a:xfrm>
              <a:off x="4044" y="3408"/>
              <a:ext cx="202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889911" name="Rectangle 55"/>
            <p:cNvSpPr>
              <a:spLocks noChangeAspect="1" noChangeArrowheads="1"/>
            </p:cNvSpPr>
            <p:nvPr/>
          </p:nvSpPr>
          <p:spPr bwMode="auto">
            <a:xfrm>
              <a:off x="3888" y="3771"/>
              <a:ext cx="145" cy="145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889912" name="Rectangle 56"/>
            <p:cNvSpPr>
              <a:spLocks noChangeAspect="1" noChangeArrowheads="1"/>
            </p:cNvSpPr>
            <p:nvPr/>
          </p:nvSpPr>
          <p:spPr bwMode="auto">
            <a:xfrm>
              <a:off x="4257" y="3771"/>
              <a:ext cx="146" cy="145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cxnSp>
          <p:nvCxnSpPr>
            <p:cNvPr id="889913" name="AutoShape 57"/>
            <p:cNvCxnSpPr>
              <a:cxnSpLocks noChangeShapeType="1"/>
              <a:stCxn id="889912" idx="0"/>
              <a:endCxn id="889910" idx="5"/>
            </p:cNvCxnSpPr>
            <p:nvPr/>
          </p:nvCxnSpPr>
          <p:spPr bwMode="auto">
            <a:xfrm flipH="1" flipV="1">
              <a:off x="4216" y="3598"/>
              <a:ext cx="114" cy="155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889914" name="AutoShape 58"/>
            <p:cNvCxnSpPr>
              <a:cxnSpLocks noChangeShapeType="1"/>
              <a:stCxn id="889911" idx="0"/>
              <a:endCxn id="889910" idx="3"/>
            </p:cNvCxnSpPr>
            <p:nvPr/>
          </p:nvCxnSpPr>
          <p:spPr bwMode="auto">
            <a:xfrm flipV="1">
              <a:off x="3961" y="3598"/>
              <a:ext cx="113" cy="155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889915" name="Text Box 59"/>
            <p:cNvSpPr txBox="1">
              <a:spLocks noChangeArrowheads="1"/>
            </p:cNvSpPr>
            <p:nvPr/>
          </p:nvSpPr>
          <p:spPr bwMode="auto">
            <a:xfrm>
              <a:off x="3798" y="996"/>
              <a:ext cx="2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&lt;</a:t>
              </a:r>
            </a:p>
          </p:txBody>
        </p:sp>
        <p:sp>
          <p:nvSpPr>
            <p:cNvPr id="889916" name="Text Box 60"/>
            <p:cNvSpPr txBox="1">
              <a:spLocks noChangeArrowheads="1"/>
            </p:cNvSpPr>
            <p:nvPr/>
          </p:nvSpPr>
          <p:spPr bwMode="auto">
            <a:xfrm>
              <a:off x="3798" y="1332"/>
              <a:ext cx="2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&gt;</a:t>
              </a:r>
            </a:p>
          </p:txBody>
        </p:sp>
        <p:sp>
          <p:nvSpPr>
            <p:cNvPr id="889917" name="Text Box 61"/>
            <p:cNvSpPr txBox="1">
              <a:spLocks noChangeArrowheads="1"/>
            </p:cNvSpPr>
            <p:nvPr/>
          </p:nvSpPr>
          <p:spPr bwMode="auto">
            <a:xfrm>
              <a:off x="4116" y="1680"/>
              <a:ext cx="2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&gt;</a:t>
              </a:r>
            </a:p>
          </p:txBody>
        </p:sp>
        <p:sp>
          <p:nvSpPr>
            <p:cNvPr id="889918" name="Text Box 62"/>
            <p:cNvSpPr txBox="1">
              <a:spLocks noChangeArrowheads="1"/>
            </p:cNvSpPr>
            <p:nvPr/>
          </p:nvSpPr>
          <p:spPr bwMode="auto">
            <a:xfrm>
              <a:off x="4070" y="2064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</a:p>
          </p:txBody>
        </p:sp>
        <p:sp>
          <p:nvSpPr>
            <p:cNvPr id="889919" name="Text Box 63"/>
            <p:cNvSpPr txBox="1">
              <a:spLocks noChangeArrowheads="1"/>
            </p:cNvSpPr>
            <p:nvPr/>
          </p:nvSpPr>
          <p:spPr bwMode="auto">
            <a:xfrm>
              <a:off x="4176" y="3216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</a:p>
          </p:txBody>
        </p:sp>
      </p:grp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5476-D84E-4D31-A5C1-E8CDA70C7AE6}" type="slidenum">
              <a:rPr lang="en-US"/>
              <a:pPr/>
              <a:t>120</a:t>
            </a:fld>
            <a:endParaRPr lang="en-US"/>
          </a:p>
        </p:txBody>
      </p:sp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63613"/>
          </a:xfrm>
        </p:spPr>
        <p:txBody>
          <a:bodyPr/>
          <a:lstStyle/>
          <a:p>
            <a:r>
              <a:rPr lang="en-US" dirty="0"/>
              <a:t>Analysis of an Insertion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4953000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Recall that a red-black tree has </a:t>
            </a:r>
            <a:r>
              <a:rPr lang="en-US" sz="2400" b="1" i="1" dirty="0">
                <a:latin typeface="+mj-lt"/>
              </a:rPr>
              <a:t>O</a:t>
            </a:r>
            <a:r>
              <a:rPr lang="en-US" sz="2400" dirty="0">
                <a:latin typeface="+mj-lt"/>
              </a:rPr>
              <a:t>(log </a:t>
            </a:r>
            <a:r>
              <a:rPr lang="en-US" sz="2400" b="1" i="1" dirty="0">
                <a:latin typeface="+mj-lt"/>
              </a:rPr>
              <a:t>n</a:t>
            </a:r>
            <a:r>
              <a:rPr lang="en-US" sz="2400" dirty="0">
                <a:latin typeface="+mj-lt"/>
              </a:rPr>
              <a:t>) height</a:t>
            </a:r>
          </a:p>
          <a:p>
            <a:r>
              <a:rPr lang="en-US" sz="2400" dirty="0">
                <a:latin typeface="+mj-lt"/>
              </a:rPr>
              <a:t>Step 1 takes </a:t>
            </a:r>
            <a:r>
              <a:rPr lang="en-US" sz="2400" b="1" i="1" dirty="0">
                <a:latin typeface="+mj-lt"/>
              </a:rPr>
              <a:t>O</a:t>
            </a:r>
            <a:r>
              <a:rPr lang="en-US" sz="2400" dirty="0">
                <a:latin typeface="+mj-lt"/>
              </a:rPr>
              <a:t>(log </a:t>
            </a:r>
            <a:r>
              <a:rPr lang="en-US" sz="2400" b="1" i="1" dirty="0">
                <a:latin typeface="+mj-lt"/>
              </a:rPr>
              <a:t>n</a:t>
            </a:r>
            <a:r>
              <a:rPr lang="en-US" sz="2400" dirty="0">
                <a:latin typeface="+mj-lt"/>
              </a:rPr>
              <a:t>) time because we visit </a:t>
            </a:r>
            <a:r>
              <a:rPr lang="en-US" sz="2400" b="1" i="1" dirty="0">
                <a:latin typeface="+mj-lt"/>
              </a:rPr>
              <a:t>O</a:t>
            </a:r>
            <a:r>
              <a:rPr lang="en-US" sz="2400" dirty="0">
                <a:latin typeface="+mj-lt"/>
              </a:rPr>
              <a:t>(log </a:t>
            </a:r>
            <a:r>
              <a:rPr lang="en-US" sz="2400" b="1" i="1" dirty="0">
                <a:latin typeface="+mj-lt"/>
              </a:rPr>
              <a:t>n</a:t>
            </a:r>
            <a:r>
              <a:rPr lang="en-US" sz="2400" dirty="0">
                <a:latin typeface="+mj-lt"/>
              </a:rPr>
              <a:t>) nodes</a:t>
            </a:r>
          </a:p>
          <a:p>
            <a:r>
              <a:rPr lang="en-US" sz="2400" dirty="0">
                <a:latin typeface="+mj-lt"/>
              </a:rPr>
              <a:t>Step 2 takes </a:t>
            </a:r>
            <a:r>
              <a:rPr lang="en-US" sz="2400" b="1" i="1" dirty="0">
                <a:latin typeface="+mj-lt"/>
              </a:rPr>
              <a:t>O</a:t>
            </a:r>
            <a:r>
              <a:rPr lang="en-US" sz="2400" dirty="0">
                <a:latin typeface="+mj-lt"/>
              </a:rPr>
              <a:t>(1) time</a:t>
            </a:r>
          </a:p>
          <a:p>
            <a:r>
              <a:rPr lang="en-US" sz="2400" dirty="0">
                <a:latin typeface="+mj-lt"/>
              </a:rPr>
              <a:t>Step 3 takes </a:t>
            </a:r>
            <a:r>
              <a:rPr lang="en-US" sz="2400" b="1" i="1" dirty="0">
                <a:latin typeface="+mj-lt"/>
              </a:rPr>
              <a:t>O</a:t>
            </a:r>
            <a:r>
              <a:rPr lang="en-US" sz="2400" dirty="0">
                <a:latin typeface="+mj-lt"/>
              </a:rPr>
              <a:t>(log </a:t>
            </a:r>
            <a:r>
              <a:rPr lang="en-US" sz="2400" b="1" i="1" dirty="0">
                <a:latin typeface="+mj-lt"/>
              </a:rPr>
              <a:t>n</a:t>
            </a:r>
            <a:r>
              <a:rPr lang="en-US" sz="2400" dirty="0">
                <a:latin typeface="+mj-lt"/>
              </a:rPr>
              <a:t>) time because we perform</a:t>
            </a:r>
          </a:p>
          <a:p>
            <a:pPr lvl="1"/>
            <a:r>
              <a:rPr lang="en-US" sz="2000" b="1" i="1" dirty="0">
                <a:latin typeface="+mj-lt"/>
              </a:rPr>
              <a:t>O</a:t>
            </a:r>
            <a:r>
              <a:rPr lang="en-US" sz="2000" dirty="0">
                <a:latin typeface="+mj-lt"/>
              </a:rPr>
              <a:t>(log </a:t>
            </a:r>
            <a:r>
              <a:rPr lang="en-US" sz="2000" b="1" i="1" dirty="0">
                <a:latin typeface="+mj-lt"/>
              </a:rPr>
              <a:t>n</a:t>
            </a:r>
            <a:r>
              <a:rPr lang="en-US" sz="2000" dirty="0">
                <a:latin typeface="+mj-lt"/>
              </a:rPr>
              <a:t>) recolorings, each taking </a:t>
            </a:r>
            <a:r>
              <a:rPr lang="en-US" sz="2000" b="1" i="1" dirty="0">
                <a:latin typeface="+mj-lt"/>
              </a:rPr>
              <a:t>O</a:t>
            </a:r>
            <a:r>
              <a:rPr lang="en-US" sz="2000" dirty="0">
                <a:latin typeface="+mj-lt"/>
              </a:rPr>
              <a:t>(1) time, and at most one restructuring taking </a:t>
            </a:r>
            <a:r>
              <a:rPr lang="en-US" sz="2000" b="1" i="1" dirty="0">
                <a:latin typeface="+mj-lt"/>
              </a:rPr>
              <a:t>O</a:t>
            </a:r>
            <a:r>
              <a:rPr lang="en-US" sz="2000" dirty="0">
                <a:latin typeface="+mj-lt"/>
              </a:rPr>
              <a:t>(1) time</a:t>
            </a:r>
          </a:p>
          <a:p>
            <a:r>
              <a:rPr lang="en-US" sz="2400" dirty="0">
                <a:latin typeface="+mj-lt"/>
              </a:rPr>
              <a:t>Thus, an insertion in a red-black tree takes </a:t>
            </a:r>
            <a:r>
              <a:rPr lang="en-US" sz="2400" b="1" i="1" dirty="0">
                <a:latin typeface="+mj-lt"/>
              </a:rPr>
              <a:t>O</a:t>
            </a:r>
            <a:r>
              <a:rPr lang="en-US" sz="2400" dirty="0">
                <a:latin typeface="+mj-lt"/>
              </a:rPr>
              <a:t>(log </a:t>
            </a:r>
            <a:r>
              <a:rPr lang="en-US" sz="2400" b="1" i="1" dirty="0">
                <a:latin typeface="+mj-lt"/>
              </a:rPr>
              <a:t>n</a:t>
            </a:r>
            <a:r>
              <a:rPr lang="en-US" sz="2400" dirty="0">
                <a:latin typeface="+mj-lt"/>
              </a:rPr>
              <a:t>) time</a:t>
            </a:r>
          </a:p>
        </p:txBody>
      </p:sp>
      <p:pic>
        <p:nvPicPr>
          <p:cNvPr id="1204226" name="Picture 2" descr="C:\Users\Jerry\Desktop\inde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742" y="4781688"/>
            <a:ext cx="3527913" cy="1698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B9DA-A8ED-4790-9A7F-70227D2665C6}" type="slidenum">
              <a:rPr lang="en-US"/>
              <a:pPr/>
              <a:t>121</a:t>
            </a:fld>
            <a:endParaRPr lang="en-US"/>
          </a:p>
        </p:txBody>
      </p:sp>
      <p:sp>
        <p:nvSpPr>
          <p:cNvPr id="965671" name="Rectangle 39"/>
          <p:cNvSpPr>
            <a:spLocks noGrp="1" noChangeArrowheads="1"/>
          </p:cNvSpPr>
          <p:nvPr>
            <p:ph type="title"/>
          </p:nvPr>
        </p:nvSpPr>
        <p:spPr>
          <a:xfrm>
            <a:off x="0" y="206188"/>
            <a:ext cx="8991600" cy="1143000"/>
          </a:xfrm>
        </p:spPr>
        <p:txBody>
          <a:bodyPr/>
          <a:lstStyle/>
          <a:p>
            <a:r>
              <a:rPr lang="en-US" sz="3600" dirty="0"/>
              <a:t>Removals at Nodes with External Children</a:t>
            </a:r>
          </a:p>
        </p:txBody>
      </p:sp>
      <p:sp>
        <p:nvSpPr>
          <p:cNvPr id="965672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447261" y="1143000"/>
            <a:ext cx="8229600" cy="4495800"/>
          </a:xfrm>
        </p:spPr>
        <p:txBody>
          <a:bodyPr/>
          <a:lstStyle/>
          <a:p>
            <a:r>
              <a:rPr lang="en-US" sz="2800" dirty="0"/>
              <a:t>To perform operation remove(k), one executes the remove algorithm for binary search trees</a:t>
            </a:r>
          </a:p>
          <a:p>
            <a:pPr lvl="1"/>
            <a:r>
              <a:rPr lang="en-US" dirty="0"/>
              <a:t>One searches for a node </a:t>
            </a:r>
            <a:r>
              <a:rPr lang="en-US" dirty="0">
                <a:solidFill>
                  <a:srgbClr val="FFFF00"/>
                </a:solidFill>
              </a:rPr>
              <a:t>u</a:t>
            </a:r>
            <a:r>
              <a:rPr lang="en-US" dirty="0"/>
              <a:t> storing the entry</a:t>
            </a:r>
          </a:p>
          <a:p>
            <a:pPr lvl="2"/>
            <a:r>
              <a:rPr lang="en-US" dirty="0"/>
              <a:t>If </a:t>
            </a:r>
            <a:r>
              <a:rPr lang="en-US" dirty="0">
                <a:solidFill>
                  <a:srgbClr val="FFFF00"/>
                </a:solidFill>
              </a:rPr>
              <a:t>u</a:t>
            </a:r>
            <a:r>
              <a:rPr lang="en-US" dirty="0"/>
              <a:t> does not have an external child one finds the internal node </a:t>
            </a:r>
            <a:r>
              <a:rPr lang="en-US" dirty="0">
                <a:solidFill>
                  <a:srgbClr val="FFFF00"/>
                </a:solidFill>
              </a:rPr>
              <a:t>v</a:t>
            </a:r>
            <a:r>
              <a:rPr lang="en-US" dirty="0"/>
              <a:t> following u in the </a:t>
            </a:r>
            <a:r>
              <a:rPr lang="en-US" dirty="0">
                <a:solidFill>
                  <a:srgbClr val="FFFF00"/>
                </a:solidFill>
              </a:rPr>
              <a:t>in-order traversal</a:t>
            </a:r>
          </a:p>
          <a:p>
            <a:pPr lvl="2"/>
            <a:r>
              <a:rPr lang="en-US" dirty="0"/>
              <a:t>Move the entry at </a:t>
            </a:r>
            <a:r>
              <a:rPr lang="en-US" dirty="0">
                <a:solidFill>
                  <a:srgbClr val="FFFF00"/>
                </a:solidFill>
              </a:rPr>
              <a:t>v</a:t>
            </a:r>
            <a:r>
              <a:rPr lang="en-US" dirty="0"/>
              <a:t> to </a:t>
            </a:r>
            <a:r>
              <a:rPr lang="en-US" dirty="0">
                <a:solidFill>
                  <a:srgbClr val="FFFF00"/>
                </a:solidFill>
              </a:rPr>
              <a:t>u</a:t>
            </a:r>
            <a:r>
              <a:rPr lang="en-US" dirty="0"/>
              <a:t> (swap values – not colors)</a:t>
            </a:r>
          </a:p>
          <a:p>
            <a:pPr lvl="2"/>
            <a:r>
              <a:rPr lang="en-US" dirty="0"/>
              <a:t>Perform the removal at </a:t>
            </a:r>
            <a:r>
              <a:rPr lang="en-US" dirty="0">
                <a:solidFill>
                  <a:srgbClr val="FFFF00"/>
                </a:solidFill>
              </a:rPr>
              <a:t>v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Thus one needs to consider only the removal of an entry with key k stored at a node v with an external child  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5427433"/>
            <a:ext cx="3090841" cy="1153802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AutoShape 5">
            <a:extLst>
              <a:ext uri="{FF2B5EF4-FFF2-40B4-BE49-F238E27FC236}">
                <a16:creationId xmlns:a16="http://schemas.microsoft.com/office/drawing/2014/main" id="{ED02DAE5-96FA-426E-88A4-4C766526DFB4}"/>
              </a:ext>
            </a:extLst>
          </p:cNvPr>
          <p:cNvCxnSpPr>
            <a:cxnSpLocks noChangeShapeType="1"/>
            <a:endCxn id="26" idx="5"/>
          </p:cNvCxnSpPr>
          <p:nvPr/>
        </p:nvCxnSpPr>
        <p:spPr bwMode="auto">
          <a:xfrm flipH="1" flipV="1">
            <a:off x="6688137" y="4102100"/>
            <a:ext cx="703263" cy="1651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637D-FA44-4A3D-BF12-58A03713A592}" type="slidenum">
              <a:rPr lang="en-US"/>
              <a:pPr/>
              <a:t>122</a:t>
            </a:fld>
            <a:endParaRPr lang="en-US"/>
          </a:p>
        </p:txBody>
      </p:sp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(1) </a:t>
            </a:r>
          </a:p>
        </p:txBody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To remove the entry with key </a:t>
            </a:r>
            <a:r>
              <a:rPr lang="en-US" sz="2800" b="1" i="1" dirty="0">
                <a:solidFill>
                  <a:srgbClr val="FFFF00"/>
                </a:solidFill>
              </a:rPr>
              <a:t>k</a:t>
            </a:r>
            <a:r>
              <a:rPr lang="en-US" dirty="0"/>
              <a:t> from node </a:t>
            </a:r>
            <a:r>
              <a:rPr lang="en-US" sz="2800" b="1" i="1" dirty="0">
                <a:solidFill>
                  <a:srgbClr val="FFFF00"/>
                </a:solidFill>
              </a:rPr>
              <a:t>v</a:t>
            </a:r>
            <a:r>
              <a:rPr lang="en-US" dirty="0"/>
              <a:t> with external child </a:t>
            </a:r>
            <a:r>
              <a:rPr lang="en-US" sz="2800" b="1" i="1" dirty="0">
                <a:solidFill>
                  <a:srgbClr val="FFFF00"/>
                </a:solidFill>
              </a:rPr>
              <a:t>w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Let </a:t>
            </a:r>
            <a:r>
              <a:rPr lang="en-US" b="1" i="1" dirty="0">
                <a:solidFill>
                  <a:srgbClr val="FFFF00"/>
                </a:solidFill>
              </a:rPr>
              <a:t>r</a:t>
            </a:r>
            <a:r>
              <a:rPr lang="en-US" dirty="0"/>
              <a:t> be the sibling of </a:t>
            </a:r>
            <a:r>
              <a:rPr lang="en-US" b="1" i="1" dirty="0">
                <a:solidFill>
                  <a:srgbClr val="FFFF00"/>
                </a:solidFill>
              </a:rPr>
              <a:t>w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FF00"/>
                </a:solidFill>
              </a:rPr>
              <a:t>x</a:t>
            </a:r>
            <a:r>
              <a:rPr lang="en-US" dirty="0"/>
              <a:t> be the parent of </a:t>
            </a:r>
            <a:r>
              <a:rPr lang="en-US" b="1" i="1" dirty="0">
                <a:solidFill>
                  <a:srgbClr val="FFFF00"/>
                </a:solidFill>
              </a:rPr>
              <a:t>v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One removes nodes </a:t>
            </a:r>
            <a:r>
              <a:rPr lang="en-US" b="1" i="1" dirty="0">
                <a:solidFill>
                  <a:srgbClr val="FFFF00"/>
                </a:solidFill>
              </a:rPr>
              <a:t>v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FF00"/>
                </a:solidFill>
              </a:rPr>
              <a:t>w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One makes </a:t>
            </a:r>
            <a:r>
              <a:rPr lang="en-US" b="1" i="1" dirty="0">
                <a:solidFill>
                  <a:srgbClr val="FFFF00"/>
                </a:solidFill>
              </a:rPr>
              <a:t>r</a:t>
            </a:r>
            <a:r>
              <a:rPr lang="en-US" dirty="0"/>
              <a:t> a child of </a:t>
            </a:r>
            <a:r>
              <a:rPr lang="en-US" b="1" i="1" dirty="0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28607-0E31-42CD-81A7-2A683F91539A}"/>
              </a:ext>
            </a:extLst>
          </p:cNvPr>
          <p:cNvSpPr txBox="1"/>
          <p:nvPr/>
        </p:nvSpPr>
        <p:spPr>
          <a:xfrm>
            <a:off x="688330" y="4584236"/>
            <a:ext cx="4572000" cy="12003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 is an external child of v</a:t>
            </a:r>
          </a:p>
          <a:p>
            <a:pPr algn="ctr"/>
            <a:r>
              <a:rPr lang="en-US" dirty="0"/>
              <a:t>r is the sibling of w and child of v</a:t>
            </a:r>
          </a:p>
          <a:p>
            <a:pPr algn="ctr"/>
            <a:r>
              <a:rPr lang="en-US" dirty="0"/>
              <a:t>x is the parent of v</a:t>
            </a:r>
          </a:p>
          <a:p>
            <a:pPr algn="ctr"/>
            <a:r>
              <a:rPr lang="en-US" dirty="0"/>
              <a:t>After removing v, r becomes a child of x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1F94E98D-1749-4114-9857-E1530C1C2F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94613" y="4849018"/>
            <a:ext cx="230187" cy="230188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4DF22110-97AA-48C7-98E3-03CF258DB444}"/>
              </a:ext>
            </a:extLst>
          </p:cNvPr>
          <p:cNvCxnSpPr>
            <a:cxnSpLocks noChangeShapeType="1"/>
            <a:stCxn id="15" idx="0"/>
            <a:endCxn id="13" idx="5"/>
          </p:cNvCxnSpPr>
          <p:nvPr/>
        </p:nvCxnSpPr>
        <p:spPr bwMode="auto">
          <a:xfrm flipH="1" flipV="1">
            <a:off x="7628834" y="4496463"/>
            <a:ext cx="180873" cy="35255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B9F5197F-3E86-45C7-9CAE-4D9E89C79DA2}"/>
              </a:ext>
            </a:extLst>
          </p:cNvPr>
          <p:cNvCxnSpPr>
            <a:cxnSpLocks noChangeShapeType="1"/>
            <a:endCxn id="13" idx="3"/>
          </p:cNvCxnSpPr>
          <p:nvPr/>
        </p:nvCxnSpPr>
        <p:spPr bwMode="auto">
          <a:xfrm flipV="1">
            <a:off x="7223125" y="4514850"/>
            <a:ext cx="179388" cy="2651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8" name="Text Box 21">
            <a:extLst>
              <a:ext uri="{FF2B5EF4-FFF2-40B4-BE49-F238E27FC236}">
                <a16:creationId xmlns:a16="http://schemas.microsoft.com/office/drawing/2014/main" id="{6999B0BD-DB7E-42A2-811D-AEA601832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792537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v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5E282E35-C90E-4EFE-80AB-7D931D70B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0" y="4432300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r</a:t>
            </a:r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8B457963-1F2C-4E07-925B-4C60C71AB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432300"/>
            <a:ext cx="3810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w</a:t>
            </a:r>
          </a:p>
        </p:txBody>
      </p:sp>
      <p:sp>
        <p:nvSpPr>
          <p:cNvPr id="21" name="Oval 10">
            <a:extLst>
              <a:ext uri="{FF2B5EF4-FFF2-40B4-BE49-F238E27FC236}">
                <a16:creationId xmlns:a16="http://schemas.microsoft.com/office/drawing/2014/main" id="{19613C16-D1E9-4839-A882-CE9F30F6C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256" y="4803775"/>
            <a:ext cx="319088" cy="32067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38100" algn="ctr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24" name="Oval 10">
            <a:extLst>
              <a:ext uri="{FF2B5EF4-FFF2-40B4-BE49-F238E27FC236}">
                <a16:creationId xmlns:a16="http://schemas.microsoft.com/office/drawing/2014/main" id="{1E2B56E3-BF42-4A24-BD49-02303FE37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438" y="5394325"/>
            <a:ext cx="319088" cy="32067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38100" algn="ctr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BC6802-2C10-406E-9CE2-AF7307D3DFF9}"/>
              </a:ext>
            </a:extLst>
          </p:cNvPr>
          <p:cNvSpPr txBox="1"/>
          <p:nvPr/>
        </p:nvSpPr>
        <p:spPr>
          <a:xfrm>
            <a:off x="7516019" y="531698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or black</a:t>
            </a:r>
          </a:p>
        </p:txBody>
      </p:sp>
      <p:sp>
        <p:nvSpPr>
          <p:cNvPr id="26" name="Oval 4">
            <a:extLst>
              <a:ext uri="{FF2B5EF4-FFF2-40B4-BE49-F238E27FC236}">
                <a16:creationId xmlns:a16="http://schemas.microsoft.com/office/drawing/2014/main" id="{EB50B5E6-5CB7-4E1C-BA25-C30431546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087" y="3810000"/>
            <a:ext cx="319088" cy="32067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D3F7FEA3-56FB-49C9-A2F7-6DB2718E9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3987" y="3322637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x</a:t>
            </a:r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30AAC336-95F4-4468-827B-34A95BE53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4222750"/>
            <a:ext cx="319088" cy="32067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38100" algn="ctr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637D-FA44-4A3D-BF12-58A03713A592}" type="slidenum">
              <a:rPr lang="en-US"/>
              <a:pPr/>
              <a:t>123</a:t>
            </a:fld>
            <a:endParaRPr lang="en-US"/>
          </a:p>
        </p:txBody>
      </p:sp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(2) </a:t>
            </a:r>
          </a:p>
        </p:txBody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/>
              <a:t>If </a:t>
            </a:r>
            <a:r>
              <a:rPr lang="en-US" sz="3600" b="1" i="1" dirty="0">
                <a:solidFill>
                  <a:srgbClr val="FFFF00"/>
                </a:solidFill>
              </a:rPr>
              <a:t>v</a:t>
            </a:r>
            <a:r>
              <a:rPr lang="en-US" sz="3600" dirty="0"/>
              <a:t> is </a:t>
            </a:r>
            <a:r>
              <a:rPr lang="en-US" sz="3600" dirty="0">
                <a:solidFill>
                  <a:srgbClr val="FF0000"/>
                </a:solidFill>
              </a:rPr>
              <a:t>red</a:t>
            </a:r>
            <a:r>
              <a:rPr lang="en-US" sz="3600" dirty="0"/>
              <a:t> (</a:t>
            </a:r>
            <a:r>
              <a:rPr lang="en-US" sz="3600" b="1" i="1" dirty="0">
                <a:solidFill>
                  <a:srgbClr val="FFFF00"/>
                </a:solidFill>
              </a:rPr>
              <a:t>r</a:t>
            </a:r>
            <a:r>
              <a:rPr lang="en-US" sz="3600" dirty="0"/>
              <a:t> must be black) or </a:t>
            </a:r>
            <a:r>
              <a:rPr lang="en-US" sz="3600" b="1" i="1" dirty="0">
                <a:solidFill>
                  <a:srgbClr val="FFFF00"/>
                </a:solidFill>
              </a:rPr>
              <a:t>r</a:t>
            </a:r>
            <a:r>
              <a:rPr lang="en-US" sz="3600" dirty="0"/>
              <a:t> is </a:t>
            </a:r>
            <a:r>
              <a:rPr lang="en-US" sz="3600" dirty="0">
                <a:solidFill>
                  <a:srgbClr val="FF0000"/>
                </a:solidFill>
              </a:rPr>
              <a:t>red</a:t>
            </a:r>
            <a:r>
              <a:rPr lang="en-US" sz="3600" dirty="0"/>
              <a:t> (</a:t>
            </a:r>
            <a:r>
              <a:rPr lang="en-US" sz="3600" b="1" i="1" dirty="0">
                <a:solidFill>
                  <a:srgbClr val="FFFF00"/>
                </a:solidFill>
              </a:rPr>
              <a:t>v</a:t>
            </a:r>
            <a:r>
              <a:rPr lang="en-US" sz="3600" dirty="0"/>
              <a:t> must be black)  - </a:t>
            </a:r>
            <a:r>
              <a:rPr lang="en-US" sz="3600" i="1" dirty="0"/>
              <a:t>no double </a:t>
            </a:r>
            <a:r>
              <a:rPr lang="en-US" sz="3600" i="1" dirty="0">
                <a:solidFill>
                  <a:srgbClr val="FF0000"/>
                </a:solidFill>
              </a:rPr>
              <a:t>red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One colors </a:t>
            </a:r>
            <a:r>
              <a:rPr lang="en-US" sz="3200" b="1" i="1" dirty="0">
                <a:solidFill>
                  <a:srgbClr val="FFFF00"/>
                </a:solidFill>
              </a:rPr>
              <a:t>r</a:t>
            </a:r>
            <a:r>
              <a:rPr lang="en-US" sz="3200" dirty="0"/>
              <a:t> black and the process is complete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BB5676-A1F5-4EED-80F5-4C3D18EE0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248" y="5092510"/>
            <a:ext cx="1054100" cy="1097222"/>
          </a:xfrm>
          <a:prstGeom prst="rect">
            <a:avLst/>
          </a:prstGeom>
        </p:spPr>
      </p:pic>
      <p:cxnSp>
        <p:nvCxnSpPr>
          <p:cNvPr id="8" name="AutoShape 5">
            <a:extLst>
              <a:ext uri="{FF2B5EF4-FFF2-40B4-BE49-F238E27FC236}">
                <a16:creationId xmlns:a16="http://schemas.microsoft.com/office/drawing/2014/main" id="{08A17ED9-7311-42A2-B94D-3106AD67AA26}"/>
              </a:ext>
            </a:extLst>
          </p:cNvPr>
          <p:cNvCxnSpPr>
            <a:cxnSpLocks noChangeShapeType="1"/>
            <a:endCxn id="20" idx="5"/>
          </p:cNvCxnSpPr>
          <p:nvPr/>
        </p:nvCxnSpPr>
        <p:spPr bwMode="auto">
          <a:xfrm flipH="1" flipV="1">
            <a:off x="5097194" y="4102100"/>
            <a:ext cx="703263" cy="1651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" name="Oval 10">
            <a:extLst>
              <a:ext uri="{FF2B5EF4-FFF2-40B4-BE49-F238E27FC236}">
                <a16:creationId xmlns:a16="http://schemas.microsoft.com/office/drawing/2014/main" id="{9189CBAB-BE58-4326-B6E8-7E82E165E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532" y="4222750"/>
            <a:ext cx="319088" cy="32067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38100" algn="ctr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F6868A47-898B-458B-8C6F-A643D17755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03670" y="4799012"/>
            <a:ext cx="230187" cy="230188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2" name="AutoShape 13">
            <a:extLst>
              <a:ext uri="{FF2B5EF4-FFF2-40B4-BE49-F238E27FC236}">
                <a16:creationId xmlns:a16="http://schemas.microsoft.com/office/drawing/2014/main" id="{B6844FC6-A624-4954-B01B-EFD2A2A6D01D}"/>
              </a:ext>
            </a:extLst>
          </p:cNvPr>
          <p:cNvCxnSpPr>
            <a:cxnSpLocks noChangeShapeType="1"/>
            <a:stCxn id="11" idx="0"/>
            <a:endCxn id="9" idx="5"/>
          </p:cNvCxnSpPr>
          <p:nvPr/>
        </p:nvCxnSpPr>
        <p:spPr bwMode="auto">
          <a:xfrm flipH="1" flipV="1">
            <a:off x="6038582" y="4514850"/>
            <a:ext cx="180975" cy="2651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3" name="AutoShape 14">
            <a:extLst>
              <a:ext uri="{FF2B5EF4-FFF2-40B4-BE49-F238E27FC236}">
                <a16:creationId xmlns:a16="http://schemas.microsoft.com/office/drawing/2014/main" id="{0D802E25-375E-4CCD-B5B7-0DC2EE12D236}"/>
              </a:ext>
            </a:extLst>
          </p:cNvPr>
          <p:cNvCxnSpPr>
            <a:cxnSpLocks noChangeShapeType="1"/>
            <a:endCxn id="9" idx="3"/>
          </p:cNvCxnSpPr>
          <p:nvPr/>
        </p:nvCxnSpPr>
        <p:spPr bwMode="auto">
          <a:xfrm flipV="1">
            <a:off x="5632182" y="4514850"/>
            <a:ext cx="179388" cy="2651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4" name="Text Box 21">
            <a:extLst>
              <a:ext uri="{FF2B5EF4-FFF2-40B4-BE49-F238E27FC236}">
                <a16:creationId xmlns:a16="http://schemas.microsoft.com/office/drawing/2014/main" id="{031E66CA-9CD3-401D-9898-3541337BF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857" y="3792537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v</a:t>
            </a: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A7C9CD7D-F3BD-4677-8715-1473D7CA6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707" y="4432300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r</a:t>
            </a:r>
          </a:p>
        </p:txBody>
      </p:sp>
      <p:sp>
        <p:nvSpPr>
          <p:cNvPr id="16" name="Text Box 24">
            <a:extLst>
              <a:ext uri="{FF2B5EF4-FFF2-40B4-BE49-F238E27FC236}">
                <a16:creationId xmlns:a16="http://schemas.microsoft.com/office/drawing/2014/main" id="{D0D19C38-D552-4EB9-9EBF-EC3372C36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657" y="4432300"/>
            <a:ext cx="3810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w</a:t>
            </a:r>
          </a:p>
        </p:txBody>
      </p:sp>
      <p:sp>
        <p:nvSpPr>
          <p:cNvPr id="17" name="Oval 10">
            <a:extLst>
              <a:ext uri="{FF2B5EF4-FFF2-40B4-BE49-F238E27FC236}">
                <a16:creationId xmlns:a16="http://schemas.microsoft.com/office/drawing/2014/main" id="{38F6890A-50A0-421A-9849-AB823F229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207" y="4770437"/>
            <a:ext cx="319088" cy="32067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38100" algn="ctr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AC6C0944-08EE-4F66-AD03-86A37E427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495" y="5394325"/>
            <a:ext cx="319088" cy="32067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38100" algn="ctr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4FA1B2-0AC5-480C-B458-BEB5A84BDF37}"/>
              </a:ext>
            </a:extLst>
          </p:cNvPr>
          <p:cNvSpPr txBox="1"/>
          <p:nvPr/>
        </p:nvSpPr>
        <p:spPr>
          <a:xfrm>
            <a:off x="5925076" y="531698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or black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D84580A7-3EBF-4D1D-BB87-12BFBF80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144" y="3810000"/>
            <a:ext cx="319088" cy="32067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262E35A1-BA1B-4DCE-9A1B-036884B63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082" y="3352800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CC26CD-2E82-410F-8F43-FF7970F32EE3}"/>
              </a:ext>
            </a:extLst>
          </p:cNvPr>
          <p:cNvSpPr txBox="1"/>
          <p:nvPr/>
        </p:nvSpPr>
        <p:spPr>
          <a:xfrm>
            <a:off x="231055" y="4410282"/>
            <a:ext cx="4572000" cy="12003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 is an external child of v</a:t>
            </a:r>
          </a:p>
          <a:p>
            <a:pPr algn="ctr"/>
            <a:r>
              <a:rPr lang="en-US" dirty="0"/>
              <a:t>r is the sibling of w and child of v</a:t>
            </a:r>
          </a:p>
          <a:p>
            <a:pPr algn="ctr"/>
            <a:r>
              <a:rPr lang="en-US" dirty="0"/>
              <a:t>x is the parent of v</a:t>
            </a:r>
          </a:p>
          <a:p>
            <a:pPr algn="ctr"/>
            <a:r>
              <a:rPr lang="en-US" dirty="0"/>
              <a:t>After removing v, r becomes a child of x</a:t>
            </a:r>
          </a:p>
        </p:txBody>
      </p:sp>
    </p:spTree>
    <p:extLst>
      <p:ext uri="{BB962C8B-B14F-4D97-AF65-F5344CB8AC3E}">
        <p14:creationId xmlns:p14="http://schemas.microsoft.com/office/powerpoint/2010/main" val="345099088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637D-FA44-4A3D-BF12-58A03713A592}" type="slidenum">
              <a:rPr lang="en-US"/>
              <a:pPr/>
              <a:t>124</a:t>
            </a:fld>
            <a:endParaRPr lang="en-US"/>
          </a:p>
        </p:txBody>
      </p:sp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(3) </a:t>
            </a:r>
          </a:p>
        </p:txBody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/>
              <a:t>If </a:t>
            </a:r>
            <a:r>
              <a:rPr lang="en-US" sz="3600" b="1" i="1" dirty="0">
                <a:solidFill>
                  <a:srgbClr val="FFFF00"/>
                </a:solidFill>
              </a:rPr>
              <a:t>r</a:t>
            </a:r>
            <a:r>
              <a:rPr lang="en-US" sz="3600" dirty="0"/>
              <a:t> is black and </a:t>
            </a:r>
            <a:r>
              <a:rPr lang="en-US" sz="3600" b="1" i="1" dirty="0">
                <a:solidFill>
                  <a:srgbClr val="FFFF00"/>
                </a:solidFill>
              </a:rPr>
              <a:t>v</a:t>
            </a:r>
            <a:r>
              <a:rPr lang="en-US" sz="3600" dirty="0"/>
              <a:t> is black, one gives </a:t>
            </a:r>
            <a:r>
              <a:rPr lang="en-US" sz="3600" b="1" i="1" dirty="0">
                <a:solidFill>
                  <a:srgbClr val="FFFF00"/>
                </a:solidFill>
              </a:rPr>
              <a:t>r</a:t>
            </a:r>
            <a:r>
              <a:rPr lang="en-US" sz="3600" dirty="0"/>
              <a:t> a “fictitious” double black color to preserve the depth property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A color </a:t>
            </a:r>
            <a:r>
              <a:rPr lang="en-US" sz="3200" dirty="0">
                <a:solidFill>
                  <a:srgbClr val="FFFF00"/>
                </a:solidFill>
              </a:rPr>
              <a:t>violation</a:t>
            </a:r>
            <a:r>
              <a:rPr lang="en-US" sz="3200" dirty="0"/>
              <a:t> occurs (called the double black problem) 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Equivalent to an underflow in the corresponding (2,4)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59508D-0417-4ACC-9392-2FFD5C707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357322"/>
            <a:ext cx="3200400" cy="22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4836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8036" name="AutoShape 20"/>
          <p:cNvCxnSpPr>
            <a:cxnSpLocks noChangeShapeType="1"/>
            <a:stCxn id="1238031" idx="5"/>
            <a:endCxn id="1238023" idx="5"/>
          </p:cNvCxnSpPr>
          <p:nvPr/>
        </p:nvCxnSpPr>
        <p:spPr bwMode="auto">
          <a:xfrm flipH="1" flipV="1">
            <a:off x="1781838" y="4075776"/>
            <a:ext cx="417746" cy="501874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1238022" name="AutoShape 6"/>
          <p:cNvCxnSpPr>
            <a:cxnSpLocks noChangeShapeType="1"/>
            <a:stCxn id="1238024" idx="0"/>
            <a:endCxn id="1238020" idx="3"/>
          </p:cNvCxnSpPr>
          <p:nvPr/>
        </p:nvCxnSpPr>
        <p:spPr bwMode="auto">
          <a:xfrm flipV="1">
            <a:off x="1111318" y="3530299"/>
            <a:ext cx="1413601" cy="818881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38021" name="AutoShape 5"/>
          <p:cNvCxnSpPr>
            <a:cxnSpLocks noChangeShapeType="1"/>
          </p:cNvCxnSpPr>
          <p:nvPr/>
        </p:nvCxnSpPr>
        <p:spPr bwMode="auto">
          <a:xfrm flipH="1" flipV="1">
            <a:off x="2764286" y="3502302"/>
            <a:ext cx="1111941" cy="89389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38053" name="AutoShape 37"/>
          <p:cNvCxnSpPr>
            <a:cxnSpLocks noChangeShapeType="1"/>
            <a:stCxn id="1238048" idx="5"/>
            <a:endCxn id="1238044" idx="5"/>
          </p:cNvCxnSpPr>
          <p:nvPr/>
        </p:nvCxnSpPr>
        <p:spPr bwMode="auto">
          <a:xfrm flipH="1" flipV="1">
            <a:off x="6364951" y="4077363"/>
            <a:ext cx="417745" cy="541990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0E38-FD19-4EC3-A006-FB28BD761D48}" type="slidenum">
              <a:rPr lang="en-US"/>
              <a:pPr/>
              <a:t>125</a:t>
            </a:fld>
            <a:endParaRPr lang="en-US"/>
          </a:p>
        </p:txBody>
      </p:sp>
      <p:sp>
        <p:nvSpPr>
          <p:cNvPr id="1238055" name="Oval 39"/>
          <p:cNvSpPr>
            <a:spLocks noChangeArrowheads="1"/>
          </p:cNvSpPr>
          <p:nvPr/>
        </p:nvSpPr>
        <p:spPr bwMode="auto">
          <a:xfrm>
            <a:off x="7239000" y="3505199"/>
            <a:ext cx="985838" cy="87471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238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63613"/>
          </a:xfrm>
        </p:spPr>
        <p:txBody>
          <a:bodyPr/>
          <a:lstStyle/>
          <a:p>
            <a:r>
              <a:rPr lang="en-US" dirty="0"/>
              <a:t>Double Black Problem</a:t>
            </a:r>
          </a:p>
        </p:txBody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03325"/>
            <a:ext cx="8001000" cy="3124200"/>
          </a:xfrm>
        </p:spPr>
        <p:txBody>
          <a:bodyPr/>
          <a:lstStyle/>
          <a:p>
            <a:r>
              <a:rPr lang="en-US" dirty="0"/>
              <a:t>Deletion of  8 causes a double black </a:t>
            </a:r>
            <a:r>
              <a:rPr lang="en-US" dirty="0">
                <a:solidFill>
                  <a:srgbClr val="FFFF00"/>
                </a:solidFill>
              </a:rPr>
              <a:t>violation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1238020" name="Oval 4"/>
          <p:cNvSpPr>
            <a:spLocks noChangeArrowheads="1"/>
          </p:cNvSpPr>
          <p:nvPr/>
        </p:nvSpPr>
        <p:spPr bwMode="auto">
          <a:xfrm>
            <a:off x="2478190" y="3256586"/>
            <a:ext cx="319088" cy="32067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238023" name="Oval 7"/>
          <p:cNvSpPr>
            <a:spLocks noChangeArrowheads="1"/>
          </p:cNvSpPr>
          <p:nvPr/>
        </p:nvSpPr>
        <p:spPr bwMode="auto">
          <a:xfrm>
            <a:off x="1508125" y="3802063"/>
            <a:ext cx="320675" cy="32067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238024" name="Rectangle 8"/>
          <p:cNvSpPr>
            <a:spLocks noChangeAspect="1" noChangeArrowheads="1"/>
          </p:cNvSpPr>
          <p:nvPr/>
        </p:nvSpPr>
        <p:spPr bwMode="auto">
          <a:xfrm>
            <a:off x="996224" y="4349180"/>
            <a:ext cx="230188" cy="230188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1238026" name="Oval 10"/>
          <p:cNvSpPr>
            <a:spLocks noChangeArrowheads="1"/>
          </p:cNvSpPr>
          <p:nvPr/>
        </p:nvSpPr>
        <p:spPr bwMode="auto">
          <a:xfrm>
            <a:off x="3241675" y="3783013"/>
            <a:ext cx="319088" cy="320675"/>
          </a:xfrm>
          <a:prstGeom prst="ellipse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238027" name="Rectangle 11"/>
          <p:cNvSpPr>
            <a:spLocks noChangeAspect="1" noChangeArrowheads="1"/>
          </p:cNvSpPr>
          <p:nvPr/>
        </p:nvSpPr>
        <p:spPr bwMode="auto">
          <a:xfrm>
            <a:off x="2992438" y="4349180"/>
            <a:ext cx="230187" cy="230188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1238028" name="Rectangle 12"/>
          <p:cNvSpPr>
            <a:spLocks noChangeAspect="1" noChangeArrowheads="1"/>
          </p:cNvSpPr>
          <p:nvPr/>
        </p:nvSpPr>
        <p:spPr bwMode="auto">
          <a:xfrm>
            <a:off x="3632568" y="4349180"/>
            <a:ext cx="230187" cy="230188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238030" name="AutoShape 14"/>
          <p:cNvCxnSpPr>
            <a:cxnSpLocks noChangeShapeType="1"/>
            <a:stCxn id="1238027" idx="0"/>
            <a:endCxn id="1238026" idx="3"/>
          </p:cNvCxnSpPr>
          <p:nvPr/>
        </p:nvCxnSpPr>
        <p:spPr bwMode="auto">
          <a:xfrm flipV="1">
            <a:off x="3107532" y="4056726"/>
            <a:ext cx="180872" cy="29245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38032" name="Rectangle 16"/>
          <p:cNvSpPr>
            <a:spLocks noChangeAspect="1" noChangeArrowheads="1"/>
          </p:cNvSpPr>
          <p:nvPr/>
        </p:nvSpPr>
        <p:spPr bwMode="auto">
          <a:xfrm>
            <a:off x="1677988" y="4949825"/>
            <a:ext cx="230187" cy="230188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1238033" name="Rectangle 17"/>
          <p:cNvSpPr>
            <a:spLocks noChangeAspect="1" noChangeArrowheads="1"/>
          </p:cNvSpPr>
          <p:nvPr/>
        </p:nvSpPr>
        <p:spPr bwMode="auto">
          <a:xfrm>
            <a:off x="2324100" y="4949825"/>
            <a:ext cx="230188" cy="230188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238034" name="AutoShape 18"/>
          <p:cNvCxnSpPr>
            <a:cxnSpLocks noChangeShapeType="1"/>
            <a:stCxn id="1238033" idx="0"/>
            <a:endCxn id="1238031" idx="5"/>
          </p:cNvCxnSpPr>
          <p:nvPr/>
        </p:nvCxnSpPr>
        <p:spPr bwMode="auto">
          <a:xfrm flipH="1" flipV="1">
            <a:off x="2199584" y="4577650"/>
            <a:ext cx="239610" cy="37217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38035" name="AutoShape 19"/>
          <p:cNvCxnSpPr>
            <a:cxnSpLocks noChangeShapeType="1"/>
            <a:stCxn id="1238032" idx="0"/>
            <a:endCxn id="1238031" idx="3"/>
          </p:cNvCxnSpPr>
          <p:nvPr/>
        </p:nvCxnSpPr>
        <p:spPr bwMode="auto">
          <a:xfrm flipV="1">
            <a:off x="1793082" y="4577650"/>
            <a:ext cx="180872" cy="37217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38037" name="Text Box 21"/>
          <p:cNvSpPr txBox="1">
            <a:spLocks noChangeArrowheads="1"/>
          </p:cNvSpPr>
          <p:nvPr/>
        </p:nvSpPr>
        <p:spPr bwMode="auto">
          <a:xfrm>
            <a:off x="3429000" y="3352800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v</a:t>
            </a:r>
          </a:p>
        </p:txBody>
      </p:sp>
      <p:sp>
        <p:nvSpPr>
          <p:cNvPr id="1238038" name="Text Box 22"/>
          <p:cNvSpPr txBox="1">
            <a:spLocks noChangeArrowheads="1"/>
          </p:cNvSpPr>
          <p:nvPr/>
        </p:nvSpPr>
        <p:spPr bwMode="auto">
          <a:xfrm>
            <a:off x="2736850" y="3992563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r</a:t>
            </a:r>
          </a:p>
        </p:txBody>
      </p:sp>
      <p:sp>
        <p:nvSpPr>
          <p:cNvPr id="1238039" name="AutoShape 23"/>
          <p:cNvSpPr>
            <a:spLocks noChangeArrowheads="1"/>
          </p:cNvSpPr>
          <p:nvPr/>
        </p:nvSpPr>
        <p:spPr bwMode="auto">
          <a:xfrm>
            <a:off x="4469217" y="3577674"/>
            <a:ext cx="850901" cy="85725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040" name="Text Box 24"/>
          <p:cNvSpPr txBox="1">
            <a:spLocks noChangeArrowheads="1"/>
          </p:cNvSpPr>
          <p:nvPr/>
        </p:nvSpPr>
        <p:spPr bwMode="auto">
          <a:xfrm>
            <a:off x="3733800" y="3992563"/>
            <a:ext cx="3810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>
                <a:latin typeface="Times New Roman" pitchFamily="18" charset="0"/>
              </a:rPr>
              <a:t>w</a:t>
            </a:r>
          </a:p>
        </p:txBody>
      </p:sp>
      <p:sp>
        <p:nvSpPr>
          <p:cNvPr id="1238041" name="Oval 25"/>
          <p:cNvSpPr>
            <a:spLocks noChangeArrowheads="1"/>
          </p:cNvSpPr>
          <p:nvPr/>
        </p:nvSpPr>
        <p:spPr bwMode="auto">
          <a:xfrm>
            <a:off x="6843713" y="3308350"/>
            <a:ext cx="319087" cy="32067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1238042" name="AutoShape 26"/>
          <p:cNvCxnSpPr>
            <a:cxnSpLocks noChangeShapeType="1"/>
            <a:stCxn id="1238047" idx="3"/>
            <a:endCxn id="1238041" idx="5"/>
          </p:cNvCxnSpPr>
          <p:nvPr/>
        </p:nvCxnSpPr>
        <p:spPr bwMode="auto">
          <a:xfrm flipH="1" flipV="1">
            <a:off x="7116071" y="3582063"/>
            <a:ext cx="657917" cy="416056"/>
          </a:xfrm>
          <a:prstGeom prst="straightConnector1">
            <a:avLst/>
          </a:prstGeom>
          <a:noFill/>
          <a:ln w="1016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38043" name="AutoShape 27"/>
          <p:cNvCxnSpPr>
            <a:cxnSpLocks noChangeShapeType="1"/>
            <a:stCxn id="1238045" idx="0"/>
          </p:cNvCxnSpPr>
          <p:nvPr/>
        </p:nvCxnSpPr>
        <p:spPr bwMode="auto">
          <a:xfrm flipV="1">
            <a:off x="5800137" y="3529676"/>
            <a:ext cx="1087334" cy="8612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38044" name="Oval 28"/>
          <p:cNvSpPr>
            <a:spLocks noChangeArrowheads="1"/>
          </p:cNvSpPr>
          <p:nvPr/>
        </p:nvSpPr>
        <p:spPr bwMode="auto">
          <a:xfrm>
            <a:off x="6091238" y="3803650"/>
            <a:ext cx="320675" cy="32067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238045" name="Rectangle 29"/>
          <p:cNvSpPr>
            <a:spLocks noChangeAspect="1" noChangeArrowheads="1"/>
          </p:cNvSpPr>
          <p:nvPr/>
        </p:nvSpPr>
        <p:spPr bwMode="auto">
          <a:xfrm>
            <a:off x="5685043" y="4390884"/>
            <a:ext cx="230187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1238047" name="Rectangle 31"/>
          <p:cNvSpPr>
            <a:spLocks noChangeAspect="1" noChangeArrowheads="1"/>
          </p:cNvSpPr>
          <p:nvPr/>
        </p:nvSpPr>
        <p:spPr bwMode="auto">
          <a:xfrm>
            <a:off x="7543800" y="3883025"/>
            <a:ext cx="230188" cy="230188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1238049" name="Rectangle 33"/>
          <p:cNvSpPr>
            <a:spLocks noChangeAspect="1" noChangeArrowheads="1"/>
          </p:cNvSpPr>
          <p:nvPr/>
        </p:nvSpPr>
        <p:spPr bwMode="auto">
          <a:xfrm>
            <a:off x="6261100" y="4951413"/>
            <a:ext cx="230188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1238050" name="Rectangle 34"/>
          <p:cNvSpPr>
            <a:spLocks noChangeAspect="1" noChangeArrowheads="1"/>
          </p:cNvSpPr>
          <p:nvPr/>
        </p:nvSpPr>
        <p:spPr bwMode="auto">
          <a:xfrm>
            <a:off x="6907213" y="4951413"/>
            <a:ext cx="230187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238051" name="AutoShape 35"/>
          <p:cNvCxnSpPr>
            <a:cxnSpLocks noChangeShapeType="1"/>
            <a:stCxn id="1238050" idx="0"/>
            <a:endCxn id="1238048" idx="5"/>
          </p:cNvCxnSpPr>
          <p:nvPr/>
        </p:nvCxnSpPr>
        <p:spPr bwMode="auto">
          <a:xfrm flipH="1" flipV="1">
            <a:off x="6782696" y="4619353"/>
            <a:ext cx="239611" cy="33206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38052" name="AutoShape 36"/>
          <p:cNvCxnSpPr>
            <a:cxnSpLocks noChangeShapeType="1"/>
            <a:stCxn id="1238049" idx="0"/>
            <a:endCxn id="1238048" idx="3"/>
          </p:cNvCxnSpPr>
          <p:nvPr/>
        </p:nvCxnSpPr>
        <p:spPr bwMode="auto">
          <a:xfrm flipV="1">
            <a:off x="6376194" y="4619353"/>
            <a:ext cx="180873" cy="33206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38054" name="Text Box 38"/>
          <p:cNvSpPr txBox="1">
            <a:spLocks noChangeArrowheads="1"/>
          </p:cNvSpPr>
          <p:nvPr/>
        </p:nvSpPr>
        <p:spPr bwMode="auto">
          <a:xfrm>
            <a:off x="7696200" y="3503613"/>
            <a:ext cx="4572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>
                <a:solidFill>
                  <a:schemeClr val="bg2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238056" name="Rectangle 40"/>
          <p:cNvSpPr>
            <a:spLocks noChangeArrowheads="1"/>
          </p:cNvSpPr>
          <p:nvPr/>
        </p:nvSpPr>
        <p:spPr bwMode="auto">
          <a:xfrm>
            <a:off x="7374498" y="4437063"/>
            <a:ext cx="1676400" cy="9159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double black signifying a depth problem</a:t>
            </a:r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2514600" y="2819400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x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6858000" y="2743200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x</a:t>
            </a: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5956300" y="3425825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y</a:t>
            </a:r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 flipH="1">
            <a:off x="969963" y="3321348"/>
            <a:ext cx="13589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y</a:t>
            </a:r>
          </a:p>
        </p:txBody>
      </p:sp>
      <p:sp>
        <p:nvSpPr>
          <p:cNvPr id="1238031" name="Oval 15"/>
          <p:cNvSpPr>
            <a:spLocks noChangeArrowheads="1"/>
          </p:cNvSpPr>
          <p:nvPr/>
        </p:nvSpPr>
        <p:spPr bwMode="auto">
          <a:xfrm>
            <a:off x="1927225" y="4303937"/>
            <a:ext cx="319088" cy="320675"/>
          </a:xfrm>
          <a:prstGeom prst="ellipse">
            <a:avLst/>
          </a:prstGeom>
          <a:solidFill>
            <a:srgbClr val="EF0129"/>
          </a:solidFill>
          <a:ln w="3810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238048" name="Oval 32"/>
          <p:cNvSpPr>
            <a:spLocks noChangeArrowheads="1"/>
          </p:cNvSpPr>
          <p:nvPr/>
        </p:nvSpPr>
        <p:spPr bwMode="auto">
          <a:xfrm>
            <a:off x="6510338" y="4345640"/>
            <a:ext cx="319087" cy="320675"/>
          </a:xfrm>
          <a:prstGeom prst="ellipse">
            <a:avLst/>
          </a:prstGeom>
          <a:solidFill>
            <a:srgbClr val="EF0129"/>
          </a:solidFill>
          <a:ln w="3810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D44F-83B9-4A15-BFF0-7878A66C3B4E}" type="slidenum">
              <a:rPr lang="en-US"/>
              <a:pPr/>
              <a:t>126</a:t>
            </a:fld>
            <a:endParaRPr lang="en-US"/>
          </a:p>
        </p:txBody>
      </p:sp>
      <p:sp>
        <p:nvSpPr>
          <p:cNvPr id="967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Remedying a Double Black (Case 1) – 1 </a:t>
            </a:r>
          </a:p>
        </p:txBody>
      </p:sp>
      <p:sp>
        <p:nvSpPr>
          <p:cNvPr id="9676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sibling </a:t>
            </a:r>
            <a:r>
              <a:rPr lang="en-US" b="1" i="1" dirty="0">
                <a:solidFill>
                  <a:srgbClr val="FFFF00"/>
                </a:solidFill>
              </a:rPr>
              <a:t>y</a:t>
            </a:r>
            <a:r>
              <a:rPr lang="en-US" dirty="0"/>
              <a:t> of </a:t>
            </a:r>
            <a:r>
              <a:rPr lang="en-US" b="1" i="1" dirty="0">
                <a:solidFill>
                  <a:srgbClr val="FFFF00"/>
                </a:solidFill>
              </a:rPr>
              <a:t>r </a:t>
            </a:r>
            <a:r>
              <a:rPr lang="en-US" dirty="0"/>
              <a:t>is black and has a </a:t>
            </a:r>
            <a:r>
              <a:rPr lang="en-US" dirty="0">
                <a:solidFill>
                  <a:srgbClr val="FF0000"/>
                </a:solidFill>
              </a:rPr>
              <a:t>red </a:t>
            </a:r>
            <a:r>
              <a:rPr lang="en-US" dirty="0"/>
              <a:t>child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Let the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child be </a:t>
            </a:r>
            <a:r>
              <a:rPr lang="en-US" b="1" i="1" dirty="0">
                <a:solidFill>
                  <a:srgbClr val="FFFF00"/>
                </a:solidFill>
              </a:rPr>
              <a:t>z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If both children of </a:t>
            </a:r>
            <a:r>
              <a:rPr lang="en-US" b="1" i="1" dirty="0">
                <a:solidFill>
                  <a:srgbClr val="FFFF00"/>
                </a:solidFill>
              </a:rPr>
              <a:t>y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then if </a:t>
            </a:r>
            <a:r>
              <a:rPr lang="en-US" b="1" i="1" dirty="0">
                <a:solidFill>
                  <a:srgbClr val="FFFF00"/>
                </a:solidFill>
              </a:rPr>
              <a:t>y</a:t>
            </a:r>
            <a:r>
              <a:rPr lang="en-US" dirty="0"/>
              <a:t> is a right child of </a:t>
            </a:r>
            <a:r>
              <a:rPr lang="en-US" b="1" i="1" dirty="0">
                <a:solidFill>
                  <a:srgbClr val="FFFF00"/>
                </a:solidFill>
              </a:rPr>
              <a:t>x</a:t>
            </a:r>
            <a:r>
              <a:rPr lang="en-US" dirty="0"/>
              <a:t>, let </a:t>
            </a:r>
            <a:r>
              <a:rPr lang="en-US" b="1" i="1" dirty="0">
                <a:solidFill>
                  <a:srgbClr val="FFFF00"/>
                </a:solidFill>
              </a:rPr>
              <a:t>z</a:t>
            </a:r>
            <a:r>
              <a:rPr lang="en-US" dirty="0"/>
              <a:t> be the right child of </a:t>
            </a:r>
            <a:r>
              <a:rPr lang="en-US" b="1" i="1" dirty="0">
                <a:solidFill>
                  <a:srgbClr val="FFFF00"/>
                </a:solidFill>
              </a:rPr>
              <a:t>y</a:t>
            </a:r>
            <a:r>
              <a:rPr lang="en-US" dirty="0"/>
              <a:t> otherwise let </a:t>
            </a:r>
            <a:r>
              <a:rPr lang="en-US" b="1" i="1" dirty="0">
                <a:solidFill>
                  <a:srgbClr val="FFFF00"/>
                </a:solidFill>
              </a:rPr>
              <a:t>z </a:t>
            </a:r>
            <a:r>
              <a:rPr lang="en-US" dirty="0"/>
              <a:t>be the left child of </a:t>
            </a:r>
            <a:r>
              <a:rPr lang="en-US" b="1" i="1" dirty="0">
                <a:solidFill>
                  <a:srgbClr val="FFFF00"/>
                </a:solidFill>
              </a:rPr>
              <a:t>y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302" y="4571999"/>
            <a:ext cx="3530378" cy="11032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E3CEFE-C617-4B68-B16C-C77AA91486F0}"/>
              </a:ext>
            </a:extLst>
          </p:cNvPr>
          <p:cNvSpPr txBox="1"/>
          <p:nvPr/>
        </p:nvSpPr>
        <p:spPr>
          <a:xfrm>
            <a:off x="1219200" y="4419600"/>
            <a:ext cx="2745655" cy="9233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 is the sibling of r</a:t>
            </a:r>
          </a:p>
          <a:p>
            <a:pPr algn="ctr"/>
            <a:r>
              <a:rPr lang="en-US" dirty="0"/>
              <a:t>x is the parent of r</a:t>
            </a:r>
          </a:p>
          <a:p>
            <a:pPr algn="ctr"/>
            <a:r>
              <a:rPr lang="en-US" dirty="0"/>
              <a:t>z is a red child of y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D44F-83B9-4A15-BFF0-7878A66C3B4E}" type="slidenum">
              <a:rPr lang="en-US"/>
              <a:pPr/>
              <a:t>127</a:t>
            </a:fld>
            <a:endParaRPr lang="en-US"/>
          </a:p>
        </p:txBody>
      </p:sp>
      <p:sp>
        <p:nvSpPr>
          <p:cNvPr id="967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Remedying a Double Black (Case 1) – 2 </a:t>
            </a:r>
          </a:p>
        </p:txBody>
      </p:sp>
      <p:sp>
        <p:nvSpPr>
          <p:cNvPr id="9676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One performs </a:t>
            </a:r>
            <a:r>
              <a:rPr lang="en-US" sz="2800" dirty="0">
                <a:solidFill>
                  <a:srgbClr val="FF0000"/>
                </a:solidFill>
              </a:rPr>
              <a:t>red</a:t>
            </a:r>
            <a:r>
              <a:rPr lang="en-US" sz="2800" dirty="0"/>
              <a:t>-black trinode restructuring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After restructuring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>
                <a:solidFill>
                  <a:srgbClr val="FFFF0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000" b="1" i="1" dirty="0">
                <a:solidFill>
                  <a:srgbClr val="FFFF00"/>
                </a:solidFill>
              </a:rPr>
              <a:t>c</a:t>
            </a:r>
            <a:r>
              <a:rPr lang="en-US" sz="2400" dirty="0"/>
              <a:t> are colored black 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>
                <a:solidFill>
                  <a:srgbClr val="FFFF00"/>
                </a:solidFill>
              </a:rPr>
              <a:t>b</a:t>
            </a:r>
            <a:r>
              <a:rPr lang="en-US" sz="2400" dirty="0"/>
              <a:t> is given the former color of </a:t>
            </a:r>
            <a:r>
              <a:rPr lang="en-US" sz="2000" b="1" i="1" dirty="0">
                <a:solidFill>
                  <a:srgbClr val="FFFF00"/>
                </a:solidFill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>
                <a:solidFill>
                  <a:srgbClr val="FFFF00"/>
                </a:solidFill>
              </a:rPr>
              <a:t>r </a:t>
            </a:r>
            <a:r>
              <a:rPr lang="en-US" sz="2400" dirty="0"/>
              <a:t>is colored black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At most </a:t>
            </a:r>
            <a:r>
              <a:rPr lang="en-US" sz="2800" dirty="0">
                <a:solidFill>
                  <a:srgbClr val="FFFF00"/>
                </a:solidFill>
              </a:rPr>
              <a:t>one</a:t>
            </a:r>
            <a:r>
              <a:rPr lang="en-US" sz="2800" dirty="0"/>
              <a:t> restructuring is needed </a:t>
            </a:r>
            <a:r>
              <a:rPr lang="en-US" sz="2800" dirty="0">
                <a:solidFill>
                  <a:srgbClr val="FFFF00"/>
                </a:solidFill>
              </a:rPr>
              <a:t>(see next slide)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2951D-9EA3-4875-A32C-BA54038D5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268" y="4114800"/>
            <a:ext cx="2847975" cy="160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91D330-5346-49CD-9609-34E2EFF2164E}"/>
              </a:ext>
            </a:extLst>
          </p:cNvPr>
          <p:cNvSpPr txBox="1"/>
          <p:nvPr/>
        </p:nvSpPr>
        <p:spPr>
          <a:xfrm>
            <a:off x="1219200" y="4419600"/>
            <a:ext cx="2745655" cy="12003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 is the sibling of r</a:t>
            </a:r>
          </a:p>
          <a:p>
            <a:pPr algn="ctr"/>
            <a:r>
              <a:rPr lang="en-US" dirty="0"/>
              <a:t>x is the parent of r</a:t>
            </a:r>
          </a:p>
          <a:p>
            <a:pPr algn="ctr"/>
            <a:r>
              <a:rPr lang="en-US" dirty="0"/>
              <a:t>z is a red child of y</a:t>
            </a:r>
          </a:p>
          <a:p>
            <a:pPr algn="ctr"/>
            <a:r>
              <a:rPr lang="en-US" dirty="0"/>
              <a:t>a, b, c is in-order</a:t>
            </a:r>
          </a:p>
        </p:txBody>
      </p:sp>
    </p:spTree>
    <p:extLst>
      <p:ext uri="{BB962C8B-B14F-4D97-AF65-F5344CB8AC3E}">
        <p14:creationId xmlns:p14="http://schemas.microsoft.com/office/powerpoint/2010/main" val="60910593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AA28-7A59-46DD-8D17-1350830A0833}" type="slidenum">
              <a:rPr lang="en-US"/>
              <a:pPr/>
              <a:t>128</a:t>
            </a:fld>
            <a:endParaRPr lang="en-US"/>
          </a:p>
        </p:txBody>
      </p:sp>
      <p:sp>
        <p:nvSpPr>
          <p:cNvPr id="125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111622"/>
            <a:ext cx="8686800" cy="1143000"/>
          </a:xfrm>
        </p:spPr>
        <p:txBody>
          <a:bodyPr/>
          <a:lstStyle/>
          <a:p>
            <a:r>
              <a:rPr lang="en-US" sz="3600" dirty="0"/>
              <a:t>(Remedying a Double Black (Case 1) – 3 </a:t>
            </a:r>
          </a:p>
        </p:txBody>
      </p:sp>
      <p:cxnSp>
        <p:nvCxnSpPr>
          <p:cNvPr id="1254405" name="AutoShape 5"/>
          <p:cNvCxnSpPr>
            <a:cxnSpLocks noChangeShapeType="1"/>
            <a:stCxn id="1254404" idx="5"/>
            <a:endCxn id="1254410" idx="0"/>
          </p:cNvCxnSpPr>
          <p:nvPr/>
        </p:nvCxnSpPr>
        <p:spPr bwMode="auto">
          <a:xfrm flipH="1">
            <a:off x="1719263" y="1963738"/>
            <a:ext cx="384175" cy="682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06" name="AutoShape 6"/>
          <p:cNvCxnSpPr>
            <a:cxnSpLocks noChangeShapeType="1"/>
            <a:stCxn id="1254410" idx="3"/>
            <a:endCxn id="1254407" idx="0"/>
          </p:cNvCxnSpPr>
          <p:nvPr/>
        </p:nvCxnSpPr>
        <p:spPr bwMode="auto">
          <a:xfrm flipH="1">
            <a:off x="1298575" y="2307108"/>
            <a:ext cx="310680" cy="150342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54407" name="Oval 7"/>
          <p:cNvSpPr>
            <a:spLocks noChangeArrowheads="1"/>
          </p:cNvSpPr>
          <p:nvPr/>
        </p:nvSpPr>
        <p:spPr bwMode="auto">
          <a:xfrm>
            <a:off x="1143000" y="2457450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10</a:t>
            </a:r>
          </a:p>
        </p:txBody>
      </p:sp>
      <p:cxnSp>
        <p:nvCxnSpPr>
          <p:cNvPr id="1254408" name="AutoShape 8"/>
          <p:cNvCxnSpPr>
            <a:cxnSpLocks noChangeShapeType="1"/>
            <a:stCxn id="1254407" idx="5"/>
          </p:cNvCxnSpPr>
          <p:nvPr/>
        </p:nvCxnSpPr>
        <p:spPr bwMode="auto">
          <a:xfrm>
            <a:off x="1408113" y="2732088"/>
            <a:ext cx="141287" cy="2460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09" name="AutoShape 9"/>
          <p:cNvCxnSpPr>
            <a:cxnSpLocks noChangeShapeType="1"/>
            <a:stCxn id="1254407" idx="3"/>
          </p:cNvCxnSpPr>
          <p:nvPr/>
        </p:nvCxnSpPr>
        <p:spPr bwMode="auto">
          <a:xfrm flipH="1">
            <a:off x="1038225" y="2732088"/>
            <a:ext cx="150813" cy="2460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10" name="Oval 10"/>
          <p:cNvSpPr>
            <a:spLocks noChangeArrowheads="1"/>
          </p:cNvSpPr>
          <p:nvPr/>
        </p:nvSpPr>
        <p:spPr bwMode="auto">
          <a:xfrm>
            <a:off x="1563688" y="2041525"/>
            <a:ext cx="311150" cy="311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cxnSp>
        <p:nvCxnSpPr>
          <p:cNvPr id="1254411" name="AutoShape 11"/>
          <p:cNvCxnSpPr>
            <a:cxnSpLocks noChangeShapeType="1"/>
            <a:stCxn id="1254410" idx="5"/>
          </p:cNvCxnSpPr>
          <p:nvPr/>
        </p:nvCxnSpPr>
        <p:spPr bwMode="auto">
          <a:xfrm>
            <a:off x="1828800" y="2316163"/>
            <a:ext cx="230188" cy="1905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12" name="AutoShape 12"/>
          <p:cNvCxnSpPr>
            <a:cxnSpLocks noChangeShapeType="1"/>
            <a:stCxn id="1254404" idx="3"/>
          </p:cNvCxnSpPr>
          <p:nvPr/>
        </p:nvCxnSpPr>
        <p:spPr bwMode="auto">
          <a:xfrm>
            <a:off x="2324100" y="1963738"/>
            <a:ext cx="347663" cy="11747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13" name="Freeform 13"/>
          <p:cNvSpPr>
            <a:spLocks/>
          </p:cNvSpPr>
          <p:nvPr/>
        </p:nvSpPr>
        <p:spPr bwMode="auto">
          <a:xfrm>
            <a:off x="912813" y="1524000"/>
            <a:ext cx="1700212" cy="1373188"/>
          </a:xfrm>
          <a:custGeom>
            <a:avLst/>
            <a:gdLst/>
            <a:ahLst/>
            <a:cxnLst>
              <a:cxn ang="0">
                <a:pos x="808" y="9"/>
              </a:cxn>
              <a:cxn ang="0">
                <a:pos x="1042" y="231"/>
              </a:cxn>
              <a:cxn ang="0">
                <a:pos x="634" y="543"/>
              </a:cxn>
              <a:cxn ang="0">
                <a:pos x="436" y="813"/>
              </a:cxn>
              <a:cxn ang="0">
                <a:pos x="16" y="777"/>
              </a:cxn>
              <a:cxn ang="0">
                <a:pos x="340" y="285"/>
              </a:cxn>
              <a:cxn ang="0">
                <a:pos x="808" y="9"/>
              </a:cxn>
            </a:cxnLst>
            <a:rect l="0" t="0" r="r" b="b"/>
            <a:pathLst>
              <a:path w="1071" h="865">
                <a:moveTo>
                  <a:pt x="808" y="9"/>
                </a:moveTo>
                <a:cubicBezTo>
                  <a:pt x="925" y="0"/>
                  <a:pt x="1071" y="142"/>
                  <a:pt x="1042" y="231"/>
                </a:cubicBezTo>
                <a:cubicBezTo>
                  <a:pt x="1013" y="320"/>
                  <a:pt x="735" y="446"/>
                  <a:pt x="634" y="543"/>
                </a:cubicBezTo>
                <a:cubicBezTo>
                  <a:pt x="533" y="640"/>
                  <a:pt x="539" y="774"/>
                  <a:pt x="436" y="813"/>
                </a:cubicBezTo>
                <a:cubicBezTo>
                  <a:pt x="333" y="852"/>
                  <a:pt x="32" y="865"/>
                  <a:pt x="16" y="777"/>
                </a:cubicBezTo>
                <a:cubicBezTo>
                  <a:pt x="0" y="689"/>
                  <a:pt x="208" y="413"/>
                  <a:pt x="340" y="285"/>
                </a:cubicBezTo>
                <a:cubicBezTo>
                  <a:pt x="472" y="157"/>
                  <a:pt x="691" y="18"/>
                  <a:pt x="808" y="9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14" name="Text Box 14"/>
          <p:cNvSpPr txBox="1">
            <a:spLocks noChangeArrowheads="1"/>
          </p:cNvSpPr>
          <p:nvPr/>
        </p:nvSpPr>
        <p:spPr bwMode="auto">
          <a:xfrm>
            <a:off x="684213" y="2362200"/>
            <a:ext cx="5635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z=a</a:t>
            </a:r>
          </a:p>
        </p:txBody>
      </p:sp>
      <p:sp>
        <p:nvSpPr>
          <p:cNvPr id="1254415" name="Text Box 15"/>
          <p:cNvSpPr txBox="1">
            <a:spLocks noChangeArrowheads="1"/>
          </p:cNvSpPr>
          <p:nvPr/>
        </p:nvSpPr>
        <p:spPr bwMode="auto">
          <a:xfrm>
            <a:off x="836613" y="1905000"/>
            <a:ext cx="762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y=b</a:t>
            </a:r>
          </a:p>
        </p:txBody>
      </p:sp>
      <p:sp>
        <p:nvSpPr>
          <p:cNvPr id="1254416" name="Text Box 16"/>
          <p:cNvSpPr txBox="1">
            <a:spLocks noChangeArrowheads="1"/>
          </p:cNvSpPr>
          <p:nvPr/>
        </p:nvSpPr>
        <p:spPr bwMode="auto">
          <a:xfrm>
            <a:off x="1446213" y="1447800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x=c</a:t>
            </a:r>
          </a:p>
        </p:txBody>
      </p:sp>
      <p:sp>
        <p:nvSpPr>
          <p:cNvPr id="1254417" name="Oval 17"/>
          <p:cNvSpPr>
            <a:spLocks noChangeArrowheads="1"/>
          </p:cNvSpPr>
          <p:nvPr/>
        </p:nvSpPr>
        <p:spPr bwMode="auto">
          <a:xfrm>
            <a:off x="2589213" y="1981200"/>
            <a:ext cx="285750" cy="2857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40</a:t>
            </a:r>
          </a:p>
        </p:txBody>
      </p:sp>
      <p:sp>
        <p:nvSpPr>
          <p:cNvPr id="1254418" name="Text Box 18"/>
          <p:cNvSpPr txBox="1">
            <a:spLocks noChangeArrowheads="1"/>
          </p:cNvSpPr>
          <p:nvPr/>
        </p:nvSpPr>
        <p:spPr bwMode="auto">
          <a:xfrm>
            <a:off x="2665413" y="1676400"/>
            <a:ext cx="3063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r</a:t>
            </a:r>
          </a:p>
        </p:txBody>
      </p:sp>
      <p:cxnSp>
        <p:nvCxnSpPr>
          <p:cNvPr id="1254419" name="AutoShape 19"/>
          <p:cNvCxnSpPr>
            <a:cxnSpLocks noChangeShapeType="1"/>
          </p:cNvCxnSpPr>
          <p:nvPr/>
        </p:nvCxnSpPr>
        <p:spPr bwMode="auto">
          <a:xfrm>
            <a:off x="2830513" y="2209800"/>
            <a:ext cx="141287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20" name="AutoShape 20"/>
          <p:cNvCxnSpPr>
            <a:cxnSpLocks noChangeShapeType="1"/>
          </p:cNvCxnSpPr>
          <p:nvPr/>
        </p:nvCxnSpPr>
        <p:spPr bwMode="auto">
          <a:xfrm flipH="1">
            <a:off x="2460625" y="2209800"/>
            <a:ext cx="150813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22" name="AutoShape 22"/>
          <p:cNvSpPr>
            <a:spLocks noChangeArrowheads="1"/>
          </p:cNvSpPr>
          <p:nvPr/>
        </p:nvSpPr>
        <p:spPr bwMode="auto">
          <a:xfrm rot="-19208994">
            <a:off x="2968508" y="2612732"/>
            <a:ext cx="1435375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31" name="Oval 31"/>
          <p:cNvSpPr>
            <a:spLocks noChangeArrowheads="1"/>
          </p:cNvSpPr>
          <p:nvPr/>
        </p:nvSpPr>
        <p:spPr bwMode="auto">
          <a:xfrm flipH="1">
            <a:off x="1749425" y="3654425"/>
            <a:ext cx="311150" cy="311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30</a:t>
            </a:r>
          </a:p>
        </p:txBody>
      </p:sp>
      <p:cxnSp>
        <p:nvCxnSpPr>
          <p:cNvPr id="1254432" name="AutoShape 32"/>
          <p:cNvCxnSpPr>
            <a:cxnSpLocks noChangeShapeType="1"/>
            <a:stCxn id="1254431" idx="5"/>
            <a:endCxn id="1254437" idx="1"/>
          </p:cNvCxnSpPr>
          <p:nvPr/>
        </p:nvCxnSpPr>
        <p:spPr bwMode="auto">
          <a:xfrm flipH="1">
            <a:off x="1179513" y="3938588"/>
            <a:ext cx="614362" cy="1127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33" name="AutoShape 33"/>
          <p:cNvCxnSpPr>
            <a:cxnSpLocks noChangeShapeType="1"/>
            <a:stCxn id="1254437" idx="3"/>
            <a:endCxn id="1254434" idx="0"/>
          </p:cNvCxnSpPr>
          <p:nvPr/>
        </p:nvCxnSpPr>
        <p:spPr bwMode="auto">
          <a:xfrm>
            <a:off x="1179513" y="4291013"/>
            <a:ext cx="311150" cy="131762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54434" name="Oval 34"/>
          <p:cNvSpPr>
            <a:spLocks noChangeArrowheads="1"/>
          </p:cNvSpPr>
          <p:nvPr/>
        </p:nvSpPr>
        <p:spPr bwMode="auto">
          <a:xfrm flipH="1">
            <a:off x="1335088" y="4432300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cxnSp>
        <p:nvCxnSpPr>
          <p:cNvPr id="1254435" name="AutoShape 35"/>
          <p:cNvCxnSpPr>
            <a:cxnSpLocks noChangeShapeType="1"/>
            <a:stCxn id="1254434" idx="5"/>
          </p:cNvCxnSpPr>
          <p:nvPr/>
        </p:nvCxnSpPr>
        <p:spPr bwMode="auto">
          <a:xfrm flipH="1">
            <a:off x="1238250" y="4706938"/>
            <a:ext cx="141288" cy="2460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36" name="AutoShape 36"/>
          <p:cNvCxnSpPr>
            <a:cxnSpLocks noChangeShapeType="1"/>
            <a:stCxn id="1254434" idx="3"/>
          </p:cNvCxnSpPr>
          <p:nvPr/>
        </p:nvCxnSpPr>
        <p:spPr bwMode="auto">
          <a:xfrm>
            <a:off x="1600200" y="4706938"/>
            <a:ext cx="150813" cy="2460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37" name="Oval 37"/>
          <p:cNvSpPr>
            <a:spLocks noChangeArrowheads="1"/>
          </p:cNvSpPr>
          <p:nvPr/>
        </p:nvSpPr>
        <p:spPr bwMode="auto">
          <a:xfrm flipH="1">
            <a:off x="914400" y="4016375"/>
            <a:ext cx="311150" cy="311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10</a:t>
            </a:r>
          </a:p>
        </p:txBody>
      </p:sp>
      <p:cxnSp>
        <p:nvCxnSpPr>
          <p:cNvPr id="1254438" name="AutoShape 38"/>
          <p:cNvCxnSpPr>
            <a:cxnSpLocks noChangeShapeType="1"/>
            <a:stCxn id="1254437" idx="5"/>
          </p:cNvCxnSpPr>
          <p:nvPr/>
        </p:nvCxnSpPr>
        <p:spPr bwMode="auto">
          <a:xfrm flipH="1">
            <a:off x="728663" y="4291013"/>
            <a:ext cx="230187" cy="1905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39" name="AutoShape 39"/>
          <p:cNvCxnSpPr>
            <a:cxnSpLocks noChangeShapeType="1"/>
            <a:stCxn id="1254431" idx="3"/>
          </p:cNvCxnSpPr>
          <p:nvPr/>
        </p:nvCxnSpPr>
        <p:spPr bwMode="auto">
          <a:xfrm>
            <a:off x="2014538" y="3938588"/>
            <a:ext cx="347662" cy="11747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40" name="Freeform 40"/>
          <p:cNvSpPr>
            <a:spLocks/>
          </p:cNvSpPr>
          <p:nvPr/>
        </p:nvSpPr>
        <p:spPr bwMode="auto">
          <a:xfrm flipH="1">
            <a:off x="679450" y="3513138"/>
            <a:ext cx="1536700" cy="1404937"/>
          </a:xfrm>
          <a:custGeom>
            <a:avLst/>
            <a:gdLst/>
            <a:ahLst/>
            <a:cxnLst>
              <a:cxn ang="0">
                <a:pos x="273" y="11"/>
              </a:cxn>
              <a:cxn ang="0">
                <a:pos x="21" y="185"/>
              </a:cxn>
              <a:cxn ang="0">
                <a:pos x="147" y="473"/>
              </a:cxn>
              <a:cxn ang="0">
                <a:pos x="597" y="515"/>
              </a:cxn>
              <a:cxn ang="0">
                <a:pos x="189" y="707"/>
              </a:cxn>
              <a:cxn ang="0">
                <a:pos x="537" y="1055"/>
              </a:cxn>
              <a:cxn ang="0">
                <a:pos x="861" y="773"/>
              </a:cxn>
              <a:cxn ang="0">
                <a:pos x="1143" y="491"/>
              </a:cxn>
              <a:cxn ang="0">
                <a:pos x="999" y="215"/>
              </a:cxn>
              <a:cxn ang="0">
                <a:pos x="273" y="11"/>
              </a:cxn>
            </a:cxnLst>
            <a:rect l="0" t="0" r="r" b="b"/>
            <a:pathLst>
              <a:path w="1166" h="1066">
                <a:moveTo>
                  <a:pt x="273" y="11"/>
                </a:moveTo>
                <a:cubicBezTo>
                  <a:pt x="113" y="22"/>
                  <a:pt x="42" y="108"/>
                  <a:pt x="21" y="185"/>
                </a:cubicBezTo>
                <a:cubicBezTo>
                  <a:pt x="0" y="262"/>
                  <a:pt x="51" y="418"/>
                  <a:pt x="147" y="473"/>
                </a:cubicBezTo>
                <a:cubicBezTo>
                  <a:pt x="243" y="528"/>
                  <a:pt x="590" y="476"/>
                  <a:pt x="597" y="515"/>
                </a:cubicBezTo>
                <a:cubicBezTo>
                  <a:pt x="604" y="554"/>
                  <a:pt x="199" y="617"/>
                  <a:pt x="189" y="707"/>
                </a:cubicBezTo>
                <a:cubicBezTo>
                  <a:pt x="179" y="797"/>
                  <a:pt x="425" y="1044"/>
                  <a:pt x="537" y="1055"/>
                </a:cubicBezTo>
                <a:cubicBezTo>
                  <a:pt x="649" y="1066"/>
                  <a:pt x="760" y="867"/>
                  <a:pt x="861" y="773"/>
                </a:cubicBezTo>
                <a:cubicBezTo>
                  <a:pt x="962" y="679"/>
                  <a:pt x="1120" y="584"/>
                  <a:pt x="1143" y="491"/>
                </a:cubicBezTo>
                <a:cubicBezTo>
                  <a:pt x="1166" y="398"/>
                  <a:pt x="1144" y="295"/>
                  <a:pt x="999" y="215"/>
                </a:cubicBezTo>
                <a:cubicBezTo>
                  <a:pt x="854" y="135"/>
                  <a:pt x="433" y="0"/>
                  <a:pt x="273" y="1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41" name="Oval 41"/>
          <p:cNvSpPr>
            <a:spLocks noChangeArrowheads="1"/>
          </p:cNvSpPr>
          <p:nvPr/>
        </p:nvSpPr>
        <p:spPr bwMode="auto">
          <a:xfrm>
            <a:off x="2338388" y="3962400"/>
            <a:ext cx="285750" cy="2857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40</a:t>
            </a:r>
          </a:p>
        </p:txBody>
      </p:sp>
      <p:sp>
        <p:nvSpPr>
          <p:cNvPr id="1254442" name="Text Box 42"/>
          <p:cNvSpPr txBox="1">
            <a:spLocks noChangeArrowheads="1"/>
          </p:cNvSpPr>
          <p:nvPr/>
        </p:nvSpPr>
        <p:spPr bwMode="auto">
          <a:xfrm>
            <a:off x="2414588" y="3657600"/>
            <a:ext cx="3063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r</a:t>
            </a:r>
          </a:p>
        </p:txBody>
      </p:sp>
      <p:cxnSp>
        <p:nvCxnSpPr>
          <p:cNvPr id="1254443" name="AutoShape 43"/>
          <p:cNvCxnSpPr>
            <a:cxnSpLocks noChangeShapeType="1"/>
          </p:cNvCxnSpPr>
          <p:nvPr/>
        </p:nvCxnSpPr>
        <p:spPr bwMode="auto">
          <a:xfrm>
            <a:off x="2579688" y="4191000"/>
            <a:ext cx="141287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44" name="AutoShape 44"/>
          <p:cNvCxnSpPr>
            <a:cxnSpLocks noChangeShapeType="1"/>
          </p:cNvCxnSpPr>
          <p:nvPr/>
        </p:nvCxnSpPr>
        <p:spPr bwMode="auto">
          <a:xfrm flipH="1">
            <a:off x="2209800" y="4191000"/>
            <a:ext cx="150813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45" name="Text Box 45"/>
          <p:cNvSpPr txBox="1">
            <a:spLocks noChangeArrowheads="1"/>
          </p:cNvSpPr>
          <p:nvPr/>
        </p:nvSpPr>
        <p:spPr bwMode="auto">
          <a:xfrm>
            <a:off x="228600" y="3810000"/>
            <a:ext cx="762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y=a</a:t>
            </a:r>
          </a:p>
        </p:txBody>
      </p:sp>
      <p:sp>
        <p:nvSpPr>
          <p:cNvPr id="1254446" name="Text Box 46"/>
          <p:cNvSpPr txBox="1">
            <a:spLocks noChangeArrowheads="1"/>
          </p:cNvSpPr>
          <p:nvPr/>
        </p:nvSpPr>
        <p:spPr bwMode="auto">
          <a:xfrm>
            <a:off x="762000" y="4495800"/>
            <a:ext cx="5635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z=b</a:t>
            </a:r>
          </a:p>
        </p:txBody>
      </p:sp>
      <p:sp>
        <p:nvSpPr>
          <p:cNvPr id="1254447" name="Text Box 47"/>
          <p:cNvSpPr txBox="1">
            <a:spLocks noChangeArrowheads="1"/>
          </p:cNvSpPr>
          <p:nvPr/>
        </p:nvSpPr>
        <p:spPr bwMode="auto">
          <a:xfrm>
            <a:off x="1447800" y="3276600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x=c</a:t>
            </a:r>
          </a:p>
        </p:txBody>
      </p:sp>
      <p:sp>
        <p:nvSpPr>
          <p:cNvPr id="1254448" name="AutoShape 48"/>
          <p:cNvSpPr>
            <a:spLocks noChangeArrowheads="1"/>
          </p:cNvSpPr>
          <p:nvPr/>
        </p:nvSpPr>
        <p:spPr bwMode="auto">
          <a:xfrm rot="-22308259">
            <a:off x="2857497" y="4047872"/>
            <a:ext cx="1511477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49" name="Text Box 49"/>
          <p:cNvSpPr txBox="1">
            <a:spLocks noChangeArrowheads="1"/>
          </p:cNvSpPr>
          <p:nvPr/>
        </p:nvSpPr>
        <p:spPr bwMode="auto">
          <a:xfrm>
            <a:off x="1978025" y="5172670"/>
            <a:ext cx="403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could be red or black</a:t>
            </a:r>
          </a:p>
        </p:txBody>
      </p:sp>
      <p:sp>
        <p:nvSpPr>
          <p:cNvPr id="1254450" name="Oval 50"/>
          <p:cNvSpPr>
            <a:spLocks noChangeArrowheads="1"/>
          </p:cNvSpPr>
          <p:nvPr/>
        </p:nvSpPr>
        <p:spPr bwMode="auto">
          <a:xfrm>
            <a:off x="4683125" y="3594100"/>
            <a:ext cx="311150" cy="31115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10</a:t>
            </a:r>
          </a:p>
        </p:txBody>
      </p:sp>
      <p:cxnSp>
        <p:nvCxnSpPr>
          <p:cNvPr id="1254451" name="AutoShape 51"/>
          <p:cNvCxnSpPr>
            <a:cxnSpLocks noChangeShapeType="1"/>
            <a:stCxn id="1254450" idx="0"/>
            <a:endCxn id="1254456" idx="5"/>
          </p:cNvCxnSpPr>
          <p:nvPr/>
        </p:nvCxnSpPr>
        <p:spPr bwMode="auto">
          <a:xfrm flipV="1">
            <a:off x="4838700" y="3421063"/>
            <a:ext cx="425450" cy="15398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52" name="AutoShape 52"/>
          <p:cNvCxnSpPr>
            <a:cxnSpLocks noChangeShapeType="1"/>
            <a:stCxn id="1254456" idx="3"/>
            <a:endCxn id="1254453" idx="0"/>
          </p:cNvCxnSpPr>
          <p:nvPr/>
        </p:nvCxnSpPr>
        <p:spPr bwMode="auto">
          <a:xfrm>
            <a:off x="5484813" y="3421063"/>
            <a:ext cx="422275" cy="1730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53" name="Oval 53"/>
          <p:cNvSpPr>
            <a:spLocks noChangeArrowheads="1"/>
          </p:cNvSpPr>
          <p:nvPr/>
        </p:nvSpPr>
        <p:spPr bwMode="auto">
          <a:xfrm flipH="1">
            <a:off x="5751513" y="3613150"/>
            <a:ext cx="311150" cy="31115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30</a:t>
            </a:r>
          </a:p>
        </p:txBody>
      </p:sp>
      <p:cxnSp>
        <p:nvCxnSpPr>
          <p:cNvPr id="1254454" name="AutoShape 54"/>
          <p:cNvCxnSpPr>
            <a:cxnSpLocks noChangeShapeType="1"/>
            <a:stCxn id="1254453" idx="5"/>
          </p:cNvCxnSpPr>
          <p:nvPr/>
        </p:nvCxnSpPr>
        <p:spPr bwMode="auto">
          <a:xfrm flipH="1">
            <a:off x="5600700" y="3897313"/>
            <a:ext cx="195263" cy="1635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55" name="AutoShape 55"/>
          <p:cNvCxnSpPr>
            <a:cxnSpLocks noChangeShapeType="1"/>
            <a:stCxn id="1254453" idx="3"/>
          </p:cNvCxnSpPr>
          <p:nvPr/>
        </p:nvCxnSpPr>
        <p:spPr bwMode="auto">
          <a:xfrm>
            <a:off x="6016625" y="3897313"/>
            <a:ext cx="193675" cy="1635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56" name="Oval 56"/>
          <p:cNvSpPr>
            <a:spLocks noChangeArrowheads="1"/>
          </p:cNvSpPr>
          <p:nvPr/>
        </p:nvSpPr>
        <p:spPr bwMode="auto">
          <a:xfrm flipH="1">
            <a:off x="5219700" y="3136900"/>
            <a:ext cx="311150" cy="311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cxnSp>
        <p:nvCxnSpPr>
          <p:cNvPr id="1254457" name="AutoShape 57"/>
          <p:cNvCxnSpPr>
            <a:cxnSpLocks noChangeShapeType="1"/>
            <a:endCxn id="1254450" idx="5"/>
          </p:cNvCxnSpPr>
          <p:nvPr/>
        </p:nvCxnSpPr>
        <p:spPr bwMode="auto">
          <a:xfrm flipH="1" flipV="1">
            <a:off x="4948238" y="3878263"/>
            <a:ext cx="195262" cy="1730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58" name="AutoShape 58"/>
          <p:cNvCxnSpPr>
            <a:cxnSpLocks noChangeShapeType="1"/>
            <a:stCxn id="1254450" idx="3"/>
          </p:cNvCxnSpPr>
          <p:nvPr/>
        </p:nvCxnSpPr>
        <p:spPr bwMode="auto">
          <a:xfrm flipH="1">
            <a:off x="4533900" y="3878263"/>
            <a:ext cx="195263" cy="1730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59" name="Freeform 59"/>
          <p:cNvSpPr>
            <a:spLocks/>
          </p:cNvSpPr>
          <p:nvPr/>
        </p:nvSpPr>
        <p:spPr bwMode="auto">
          <a:xfrm>
            <a:off x="4495800" y="3003550"/>
            <a:ext cx="1828800" cy="1111250"/>
          </a:xfrm>
          <a:custGeom>
            <a:avLst/>
            <a:gdLst/>
            <a:ahLst/>
            <a:cxnLst>
              <a:cxn ang="0">
                <a:pos x="658" y="0"/>
              </a:cxn>
              <a:cxn ang="0">
                <a:pos x="190" y="222"/>
              </a:cxn>
              <a:cxn ang="0">
                <a:pos x="22" y="612"/>
              </a:cxn>
              <a:cxn ang="0">
                <a:pos x="322" y="804"/>
              </a:cxn>
              <a:cxn ang="0">
                <a:pos x="700" y="546"/>
              </a:cxn>
              <a:cxn ang="0">
                <a:pos x="1090" y="804"/>
              </a:cxn>
              <a:cxn ang="0">
                <a:pos x="1426" y="522"/>
              </a:cxn>
              <a:cxn ang="0">
                <a:pos x="1174" y="216"/>
              </a:cxn>
              <a:cxn ang="0">
                <a:pos x="658" y="0"/>
              </a:cxn>
            </a:cxnLst>
            <a:rect l="0" t="0" r="r" b="b"/>
            <a:pathLst>
              <a:path w="1440" h="815">
                <a:moveTo>
                  <a:pt x="658" y="0"/>
                </a:moveTo>
                <a:cubicBezTo>
                  <a:pt x="490" y="0"/>
                  <a:pt x="296" y="120"/>
                  <a:pt x="190" y="222"/>
                </a:cubicBezTo>
                <a:cubicBezTo>
                  <a:pt x="84" y="324"/>
                  <a:pt x="0" y="515"/>
                  <a:pt x="22" y="612"/>
                </a:cubicBezTo>
                <a:cubicBezTo>
                  <a:pt x="44" y="709"/>
                  <a:pt x="209" y="815"/>
                  <a:pt x="322" y="804"/>
                </a:cubicBezTo>
                <a:cubicBezTo>
                  <a:pt x="435" y="793"/>
                  <a:pt x="572" y="546"/>
                  <a:pt x="700" y="546"/>
                </a:cubicBezTo>
                <a:cubicBezTo>
                  <a:pt x="828" y="546"/>
                  <a:pt x="969" y="808"/>
                  <a:pt x="1090" y="804"/>
                </a:cubicBezTo>
                <a:cubicBezTo>
                  <a:pt x="1211" y="800"/>
                  <a:pt x="1412" y="620"/>
                  <a:pt x="1426" y="522"/>
                </a:cubicBezTo>
                <a:cubicBezTo>
                  <a:pt x="1440" y="424"/>
                  <a:pt x="1302" y="303"/>
                  <a:pt x="1174" y="216"/>
                </a:cubicBezTo>
                <a:cubicBezTo>
                  <a:pt x="1046" y="129"/>
                  <a:pt x="826" y="0"/>
                  <a:pt x="658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60" name="Text Box 60"/>
          <p:cNvSpPr txBox="1">
            <a:spLocks noChangeArrowheads="1"/>
          </p:cNvSpPr>
          <p:nvPr/>
        </p:nvSpPr>
        <p:spPr bwMode="auto">
          <a:xfrm>
            <a:off x="5289550" y="2743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254461" name="Text Box 61"/>
          <p:cNvSpPr txBox="1">
            <a:spLocks noChangeArrowheads="1"/>
          </p:cNvSpPr>
          <p:nvPr/>
        </p:nvSpPr>
        <p:spPr bwMode="auto">
          <a:xfrm>
            <a:off x="4451350" y="35956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1254462" name="Text Box 62"/>
          <p:cNvSpPr txBox="1">
            <a:spLocks noChangeArrowheads="1"/>
          </p:cNvSpPr>
          <p:nvPr/>
        </p:nvSpPr>
        <p:spPr bwMode="auto">
          <a:xfrm>
            <a:off x="5975350" y="3429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</a:p>
        </p:txBody>
      </p:sp>
      <p:sp>
        <p:nvSpPr>
          <p:cNvPr id="1254468" name="Oval 68"/>
          <p:cNvSpPr>
            <a:spLocks noChangeArrowheads="1"/>
          </p:cNvSpPr>
          <p:nvPr/>
        </p:nvSpPr>
        <p:spPr bwMode="auto">
          <a:xfrm>
            <a:off x="6072188" y="3962400"/>
            <a:ext cx="285750" cy="2857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40</a:t>
            </a:r>
          </a:p>
        </p:txBody>
      </p:sp>
      <p:sp>
        <p:nvSpPr>
          <p:cNvPr id="1254469" name="Text Box 69"/>
          <p:cNvSpPr txBox="1">
            <a:spLocks noChangeArrowheads="1"/>
          </p:cNvSpPr>
          <p:nvPr/>
        </p:nvSpPr>
        <p:spPr bwMode="auto">
          <a:xfrm>
            <a:off x="6148388" y="3657600"/>
            <a:ext cx="3063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r</a:t>
            </a:r>
          </a:p>
        </p:txBody>
      </p:sp>
      <p:cxnSp>
        <p:nvCxnSpPr>
          <p:cNvPr id="1254470" name="AutoShape 70"/>
          <p:cNvCxnSpPr>
            <a:cxnSpLocks noChangeShapeType="1"/>
          </p:cNvCxnSpPr>
          <p:nvPr/>
        </p:nvCxnSpPr>
        <p:spPr bwMode="auto">
          <a:xfrm>
            <a:off x="6313488" y="4191000"/>
            <a:ext cx="141287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71" name="AutoShape 71"/>
          <p:cNvCxnSpPr>
            <a:cxnSpLocks noChangeShapeType="1"/>
          </p:cNvCxnSpPr>
          <p:nvPr/>
        </p:nvCxnSpPr>
        <p:spPr bwMode="auto">
          <a:xfrm flipH="1">
            <a:off x="5943600" y="4191000"/>
            <a:ext cx="150813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72" name="Oval 72"/>
          <p:cNvSpPr>
            <a:spLocks noChangeArrowheads="1"/>
          </p:cNvSpPr>
          <p:nvPr/>
        </p:nvSpPr>
        <p:spPr bwMode="auto">
          <a:xfrm flipH="1">
            <a:off x="1637226" y="5256061"/>
            <a:ext cx="311150" cy="311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30</a:t>
            </a:r>
          </a:p>
        </p:txBody>
      </p:sp>
      <p:sp>
        <p:nvSpPr>
          <p:cNvPr id="60" name="Oval 56"/>
          <p:cNvSpPr>
            <a:spLocks noChangeArrowheads="1"/>
          </p:cNvSpPr>
          <p:nvPr/>
        </p:nvSpPr>
        <p:spPr bwMode="auto">
          <a:xfrm flipH="1">
            <a:off x="1633538" y="5681511"/>
            <a:ext cx="311150" cy="311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sp>
        <p:nvSpPr>
          <p:cNvPr id="61" name="Text Box 49"/>
          <p:cNvSpPr txBox="1">
            <a:spLocks noChangeArrowheads="1"/>
          </p:cNvSpPr>
          <p:nvPr/>
        </p:nvSpPr>
        <p:spPr bwMode="auto">
          <a:xfrm>
            <a:off x="2024062" y="5634335"/>
            <a:ext cx="6357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is the same color as      unless it is the root</a:t>
            </a:r>
          </a:p>
        </p:txBody>
      </p:sp>
      <p:sp>
        <p:nvSpPr>
          <p:cNvPr id="62" name="Oval 72"/>
          <p:cNvSpPr>
            <a:spLocks noChangeArrowheads="1"/>
          </p:cNvSpPr>
          <p:nvPr/>
        </p:nvSpPr>
        <p:spPr bwMode="auto">
          <a:xfrm flipH="1">
            <a:off x="4948238" y="5701058"/>
            <a:ext cx="311150" cy="311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30</a:t>
            </a:r>
          </a:p>
        </p:txBody>
      </p:sp>
      <p:sp>
        <p:nvSpPr>
          <p:cNvPr id="1254404" name="Oval 4"/>
          <p:cNvSpPr>
            <a:spLocks noChangeArrowheads="1"/>
          </p:cNvSpPr>
          <p:nvPr/>
        </p:nvSpPr>
        <p:spPr bwMode="auto">
          <a:xfrm flipH="1">
            <a:off x="2058988" y="1679575"/>
            <a:ext cx="311150" cy="311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30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17C5B54-29AC-43B8-8A73-29076EE24784}"/>
              </a:ext>
            </a:extLst>
          </p:cNvPr>
          <p:cNvSpPr txBox="1"/>
          <p:nvPr/>
        </p:nvSpPr>
        <p:spPr>
          <a:xfrm>
            <a:off x="5892070" y="1410109"/>
            <a:ext cx="2745655" cy="12003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 is the sibling of r</a:t>
            </a:r>
          </a:p>
          <a:p>
            <a:pPr algn="ctr"/>
            <a:r>
              <a:rPr lang="en-US" dirty="0"/>
              <a:t>x is the parent of r and y</a:t>
            </a:r>
          </a:p>
          <a:p>
            <a:pPr algn="ctr"/>
            <a:r>
              <a:rPr lang="en-US" dirty="0"/>
              <a:t>z is a red child of y</a:t>
            </a:r>
          </a:p>
          <a:p>
            <a:pPr algn="ctr"/>
            <a:r>
              <a:rPr lang="en-US" dirty="0"/>
              <a:t>a, b, c is in-order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3F0084-D5A0-4B7D-ACF5-AE186A3F4685}"/>
              </a:ext>
            </a:extLst>
          </p:cNvPr>
          <p:cNvSpPr/>
          <p:nvPr/>
        </p:nvSpPr>
        <p:spPr>
          <a:xfrm>
            <a:off x="5768078" y="5093929"/>
            <a:ext cx="3275256" cy="341632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FFFF00"/>
                </a:solidFill>
              </a:rPr>
              <a:t>y is black and</a:t>
            </a:r>
            <a:r>
              <a:rPr lang="en-US" dirty="0">
                <a:solidFill>
                  <a:srgbClr val="FFFF00"/>
                </a:solidFill>
              </a:rPr>
              <a:t> has a red child 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AutoShape 6"/>
          <p:cNvCxnSpPr>
            <a:cxnSpLocks noChangeShapeType="1"/>
          </p:cNvCxnSpPr>
          <p:nvPr/>
        </p:nvCxnSpPr>
        <p:spPr bwMode="auto">
          <a:xfrm flipH="1" flipV="1">
            <a:off x="3451024" y="2032818"/>
            <a:ext cx="268758" cy="341814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1254432" name="AutoShape 32"/>
          <p:cNvCxnSpPr>
            <a:cxnSpLocks noChangeShapeType="1"/>
            <a:stCxn id="1254431" idx="5"/>
          </p:cNvCxnSpPr>
          <p:nvPr/>
        </p:nvCxnSpPr>
        <p:spPr bwMode="auto">
          <a:xfrm flipH="1">
            <a:off x="2038383" y="3961283"/>
            <a:ext cx="638249" cy="15952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AA28-7A59-46DD-8D17-1350830A0833}" type="slidenum">
              <a:rPr lang="en-US"/>
              <a:pPr/>
              <a:t>129</a:t>
            </a:fld>
            <a:endParaRPr lang="en-US"/>
          </a:p>
        </p:txBody>
      </p:sp>
      <p:sp>
        <p:nvSpPr>
          <p:cNvPr id="125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75"/>
            <a:ext cx="8686800" cy="1143000"/>
          </a:xfrm>
        </p:spPr>
        <p:txBody>
          <a:bodyPr/>
          <a:lstStyle/>
          <a:p>
            <a:r>
              <a:rPr lang="en-US" sz="3600" dirty="0"/>
              <a:t>Remedying a Double Black (Case 1) – 4 </a:t>
            </a:r>
          </a:p>
        </p:txBody>
      </p:sp>
      <p:sp>
        <p:nvSpPr>
          <p:cNvPr id="1254422" name="AutoShape 22"/>
          <p:cNvSpPr>
            <a:spLocks noChangeArrowheads="1"/>
          </p:cNvSpPr>
          <p:nvPr/>
        </p:nvSpPr>
        <p:spPr bwMode="auto">
          <a:xfrm rot="1061883">
            <a:off x="3742908" y="3647730"/>
            <a:ext cx="1105256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31" name="Oval 31"/>
          <p:cNvSpPr>
            <a:spLocks noChangeArrowheads="1"/>
          </p:cNvSpPr>
          <p:nvPr/>
        </p:nvSpPr>
        <p:spPr bwMode="auto">
          <a:xfrm flipH="1">
            <a:off x="2631065" y="3695700"/>
            <a:ext cx="311150" cy="311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10</a:t>
            </a:r>
          </a:p>
        </p:txBody>
      </p:sp>
      <p:cxnSp>
        <p:nvCxnSpPr>
          <p:cNvPr id="1254433" name="AutoShape 33"/>
          <p:cNvCxnSpPr>
            <a:cxnSpLocks noChangeShapeType="1"/>
          </p:cNvCxnSpPr>
          <p:nvPr/>
        </p:nvCxnSpPr>
        <p:spPr bwMode="auto">
          <a:xfrm flipV="1">
            <a:off x="2934598" y="4141701"/>
            <a:ext cx="526410" cy="310407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54434" name="Oval 34"/>
          <p:cNvSpPr>
            <a:spLocks noChangeArrowheads="1"/>
          </p:cNvSpPr>
          <p:nvPr/>
        </p:nvSpPr>
        <p:spPr bwMode="auto">
          <a:xfrm flipH="1">
            <a:off x="2743471" y="4370044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sp>
        <p:nvSpPr>
          <p:cNvPr id="1254437" name="Oval 37"/>
          <p:cNvSpPr>
            <a:spLocks noChangeArrowheads="1"/>
          </p:cNvSpPr>
          <p:nvPr/>
        </p:nvSpPr>
        <p:spPr bwMode="auto">
          <a:xfrm flipH="1">
            <a:off x="1796040" y="4057650"/>
            <a:ext cx="311150" cy="311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5</a:t>
            </a:r>
          </a:p>
        </p:txBody>
      </p:sp>
      <p:cxnSp>
        <p:nvCxnSpPr>
          <p:cNvPr id="1254439" name="AutoShape 39"/>
          <p:cNvCxnSpPr>
            <a:cxnSpLocks noChangeShapeType="1"/>
            <a:stCxn id="1254431" idx="3"/>
          </p:cNvCxnSpPr>
          <p:nvPr/>
        </p:nvCxnSpPr>
        <p:spPr bwMode="auto">
          <a:xfrm>
            <a:off x="2896178" y="3979863"/>
            <a:ext cx="347662" cy="11747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40" name="Freeform 40"/>
          <p:cNvSpPr>
            <a:spLocks/>
          </p:cNvSpPr>
          <p:nvPr/>
        </p:nvSpPr>
        <p:spPr bwMode="auto">
          <a:xfrm>
            <a:off x="2269149" y="3463188"/>
            <a:ext cx="1536700" cy="1404937"/>
          </a:xfrm>
          <a:custGeom>
            <a:avLst/>
            <a:gdLst/>
            <a:ahLst/>
            <a:cxnLst>
              <a:cxn ang="0">
                <a:pos x="273" y="11"/>
              </a:cxn>
              <a:cxn ang="0">
                <a:pos x="21" y="185"/>
              </a:cxn>
              <a:cxn ang="0">
                <a:pos x="147" y="473"/>
              </a:cxn>
              <a:cxn ang="0">
                <a:pos x="597" y="515"/>
              </a:cxn>
              <a:cxn ang="0">
                <a:pos x="189" y="707"/>
              </a:cxn>
              <a:cxn ang="0">
                <a:pos x="537" y="1055"/>
              </a:cxn>
              <a:cxn ang="0">
                <a:pos x="861" y="773"/>
              </a:cxn>
              <a:cxn ang="0">
                <a:pos x="1143" y="491"/>
              </a:cxn>
              <a:cxn ang="0">
                <a:pos x="999" y="215"/>
              </a:cxn>
              <a:cxn ang="0">
                <a:pos x="273" y="11"/>
              </a:cxn>
            </a:cxnLst>
            <a:rect l="0" t="0" r="r" b="b"/>
            <a:pathLst>
              <a:path w="1166" h="1066">
                <a:moveTo>
                  <a:pt x="273" y="11"/>
                </a:moveTo>
                <a:cubicBezTo>
                  <a:pt x="113" y="22"/>
                  <a:pt x="42" y="108"/>
                  <a:pt x="21" y="185"/>
                </a:cubicBezTo>
                <a:cubicBezTo>
                  <a:pt x="0" y="262"/>
                  <a:pt x="51" y="418"/>
                  <a:pt x="147" y="473"/>
                </a:cubicBezTo>
                <a:cubicBezTo>
                  <a:pt x="243" y="528"/>
                  <a:pt x="590" y="476"/>
                  <a:pt x="597" y="515"/>
                </a:cubicBezTo>
                <a:cubicBezTo>
                  <a:pt x="604" y="554"/>
                  <a:pt x="199" y="617"/>
                  <a:pt x="189" y="707"/>
                </a:cubicBezTo>
                <a:cubicBezTo>
                  <a:pt x="179" y="797"/>
                  <a:pt x="425" y="1044"/>
                  <a:pt x="537" y="1055"/>
                </a:cubicBezTo>
                <a:cubicBezTo>
                  <a:pt x="649" y="1066"/>
                  <a:pt x="760" y="867"/>
                  <a:pt x="861" y="773"/>
                </a:cubicBezTo>
                <a:cubicBezTo>
                  <a:pt x="962" y="679"/>
                  <a:pt x="1120" y="584"/>
                  <a:pt x="1143" y="491"/>
                </a:cubicBezTo>
                <a:cubicBezTo>
                  <a:pt x="1166" y="398"/>
                  <a:pt x="1144" y="295"/>
                  <a:pt x="999" y="215"/>
                </a:cubicBezTo>
                <a:cubicBezTo>
                  <a:pt x="854" y="135"/>
                  <a:pt x="433" y="0"/>
                  <a:pt x="273" y="1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41" name="Oval 41"/>
          <p:cNvSpPr>
            <a:spLocks noChangeArrowheads="1"/>
          </p:cNvSpPr>
          <p:nvPr/>
        </p:nvSpPr>
        <p:spPr bwMode="auto">
          <a:xfrm>
            <a:off x="3220028" y="4003675"/>
            <a:ext cx="285750" cy="2857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30</a:t>
            </a:r>
          </a:p>
        </p:txBody>
      </p:sp>
      <p:sp>
        <p:nvSpPr>
          <p:cNvPr id="1254445" name="Text Box 45"/>
          <p:cNvSpPr txBox="1">
            <a:spLocks noChangeArrowheads="1"/>
          </p:cNvSpPr>
          <p:nvPr/>
        </p:nvSpPr>
        <p:spPr bwMode="auto">
          <a:xfrm>
            <a:off x="3146321" y="3657097"/>
            <a:ext cx="762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y=c</a:t>
            </a:r>
          </a:p>
        </p:txBody>
      </p:sp>
      <p:sp>
        <p:nvSpPr>
          <p:cNvPr id="1254446" name="Text Box 46"/>
          <p:cNvSpPr txBox="1">
            <a:spLocks noChangeArrowheads="1"/>
          </p:cNvSpPr>
          <p:nvPr/>
        </p:nvSpPr>
        <p:spPr bwMode="auto">
          <a:xfrm>
            <a:off x="1555533" y="4335461"/>
            <a:ext cx="5635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254447" name="Text Box 47"/>
          <p:cNvSpPr txBox="1">
            <a:spLocks noChangeArrowheads="1"/>
          </p:cNvSpPr>
          <p:nvPr/>
        </p:nvSpPr>
        <p:spPr bwMode="auto">
          <a:xfrm>
            <a:off x="2329440" y="3317875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x=a</a:t>
            </a:r>
          </a:p>
        </p:txBody>
      </p:sp>
      <p:sp>
        <p:nvSpPr>
          <p:cNvPr id="1254450" name="Oval 50"/>
          <p:cNvSpPr>
            <a:spLocks noChangeArrowheads="1"/>
          </p:cNvSpPr>
          <p:nvPr/>
        </p:nvSpPr>
        <p:spPr bwMode="auto">
          <a:xfrm>
            <a:off x="5597525" y="3594100"/>
            <a:ext cx="311150" cy="31115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10</a:t>
            </a:r>
          </a:p>
        </p:txBody>
      </p:sp>
      <p:cxnSp>
        <p:nvCxnSpPr>
          <p:cNvPr id="1254451" name="AutoShape 51"/>
          <p:cNvCxnSpPr>
            <a:cxnSpLocks noChangeShapeType="1"/>
            <a:stCxn id="1254450" idx="0"/>
            <a:endCxn id="1254456" idx="5"/>
          </p:cNvCxnSpPr>
          <p:nvPr/>
        </p:nvCxnSpPr>
        <p:spPr bwMode="auto">
          <a:xfrm flipV="1">
            <a:off x="5753100" y="3421063"/>
            <a:ext cx="425450" cy="15398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52" name="AutoShape 52"/>
          <p:cNvCxnSpPr>
            <a:cxnSpLocks noChangeShapeType="1"/>
            <a:stCxn id="1254456" idx="3"/>
            <a:endCxn id="1254453" idx="0"/>
          </p:cNvCxnSpPr>
          <p:nvPr/>
        </p:nvCxnSpPr>
        <p:spPr bwMode="auto">
          <a:xfrm>
            <a:off x="6399213" y="3421063"/>
            <a:ext cx="422275" cy="1730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53" name="Oval 53"/>
          <p:cNvSpPr>
            <a:spLocks noChangeArrowheads="1"/>
          </p:cNvSpPr>
          <p:nvPr/>
        </p:nvSpPr>
        <p:spPr bwMode="auto">
          <a:xfrm flipH="1">
            <a:off x="6665913" y="3613150"/>
            <a:ext cx="311150" cy="31115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30</a:t>
            </a:r>
          </a:p>
        </p:txBody>
      </p:sp>
      <p:cxnSp>
        <p:nvCxnSpPr>
          <p:cNvPr id="1254454" name="AutoShape 54"/>
          <p:cNvCxnSpPr>
            <a:cxnSpLocks noChangeShapeType="1"/>
            <a:stCxn id="1254453" idx="5"/>
          </p:cNvCxnSpPr>
          <p:nvPr/>
        </p:nvCxnSpPr>
        <p:spPr bwMode="auto">
          <a:xfrm flipH="1">
            <a:off x="6515100" y="3897313"/>
            <a:ext cx="195263" cy="1635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55" name="AutoShape 55"/>
          <p:cNvCxnSpPr>
            <a:cxnSpLocks noChangeShapeType="1"/>
            <a:stCxn id="1254453" idx="3"/>
          </p:cNvCxnSpPr>
          <p:nvPr/>
        </p:nvCxnSpPr>
        <p:spPr bwMode="auto">
          <a:xfrm>
            <a:off x="6931025" y="3897313"/>
            <a:ext cx="193675" cy="1635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56" name="Oval 56"/>
          <p:cNvSpPr>
            <a:spLocks noChangeArrowheads="1"/>
          </p:cNvSpPr>
          <p:nvPr/>
        </p:nvSpPr>
        <p:spPr bwMode="auto">
          <a:xfrm flipH="1">
            <a:off x="6134100" y="3136900"/>
            <a:ext cx="311150" cy="311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cxnSp>
        <p:nvCxnSpPr>
          <p:cNvPr id="1254457" name="AutoShape 57"/>
          <p:cNvCxnSpPr>
            <a:cxnSpLocks noChangeShapeType="1"/>
            <a:endCxn id="1254450" idx="5"/>
          </p:cNvCxnSpPr>
          <p:nvPr/>
        </p:nvCxnSpPr>
        <p:spPr bwMode="auto">
          <a:xfrm flipH="1" flipV="1">
            <a:off x="5862638" y="3878263"/>
            <a:ext cx="195262" cy="1730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58" name="AutoShape 58"/>
          <p:cNvCxnSpPr>
            <a:cxnSpLocks noChangeShapeType="1"/>
            <a:stCxn id="1254450" idx="3"/>
          </p:cNvCxnSpPr>
          <p:nvPr/>
        </p:nvCxnSpPr>
        <p:spPr bwMode="auto">
          <a:xfrm flipH="1">
            <a:off x="5448300" y="3878263"/>
            <a:ext cx="195263" cy="1730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59" name="Freeform 59"/>
          <p:cNvSpPr>
            <a:spLocks/>
          </p:cNvSpPr>
          <p:nvPr/>
        </p:nvSpPr>
        <p:spPr bwMode="auto">
          <a:xfrm>
            <a:off x="5410200" y="3003550"/>
            <a:ext cx="1828800" cy="1111250"/>
          </a:xfrm>
          <a:custGeom>
            <a:avLst/>
            <a:gdLst/>
            <a:ahLst/>
            <a:cxnLst>
              <a:cxn ang="0">
                <a:pos x="658" y="0"/>
              </a:cxn>
              <a:cxn ang="0">
                <a:pos x="190" y="222"/>
              </a:cxn>
              <a:cxn ang="0">
                <a:pos x="22" y="612"/>
              </a:cxn>
              <a:cxn ang="0">
                <a:pos x="322" y="804"/>
              </a:cxn>
              <a:cxn ang="0">
                <a:pos x="700" y="546"/>
              </a:cxn>
              <a:cxn ang="0">
                <a:pos x="1090" y="804"/>
              </a:cxn>
              <a:cxn ang="0">
                <a:pos x="1426" y="522"/>
              </a:cxn>
              <a:cxn ang="0">
                <a:pos x="1174" y="216"/>
              </a:cxn>
              <a:cxn ang="0">
                <a:pos x="658" y="0"/>
              </a:cxn>
            </a:cxnLst>
            <a:rect l="0" t="0" r="r" b="b"/>
            <a:pathLst>
              <a:path w="1440" h="815">
                <a:moveTo>
                  <a:pt x="658" y="0"/>
                </a:moveTo>
                <a:cubicBezTo>
                  <a:pt x="490" y="0"/>
                  <a:pt x="296" y="120"/>
                  <a:pt x="190" y="222"/>
                </a:cubicBezTo>
                <a:cubicBezTo>
                  <a:pt x="84" y="324"/>
                  <a:pt x="0" y="515"/>
                  <a:pt x="22" y="612"/>
                </a:cubicBezTo>
                <a:cubicBezTo>
                  <a:pt x="44" y="709"/>
                  <a:pt x="209" y="815"/>
                  <a:pt x="322" y="804"/>
                </a:cubicBezTo>
                <a:cubicBezTo>
                  <a:pt x="435" y="793"/>
                  <a:pt x="572" y="546"/>
                  <a:pt x="700" y="546"/>
                </a:cubicBezTo>
                <a:cubicBezTo>
                  <a:pt x="828" y="546"/>
                  <a:pt x="969" y="808"/>
                  <a:pt x="1090" y="804"/>
                </a:cubicBezTo>
                <a:cubicBezTo>
                  <a:pt x="1211" y="800"/>
                  <a:pt x="1412" y="620"/>
                  <a:pt x="1426" y="522"/>
                </a:cubicBezTo>
                <a:cubicBezTo>
                  <a:pt x="1440" y="424"/>
                  <a:pt x="1302" y="303"/>
                  <a:pt x="1174" y="216"/>
                </a:cubicBezTo>
                <a:cubicBezTo>
                  <a:pt x="1046" y="129"/>
                  <a:pt x="826" y="0"/>
                  <a:pt x="658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60" name="Text Box 60"/>
          <p:cNvSpPr txBox="1">
            <a:spLocks noChangeArrowheads="1"/>
          </p:cNvSpPr>
          <p:nvPr/>
        </p:nvSpPr>
        <p:spPr bwMode="auto">
          <a:xfrm>
            <a:off x="6203950" y="2743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254461" name="Text Box 61"/>
          <p:cNvSpPr txBox="1">
            <a:spLocks noChangeArrowheads="1"/>
          </p:cNvSpPr>
          <p:nvPr/>
        </p:nvSpPr>
        <p:spPr bwMode="auto">
          <a:xfrm>
            <a:off x="5365750" y="35956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1254462" name="Text Box 62"/>
          <p:cNvSpPr txBox="1">
            <a:spLocks noChangeArrowheads="1"/>
          </p:cNvSpPr>
          <p:nvPr/>
        </p:nvSpPr>
        <p:spPr bwMode="auto">
          <a:xfrm>
            <a:off x="6889750" y="3429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</a:p>
        </p:txBody>
      </p:sp>
      <p:sp>
        <p:nvSpPr>
          <p:cNvPr id="1254468" name="Oval 68"/>
          <p:cNvSpPr>
            <a:spLocks noChangeArrowheads="1"/>
          </p:cNvSpPr>
          <p:nvPr/>
        </p:nvSpPr>
        <p:spPr bwMode="auto">
          <a:xfrm>
            <a:off x="5209381" y="3992282"/>
            <a:ext cx="285750" cy="2857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254469" name="Text Box 69"/>
          <p:cNvSpPr txBox="1">
            <a:spLocks noChangeArrowheads="1"/>
          </p:cNvSpPr>
          <p:nvPr/>
        </p:nvSpPr>
        <p:spPr bwMode="auto">
          <a:xfrm>
            <a:off x="4951510" y="3859212"/>
            <a:ext cx="3063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r</a:t>
            </a:r>
          </a:p>
        </p:txBody>
      </p:sp>
      <p:cxnSp>
        <p:nvCxnSpPr>
          <p:cNvPr id="1254470" name="AutoShape 70"/>
          <p:cNvCxnSpPr>
            <a:cxnSpLocks noChangeShapeType="1"/>
          </p:cNvCxnSpPr>
          <p:nvPr/>
        </p:nvCxnSpPr>
        <p:spPr bwMode="auto">
          <a:xfrm>
            <a:off x="5424487" y="4193024"/>
            <a:ext cx="141287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71" name="AutoShape 71"/>
          <p:cNvCxnSpPr>
            <a:cxnSpLocks noChangeShapeType="1"/>
          </p:cNvCxnSpPr>
          <p:nvPr/>
        </p:nvCxnSpPr>
        <p:spPr bwMode="auto">
          <a:xfrm flipH="1">
            <a:off x="5060949" y="4165656"/>
            <a:ext cx="150813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1" name="Text Box 45"/>
          <p:cNvSpPr txBox="1">
            <a:spLocks noChangeArrowheads="1"/>
          </p:cNvSpPr>
          <p:nvPr/>
        </p:nvSpPr>
        <p:spPr bwMode="auto">
          <a:xfrm>
            <a:off x="2137533" y="4483997"/>
            <a:ext cx="762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z=b</a:t>
            </a:r>
          </a:p>
        </p:txBody>
      </p:sp>
      <p:sp>
        <p:nvSpPr>
          <p:cNvPr id="38" name="Text Box 49"/>
          <p:cNvSpPr txBox="1">
            <a:spLocks noChangeArrowheads="1"/>
          </p:cNvSpPr>
          <p:nvPr/>
        </p:nvSpPr>
        <p:spPr bwMode="auto">
          <a:xfrm>
            <a:off x="1978025" y="5172670"/>
            <a:ext cx="403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could be red or black</a:t>
            </a:r>
          </a:p>
        </p:txBody>
      </p:sp>
      <p:sp>
        <p:nvSpPr>
          <p:cNvPr id="39" name="Oval 72"/>
          <p:cNvSpPr>
            <a:spLocks noChangeArrowheads="1"/>
          </p:cNvSpPr>
          <p:nvPr/>
        </p:nvSpPr>
        <p:spPr bwMode="auto">
          <a:xfrm flipH="1">
            <a:off x="1637226" y="5256061"/>
            <a:ext cx="311150" cy="311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10</a:t>
            </a:r>
          </a:p>
        </p:txBody>
      </p:sp>
      <p:sp>
        <p:nvSpPr>
          <p:cNvPr id="40" name="Oval 56"/>
          <p:cNvSpPr>
            <a:spLocks noChangeArrowheads="1"/>
          </p:cNvSpPr>
          <p:nvPr/>
        </p:nvSpPr>
        <p:spPr bwMode="auto">
          <a:xfrm flipH="1">
            <a:off x="1633538" y="5681511"/>
            <a:ext cx="311150" cy="311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sp>
        <p:nvSpPr>
          <p:cNvPr id="41" name="Text Box 49"/>
          <p:cNvSpPr txBox="1">
            <a:spLocks noChangeArrowheads="1"/>
          </p:cNvSpPr>
          <p:nvPr/>
        </p:nvSpPr>
        <p:spPr bwMode="auto">
          <a:xfrm>
            <a:off x="2024062" y="5634335"/>
            <a:ext cx="60531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is the same color as      unless it is the root</a:t>
            </a:r>
          </a:p>
        </p:txBody>
      </p:sp>
      <p:sp>
        <p:nvSpPr>
          <p:cNvPr id="42" name="Oval 72"/>
          <p:cNvSpPr>
            <a:spLocks noChangeArrowheads="1"/>
          </p:cNvSpPr>
          <p:nvPr/>
        </p:nvSpPr>
        <p:spPr bwMode="auto">
          <a:xfrm flipH="1">
            <a:off x="4948238" y="5701058"/>
            <a:ext cx="311150" cy="311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10</a:t>
            </a:r>
          </a:p>
        </p:txBody>
      </p:sp>
      <p:cxnSp>
        <p:nvCxnSpPr>
          <p:cNvPr id="67" name="AutoShape 5"/>
          <p:cNvCxnSpPr>
            <a:cxnSpLocks noChangeShapeType="1"/>
            <a:stCxn id="83" idx="5"/>
          </p:cNvCxnSpPr>
          <p:nvPr/>
        </p:nvCxnSpPr>
        <p:spPr bwMode="auto">
          <a:xfrm flipH="1">
            <a:off x="2426477" y="1716833"/>
            <a:ext cx="343744" cy="12721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72" name="Oval 10"/>
          <p:cNvSpPr>
            <a:spLocks noChangeArrowheads="1"/>
          </p:cNvSpPr>
          <p:nvPr/>
        </p:nvSpPr>
        <p:spPr bwMode="auto">
          <a:xfrm>
            <a:off x="2229354" y="1813200"/>
            <a:ext cx="311150" cy="311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5</a:t>
            </a:r>
          </a:p>
        </p:txBody>
      </p:sp>
      <p:cxnSp>
        <p:nvCxnSpPr>
          <p:cNvPr id="74" name="AutoShape 12"/>
          <p:cNvCxnSpPr>
            <a:cxnSpLocks noChangeShapeType="1"/>
            <a:stCxn id="83" idx="3"/>
          </p:cNvCxnSpPr>
          <p:nvPr/>
        </p:nvCxnSpPr>
        <p:spPr bwMode="auto">
          <a:xfrm>
            <a:off x="2990237" y="1716833"/>
            <a:ext cx="347192" cy="13605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75" name="Freeform 13"/>
          <p:cNvSpPr>
            <a:spLocks/>
          </p:cNvSpPr>
          <p:nvPr/>
        </p:nvSpPr>
        <p:spPr bwMode="auto">
          <a:xfrm rot="5400000">
            <a:off x="2412574" y="1316140"/>
            <a:ext cx="1700212" cy="1373188"/>
          </a:xfrm>
          <a:custGeom>
            <a:avLst/>
            <a:gdLst/>
            <a:ahLst/>
            <a:cxnLst>
              <a:cxn ang="0">
                <a:pos x="808" y="9"/>
              </a:cxn>
              <a:cxn ang="0">
                <a:pos x="1042" y="231"/>
              </a:cxn>
              <a:cxn ang="0">
                <a:pos x="634" y="543"/>
              </a:cxn>
              <a:cxn ang="0">
                <a:pos x="436" y="813"/>
              </a:cxn>
              <a:cxn ang="0">
                <a:pos x="16" y="777"/>
              </a:cxn>
              <a:cxn ang="0">
                <a:pos x="340" y="285"/>
              </a:cxn>
              <a:cxn ang="0">
                <a:pos x="808" y="9"/>
              </a:cxn>
            </a:cxnLst>
            <a:rect l="0" t="0" r="r" b="b"/>
            <a:pathLst>
              <a:path w="1071" h="865">
                <a:moveTo>
                  <a:pt x="808" y="9"/>
                </a:moveTo>
                <a:cubicBezTo>
                  <a:pt x="925" y="0"/>
                  <a:pt x="1071" y="142"/>
                  <a:pt x="1042" y="231"/>
                </a:cubicBezTo>
                <a:cubicBezTo>
                  <a:pt x="1013" y="320"/>
                  <a:pt x="735" y="446"/>
                  <a:pt x="634" y="543"/>
                </a:cubicBezTo>
                <a:cubicBezTo>
                  <a:pt x="533" y="640"/>
                  <a:pt x="539" y="774"/>
                  <a:pt x="436" y="813"/>
                </a:cubicBezTo>
                <a:cubicBezTo>
                  <a:pt x="333" y="852"/>
                  <a:pt x="32" y="865"/>
                  <a:pt x="16" y="777"/>
                </a:cubicBezTo>
                <a:cubicBezTo>
                  <a:pt x="0" y="689"/>
                  <a:pt x="208" y="413"/>
                  <a:pt x="340" y="285"/>
                </a:cubicBezTo>
                <a:cubicBezTo>
                  <a:pt x="472" y="157"/>
                  <a:pt x="691" y="18"/>
                  <a:pt x="808" y="9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14"/>
          <p:cNvSpPr txBox="1">
            <a:spLocks noChangeArrowheads="1"/>
          </p:cNvSpPr>
          <p:nvPr/>
        </p:nvSpPr>
        <p:spPr bwMode="auto">
          <a:xfrm>
            <a:off x="3862657" y="2055984"/>
            <a:ext cx="56356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z=c</a:t>
            </a:r>
          </a:p>
        </p:txBody>
      </p:sp>
      <p:sp>
        <p:nvSpPr>
          <p:cNvPr id="77" name="Text Box 15"/>
          <p:cNvSpPr txBox="1">
            <a:spLocks noChangeArrowheads="1"/>
          </p:cNvSpPr>
          <p:nvPr/>
        </p:nvSpPr>
        <p:spPr bwMode="auto">
          <a:xfrm>
            <a:off x="3500805" y="1626441"/>
            <a:ext cx="762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y=b</a:t>
            </a:r>
          </a:p>
        </p:txBody>
      </p:sp>
      <p:sp>
        <p:nvSpPr>
          <p:cNvPr id="78" name="Text Box 16"/>
          <p:cNvSpPr txBox="1">
            <a:spLocks noChangeArrowheads="1"/>
          </p:cNvSpPr>
          <p:nvPr/>
        </p:nvSpPr>
        <p:spPr bwMode="auto">
          <a:xfrm>
            <a:off x="2111879" y="1219475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x=a</a:t>
            </a:r>
          </a:p>
        </p:txBody>
      </p:sp>
      <p:sp>
        <p:nvSpPr>
          <p:cNvPr id="80" name="Text Box 18"/>
          <p:cNvSpPr txBox="1">
            <a:spLocks noChangeArrowheads="1"/>
          </p:cNvSpPr>
          <p:nvPr/>
        </p:nvSpPr>
        <p:spPr bwMode="auto">
          <a:xfrm>
            <a:off x="1951678" y="1771362"/>
            <a:ext cx="3063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83" name="Oval 4"/>
          <p:cNvSpPr>
            <a:spLocks noChangeArrowheads="1"/>
          </p:cNvSpPr>
          <p:nvPr/>
        </p:nvSpPr>
        <p:spPr bwMode="auto">
          <a:xfrm flipH="1">
            <a:off x="2724654" y="1451250"/>
            <a:ext cx="311150" cy="311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10</a:t>
            </a:r>
          </a:p>
        </p:txBody>
      </p:sp>
      <p:sp>
        <p:nvSpPr>
          <p:cNvPr id="85" name="Oval 7"/>
          <p:cNvSpPr>
            <a:spLocks noChangeArrowheads="1"/>
          </p:cNvSpPr>
          <p:nvPr/>
        </p:nvSpPr>
        <p:spPr bwMode="auto">
          <a:xfrm>
            <a:off x="3538900" y="2203725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30</a:t>
            </a:r>
          </a:p>
        </p:txBody>
      </p:sp>
      <p:sp>
        <p:nvSpPr>
          <p:cNvPr id="90" name="AutoShape 48"/>
          <p:cNvSpPr>
            <a:spLocks noChangeArrowheads="1"/>
          </p:cNvSpPr>
          <p:nvPr/>
        </p:nvSpPr>
        <p:spPr bwMode="auto">
          <a:xfrm rot="1699138">
            <a:off x="4247235" y="2697047"/>
            <a:ext cx="1250436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Oval 17"/>
          <p:cNvSpPr>
            <a:spLocks noChangeArrowheads="1"/>
          </p:cNvSpPr>
          <p:nvPr/>
        </p:nvSpPr>
        <p:spPr bwMode="auto">
          <a:xfrm>
            <a:off x="3215055" y="1809301"/>
            <a:ext cx="285750" cy="2857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DFC727-16E2-4246-BC55-0EA56C737DF6}"/>
              </a:ext>
            </a:extLst>
          </p:cNvPr>
          <p:cNvSpPr txBox="1"/>
          <p:nvPr/>
        </p:nvSpPr>
        <p:spPr>
          <a:xfrm>
            <a:off x="5892070" y="1410109"/>
            <a:ext cx="2745655" cy="12003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 is the sibling of r</a:t>
            </a:r>
          </a:p>
          <a:p>
            <a:pPr algn="ctr"/>
            <a:r>
              <a:rPr lang="en-US" dirty="0"/>
              <a:t>x is the parent of r and y</a:t>
            </a:r>
          </a:p>
          <a:p>
            <a:pPr algn="ctr"/>
            <a:r>
              <a:rPr lang="en-US" dirty="0"/>
              <a:t>z is a red child of y</a:t>
            </a:r>
          </a:p>
          <a:p>
            <a:pPr algn="ctr"/>
            <a:r>
              <a:rPr lang="en-US" dirty="0"/>
              <a:t>a, b, c is in-order</a:t>
            </a:r>
          </a:p>
        </p:txBody>
      </p:sp>
    </p:spTree>
    <p:extLst>
      <p:ext uri="{BB962C8B-B14F-4D97-AF65-F5344CB8AC3E}">
        <p14:creationId xmlns:p14="http://schemas.microsoft.com/office/powerpoint/2010/main" val="381919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B991-A197-4A26-9082-481F63CAC033}" type="slidenum">
              <a:rPr lang="en-US"/>
              <a:pPr/>
              <a:t>13</a:t>
            </a:fld>
            <a:endParaRPr lang="en-US"/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 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needs to avoid creating </a:t>
            </a:r>
            <a:r>
              <a:rPr lang="en-US" dirty="0">
                <a:solidFill>
                  <a:srgbClr val="FFFF00"/>
                </a:solidFill>
              </a:rPr>
              <a:t>“holes” </a:t>
            </a:r>
            <a:r>
              <a:rPr lang="en-US" dirty="0"/>
              <a:t>in the binary search tree</a:t>
            </a:r>
          </a:p>
          <a:p>
            <a:pPr lvl="2">
              <a:buFontTx/>
              <a:buNone/>
            </a:pPr>
            <a:endParaRPr lang="en-US" sz="3200" dirty="0"/>
          </a:p>
        </p:txBody>
      </p:sp>
      <p:pic>
        <p:nvPicPr>
          <p:cNvPr id="982017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2846" y="3124200"/>
            <a:ext cx="6938308" cy="2550297"/>
          </a:xfrm>
          <a:prstGeom prst="rect">
            <a:avLst/>
          </a:prstGeom>
          <a:noFill/>
          <a:ln w="57150">
            <a:solidFill>
              <a:srgbClr val="EF0129"/>
            </a:solidFill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5731-C9DF-4E71-8DF6-97D2665E251E}" type="slidenum">
              <a:rPr lang="en-US"/>
              <a:pPr/>
              <a:t>130</a:t>
            </a:fld>
            <a:endParaRPr lang="en-US"/>
          </a:p>
        </p:txBody>
      </p:sp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534400" cy="1143000"/>
          </a:xfrm>
        </p:spPr>
        <p:txBody>
          <a:bodyPr/>
          <a:lstStyle/>
          <a:p>
            <a:r>
              <a:rPr lang="en-US" sz="3600" dirty="0"/>
              <a:t>Remedying a Double Black (Case 2) - 1</a:t>
            </a:r>
          </a:p>
        </p:txBody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887" y="1284817"/>
            <a:ext cx="8229600" cy="4495800"/>
          </a:xfrm>
        </p:spPr>
        <p:txBody>
          <a:bodyPr/>
          <a:lstStyle/>
          <a:p>
            <a:r>
              <a:rPr lang="en-US" dirty="0"/>
              <a:t>The sibling </a:t>
            </a:r>
            <a:r>
              <a:rPr lang="en-US" b="1" i="1" dirty="0">
                <a:solidFill>
                  <a:srgbClr val="FFFF00"/>
                </a:solidFill>
              </a:rPr>
              <a:t>y</a:t>
            </a:r>
            <a:r>
              <a:rPr lang="en-US" dirty="0"/>
              <a:t> of </a:t>
            </a:r>
            <a:r>
              <a:rPr lang="en-US" b="1" i="1" dirty="0">
                <a:solidFill>
                  <a:srgbClr val="FFFF00"/>
                </a:solidFill>
              </a:rPr>
              <a:t>r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dirty="0"/>
              <a:t>is black and both children are black</a:t>
            </a:r>
          </a:p>
          <a:p>
            <a:pPr lvl="1"/>
            <a:r>
              <a:rPr lang="en-US" dirty="0"/>
              <a:t>We perform a </a:t>
            </a:r>
            <a:r>
              <a:rPr lang="en-US" dirty="0">
                <a:solidFill>
                  <a:srgbClr val="FFFF00"/>
                </a:solidFill>
              </a:rPr>
              <a:t>recoloring</a:t>
            </a:r>
            <a:r>
              <a:rPr lang="en-US" dirty="0"/>
              <a:t>, equivalent to a </a:t>
            </a:r>
            <a:r>
              <a:rPr lang="en-US" dirty="0">
                <a:solidFill>
                  <a:srgbClr val="FFFF00"/>
                </a:solidFill>
              </a:rPr>
              <a:t>fusion</a:t>
            </a:r>
            <a:endParaRPr lang="en-US" dirty="0"/>
          </a:p>
          <a:p>
            <a:pPr lvl="2"/>
            <a:r>
              <a:rPr lang="en-US" dirty="0"/>
              <a:t>One colors </a:t>
            </a:r>
            <a:r>
              <a:rPr lang="en-US" b="1" i="1" dirty="0">
                <a:solidFill>
                  <a:srgbClr val="FFFF00"/>
                </a:solidFill>
              </a:rPr>
              <a:t>r</a:t>
            </a:r>
            <a:r>
              <a:rPr lang="en-US" dirty="0"/>
              <a:t> black</a:t>
            </a:r>
          </a:p>
          <a:p>
            <a:pPr lvl="2"/>
            <a:r>
              <a:rPr lang="en-US" dirty="0"/>
              <a:t>One colors </a:t>
            </a:r>
            <a:r>
              <a:rPr lang="en-US" b="1" i="1" dirty="0">
                <a:solidFill>
                  <a:srgbClr val="FFFF00"/>
                </a:solidFill>
              </a:rPr>
              <a:t>y </a:t>
            </a:r>
            <a:r>
              <a:rPr lang="en-US" dirty="0">
                <a:solidFill>
                  <a:srgbClr val="FF0000"/>
                </a:solidFill>
              </a:rPr>
              <a:t>red </a:t>
            </a:r>
          </a:p>
          <a:p>
            <a:pPr lvl="2"/>
            <a:r>
              <a:rPr lang="en-US" dirty="0"/>
              <a:t>If </a:t>
            </a:r>
            <a:r>
              <a:rPr lang="en-US" b="1" i="1" dirty="0">
                <a:solidFill>
                  <a:srgbClr val="FFFF00"/>
                </a:solidFill>
              </a:rPr>
              <a:t>x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one colors it black otherwise, one colors </a:t>
            </a:r>
            <a:r>
              <a:rPr lang="en-US" b="1" i="1" dirty="0">
                <a:solidFill>
                  <a:srgbClr val="FFFF00"/>
                </a:solidFill>
              </a:rPr>
              <a:t>x </a:t>
            </a:r>
            <a:r>
              <a:rPr lang="en-US" dirty="0"/>
              <a:t>double black </a:t>
            </a:r>
            <a:r>
              <a:rPr lang="en-US" dirty="0">
                <a:solidFill>
                  <a:srgbClr val="FFFF00"/>
                </a:solidFill>
              </a:rPr>
              <a:t>(see next slide)</a:t>
            </a:r>
            <a:endParaRPr lang="en-US" dirty="0"/>
          </a:p>
          <a:p>
            <a:pPr lvl="3"/>
            <a:r>
              <a:rPr lang="en-US" sz="2400" dirty="0"/>
              <a:t>Limited to log (n+1) </a:t>
            </a:r>
            <a:r>
              <a:rPr lang="en-US" sz="2400" dirty="0" err="1"/>
              <a:t>recolorings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228167"/>
            <a:ext cx="119186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B47E-ACD4-4837-9F9F-91D06FB02B6D}" type="slidenum">
              <a:rPr lang="en-US"/>
              <a:pPr/>
              <a:t>131</a:t>
            </a:fld>
            <a:endParaRPr lang="en-US"/>
          </a:p>
        </p:txBody>
      </p:sp>
      <p:sp>
        <p:nvSpPr>
          <p:cNvPr id="1258619" name="Oval 123"/>
          <p:cNvSpPr>
            <a:spLocks noChangeArrowheads="1"/>
          </p:cNvSpPr>
          <p:nvPr/>
        </p:nvSpPr>
        <p:spPr bwMode="auto">
          <a:xfrm>
            <a:off x="4876800" y="3886200"/>
            <a:ext cx="838200" cy="838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534400" cy="1143000"/>
          </a:xfrm>
        </p:spPr>
        <p:txBody>
          <a:bodyPr/>
          <a:lstStyle/>
          <a:p>
            <a:r>
              <a:rPr lang="en-US" sz="3600" dirty="0"/>
              <a:t>Remedying a Double Black (Case 2) - 2</a:t>
            </a:r>
          </a:p>
        </p:txBody>
      </p:sp>
      <p:cxnSp>
        <p:nvCxnSpPr>
          <p:cNvPr id="1258555" name="AutoShape 59"/>
          <p:cNvCxnSpPr>
            <a:cxnSpLocks noChangeShapeType="1"/>
            <a:stCxn id="1258554" idx="5"/>
            <a:endCxn id="1258560" idx="0"/>
          </p:cNvCxnSpPr>
          <p:nvPr/>
        </p:nvCxnSpPr>
        <p:spPr bwMode="auto">
          <a:xfrm>
            <a:off x="1481138" y="2039939"/>
            <a:ext cx="385763" cy="68263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1258556" name="AutoShape 60"/>
          <p:cNvCxnSpPr>
            <a:cxnSpLocks noChangeShapeType="1"/>
            <a:stCxn id="1258560" idx="3"/>
          </p:cNvCxnSpPr>
          <p:nvPr/>
        </p:nvCxnSpPr>
        <p:spPr bwMode="auto">
          <a:xfrm>
            <a:off x="1976908" y="2383309"/>
            <a:ext cx="571030" cy="65199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8557" name="Oval 61"/>
          <p:cNvSpPr>
            <a:spLocks noChangeArrowheads="1"/>
          </p:cNvSpPr>
          <p:nvPr/>
        </p:nvSpPr>
        <p:spPr bwMode="auto">
          <a:xfrm flipH="1">
            <a:off x="2132013" y="2533651"/>
            <a:ext cx="311150" cy="311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40</a:t>
            </a:r>
          </a:p>
        </p:txBody>
      </p:sp>
      <p:cxnSp>
        <p:nvCxnSpPr>
          <p:cNvPr id="1258558" name="AutoShape 62"/>
          <p:cNvCxnSpPr>
            <a:cxnSpLocks noChangeShapeType="1"/>
            <a:stCxn id="1258557" idx="5"/>
          </p:cNvCxnSpPr>
          <p:nvPr/>
        </p:nvCxnSpPr>
        <p:spPr bwMode="auto">
          <a:xfrm flipH="1">
            <a:off x="2035175" y="2808289"/>
            <a:ext cx="141288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8560" name="Oval 64"/>
          <p:cNvSpPr>
            <a:spLocks noChangeArrowheads="1"/>
          </p:cNvSpPr>
          <p:nvPr/>
        </p:nvSpPr>
        <p:spPr bwMode="auto">
          <a:xfrm flipH="1">
            <a:off x="1711325" y="2117726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30</a:t>
            </a:r>
          </a:p>
        </p:txBody>
      </p:sp>
      <p:cxnSp>
        <p:nvCxnSpPr>
          <p:cNvPr id="1258561" name="AutoShape 65"/>
          <p:cNvCxnSpPr>
            <a:cxnSpLocks noChangeShapeType="1"/>
            <a:stCxn id="1258560" idx="5"/>
          </p:cNvCxnSpPr>
          <p:nvPr/>
        </p:nvCxnSpPr>
        <p:spPr bwMode="auto">
          <a:xfrm flipH="1">
            <a:off x="1216025" y="2383309"/>
            <a:ext cx="540867" cy="65199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grpSp>
        <p:nvGrpSpPr>
          <p:cNvPr id="2" name="Group 1"/>
          <p:cNvGrpSpPr/>
          <p:nvPr/>
        </p:nvGrpSpPr>
        <p:grpSpPr>
          <a:xfrm>
            <a:off x="914400" y="1755776"/>
            <a:ext cx="612775" cy="401638"/>
            <a:chOff x="914400" y="1755776"/>
            <a:chExt cx="612775" cy="401638"/>
          </a:xfrm>
        </p:grpSpPr>
        <p:sp>
          <p:nvSpPr>
            <p:cNvPr id="1258554" name="Oval 58"/>
            <p:cNvSpPr>
              <a:spLocks noChangeArrowheads="1"/>
            </p:cNvSpPr>
            <p:nvPr/>
          </p:nvSpPr>
          <p:spPr bwMode="auto">
            <a:xfrm>
              <a:off x="1216025" y="1755776"/>
              <a:ext cx="311150" cy="31115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latin typeface="Tahoma" pitchFamily="34" charset="0"/>
                </a:rPr>
                <a:t>10</a:t>
              </a:r>
            </a:p>
          </p:txBody>
        </p:sp>
        <p:cxnSp>
          <p:nvCxnSpPr>
            <p:cNvPr id="1258562" name="AutoShape 66"/>
            <p:cNvCxnSpPr>
              <a:cxnSpLocks noChangeShapeType="1"/>
              <a:stCxn id="1258554" idx="3"/>
            </p:cNvCxnSpPr>
            <p:nvPr/>
          </p:nvCxnSpPr>
          <p:spPr bwMode="auto">
            <a:xfrm flipH="1">
              <a:off x="914400" y="2039939"/>
              <a:ext cx="347663" cy="11747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sp>
        <p:nvSpPr>
          <p:cNvPr id="1258564" name="Oval 68"/>
          <p:cNvSpPr>
            <a:spLocks noChangeArrowheads="1"/>
          </p:cNvSpPr>
          <p:nvPr/>
        </p:nvSpPr>
        <p:spPr bwMode="auto">
          <a:xfrm flipH="1">
            <a:off x="1316038" y="2514601"/>
            <a:ext cx="311150" cy="311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cxnSp>
        <p:nvCxnSpPr>
          <p:cNvPr id="1258566" name="AutoShape 70"/>
          <p:cNvCxnSpPr>
            <a:cxnSpLocks noChangeShapeType="1"/>
            <a:stCxn id="1258564" idx="3"/>
          </p:cNvCxnSpPr>
          <p:nvPr/>
        </p:nvCxnSpPr>
        <p:spPr bwMode="auto">
          <a:xfrm>
            <a:off x="1581150" y="2789239"/>
            <a:ext cx="150813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8567" name="Text Box 71"/>
          <p:cNvSpPr txBox="1">
            <a:spLocks noChangeArrowheads="1"/>
          </p:cNvSpPr>
          <p:nvPr/>
        </p:nvSpPr>
        <p:spPr bwMode="auto">
          <a:xfrm>
            <a:off x="1862138" y="1766889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58568" name="Text Box 72"/>
          <p:cNvSpPr txBox="1">
            <a:spLocks noChangeArrowheads="1"/>
          </p:cNvSpPr>
          <p:nvPr/>
        </p:nvSpPr>
        <p:spPr bwMode="auto">
          <a:xfrm>
            <a:off x="2438400" y="2286001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1258569" name="Text Box 73"/>
          <p:cNvSpPr txBox="1">
            <a:spLocks noChangeArrowheads="1"/>
          </p:cNvSpPr>
          <p:nvPr/>
        </p:nvSpPr>
        <p:spPr bwMode="auto">
          <a:xfrm>
            <a:off x="990600" y="24384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258570" name="AutoShape 74"/>
          <p:cNvSpPr>
            <a:spLocks noChangeArrowheads="1"/>
          </p:cNvSpPr>
          <p:nvPr/>
        </p:nvSpPr>
        <p:spPr bwMode="auto">
          <a:xfrm>
            <a:off x="2940505" y="2166144"/>
            <a:ext cx="1213982" cy="525464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8571" name="Oval 75"/>
          <p:cNvSpPr>
            <a:spLocks noChangeArrowheads="1"/>
          </p:cNvSpPr>
          <p:nvPr/>
        </p:nvSpPr>
        <p:spPr bwMode="auto">
          <a:xfrm>
            <a:off x="4645025" y="1755776"/>
            <a:ext cx="311150" cy="31115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10</a:t>
            </a:r>
          </a:p>
        </p:txBody>
      </p:sp>
      <p:cxnSp>
        <p:nvCxnSpPr>
          <p:cNvPr id="1258572" name="AutoShape 76"/>
          <p:cNvCxnSpPr>
            <a:cxnSpLocks noChangeShapeType="1"/>
            <a:stCxn id="1258571" idx="5"/>
          </p:cNvCxnSpPr>
          <p:nvPr/>
        </p:nvCxnSpPr>
        <p:spPr bwMode="auto">
          <a:xfrm>
            <a:off x="4910608" y="2021359"/>
            <a:ext cx="1140942" cy="99354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8574" name="Oval 78"/>
          <p:cNvSpPr>
            <a:spLocks noChangeArrowheads="1"/>
          </p:cNvSpPr>
          <p:nvPr/>
        </p:nvSpPr>
        <p:spPr bwMode="auto">
          <a:xfrm flipH="1">
            <a:off x="5561013" y="2533651"/>
            <a:ext cx="311150" cy="311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40</a:t>
            </a:r>
          </a:p>
        </p:txBody>
      </p:sp>
      <p:cxnSp>
        <p:nvCxnSpPr>
          <p:cNvPr id="1258575" name="AutoShape 79"/>
          <p:cNvCxnSpPr>
            <a:cxnSpLocks noChangeShapeType="1"/>
            <a:stCxn id="1258574" idx="5"/>
          </p:cNvCxnSpPr>
          <p:nvPr/>
        </p:nvCxnSpPr>
        <p:spPr bwMode="auto">
          <a:xfrm flipH="1">
            <a:off x="5464175" y="2808289"/>
            <a:ext cx="141288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8577" name="Oval 81"/>
          <p:cNvSpPr>
            <a:spLocks noChangeArrowheads="1"/>
          </p:cNvSpPr>
          <p:nvPr/>
        </p:nvSpPr>
        <p:spPr bwMode="auto">
          <a:xfrm flipH="1">
            <a:off x="5140325" y="2117726"/>
            <a:ext cx="311150" cy="311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30</a:t>
            </a:r>
          </a:p>
        </p:txBody>
      </p:sp>
      <p:cxnSp>
        <p:nvCxnSpPr>
          <p:cNvPr id="1258578" name="AutoShape 82"/>
          <p:cNvCxnSpPr>
            <a:cxnSpLocks noChangeShapeType="1"/>
            <a:stCxn id="1258577" idx="5"/>
          </p:cNvCxnSpPr>
          <p:nvPr/>
        </p:nvCxnSpPr>
        <p:spPr bwMode="auto">
          <a:xfrm flipH="1">
            <a:off x="4954588" y="2392364"/>
            <a:ext cx="230188" cy="190500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1258579" name="AutoShape 83"/>
          <p:cNvCxnSpPr>
            <a:cxnSpLocks noChangeShapeType="1"/>
            <a:stCxn id="1258571" idx="3"/>
          </p:cNvCxnSpPr>
          <p:nvPr/>
        </p:nvCxnSpPr>
        <p:spPr bwMode="auto">
          <a:xfrm flipH="1">
            <a:off x="4343400" y="2039939"/>
            <a:ext cx="347663" cy="11747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8580" name="Oval 84"/>
          <p:cNvSpPr>
            <a:spLocks noChangeArrowheads="1"/>
          </p:cNvSpPr>
          <p:nvPr/>
        </p:nvSpPr>
        <p:spPr bwMode="auto">
          <a:xfrm flipH="1">
            <a:off x="4745038" y="2514601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cxnSp>
        <p:nvCxnSpPr>
          <p:cNvPr id="1258581" name="AutoShape 85"/>
          <p:cNvCxnSpPr>
            <a:cxnSpLocks noChangeShapeType="1"/>
            <a:stCxn id="1258580" idx="5"/>
          </p:cNvCxnSpPr>
          <p:nvPr/>
        </p:nvCxnSpPr>
        <p:spPr bwMode="auto">
          <a:xfrm flipH="1">
            <a:off x="4648200" y="2789239"/>
            <a:ext cx="141288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8582" name="AutoShape 86"/>
          <p:cNvCxnSpPr>
            <a:cxnSpLocks noChangeShapeType="1"/>
            <a:stCxn id="1258580" idx="3"/>
          </p:cNvCxnSpPr>
          <p:nvPr/>
        </p:nvCxnSpPr>
        <p:spPr bwMode="auto">
          <a:xfrm>
            <a:off x="5010150" y="2789239"/>
            <a:ext cx="150813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8583" name="Text Box 87"/>
          <p:cNvSpPr txBox="1">
            <a:spLocks noChangeArrowheads="1"/>
          </p:cNvSpPr>
          <p:nvPr/>
        </p:nvSpPr>
        <p:spPr bwMode="auto">
          <a:xfrm>
            <a:off x="5248275" y="175260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58584" name="Text Box 88"/>
          <p:cNvSpPr txBox="1">
            <a:spLocks noChangeArrowheads="1"/>
          </p:cNvSpPr>
          <p:nvPr/>
        </p:nvSpPr>
        <p:spPr bwMode="auto">
          <a:xfrm>
            <a:off x="5867400" y="2286001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1258585" name="Text Box 89"/>
          <p:cNvSpPr txBox="1">
            <a:spLocks noChangeArrowheads="1"/>
          </p:cNvSpPr>
          <p:nvPr/>
        </p:nvSpPr>
        <p:spPr bwMode="auto">
          <a:xfrm>
            <a:off x="4419600" y="24384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258588" name="Text Box 92"/>
          <p:cNvSpPr txBox="1">
            <a:spLocks noChangeArrowheads="1"/>
          </p:cNvSpPr>
          <p:nvPr/>
        </p:nvSpPr>
        <p:spPr bwMode="auto">
          <a:xfrm>
            <a:off x="6326642" y="2221142"/>
            <a:ext cx="1276350" cy="3667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Recoloring</a:t>
            </a:r>
          </a:p>
        </p:txBody>
      </p:sp>
      <p:cxnSp>
        <p:nvCxnSpPr>
          <p:cNvPr id="1258591" name="AutoShape 95"/>
          <p:cNvCxnSpPr>
            <a:cxnSpLocks noChangeShapeType="1"/>
          </p:cNvCxnSpPr>
          <p:nvPr/>
        </p:nvCxnSpPr>
        <p:spPr bwMode="auto">
          <a:xfrm>
            <a:off x="1481138" y="4114800"/>
            <a:ext cx="1217612" cy="9953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8593" name="Oval 97"/>
          <p:cNvSpPr>
            <a:spLocks noChangeArrowheads="1"/>
          </p:cNvSpPr>
          <p:nvPr/>
        </p:nvSpPr>
        <p:spPr bwMode="auto">
          <a:xfrm flipH="1">
            <a:off x="2132013" y="4660900"/>
            <a:ext cx="311150" cy="311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40</a:t>
            </a:r>
          </a:p>
        </p:txBody>
      </p:sp>
      <p:cxnSp>
        <p:nvCxnSpPr>
          <p:cNvPr id="1258594" name="AutoShape 98"/>
          <p:cNvCxnSpPr>
            <a:cxnSpLocks noChangeShapeType="1"/>
            <a:stCxn id="1258593" idx="5"/>
          </p:cNvCxnSpPr>
          <p:nvPr/>
        </p:nvCxnSpPr>
        <p:spPr bwMode="auto">
          <a:xfrm flipH="1">
            <a:off x="2035175" y="4935538"/>
            <a:ext cx="141288" cy="2460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8596" name="Oval 100"/>
          <p:cNvSpPr>
            <a:spLocks noChangeArrowheads="1"/>
          </p:cNvSpPr>
          <p:nvPr/>
        </p:nvSpPr>
        <p:spPr bwMode="auto">
          <a:xfrm flipH="1">
            <a:off x="1711325" y="4244975"/>
            <a:ext cx="311150" cy="311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30</a:t>
            </a:r>
          </a:p>
        </p:txBody>
      </p:sp>
      <p:cxnSp>
        <p:nvCxnSpPr>
          <p:cNvPr id="1258597" name="AutoShape 101"/>
          <p:cNvCxnSpPr>
            <a:cxnSpLocks noChangeShapeType="1"/>
            <a:stCxn id="1258596" idx="5"/>
          </p:cNvCxnSpPr>
          <p:nvPr/>
        </p:nvCxnSpPr>
        <p:spPr bwMode="auto">
          <a:xfrm flipH="1">
            <a:off x="1148437" y="4510558"/>
            <a:ext cx="608455" cy="71647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8599" name="Oval 103"/>
          <p:cNvSpPr>
            <a:spLocks noChangeArrowheads="1"/>
          </p:cNvSpPr>
          <p:nvPr/>
        </p:nvSpPr>
        <p:spPr bwMode="auto">
          <a:xfrm flipH="1">
            <a:off x="1316038" y="4641850"/>
            <a:ext cx="311150" cy="311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cxnSp>
        <p:nvCxnSpPr>
          <p:cNvPr id="1258601" name="AutoShape 105"/>
          <p:cNvCxnSpPr>
            <a:cxnSpLocks noChangeShapeType="1"/>
            <a:stCxn id="1258599" idx="3"/>
          </p:cNvCxnSpPr>
          <p:nvPr/>
        </p:nvCxnSpPr>
        <p:spPr bwMode="auto">
          <a:xfrm>
            <a:off x="1581150" y="4916488"/>
            <a:ext cx="150813" cy="2460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8602" name="Text Box 106"/>
          <p:cNvSpPr txBox="1">
            <a:spLocks noChangeArrowheads="1"/>
          </p:cNvSpPr>
          <p:nvPr/>
        </p:nvSpPr>
        <p:spPr bwMode="auto">
          <a:xfrm>
            <a:off x="1874044" y="3937794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58603" name="Text Box 107"/>
          <p:cNvSpPr txBox="1">
            <a:spLocks noChangeArrowheads="1"/>
          </p:cNvSpPr>
          <p:nvPr/>
        </p:nvSpPr>
        <p:spPr bwMode="auto">
          <a:xfrm>
            <a:off x="2438400" y="441325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1258604" name="Text Box 108"/>
          <p:cNvSpPr txBox="1">
            <a:spLocks noChangeArrowheads="1"/>
          </p:cNvSpPr>
          <p:nvPr/>
        </p:nvSpPr>
        <p:spPr bwMode="auto">
          <a:xfrm>
            <a:off x="990600" y="456565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258605" name="AutoShape 109"/>
          <p:cNvCxnSpPr>
            <a:cxnSpLocks noChangeShapeType="1"/>
          </p:cNvCxnSpPr>
          <p:nvPr/>
        </p:nvCxnSpPr>
        <p:spPr bwMode="auto">
          <a:xfrm>
            <a:off x="4838262" y="3980003"/>
            <a:ext cx="1213288" cy="1180643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8607" name="Oval 111"/>
          <p:cNvSpPr>
            <a:spLocks noChangeArrowheads="1"/>
          </p:cNvSpPr>
          <p:nvPr/>
        </p:nvSpPr>
        <p:spPr bwMode="auto">
          <a:xfrm flipH="1">
            <a:off x="5561013" y="4630738"/>
            <a:ext cx="311150" cy="311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40</a:t>
            </a:r>
          </a:p>
        </p:txBody>
      </p:sp>
      <p:cxnSp>
        <p:nvCxnSpPr>
          <p:cNvPr id="1258608" name="AutoShape 112"/>
          <p:cNvCxnSpPr>
            <a:cxnSpLocks noChangeShapeType="1"/>
            <a:stCxn id="1258607" idx="5"/>
          </p:cNvCxnSpPr>
          <p:nvPr/>
        </p:nvCxnSpPr>
        <p:spPr bwMode="auto">
          <a:xfrm flipH="1">
            <a:off x="5464175" y="4905375"/>
            <a:ext cx="141288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8610" name="Oval 114"/>
          <p:cNvSpPr>
            <a:spLocks noChangeArrowheads="1"/>
          </p:cNvSpPr>
          <p:nvPr/>
        </p:nvSpPr>
        <p:spPr bwMode="auto">
          <a:xfrm flipH="1">
            <a:off x="5140325" y="4214813"/>
            <a:ext cx="311150" cy="311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30</a:t>
            </a:r>
          </a:p>
        </p:txBody>
      </p:sp>
      <p:cxnSp>
        <p:nvCxnSpPr>
          <p:cNvPr id="1258611" name="AutoShape 115"/>
          <p:cNvCxnSpPr>
            <a:cxnSpLocks noChangeShapeType="1"/>
            <a:stCxn id="1258610" idx="5"/>
          </p:cNvCxnSpPr>
          <p:nvPr/>
        </p:nvCxnSpPr>
        <p:spPr bwMode="auto">
          <a:xfrm flipH="1">
            <a:off x="4954588" y="4489450"/>
            <a:ext cx="230187" cy="190500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58612" name="Oval 116"/>
          <p:cNvSpPr>
            <a:spLocks noChangeArrowheads="1"/>
          </p:cNvSpPr>
          <p:nvPr/>
        </p:nvSpPr>
        <p:spPr bwMode="auto">
          <a:xfrm flipH="1">
            <a:off x="4745038" y="4611688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cxnSp>
        <p:nvCxnSpPr>
          <p:cNvPr id="1258613" name="AutoShape 117"/>
          <p:cNvCxnSpPr>
            <a:cxnSpLocks noChangeShapeType="1"/>
            <a:stCxn id="1258612" idx="5"/>
          </p:cNvCxnSpPr>
          <p:nvPr/>
        </p:nvCxnSpPr>
        <p:spPr bwMode="auto">
          <a:xfrm flipH="1">
            <a:off x="4648200" y="4886325"/>
            <a:ext cx="141288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8614" name="AutoShape 118"/>
          <p:cNvCxnSpPr>
            <a:cxnSpLocks noChangeShapeType="1"/>
            <a:stCxn id="1258612" idx="3"/>
          </p:cNvCxnSpPr>
          <p:nvPr/>
        </p:nvCxnSpPr>
        <p:spPr bwMode="auto">
          <a:xfrm>
            <a:off x="5010150" y="4886325"/>
            <a:ext cx="150813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8615" name="Text Box 119"/>
          <p:cNvSpPr txBox="1">
            <a:spLocks noChangeArrowheads="1"/>
          </p:cNvSpPr>
          <p:nvPr/>
        </p:nvSpPr>
        <p:spPr bwMode="auto">
          <a:xfrm>
            <a:off x="5307722" y="386584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1258616" name="Text Box 120"/>
          <p:cNvSpPr txBox="1">
            <a:spLocks noChangeArrowheads="1"/>
          </p:cNvSpPr>
          <p:nvPr/>
        </p:nvSpPr>
        <p:spPr bwMode="auto">
          <a:xfrm>
            <a:off x="5867400" y="4383088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1258617" name="Text Box 121"/>
          <p:cNvSpPr txBox="1">
            <a:spLocks noChangeArrowheads="1"/>
          </p:cNvSpPr>
          <p:nvPr/>
        </p:nvSpPr>
        <p:spPr bwMode="auto">
          <a:xfrm>
            <a:off x="4419600" y="4535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258620" name="Text Box 124"/>
          <p:cNvSpPr txBox="1">
            <a:spLocks noChangeArrowheads="1"/>
          </p:cNvSpPr>
          <p:nvPr/>
        </p:nvSpPr>
        <p:spPr bwMode="auto">
          <a:xfrm>
            <a:off x="6305550" y="3939382"/>
            <a:ext cx="1518364" cy="36933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Double black</a:t>
            </a:r>
          </a:p>
        </p:txBody>
      </p:sp>
      <p:sp>
        <p:nvSpPr>
          <p:cNvPr id="68" name="AutoShape 74"/>
          <p:cNvSpPr>
            <a:spLocks noChangeArrowheads="1"/>
          </p:cNvSpPr>
          <p:nvPr/>
        </p:nvSpPr>
        <p:spPr bwMode="auto">
          <a:xfrm>
            <a:off x="3015060" y="4105274"/>
            <a:ext cx="1335484" cy="525464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46699F-60AD-4EB7-9E13-5005067738C5}"/>
              </a:ext>
            </a:extLst>
          </p:cNvPr>
          <p:cNvSpPr txBox="1"/>
          <p:nvPr/>
        </p:nvSpPr>
        <p:spPr>
          <a:xfrm>
            <a:off x="1567677" y="5489768"/>
            <a:ext cx="2745655" cy="646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 is the sibling of r</a:t>
            </a:r>
          </a:p>
          <a:p>
            <a:pPr algn="ctr"/>
            <a:r>
              <a:rPr lang="en-US" dirty="0"/>
              <a:t>x is the parent of r and 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4B36BF1-10B4-4C53-A3F5-68827190ABCB}"/>
              </a:ext>
            </a:extLst>
          </p:cNvPr>
          <p:cNvSpPr/>
          <p:nvPr/>
        </p:nvSpPr>
        <p:spPr>
          <a:xfrm>
            <a:off x="4974528" y="5533707"/>
            <a:ext cx="3980577" cy="341632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FFFF00"/>
                </a:solidFill>
              </a:rPr>
              <a:t>y is black and</a:t>
            </a:r>
            <a:r>
              <a:rPr lang="en-US" dirty="0">
                <a:solidFill>
                  <a:srgbClr val="FFFF00"/>
                </a:solidFill>
              </a:rPr>
              <a:t> has two black children 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3831-4DFC-406A-B804-033146C8671D}" type="slidenum">
              <a:rPr lang="en-US"/>
              <a:pPr/>
              <a:t>132</a:t>
            </a:fld>
            <a:endParaRPr lang="en-US"/>
          </a:p>
        </p:txBody>
      </p:sp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1143000"/>
          </a:xfrm>
        </p:spPr>
        <p:txBody>
          <a:bodyPr/>
          <a:lstStyle/>
          <a:p>
            <a:r>
              <a:rPr lang="en-US" sz="3600" dirty="0"/>
              <a:t>Remedying a Double Black (Case 3) - 1</a:t>
            </a:r>
          </a:p>
        </p:txBody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229600" cy="4495800"/>
          </a:xfrm>
        </p:spPr>
        <p:txBody>
          <a:bodyPr/>
          <a:lstStyle/>
          <a:p>
            <a:r>
              <a:rPr lang="en-US" sz="2800" dirty="0"/>
              <a:t>The sibling </a:t>
            </a:r>
            <a:r>
              <a:rPr lang="en-US" sz="2800" b="1" i="1" dirty="0">
                <a:solidFill>
                  <a:srgbClr val="FFFF00"/>
                </a:solidFill>
              </a:rPr>
              <a:t>y</a:t>
            </a:r>
            <a:r>
              <a:rPr lang="en-US" sz="2800" dirty="0"/>
              <a:t> of </a:t>
            </a:r>
            <a:r>
              <a:rPr lang="en-US" sz="2800" b="1" i="1" dirty="0">
                <a:solidFill>
                  <a:srgbClr val="FFFF00"/>
                </a:solidFill>
              </a:rPr>
              <a:t>r </a:t>
            </a:r>
            <a:r>
              <a:rPr lang="en-US" sz="2800" dirty="0"/>
              <a:t>is red</a:t>
            </a:r>
          </a:p>
          <a:p>
            <a:r>
              <a:rPr lang="en-US" sz="2800" dirty="0"/>
              <a:t>One performs an </a:t>
            </a:r>
            <a:r>
              <a:rPr lang="en-US" sz="2800" dirty="0">
                <a:solidFill>
                  <a:srgbClr val="FFFF00"/>
                </a:solidFill>
              </a:rPr>
              <a:t>adjustment</a:t>
            </a:r>
            <a:r>
              <a:rPr lang="en-US" sz="2800" dirty="0"/>
              <a:t> operation</a:t>
            </a:r>
          </a:p>
          <a:p>
            <a:pPr lvl="1"/>
            <a:r>
              <a:rPr lang="en-US" dirty="0"/>
              <a:t>If </a:t>
            </a:r>
            <a:r>
              <a:rPr lang="en-US" b="1" i="1" dirty="0">
                <a:solidFill>
                  <a:srgbClr val="FFFF00"/>
                </a:solidFill>
              </a:rPr>
              <a:t>y</a:t>
            </a:r>
            <a:r>
              <a:rPr lang="en-US" dirty="0"/>
              <a:t> is a right child of </a:t>
            </a:r>
            <a:r>
              <a:rPr lang="en-US" b="1" i="1" dirty="0">
                <a:solidFill>
                  <a:srgbClr val="FFFF00"/>
                </a:solidFill>
              </a:rPr>
              <a:t>x</a:t>
            </a:r>
            <a:r>
              <a:rPr lang="en-US" dirty="0"/>
              <a:t>, let </a:t>
            </a:r>
            <a:r>
              <a:rPr lang="en-US" b="1" i="1" dirty="0">
                <a:solidFill>
                  <a:srgbClr val="FFFF00"/>
                </a:solidFill>
              </a:rPr>
              <a:t>z</a:t>
            </a:r>
            <a:r>
              <a:rPr lang="en-US" dirty="0"/>
              <a:t> be the right child of </a:t>
            </a:r>
            <a:r>
              <a:rPr lang="en-US" b="1" i="1" dirty="0">
                <a:solidFill>
                  <a:srgbClr val="FFFF00"/>
                </a:solidFill>
              </a:rPr>
              <a:t>y</a:t>
            </a:r>
            <a:r>
              <a:rPr lang="en-US" dirty="0"/>
              <a:t> otherwise let </a:t>
            </a:r>
            <a:r>
              <a:rPr lang="en-US" b="1" i="1" dirty="0">
                <a:solidFill>
                  <a:srgbClr val="FFFF00"/>
                </a:solidFill>
              </a:rPr>
              <a:t>z </a:t>
            </a:r>
            <a:r>
              <a:rPr lang="en-US" dirty="0"/>
              <a:t>be the left child of </a:t>
            </a:r>
            <a:r>
              <a:rPr lang="en-US" b="1" i="1" dirty="0">
                <a:solidFill>
                  <a:srgbClr val="FFFF00"/>
                </a:solidFill>
              </a:rPr>
              <a:t>y</a:t>
            </a:r>
          </a:p>
          <a:p>
            <a:pPr lvl="1"/>
            <a:r>
              <a:rPr lang="en-US" dirty="0"/>
              <a:t>Execute the trinode restructuring that makes </a:t>
            </a:r>
            <a:r>
              <a:rPr lang="en-US" b="1" i="1" dirty="0">
                <a:solidFill>
                  <a:srgbClr val="FFFF00"/>
                </a:solidFill>
              </a:rPr>
              <a:t>y</a:t>
            </a:r>
            <a:r>
              <a:rPr lang="en-US" dirty="0"/>
              <a:t> the parent of </a:t>
            </a:r>
            <a:r>
              <a:rPr lang="en-US" b="1" i="1" dirty="0">
                <a:solidFill>
                  <a:srgbClr val="FFFF00"/>
                </a:solidFill>
              </a:rPr>
              <a:t>x</a:t>
            </a:r>
            <a:endParaRPr lang="en-US" sz="2000" b="1" i="1" dirty="0">
              <a:solidFill>
                <a:srgbClr val="FFFF00"/>
              </a:solidFill>
            </a:endParaRPr>
          </a:p>
          <a:p>
            <a:pPr lvl="2"/>
            <a:r>
              <a:rPr lang="en-US" sz="2800" dirty="0"/>
              <a:t>Color </a:t>
            </a:r>
            <a:r>
              <a:rPr lang="en-US" sz="2800" b="1" i="1" dirty="0">
                <a:solidFill>
                  <a:srgbClr val="FFFF00"/>
                </a:solidFill>
              </a:rPr>
              <a:t>y</a:t>
            </a:r>
            <a:r>
              <a:rPr lang="en-US" sz="2800" dirty="0"/>
              <a:t> black and </a:t>
            </a:r>
            <a:r>
              <a:rPr lang="en-US" sz="2800" b="1" i="1" dirty="0">
                <a:solidFill>
                  <a:srgbClr val="FFFF00"/>
                </a:solidFill>
              </a:rPr>
              <a:t>x</a:t>
            </a:r>
            <a:r>
              <a:rPr lang="en-US" sz="2800" dirty="0"/>
              <a:t> red </a:t>
            </a:r>
          </a:p>
          <a:p>
            <a:pPr lvl="1"/>
            <a:r>
              <a:rPr lang="en-US" dirty="0"/>
              <a:t>After the adjustment, </a:t>
            </a:r>
            <a:r>
              <a:rPr lang="en-US" dirty="0">
                <a:solidFill>
                  <a:srgbClr val="FFFF00"/>
                </a:solidFill>
              </a:rPr>
              <a:t>case 1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case 2 </a:t>
            </a:r>
            <a:r>
              <a:rPr lang="en-US" dirty="0"/>
              <a:t>applies</a:t>
            </a:r>
          </a:p>
          <a:p>
            <a:r>
              <a:rPr lang="en-US" sz="2800" dirty="0"/>
              <a:t>At most one </a:t>
            </a:r>
            <a:r>
              <a:rPr lang="en-US" sz="2800" dirty="0">
                <a:solidFill>
                  <a:srgbClr val="FFFF00"/>
                </a:solidFill>
              </a:rPr>
              <a:t>adjustment</a:t>
            </a:r>
            <a:r>
              <a:rPr lang="en-US" sz="2800" dirty="0"/>
              <a:t> is needed  </a:t>
            </a:r>
            <a:r>
              <a:rPr lang="en-US" sz="2800" dirty="0">
                <a:solidFill>
                  <a:srgbClr val="FFFF00"/>
                </a:solidFill>
              </a:rPr>
              <a:t>(see next slide)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2633" name="AutoShape 41"/>
          <p:cNvCxnSpPr>
            <a:cxnSpLocks noChangeShapeType="1"/>
            <a:endCxn id="1262638" idx="5"/>
          </p:cNvCxnSpPr>
          <p:nvPr/>
        </p:nvCxnSpPr>
        <p:spPr bwMode="auto">
          <a:xfrm flipV="1">
            <a:off x="5220877" y="4000343"/>
            <a:ext cx="834537" cy="78386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7CFC-BA64-48A0-BAE6-7E36C1A3C2B8}" type="slidenum">
              <a:rPr lang="en-US"/>
              <a:pPr/>
              <a:t>133</a:t>
            </a:fld>
            <a:endParaRPr lang="en-US"/>
          </a:p>
        </p:txBody>
      </p:sp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1143000"/>
          </a:xfrm>
        </p:spPr>
        <p:txBody>
          <a:bodyPr/>
          <a:lstStyle/>
          <a:p>
            <a:r>
              <a:rPr lang="en-US" sz="3600" dirty="0"/>
              <a:t>Remedying a Double Black (Case 3) - 2</a:t>
            </a:r>
          </a:p>
        </p:txBody>
      </p:sp>
      <p:cxnSp>
        <p:nvCxnSpPr>
          <p:cNvPr id="1262596" name="AutoShape 4"/>
          <p:cNvCxnSpPr>
            <a:cxnSpLocks noChangeShapeType="1"/>
          </p:cNvCxnSpPr>
          <p:nvPr/>
        </p:nvCxnSpPr>
        <p:spPr bwMode="auto">
          <a:xfrm flipH="1">
            <a:off x="1968110" y="2058695"/>
            <a:ext cx="399352" cy="268298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1262597" name="AutoShape 5"/>
          <p:cNvCxnSpPr>
            <a:cxnSpLocks noChangeShapeType="1"/>
            <a:stCxn id="1262601" idx="3"/>
            <a:endCxn id="1262598" idx="7"/>
          </p:cNvCxnSpPr>
          <p:nvPr/>
        </p:nvCxnSpPr>
        <p:spPr bwMode="auto">
          <a:xfrm flipH="1">
            <a:off x="1535720" y="2564946"/>
            <a:ext cx="235894" cy="254691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62598" name="Oval 6"/>
          <p:cNvSpPr>
            <a:spLocks noChangeArrowheads="1"/>
          </p:cNvSpPr>
          <p:nvPr/>
        </p:nvSpPr>
        <p:spPr bwMode="auto">
          <a:xfrm>
            <a:off x="1223523" y="2760398"/>
            <a:ext cx="365762" cy="404511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10</a:t>
            </a:r>
          </a:p>
        </p:txBody>
      </p:sp>
      <p:cxnSp>
        <p:nvCxnSpPr>
          <p:cNvPr id="1262599" name="AutoShape 7"/>
          <p:cNvCxnSpPr>
            <a:cxnSpLocks noChangeShapeType="1"/>
            <a:stCxn id="1262598" idx="5"/>
          </p:cNvCxnSpPr>
          <p:nvPr/>
        </p:nvCxnSpPr>
        <p:spPr bwMode="auto">
          <a:xfrm>
            <a:off x="1535168" y="3117442"/>
            <a:ext cx="166085" cy="31989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62600" name="AutoShape 8"/>
          <p:cNvCxnSpPr>
            <a:cxnSpLocks noChangeShapeType="1"/>
            <a:stCxn id="1262598" idx="3"/>
          </p:cNvCxnSpPr>
          <p:nvPr/>
        </p:nvCxnSpPr>
        <p:spPr bwMode="auto">
          <a:xfrm flipH="1">
            <a:off x="1100359" y="3117442"/>
            <a:ext cx="177283" cy="31989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62601" name="Oval 9"/>
          <p:cNvSpPr>
            <a:spLocks noChangeArrowheads="1"/>
          </p:cNvSpPr>
          <p:nvPr/>
        </p:nvSpPr>
        <p:spPr bwMode="auto">
          <a:xfrm>
            <a:off x="1718049" y="2219674"/>
            <a:ext cx="365762" cy="404511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cxnSp>
        <p:nvCxnSpPr>
          <p:cNvPr id="1262602" name="AutoShape 10"/>
          <p:cNvCxnSpPr>
            <a:cxnSpLocks noChangeShapeType="1"/>
            <a:stCxn id="1262601" idx="5"/>
          </p:cNvCxnSpPr>
          <p:nvPr/>
        </p:nvCxnSpPr>
        <p:spPr bwMode="auto">
          <a:xfrm>
            <a:off x="2029692" y="2576718"/>
            <a:ext cx="270590" cy="24766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62603" name="AutoShape 11"/>
          <p:cNvCxnSpPr>
            <a:cxnSpLocks noChangeShapeType="1"/>
            <a:stCxn id="1262595" idx="3"/>
          </p:cNvCxnSpPr>
          <p:nvPr/>
        </p:nvCxnSpPr>
        <p:spPr bwMode="auto">
          <a:xfrm>
            <a:off x="2612479" y="2094392"/>
            <a:ext cx="800577" cy="48232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62604" name="Freeform 12"/>
          <p:cNvSpPr>
            <a:spLocks/>
          </p:cNvSpPr>
          <p:nvPr/>
        </p:nvSpPr>
        <p:spPr bwMode="auto">
          <a:xfrm>
            <a:off x="1059865" y="1585045"/>
            <a:ext cx="1998626" cy="1785217"/>
          </a:xfrm>
          <a:custGeom>
            <a:avLst/>
            <a:gdLst/>
            <a:ahLst/>
            <a:cxnLst>
              <a:cxn ang="0">
                <a:pos x="808" y="9"/>
              </a:cxn>
              <a:cxn ang="0">
                <a:pos x="1042" y="231"/>
              </a:cxn>
              <a:cxn ang="0">
                <a:pos x="634" y="543"/>
              </a:cxn>
              <a:cxn ang="0">
                <a:pos x="436" y="813"/>
              </a:cxn>
              <a:cxn ang="0">
                <a:pos x="16" y="777"/>
              </a:cxn>
              <a:cxn ang="0">
                <a:pos x="340" y="285"/>
              </a:cxn>
              <a:cxn ang="0">
                <a:pos x="808" y="9"/>
              </a:cxn>
            </a:cxnLst>
            <a:rect l="0" t="0" r="r" b="b"/>
            <a:pathLst>
              <a:path w="1071" h="865">
                <a:moveTo>
                  <a:pt x="808" y="9"/>
                </a:moveTo>
                <a:cubicBezTo>
                  <a:pt x="925" y="0"/>
                  <a:pt x="1071" y="142"/>
                  <a:pt x="1042" y="231"/>
                </a:cubicBezTo>
                <a:cubicBezTo>
                  <a:pt x="1013" y="320"/>
                  <a:pt x="735" y="446"/>
                  <a:pt x="634" y="543"/>
                </a:cubicBezTo>
                <a:cubicBezTo>
                  <a:pt x="533" y="640"/>
                  <a:pt x="539" y="774"/>
                  <a:pt x="436" y="813"/>
                </a:cubicBezTo>
                <a:cubicBezTo>
                  <a:pt x="333" y="852"/>
                  <a:pt x="32" y="865"/>
                  <a:pt x="16" y="777"/>
                </a:cubicBezTo>
                <a:cubicBezTo>
                  <a:pt x="0" y="689"/>
                  <a:pt x="208" y="413"/>
                  <a:pt x="340" y="285"/>
                </a:cubicBezTo>
                <a:cubicBezTo>
                  <a:pt x="472" y="157"/>
                  <a:pt x="691" y="18"/>
                  <a:pt x="808" y="9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2605" name="Text Box 13"/>
          <p:cNvSpPr txBox="1">
            <a:spLocks noChangeArrowheads="1"/>
          </p:cNvSpPr>
          <p:nvPr/>
        </p:nvSpPr>
        <p:spPr bwMode="auto">
          <a:xfrm>
            <a:off x="684212" y="2636568"/>
            <a:ext cx="662476" cy="51595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z=a</a:t>
            </a:r>
          </a:p>
        </p:txBody>
      </p:sp>
      <p:sp>
        <p:nvSpPr>
          <p:cNvPr id="1262606" name="Text Box 14"/>
          <p:cNvSpPr txBox="1">
            <a:spLocks noChangeArrowheads="1"/>
          </p:cNvSpPr>
          <p:nvPr/>
        </p:nvSpPr>
        <p:spPr bwMode="auto">
          <a:xfrm>
            <a:off x="863361" y="2042184"/>
            <a:ext cx="895743" cy="51595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y=b</a:t>
            </a:r>
          </a:p>
        </p:txBody>
      </p:sp>
      <p:sp>
        <p:nvSpPr>
          <p:cNvPr id="1262607" name="Text Box 15"/>
          <p:cNvSpPr txBox="1">
            <a:spLocks noChangeArrowheads="1"/>
          </p:cNvSpPr>
          <p:nvPr/>
        </p:nvSpPr>
        <p:spPr bwMode="auto">
          <a:xfrm>
            <a:off x="1579955" y="1447800"/>
            <a:ext cx="806169" cy="51595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x=c</a:t>
            </a:r>
          </a:p>
        </p:txBody>
      </p:sp>
      <p:sp>
        <p:nvSpPr>
          <p:cNvPr id="1262608" name="Oval 16"/>
          <p:cNvSpPr>
            <a:spLocks noChangeArrowheads="1"/>
          </p:cNvSpPr>
          <p:nvPr/>
        </p:nvSpPr>
        <p:spPr bwMode="auto">
          <a:xfrm>
            <a:off x="2923570" y="2141248"/>
            <a:ext cx="335904" cy="37149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40</a:t>
            </a:r>
          </a:p>
        </p:txBody>
      </p:sp>
      <p:sp>
        <p:nvSpPr>
          <p:cNvPr id="1262609" name="Text Box 17"/>
          <p:cNvSpPr txBox="1">
            <a:spLocks noChangeArrowheads="1"/>
          </p:cNvSpPr>
          <p:nvPr/>
        </p:nvSpPr>
        <p:spPr bwMode="auto">
          <a:xfrm>
            <a:off x="3013144" y="1744992"/>
            <a:ext cx="360163" cy="51595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r</a:t>
            </a:r>
          </a:p>
        </p:txBody>
      </p:sp>
      <p:cxnSp>
        <p:nvCxnSpPr>
          <p:cNvPr id="1262611" name="AutoShape 19"/>
          <p:cNvCxnSpPr>
            <a:cxnSpLocks noChangeShapeType="1"/>
          </p:cNvCxnSpPr>
          <p:nvPr/>
        </p:nvCxnSpPr>
        <p:spPr bwMode="auto">
          <a:xfrm flipH="1">
            <a:off x="2809737" y="2438440"/>
            <a:ext cx="139959" cy="11970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62612" name="AutoShape 20"/>
          <p:cNvSpPr>
            <a:spLocks noChangeArrowheads="1"/>
          </p:cNvSpPr>
          <p:nvPr/>
        </p:nvSpPr>
        <p:spPr bwMode="auto">
          <a:xfrm rot="2391006">
            <a:off x="3331625" y="3064663"/>
            <a:ext cx="2067603" cy="49532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2632" name="Oval 40"/>
          <p:cNvSpPr>
            <a:spLocks noChangeArrowheads="1"/>
          </p:cNvSpPr>
          <p:nvPr/>
        </p:nvSpPr>
        <p:spPr bwMode="auto">
          <a:xfrm>
            <a:off x="5384996" y="4238104"/>
            <a:ext cx="365762" cy="404511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10</a:t>
            </a:r>
          </a:p>
        </p:txBody>
      </p:sp>
      <p:cxnSp>
        <p:nvCxnSpPr>
          <p:cNvPr id="1262634" name="AutoShape 42"/>
          <p:cNvCxnSpPr>
            <a:cxnSpLocks noChangeShapeType="1"/>
            <a:endCxn id="1262635" idx="7"/>
          </p:cNvCxnSpPr>
          <p:nvPr/>
        </p:nvCxnSpPr>
        <p:spPr bwMode="auto">
          <a:xfrm>
            <a:off x="6306415" y="3993539"/>
            <a:ext cx="388053" cy="328570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1262636" name="AutoShape 44"/>
          <p:cNvCxnSpPr>
            <a:cxnSpLocks noChangeShapeType="1"/>
            <a:stCxn id="1262635" idx="5"/>
          </p:cNvCxnSpPr>
          <p:nvPr/>
        </p:nvCxnSpPr>
        <p:spPr bwMode="auto">
          <a:xfrm flipH="1">
            <a:off x="6463620" y="4632296"/>
            <a:ext cx="229535" cy="21257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62637" name="AutoShape 45"/>
          <p:cNvCxnSpPr>
            <a:cxnSpLocks noChangeShapeType="1"/>
            <a:stCxn id="1262635" idx="3"/>
          </p:cNvCxnSpPr>
          <p:nvPr/>
        </p:nvCxnSpPr>
        <p:spPr bwMode="auto">
          <a:xfrm>
            <a:off x="6953100" y="4608142"/>
            <a:ext cx="490240" cy="68044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62638" name="Oval 46"/>
          <p:cNvSpPr>
            <a:spLocks noChangeArrowheads="1"/>
          </p:cNvSpPr>
          <p:nvPr/>
        </p:nvSpPr>
        <p:spPr bwMode="auto">
          <a:xfrm flipH="1">
            <a:off x="6001849" y="3655071"/>
            <a:ext cx="365762" cy="404511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cxnSp>
        <p:nvCxnSpPr>
          <p:cNvPr id="1262639" name="AutoShape 47"/>
          <p:cNvCxnSpPr>
            <a:cxnSpLocks noChangeShapeType="1"/>
            <a:endCxn id="1262632" idx="5"/>
          </p:cNvCxnSpPr>
          <p:nvPr/>
        </p:nvCxnSpPr>
        <p:spPr bwMode="auto">
          <a:xfrm flipH="1" flipV="1">
            <a:off x="5696641" y="4607530"/>
            <a:ext cx="229534" cy="22495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62641" name="Freeform 49"/>
          <p:cNvSpPr>
            <a:spLocks/>
          </p:cNvSpPr>
          <p:nvPr/>
        </p:nvSpPr>
        <p:spPr bwMode="auto">
          <a:xfrm>
            <a:off x="5164723" y="3474497"/>
            <a:ext cx="2149783" cy="1444684"/>
          </a:xfrm>
          <a:custGeom>
            <a:avLst/>
            <a:gdLst/>
            <a:ahLst/>
            <a:cxnLst>
              <a:cxn ang="0">
                <a:pos x="658" y="0"/>
              </a:cxn>
              <a:cxn ang="0">
                <a:pos x="190" y="222"/>
              </a:cxn>
              <a:cxn ang="0">
                <a:pos x="22" y="612"/>
              </a:cxn>
              <a:cxn ang="0">
                <a:pos x="322" y="804"/>
              </a:cxn>
              <a:cxn ang="0">
                <a:pos x="700" y="546"/>
              </a:cxn>
              <a:cxn ang="0">
                <a:pos x="1090" y="804"/>
              </a:cxn>
              <a:cxn ang="0">
                <a:pos x="1426" y="522"/>
              </a:cxn>
              <a:cxn ang="0">
                <a:pos x="1174" y="216"/>
              </a:cxn>
              <a:cxn ang="0">
                <a:pos x="658" y="0"/>
              </a:cxn>
            </a:cxnLst>
            <a:rect l="0" t="0" r="r" b="b"/>
            <a:pathLst>
              <a:path w="1440" h="815">
                <a:moveTo>
                  <a:pt x="658" y="0"/>
                </a:moveTo>
                <a:cubicBezTo>
                  <a:pt x="490" y="0"/>
                  <a:pt x="296" y="120"/>
                  <a:pt x="190" y="222"/>
                </a:cubicBezTo>
                <a:cubicBezTo>
                  <a:pt x="84" y="324"/>
                  <a:pt x="0" y="515"/>
                  <a:pt x="22" y="612"/>
                </a:cubicBezTo>
                <a:cubicBezTo>
                  <a:pt x="44" y="709"/>
                  <a:pt x="209" y="815"/>
                  <a:pt x="322" y="804"/>
                </a:cubicBezTo>
                <a:cubicBezTo>
                  <a:pt x="435" y="793"/>
                  <a:pt x="572" y="546"/>
                  <a:pt x="700" y="546"/>
                </a:cubicBezTo>
                <a:cubicBezTo>
                  <a:pt x="828" y="546"/>
                  <a:pt x="969" y="808"/>
                  <a:pt x="1090" y="804"/>
                </a:cubicBezTo>
                <a:cubicBezTo>
                  <a:pt x="1211" y="800"/>
                  <a:pt x="1412" y="620"/>
                  <a:pt x="1426" y="522"/>
                </a:cubicBezTo>
                <a:cubicBezTo>
                  <a:pt x="1440" y="424"/>
                  <a:pt x="1302" y="303"/>
                  <a:pt x="1174" y="216"/>
                </a:cubicBezTo>
                <a:cubicBezTo>
                  <a:pt x="1046" y="129"/>
                  <a:pt x="826" y="0"/>
                  <a:pt x="658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2642" name="Text Box 50"/>
          <p:cNvSpPr txBox="1">
            <a:spLocks noChangeArrowheads="1"/>
          </p:cNvSpPr>
          <p:nvPr/>
        </p:nvSpPr>
        <p:spPr bwMode="auto">
          <a:xfrm>
            <a:off x="6097859" y="3131889"/>
            <a:ext cx="358297" cy="47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262643" name="Text Box 51"/>
          <p:cNvSpPr txBox="1">
            <a:spLocks noChangeArrowheads="1"/>
          </p:cNvSpPr>
          <p:nvPr/>
        </p:nvSpPr>
        <p:spPr bwMode="auto">
          <a:xfrm>
            <a:off x="5138648" y="4226752"/>
            <a:ext cx="358297" cy="47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1262644" name="Text Box 52"/>
          <p:cNvSpPr txBox="1">
            <a:spLocks noChangeArrowheads="1"/>
          </p:cNvSpPr>
          <p:nvPr/>
        </p:nvSpPr>
        <p:spPr bwMode="auto">
          <a:xfrm>
            <a:off x="6904027" y="4023465"/>
            <a:ext cx="358297" cy="47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</a:p>
        </p:txBody>
      </p:sp>
      <p:sp>
        <p:nvSpPr>
          <p:cNvPr id="1262645" name="Oval 53"/>
          <p:cNvSpPr>
            <a:spLocks noChangeArrowheads="1"/>
          </p:cNvSpPr>
          <p:nvPr/>
        </p:nvSpPr>
        <p:spPr bwMode="auto">
          <a:xfrm>
            <a:off x="7017862" y="4716913"/>
            <a:ext cx="335904" cy="37149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40</a:t>
            </a:r>
          </a:p>
        </p:txBody>
      </p:sp>
      <p:sp>
        <p:nvSpPr>
          <p:cNvPr id="1262646" name="Text Box 54"/>
          <p:cNvSpPr txBox="1">
            <a:spLocks noChangeArrowheads="1"/>
          </p:cNvSpPr>
          <p:nvPr/>
        </p:nvSpPr>
        <p:spPr bwMode="auto">
          <a:xfrm>
            <a:off x="7107436" y="4320657"/>
            <a:ext cx="360163" cy="51595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r</a:t>
            </a:r>
          </a:p>
        </p:txBody>
      </p:sp>
      <p:cxnSp>
        <p:nvCxnSpPr>
          <p:cNvPr id="1262647" name="AutoShape 55"/>
          <p:cNvCxnSpPr>
            <a:cxnSpLocks noChangeShapeType="1"/>
          </p:cNvCxnSpPr>
          <p:nvPr/>
        </p:nvCxnSpPr>
        <p:spPr bwMode="auto">
          <a:xfrm>
            <a:off x="8051229" y="4599982"/>
            <a:ext cx="166085" cy="31989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62648" name="AutoShape 56"/>
          <p:cNvCxnSpPr>
            <a:cxnSpLocks noChangeShapeType="1"/>
          </p:cNvCxnSpPr>
          <p:nvPr/>
        </p:nvCxnSpPr>
        <p:spPr bwMode="auto">
          <a:xfrm flipH="1">
            <a:off x="6866705" y="5014105"/>
            <a:ext cx="177283" cy="31989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62595" name="Oval 3"/>
          <p:cNvSpPr>
            <a:spLocks noChangeArrowheads="1"/>
          </p:cNvSpPr>
          <p:nvPr/>
        </p:nvSpPr>
        <p:spPr bwMode="auto">
          <a:xfrm flipH="1">
            <a:off x="2300282" y="1749120"/>
            <a:ext cx="365762" cy="404511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30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5655AB-F198-408D-917F-F05326F89FD1}"/>
              </a:ext>
            </a:extLst>
          </p:cNvPr>
          <p:cNvSpPr/>
          <p:nvPr/>
        </p:nvSpPr>
        <p:spPr>
          <a:xfrm>
            <a:off x="7776494" y="5497586"/>
            <a:ext cx="928459" cy="341632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FFFF00"/>
                </a:solidFill>
              </a:rPr>
              <a:t>y is red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29A88D-1A7E-48A2-903A-2C5782CE0BEC}"/>
              </a:ext>
            </a:extLst>
          </p:cNvPr>
          <p:cNvSpPr txBox="1"/>
          <p:nvPr/>
        </p:nvSpPr>
        <p:spPr>
          <a:xfrm>
            <a:off x="868558" y="3888074"/>
            <a:ext cx="2745655" cy="12003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 is the sibling of r</a:t>
            </a:r>
          </a:p>
          <a:p>
            <a:pPr algn="ctr"/>
            <a:r>
              <a:rPr lang="en-US" dirty="0"/>
              <a:t>x is the parent of r and y</a:t>
            </a:r>
          </a:p>
          <a:p>
            <a:pPr algn="ctr"/>
            <a:r>
              <a:rPr lang="en-US" dirty="0"/>
              <a:t>z is a child of y</a:t>
            </a:r>
          </a:p>
          <a:p>
            <a:pPr algn="ctr"/>
            <a:r>
              <a:rPr lang="en-US" dirty="0"/>
              <a:t>a, b, c is in-order</a:t>
            </a:r>
          </a:p>
        </p:txBody>
      </p:sp>
      <p:sp>
        <p:nvSpPr>
          <p:cNvPr id="1262635" name="Oval 43"/>
          <p:cNvSpPr>
            <a:spLocks noChangeArrowheads="1"/>
          </p:cNvSpPr>
          <p:nvPr/>
        </p:nvSpPr>
        <p:spPr bwMode="auto">
          <a:xfrm flipH="1">
            <a:off x="6640903" y="4262870"/>
            <a:ext cx="365762" cy="404511"/>
          </a:xfrm>
          <a:prstGeom prst="ellipse">
            <a:avLst/>
          </a:prstGeom>
          <a:solidFill>
            <a:srgbClr val="EF0129"/>
          </a:solidFill>
          <a:ln w="3810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30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AutoShape 4">
            <a:extLst>
              <a:ext uri="{FF2B5EF4-FFF2-40B4-BE49-F238E27FC236}">
                <a16:creationId xmlns:a16="http://schemas.microsoft.com/office/drawing/2014/main" id="{8B6F7EDD-6CC8-4EF5-823A-FE34FD4A275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72957" y="2538789"/>
            <a:ext cx="809496" cy="70264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7CFC-BA64-48A0-BAE6-7E36C1A3C2B8}" type="slidenum">
              <a:rPr lang="en-US"/>
              <a:pPr/>
              <a:t>134</a:t>
            </a:fld>
            <a:endParaRPr lang="en-US"/>
          </a:p>
        </p:txBody>
      </p:sp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1143000"/>
          </a:xfrm>
        </p:spPr>
        <p:txBody>
          <a:bodyPr/>
          <a:lstStyle/>
          <a:p>
            <a:r>
              <a:rPr lang="en-US" sz="3600" dirty="0"/>
              <a:t>Remedying a Double Black (Case 3) - 3</a:t>
            </a:r>
          </a:p>
        </p:txBody>
      </p:sp>
      <p:cxnSp>
        <p:nvCxnSpPr>
          <p:cNvPr id="1262596" name="AutoShape 4"/>
          <p:cNvCxnSpPr>
            <a:cxnSpLocks noChangeShapeType="1"/>
          </p:cNvCxnSpPr>
          <p:nvPr/>
        </p:nvCxnSpPr>
        <p:spPr bwMode="auto">
          <a:xfrm>
            <a:off x="2599744" y="2063912"/>
            <a:ext cx="379316" cy="368993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1262597" name="AutoShape 5"/>
          <p:cNvCxnSpPr>
            <a:cxnSpLocks noChangeShapeType="1"/>
            <a:endCxn id="1262601" idx="5"/>
          </p:cNvCxnSpPr>
          <p:nvPr/>
        </p:nvCxnSpPr>
        <p:spPr bwMode="auto">
          <a:xfrm>
            <a:off x="2763049" y="2222122"/>
            <a:ext cx="303822" cy="316667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62598" name="Oval 6"/>
          <p:cNvSpPr>
            <a:spLocks noChangeArrowheads="1"/>
          </p:cNvSpPr>
          <p:nvPr/>
        </p:nvSpPr>
        <p:spPr bwMode="auto">
          <a:xfrm>
            <a:off x="3286895" y="2622135"/>
            <a:ext cx="397315" cy="425336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30</a:t>
            </a:r>
          </a:p>
        </p:txBody>
      </p:sp>
      <p:cxnSp>
        <p:nvCxnSpPr>
          <p:cNvPr id="1262600" name="AutoShape 8"/>
          <p:cNvCxnSpPr>
            <a:cxnSpLocks noChangeShapeType="1"/>
            <a:stCxn id="1262598" idx="3"/>
          </p:cNvCxnSpPr>
          <p:nvPr/>
        </p:nvCxnSpPr>
        <p:spPr bwMode="auto">
          <a:xfrm flipH="1">
            <a:off x="3153106" y="2985182"/>
            <a:ext cx="191974" cy="41802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62601" name="Oval 9"/>
          <p:cNvSpPr>
            <a:spLocks noChangeArrowheads="1"/>
          </p:cNvSpPr>
          <p:nvPr/>
        </p:nvSpPr>
        <p:spPr bwMode="auto">
          <a:xfrm>
            <a:off x="2727741" y="2175742"/>
            <a:ext cx="397315" cy="425336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cxnSp>
        <p:nvCxnSpPr>
          <p:cNvPr id="1262603" name="AutoShape 11"/>
          <p:cNvCxnSpPr>
            <a:cxnSpLocks noChangeShapeType="1"/>
            <a:endCxn id="1262595" idx="5"/>
          </p:cNvCxnSpPr>
          <p:nvPr/>
        </p:nvCxnSpPr>
        <p:spPr bwMode="auto">
          <a:xfrm flipV="1">
            <a:off x="1371600" y="2156210"/>
            <a:ext cx="935927" cy="109090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62604" name="Freeform 12"/>
          <p:cNvSpPr>
            <a:spLocks/>
          </p:cNvSpPr>
          <p:nvPr/>
        </p:nvSpPr>
        <p:spPr bwMode="auto">
          <a:xfrm rot="5400000">
            <a:off x="1816250" y="1713431"/>
            <a:ext cx="2440213" cy="1753455"/>
          </a:xfrm>
          <a:custGeom>
            <a:avLst/>
            <a:gdLst/>
            <a:ahLst/>
            <a:cxnLst>
              <a:cxn ang="0">
                <a:pos x="808" y="9"/>
              </a:cxn>
              <a:cxn ang="0">
                <a:pos x="1042" y="231"/>
              </a:cxn>
              <a:cxn ang="0">
                <a:pos x="634" y="543"/>
              </a:cxn>
              <a:cxn ang="0">
                <a:pos x="436" y="813"/>
              </a:cxn>
              <a:cxn ang="0">
                <a:pos x="16" y="777"/>
              </a:cxn>
              <a:cxn ang="0">
                <a:pos x="340" y="285"/>
              </a:cxn>
              <a:cxn ang="0">
                <a:pos x="808" y="9"/>
              </a:cxn>
            </a:cxnLst>
            <a:rect l="0" t="0" r="r" b="b"/>
            <a:pathLst>
              <a:path w="1071" h="865">
                <a:moveTo>
                  <a:pt x="808" y="9"/>
                </a:moveTo>
                <a:cubicBezTo>
                  <a:pt x="925" y="0"/>
                  <a:pt x="1071" y="142"/>
                  <a:pt x="1042" y="231"/>
                </a:cubicBezTo>
                <a:cubicBezTo>
                  <a:pt x="1013" y="320"/>
                  <a:pt x="735" y="446"/>
                  <a:pt x="634" y="543"/>
                </a:cubicBezTo>
                <a:cubicBezTo>
                  <a:pt x="533" y="640"/>
                  <a:pt x="539" y="774"/>
                  <a:pt x="436" y="813"/>
                </a:cubicBezTo>
                <a:cubicBezTo>
                  <a:pt x="333" y="852"/>
                  <a:pt x="32" y="865"/>
                  <a:pt x="16" y="777"/>
                </a:cubicBezTo>
                <a:cubicBezTo>
                  <a:pt x="0" y="689"/>
                  <a:pt x="208" y="413"/>
                  <a:pt x="340" y="285"/>
                </a:cubicBezTo>
                <a:cubicBezTo>
                  <a:pt x="472" y="157"/>
                  <a:pt x="691" y="18"/>
                  <a:pt x="808" y="9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2606" name="Text Box 14"/>
          <p:cNvSpPr txBox="1">
            <a:spLocks noChangeArrowheads="1"/>
          </p:cNvSpPr>
          <p:nvPr/>
        </p:nvSpPr>
        <p:spPr bwMode="auto">
          <a:xfrm>
            <a:off x="3443109" y="1836288"/>
            <a:ext cx="973015" cy="542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y=b</a:t>
            </a:r>
          </a:p>
        </p:txBody>
      </p:sp>
      <p:sp>
        <p:nvSpPr>
          <p:cNvPr id="1262607" name="Text Box 15"/>
          <p:cNvSpPr txBox="1">
            <a:spLocks noChangeArrowheads="1"/>
          </p:cNvSpPr>
          <p:nvPr/>
        </p:nvSpPr>
        <p:spPr bwMode="auto">
          <a:xfrm>
            <a:off x="2508415" y="1626078"/>
            <a:ext cx="875714" cy="542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x=a</a:t>
            </a:r>
          </a:p>
        </p:txBody>
      </p:sp>
      <p:sp>
        <p:nvSpPr>
          <p:cNvPr id="1262608" name="Oval 16"/>
          <p:cNvSpPr>
            <a:spLocks noChangeArrowheads="1"/>
          </p:cNvSpPr>
          <p:nvPr/>
        </p:nvSpPr>
        <p:spPr bwMode="auto">
          <a:xfrm>
            <a:off x="1535797" y="2622135"/>
            <a:ext cx="364881" cy="39061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262609" name="Text Box 17"/>
          <p:cNvSpPr txBox="1">
            <a:spLocks noChangeArrowheads="1"/>
          </p:cNvSpPr>
          <p:nvPr/>
        </p:nvSpPr>
        <p:spPr bwMode="auto">
          <a:xfrm>
            <a:off x="1633099" y="2205479"/>
            <a:ext cx="391233" cy="542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r</a:t>
            </a:r>
          </a:p>
        </p:txBody>
      </p:sp>
      <p:cxnSp>
        <p:nvCxnSpPr>
          <p:cNvPr id="1262610" name="AutoShape 18"/>
          <p:cNvCxnSpPr>
            <a:cxnSpLocks noChangeShapeType="1"/>
          </p:cNvCxnSpPr>
          <p:nvPr/>
        </p:nvCxnSpPr>
        <p:spPr bwMode="auto">
          <a:xfrm>
            <a:off x="1843919" y="2934627"/>
            <a:ext cx="180413" cy="33636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62612" name="AutoShape 20"/>
          <p:cNvSpPr>
            <a:spLocks noChangeArrowheads="1"/>
          </p:cNvSpPr>
          <p:nvPr/>
        </p:nvSpPr>
        <p:spPr bwMode="auto">
          <a:xfrm rot="2391006">
            <a:off x="4003473" y="3662587"/>
            <a:ext cx="1431284" cy="52082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62633" name="AutoShape 41"/>
          <p:cNvCxnSpPr>
            <a:cxnSpLocks noChangeShapeType="1"/>
            <a:stCxn id="1262632" idx="7"/>
          </p:cNvCxnSpPr>
          <p:nvPr/>
        </p:nvCxnSpPr>
        <p:spPr bwMode="auto">
          <a:xfrm flipV="1">
            <a:off x="5939293" y="4095625"/>
            <a:ext cx="435228" cy="376948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1262634" name="AutoShape 42"/>
          <p:cNvCxnSpPr>
            <a:cxnSpLocks noChangeShapeType="1"/>
            <a:stCxn id="1262638" idx="3"/>
          </p:cNvCxnSpPr>
          <p:nvPr/>
        </p:nvCxnSpPr>
        <p:spPr bwMode="auto">
          <a:xfrm>
            <a:off x="6624458" y="4148347"/>
            <a:ext cx="919342" cy="886921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62635" name="Oval 43"/>
          <p:cNvSpPr>
            <a:spLocks noChangeArrowheads="1"/>
          </p:cNvSpPr>
          <p:nvPr/>
        </p:nvSpPr>
        <p:spPr bwMode="auto">
          <a:xfrm flipH="1">
            <a:off x="6964412" y="4436325"/>
            <a:ext cx="397315" cy="425336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30</a:t>
            </a:r>
          </a:p>
        </p:txBody>
      </p:sp>
      <p:cxnSp>
        <p:nvCxnSpPr>
          <p:cNvPr id="1262636" name="AutoShape 44"/>
          <p:cNvCxnSpPr>
            <a:cxnSpLocks noChangeShapeType="1"/>
            <a:stCxn id="1262635" idx="5"/>
          </p:cNvCxnSpPr>
          <p:nvPr/>
        </p:nvCxnSpPr>
        <p:spPr bwMode="auto">
          <a:xfrm flipH="1">
            <a:off x="6771835" y="4824771"/>
            <a:ext cx="249336" cy="22351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62638" name="Oval 46"/>
          <p:cNvSpPr>
            <a:spLocks noChangeArrowheads="1"/>
          </p:cNvSpPr>
          <p:nvPr/>
        </p:nvSpPr>
        <p:spPr bwMode="auto">
          <a:xfrm flipH="1">
            <a:off x="6285328" y="3785300"/>
            <a:ext cx="397315" cy="425336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cxnSp>
        <p:nvCxnSpPr>
          <p:cNvPr id="1262639" name="AutoShape 47"/>
          <p:cNvCxnSpPr>
            <a:cxnSpLocks noChangeShapeType="1"/>
            <a:endCxn id="1262632" idx="5"/>
          </p:cNvCxnSpPr>
          <p:nvPr/>
        </p:nvCxnSpPr>
        <p:spPr bwMode="auto">
          <a:xfrm flipH="1" flipV="1">
            <a:off x="5938692" y="4798730"/>
            <a:ext cx="249335" cy="2365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62640" name="AutoShape 48"/>
          <p:cNvCxnSpPr>
            <a:cxnSpLocks noChangeShapeType="1"/>
            <a:stCxn id="1262632" idx="3"/>
          </p:cNvCxnSpPr>
          <p:nvPr/>
        </p:nvCxnSpPr>
        <p:spPr bwMode="auto">
          <a:xfrm flipH="1">
            <a:off x="5134959" y="4773331"/>
            <a:ext cx="523389" cy="78926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62641" name="Freeform 49"/>
          <p:cNvSpPr>
            <a:spLocks/>
          </p:cNvSpPr>
          <p:nvPr/>
        </p:nvSpPr>
        <p:spPr bwMode="auto">
          <a:xfrm>
            <a:off x="5360963" y="3603013"/>
            <a:ext cx="2335237" cy="1519059"/>
          </a:xfrm>
          <a:custGeom>
            <a:avLst/>
            <a:gdLst/>
            <a:ahLst/>
            <a:cxnLst>
              <a:cxn ang="0">
                <a:pos x="658" y="0"/>
              </a:cxn>
              <a:cxn ang="0">
                <a:pos x="190" y="222"/>
              </a:cxn>
              <a:cxn ang="0">
                <a:pos x="22" y="612"/>
              </a:cxn>
              <a:cxn ang="0">
                <a:pos x="322" y="804"/>
              </a:cxn>
              <a:cxn ang="0">
                <a:pos x="700" y="546"/>
              </a:cxn>
              <a:cxn ang="0">
                <a:pos x="1090" y="804"/>
              </a:cxn>
              <a:cxn ang="0">
                <a:pos x="1426" y="522"/>
              </a:cxn>
              <a:cxn ang="0">
                <a:pos x="1174" y="216"/>
              </a:cxn>
              <a:cxn ang="0">
                <a:pos x="658" y="0"/>
              </a:cxn>
            </a:cxnLst>
            <a:rect l="0" t="0" r="r" b="b"/>
            <a:pathLst>
              <a:path w="1440" h="815">
                <a:moveTo>
                  <a:pt x="658" y="0"/>
                </a:moveTo>
                <a:cubicBezTo>
                  <a:pt x="490" y="0"/>
                  <a:pt x="296" y="120"/>
                  <a:pt x="190" y="222"/>
                </a:cubicBezTo>
                <a:cubicBezTo>
                  <a:pt x="84" y="324"/>
                  <a:pt x="0" y="515"/>
                  <a:pt x="22" y="612"/>
                </a:cubicBezTo>
                <a:cubicBezTo>
                  <a:pt x="44" y="709"/>
                  <a:pt x="209" y="815"/>
                  <a:pt x="322" y="804"/>
                </a:cubicBezTo>
                <a:cubicBezTo>
                  <a:pt x="435" y="793"/>
                  <a:pt x="572" y="546"/>
                  <a:pt x="700" y="546"/>
                </a:cubicBezTo>
                <a:cubicBezTo>
                  <a:pt x="828" y="546"/>
                  <a:pt x="969" y="808"/>
                  <a:pt x="1090" y="804"/>
                </a:cubicBezTo>
                <a:cubicBezTo>
                  <a:pt x="1211" y="800"/>
                  <a:pt x="1412" y="620"/>
                  <a:pt x="1426" y="522"/>
                </a:cubicBezTo>
                <a:cubicBezTo>
                  <a:pt x="1440" y="424"/>
                  <a:pt x="1302" y="303"/>
                  <a:pt x="1174" y="216"/>
                </a:cubicBezTo>
                <a:cubicBezTo>
                  <a:pt x="1046" y="129"/>
                  <a:pt x="826" y="0"/>
                  <a:pt x="658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2642" name="Text Box 50"/>
          <p:cNvSpPr txBox="1">
            <a:spLocks noChangeArrowheads="1"/>
          </p:cNvSpPr>
          <p:nvPr/>
        </p:nvSpPr>
        <p:spPr bwMode="auto">
          <a:xfrm>
            <a:off x="6374521" y="3247119"/>
            <a:ext cx="389206" cy="50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262643" name="Text Box 51"/>
          <p:cNvSpPr txBox="1">
            <a:spLocks noChangeArrowheads="1"/>
          </p:cNvSpPr>
          <p:nvPr/>
        </p:nvSpPr>
        <p:spPr bwMode="auto">
          <a:xfrm>
            <a:off x="5359538" y="4191486"/>
            <a:ext cx="389206" cy="50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</a:t>
            </a:r>
          </a:p>
        </p:txBody>
      </p:sp>
      <p:sp>
        <p:nvSpPr>
          <p:cNvPr id="1262644" name="Text Box 52"/>
          <p:cNvSpPr txBox="1">
            <a:spLocks noChangeArrowheads="1"/>
          </p:cNvSpPr>
          <p:nvPr/>
        </p:nvSpPr>
        <p:spPr bwMode="auto">
          <a:xfrm>
            <a:off x="7250235" y="4184595"/>
            <a:ext cx="389206" cy="50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</a:p>
        </p:txBody>
      </p:sp>
      <p:sp>
        <p:nvSpPr>
          <p:cNvPr id="1262645" name="Oval 53"/>
          <p:cNvSpPr>
            <a:spLocks noChangeArrowheads="1"/>
          </p:cNvSpPr>
          <p:nvPr/>
        </p:nvSpPr>
        <p:spPr bwMode="auto">
          <a:xfrm>
            <a:off x="5261635" y="4913743"/>
            <a:ext cx="364881" cy="39061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262646" name="Text Box 54"/>
          <p:cNvSpPr txBox="1">
            <a:spLocks noChangeArrowheads="1"/>
          </p:cNvSpPr>
          <p:nvPr/>
        </p:nvSpPr>
        <p:spPr bwMode="auto">
          <a:xfrm>
            <a:off x="4779182" y="4850810"/>
            <a:ext cx="391233" cy="542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r</a:t>
            </a:r>
          </a:p>
        </p:txBody>
      </p:sp>
      <p:cxnSp>
        <p:nvCxnSpPr>
          <p:cNvPr id="1262647" name="AutoShape 55"/>
          <p:cNvCxnSpPr>
            <a:cxnSpLocks noChangeShapeType="1"/>
          </p:cNvCxnSpPr>
          <p:nvPr/>
        </p:nvCxnSpPr>
        <p:spPr bwMode="auto">
          <a:xfrm>
            <a:off x="5569757" y="5226235"/>
            <a:ext cx="180413" cy="33636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3487851" y="2550396"/>
            <a:ext cx="973015" cy="542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z=c</a:t>
            </a:r>
          </a:p>
        </p:txBody>
      </p:sp>
      <p:sp>
        <p:nvSpPr>
          <p:cNvPr id="1262595" name="Oval 3"/>
          <p:cNvSpPr>
            <a:spLocks noChangeArrowheads="1"/>
          </p:cNvSpPr>
          <p:nvPr/>
        </p:nvSpPr>
        <p:spPr bwMode="auto">
          <a:xfrm flipH="1">
            <a:off x="2249342" y="1793163"/>
            <a:ext cx="397315" cy="425336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D0290E-8060-416A-AD81-EF04D57D7864}"/>
              </a:ext>
            </a:extLst>
          </p:cNvPr>
          <p:cNvSpPr txBox="1"/>
          <p:nvPr/>
        </p:nvSpPr>
        <p:spPr>
          <a:xfrm>
            <a:off x="559343" y="4362542"/>
            <a:ext cx="2745655" cy="12003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 is the sibling of r</a:t>
            </a:r>
          </a:p>
          <a:p>
            <a:pPr algn="ctr"/>
            <a:r>
              <a:rPr lang="en-US" dirty="0"/>
              <a:t>x is the parent of r and y</a:t>
            </a:r>
          </a:p>
          <a:p>
            <a:pPr algn="ctr"/>
            <a:r>
              <a:rPr lang="en-US" dirty="0"/>
              <a:t>z is a child of y</a:t>
            </a:r>
          </a:p>
          <a:p>
            <a:pPr algn="ctr"/>
            <a:r>
              <a:rPr lang="en-US" dirty="0"/>
              <a:t>a, b, c is in-order</a:t>
            </a:r>
          </a:p>
        </p:txBody>
      </p:sp>
      <p:sp>
        <p:nvSpPr>
          <p:cNvPr id="1262632" name="Oval 40"/>
          <p:cNvSpPr>
            <a:spLocks noChangeArrowheads="1"/>
          </p:cNvSpPr>
          <p:nvPr/>
        </p:nvSpPr>
        <p:spPr bwMode="auto">
          <a:xfrm>
            <a:off x="5600163" y="4410284"/>
            <a:ext cx="397315" cy="425336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9756524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D919-AD74-4F24-AE3C-92D81E988C22}" type="slidenum">
              <a:rPr lang="en-US"/>
              <a:pPr/>
              <a:t>135</a:t>
            </a:fld>
            <a:endParaRPr lang="en-US"/>
          </a:p>
        </p:txBody>
      </p:sp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r>
              <a:rPr lang="en-US" sz="4000" dirty="0"/>
              <a:t>Remedying a Double Black Summary</a:t>
            </a:r>
          </a:p>
        </p:txBody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4083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algorithm for remedying a double black node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with sibling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y</a:t>
            </a:r>
            <a:r>
              <a:rPr lang="en-US" sz="2400" dirty="0"/>
              <a:t> considers three cases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FF00"/>
                </a:solidFill>
              </a:rPr>
              <a:t>Case 1</a:t>
            </a:r>
            <a:r>
              <a:rPr lang="en-US" sz="2400" dirty="0"/>
              <a:t>: </a:t>
            </a:r>
            <a:r>
              <a:rPr lang="en-US" sz="2400" b="1" i="1" dirty="0">
                <a:latin typeface="Times New Roman" pitchFamily="18" charset="0"/>
              </a:rPr>
              <a:t>y</a:t>
            </a:r>
            <a:r>
              <a:rPr lang="en-US" sz="2400" dirty="0"/>
              <a:t> is black and has a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child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perform a </a:t>
            </a:r>
            <a:r>
              <a:rPr lang="en-US" sz="2000" dirty="0">
                <a:solidFill>
                  <a:srgbClr val="FFFF00"/>
                </a:solidFill>
              </a:rPr>
              <a:t>restructuring</a:t>
            </a:r>
            <a:r>
              <a:rPr lang="en-US" sz="2000" dirty="0"/>
              <a:t>, equivalent to a </a:t>
            </a:r>
            <a:r>
              <a:rPr lang="en-US" sz="2000" dirty="0">
                <a:solidFill>
                  <a:srgbClr val="FFFF00"/>
                </a:solidFill>
              </a:rPr>
              <a:t>transfer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/>
              <a:t>, and we are done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FF00"/>
                </a:solidFill>
              </a:rPr>
              <a:t>Case 2</a:t>
            </a:r>
            <a:r>
              <a:rPr lang="en-US" sz="2400" dirty="0"/>
              <a:t>: </a:t>
            </a:r>
            <a:r>
              <a:rPr lang="en-US" sz="2400" b="1" i="1" dirty="0">
                <a:latin typeface="Times New Roman" pitchFamily="18" charset="0"/>
              </a:rPr>
              <a:t>y</a:t>
            </a:r>
            <a:r>
              <a:rPr lang="en-US" sz="2400" dirty="0"/>
              <a:t> is black and its children are both black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perform a </a:t>
            </a:r>
            <a:r>
              <a:rPr lang="en-US" sz="2000" dirty="0">
                <a:solidFill>
                  <a:srgbClr val="FFFF00"/>
                </a:solidFill>
              </a:rPr>
              <a:t>recoloring</a:t>
            </a:r>
            <a:r>
              <a:rPr lang="en-US" sz="2000" dirty="0"/>
              <a:t>, equivalent to a </a:t>
            </a:r>
            <a:r>
              <a:rPr lang="en-US" sz="2000" dirty="0">
                <a:solidFill>
                  <a:srgbClr val="FFFF00"/>
                </a:solidFill>
              </a:rPr>
              <a:t>fusion</a:t>
            </a:r>
            <a:r>
              <a:rPr lang="en-US" sz="2000" dirty="0"/>
              <a:t>, which may propagate up the double black violation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FF00"/>
                </a:solidFill>
              </a:rPr>
              <a:t>Case 3</a:t>
            </a:r>
            <a:r>
              <a:rPr lang="en-US" sz="2400" dirty="0"/>
              <a:t>: </a:t>
            </a:r>
            <a:r>
              <a:rPr lang="en-US" sz="2400" b="1" i="1" dirty="0">
                <a:latin typeface="Times New Roman" pitchFamily="18" charset="0"/>
              </a:rPr>
              <a:t>y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perform an </a:t>
            </a:r>
            <a:r>
              <a:rPr lang="en-US" sz="2000" dirty="0">
                <a:solidFill>
                  <a:srgbClr val="FFFF00"/>
                </a:solidFill>
              </a:rPr>
              <a:t>adjustment</a:t>
            </a:r>
            <a:r>
              <a:rPr lang="en-US" sz="2000" dirty="0"/>
              <a:t>, equivalent to choosing a different representation of a 3-node, after which either </a:t>
            </a:r>
            <a:r>
              <a:rPr lang="en-US" sz="2000" u="sng" dirty="0"/>
              <a:t>Case 1 or Case 2 applies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Deletion in a red-black tree takes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O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(log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n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  <a:r>
              <a:rPr lang="en-US" sz="2400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161333021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5E89-EC4A-47A5-81DA-D934F5B30467}" type="slidenum">
              <a:rPr lang="en-US"/>
              <a:pPr/>
              <a:t>136</a:t>
            </a:fld>
            <a:endParaRPr lang="en-US"/>
          </a:p>
        </p:txBody>
      </p:sp>
      <p:sp>
        <p:nvSpPr>
          <p:cNvPr id="124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7235"/>
            <a:ext cx="8229600" cy="1143000"/>
          </a:xfrm>
        </p:spPr>
        <p:txBody>
          <a:bodyPr/>
          <a:lstStyle/>
          <a:p>
            <a:r>
              <a:rPr lang="en-US" sz="3600" dirty="0"/>
              <a:t>Red-Black Removal Example (1)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06" y="808053"/>
            <a:ext cx="8458201" cy="53346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7820881" y="887070"/>
            <a:ext cx="865919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Figure 10.37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6659" y="3171830"/>
            <a:ext cx="1236236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Remove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3314" y="3168661"/>
            <a:ext cx="1364476" cy="338554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Remove 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0348" y="5740568"/>
            <a:ext cx="1364476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Remove 17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0808" y="3940375"/>
            <a:ext cx="91563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Case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2331285"/>
            <a:ext cx="928459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v is 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0874D-86C1-4C48-B530-645C0248D3D1}"/>
              </a:ext>
            </a:extLst>
          </p:cNvPr>
          <p:cNvSpPr txBox="1"/>
          <p:nvPr/>
        </p:nvSpPr>
        <p:spPr>
          <a:xfrm flipH="1">
            <a:off x="7028305" y="2093843"/>
            <a:ext cx="13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D17AD-2873-4333-BF35-51938491C996}"/>
              </a:ext>
            </a:extLst>
          </p:cNvPr>
          <p:cNvSpPr txBox="1"/>
          <p:nvPr/>
        </p:nvSpPr>
        <p:spPr>
          <a:xfrm>
            <a:off x="6945511" y="1895861"/>
            <a:ext cx="300082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1423B-778E-4899-ABA9-768DCBB8A248}"/>
              </a:ext>
            </a:extLst>
          </p:cNvPr>
          <p:cNvSpPr txBox="1"/>
          <p:nvPr/>
        </p:nvSpPr>
        <p:spPr>
          <a:xfrm>
            <a:off x="6858000" y="2602468"/>
            <a:ext cx="351378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E930DA-9884-45B5-B346-866785D507A8}"/>
              </a:ext>
            </a:extLst>
          </p:cNvPr>
          <p:cNvSpPr txBox="1"/>
          <p:nvPr/>
        </p:nvSpPr>
        <p:spPr>
          <a:xfrm>
            <a:off x="2721406" y="3790997"/>
            <a:ext cx="562975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x=c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D3BF0D-6E8F-49BB-AAC8-F2F3F626F6C6}"/>
              </a:ext>
            </a:extLst>
          </p:cNvPr>
          <p:cNvSpPr txBox="1"/>
          <p:nvPr/>
        </p:nvSpPr>
        <p:spPr>
          <a:xfrm>
            <a:off x="6477000" y="2602468"/>
            <a:ext cx="261610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A3B607-91B1-4495-9F8D-92B44738B26F}"/>
              </a:ext>
            </a:extLst>
          </p:cNvPr>
          <p:cNvSpPr txBox="1"/>
          <p:nvPr/>
        </p:nvSpPr>
        <p:spPr>
          <a:xfrm>
            <a:off x="1524000" y="4472624"/>
            <a:ext cx="562975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y=a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4CC3F8-9260-4750-8C1B-0AC6911AE05B}"/>
              </a:ext>
            </a:extLst>
          </p:cNvPr>
          <p:cNvSpPr txBox="1"/>
          <p:nvPr/>
        </p:nvSpPr>
        <p:spPr>
          <a:xfrm>
            <a:off x="2866025" y="4953000"/>
            <a:ext cx="562975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z=b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DCD4D1-C1B3-4EEC-89EF-6172241EF16D}"/>
              </a:ext>
            </a:extLst>
          </p:cNvPr>
          <p:cNvSpPr txBox="1"/>
          <p:nvPr/>
        </p:nvSpPr>
        <p:spPr>
          <a:xfrm>
            <a:off x="5987209" y="1895861"/>
            <a:ext cx="300082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6905C-F4DC-4572-82A5-A433EBDF5931}"/>
              </a:ext>
            </a:extLst>
          </p:cNvPr>
          <p:cNvSpPr txBox="1"/>
          <p:nvPr/>
        </p:nvSpPr>
        <p:spPr>
          <a:xfrm>
            <a:off x="3375800" y="4474383"/>
            <a:ext cx="261610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597C08-E5CD-4E6D-BCD8-7F6C0F16B973}"/>
              </a:ext>
            </a:extLst>
          </p:cNvPr>
          <p:cNvSpPr txBox="1"/>
          <p:nvPr/>
        </p:nvSpPr>
        <p:spPr>
          <a:xfrm>
            <a:off x="8211674" y="4949079"/>
            <a:ext cx="300082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F312B9-3A00-43BB-8548-2E3E4D22A422}"/>
              </a:ext>
            </a:extLst>
          </p:cNvPr>
          <p:cNvSpPr txBox="1"/>
          <p:nvPr/>
        </p:nvSpPr>
        <p:spPr>
          <a:xfrm>
            <a:off x="8258107" y="5708302"/>
            <a:ext cx="291548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4CFDF6-E1AF-4DFA-A2AF-BCAFDE6ABE1D}"/>
              </a:ext>
            </a:extLst>
          </p:cNvPr>
          <p:cNvSpPr txBox="1"/>
          <p:nvPr/>
        </p:nvSpPr>
        <p:spPr>
          <a:xfrm>
            <a:off x="7815590" y="5726668"/>
            <a:ext cx="261610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E1A2A6-2D41-4C45-AA88-481FBE3679A6}"/>
              </a:ext>
            </a:extLst>
          </p:cNvPr>
          <p:cNvSpPr txBox="1"/>
          <p:nvPr/>
        </p:nvSpPr>
        <p:spPr>
          <a:xfrm>
            <a:off x="6793465" y="5318411"/>
            <a:ext cx="928459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v is red</a:t>
            </a:r>
          </a:p>
        </p:txBody>
      </p:sp>
    </p:spTree>
    <p:extLst>
      <p:ext uri="{BB962C8B-B14F-4D97-AF65-F5344CB8AC3E}">
        <p14:creationId xmlns:p14="http://schemas.microsoft.com/office/powerpoint/2010/main" val="83179973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5E89-EC4A-47A5-81DA-D934F5B30467}" type="slidenum">
              <a:rPr lang="en-US"/>
              <a:pPr/>
              <a:t>137</a:t>
            </a:fld>
            <a:endParaRPr lang="en-US"/>
          </a:p>
        </p:txBody>
      </p:sp>
      <p:sp>
        <p:nvSpPr>
          <p:cNvPr id="124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Red-Black Removal Example (2)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598" y="1053637"/>
            <a:ext cx="6487075" cy="53501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82739" y="1073496"/>
            <a:ext cx="1364476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Remove 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5341" y="2187353"/>
            <a:ext cx="91563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Case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4845" y="3651075"/>
            <a:ext cx="2403222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Remove 15 (v is red)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58197" y="3521969"/>
            <a:ext cx="1364476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Remove 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14454" y="5602069"/>
            <a:ext cx="883919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Figure 10.38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49573" y="4104086"/>
            <a:ext cx="187743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Case 3 (y is red)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82739" y="4807167"/>
            <a:ext cx="91563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Case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53118" y="4252913"/>
            <a:ext cx="300082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08402" y="4419660"/>
            <a:ext cx="261610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172B87-8CE8-4946-80DD-25F713DB5481}"/>
              </a:ext>
            </a:extLst>
          </p:cNvPr>
          <p:cNvSpPr txBox="1"/>
          <p:nvPr/>
        </p:nvSpPr>
        <p:spPr>
          <a:xfrm>
            <a:off x="5195912" y="1545235"/>
            <a:ext cx="300082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006DB-2013-44A7-8027-65964646557C}"/>
              </a:ext>
            </a:extLst>
          </p:cNvPr>
          <p:cNvSpPr txBox="1"/>
          <p:nvPr/>
        </p:nvSpPr>
        <p:spPr>
          <a:xfrm>
            <a:off x="4817165" y="2360705"/>
            <a:ext cx="261610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6C0EE-A622-4BA0-8B55-6241F5C4C34F}"/>
              </a:ext>
            </a:extLst>
          </p:cNvPr>
          <p:cNvSpPr txBox="1"/>
          <p:nvPr/>
        </p:nvSpPr>
        <p:spPr>
          <a:xfrm>
            <a:off x="5105400" y="2373868"/>
            <a:ext cx="351378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56F75-2D8A-495C-A391-8A9826F541EA}"/>
              </a:ext>
            </a:extLst>
          </p:cNvPr>
          <p:cNvSpPr txBox="1"/>
          <p:nvPr/>
        </p:nvSpPr>
        <p:spPr>
          <a:xfrm>
            <a:off x="4200288" y="1728965"/>
            <a:ext cx="300082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DB41-6A5A-40CE-86B7-541F0B0183F8}"/>
              </a:ext>
            </a:extLst>
          </p:cNvPr>
          <p:cNvSpPr txBox="1"/>
          <p:nvPr/>
        </p:nvSpPr>
        <p:spPr>
          <a:xfrm>
            <a:off x="4777719" y="1228474"/>
            <a:ext cx="300082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7F51141-43B4-452F-BB79-D1C4B2C7E8DE}"/>
              </a:ext>
            </a:extLst>
          </p:cNvPr>
          <p:cNvSpPr/>
          <p:nvPr/>
        </p:nvSpPr>
        <p:spPr bwMode="auto">
          <a:xfrm>
            <a:off x="4521962" y="2706468"/>
            <a:ext cx="590405" cy="768626"/>
          </a:xfrm>
          <a:custGeom>
            <a:avLst/>
            <a:gdLst>
              <a:gd name="connsiteX0" fmla="*/ 278296 w 590405"/>
              <a:gd name="connsiteY0" fmla="*/ 0 h 768626"/>
              <a:gd name="connsiteX1" fmla="*/ 212035 w 590405"/>
              <a:gd name="connsiteY1" fmla="*/ 53008 h 768626"/>
              <a:gd name="connsiteX2" fmla="*/ 185531 w 590405"/>
              <a:gd name="connsiteY2" fmla="*/ 79513 h 768626"/>
              <a:gd name="connsiteX3" fmla="*/ 159026 w 590405"/>
              <a:gd name="connsiteY3" fmla="*/ 145774 h 768626"/>
              <a:gd name="connsiteX4" fmla="*/ 79513 w 590405"/>
              <a:gd name="connsiteY4" fmla="*/ 225287 h 768626"/>
              <a:gd name="connsiteX5" fmla="*/ 53009 w 590405"/>
              <a:gd name="connsiteY5" fmla="*/ 265043 h 768626"/>
              <a:gd name="connsiteX6" fmla="*/ 26505 w 590405"/>
              <a:gd name="connsiteY6" fmla="*/ 357808 h 768626"/>
              <a:gd name="connsiteX7" fmla="*/ 0 w 590405"/>
              <a:gd name="connsiteY7" fmla="*/ 437321 h 768626"/>
              <a:gd name="connsiteX8" fmla="*/ 26505 w 590405"/>
              <a:gd name="connsiteY8" fmla="*/ 649356 h 768626"/>
              <a:gd name="connsiteX9" fmla="*/ 79513 w 590405"/>
              <a:gd name="connsiteY9" fmla="*/ 755374 h 768626"/>
              <a:gd name="connsiteX10" fmla="*/ 119270 w 590405"/>
              <a:gd name="connsiteY10" fmla="*/ 768626 h 768626"/>
              <a:gd name="connsiteX11" fmla="*/ 331305 w 590405"/>
              <a:gd name="connsiteY11" fmla="*/ 742121 h 768626"/>
              <a:gd name="connsiteX12" fmla="*/ 410818 w 590405"/>
              <a:gd name="connsiteY12" fmla="*/ 715617 h 768626"/>
              <a:gd name="connsiteX13" fmla="*/ 463826 w 590405"/>
              <a:gd name="connsiteY13" fmla="*/ 702365 h 768626"/>
              <a:gd name="connsiteX14" fmla="*/ 530087 w 590405"/>
              <a:gd name="connsiteY14" fmla="*/ 649356 h 768626"/>
              <a:gd name="connsiteX15" fmla="*/ 569844 w 590405"/>
              <a:gd name="connsiteY15" fmla="*/ 622852 h 768626"/>
              <a:gd name="connsiteX16" fmla="*/ 530087 w 590405"/>
              <a:gd name="connsiteY16" fmla="*/ 238539 h 768626"/>
              <a:gd name="connsiteX17" fmla="*/ 490331 w 590405"/>
              <a:gd name="connsiteY17" fmla="*/ 159026 h 768626"/>
              <a:gd name="connsiteX18" fmla="*/ 477078 w 590405"/>
              <a:gd name="connsiteY18" fmla="*/ 119269 h 768626"/>
              <a:gd name="connsiteX19" fmla="*/ 357809 w 590405"/>
              <a:gd name="connsiteY19" fmla="*/ 26504 h 768626"/>
              <a:gd name="connsiteX20" fmla="*/ 304800 w 590405"/>
              <a:gd name="connsiteY20" fmla="*/ 39756 h 768626"/>
              <a:gd name="connsiteX21" fmla="*/ 265044 w 590405"/>
              <a:gd name="connsiteY21" fmla="*/ 53008 h 76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90405" h="768626">
                <a:moveTo>
                  <a:pt x="278296" y="0"/>
                </a:moveTo>
                <a:cubicBezTo>
                  <a:pt x="256209" y="17669"/>
                  <a:pt x="233511" y="34600"/>
                  <a:pt x="212035" y="53008"/>
                </a:cubicBezTo>
                <a:cubicBezTo>
                  <a:pt x="202549" y="61139"/>
                  <a:pt x="191730" y="68665"/>
                  <a:pt x="185531" y="79513"/>
                </a:cubicBezTo>
                <a:cubicBezTo>
                  <a:pt x="173729" y="100167"/>
                  <a:pt x="170579" y="124979"/>
                  <a:pt x="159026" y="145774"/>
                </a:cubicBezTo>
                <a:cubicBezTo>
                  <a:pt x="130019" y="197987"/>
                  <a:pt x="123005" y="196292"/>
                  <a:pt x="79513" y="225287"/>
                </a:cubicBezTo>
                <a:cubicBezTo>
                  <a:pt x="70678" y="238539"/>
                  <a:pt x="60132" y="250797"/>
                  <a:pt x="53009" y="265043"/>
                </a:cubicBezTo>
                <a:cubicBezTo>
                  <a:pt x="41876" y="287310"/>
                  <a:pt x="32874" y="336579"/>
                  <a:pt x="26505" y="357808"/>
                </a:cubicBezTo>
                <a:cubicBezTo>
                  <a:pt x="18477" y="384568"/>
                  <a:pt x="0" y="437321"/>
                  <a:pt x="0" y="437321"/>
                </a:cubicBezTo>
                <a:cubicBezTo>
                  <a:pt x="8835" y="507999"/>
                  <a:pt x="13763" y="579277"/>
                  <a:pt x="26505" y="649356"/>
                </a:cubicBezTo>
                <a:cubicBezTo>
                  <a:pt x="32977" y="684954"/>
                  <a:pt x="43980" y="734054"/>
                  <a:pt x="79513" y="755374"/>
                </a:cubicBezTo>
                <a:cubicBezTo>
                  <a:pt x="91491" y="762561"/>
                  <a:pt x="106018" y="764209"/>
                  <a:pt x="119270" y="768626"/>
                </a:cubicBezTo>
                <a:cubicBezTo>
                  <a:pt x="189948" y="759791"/>
                  <a:pt x="261226" y="754863"/>
                  <a:pt x="331305" y="742121"/>
                </a:cubicBezTo>
                <a:cubicBezTo>
                  <a:pt x="358792" y="737123"/>
                  <a:pt x="384058" y="723645"/>
                  <a:pt x="410818" y="715617"/>
                </a:cubicBezTo>
                <a:cubicBezTo>
                  <a:pt x="428263" y="710384"/>
                  <a:pt x="446157" y="706782"/>
                  <a:pt x="463826" y="702365"/>
                </a:cubicBezTo>
                <a:cubicBezTo>
                  <a:pt x="485913" y="684695"/>
                  <a:pt x="507459" y="666327"/>
                  <a:pt x="530087" y="649356"/>
                </a:cubicBezTo>
                <a:cubicBezTo>
                  <a:pt x="542829" y="639800"/>
                  <a:pt x="568709" y="638739"/>
                  <a:pt x="569844" y="622852"/>
                </a:cubicBezTo>
                <a:cubicBezTo>
                  <a:pt x="591758" y="316049"/>
                  <a:pt x="615389" y="366492"/>
                  <a:pt x="530087" y="238539"/>
                </a:cubicBezTo>
                <a:cubicBezTo>
                  <a:pt x="496780" y="138615"/>
                  <a:pt x="541707" y="261778"/>
                  <a:pt x="490331" y="159026"/>
                </a:cubicBezTo>
                <a:cubicBezTo>
                  <a:pt x="484084" y="146532"/>
                  <a:pt x="485654" y="130296"/>
                  <a:pt x="477078" y="119269"/>
                </a:cubicBezTo>
                <a:cubicBezTo>
                  <a:pt x="414504" y="38817"/>
                  <a:pt x="423130" y="48278"/>
                  <a:pt x="357809" y="26504"/>
                </a:cubicBezTo>
                <a:cubicBezTo>
                  <a:pt x="340139" y="30921"/>
                  <a:pt x="322313" y="34752"/>
                  <a:pt x="304800" y="39756"/>
                </a:cubicBezTo>
                <a:cubicBezTo>
                  <a:pt x="291369" y="43593"/>
                  <a:pt x="265044" y="53008"/>
                  <a:pt x="265044" y="53008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B82962-07E6-4BDC-8BFB-AA204AADAFDB}"/>
              </a:ext>
            </a:extLst>
          </p:cNvPr>
          <p:cNvSpPr txBox="1"/>
          <p:nvPr/>
        </p:nvSpPr>
        <p:spPr>
          <a:xfrm>
            <a:off x="7472318" y="2754868"/>
            <a:ext cx="300082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F9A5B5-B7DC-4D06-9BCB-1D15817DA52D}"/>
              </a:ext>
            </a:extLst>
          </p:cNvPr>
          <p:cNvSpPr txBox="1"/>
          <p:nvPr/>
        </p:nvSpPr>
        <p:spPr>
          <a:xfrm>
            <a:off x="5544616" y="2754212"/>
            <a:ext cx="300082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2090F5-88D9-4D68-AAAD-710CB8A65F26}"/>
              </a:ext>
            </a:extLst>
          </p:cNvPr>
          <p:cNvSpPr txBox="1"/>
          <p:nvPr/>
        </p:nvSpPr>
        <p:spPr>
          <a:xfrm>
            <a:off x="6761486" y="3104019"/>
            <a:ext cx="261610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B6C8B3-787B-4ADA-82C1-3A311A23CA01}"/>
              </a:ext>
            </a:extLst>
          </p:cNvPr>
          <p:cNvSpPr txBox="1"/>
          <p:nvPr/>
        </p:nvSpPr>
        <p:spPr>
          <a:xfrm>
            <a:off x="3856655" y="4020407"/>
            <a:ext cx="643715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y=b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B168FE-0835-47F4-B4ED-320191EC6B63}"/>
              </a:ext>
            </a:extLst>
          </p:cNvPr>
          <p:cNvSpPr txBox="1"/>
          <p:nvPr/>
        </p:nvSpPr>
        <p:spPr>
          <a:xfrm>
            <a:off x="4639982" y="3734754"/>
            <a:ext cx="555930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x=c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F7E761-A890-48AF-A828-912B276BA3E2}"/>
              </a:ext>
            </a:extLst>
          </p:cNvPr>
          <p:cNvSpPr txBox="1"/>
          <p:nvPr/>
        </p:nvSpPr>
        <p:spPr>
          <a:xfrm>
            <a:off x="2786456" y="4557097"/>
            <a:ext cx="681082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z=a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3D62A4-36D8-49FE-B2E2-AE5D9AD5B1A6}"/>
              </a:ext>
            </a:extLst>
          </p:cNvPr>
          <p:cNvSpPr txBox="1"/>
          <p:nvPr/>
        </p:nvSpPr>
        <p:spPr>
          <a:xfrm>
            <a:off x="5148590" y="4126468"/>
            <a:ext cx="261610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B4871F6-C523-4122-A005-39AD5F1AE5FB}"/>
              </a:ext>
            </a:extLst>
          </p:cNvPr>
          <p:cNvSpPr/>
          <p:nvPr/>
        </p:nvSpPr>
        <p:spPr bwMode="auto">
          <a:xfrm flipV="1">
            <a:off x="3856655" y="5477569"/>
            <a:ext cx="1221146" cy="646332"/>
          </a:xfrm>
          <a:custGeom>
            <a:avLst/>
            <a:gdLst>
              <a:gd name="connsiteX0" fmla="*/ 66261 w 503679"/>
              <a:gd name="connsiteY0" fmla="*/ 0 h 901169"/>
              <a:gd name="connsiteX1" fmla="*/ 39757 w 503679"/>
              <a:gd name="connsiteY1" fmla="*/ 172278 h 901169"/>
              <a:gd name="connsiteX2" fmla="*/ 26505 w 503679"/>
              <a:gd name="connsiteY2" fmla="*/ 357808 h 901169"/>
              <a:gd name="connsiteX3" fmla="*/ 13253 w 503679"/>
              <a:gd name="connsiteY3" fmla="*/ 410817 h 901169"/>
              <a:gd name="connsiteX4" fmla="*/ 0 w 503679"/>
              <a:gd name="connsiteY4" fmla="*/ 503582 h 901169"/>
              <a:gd name="connsiteX5" fmla="*/ 13253 w 503679"/>
              <a:gd name="connsiteY5" fmla="*/ 874643 h 901169"/>
              <a:gd name="connsiteX6" fmla="*/ 39757 w 503679"/>
              <a:gd name="connsiteY6" fmla="*/ 901148 h 901169"/>
              <a:gd name="connsiteX7" fmla="*/ 265044 w 503679"/>
              <a:gd name="connsiteY7" fmla="*/ 861391 h 901169"/>
              <a:gd name="connsiteX8" fmla="*/ 318053 w 503679"/>
              <a:gd name="connsiteY8" fmla="*/ 834887 h 901169"/>
              <a:gd name="connsiteX9" fmla="*/ 357809 w 503679"/>
              <a:gd name="connsiteY9" fmla="*/ 768626 h 901169"/>
              <a:gd name="connsiteX10" fmla="*/ 410818 w 503679"/>
              <a:gd name="connsiteY10" fmla="*/ 689113 h 901169"/>
              <a:gd name="connsiteX11" fmla="*/ 437322 w 503679"/>
              <a:gd name="connsiteY11" fmla="*/ 636104 h 901169"/>
              <a:gd name="connsiteX12" fmla="*/ 450574 w 503679"/>
              <a:gd name="connsiteY12" fmla="*/ 596348 h 901169"/>
              <a:gd name="connsiteX13" fmla="*/ 477079 w 503679"/>
              <a:gd name="connsiteY13" fmla="*/ 556591 h 901169"/>
              <a:gd name="connsiteX14" fmla="*/ 490331 w 503679"/>
              <a:gd name="connsiteY14" fmla="*/ 490330 h 901169"/>
              <a:gd name="connsiteX15" fmla="*/ 503583 w 503679"/>
              <a:gd name="connsiteY15" fmla="*/ 450574 h 901169"/>
              <a:gd name="connsiteX16" fmla="*/ 477079 w 503679"/>
              <a:gd name="connsiteY16" fmla="*/ 225287 h 901169"/>
              <a:gd name="connsiteX17" fmla="*/ 450574 w 503679"/>
              <a:gd name="connsiteY17" fmla="*/ 185530 h 901169"/>
              <a:gd name="connsiteX18" fmla="*/ 410818 w 503679"/>
              <a:gd name="connsiteY18" fmla="*/ 159026 h 901169"/>
              <a:gd name="connsiteX19" fmla="*/ 397566 w 503679"/>
              <a:gd name="connsiteY19" fmla="*/ 119269 h 901169"/>
              <a:gd name="connsiteX20" fmla="*/ 251792 w 503679"/>
              <a:gd name="connsiteY20" fmla="*/ 79513 h 901169"/>
              <a:gd name="connsiteX21" fmla="*/ 92766 w 503679"/>
              <a:gd name="connsiteY21" fmla="*/ 66261 h 901169"/>
              <a:gd name="connsiteX22" fmla="*/ 66261 w 503679"/>
              <a:gd name="connsiteY22" fmla="*/ 79513 h 90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3679" h="901169">
                <a:moveTo>
                  <a:pt x="66261" y="0"/>
                </a:moveTo>
                <a:cubicBezTo>
                  <a:pt x="59283" y="41869"/>
                  <a:pt x="43546" y="132490"/>
                  <a:pt x="39757" y="172278"/>
                </a:cubicBezTo>
                <a:cubicBezTo>
                  <a:pt x="33879" y="234000"/>
                  <a:pt x="33352" y="296186"/>
                  <a:pt x="26505" y="357808"/>
                </a:cubicBezTo>
                <a:cubicBezTo>
                  <a:pt x="24494" y="375910"/>
                  <a:pt x="16511" y="392897"/>
                  <a:pt x="13253" y="410817"/>
                </a:cubicBezTo>
                <a:cubicBezTo>
                  <a:pt x="7665" y="441549"/>
                  <a:pt x="4418" y="472660"/>
                  <a:pt x="0" y="503582"/>
                </a:cubicBezTo>
                <a:cubicBezTo>
                  <a:pt x="4418" y="627269"/>
                  <a:pt x="938" y="751491"/>
                  <a:pt x="13253" y="874643"/>
                </a:cubicBezTo>
                <a:cubicBezTo>
                  <a:pt x="14496" y="887075"/>
                  <a:pt x="27280" y="901805"/>
                  <a:pt x="39757" y="901148"/>
                </a:cubicBezTo>
                <a:cubicBezTo>
                  <a:pt x="115908" y="897140"/>
                  <a:pt x="189948" y="874643"/>
                  <a:pt x="265044" y="861391"/>
                </a:cubicBezTo>
                <a:cubicBezTo>
                  <a:pt x="282714" y="852556"/>
                  <a:pt x="301616" y="845845"/>
                  <a:pt x="318053" y="834887"/>
                </a:cubicBezTo>
                <a:cubicBezTo>
                  <a:pt x="360025" y="806905"/>
                  <a:pt x="334355" y="810843"/>
                  <a:pt x="357809" y="768626"/>
                </a:cubicBezTo>
                <a:cubicBezTo>
                  <a:pt x="373279" y="740780"/>
                  <a:pt x="396573" y="717604"/>
                  <a:pt x="410818" y="689113"/>
                </a:cubicBezTo>
                <a:cubicBezTo>
                  <a:pt x="419653" y="671443"/>
                  <a:pt x="429540" y="654262"/>
                  <a:pt x="437322" y="636104"/>
                </a:cubicBezTo>
                <a:cubicBezTo>
                  <a:pt x="442825" y="623265"/>
                  <a:pt x="444327" y="608842"/>
                  <a:pt x="450574" y="596348"/>
                </a:cubicBezTo>
                <a:cubicBezTo>
                  <a:pt x="457697" y="582102"/>
                  <a:pt x="468244" y="569843"/>
                  <a:pt x="477079" y="556591"/>
                </a:cubicBezTo>
                <a:cubicBezTo>
                  <a:pt x="481496" y="534504"/>
                  <a:pt x="484868" y="512182"/>
                  <a:pt x="490331" y="490330"/>
                </a:cubicBezTo>
                <a:cubicBezTo>
                  <a:pt x="493719" y="476778"/>
                  <a:pt x="503583" y="464543"/>
                  <a:pt x="503583" y="450574"/>
                </a:cubicBezTo>
                <a:cubicBezTo>
                  <a:pt x="503583" y="425451"/>
                  <a:pt x="506728" y="284583"/>
                  <a:pt x="477079" y="225287"/>
                </a:cubicBezTo>
                <a:cubicBezTo>
                  <a:pt x="469956" y="211041"/>
                  <a:pt x="461836" y="196792"/>
                  <a:pt x="450574" y="185530"/>
                </a:cubicBezTo>
                <a:cubicBezTo>
                  <a:pt x="439312" y="174268"/>
                  <a:pt x="424070" y="167861"/>
                  <a:pt x="410818" y="159026"/>
                </a:cubicBezTo>
                <a:cubicBezTo>
                  <a:pt x="406401" y="145774"/>
                  <a:pt x="406292" y="130177"/>
                  <a:pt x="397566" y="119269"/>
                </a:cubicBezTo>
                <a:cubicBezTo>
                  <a:pt x="364157" y="77508"/>
                  <a:pt x="293158" y="84684"/>
                  <a:pt x="251792" y="79513"/>
                </a:cubicBezTo>
                <a:cubicBezTo>
                  <a:pt x="162690" y="49812"/>
                  <a:pt x="184542" y="43316"/>
                  <a:pt x="92766" y="66261"/>
                </a:cubicBezTo>
                <a:cubicBezTo>
                  <a:pt x="83183" y="68657"/>
                  <a:pt x="75096" y="75096"/>
                  <a:pt x="66261" y="7951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14814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89ED-95A3-4C9B-BB83-F470B2404003}" type="slidenum">
              <a:rPr lang="en-US"/>
              <a:pPr/>
              <a:t>138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76" y="1207086"/>
            <a:ext cx="6578708" cy="26449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62484" y="3852018"/>
            <a:ext cx="1503938" cy="46166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Delete 60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3611" y="125334"/>
            <a:ext cx="8915400" cy="1143000"/>
          </a:xfrm>
        </p:spPr>
        <p:txBody>
          <a:bodyPr/>
          <a:lstStyle/>
          <a:p>
            <a:r>
              <a:rPr lang="en-US" sz="3200" dirty="0"/>
              <a:t>Another Red-Black Tree Remove Example  (1)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257091"/>
            <a:ext cx="5851708" cy="2457474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 bwMode="auto">
          <a:xfrm>
            <a:off x="3441754" y="3429001"/>
            <a:ext cx="444446" cy="82809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20578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v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4572000" y="2590800"/>
            <a:ext cx="304800" cy="428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4405312" y="3019134"/>
            <a:ext cx="304800" cy="266923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73022" y="319948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1832" y="329835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35914" y="1944957"/>
            <a:ext cx="3140144" cy="86001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v </a:t>
            </a:r>
            <a:r>
              <a:rPr lang="en-US" sz="2400" dirty="0">
                <a:solidFill>
                  <a:srgbClr val="FFFF00"/>
                </a:solidFill>
              </a:rPr>
              <a:t>is black and r is red</a:t>
            </a:r>
          </a:p>
          <a:p>
            <a:r>
              <a:rPr lang="en-US" sz="2400" dirty="0">
                <a:solidFill>
                  <a:srgbClr val="FFFF00"/>
                </a:solidFill>
              </a:rPr>
              <a:t>implies a recolor</a:t>
            </a:r>
          </a:p>
        </p:txBody>
      </p:sp>
    </p:spTree>
    <p:extLst>
      <p:ext uri="{BB962C8B-B14F-4D97-AF65-F5344CB8AC3E}">
        <p14:creationId xmlns:p14="http://schemas.microsoft.com/office/powerpoint/2010/main" val="339590783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89ED-95A3-4C9B-BB83-F470B2404003}" type="slidenum">
              <a:rPr lang="en-US"/>
              <a:pPr/>
              <a:t>139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2" y="1238270"/>
            <a:ext cx="6537508" cy="27454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94925" y="3731519"/>
            <a:ext cx="1503938" cy="46166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Delete 77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645" y="142286"/>
            <a:ext cx="8686800" cy="1143000"/>
          </a:xfrm>
        </p:spPr>
        <p:txBody>
          <a:bodyPr/>
          <a:lstStyle/>
          <a:p>
            <a:r>
              <a:rPr lang="en-US" sz="3200" dirty="0"/>
              <a:t>Another Red-Black Tree Remove Example  (2)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" y="4235824"/>
            <a:ext cx="6511637" cy="25908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 bwMode="auto">
          <a:xfrm>
            <a:off x="3505200" y="3788733"/>
            <a:ext cx="215846" cy="447091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21483" y="20355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v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829717" y="2590800"/>
            <a:ext cx="989708" cy="996435"/>
            <a:chOff x="4829717" y="2590800"/>
            <a:chExt cx="989708" cy="996435"/>
          </a:xfrm>
        </p:grpSpPr>
        <p:cxnSp>
          <p:nvCxnSpPr>
            <p:cNvPr id="10" name="Straight Connector 9"/>
            <p:cNvCxnSpPr/>
            <p:nvPr/>
          </p:nvCxnSpPr>
          <p:spPr bwMode="auto">
            <a:xfrm flipH="1">
              <a:off x="5029200" y="2590800"/>
              <a:ext cx="304800" cy="4283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Rectangle 10"/>
            <p:cNvSpPr/>
            <p:nvPr/>
          </p:nvSpPr>
          <p:spPr bwMode="auto">
            <a:xfrm>
              <a:off x="4862512" y="3019134"/>
              <a:ext cx="304800" cy="266923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471524" y="3019133"/>
              <a:ext cx="304800" cy="266923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5471524" y="2671790"/>
              <a:ext cx="236332" cy="3473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4829717" y="321790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w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57815" y="3215202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66350" y="4528294"/>
            <a:ext cx="1160895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Case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38600" y="151890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x=c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57400" y="21087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y=b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8200" y="291672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z=a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06758" y="44032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44494" y="4927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82391" y="49449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0819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D72-E208-4E21-B1DF-9E82445E3DEF}" type="slidenum">
              <a:rPr lang="en-US"/>
              <a:pPr/>
              <a:t>14</a:t>
            </a:fld>
            <a:endParaRPr lang="en-US"/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(Case 1)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one of the children of a node </a:t>
            </a:r>
            <a:r>
              <a:rPr lang="en-US" dirty="0">
                <a:solidFill>
                  <a:srgbClr val="FFFF00"/>
                </a:solidFill>
              </a:rPr>
              <a:t>w</a:t>
            </a:r>
            <a:r>
              <a:rPr lang="en-US" dirty="0"/>
              <a:t> is an external node, say </a:t>
            </a:r>
            <a:r>
              <a:rPr lang="en-US" dirty="0">
                <a:solidFill>
                  <a:srgbClr val="FFFF00"/>
                </a:solidFill>
              </a:rPr>
              <a:t>z</a:t>
            </a:r>
            <a:r>
              <a:rPr lang="en-US" dirty="0"/>
              <a:t>, one simply removes </a:t>
            </a:r>
            <a:r>
              <a:rPr lang="en-US" dirty="0">
                <a:solidFill>
                  <a:srgbClr val="FFFF00"/>
                </a:solidFill>
              </a:rPr>
              <a:t>w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z</a:t>
            </a:r>
            <a:r>
              <a:rPr lang="en-US" dirty="0"/>
              <a:t> </a:t>
            </a:r>
          </a:p>
          <a:p>
            <a:pPr lvl="1"/>
            <a:r>
              <a:rPr lang="en-US" sz="2800" dirty="0"/>
              <a:t>Remove an external node </a:t>
            </a:r>
            <a:r>
              <a:rPr lang="en-US" sz="2800" dirty="0">
                <a:solidFill>
                  <a:srgbClr val="FFFF00"/>
                </a:solidFill>
              </a:rPr>
              <a:t>v</a:t>
            </a:r>
            <a:r>
              <a:rPr lang="en-US" sz="2800" dirty="0"/>
              <a:t> and its parent, replacing </a:t>
            </a:r>
            <a:r>
              <a:rPr lang="en-US" sz="2800" dirty="0">
                <a:solidFill>
                  <a:srgbClr val="FFFF00"/>
                </a:solidFill>
              </a:rPr>
              <a:t>v’s</a:t>
            </a:r>
            <a:r>
              <a:rPr lang="en-US" sz="2800" dirty="0"/>
              <a:t> parent with </a:t>
            </a:r>
            <a:r>
              <a:rPr lang="en-US" sz="2800" dirty="0">
                <a:solidFill>
                  <a:srgbClr val="FFFF00"/>
                </a:solidFill>
              </a:rPr>
              <a:t>v’s</a:t>
            </a:r>
            <a:r>
              <a:rPr lang="en-US" sz="2800" dirty="0"/>
              <a:t> sibling (an error occurs if v is not external)</a:t>
            </a:r>
          </a:p>
          <a:p>
            <a:pPr lvl="1"/>
            <a:endParaRPr lang="en-US" dirty="0"/>
          </a:p>
          <a:p>
            <a:pPr lvl="2"/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724400"/>
            <a:ext cx="386715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89ED-95A3-4C9B-BB83-F470B2404003}" type="slidenum">
              <a:rPr lang="en-US"/>
              <a:pPr/>
              <a:t>140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72963" y="2971800"/>
            <a:ext cx="1481111" cy="46166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Delete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12" y="1304880"/>
            <a:ext cx="6511637" cy="259080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2312" y="74012"/>
            <a:ext cx="8686800" cy="1143000"/>
          </a:xfrm>
        </p:spPr>
        <p:txBody>
          <a:bodyPr/>
          <a:lstStyle/>
          <a:p>
            <a:r>
              <a:rPr lang="en-US" sz="3200" dirty="0"/>
              <a:t>Another Red-Black Tree Remove Example (3)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822" y="4329954"/>
            <a:ext cx="4182926" cy="20574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 bwMode="auto">
          <a:xfrm>
            <a:off x="3212285" y="3850421"/>
            <a:ext cx="215846" cy="447091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 flipH="1">
            <a:off x="1723483" y="2605588"/>
            <a:ext cx="304800" cy="428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1556795" y="3033922"/>
            <a:ext cx="304800" cy="266923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65807" y="3033921"/>
            <a:ext cx="304800" cy="266923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2165807" y="2686578"/>
            <a:ext cx="236332" cy="347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524000" y="323269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52098" y="322999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04197" y="19377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v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86400" y="226321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y=c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62400" y="126712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x=a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00600" y="320263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z=b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78089" y="4389347"/>
            <a:ext cx="308074" cy="368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15077" y="55004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59189" y="53586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1768885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89ED-95A3-4C9B-BB83-F470B2404003}" type="slidenum">
              <a:rPr lang="en-US"/>
              <a:pPr/>
              <a:t>141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6062" y="3348334"/>
            <a:ext cx="1503938" cy="46166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Delete 33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1143000"/>
          </a:xfrm>
        </p:spPr>
        <p:txBody>
          <a:bodyPr/>
          <a:lstStyle/>
          <a:p>
            <a:r>
              <a:rPr lang="en-US" sz="2800" dirty="0"/>
              <a:t>Still Another Red-Black Tree Remove Example  </a:t>
            </a:r>
          </a:p>
        </p:txBody>
      </p:sp>
      <p:sp>
        <p:nvSpPr>
          <p:cNvPr id="9" name="Down Arrow 8"/>
          <p:cNvSpPr/>
          <p:nvPr/>
        </p:nvSpPr>
        <p:spPr bwMode="auto">
          <a:xfrm>
            <a:off x="2819400" y="3392710"/>
            <a:ext cx="215846" cy="447091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48400" y="4343400"/>
            <a:ext cx="224933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33 is replaced by 44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46" y="1359984"/>
            <a:ext cx="6019800" cy="1876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98" y="3966300"/>
            <a:ext cx="59626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0380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89ED-95A3-4C9B-BB83-F470B2404003}" type="slidenum">
              <a:rPr lang="en-US"/>
              <a:pPr/>
              <a:t>142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6062" y="3348334"/>
            <a:ext cx="1503938" cy="46166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Delete 33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1143000"/>
          </a:xfrm>
        </p:spPr>
        <p:txBody>
          <a:bodyPr/>
          <a:lstStyle/>
          <a:p>
            <a:r>
              <a:rPr lang="en-US" sz="2800" dirty="0"/>
              <a:t>Still Another Red-Black Tree Remove Example  </a:t>
            </a:r>
          </a:p>
        </p:txBody>
      </p:sp>
      <p:sp>
        <p:nvSpPr>
          <p:cNvPr id="9" name="Down Arrow 8"/>
          <p:cNvSpPr/>
          <p:nvPr/>
        </p:nvSpPr>
        <p:spPr bwMode="auto">
          <a:xfrm>
            <a:off x="2819400" y="3392710"/>
            <a:ext cx="215846" cy="447091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48400" y="4343400"/>
            <a:ext cx="224933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33 is replaced by 44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46" y="1359984"/>
            <a:ext cx="6019800" cy="1876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98" y="3966300"/>
            <a:ext cx="59626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3646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A42D-5775-4AC3-8028-E9835998AF18}" type="slidenum">
              <a:rPr lang="en-US"/>
              <a:pPr/>
              <a:t>143</a:t>
            </a:fld>
            <a:endParaRPr lang="en-US"/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1060450"/>
          </a:xfrm>
        </p:spPr>
        <p:txBody>
          <a:bodyPr/>
          <a:lstStyle/>
          <a:p>
            <a:r>
              <a:rPr lang="en-US"/>
              <a:t>Red-Black Tree Reorganization</a:t>
            </a:r>
          </a:p>
        </p:txBody>
      </p:sp>
      <p:graphicFrame>
        <p:nvGraphicFramePr>
          <p:cNvPr id="969804" name="Group 76"/>
          <p:cNvGraphicFramePr>
            <a:graphicFrameLocks noGrp="1"/>
          </p:cNvGraphicFramePr>
          <p:nvPr>
            <p:ph type="tbl" idx="1"/>
          </p:nvPr>
        </p:nvGraphicFramePr>
        <p:xfrm>
          <a:off x="685800" y="1295400"/>
          <a:ext cx="8001000" cy="3000376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Insertion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remedy double red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Red-black tree action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(2,4) tree 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result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restructuring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01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change of 4-node representation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01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 red removed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01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recoloring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split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 red removed or propagated 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9B0E-DD9E-47EC-ABD0-16177F484CF2}" type="slidenum">
              <a:rPr lang="en-US"/>
              <a:pPr/>
              <a:t>144</a:t>
            </a:fld>
            <a:endParaRPr lang="en-US"/>
          </a:p>
        </p:txBody>
      </p:sp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1060450"/>
          </a:xfrm>
        </p:spPr>
        <p:txBody>
          <a:bodyPr/>
          <a:lstStyle/>
          <a:p>
            <a:r>
              <a:rPr lang="en-US"/>
              <a:t>Red-Black Tree Reorganization</a:t>
            </a:r>
          </a:p>
        </p:txBody>
      </p:sp>
      <p:graphicFrame>
        <p:nvGraphicFramePr>
          <p:cNvPr id="1240123" name="Group 59"/>
          <p:cNvGraphicFramePr>
            <a:graphicFrameLocks noGrp="1"/>
          </p:cNvGraphicFramePr>
          <p:nvPr/>
        </p:nvGraphicFramePr>
        <p:xfrm>
          <a:off x="533400" y="1752600"/>
          <a:ext cx="8001000" cy="27432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Removal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remedy double black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Red-black tree action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(2,4) tree 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restructuring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01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transfer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01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 black removed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01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recoloring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 black removed or propagated 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adjustment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change of 3-node representation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restructuring or recoloring follows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89ED-95A3-4C9B-BB83-F470B2404003}" type="slidenum">
              <a:rPr lang="en-US"/>
              <a:pPr/>
              <a:t>145</a:t>
            </a:fld>
            <a:endParaRPr lang="en-US"/>
          </a:p>
        </p:txBody>
      </p:sp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C++ Implementation of a Red-Black Tree</a:t>
            </a:r>
          </a:p>
        </p:txBody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1013"/>
            <a:ext cx="7772400" cy="4083050"/>
          </a:xfrm>
        </p:spPr>
        <p:txBody>
          <a:bodyPr/>
          <a:lstStyle/>
          <a:p>
            <a:r>
              <a:rPr lang="en-US" dirty="0"/>
              <a:t>See pages 488-491</a:t>
            </a:r>
          </a:p>
          <a:p>
            <a:endParaRPr lang="en-US" dirty="0"/>
          </a:p>
          <a:p>
            <a:r>
              <a:rPr lang="en-US" dirty="0"/>
              <a:t>Extra credit – implement </a:t>
            </a:r>
            <a:r>
              <a:rPr lang="en-US"/>
              <a:t>a dictionary uses </a:t>
            </a:r>
            <a:r>
              <a:rPr lang="en-US" dirty="0"/>
              <a:t>a red-black tree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89ED-95A3-4C9B-BB83-F470B2404003}" type="slidenum">
              <a:rPr lang="en-US"/>
              <a:pPr/>
              <a:t>146</a:t>
            </a:fld>
            <a:endParaRPr lang="en-US"/>
          </a:p>
        </p:txBody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1013"/>
            <a:ext cx="7772400" cy="4083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59158039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Splay Trees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059EB5-EFF6-485D-B221-1CF44A34239F}" type="slidenum">
              <a:rPr lang="en-US"/>
              <a:pPr/>
              <a:t>147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0866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Amortized Analysis of Splay Trees</a:t>
            </a:r>
          </a:p>
        </p:txBody>
      </p:sp>
      <p:sp>
        <p:nvSpPr>
          <p:cNvPr id="3078" name="Rectangle 1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53400" cy="4267200"/>
          </a:xfrm>
          <a:noFill/>
        </p:spPr>
        <p:txBody>
          <a:bodyPr/>
          <a:lstStyle/>
          <a:p>
            <a:pPr eaLnBrk="1" hangingPunct="1"/>
            <a:r>
              <a:rPr lang="en-US" sz="2800" dirty="0"/>
              <a:t>Running time of each operation is proportional to time for splaying </a:t>
            </a:r>
          </a:p>
          <a:p>
            <a:pPr eaLnBrk="1" hangingPunct="1"/>
            <a:r>
              <a:rPr lang="en-US" sz="2800" dirty="0">
                <a:solidFill>
                  <a:srgbClr val="FFFF00"/>
                </a:solidFill>
              </a:rPr>
              <a:t>Define rank(v) as the logarithm (base 2) of the number of nodes in sub-tree rooted at v </a:t>
            </a:r>
          </a:p>
          <a:p>
            <a:pPr eaLnBrk="1" hangingPunct="1"/>
            <a:r>
              <a:rPr lang="en-US" sz="2800" dirty="0"/>
              <a:t>Costs: </a:t>
            </a:r>
            <a:r>
              <a:rPr lang="en-US" sz="2800" dirty="0" err="1"/>
              <a:t>zig</a:t>
            </a:r>
            <a:r>
              <a:rPr lang="en-US" sz="2800" dirty="0"/>
              <a:t> = $1, </a:t>
            </a:r>
            <a:r>
              <a:rPr lang="en-US" sz="2800" dirty="0" err="1"/>
              <a:t>zig-zig</a:t>
            </a:r>
            <a:r>
              <a:rPr lang="en-US" sz="2800" dirty="0"/>
              <a:t> = $2, </a:t>
            </a:r>
            <a:r>
              <a:rPr lang="en-US" sz="2800" dirty="0" err="1"/>
              <a:t>zig-zag</a:t>
            </a:r>
            <a:r>
              <a:rPr lang="en-US" sz="2800" dirty="0"/>
              <a:t> = $2  (cyber dollars)</a:t>
            </a:r>
          </a:p>
          <a:p>
            <a:pPr eaLnBrk="1" hangingPunct="1"/>
            <a:r>
              <a:rPr lang="en-US" sz="2800" dirty="0"/>
              <a:t>Thus, cost for splaying a node at depth d = $d </a:t>
            </a:r>
          </a:p>
          <a:p>
            <a:pPr eaLnBrk="1" hangingPunct="1"/>
            <a:r>
              <a:rPr lang="en-US" sz="2800" dirty="0"/>
              <a:t>Imagine that we store rank(v) cyber-dollars at each node v of the splay tree (just for the sake of analysis)</a:t>
            </a:r>
          </a:p>
        </p:txBody>
      </p:sp>
      <p:graphicFrame>
        <p:nvGraphicFramePr>
          <p:cNvPr id="3074" name="Object 15"/>
          <p:cNvGraphicFramePr>
            <a:graphicFrameLocks noChangeAspect="1"/>
          </p:cNvGraphicFramePr>
          <p:nvPr/>
        </p:nvGraphicFramePr>
        <p:xfrm>
          <a:off x="7086600" y="228600"/>
          <a:ext cx="1759736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435" name="Clip" r:id="rId3" imgW="2191817" imgH="1424635" progId="">
                  <p:embed/>
                </p:oleObj>
              </mc:Choice>
              <mc:Fallback>
                <p:oleObj name="Clip" r:id="rId3" imgW="2191817" imgH="1424635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28600"/>
                        <a:ext cx="1759736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188686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Splay Trees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C5396E-B60E-4489-9245-331638AE82B7}" type="slidenum">
              <a:rPr lang="en-US"/>
              <a:pPr/>
              <a:t>148</a:t>
            </a:fld>
            <a:endParaRPr lang="en-US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Cost of Splaying</a:t>
            </a:r>
          </a:p>
        </p:txBody>
      </p:sp>
      <p:sp>
        <p:nvSpPr>
          <p:cNvPr id="51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1981200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dirty="0"/>
              <a:t>If the payment is equal to the splaying work, one uses it to pay for the splaying</a:t>
            </a:r>
          </a:p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dirty="0"/>
              <a:t>If the payment is greater than the splaying work, one deposit the excess in the account of several nodes</a:t>
            </a:r>
          </a:p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dirty="0"/>
              <a:t> If the payment is less than the splaying work, one withdrawals from the account of several nodes</a:t>
            </a:r>
          </a:p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dirty="0">
                <a:solidFill>
                  <a:srgbClr val="FFFF00"/>
                </a:solidFill>
              </a:rPr>
              <a:t>Payment of O(log n) dollars is sufficient to keep the system working</a:t>
            </a:r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7467600" y="152400"/>
          <a:ext cx="12779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459" name="Clip" r:id="rId3" imgW="3230578" imgH="3468986" progId="">
                  <p:embed/>
                </p:oleObj>
              </mc:Choice>
              <mc:Fallback>
                <p:oleObj name="Clip" r:id="rId3" imgW="3230578" imgH="3468986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52400"/>
                        <a:ext cx="127793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704899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Splay Trees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93459F-3413-4972-BC8E-CE501B1F77C3}" type="slidenum">
              <a:rPr lang="en-US"/>
              <a:pPr/>
              <a:t>149</a:t>
            </a:fld>
            <a:endParaRPr 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943600" cy="838200"/>
          </a:xfrm>
        </p:spPr>
        <p:txBody>
          <a:bodyPr/>
          <a:lstStyle/>
          <a:p>
            <a:pPr eaLnBrk="1" hangingPunct="1"/>
            <a:r>
              <a:rPr lang="en-US" dirty="0"/>
              <a:t>Cost per </a:t>
            </a:r>
            <a:r>
              <a:rPr lang="en-US" dirty="0" err="1"/>
              <a:t>zig</a:t>
            </a:r>
            <a:endParaRPr lang="en-US" dirty="0"/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4572000"/>
            <a:ext cx="7772400" cy="1447800"/>
          </a:xfrm>
        </p:spPr>
        <p:txBody>
          <a:bodyPr/>
          <a:lstStyle/>
          <a:p>
            <a:pPr eaLnBrk="1" hangingPunct="1"/>
            <a:r>
              <a:rPr lang="en-US" sz="2400" dirty="0"/>
              <a:t>Doing a </a:t>
            </a:r>
            <a:r>
              <a:rPr lang="en-US" sz="2400" dirty="0" err="1"/>
              <a:t>zig</a:t>
            </a:r>
            <a:r>
              <a:rPr lang="en-US" sz="2400" dirty="0"/>
              <a:t> at x costs at most rank’(x) - rank(x):</a:t>
            </a:r>
          </a:p>
          <a:p>
            <a:pPr lvl="1" eaLnBrk="1" hangingPunct="1"/>
            <a:r>
              <a:rPr lang="en-US" dirty="0"/>
              <a:t>cost = rank’(x) + rank’(y) - rank(y) - rank(x)			     </a:t>
            </a:r>
            <a:r>
              <a:rPr lang="en-US" u="sng" dirty="0"/>
              <a:t>&lt;</a:t>
            </a:r>
            <a:r>
              <a:rPr lang="en-US" dirty="0"/>
              <a:t> rank’(x) - rank(x) </a:t>
            </a:r>
          </a:p>
          <a:p>
            <a:pPr lvl="1" eaLnBrk="1" hangingPunct="1"/>
            <a:endParaRPr lang="en-US" dirty="0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525588" y="1592832"/>
            <a:ext cx="5734050" cy="2438400"/>
            <a:chOff x="2561" y="2370"/>
            <a:chExt cx="3121" cy="1634"/>
          </a:xfrm>
        </p:grpSpPr>
        <p:sp>
          <p:nvSpPr>
            <p:cNvPr id="4104" name="Text Box 5"/>
            <p:cNvSpPr txBox="1">
              <a:spLocks noChangeArrowheads="1"/>
            </p:cNvSpPr>
            <p:nvPr/>
          </p:nvSpPr>
          <p:spPr bwMode="auto">
            <a:xfrm>
              <a:off x="4097" y="2469"/>
              <a:ext cx="261" cy="24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FFFF00"/>
                  </a:solidFill>
                </a:rPr>
                <a:t>zig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4105" name="Oval 6"/>
            <p:cNvSpPr>
              <a:spLocks noChangeArrowheads="1"/>
            </p:cNvSpPr>
            <p:nvPr/>
          </p:nvSpPr>
          <p:spPr bwMode="auto">
            <a:xfrm>
              <a:off x="3118" y="2809"/>
              <a:ext cx="210" cy="29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chemeClr val="bg2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106" name="Oval 7"/>
            <p:cNvSpPr>
              <a:spLocks noChangeArrowheads="1"/>
            </p:cNvSpPr>
            <p:nvPr/>
          </p:nvSpPr>
          <p:spPr bwMode="auto">
            <a:xfrm>
              <a:off x="2818" y="3115"/>
              <a:ext cx="216" cy="283"/>
            </a:xfrm>
            <a:prstGeom prst="ellipse">
              <a:avLst/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4107" name="AutoShape 8"/>
            <p:cNvSpPr>
              <a:spLocks noChangeArrowheads="1"/>
            </p:cNvSpPr>
            <p:nvPr/>
          </p:nvSpPr>
          <p:spPr bwMode="auto">
            <a:xfrm>
              <a:off x="2561" y="3496"/>
              <a:ext cx="295" cy="508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1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4108" name="AutoShape 9"/>
            <p:cNvSpPr>
              <a:spLocks noChangeArrowheads="1"/>
            </p:cNvSpPr>
            <p:nvPr/>
          </p:nvSpPr>
          <p:spPr bwMode="auto">
            <a:xfrm>
              <a:off x="2994" y="3496"/>
              <a:ext cx="295" cy="508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2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4109" name="AutoShape 10"/>
            <p:cNvSpPr>
              <a:spLocks noChangeArrowheads="1"/>
            </p:cNvSpPr>
            <p:nvPr/>
          </p:nvSpPr>
          <p:spPr bwMode="auto">
            <a:xfrm>
              <a:off x="3403" y="3101"/>
              <a:ext cx="296" cy="508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3</a:t>
              </a:r>
              <a:endParaRPr lang="en-US" sz="1400">
                <a:latin typeface="Times New Roman" pitchFamily="18" charset="0"/>
              </a:endParaRPr>
            </a:p>
          </p:txBody>
        </p:sp>
        <p:cxnSp>
          <p:nvCxnSpPr>
            <p:cNvPr id="4110" name="AutoShape 11"/>
            <p:cNvCxnSpPr>
              <a:cxnSpLocks noChangeShapeType="1"/>
              <a:stCxn id="4105" idx="3"/>
              <a:endCxn id="4106" idx="0"/>
            </p:cNvCxnSpPr>
            <p:nvPr/>
          </p:nvCxnSpPr>
          <p:spPr bwMode="auto">
            <a:xfrm flipH="1">
              <a:off x="2926" y="3057"/>
              <a:ext cx="223" cy="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1" name="AutoShape 12"/>
            <p:cNvCxnSpPr>
              <a:cxnSpLocks noChangeShapeType="1"/>
              <a:stCxn id="4106" idx="3"/>
              <a:endCxn id="4107" idx="0"/>
            </p:cNvCxnSpPr>
            <p:nvPr/>
          </p:nvCxnSpPr>
          <p:spPr bwMode="auto">
            <a:xfrm flipH="1">
              <a:off x="2708" y="3357"/>
              <a:ext cx="141" cy="13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2" name="AutoShape 13"/>
            <p:cNvCxnSpPr>
              <a:cxnSpLocks noChangeShapeType="1"/>
              <a:stCxn id="4106" idx="5"/>
              <a:endCxn id="4108" idx="0"/>
            </p:cNvCxnSpPr>
            <p:nvPr/>
          </p:nvCxnSpPr>
          <p:spPr bwMode="auto">
            <a:xfrm>
              <a:off x="3002" y="3357"/>
              <a:ext cx="139" cy="13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3" name="AutoShape 14"/>
            <p:cNvCxnSpPr>
              <a:cxnSpLocks noChangeShapeType="1"/>
              <a:stCxn id="4105" idx="5"/>
              <a:endCxn id="4109" idx="0"/>
            </p:cNvCxnSpPr>
            <p:nvPr/>
          </p:nvCxnSpPr>
          <p:spPr bwMode="auto">
            <a:xfrm>
              <a:off x="3297" y="3057"/>
              <a:ext cx="254" cy="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14" name="Oval 15"/>
            <p:cNvSpPr>
              <a:spLocks noChangeArrowheads="1"/>
            </p:cNvSpPr>
            <p:nvPr/>
          </p:nvSpPr>
          <p:spPr bwMode="auto">
            <a:xfrm>
              <a:off x="3508" y="2370"/>
              <a:ext cx="185" cy="283"/>
            </a:xfrm>
            <a:prstGeom prst="ellipse">
              <a:avLst/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y</a:t>
              </a:r>
            </a:p>
          </p:txBody>
        </p:sp>
        <p:cxnSp>
          <p:nvCxnSpPr>
            <p:cNvPr id="4115" name="AutoShape 16"/>
            <p:cNvCxnSpPr>
              <a:cxnSpLocks noChangeShapeType="1"/>
              <a:stCxn id="4114" idx="3"/>
              <a:endCxn id="4105" idx="7"/>
            </p:cNvCxnSpPr>
            <p:nvPr/>
          </p:nvCxnSpPr>
          <p:spPr bwMode="auto">
            <a:xfrm flipH="1">
              <a:off x="3297" y="2612"/>
              <a:ext cx="238" cy="24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16" name="AutoShape 17"/>
            <p:cNvSpPr>
              <a:spLocks noChangeArrowheads="1"/>
            </p:cNvSpPr>
            <p:nvPr/>
          </p:nvSpPr>
          <p:spPr bwMode="auto">
            <a:xfrm>
              <a:off x="3760" y="2693"/>
              <a:ext cx="296" cy="509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4</a:t>
              </a:r>
              <a:endParaRPr lang="en-US" sz="1400">
                <a:latin typeface="Times New Roman" pitchFamily="18" charset="0"/>
              </a:endParaRPr>
            </a:p>
          </p:txBody>
        </p:sp>
        <p:cxnSp>
          <p:nvCxnSpPr>
            <p:cNvPr id="4117" name="AutoShape 18"/>
            <p:cNvCxnSpPr>
              <a:cxnSpLocks noChangeShapeType="1"/>
              <a:stCxn id="4114" idx="5"/>
              <a:endCxn id="4116" idx="0"/>
            </p:cNvCxnSpPr>
            <p:nvPr/>
          </p:nvCxnSpPr>
          <p:spPr bwMode="auto">
            <a:xfrm>
              <a:off x="3666" y="2612"/>
              <a:ext cx="242" cy="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18" name="Oval 19"/>
            <p:cNvSpPr>
              <a:spLocks noChangeArrowheads="1"/>
            </p:cNvSpPr>
            <p:nvPr/>
          </p:nvSpPr>
          <p:spPr bwMode="auto">
            <a:xfrm>
              <a:off x="5194" y="3162"/>
              <a:ext cx="185" cy="283"/>
            </a:xfrm>
            <a:prstGeom prst="ellipse">
              <a:avLst/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119" name="Oval 20"/>
            <p:cNvSpPr>
              <a:spLocks noChangeArrowheads="1"/>
            </p:cNvSpPr>
            <p:nvPr/>
          </p:nvSpPr>
          <p:spPr bwMode="auto">
            <a:xfrm>
              <a:off x="4712" y="2758"/>
              <a:ext cx="210" cy="29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chemeClr val="bg2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120" name="AutoShape 21"/>
            <p:cNvSpPr>
              <a:spLocks noChangeArrowheads="1"/>
            </p:cNvSpPr>
            <p:nvPr/>
          </p:nvSpPr>
          <p:spPr bwMode="auto">
            <a:xfrm>
              <a:off x="4481" y="3396"/>
              <a:ext cx="295" cy="508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2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4121" name="AutoShape 22"/>
            <p:cNvSpPr>
              <a:spLocks noChangeArrowheads="1"/>
            </p:cNvSpPr>
            <p:nvPr/>
          </p:nvSpPr>
          <p:spPr bwMode="auto">
            <a:xfrm>
              <a:off x="4914" y="3452"/>
              <a:ext cx="295" cy="508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3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4122" name="AutoShape 23"/>
            <p:cNvSpPr>
              <a:spLocks noChangeArrowheads="1"/>
            </p:cNvSpPr>
            <p:nvPr/>
          </p:nvSpPr>
          <p:spPr bwMode="auto">
            <a:xfrm>
              <a:off x="5386" y="3452"/>
              <a:ext cx="296" cy="508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4</a:t>
              </a:r>
              <a:endParaRPr lang="en-US" sz="1400">
                <a:latin typeface="Times New Roman" pitchFamily="18" charset="0"/>
              </a:endParaRPr>
            </a:p>
          </p:txBody>
        </p:sp>
        <p:cxnSp>
          <p:nvCxnSpPr>
            <p:cNvPr id="4123" name="AutoShape 24"/>
            <p:cNvCxnSpPr>
              <a:cxnSpLocks noChangeShapeType="1"/>
              <a:stCxn id="4118" idx="1"/>
              <a:endCxn id="4119" idx="5"/>
            </p:cNvCxnSpPr>
            <p:nvPr/>
          </p:nvCxnSpPr>
          <p:spPr bwMode="auto">
            <a:xfrm flipH="1" flipV="1">
              <a:off x="4891" y="3006"/>
              <a:ext cx="330" cy="1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24" name="AutoShape 25"/>
            <p:cNvCxnSpPr>
              <a:cxnSpLocks noChangeShapeType="1"/>
              <a:stCxn id="4127" idx="5"/>
              <a:endCxn id="4120" idx="0"/>
            </p:cNvCxnSpPr>
            <p:nvPr/>
          </p:nvCxnSpPr>
          <p:spPr bwMode="auto">
            <a:xfrm>
              <a:off x="4493" y="3363"/>
              <a:ext cx="136" cy="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25" name="AutoShape 26"/>
            <p:cNvCxnSpPr>
              <a:cxnSpLocks noChangeShapeType="1"/>
              <a:stCxn id="4118" idx="3"/>
              <a:endCxn id="4121" idx="0"/>
            </p:cNvCxnSpPr>
            <p:nvPr/>
          </p:nvCxnSpPr>
          <p:spPr bwMode="auto">
            <a:xfrm flipH="1">
              <a:off x="5061" y="3390"/>
              <a:ext cx="153" cy="1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26" name="AutoShape 27"/>
            <p:cNvCxnSpPr>
              <a:cxnSpLocks noChangeShapeType="1"/>
              <a:stCxn id="4118" idx="5"/>
              <a:endCxn id="4122" idx="0"/>
            </p:cNvCxnSpPr>
            <p:nvPr/>
          </p:nvCxnSpPr>
          <p:spPr bwMode="auto">
            <a:xfrm>
              <a:off x="5356" y="3390"/>
              <a:ext cx="179" cy="1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27" name="Oval 28"/>
            <p:cNvSpPr>
              <a:spLocks noChangeArrowheads="1"/>
            </p:cNvSpPr>
            <p:nvPr/>
          </p:nvSpPr>
          <p:spPr bwMode="auto">
            <a:xfrm>
              <a:off x="4309" y="3121"/>
              <a:ext cx="215" cy="283"/>
            </a:xfrm>
            <a:prstGeom prst="ellipse">
              <a:avLst/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w</a:t>
              </a:r>
            </a:p>
          </p:txBody>
        </p:sp>
        <p:cxnSp>
          <p:nvCxnSpPr>
            <p:cNvPr id="4128" name="AutoShape 29"/>
            <p:cNvCxnSpPr>
              <a:cxnSpLocks noChangeShapeType="1"/>
              <a:stCxn id="4127" idx="7"/>
              <a:endCxn id="4119" idx="3"/>
            </p:cNvCxnSpPr>
            <p:nvPr/>
          </p:nvCxnSpPr>
          <p:spPr bwMode="auto">
            <a:xfrm flipV="1">
              <a:off x="4493" y="3006"/>
              <a:ext cx="250" cy="1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29" name="AutoShape 30"/>
            <p:cNvSpPr>
              <a:spLocks noChangeArrowheads="1"/>
            </p:cNvSpPr>
            <p:nvPr/>
          </p:nvSpPr>
          <p:spPr bwMode="auto">
            <a:xfrm>
              <a:off x="4097" y="3396"/>
              <a:ext cx="296" cy="508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1</a:t>
              </a:r>
              <a:endParaRPr lang="en-US" sz="1400">
                <a:latin typeface="Times New Roman" pitchFamily="18" charset="0"/>
              </a:endParaRPr>
            </a:p>
          </p:txBody>
        </p:sp>
        <p:cxnSp>
          <p:nvCxnSpPr>
            <p:cNvPr id="4130" name="AutoShape 31"/>
            <p:cNvCxnSpPr>
              <a:cxnSpLocks noChangeShapeType="1"/>
              <a:stCxn id="4127" idx="3"/>
              <a:endCxn id="4129" idx="0"/>
            </p:cNvCxnSpPr>
            <p:nvPr/>
          </p:nvCxnSpPr>
          <p:spPr bwMode="auto">
            <a:xfrm flipH="1">
              <a:off x="4245" y="3363"/>
              <a:ext cx="95" cy="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31" name="Line 32"/>
            <p:cNvSpPr>
              <a:spLocks noChangeShapeType="1"/>
            </p:cNvSpPr>
            <p:nvPr/>
          </p:nvSpPr>
          <p:spPr bwMode="auto">
            <a:xfrm>
              <a:off x="4032" y="2736"/>
              <a:ext cx="384" cy="192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098" name="Object 34"/>
          <p:cNvGraphicFramePr>
            <a:graphicFrameLocks noChangeAspect="1"/>
          </p:cNvGraphicFramePr>
          <p:nvPr/>
        </p:nvGraphicFramePr>
        <p:xfrm>
          <a:off x="7042150" y="304800"/>
          <a:ext cx="17033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483" name="Clip" r:id="rId3" imgW="3230578" imgH="3468986" progId="">
                  <p:embed/>
                </p:oleObj>
              </mc:Choice>
              <mc:Fallback>
                <p:oleObj name="Clip" r:id="rId3" imgW="3230578" imgH="3468986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50" y="304800"/>
                        <a:ext cx="1703388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676400" y="1600200"/>
            <a:ext cx="457200" cy="461665"/>
          </a:xfrm>
          <a:prstGeom prst="rect">
            <a:avLst/>
          </a:prstGeom>
          <a:solidFill>
            <a:srgbClr val="EF0129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67400" y="1600200"/>
            <a:ext cx="457200" cy="461665"/>
          </a:xfrm>
          <a:prstGeom prst="rect">
            <a:avLst/>
          </a:prstGeom>
          <a:solidFill>
            <a:srgbClr val="EF0129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T’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04800" y="5486400"/>
            <a:ext cx="2667000" cy="120032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solidFill>
                  <a:srgbClr val="FFFF00"/>
                </a:solidFill>
              </a:rPr>
              <a:t>Define rank(v) as the logarithm (base 2) of the number of nodes in sub-tree rooted at v </a:t>
            </a:r>
          </a:p>
        </p:txBody>
      </p:sp>
    </p:spTree>
    <p:extLst>
      <p:ext uri="{BB962C8B-B14F-4D97-AF65-F5344CB8AC3E}">
        <p14:creationId xmlns:p14="http://schemas.microsoft.com/office/powerpoint/2010/main" val="240373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BCA4-27F4-49C5-8C92-3CB679D716CB}" type="slidenum">
              <a:rPr lang="en-US"/>
              <a:pPr/>
              <a:t>15</a:t>
            </a:fld>
            <a:endParaRPr lang="en-US"/>
          </a:p>
        </p:txBody>
      </p:sp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55650"/>
          </a:xfrm>
        </p:spPr>
        <p:txBody>
          <a:bodyPr/>
          <a:lstStyle/>
          <a:p>
            <a:r>
              <a:rPr lang="en-US"/>
              <a:t>Removal Example 1</a:t>
            </a:r>
            <a:endParaRPr lang="en-US" sz="400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38862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rgbClr val="FFFF00"/>
                </a:solidFill>
              </a:rPr>
              <a:t>remove 4</a:t>
            </a:r>
          </a:p>
        </p:txBody>
      </p:sp>
      <p:grpSp>
        <p:nvGrpSpPr>
          <p:cNvPr id="982020" name="Group 4"/>
          <p:cNvGrpSpPr>
            <a:grpSpLocks/>
          </p:cNvGrpSpPr>
          <p:nvPr/>
        </p:nvGrpSpPr>
        <p:grpSpPr bwMode="auto">
          <a:xfrm>
            <a:off x="2209800" y="1936750"/>
            <a:ext cx="4154488" cy="4464050"/>
            <a:chOff x="2890" y="1008"/>
            <a:chExt cx="2617" cy="2812"/>
          </a:xfrm>
        </p:grpSpPr>
        <p:sp>
          <p:nvSpPr>
            <p:cNvPr id="982021" name="Oval 5"/>
            <p:cNvSpPr>
              <a:spLocks noChangeArrowheads="1"/>
            </p:cNvSpPr>
            <p:nvPr/>
          </p:nvSpPr>
          <p:spPr bwMode="auto">
            <a:xfrm>
              <a:off x="4272" y="1008"/>
              <a:ext cx="202" cy="20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982022" name="Oval 6"/>
            <p:cNvSpPr>
              <a:spLocks noChangeArrowheads="1"/>
            </p:cNvSpPr>
            <p:nvPr/>
          </p:nvSpPr>
          <p:spPr bwMode="auto">
            <a:xfrm>
              <a:off x="5027" y="1330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982023" name="Oval 7"/>
            <p:cNvSpPr>
              <a:spLocks noChangeArrowheads="1"/>
            </p:cNvSpPr>
            <p:nvPr/>
          </p:nvSpPr>
          <p:spPr bwMode="auto">
            <a:xfrm>
              <a:off x="3417" y="1330"/>
              <a:ext cx="201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982024" name="Oval 8"/>
            <p:cNvSpPr>
              <a:spLocks noChangeArrowheads="1"/>
            </p:cNvSpPr>
            <p:nvPr/>
          </p:nvSpPr>
          <p:spPr bwMode="auto">
            <a:xfrm>
              <a:off x="3787" y="1642"/>
              <a:ext cx="202" cy="202"/>
            </a:xfrm>
            <a:prstGeom prst="ellipse">
              <a:avLst/>
            </a:prstGeom>
            <a:solidFill>
              <a:srgbClr val="EF0129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982025" name="Rectangle 9"/>
            <p:cNvSpPr>
              <a:spLocks noChangeAspect="1" noChangeArrowheads="1"/>
            </p:cNvSpPr>
            <p:nvPr/>
          </p:nvSpPr>
          <p:spPr bwMode="auto">
            <a:xfrm>
              <a:off x="3631" y="2005"/>
              <a:ext cx="145" cy="145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2026" name="Rectangle 10"/>
            <p:cNvSpPr>
              <a:spLocks noChangeAspect="1" noChangeArrowheads="1"/>
            </p:cNvSpPr>
            <p:nvPr/>
          </p:nvSpPr>
          <p:spPr bwMode="auto">
            <a:xfrm>
              <a:off x="5362" y="1670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2027" name="AutoShape 11"/>
            <p:cNvCxnSpPr>
              <a:cxnSpLocks noChangeShapeType="1"/>
              <a:stCxn id="982021" idx="3"/>
              <a:endCxn id="982023" idx="7"/>
            </p:cNvCxnSpPr>
            <p:nvPr/>
          </p:nvCxnSpPr>
          <p:spPr bwMode="auto">
            <a:xfrm flipH="1">
              <a:off x="3589" y="1198"/>
              <a:ext cx="713" cy="144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982028" name="AutoShape 12"/>
            <p:cNvCxnSpPr>
              <a:cxnSpLocks noChangeShapeType="1"/>
              <a:stCxn id="982022" idx="1"/>
              <a:endCxn id="982021" idx="5"/>
            </p:cNvCxnSpPr>
            <p:nvPr/>
          </p:nvCxnSpPr>
          <p:spPr bwMode="auto">
            <a:xfrm flipH="1" flipV="1">
              <a:off x="4444" y="1198"/>
              <a:ext cx="612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29" name="AutoShape 13"/>
            <p:cNvCxnSpPr>
              <a:cxnSpLocks noChangeShapeType="1"/>
              <a:stCxn id="982026" idx="0"/>
              <a:endCxn id="982022" idx="5"/>
            </p:cNvCxnSpPr>
            <p:nvPr/>
          </p:nvCxnSpPr>
          <p:spPr bwMode="auto">
            <a:xfrm flipH="1" flipV="1">
              <a:off x="5199" y="1508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30" name="AutoShape 14"/>
            <p:cNvCxnSpPr>
              <a:cxnSpLocks noChangeShapeType="1"/>
              <a:stCxn id="982040" idx="7"/>
              <a:endCxn id="982022" idx="3"/>
            </p:cNvCxnSpPr>
            <p:nvPr/>
          </p:nvCxnSpPr>
          <p:spPr bwMode="auto">
            <a:xfrm flipV="1">
              <a:off x="4888" y="1508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31" name="AutoShape 15"/>
            <p:cNvCxnSpPr>
              <a:cxnSpLocks noChangeShapeType="1"/>
              <a:stCxn id="982045" idx="1"/>
              <a:endCxn id="982024" idx="5"/>
            </p:cNvCxnSpPr>
            <p:nvPr/>
          </p:nvCxnSpPr>
          <p:spPr bwMode="auto">
            <a:xfrm flipH="1" flipV="1">
              <a:off x="3959" y="1832"/>
              <a:ext cx="125" cy="148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982032" name="AutoShape 16"/>
            <p:cNvCxnSpPr>
              <a:cxnSpLocks noChangeShapeType="1"/>
              <a:stCxn id="982025" idx="0"/>
              <a:endCxn id="982024" idx="3"/>
            </p:cNvCxnSpPr>
            <p:nvPr/>
          </p:nvCxnSpPr>
          <p:spPr bwMode="auto">
            <a:xfrm flipV="1">
              <a:off x="3704" y="1832"/>
              <a:ext cx="113" cy="155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982033" name="AutoShape 17"/>
            <p:cNvCxnSpPr>
              <a:cxnSpLocks noChangeShapeType="1"/>
              <a:stCxn id="982035" idx="7"/>
              <a:endCxn id="982023" idx="3"/>
            </p:cNvCxnSpPr>
            <p:nvPr/>
          </p:nvCxnSpPr>
          <p:spPr bwMode="auto">
            <a:xfrm flipV="1">
              <a:off x="3219" y="1520"/>
              <a:ext cx="227" cy="14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34" name="AutoShape 18"/>
            <p:cNvCxnSpPr>
              <a:cxnSpLocks noChangeShapeType="1"/>
              <a:stCxn id="982024" idx="1"/>
              <a:endCxn id="982023" idx="5"/>
            </p:cNvCxnSpPr>
            <p:nvPr/>
          </p:nvCxnSpPr>
          <p:spPr bwMode="auto">
            <a:xfrm flipH="1" flipV="1">
              <a:off x="3589" y="1520"/>
              <a:ext cx="228" cy="134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982035" name="Oval 19"/>
            <p:cNvSpPr>
              <a:spLocks noChangeArrowheads="1"/>
            </p:cNvSpPr>
            <p:nvPr/>
          </p:nvSpPr>
          <p:spPr bwMode="auto">
            <a:xfrm>
              <a:off x="3047" y="1642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982036" name="Rectangle 20"/>
            <p:cNvSpPr>
              <a:spLocks noChangeAspect="1" noChangeArrowheads="1"/>
            </p:cNvSpPr>
            <p:nvPr/>
          </p:nvSpPr>
          <p:spPr bwMode="auto">
            <a:xfrm>
              <a:off x="2890" y="200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2037" name="Rectangle 21"/>
            <p:cNvSpPr>
              <a:spLocks noChangeAspect="1" noChangeArrowheads="1"/>
            </p:cNvSpPr>
            <p:nvPr/>
          </p:nvSpPr>
          <p:spPr bwMode="auto">
            <a:xfrm>
              <a:off x="3260" y="200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2038" name="AutoShape 22"/>
            <p:cNvCxnSpPr>
              <a:cxnSpLocks noChangeShapeType="1"/>
              <a:stCxn id="982037" idx="0"/>
              <a:endCxn id="982035" idx="5"/>
            </p:cNvCxnSpPr>
            <p:nvPr/>
          </p:nvCxnSpPr>
          <p:spPr bwMode="auto">
            <a:xfrm flipH="1" flipV="1">
              <a:off x="3219" y="1820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39" name="AutoShape 23"/>
            <p:cNvCxnSpPr>
              <a:cxnSpLocks noChangeShapeType="1"/>
              <a:stCxn id="982036" idx="0"/>
              <a:endCxn id="982035" idx="3"/>
            </p:cNvCxnSpPr>
            <p:nvPr/>
          </p:nvCxnSpPr>
          <p:spPr bwMode="auto">
            <a:xfrm flipV="1">
              <a:off x="2963" y="1820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2040" name="Oval 24"/>
            <p:cNvSpPr>
              <a:spLocks noChangeArrowheads="1"/>
            </p:cNvSpPr>
            <p:nvPr/>
          </p:nvSpPr>
          <p:spPr bwMode="auto">
            <a:xfrm>
              <a:off x="4716" y="1642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982041" name="Rectangle 25"/>
            <p:cNvSpPr>
              <a:spLocks noChangeAspect="1" noChangeArrowheads="1"/>
            </p:cNvSpPr>
            <p:nvPr/>
          </p:nvSpPr>
          <p:spPr bwMode="auto">
            <a:xfrm>
              <a:off x="4560" y="200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2042" name="Rectangle 26"/>
            <p:cNvSpPr>
              <a:spLocks noChangeAspect="1" noChangeArrowheads="1"/>
            </p:cNvSpPr>
            <p:nvPr/>
          </p:nvSpPr>
          <p:spPr bwMode="auto">
            <a:xfrm>
              <a:off x="4929" y="2005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2043" name="AutoShape 27"/>
            <p:cNvCxnSpPr>
              <a:cxnSpLocks noChangeShapeType="1"/>
              <a:stCxn id="982042" idx="0"/>
              <a:endCxn id="982040" idx="5"/>
            </p:cNvCxnSpPr>
            <p:nvPr/>
          </p:nvCxnSpPr>
          <p:spPr bwMode="auto">
            <a:xfrm flipH="1" flipV="1">
              <a:off x="4888" y="1820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44" name="AutoShape 28"/>
            <p:cNvCxnSpPr>
              <a:cxnSpLocks noChangeShapeType="1"/>
              <a:stCxn id="982041" idx="0"/>
              <a:endCxn id="982040" idx="3"/>
            </p:cNvCxnSpPr>
            <p:nvPr/>
          </p:nvCxnSpPr>
          <p:spPr bwMode="auto">
            <a:xfrm flipV="1">
              <a:off x="4633" y="1820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2045" name="Oval 29"/>
            <p:cNvSpPr>
              <a:spLocks noChangeArrowheads="1"/>
            </p:cNvSpPr>
            <p:nvPr/>
          </p:nvSpPr>
          <p:spPr bwMode="auto">
            <a:xfrm>
              <a:off x="4054" y="1968"/>
              <a:ext cx="202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982046" name="Rectangle 30"/>
            <p:cNvSpPr>
              <a:spLocks noChangeAspect="1" noChangeArrowheads="1"/>
            </p:cNvSpPr>
            <p:nvPr/>
          </p:nvSpPr>
          <p:spPr bwMode="auto">
            <a:xfrm>
              <a:off x="3898" y="233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2047" name="Rectangle 31"/>
            <p:cNvSpPr>
              <a:spLocks noChangeAspect="1" noChangeArrowheads="1"/>
            </p:cNvSpPr>
            <p:nvPr/>
          </p:nvSpPr>
          <p:spPr bwMode="auto">
            <a:xfrm>
              <a:off x="4267" y="233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2048" name="AutoShape 32"/>
            <p:cNvCxnSpPr>
              <a:cxnSpLocks noChangeShapeType="1"/>
              <a:stCxn id="982047" idx="0"/>
              <a:endCxn id="982045" idx="5"/>
            </p:cNvCxnSpPr>
            <p:nvPr/>
          </p:nvCxnSpPr>
          <p:spPr bwMode="auto">
            <a:xfrm flipH="1" flipV="1">
              <a:off x="4226" y="2158"/>
              <a:ext cx="114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49" name="AutoShape 33"/>
            <p:cNvCxnSpPr>
              <a:cxnSpLocks noChangeShapeType="1"/>
              <a:stCxn id="982046" idx="0"/>
              <a:endCxn id="982045" idx="3"/>
            </p:cNvCxnSpPr>
            <p:nvPr/>
          </p:nvCxnSpPr>
          <p:spPr bwMode="auto">
            <a:xfrm flipV="1">
              <a:off x="3971" y="2158"/>
              <a:ext cx="11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2050" name="Text Box 34"/>
            <p:cNvSpPr txBox="1">
              <a:spLocks noChangeArrowheads="1"/>
            </p:cNvSpPr>
            <p:nvPr/>
          </p:nvSpPr>
          <p:spPr bwMode="auto">
            <a:xfrm>
              <a:off x="3984" y="1574"/>
              <a:ext cx="187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v</a:t>
              </a:r>
            </a:p>
          </p:txBody>
        </p:sp>
        <p:sp>
          <p:nvSpPr>
            <p:cNvPr id="982051" name="Text Box 35"/>
            <p:cNvSpPr txBox="1">
              <a:spLocks noChangeArrowheads="1"/>
            </p:cNvSpPr>
            <p:nvPr/>
          </p:nvSpPr>
          <p:spPr bwMode="auto">
            <a:xfrm>
              <a:off x="3521" y="1776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</a:p>
          </p:txBody>
        </p:sp>
        <p:sp>
          <p:nvSpPr>
            <p:cNvPr id="982052" name="Oval 36"/>
            <p:cNvSpPr>
              <a:spLocks noChangeArrowheads="1"/>
            </p:cNvSpPr>
            <p:nvPr/>
          </p:nvSpPr>
          <p:spPr bwMode="auto">
            <a:xfrm>
              <a:off x="4128" y="2678"/>
              <a:ext cx="202" cy="2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982053" name="Oval 37"/>
            <p:cNvSpPr>
              <a:spLocks noChangeArrowheads="1"/>
            </p:cNvSpPr>
            <p:nvPr/>
          </p:nvSpPr>
          <p:spPr bwMode="auto">
            <a:xfrm>
              <a:off x="5017" y="3000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982054" name="Oval 38"/>
            <p:cNvSpPr>
              <a:spLocks noChangeArrowheads="1"/>
            </p:cNvSpPr>
            <p:nvPr/>
          </p:nvSpPr>
          <p:spPr bwMode="auto">
            <a:xfrm>
              <a:off x="3528" y="3000"/>
              <a:ext cx="201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982055" name="Oval 39"/>
            <p:cNvSpPr>
              <a:spLocks noChangeArrowheads="1"/>
            </p:cNvSpPr>
            <p:nvPr/>
          </p:nvSpPr>
          <p:spPr bwMode="auto">
            <a:xfrm>
              <a:off x="3898" y="3312"/>
              <a:ext cx="202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982056" name="Rectangle 40"/>
            <p:cNvSpPr>
              <a:spLocks noChangeAspect="1" noChangeArrowheads="1"/>
            </p:cNvSpPr>
            <p:nvPr/>
          </p:nvSpPr>
          <p:spPr bwMode="auto">
            <a:xfrm>
              <a:off x="3742" y="367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2057" name="Rectangle 41"/>
            <p:cNvSpPr>
              <a:spLocks noChangeAspect="1" noChangeArrowheads="1"/>
            </p:cNvSpPr>
            <p:nvPr/>
          </p:nvSpPr>
          <p:spPr bwMode="auto">
            <a:xfrm>
              <a:off x="4128" y="3675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2058" name="Rectangle 42"/>
            <p:cNvSpPr>
              <a:spLocks noChangeAspect="1" noChangeArrowheads="1"/>
            </p:cNvSpPr>
            <p:nvPr/>
          </p:nvSpPr>
          <p:spPr bwMode="auto">
            <a:xfrm>
              <a:off x="5352" y="3340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2059" name="AutoShape 43"/>
            <p:cNvCxnSpPr>
              <a:cxnSpLocks noChangeShapeType="1"/>
              <a:stCxn id="982052" idx="3"/>
              <a:endCxn id="982054" idx="7"/>
            </p:cNvCxnSpPr>
            <p:nvPr/>
          </p:nvCxnSpPr>
          <p:spPr bwMode="auto">
            <a:xfrm flipH="1">
              <a:off x="3700" y="2856"/>
              <a:ext cx="458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60" name="AutoShape 44"/>
            <p:cNvCxnSpPr>
              <a:cxnSpLocks noChangeShapeType="1"/>
              <a:stCxn id="982053" idx="1"/>
              <a:endCxn id="982052" idx="5"/>
            </p:cNvCxnSpPr>
            <p:nvPr/>
          </p:nvCxnSpPr>
          <p:spPr bwMode="auto">
            <a:xfrm flipH="1" flipV="1">
              <a:off x="4300" y="2856"/>
              <a:ext cx="746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61" name="AutoShape 45"/>
            <p:cNvCxnSpPr>
              <a:cxnSpLocks noChangeShapeType="1"/>
              <a:stCxn id="982058" idx="0"/>
              <a:endCxn id="982053" idx="5"/>
            </p:cNvCxnSpPr>
            <p:nvPr/>
          </p:nvCxnSpPr>
          <p:spPr bwMode="auto">
            <a:xfrm flipH="1" flipV="1">
              <a:off x="5189" y="3178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62" name="AutoShape 46"/>
            <p:cNvCxnSpPr>
              <a:cxnSpLocks noChangeShapeType="1"/>
              <a:stCxn id="982072" idx="7"/>
              <a:endCxn id="982053" idx="3"/>
            </p:cNvCxnSpPr>
            <p:nvPr/>
          </p:nvCxnSpPr>
          <p:spPr bwMode="auto">
            <a:xfrm flipV="1">
              <a:off x="4878" y="3178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63" name="AutoShape 47"/>
            <p:cNvCxnSpPr>
              <a:cxnSpLocks noChangeShapeType="1"/>
              <a:stCxn id="982057" idx="0"/>
              <a:endCxn id="982055" idx="5"/>
            </p:cNvCxnSpPr>
            <p:nvPr/>
          </p:nvCxnSpPr>
          <p:spPr bwMode="auto">
            <a:xfrm flipH="1" flipV="1">
              <a:off x="4070" y="3502"/>
              <a:ext cx="131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64" name="AutoShape 48"/>
            <p:cNvCxnSpPr>
              <a:cxnSpLocks noChangeShapeType="1"/>
              <a:stCxn id="982056" idx="0"/>
              <a:endCxn id="982055" idx="3"/>
            </p:cNvCxnSpPr>
            <p:nvPr/>
          </p:nvCxnSpPr>
          <p:spPr bwMode="auto">
            <a:xfrm flipV="1">
              <a:off x="3815" y="3502"/>
              <a:ext cx="11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65" name="AutoShape 49"/>
            <p:cNvCxnSpPr>
              <a:cxnSpLocks noChangeShapeType="1"/>
              <a:stCxn id="982067" idx="7"/>
              <a:endCxn id="982054" idx="3"/>
            </p:cNvCxnSpPr>
            <p:nvPr/>
          </p:nvCxnSpPr>
          <p:spPr bwMode="auto">
            <a:xfrm flipV="1">
              <a:off x="3330" y="3190"/>
              <a:ext cx="227" cy="14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66" name="AutoShape 50"/>
            <p:cNvCxnSpPr>
              <a:cxnSpLocks noChangeShapeType="1"/>
              <a:stCxn id="982055" idx="1"/>
              <a:endCxn id="982054" idx="5"/>
            </p:cNvCxnSpPr>
            <p:nvPr/>
          </p:nvCxnSpPr>
          <p:spPr bwMode="auto">
            <a:xfrm flipH="1" flipV="1">
              <a:off x="3700" y="3190"/>
              <a:ext cx="228" cy="134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982067" name="Oval 51"/>
            <p:cNvSpPr>
              <a:spLocks noChangeArrowheads="1"/>
            </p:cNvSpPr>
            <p:nvPr/>
          </p:nvSpPr>
          <p:spPr bwMode="auto">
            <a:xfrm>
              <a:off x="3158" y="3312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982068" name="Rectangle 52"/>
            <p:cNvSpPr>
              <a:spLocks noChangeAspect="1" noChangeArrowheads="1"/>
            </p:cNvSpPr>
            <p:nvPr/>
          </p:nvSpPr>
          <p:spPr bwMode="auto">
            <a:xfrm>
              <a:off x="3001" y="367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2069" name="Rectangle 53"/>
            <p:cNvSpPr>
              <a:spLocks noChangeAspect="1" noChangeArrowheads="1"/>
            </p:cNvSpPr>
            <p:nvPr/>
          </p:nvSpPr>
          <p:spPr bwMode="auto">
            <a:xfrm>
              <a:off x="3371" y="367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2070" name="AutoShape 54"/>
            <p:cNvCxnSpPr>
              <a:cxnSpLocks noChangeShapeType="1"/>
              <a:stCxn id="982069" idx="0"/>
              <a:endCxn id="982067" idx="5"/>
            </p:cNvCxnSpPr>
            <p:nvPr/>
          </p:nvCxnSpPr>
          <p:spPr bwMode="auto">
            <a:xfrm flipH="1" flipV="1">
              <a:off x="3330" y="3490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71" name="AutoShape 55"/>
            <p:cNvCxnSpPr>
              <a:cxnSpLocks noChangeShapeType="1"/>
              <a:stCxn id="982068" idx="0"/>
              <a:endCxn id="982067" idx="3"/>
            </p:cNvCxnSpPr>
            <p:nvPr/>
          </p:nvCxnSpPr>
          <p:spPr bwMode="auto">
            <a:xfrm flipV="1">
              <a:off x="3074" y="3490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2072" name="Oval 56"/>
            <p:cNvSpPr>
              <a:spLocks noChangeArrowheads="1"/>
            </p:cNvSpPr>
            <p:nvPr/>
          </p:nvSpPr>
          <p:spPr bwMode="auto">
            <a:xfrm>
              <a:off x="4706" y="3312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982073" name="Rectangle 57"/>
            <p:cNvSpPr>
              <a:spLocks noChangeAspect="1" noChangeArrowheads="1"/>
            </p:cNvSpPr>
            <p:nvPr/>
          </p:nvSpPr>
          <p:spPr bwMode="auto">
            <a:xfrm>
              <a:off x="4550" y="367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2074" name="Rectangle 58"/>
            <p:cNvSpPr>
              <a:spLocks noChangeAspect="1" noChangeArrowheads="1"/>
            </p:cNvSpPr>
            <p:nvPr/>
          </p:nvSpPr>
          <p:spPr bwMode="auto">
            <a:xfrm>
              <a:off x="4919" y="3675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2075" name="AutoShape 59"/>
            <p:cNvCxnSpPr>
              <a:cxnSpLocks noChangeShapeType="1"/>
              <a:stCxn id="982074" idx="0"/>
              <a:endCxn id="982072" idx="5"/>
            </p:cNvCxnSpPr>
            <p:nvPr/>
          </p:nvCxnSpPr>
          <p:spPr bwMode="auto">
            <a:xfrm flipH="1" flipV="1">
              <a:off x="4878" y="3490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76" name="AutoShape 60"/>
            <p:cNvCxnSpPr>
              <a:cxnSpLocks noChangeShapeType="1"/>
              <a:stCxn id="982073" idx="0"/>
              <a:endCxn id="982072" idx="3"/>
            </p:cNvCxnSpPr>
            <p:nvPr/>
          </p:nvCxnSpPr>
          <p:spPr bwMode="auto">
            <a:xfrm flipV="1">
              <a:off x="4623" y="3490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2077" name="Text Box 61"/>
            <p:cNvSpPr txBox="1">
              <a:spLocks noChangeArrowheads="1"/>
            </p:cNvSpPr>
            <p:nvPr/>
          </p:nvSpPr>
          <p:spPr bwMode="auto">
            <a:xfrm>
              <a:off x="3792" y="1046"/>
              <a:ext cx="2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&lt;</a:t>
              </a:r>
            </a:p>
          </p:txBody>
        </p:sp>
        <p:sp>
          <p:nvSpPr>
            <p:cNvPr id="982078" name="Text Box 62"/>
            <p:cNvSpPr txBox="1">
              <a:spLocks noChangeArrowheads="1"/>
            </p:cNvSpPr>
            <p:nvPr/>
          </p:nvSpPr>
          <p:spPr bwMode="auto">
            <a:xfrm>
              <a:off x="3648" y="1382"/>
              <a:ext cx="2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&gt;</a:t>
              </a:r>
            </a:p>
          </p:txBody>
        </p:sp>
        <p:sp>
          <p:nvSpPr>
            <p:cNvPr id="982079" name="AutoShape 63"/>
            <p:cNvSpPr>
              <a:spLocks noChangeArrowheads="1"/>
            </p:cNvSpPr>
            <p:nvPr/>
          </p:nvSpPr>
          <p:spPr bwMode="auto">
            <a:xfrm rot="18601582" flipH="1">
              <a:off x="3428" y="1681"/>
              <a:ext cx="767" cy="386"/>
            </a:xfrm>
            <a:prstGeom prst="roundRect">
              <a:avLst>
                <a:gd name="adj" fmla="val 29167"/>
              </a:avLst>
            </a:prstGeom>
            <a:noFill/>
            <a:ln w="12700">
              <a:solidFill>
                <a:schemeClr val="tx2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Splay Trees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C29CE4-6C77-40F8-808C-D361D96551A1}" type="slidenum">
              <a:rPr lang="en-US"/>
              <a:pPr/>
              <a:t>150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315200" cy="838200"/>
          </a:xfrm>
        </p:spPr>
        <p:txBody>
          <a:bodyPr/>
          <a:lstStyle/>
          <a:p>
            <a:pPr eaLnBrk="1" hangingPunct="1"/>
            <a:r>
              <a:rPr lang="en-US"/>
              <a:t>Cost per zig-zig and zig-zag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8305800" cy="3276600"/>
          </a:xfrm>
        </p:spPr>
        <p:txBody>
          <a:bodyPr/>
          <a:lstStyle/>
          <a:p>
            <a:pPr eaLnBrk="1" hangingPunct="1"/>
            <a:r>
              <a:rPr lang="en-US" sz="2400" dirty="0"/>
              <a:t>Doing a zig-zig or zig-zag at x costs at most 				3(rank’(x) - rank(x)) (2)</a:t>
            </a:r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1981200" y="1281113"/>
            <a:ext cx="6858000" cy="1782762"/>
            <a:chOff x="1248" y="802"/>
            <a:chExt cx="4320" cy="1380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248" y="802"/>
              <a:ext cx="1734" cy="1287"/>
              <a:chOff x="138" y="901"/>
              <a:chExt cx="1734" cy="1674"/>
            </a:xfrm>
          </p:grpSpPr>
          <p:cxnSp>
            <p:nvCxnSpPr>
              <p:cNvPr id="19509" name="AutoShape 33"/>
              <p:cNvCxnSpPr>
                <a:cxnSpLocks noChangeShapeType="1"/>
                <a:stCxn id="19510" idx="3"/>
                <a:endCxn id="19511" idx="0"/>
              </p:cNvCxnSpPr>
              <p:nvPr/>
            </p:nvCxnSpPr>
            <p:spPr bwMode="auto">
              <a:xfrm flipH="1" flipV="1">
                <a:off x="540" y="1525"/>
                <a:ext cx="198" cy="9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9510" name="Oval 34"/>
              <p:cNvSpPr>
                <a:spLocks noChangeArrowheads="1"/>
              </p:cNvSpPr>
              <p:nvPr/>
            </p:nvSpPr>
            <p:spPr bwMode="auto">
              <a:xfrm>
                <a:off x="706" y="1255"/>
                <a:ext cx="214" cy="424"/>
              </a:xfrm>
              <a:prstGeom prst="ellipse">
                <a:avLst/>
              </a:prstGeom>
              <a:solidFill>
                <a:schemeClr val="accent4">
                  <a:lumMod val="10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19511" name="Oval 35"/>
              <p:cNvSpPr>
                <a:spLocks noChangeArrowheads="1"/>
              </p:cNvSpPr>
              <p:nvPr/>
            </p:nvSpPr>
            <p:spPr bwMode="auto">
              <a:xfrm>
                <a:off x="418" y="1525"/>
                <a:ext cx="243" cy="436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US" sz="1400" b="1" dirty="0">
                    <a:solidFill>
                      <a:schemeClr val="bg2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19512" name="AutoShape 36"/>
              <p:cNvSpPr>
                <a:spLocks noChangeArrowheads="1"/>
              </p:cNvSpPr>
              <p:nvPr/>
            </p:nvSpPr>
            <p:spPr bwMode="auto">
              <a:xfrm>
                <a:off x="138" y="1810"/>
                <a:ext cx="342" cy="765"/>
              </a:xfrm>
              <a:prstGeom prst="triangle">
                <a:avLst>
                  <a:gd name="adj" fmla="val 50000"/>
                </a:avLst>
              </a:prstGeom>
              <a:solidFill>
                <a:schemeClr val="accent4">
                  <a:lumMod val="1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T</a:t>
                </a:r>
                <a:r>
                  <a:rPr lang="en-US" sz="1400" baseline="-25000">
                    <a:latin typeface="Times New Roman" pitchFamily="18" charset="0"/>
                  </a:rPr>
                  <a:t>1</a:t>
                </a:r>
                <a:endParaRPr lang="en-US" sz="1400">
                  <a:latin typeface="Times New Roman" pitchFamily="18" charset="0"/>
                </a:endParaRPr>
              </a:p>
            </p:txBody>
          </p:sp>
          <p:sp>
            <p:nvSpPr>
              <p:cNvPr id="19513" name="AutoShape 37"/>
              <p:cNvSpPr>
                <a:spLocks noChangeArrowheads="1"/>
              </p:cNvSpPr>
              <p:nvPr/>
            </p:nvSpPr>
            <p:spPr bwMode="auto">
              <a:xfrm>
                <a:off x="570" y="1810"/>
                <a:ext cx="342" cy="765"/>
              </a:xfrm>
              <a:prstGeom prst="triangle">
                <a:avLst>
                  <a:gd name="adj" fmla="val 50000"/>
                </a:avLst>
              </a:prstGeom>
              <a:solidFill>
                <a:schemeClr val="accent4">
                  <a:lumMod val="1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T</a:t>
                </a:r>
                <a:r>
                  <a:rPr lang="en-US" sz="1400" baseline="-25000">
                    <a:latin typeface="Times New Roman" pitchFamily="18" charset="0"/>
                  </a:rPr>
                  <a:t>2</a:t>
                </a:r>
                <a:endParaRPr lang="en-US" sz="1400">
                  <a:latin typeface="Times New Roman" pitchFamily="18" charset="0"/>
                </a:endParaRPr>
              </a:p>
            </p:txBody>
          </p:sp>
          <p:sp>
            <p:nvSpPr>
              <p:cNvPr id="19514" name="AutoShape 38"/>
              <p:cNvSpPr>
                <a:spLocks noChangeArrowheads="1"/>
              </p:cNvSpPr>
              <p:nvPr/>
            </p:nvSpPr>
            <p:spPr bwMode="auto">
              <a:xfrm>
                <a:off x="979" y="1451"/>
                <a:ext cx="342" cy="764"/>
              </a:xfrm>
              <a:prstGeom prst="triangle">
                <a:avLst>
                  <a:gd name="adj" fmla="val 50000"/>
                </a:avLst>
              </a:prstGeom>
              <a:solidFill>
                <a:schemeClr val="accent4">
                  <a:lumMod val="1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T</a:t>
                </a:r>
                <a:r>
                  <a:rPr lang="en-US" sz="1400" baseline="-25000">
                    <a:latin typeface="Times New Roman" pitchFamily="18" charset="0"/>
                  </a:rPr>
                  <a:t>3</a:t>
                </a:r>
                <a:endParaRPr lang="en-US" sz="1400">
                  <a:latin typeface="Times New Roman" pitchFamily="18" charset="0"/>
                </a:endParaRPr>
              </a:p>
            </p:txBody>
          </p:sp>
          <p:cxnSp>
            <p:nvCxnSpPr>
              <p:cNvPr id="19515" name="AutoShape 39"/>
              <p:cNvCxnSpPr>
                <a:cxnSpLocks noChangeShapeType="1"/>
                <a:stCxn id="19511" idx="3"/>
                <a:endCxn id="19512" idx="0"/>
              </p:cNvCxnSpPr>
              <p:nvPr/>
            </p:nvCxnSpPr>
            <p:spPr bwMode="auto">
              <a:xfrm flipH="1" flipV="1">
                <a:off x="309" y="1810"/>
                <a:ext cx="145" cy="8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516" name="AutoShape 40"/>
              <p:cNvCxnSpPr>
                <a:cxnSpLocks noChangeShapeType="1"/>
                <a:stCxn id="19511" idx="5"/>
                <a:endCxn id="19513" idx="0"/>
              </p:cNvCxnSpPr>
              <p:nvPr/>
            </p:nvCxnSpPr>
            <p:spPr bwMode="auto">
              <a:xfrm flipV="1">
                <a:off x="625" y="1810"/>
                <a:ext cx="116" cy="8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517" name="AutoShape 41"/>
              <p:cNvCxnSpPr>
                <a:cxnSpLocks noChangeShapeType="1"/>
                <a:stCxn id="19510" idx="5"/>
                <a:endCxn id="19514" idx="0"/>
              </p:cNvCxnSpPr>
              <p:nvPr/>
            </p:nvCxnSpPr>
            <p:spPr bwMode="auto">
              <a:xfrm>
                <a:off x="889" y="1570"/>
                <a:ext cx="261" cy="6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9518" name="Oval 42"/>
              <p:cNvSpPr>
                <a:spLocks noChangeArrowheads="1"/>
              </p:cNvSpPr>
              <p:nvPr/>
            </p:nvSpPr>
            <p:spPr bwMode="auto">
              <a:xfrm>
                <a:off x="1098" y="901"/>
                <a:ext cx="206" cy="425"/>
              </a:xfrm>
              <a:prstGeom prst="ellipse">
                <a:avLst/>
              </a:prstGeom>
              <a:solidFill>
                <a:schemeClr val="accent4">
                  <a:lumMod val="10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z</a:t>
                </a:r>
              </a:p>
            </p:txBody>
          </p:sp>
          <p:cxnSp>
            <p:nvCxnSpPr>
              <p:cNvPr id="19519" name="AutoShape 43"/>
              <p:cNvCxnSpPr>
                <a:cxnSpLocks noChangeShapeType="1"/>
                <a:stCxn id="19518" idx="3"/>
                <a:endCxn id="19510" idx="7"/>
              </p:cNvCxnSpPr>
              <p:nvPr/>
            </p:nvCxnSpPr>
            <p:spPr bwMode="auto">
              <a:xfrm flipH="1">
                <a:off x="889" y="1217"/>
                <a:ext cx="239" cy="14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9520" name="AutoShape 44"/>
              <p:cNvSpPr>
                <a:spLocks noChangeArrowheads="1"/>
              </p:cNvSpPr>
              <p:nvPr/>
            </p:nvSpPr>
            <p:spPr bwMode="auto">
              <a:xfrm>
                <a:off x="1530" y="1078"/>
                <a:ext cx="342" cy="765"/>
              </a:xfrm>
              <a:prstGeom prst="triangle">
                <a:avLst>
                  <a:gd name="adj" fmla="val 50000"/>
                </a:avLst>
              </a:prstGeom>
              <a:solidFill>
                <a:schemeClr val="accent4">
                  <a:lumMod val="1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T</a:t>
                </a:r>
                <a:r>
                  <a:rPr lang="en-US" sz="1400" baseline="-25000">
                    <a:latin typeface="Times New Roman" pitchFamily="18" charset="0"/>
                  </a:rPr>
                  <a:t>4</a:t>
                </a:r>
                <a:endParaRPr lang="en-US" sz="1400">
                  <a:latin typeface="Times New Roman" pitchFamily="18" charset="0"/>
                </a:endParaRPr>
              </a:p>
            </p:txBody>
          </p:sp>
          <p:cxnSp>
            <p:nvCxnSpPr>
              <p:cNvPr id="19521" name="AutoShape 45"/>
              <p:cNvCxnSpPr>
                <a:cxnSpLocks noChangeShapeType="1"/>
                <a:stCxn id="19518" idx="5"/>
                <a:endCxn id="19520" idx="0"/>
              </p:cNvCxnSpPr>
              <p:nvPr/>
            </p:nvCxnSpPr>
            <p:spPr bwMode="auto">
              <a:xfrm>
                <a:off x="1274" y="1217"/>
                <a:ext cx="427" cy="4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9493" name="Text Box 46"/>
            <p:cNvSpPr txBox="1">
              <a:spLocks noChangeArrowheads="1"/>
            </p:cNvSpPr>
            <p:nvPr/>
          </p:nvSpPr>
          <p:spPr bwMode="auto">
            <a:xfrm>
              <a:off x="3072" y="1024"/>
              <a:ext cx="656" cy="3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/>
                <a:t>zig-zig</a:t>
              </a:r>
            </a:p>
          </p:txBody>
        </p:sp>
        <p:grpSp>
          <p:nvGrpSpPr>
            <p:cNvPr id="4" name="Group 62"/>
            <p:cNvGrpSpPr>
              <a:grpSpLocks/>
            </p:cNvGrpSpPr>
            <p:nvPr/>
          </p:nvGrpSpPr>
          <p:grpSpPr bwMode="auto">
            <a:xfrm>
              <a:off x="4032" y="804"/>
              <a:ext cx="1536" cy="1378"/>
              <a:chOff x="816" y="2399"/>
              <a:chExt cx="1536" cy="1696"/>
            </a:xfrm>
          </p:grpSpPr>
          <p:sp>
            <p:nvSpPr>
              <p:cNvPr id="19496" name="Oval 47"/>
              <p:cNvSpPr>
                <a:spLocks noChangeArrowheads="1"/>
              </p:cNvSpPr>
              <p:nvPr/>
            </p:nvSpPr>
            <p:spPr bwMode="auto">
              <a:xfrm flipH="1">
                <a:off x="1570" y="2770"/>
                <a:ext cx="214" cy="402"/>
              </a:xfrm>
              <a:prstGeom prst="ellipse">
                <a:avLst/>
              </a:prstGeom>
              <a:solidFill>
                <a:schemeClr val="accent4">
                  <a:lumMod val="10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19497" name="Oval 48"/>
              <p:cNvSpPr>
                <a:spLocks noChangeArrowheads="1"/>
              </p:cNvSpPr>
              <p:nvPr/>
            </p:nvSpPr>
            <p:spPr bwMode="auto">
              <a:xfrm flipH="1">
                <a:off x="1862" y="3107"/>
                <a:ext cx="206" cy="402"/>
              </a:xfrm>
              <a:prstGeom prst="ellipse">
                <a:avLst/>
              </a:prstGeom>
              <a:solidFill>
                <a:schemeClr val="accent4">
                  <a:lumMod val="10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19498" name="AutoShape 49"/>
              <p:cNvSpPr>
                <a:spLocks noChangeArrowheads="1"/>
              </p:cNvSpPr>
              <p:nvPr/>
            </p:nvSpPr>
            <p:spPr bwMode="auto">
              <a:xfrm flipH="1">
                <a:off x="2010" y="3373"/>
                <a:ext cx="342" cy="722"/>
              </a:xfrm>
              <a:prstGeom prst="triangle">
                <a:avLst>
                  <a:gd name="adj" fmla="val 50000"/>
                </a:avLst>
              </a:prstGeom>
              <a:solidFill>
                <a:schemeClr val="accent4">
                  <a:lumMod val="1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T</a:t>
                </a:r>
                <a:r>
                  <a:rPr lang="en-US" sz="1400" baseline="-25000">
                    <a:latin typeface="Times New Roman" pitchFamily="18" charset="0"/>
                  </a:rPr>
                  <a:t>4</a:t>
                </a:r>
                <a:endParaRPr lang="en-US" sz="1400">
                  <a:latin typeface="Times New Roman" pitchFamily="18" charset="0"/>
                </a:endParaRPr>
              </a:p>
            </p:txBody>
          </p:sp>
          <p:sp>
            <p:nvSpPr>
              <p:cNvPr id="19499" name="AutoShape 50"/>
              <p:cNvSpPr>
                <a:spLocks noChangeArrowheads="1"/>
              </p:cNvSpPr>
              <p:nvPr/>
            </p:nvSpPr>
            <p:spPr bwMode="auto">
              <a:xfrm flipH="1">
                <a:off x="1578" y="3370"/>
                <a:ext cx="342" cy="724"/>
              </a:xfrm>
              <a:prstGeom prst="triangle">
                <a:avLst>
                  <a:gd name="adj" fmla="val 50000"/>
                </a:avLst>
              </a:prstGeom>
              <a:solidFill>
                <a:schemeClr val="accent4">
                  <a:lumMod val="1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T</a:t>
                </a:r>
                <a:r>
                  <a:rPr lang="en-US" sz="1400" baseline="-25000">
                    <a:latin typeface="Times New Roman" pitchFamily="18" charset="0"/>
                  </a:rPr>
                  <a:t>3</a:t>
                </a:r>
                <a:endParaRPr lang="en-US" sz="1400">
                  <a:latin typeface="Times New Roman" pitchFamily="18" charset="0"/>
                </a:endParaRPr>
              </a:p>
            </p:txBody>
          </p:sp>
          <p:sp>
            <p:nvSpPr>
              <p:cNvPr id="19500" name="AutoShape 51"/>
              <p:cNvSpPr>
                <a:spLocks noChangeArrowheads="1"/>
              </p:cNvSpPr>
              <p:nvPr/>
            </p:nvSpPr>
            <p:spPr bwMode="auto">
              <a:xfrm flipH="1">
                <a:off x="1169" y="3000"/>
                <a:ext cx="342" cy="723"/>
              </a:xfrm>
              <a:prstGeom prst="triangle">
                <a:avLst>
                  <a:gd name="adj" fmla="val 50000"/>
                </a:avLst>
              </a:prstGeom>
              <a:solidFill>
                <a:schemeClr val="accent4">
                  <a:lumMod val="1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T</a:t>
                </a:r>
                <a:r>
                  <a:rPr lang="en-US" sz="1400" baseline="-25000">
                    <a:latin typeface="Times New Roman" pitchFamily="18" charset="0"/>
                  </a:rPr>
                  <a:t>2</a:t>
                </a:r>
                <a:endParaRPr lang="en-US" sz="1400">
                  <a:latin typeface="Times New Roman" pitchFamily="18" charset="0"/>
                </a:endParaRPr>
              </a:p>
            </p:txBody>
          </p:sp>
          <p:cxnSp>
            <p:nvCxnSpPr>
              <p:cNvPr id="19501" name="AutoShape 52"/>
              <p:cNvCxnSpPr>
                <a:cxnSpLocks noChangeShapeType="1"/>
                <a:stCxn id="19496" idx="3"/>
                <a:endCxn id="19497" idx="0"/>
              </p:cNvCxnSpPr>
              <p:nvPr/>
            </p:nvCxnSpPr>
            <p:spPr bwMode="auto">
              <a:xfrm>
                <a:off x="1748" y="3047"/>
                <a:ext cx="217" cy="15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502" name="AutoShape 53"/>
              <p:cNvCxnSpPr>
                <a:cxnSpLocks noChangeShapeType="1"/>
                <a:stCxn id="19497" idx="3"/>
                <a:endCxn id="19498" idx="0"/>
              </p:cNvCxnSpPr>
              <p:nvPr/>
            </p:nvCxnSpPr>
            <p:spPr bwMode="auto">
              <a:xfrm>
                <a:off x="2033" y="3383"/>
                <a:ext cx="148" cy="19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503" name="AutoShape 54"/>
              <p:cNvCxnSpPr>
                <a:cxnSpLocks noChangeShapeType="1"/>
                <a:stCxn id="19497" idx="5"/>
                <a:endCxn id="19499" idx="0"/>
              </p:cNvCxnSpPr>
              <p:nvPr/>
            </p:nvCxnSpPr>
            <p:spPr bwMode="auto">
              <a:xfrm flipH="1">
                <a:off x="1749" y="3383"/>
                <a:ext cx="147" cy="19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504" name="AutoShape 55"/>
              <p:cNvCxnSpPr>
                <a:cxnSpLocks noChangeShapeType="1"/>
                <a:stCxn id="19496" idx="5"/>
                <a:endCxn id="19500" idx="0"/>
              </p:cNvCxnSpPr>
              <p:nvPr/>
            </p:nvCxnSpPr>
            <p:spPr bwMode="auto">
              <a:xfrm flipH="1">
                <a:off x="1340" y="3047"/>
                <a:ext cx="265" cy="16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9505" name="Oval 56"/>
              <p:cNvSpPr>
                <a:spLocks noChangeArrowheads="1"/>
              </p:cNvSpPr>
              <p:nvPr/>
            </p:nvSpPr>
            <p:spPr bwMode="auto">
              <a:xfrm flipH="1">
                <a:off x="1182" y="2399"/>
                <a:ext cx="243" cy="412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 b="1" dirty="0">
                    <a:solidFill>
                      <a:schemeClr val="bg2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cxnSp>
            <p:nvCxnSpPr>
              <p:cNvPr id="19506" name="AutoShape 57"/>
              <p:cNvCxnSpPr>
                <a:cxnSpLocks noChangeShapeType="1"/>
                <a:stCxn id="19505" idx="3"/>
                <a:endCxn id="19496" idx="7"/>
              </p:cNvCxnSpPr>
              <p:nvPr/>
            </p:nvCxnSpPr>
            <p:spPr bwMode="auto">
              <a:xfrm>
                <a:off x="1389" y="2751"/>
                <a:ext cx="212" cy="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9507" name="AutoShape 58"/>
              <p:cNvSpPr>
                <a:spLocks noChangeArrowheads="1"/>
              </p:cNvSpPr>
              <p:nvPr/>
            </p:nvSpPr>
            <p:spPr bwMode="auto">
              <a:xfrm flipH="1">
                <a:off x="816" y="2614"/>
                <a:ext cx="342" cy="724"/>
              </a:xfrm>
              <a:prstGeom prst="triangle">
                <a:avLst>
                  <a:gd name="adj" fmla="val 50000"/>
                </a:avLst>
              </a:prstGeom>
              <a:solidFill>
                <a:schemeClr val="accent4">
                  <a:lumMod val="1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T</a:t>
                </a:r>
                <a:r>
                  <a:rPr lang="en-US" sz="1400" baseline="-25000">
                    <a:latin typeface="Times New Roman" pitchFamily="18" charset="0"/>
                  </a:rPr>
                  <a:t>1</a:t>
                </a:r>
                <a:endParaRPr lang="en-US" sz="1400">
                  <a:latin typeface="Times New Roman" pitchFamily="18" charset="0"/>
                </a:endParaRPr>
              </a:p>
            </p:txBody>
          </p:sp>
          <p:cxnSp>
            <p:nvCxnSpPr>
              <p:cNvPr id="19508" name="AutoShape 59"/>
              <p:cNvCxnSpPr>
                <a:cxnSpLocks noChangeShapeType="1"/>
                <a:stCxn id="19505" idx="5"/>
                <a:endCxn id="19507" idx="0"/>
              </p:cNvCxnSpPr>
              <p:nvPr/>
            </p:nvCxnSpPr>
            <p:spPr bwMode="auto">
              <a:xfrm flipH="1" flipV="1">
                <a:off x="987" y="2614"/>
                <a:ext cx="231" cy="13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9495" name="Line 60"/>
            <p:cNvSpPr>
              <a:spLocks noChangeShapeType="1"/>
            </p:cNvSpPr>
            <p:nvPr/>
          </p:nvSpPr>
          <p:spPr bwMode="auto">
            <a:xfrm>
              <a:off x="3024" y="1392"/>
              <a:ext cx="864" cy="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2047875" y="4462463"/>
            <a:ext cx="5322888" cy="1862137"/>
            <a:chOff x="2585" y="647"/>
            <a:chExt cx="3115" cy="1766"/>
          </a:xfrm>
        </p:grpSpPr>
        <p:cxnSp>
          <p:nvCxnSpPr>
            <p:cNvPr id="19464" name="AutoShape 64"/>
            <p:cNvCxnSpPr>
              <a:cxnSpLocks noChangeShapeType="1"/>
              <a:stCxn id="19475" idx="5"/>
              <a:endCxn id="19466" idx="1"/>
            </p:cNvCxnSpPr>
            <p:nvPr/>
          </p:nvCxnSpPr>
          <p:spPr bwMode="auto">
            <a:xfrm>
              <a:off x="3089" y="1076"/>
              <a:ext cx="323" cy="1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465" name="Text Box 65"/>
            <p:cNvSpPr txBox="1">
              <a:spLocks noChangeArrowheads="1"/>
            </p:cNvSpPr>
            <p:nvPr/>
          </p:nvSpPr>
          <p:spPr bwMode="auto">
            <a:xfrm>
              <a:off x="3626" y="647"/>
              <a:ext cx="662" cy="4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/>
                <a:t>zig-zag</a:t>
              </a:r>
            </a:p>
          </p:txBody>
        </p:sp>
        <p:sp>
          <p:nvSpPr>
            <p:cNvPr id="19466" name="Oval 66"/>
            <p:cNvSpPr>
              <a:spLocks noChangeArrowheads="1"/>
            </p:cNvSpPr>
            <p:nvPr/>
          </p:nvSpPr>
          <p:spPr bwMode="auto">
            <a:xfrm>
              <a:off x="3389" y="1096"/>
              <a:ext cx="198" cy="400"/>
            </a:xfrm>
            <a:prstGeom prst="ellipse">
              <a:avLst/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9467" name="Oval 67"/>
            <p:cNvSpPr>
              <a:spLocks noChangeArrowheads="1"/>
            </p:cNvSpPr>
            <p:nvPr/>
          </p:nvSpPr>
          <p:spPr bwMode="auto">
            <a:xfrm>
              <a:off x="3101" y="1425"/>
              <a:ext cx="226" cy="41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chemeClr val="bg2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9468" name="AutoShape 68"/>
            <p:cNvSpPr>
              <a:spLocks noChangeArrowheads="1"/>
            </p:cNvSpPr>
            <p:nvPr/>
          </p:nvSpPr>
          <p:spPr bwMode="auto">
            <a:xfrm>
              <a:off x="2825" y="1693"/>
              <a:ext cx="317" cy="72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2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9469" name="AutoShape 69"/>
            <p:cNvSpPr>
              <a:spLocks noChangeArrowheads="1"/>
            </p:cNvSpPr>
            <p:nvPr/>
          </p:nvSpPr>
          <p:spPr bwMode="auto">
            <a:xfrm>
              <a:off x="3257" y="1693"/>
              <a:ext cx="317" cy="72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3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9470" name="AutoShape 70"/>
            <p:cNvSpPr>
              <a:spLocks noChangeArrowheads="1"/>
            </p:cNvSpPr>
            <p:nvPr/>
          </p:nvSpPr>
          <p:spPr bwMode="auto">
            <a:xfrm>
              <a:off x="3666" y="1323"/>
              <a:ext cx="318" cy="72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4</a:t>
              </a:r>
              <a:endParaRPr lang="en-US" sz="1400">
                <a:latin typeface="Times New Roman" pitchFamily="18" charset="0"/>
              </a:endParaRPr>
            </a:p>
          </p:txBody>
        </p:sp>
        <p:cxnSp>
          <p:nvCxnSpPr>
            <p:cNvPr id="19471" name="AutoShape 71"/>
            <p:cNvCxnSpPr>
              <a:cxnSpLocks noChangeShapeType="1"/>
              <a:stCxn id="19466" idx="3"/>
              <a:endCxn id="19467" idx="0"/>
            </p:cNvCxnSpPr>
            <p:nvPr/>
          </p:nvCxnSpPr>
          <p:spPr bwMode="auto">
            <a:xfrm flipH="1" flipV="1">
              <a:off x="3214" y="1425"/>
              <a:ext cx="204" cy="1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72" name="AutoShape 72"/>
            <p:cNvCxnSpPr>
              <a:cxnSpLocks noChangeShapeType="1"/>
              <a:stCxn id="19467" idx="3"/>
              <a:endCxn id="19468" idx="0"/>
            </p:cNvCxnSpPr>
            <p:nvPr/>
          </p:nvCxnSpPr>
          <p:spPr bwMode="auto">
            <a:xfrm flipH="1" flipV="1">
              <a:off x="2984" y="1693"/>
              <a:ext cx="151" cy="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73" name="AutoShape 73"/>
            <p:cNvCxnSpPr>
              <a:cxnSpLocks noChangeShapeType="1"/>
              <a:stCxn id="19467" idx="5"/>
              <a:endCxn id="19469" idx="0"/>
            </p:cNvCxnSpPr>
            <p:nvPr/>
          </p:nvCxnSpPr>
          <p:spPr bwMode="auto">
            <a:xfrm flipV="1">
              <a:off x="3294" y="1693"/>
              <a:ext cx="122" cy="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74" name="AutoShape 74"/>
            <p:cNvCxnSpPr>
              <a:cxnSpLocks noChangeShapeType="1"/>
              <a:stCxn id="19466" idx="5"/>
              <a:endCxn id="19470" idx="0"/>
            </p:cNvCxnSpPr>
            <p:nvPr/>
          </p:nvCxnSpPr>
          <p:spPr bwMode="auto">
            <a:xfrm>
              <a:off x="3564" y="1398"/>
              <a:ext cx="261" cy="7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475" name="Oval 75"/>
            <p:cNvSpPr>
              <a:spLocks noChangeArrowheads="1"/>
            </p:cNvSpPr>
            <p:nvPr/>
          </p:nvSpPr>
          <p:spPr bwMode="auto">
            <a:xfrm>
              <a:off x="2920" y="775"/>
              <a:ext cx="192" cy="400"/>
            </a:xfrm>
            <a:prstGeom prst="ellipse">
              <a:avLst/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9476" name="AutoShape 76"/>
            <p:cNvSpPr>
              <a:spLocks noChangeArrowheads="1"/>
            </p:cNvSpPr>
            <p:nvPr/>
          </p:nvSpPr>
          <p:spPr bwMode="auto">
            <a:xfrm>
              <a:off x="2585" y="1145"/>
              <a:ext cx="318" cy="72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1</a:t>
              </a:r>
              <a:endParaRPr lang="en-US" sz="1400">
                <a:latin typeface="Times New Roman" pitchFamily="18" charset="0"/>
              </a:endParaRPr>
            </a:p>
          </p:txBody>
        </p:sp>
        <p:cxnSp>
          <p:nvCxnSpPr>
            <p:cNvPr id="19477" name="AutoShape 77"/>
            <p:cNvCxnSpPr>
              <a:cxnSpLocks noChangeShapeType="1"/>
              <a:stCxn id="19475" idx="3"/>
              <a:endCxn id="19476" idx="0"/>
            </p:cNvCxnSpPr>
            <p:nvPr/>
          </p:nvCxnSpPr>
          <p:spPr bwMode="auto">
            <a:xfrm flipH="1">
              <a:off x="2744" y="1076"/>
              <a:ext cx="199" cy="2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478" name="Oval 78"/>
            <p:cNvSpPr>
              <a:spLocks noChangeArrowheads="1"/>
            </p:cNvSpPr>
            <p:nvPr/>
          </p:nvSpPr>
          <p:spPr bwMode="auto">
            <a:xfrm>
              <a:off x="5192" y="1115"/>
              <a:ext cx="199" cy="401"/>
            </a:xfrm>
            <a:prstGeom prst="ellipse">
              <a:avLst/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9479" name="Oval 79"/>
            <p:cNvSpPr>
              <a:spLocks noChangeArrowheads="1"/>
            </p:cNvSpPr>
            <p:nvPr/>
          </p:nvSpPr>
          <p:spPr bwMode="auto">
            <a:xfrm>
              <a:off x="4712" y="725"/>
              <a:ext cx="226" cy="41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chemeClr val="bg2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9480" name="AutoShape 80"/>
            <p:cNvSpPr>
              <a:spLocks noChangeArrowheads="1"/>
            </p:cNvSpPr>
            <p:nvPr/>
          </p:nvSpPr>
          <p:spPr bwMode="auto">
            <a:xfrm>
              <a:off x="4477" y="1302"/>
              <a:ext cx="317" cy="72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2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9481" name="AutoShape 81"/>
            <p:cNvSpPr>
              <a:spLocks noChangeArrowheads="1"/>
            </p:cNvSpPr>
            <p:nvPr/>
          </p:nvSpPr>
          <p:spPr bwMode="auto">
            <a:xfrm>
              <a:off x="4908" y="1302"/>
              <a:ext cx="318" cy="72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3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9482" name="AutoShape 82"/>
            <p:cNvSpPr>
              <a:spLocks noChangeArrowheads="1"/>
            </p:cNvSpPr>
            <p:nvPr/>
          </p:nvSpPr>
          <p:spPr bwMode="auto">
            <a:xfrm>
              <a:off x="5382" y="1302"/>
              <a:ext cx="318" cy="72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4</a:t>
              </a:r>
              <a:endParaRPr lang="en-US" sz="1400">
                <a:latin typeface="Times New Roman" pitchFamily="18" charset="0"/>
              </a:endParaRPr>
            </a:p>
          </p:txBody>
        </p:sp>
        <p:cxnSp>
          <p:nvCxnSpPr>
            <p:cNvPr id="19483" name="AutoShape 83"/>
            <p:cNvCxnSpPr>
              <a:cxnSpLocks noChangeShapeType="1"/>
              <a:stCxn id="19478" idx="1"/>
              <a:endCxn id="19479" idx="5"/>
            </p:cNvCxnSpPr>
            <p:nvPr/>
          </p:nvCxnSpPr>
          <p:spPr bwMode="auto">
            <a:xfrm flipH="1" flipV="1">
              <a:off x="4905" y="1075"/>
              <a:ext cx="316" cy="9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4" name="AutoShape 84"/>
            <p:cNvCxnSpPr>
              <a:cxnSpLocks noChangeShapeType="1"/>
              <a:stCxn id="19487" idx="5"/>
              <a:endCxn id="19480" idx="0"/>
            </p:cNvCxnSpPr>
            <p:nvPr/>
          </p:nvCxnSpPr>
          <p:spPr bwMode="auto">
            <a:xfrm>
              <a:off x="4496" y="1377"/>
              <a:ext cx="139" cy="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5" name="AutoShape 85"/>
            <p:cNvCxnSpPr>
              <a:cxnSpLocks noChangeShapeType="1"/>
              <a:stCxn id="19478" idx="3"/>
              <a:endCxn id="19481" idx="0"/>
            </p:cNvCxnSpPr>
            <p:nvPr/>
          </p:nvCxnSpPr>
          <p:spPr bwMode="auto">
            <a:xfrm flipH="1">
              <a:off x="5067" y="1397"/>
              <a:ext cx="153" cy="10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6" name="AutoShape 86"/>
            <p:cNvCxnSpPr>
              <a:cxnSpLocks noChangeShapeType="1"/>
              <a:stCxn id="19478" idx="5"/>
              <a:endCxn id="19482" idx="0"/>
            </p:cNvCxnSpPr>
            <p:nvPr/>
          </p:nvCxnSpPr>
          <p:spPr bwMode="auto">
            <a:xfrm>
              <a:off x="5362" y="1397"/>
              <a:ext cx="179" cy="10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487" name="Oval 87"/>
            <p:cNvSpPr>
              <a:spLocks noChangeArrowheads="1"/>
            </p:cNvSpPr>
            <p:nvPr/>
          </p:nvSpPr>
          <p:spPr bwMode="auto">
            <a:xfrm>
              <a:off x="4327" y="1075"/>
              <a:ext cx="191" cy="400"/>
            </a:xfrm>
            <a:prstGeom prst="ellipse">
              <a:avLst/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z</a:t>
              </a:r>
            </a:p>
          </p:txBody>
        </p:sp>
        <p:cxnSp>
          <p:nvCxnSpPr>
            <p:cNvPr id="19488" name="AutoShape 88"/>
            <p:cNvCxnSpPr>
              <a:cxnSpLocks noChangeShapeType="1"/>
              <a:stCxn id="19487" idx="7"/>
              <a:endCxn id="19479" idx="3"/>
            </p:cNvCxnSpPr>
            <p:nvPr/>
          </p:nvCxnSpPr>
          <p:spPr bwMode="auto">
            <a:xfrm flipV="1">
              <a:off x="4490" y="1075"/>
              <a:ext cx="255" cy="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489" name="AutoShape 89"/>
            <p:cNvSpPr>
              <a:spLocks noChangeArrowheads="1"/>
            </p:cNvSpPr>
            <p:nvPr/>
          </p:nvSpPr>
          <p:spPr bwMode="auto">
            <a:xfrm>
              <a:off x="4092" y="1302"/>
              <a:ext cx="318" cy="72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1</a:t>
              </a:r>
              <a:endParaRPr lang="en-US" sz="1400">
                <a:latin typeface="Times New Roman" pitchFamily="18" charset="0"/>
              </a:endParaRPr>
            </a:p>
          </p:txBody>
        </p:sp>
        <p:cxnSp>
          <p:nvCxnSpPr>
            <p:cNvPr id="19490" name="AutoShape 90"/>
            <p:cNvCxnSpPr>
              <a:cxnSpLocks noChangeShapeType="1"/>
              <a:stCxn id="19487" idx="3"/>
              <a:endCxn id="19489" idx="0"/>
            </p:cNvCxnSpPr>
            <p:nvPr/>
          </p:nvCxnSpPr>
          <p:spPr bwMode="auto">
            <a:xfrm flipH="1">
              <a:off x="4251" y="1377"/>
              <a:ext cx="99" cy="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491" name="Line 91"/>
            <p:cNvSpPr>
              <a:spLocks noChangeShapeType="1"/>
            </p:cNvSpPr>
            <p:nvPr/>
          </p:nvSpPr>
          <p:spPr bwMode="auto">
            <a:xfrm>
              <a:off x="3750" y="1104"/>
              <a:ext cx="432" cy="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676400" y="1295400"/>
            <a:ext cx="457200" cy="461665"/>
          </a:xfrm>
          <a:prstGeom prst="rect">
            <a:avLst/>
          </a:prstGeom>
          <a:solidFill>
            <a:srgbClr val="EF0129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867400" y="1295400"/>
            <a:ext cx="457200" cy="461665"/>
          </a:xfrm>
          <a:prstGeom prst="rect">
            <a:avLst/>
          </a:prstGeom>
          <a:solidFill>
            <a:srgbClr val="EF0129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T’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828800" y="4191000"/>
            <a:ext cx="457200" cy="461665"/>
          </a:xfrm>
          <a:prstGeom prst="rect">
            <a:avLst/>
          </a:prstGeom>
          <a:solidFill>
            <a:srgbClr val="EF0129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191000"/>
            <a:ext cx="457200" cy="461665"/>
          </a:xfrm>
          <a:prstGeom prst="rect">
            <a:avLst/>
          </a:prstGeom>
          <a:solidFill>
            <a:srgbClr val="EF0129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T’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086600" y="3352800"/>
            <a:ext cx="2057400" cy="1754326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solidFill>
                  <a:srgbClr val="FFFF00"/>
                </a:solidFill>
              </a:rPr>
              <a:t>Define rank(v) as the logarithm (base 2) of the number of nodes in sub-tree rooted at v </a:t>
            </a:r>
          </a:p>
        </p:txBody>
      </p:sp>
    </p:spTree>
    <p:extLst>
      <p:ext uri="{BB962C8B-B14F-4D97-AF65-F5344CB8AC3E}">
        <p14:creationId xmlns:p14="http://schemas.microsoft.com/office/powerpoint/2010/main" val="14310164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Splay Trees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4580F0-2058-411D-A5A9-263369DF7498}" type="slidenum">
              <a:rPr lang="en-US"/>
              <a:pPr/>
              <a:t>151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705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Performance of Splay Trees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495800"/>
          </a:xfrm>
        </p:spPr>
        <p:txBody>
          <a:bodyPr/>
          <a:lstStyle/>
          <a:p>
            <a:pPr eaLnBrk="1" hangingPunct="1"/>
            <a:r>
              <a:rPr lang="en-US" dirty="0"/>
              <a:t>Rank of a node is logarithm of its size </a:t>
            </a:r>
          </a:p>
          <a:p>
            <a:pPr eaLnBrk="1" hangingPunct="1"/>
            <a:r>
              <a:rPr lang="en-US" dirty="0"/>
              <a:t>Thus, amortized cost of any splay operation is O(log n)</a:t>
            </a:r>
          </a:p>
          <a:p>
            <a:pPr eaLnBrk="1" hangingPunct="1"/>
            <a:r>
              <a:rPr lang="en-US" dirty="0"/>
              <a:t>In fact, the analysis goes through for any reasonable definition of rank(x)</a:t>
            </a:r>
          </a:p>
          <a:p>
            <a:pPr eaLnBrk="1" hangingPunct="1"/>
            <a:r>
              <a:rPr lang="en-US" dirty="0"/>
              <a:t>This implies that splay trees can actually adapt to perform searches on frequently-requested items much faster than O(log n) in some cases</a:t>
            </a:r>
          </a:p>
        </p:txBody>
      </p:sp>
      <p:pic>
        <p:nvPicPr>
          <p:cNvPr id="1157123" name="Picture 3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202831"/>
            <a:ext cx="1439065" cy="957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8699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6F8-B3E8-4641-BDFC-EBEF0C5AF5DC}" type="slidenum">
              <a:rPr lang="en-US"/>
              <a:pPr/>
              <a:t>16</a:t>
            </a:fld>
            <a:endParaRPr lang="en-US"/>
          </a:p>
        </p:txBody>
      </p:sp>
      <p:sp>
        <p:nvSpPr>
          <p:cNvPr id="894016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(Case 2) (1)</a:t>
            </a:r>
          </a:p>
        </p:txBody>
      </p:sp>
      <p:sp>
        <p:nvSpPr>
          <p:cNvPr id="894017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452718" y="1143000"/>
            <a:ext cx="8229600" cy="4495800"/>
          </a:xfrm>
        </p:spPr>
        <p:txBody>
          <a:bodyPr/>
          <a:lstStyle/>
          <a:p>
            <a:r>
              <a:rPr lang="en-US" sz="2800" dirty="0"/>
              <a:t>If both children of node </a:t>
            </a:r>
            <a:r>
              <a:rPr lang="en-US" sz="2800" dirty="0">
                <a:solidFill>
                  <a:srgbClr val="FFFF00"/>
                </a:solidFill>
              </a:rPr>
              <a:t>w</a:t>
            </a:r>
            <a:r>
              <a:rPr lang="en-US" sz="2800" dirty="0"/>
              <a:t> are internal nodes</a:t>
            </a:r>
          </a:p>
          <a:p>
            <a:pPr lvl="1"/>
            <a:r>
              <a:rPr lang="en-US" dirty="0"/>
              <a:t>One cannot remove w since it would create a hole</a:t>
            </a:r>
          </a:p>
          <a:p>
            <a:pPr lvl="1"/>
            <a:r>
              <a:rPr lang="en-US" dirty="0"/>
              <a:t>One finds the internal node </a:t>
            </a:r>
            <a:r>
              <a:rPr lang="en-US" dirty="0">
                <a:solidFill>
                  <a:srgbClr val="FFFF00"/>
                </a:solidFill>
              </a:rPr>
              <a:t>y</a:t>
            </a:r>
            <a:r>
              <a:rPr lang="en-US" dirty="0"/>
              <a:t> that follows </a:t>
            </a:r>
            <a:r>
              <a:rPr lang="en-US" dirty="0">
                <a:solidFill>
                  <a:srgbClr val="FFFF00"/>
                </a:solidFill>
              </a:rPr>
              <a:t>w</a:t>
            </a:r>
            <a:r>
              <a:rPr lang="en-US" dirty="0"/>
              <a:t> in an in-order traversal (node y is the </a:t>
            </a:r>
            <a:r>
              <a:rPr lang="en-US" dirty="0">
                <a:solidFill>
                  <a:srgbClr val="FFFF00"/>
                </a:solidFill>
              </a:rPr>
              <a:t>left</a:t>
            </a:r>
            <a:r>
              <a:rPr lang="en-US" dirty="0"/>
              <a:t> most internal node in the right subtree of w)</a:t>
            </a:r>
          </a:p>
          <a:p>
            <a:pPr lvl="2"/>
            <a:r>
              <a:rPr lang="en-US" dirty="0"/>
              <a:t>(If the right sub-tree does not have a left most node then replace w with the right most node of the left sub-tree)</a:t>
            </a:r>
          </a:p>
          <a:p>
            <a:pPr lvl="2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862577"/>
            <a:ext cx="1681162" cy="16736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6F8-B3E8-4641-BDFC-EBEF0C5AF5DC}" type="slidenum">
              <a:rPr lang="en-US"/>
              <a:pPr/>
              <a:t>17</a:t>
            </a:fld>
            <a:endParaRPr lang="en-US"/>
          </a:p>
        </p:txBody>
      </p:sp>
      <p:sp>
        <p:nvSpPr>
          <p:cNvPr id="894016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(Case 2) (2)</a:t>
            </a:r>
          </a:p>
        </p:txBody>
      </p:sp>
      <p:sp>
        <p:nvSpPr>
          <p:cNvPr id="894017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495800"/>
          </a:xfrm>
        </p:spPr>
        <p:txBody>
          <a:bodyPr/>
          <a:lstStyle/>
          <a:p>
            <a:r>
              <a:rPr lang="en-US" dirty="0"/>
              <a:t>The left child x of y is the external node that immediately follows node w in the in-order traversal</a:t>
            </a:r>
          </a:p>
          <a:p>
            <a:r>
              <a:rPr lang="en-US" dirty="0"/>
              <a:t>One moves y into w</a:t>
            </a:r>
          </a:p>
          <a:p>
            <a:r>
              <a:rPr lang="en-US" dirty="0"/>
              <a:t>One removes nodes y and its left child x (which must be a leaf)  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057650"/>
            <a:ext cx="246697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785A-7206-4E32-85F1-D6A1273D6DF3}" type="slidenum">
              <a:rPr lang="en-US"/>
              <a:pPr/>
              <a:t>18</a:t>
            </a:fld>
            <a:endParaRPr 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63613"/>
          </a:xfrm>
        </p:spPr>
        <p:txBody>
          <a:bodyPr/>
          <a:lstStyle/>
          <a:p>
            <a:r>
              <a:rPr lang="en-US" dirty="0"/>
              <a:t>Removal Example 2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4003675" cy="673100"/>
          </a:xfr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800" dirty="0">
                <a:solidFill>
                  <a:srgbClr val="FFFF00"/>
                </a:solidFill>
              </a:rPr>
              <a:t>remove 3</a:t>
            </a:r>
          </a:p>
        </p:txBody>
      </p:sp>
      <p:grpSp>
        <p:nvGrpSpPr>
          <p:cNvPr id="986116" name="Group 4"/>
          <p:cNvGrpSpPr>
            <a:grpSpLocks/>
          </p:cNvGrpSpPr>
          <p:nvPr/>
        </p:nvGrpSpPr>
        <p:grpSpPr bwMode="auto">
          <a:xfrm>
            <a:off x="2971800" y="1447800"/>
            <a:ext cx="4094163" cy="4748213"/>
            <a:chOff x="2976" y="998"/>
            <a:chExt cx="2579" cy="2991"/>
          </a:xfrm>
        </p:grpSpPr>
        <p:sp>
          <p:nvSpPr>
            <p:cNvPr id="986117" name="Oval 5"/>
            <p:cNvSpPr>
              <a:spLocks noChangeArrowheads="1"/>
            </p:cNvSpPr>
            <p:nvPr/>
          </p:nvSpPr>
          <p:spPr bwMode="auto">
            <a:xfrm flipH="1">
              <a:off x="3936" y="1239"/>
              <a:ext cx="202" cy="201"/>
            </a:xfrm>
            <a:prstGeom prst="ellipse">
              <a:avLst/>
            </a:prstGeom>
            <a:solidFill>
              <a:srgbClr val="EF0129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</a:p>
          </p:txBody>
        </p:sp>
        <p:sp>
          <p:nvSpPr>
            <p:cNvPr id="986118" name="Oval 6"/>
            <p:cNvSpPr>
              <a:spLocks noChangeArrowheads="1"/>
            </p:cNvSpPr>
            <p:nvPr/>
          </p:nvSpPr>
          <p:spPr bwMode="auto">
            <a:xfrm flipH="1">
              <a:off x="3312" y="998"/>
              <a:ext cx="201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986119" name="Oval 7"/>
            <p:cNvSpPr>
              <a:spLocks noChangeArrowheads="1"/>
            </p:cNvSpPr>
            <p:nvPr/>
          </p:nvSpPr>
          <p:spPr bwMode="auto">
            <a:xfrm flipH="1">
              <a:off x="4779" y="1478"/>
              <a:ext cx="201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986120" name="Oval 8"/>
            <p:cNvSpPr>
              <a:spLocks noChangeArrowheads="1"/>
            </p:cNvSpPr>
            <p:nvPr/>
          </p:nvSpPr>
          <p:spPr bwMode="auto">
            <a:xfrm flipH="1">
              <a:off x="4408" y="1776"/>
              <a:ext cx="202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986121" name="Rectangle 9"/>
            <p:cNvSpPr>
              <a:spLocks noChangeAspect="1" noChangeArrowheads="1"/>
            </p:cNvSpPr>
            <p:nvPr/>
          </p:nvSpPr>
          <p:spPr bwMode="auto">
            <a:xfrm flipH="1">
              <a:off x="4621" y="212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22" name="AutoShape 10"/>
            <p:cNvCxnSpPr>
              <a:cxnSpLocks noChangeShapeType="1"/>
              <a:stCxn id="986117" idx="3"/>
              <a:endCxn id="986119" idx="7"/>
            </p:cNvCxnSpPr>
            <p:nvPr/>
          </p:nvCxnSpPr>
          <p:spPr bwMode="auto">
            <a:xfrm>
              <a:off x="4108" y="1428"/>
              <a:ext cx="701" cy="61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986123" name="AutoShape 11"/>
            <p:cNvCxnSpPr>
              <a:cxnSpLocks noChangeShapeType="1"/>
              <a:stCxn id="986118" idx="3"/>
              <a:endCxn id="986117" idx="7"/>
            </p:cNvCxnSpPr>
            <p:nvPr/>
          </p:nvCxnSpPr>
          <p:spPr bwMode="auto">
            <a:xfrm>
              <a:off x="3484" y="1188"/>
              <a:ext cx="481" cy="62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986124" name="AutoShape 12"/>
            <p:cNvCxnSpPr>
              <a:cxnSpLocks noChangeShapeType="1"/>
              <a:stCxn id="986147" idx="0"/>
              <a:endCxn id="986118" idx="5"/>
            </p:cNvCxnSpPr>
            <p:nvPr/>
          </p:nvCxnSpPr>
          <p:spPr bwMode="auto">
            <a:xfrm flipV="1">
              <a:off x="3049" y="1188"/>
              <a:ext cx="293" cy="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25" name="AutoShape 13"/>
            <p:cNvCxnSpPr>
              <a:cxnSpLocks noChangeShapeType="1"/>
              <a:stCxn id="986134" idx="1"/>
              <a:endCxn id="986120" idx="5"/>
            </p:cNvCxnSpPr>
            <p:nvPr/>
          </p:nvCxnSpPr>
          <p:spPr bwMode="auto">
            <a:xfrm flipV="1">
              <a:off x="4313" y="1966"/>
              <a:ext cx="124" cy="129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986126" name="AutoShape 14"/>
            <p:cNvCxnSpPr>
              <a:cxnSpLocks noChangeShapeType="1"/>
              <a:stCxn id="986121" idx="0"/>
              <a:endCxn id="986120" idx="3"/>
            </p:cNvCxnSpPr>
            <p:nvPr/>
          </p:nvCxnSpPr>
          <p:spPr bwMode="auto">
            <a:xfrm flipH="1" flipV="1">
              <a:off x="4580" y="1966"/>
              <a:ext cx="114" cy="1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27" name="AutoShape 15"/>
            <p:cNvCxnSpPr>
              <a:cxnSpLocks noChangeShapeType="1"/>
              <a:stCxn id="986129" idx="7"/>
              <a:endCxn id="986119" idx="3"/>
            </p:cNvCxnSpPr>
            <p:nvPr/>
          </p:nvCxnSpPr>
          <p:spPr bwMode="auto">
            <a:xfrm flipH="1" flipV="1">
              <a:off x="4951" y="1668"/>
              <a:ext cx="228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28" name="AutoShape 16"/>
            <p:cNvCxnSpPr>
              <a:cxnSpLocks noChangeShapeType="1"/>
              <a:stCxn id="986120" idx="1"/>
              <a:endCxn id="986119" idx="5"/>
            </p:cNvCxnSpPr>
            <p:nvPr/>
          </p:nvCxnSpPr>
          <p:spPr bwMode="auto">
            <a:xfrm flipV="1">
              <a:off x="4580" y="1668"/>
              <a:ext cx="229" cy="119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986129" name="Oval 17"/>
            <p:cNvSpPr>
              <a:spLocks noChangeArrowheads="1"/>
            </p:cNvSpPr>
            <p:nvPr/>
          </p:nvSpPr>
          <p:spPr bwMode="auto">
            <a:xfrm flipH="1">
              <a:off x="5149" y="177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986130" name="Rectangle 18"/>
            <p:cNvSpPr>
              <a:spLocks noChangeAspect="1" noChangeArrowheads="1"/>
            </p:cNvSpPr>
            <p:nvPr/>
          </p:nvSpPr>
          <p:spPr bwMode="auto">
            <a:xfrm flipH="1">
              <a:off x="5362" y="212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6131" name="Rectangle 19"/>
            <p:cNvSpPr>
              <a:spLocks noChangeAspect="1" noChangeArrowheads="1"/>
            </p:cNvSpPr>
            <p:nvPr/>
          </p:nvSpPr>
          <p:spPr bwMode="auto">
            <a:xfrm flipH="1">
              <a:off x="4992" y="212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32" name="AutoShape 20"/>
            <p:cNvCxnSpPr>
              <a:cxnSpLocks noChangeShapeType="1"/>
              <a:stCxn id="986131" idx="0"/>
              <a:endCxn id="986129" idx="5"/>
            </p:cNvCxnSpPr>
            <p:nvPr/>
          </p:nvCxnSpPr>
          <p:spPr bwMode="auto">
            <a:xfrm flipV="1">
              <a:off x="5065" y="1954"/>
              <a:ext cx="114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33" name="AutoShape 21"/>
            <p:cNvCxnSpPr>
              <a:cxnSpLocks noChangeShapeType="1"/>
              <a:stCxn id="986130" idx="0"/>
              <a:endCxn id="986129" idx="3"/>
            </p:cNvCxnSpPr>
            <p:nvPr/>
          </p:nvCxnSpPr>
          <p:spPr bwMode="auto">
            <a:xfrm flipH="1" flipV="1">
              <a:off x="5321" y="1954"/>
              <a:ext cx="114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6134" name="Oval 22"/>
            <p:cNvSpPr>
              <a:spLocks noChangeArrowheads="1"/>
            </p:cNvSpPr>
            <p:nvPr/>
          </p:nvSpPr>
          <p:spPr bwMode="auto">
            <a:xfrm flipH="1">
              <a:off x="4141" y="2084"/>
              <a:ext cx="202" cy="202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latin typeface="Times New Roman" pitchFamily="18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986135" name="Rectangle 23"/>
            <p:cNvSpPr>
              <a:spLocks noChangeAspect="1" noChangeArrowheads="1"/>
            </p:cNvSpPr>
            <p:nvPr/>
          </p:nvSpPr>
          <p:spPr bwMode="auto">
            <a:xfrm flipH="1">
              <a:off x="4354" y="2447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6136" name="Rectangle 24"/>
            <p:cNvSpPr>
              <a:spLocks noChangeAspect="1" noChangeArrowheads="1"/>
            </p:cNvSpPr>
            <p:nvPr/>
          </p:nvSpPr>
          <p:spPr bwMode="auto">
            <a:xfrm flipH="1">
              <a:off x="3984" y="2447"/>
              <a:ext cx="146" cy="145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37" name="AutoShape 25"/>
            <p:cNvCxnSpPr>
              <a:cxnSpLocks noChangeShapeType="1"/>
              <a:stCxn id="986136" idx="0"/>
              <a:endCxn id="986134" idx="5"/>
            </p:cNvCxnSpPr>
            <p:nvPr/>
          </p:nvCxnSpPr>
          <p:spPr bwMode="auto">
            <a:xfrm flipV="1">
              <a:off x="4057" y="2274"/>
              <a:ext cx="113" cy="155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986138" name="AutoShape 26"/>
            <p:cNvCxnSpPr>
              <a:cxnSpLocks noChangeShapeType="1"/>
              <a:stCxn id="986135" idx="0"/>
              <a:endCxn id="986134" idx="3"/>
            </p:cNvCxnSpPr>
            <p:nvPr/>
          </p:nvCxnSpPr>
          <p:spPr bwMode="auto">
            <a:xfrm flipH="1" flipV="1">
              <a:off x="4313" y="2274"/>
              <a:ext cx="114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6139" name="Text Box 27"/>
            <p:cNvSpPr txBox="1">
              <a:spLocks noChangeArrowheads="1"/>
            </p:cNvSpPr>
            <p:nvPr/>
          </p:nvSpPr>
          <p:spPr bwMode="auto">
            <a:xfrm flipH="1">
              <a:off x="4061" y="1056"/>
              <a:ext cx="224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 i="1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</a:p>
          </p:txBody>
        </p:sp>
        <p:sp>
          <p:nvSpPr>
            <p:cNvPr id="986140" name="Text Box 28"/>
            <p:cNvSpPr txBox="1">
              <a:spLocks noChangeArrowheads="1"/>
            </p:cNvSpPr>
            <p:nvPr/>
          </p:nvSpPr>
          <p:spPr bwMode="auto">
            <a:xfrm flipH="1">
              <a:off x="3977" y="1936"/>
              <a:ext cx="188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 i="1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y</a:t>
              </a:r>
            </a:p>
          </p:txBody>
        </p:sp>
        <p:sp>
          <p:nvSpPr>
            <p:cNvPr id="986141" name="Text Box 29"/>
            <p:cNvSpPr txBox="1">
              <a:spLocks noChangeArrowheads="1"/>
            </p:cNvSpPr>
            <p:nvPr/>
          </p:nvSpPr>
          <p:spPr bwMode="auto">
            <a:xfrm flipH="1">
              <a:off x="3790" y="2256"/>
              <a:ext cx="197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 i="1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</a:p>
          </p:txBody>
        </p:sp>
        <p:sp>
          <p:nvSpPr>
            <p:cNvPr id="986142" name="Oval 30"/>
            <p:cNvSpPr>
              <a:spLocks noChangeArrowheads="1"/>
            </p:cNvSpPr>
            <p:nvPr/>
          </p:nvSpPr>
          <p:spPr bwMode="auto">
            <a:xfrm flipH="1">
              <a:off x="3456" y="1478"/>
              <a:ext cx="201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986143" name="Rectangle 31"/>
            <p:cNvSpPr>
              <a:spLocks noChangeAspect="1" noChangeArrowheads="1"/>
            </p:cNvSpPr>
            <p:nvPr/>
          </p:nvSpPr>
          <p:spPr bwMode="auto">
            <a:xfrm flipH="1">
              <a:off x="3691" y="1804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6144" name="Rectangle 32"/>
            <p:cNvSpPr>
              <a:spLocks noChangeAspect="1" noChangeArrowheads="1"/>
            </p:cNvSpPr>
            <p:nvPr/>
          </p:nvSpPr>
          <p:spPr bwMode="auto">
            <a:xfrm flipH="1">
              <a:off x="3277" y="1804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45" name="AutoShape 33"/>
            <p:cNvCxnSpPr>
              <a:cxnSpLocks noChangeShapeType="1"/>
              <a:stCxn id="986144" idx="0"/>
              <a:endCxn id="986142" idx="5"/>
            </p:cNvCxnSpPr>
            <p:nvPr/>
          </p:nvCxnSpPr>
          <p:spPr bwMode="auto">
            <a:xfrm flipV="1">
              <a:off x="3350" y="1668"/>
              <a:ext cx="136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46" name="AutoShape 34"/>
            <p:cNvCxnSpPr>
              <a:cxnSpLocks noChangeShapeType="1"/>
              <a:stCxn id="986143" idx="0"/>
              <a:endCxn id="986142" idx="3"/>
            </p:cNvCxnSpPr>
            <p:nvPr/>
          </p:nvCxnSpPr>
          <p:spPr bwMode="auto">
            <a:xfrm flipH="1" flipV="1">
              <a:off x="3628" y="1668"/>
              <a:ext cx="136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6147" name="Rectangle 35"/>
            <p:cNvSpPr>
              <a:spLocks noChangeAspect="1" noChangeArrowheads="1"/>
            </p:cNvSpPr>
            <p:nvPr/>
          </p:nvSpPr>
          <p:spPr bwMode="auto">
            <a:xfrm flipH="1">
              <a:off x="2976" y="1267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48" name="AutoShape 36"/>
            <p:cNvCxnSpPr>
              <a:cxnSpLocks noChangeShapeType="1"/>
              <a:stCxn id="986142" idx="1"/>
              <a:endCxn id="986117" idx="5"/>
            </p:cNvCxnSpPr>
            <p:nvPr/>
          </p:nvCxnSpPr>
          <p:spPr bwMode="auto">
            <a:xfrm flipV="1">
              <a:off x="3628" y="1428"/>
              <a:ext cx="337" cy="61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986149" name="Oval 37"/>
            <p:cNvSpPr>
              <a:spLocks noChangeArrowheads="1"/>
            </p:cNvSpPr>
            <p:nvPr/>
          </p:nvSpPr>
          <p:spPr bwMode="auto">
            <a:xfrm flipH="1">
              <a:off x="3984" y="2977"/>
              <a:ext cx="202" cy="201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986150" name="Oval 38"/>
            <p:cNvSpPr>
              <a:spLocks noChangeArrowheads="1"/>
            </p:cNvSpPr>
            <p:nvPr/>
          </p:nvSpPr>
          <p:spPr bwMode="auto">
            <a:xfrm flipH="1">
              <a:off x="3360" y="273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986151" name="Oval 39"/>
            <p:cNvSpPr>
              <a:spLocks noChangeArrowheads="1"/>
            </p:cNvSpPr>
            <p:nvPr/>
          </p:nvSpPr>
          <p:spPr bwMode="auto">
            <a:xfrm flipH="1">
              <a:off x="4827" y="3197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986152" name="Oval 40"/>
            <p:cNvSpPr>
              <a:spLocks noChangeArrowheads="1"/>
            </p:cNvSpPr>
            <p:nvPr/>
          </p:nvSpPr>
          <p:spPr bwMode="auto">
            <a:xfrm flipH="1">
              <a:off x="4456" y="3495"/>
              <a:ext cx="202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986153" name="Rectangle 41"/>
            <p:cNvSpPr>
              <a:spLocks noChangeAspect="1" noChangeArrowheads="1"/>
            </p:cNvSpPr>
            <p:nvPr/>
          </p:nvSpPr>
          <p:spPr bwMode="auto">
            <a:xfrm flipH="1">
              <a:off x="4669" y="3840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54" name="AutoShape 42"/>
            <p:cNvCxnSpPr>
              <a:cxnSpLocks noChangeShapeType="1"/>
              <a:stCxn id="986149" idx="3"/>
              <a:endCxn id="986151" idx="7"/>
            </p:cNvCxnSpPr>
            <p:nvPr/>
          </p:nvCxnSpPr>
          <p:spPr bwMode="auto">
            <a:xfrm>
              <a:off x="4156" y="3166"/>
              <a:ext cx="701" cy="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55" name="AutoShape 43"/>
            <p:cNvCxnSpPr>
              <a:cxnSpLocks noChangeShapeType="1"/>
              <a:stCxn id="986150" idx="3"/>
              <a:endCxn id="986149" idx="7"/>
            </p:cNvCxnSpPr>
            <p:nvPr/>
          </p:nvCxnSpPr>
          <p:spPr bwMode="auto">
            <a:xfrm>
              <a:off x="3532" y="2914"/>
              <a:ext cx="481" cy="7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56" name="AutoShape 44"/>
            <p:cNvCxnSpPr>
              <a:cxnSpLocks noChangeShapeType="1"/>
              <a:stCxn id="986173" idx="0"/>
              <a:endCxn id="986150" idx="5"/>
            </p:cNvCxnSpPr>
            <p:nvPr/>
          </p:nvCxnSpPr>
          <p:spPr bwMode="auto">
            <a:xfrm flipV="1">
              <a:off x="3097" y="2914"/>
              <a:ext cx="293" cy="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57" name="AutoShape 45"/>
            <p:cNvCxnSpPr>
              <a:cxnSpLocks noChangeShapeType="1"/>
              <a:stCxn id="986166" idx="0"/>
              <a:endCxn id="986152" idx="5"/>
            </p:cNvCxnSpPr>
            <p:nvPr/>
          </p:nvCxnSpPr>
          <p:spPr bwMode="auto">
            <a:xfrm flipV="1">
              <a:off x="4331" y="3685"/>
              <a:ext cx="154" cy="141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986158" name="AutoShape 46"/>
            <p:cNvCxnSpPr>
              <a:cxnSpLocks noChangeShapeType="1"/>
              <a:stCxn id="986153" idx="0"/>
              <a:endCxn id="986152" idx="3"/>
            </p:cNvCxnSpPr>
            <p:nvPr/>
          </p:nvCxnSpPr>
          <p:spPr bwMode="auto">
            <a:xfrm flipH="1" flipV="1">
              <a:off x="4628" y="3685"/>
              <a:ext cx="114" cy="1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59" name="AutoShape 47"/>
            <p:cNvCxnSpPr>
              <a:cxnSpLocks noChangeShapeType="1"/>
              <a:stCxn id="986161" idx="7"/>
              <a:endCxn id="986151" idx="3"/>
            </p:cNvCxnSpPr>
            <p:nvPr/>
          </p:nvCxnSpPr>
          <p:spPr bwMode="auto">
            <a:xfrm flipH="1" flipV="1">
              <a:off x="4999" y="3375"/>
              <a:ext cx="228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60" name="AutoShape 48"/>
            <p:cNvCxnSpPr>
              <a:cxnSpLocks noChangeShapeType="1"/>
              <a:stCxn id="986152" idx="1"/>
              <a:endCxn id="986151" idx="5"/>
            </p:cNvCxnSpPr>
            <p:nvPr/>
          </p:nvCxnSpPr>
          <p:spPr bwMode="auto">
            <a:xfrm flipV="1">
              <a:off x="4628" y="3375"/>
              <a:ext cx="229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6161" name="Oval 49"/>
            <p:cNvSpPr>
              <a:spLocks noChangeArrowheads="1"/>
            </p:cNvSpPr>
            <p:nvPr/>
          </p:nvSpPr>
          <p:spPr bwMode="auto">
            <a:xfrm flipH="1">
              <a:off x="5197" y="3495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986162" name="Rectangle 50"/>
            <p:cNvSpPr>
              <a:spLocks noChangeAspect="1" noChangeArrowheads="1"/>
            </p:cNvSpPr>
            <p:nvPr/>
          </p:nvSpPr>
          <p:spPr bwMode="auto">
            <a:xfrm flipH="1">
              <a:off x="5410" y="3840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6163" name="Rectangle 51"/>
            <p:cNvSpPr>
              <a:spLocks noChangeAspect="1" noChangeArrowheads="1"/>
            </p:cNvSpPr>
            <p:nvPr/>
          </p:nvSpPr>
          <p:spPr bwMode="auto">
            <a:xfrm flipH="1">
              <a:off x="5040" y="3840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64" name="AutoShape 52"/>
            <p:cNvCxnSpPr>
              <a:cxnSpLocks noChangeShapeType="1"/>
              <a:stCxn id="986163" idx="0"/>
              <a:endCxn id="986161" idx="5"/>
            </p:cNvCxnSpPr>
            <p:nvPr/>
          </p:nvCxnSpPr>
          <p:spPr bwMode="auto">
            <a:xfrm flipV="1">
              <a:off x="5113" y="3673"/>
              <a:ext cx="114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65" name="AutoShape 53"/>
            <p:cNvCxnSpPr>
              <a:cxnSpLocks noChangeShapeType="1"/>
              <a:stCxn id="986162" idx="0"/>
              <a:endCxn id="986161" idx="3"/>
            </p:cNvCxnSpPr>
            <p:nvPr/>
          </p:nvCxnSpPr>
          <p:spPr bwMode="auto">
            <a:xfrm flipH="1" flipV="1">
              <a:off x="5369" y="3673"/>
              <a:ext cx="114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6166" name="Rectangle 54"/>
            <p:cNvSpPr>
              <a:spLocks noChangeAspect="1" noChangeArrowheads="1"/>
            </p:cNvSpPr>
            <p:nvPr/>
          </p:nvSpPr>
          <p:spPr bwMode="auto">
            <a:xfrm flipH="1">
              <a:off x="4258" y="3844"/>
              <a:ext cx="146" cy="145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6167" name="Text Box 55"/>
            <p:cNvSpPr txBox="1">
              <a:spLocks noChangeArrowheads="1"/>
            </p:cNvSpPr>
            <p:nvPr/>
          </p:nvSpPr>
          <p:spPr bwMode="auto">
            <a:xfrm flipH="1">
              <a:off x="4128" y="2784"/>
              <a:ext cx="187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v</a:t>
              </a:r>
            </a:p>
          </p:txBody>
        </p:sp>
        <p:sp>
          <p:nvSpPr>
            <p:cNvPr id="986168" name="Oval 56"/>
            <p:cNvSpPr>
              <a:spLocks noChangeArrowheads="1"/>
            </p:cNvSpPr>
            <p:nvPr/>
          </p:nvSpPr>
          <p:spPr bwMode="auto">
            <a:xfrm flipH="1">
              <a:off x="3504" y="3197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986169" name="Rectangle 57"/>
            <p:cNvSpPr>
              <a:spLocks noChangeAspect="1" noChangeArrowheads="1"/>
            </p:cNvSpPr>
            <p:nvPr/>
          </p:nvSpPr>
          <p:spPr bwMode="auto">
            <a:xfrm flipH="1">
              <a:off x="3739" y="3523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6170" name="Rectangle 58"/>
            <p:cNvSpPr>
              <a:spLocks noChangeAspect="1" noChangeArrowheads="1"/>
            </p:cNvSpPr>
            <p:nvPr/>
          </p:nvSpPr>
          <p:spPr bwMode="auto">
            <a:xfrm flipH="1">
              <a:off x="3325" y="3523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71" name="AutoShape 59"/>
            <p:cNvCxnSpPr>
              <a:cxnSpLocks noChangeShapeType="1"/>
              <a:stCxn id="986170" idx="0"/>
              <a:endCxn id="986168" idx="5"/>
            </p:cNvCxnSpPr>
            <p:nvPr/>
          </p:nvCxnSpPr>
          <p:spPr bwMode="auto">
            <a:xfrm flipV="1">
              <a:off x="3398" y="3375"/>
              <a:ext cx="136" cy="1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72" name="AutoShape 60"/>
            <p:cNvCxnSpPr>
              <a:cxnSpLocks noChangeShapeType="1"/>
              <a:stCxn id="986169" idx="0"/>
              <a:endCxn id="986168" idx="3"/>
            </p:cNvCxnSpPr>
            <p:nvPr/>
          </p:nvCxnSpPr>
          <p:spPr bwMode="auto">
            <a:xfrm flipH="1" flipV="1">
              <a:off x="3676" y="3375"/>
              <a:ext cx="136" cy="1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6173" name="Rectangle 61"/>
            <p:cNvSpPr>
              <a:spLocks noChangeAspect="1" noChangeArrowheads="1"/>
            </p:cNvSpPr>
            <p:nvPr/>
          </p:nvSpPr>
          <p:spPr bwMode="auto">
            <a:xfrm flipH="1">
              <a:off x="3024" y="300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74" name="AutoShape 62"/>
            <p:cNvCxnSpPr>
              <a:cxnSpLocks noChangeShapeType="1"/>
              <a:stCxn id="986168" idx="1"/>
              <a:endCxn id="986149" idx="5"/>
            </p:cNvCxnSpPr>
            <p:nvPr/>
          </p:nvCxnSpPr>
          <p:spPr bwMode="auto">
            <a:xfrm flipV="1">
              <a:off x="3676" y="3166"/>
              <a:ext cx="337" cy="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6175" name="AutoShape 63"/>
            <p:cNvSpPr>
              <a:spLocks noChangeArrowheads="1"/>
            </p:cNvSpPr>
            <p:nvPr/>
          </p:nvSpPr>
          <p:spPr bwMode="auto">
            <a:xfrm rot="18050680" flipH="1">
              <a:off x="3740" y="2079"/>
              <a:ext cx="695" cy="464"/>
            </a:xfrm>
            <a:prstGeom prst="roundRect">
              <a:avLst>
                <a:gd name="adj" fmla="val 29167"/>
              </a:avLst>
            </a:prstGeom>
            <a:noFill/>
            <a:ln w="12700">
              <a:solidFill>
                <a:schemeClr val="tx2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23D-9ADA-48FA-982D-930D41346132}" type="slidenum">
              <a:rPr lang="en-US"/>
              <a:pPr/>
              <a:t>19</a:t>
            </a:fld>
            <a:endParaRPr lang="en-US"/>
          </a:p>
        </p:txBody>
      </p:sp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200"/>
              <a:t>Performance of a Binary Search Tree (1)</a:t>
            </a:r>
            <a:endParaRPr lang="en-US" sz="2800"/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j-lt"/>
              </a:rPr>
              <a:t>Consider a map or dictionary with </a:t>
            </a:r>
            <a:r>
              <a:rPr lang="en-US" sz="2800" b="1" i="1" dirty="0">
                <a:solidFill>
                  <a:srgbClr val="FFFF00"/>
                </a:solidFill>
                <a:latin typeface="+mj-lt"/>
              </a:rPr>
              <a:t>n</a:t>
            </a:r>
            <a:r>
              <a:rPr lang="en-US" sz="2800" dirty="0">
                <a:latin typeface="+mj-lt"/>
              </a:rPr>
              <a:t> items (key-values) implemented by means of a binary search tree of height </a:t>
            </a:r>
            <a:r>
              <a:rPr lang="en-US" sz="2800" b="1" i="1" dirty="0">
                <a:solidFill>
                  <a:srgbClr val="FFFF00"/>
                </a:solidFill>
                <a:latin typeface="+mj-lt"/>
              </a:rPr>
              <a:t>h</a:t>
            </a:r>
            <a:endParaRPr lang="en-US" sz="2800" dirty="0">
              <a:solidFill>
                <a:srgbClr val="FFFF00"/>
              </a:solidFill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+mj-lt"/>
              </a:rPr>
              <a:t>The space used is </a:t>
            </a:r>
            <a:r>
              <a:rPr lang="en-US" b="1" i="1" dirty="0">
                <a:solidFill>
                  <a:srgbClr val="FFFF00"/>
                </a:solidFill>
                <a:latin typeface="+mj-lt"/>
              </a:rPr>
              <a:t>O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(</a:t>
            </a:r>
            <a:r>
              <a:rPr lang="en-US" b="1" i="1" dirty="0">
                <a:solidFill>
                  <a:srgbClr val="FFFF00"/>
                </a:solidFill>
                <a:latin typeface="+mj-lt"/>
              </a:rPr>
              <a:t>n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Methods </a:t>
            </a:r>
            <a:r>
              <a:rPr lang="en-US" dirty="0">
                <a:solidFill>
                  <a:srgbClr val="FFFF00"/>
                </a:solidFill>
              </a:rPr>
              <a:t>size </a:t>
            </a:r>
            <a:r>
              <a:rPr lang="en-US" dirty="0"/>
              <a:t>and</a:t>
            </a:r>
            <a:r>
              <a:rPr lang="en-US" dirty="0">
                <a:solidFill>
                  <a:srgbClr val="FFFF00"/>
                </a:solidFill>
              </a:rPr>
              <a:t> empty </a:t>
            </a:r>
            <a:r>
              <a:rPr lang="en-US" dirty="0"/>
              <a:t>each take </a:t>
            </a:r>
            <a:r>
              <a:rPr lang="en-US" b="1" i="1" dirty="0">
                <a:solidFill>
                  <a:srgbClr val="FFFF00"/>
                </a:solidFill>
                <a:latin typeface="+mj-lt"/>
              </a:rPr>
              <a:t>O(1)</a:t>
            </a:r>
            <a:r>
              <a:rPr lang="en-US" dirty="0">
                <a:latin typeface="+mj-lt"/>
              </a:rPr>
              <a:t> time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+mj-lt"/>
              </a:rPr>
              <a:t>Methods 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find, insert</a:t>
            </a:r>
            <a:r>
              <a:rPr lang="en-US" dirty="0">
                <a:latin typeface="+mj-lt"/>
              </a:rPr>
              <a:t> and 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erase</a:t>
            </a:r>
            <a:r>
              <a:rPr lang="en-US" dirty="0">
                <a:latin typeface="+mj-lt"/>
              </a:rPr>
              <a:t> take </a:t>
            </a:r>
            <a:r>
              <a:rPr lang="en-US" b="1" i="1" dirty="0">
                <a:solidFill>
                  <a:srgbClr val="FFFF00"/>
                </a:solidFill>
                <a:latin typeface="+mj-lt"/>
              </a:rPr>
              <a:t>O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(</a:t>
            </a:r>
            <a:r>
              <a:rPr lang="en-US" b="1" i="1" dirty="0">
                <a:solidFill>
                  <a:srgbClr val="FFFF00"/>
                </a:solidFill>
                <a:latin typeface="+mj-lt"/>
              </a:rPr>
              <a:t>h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)</a:t>
            </a:r>
            <a:r>
              <a:rPr lang="en-US" dirty="0">
                <a:latin typeface="+mj-lt"/>
              </a:rPr>
              <a:t> time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+mj-lt"/>
              </a:rPr>
              <a:t>Running time of the search and update methods vary dramatically depending on the height of the tree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3200" dirty="0"/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969729" name="Picture 1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4953000"/>
            <a:ext cx="2277491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8212C-48F5-4611-974A-30ED3E0359B6}" type="slidenum">
              <a:rPr lang="en-US"/>
              <a:pPr/>
              <a:t>2</a:t>
            </a:fld>
            <a:endParaRPr lang="en-US"/>
          </a:p>
        </p:txBody>
      </p:sp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495800"/>
          </a:xfrm>
        </p:spPr>
        <p:txBody>
          <a:bodyPr/>
          <a:lstStyle/>
          <a:p>
            <a:r>
              <a:rPr lang="en-US" sz="2800" dirty="0"/>
              <a:t>Binary Search Trees</a:t>
            </a:r>
          </a:p>
          <a:p>
            <a:pPr lvl="1"/>
            <a:r>
              <a:rPr lang="en-US" sz="2400" dirty="0"/>
              <a:t>Search, update, and implementation</a:t>
            </a:r>
          </a:p>
          <a:p>
            <a:r>
              <a:rPr lang="en-US" sz="2800" dirty="0"/>
              <a:t>AVL Trees</a:t>
            </a:r>
          </a:p>
          <a:p>
            <a:pPr lvl="1"/>
            <a:r>
              <a:rPr lang="en-US" sz="2400" dirty="0"/>
              <a:t>Properties and maintenance </a:t>
            </a:r>
          </a:p>
          <a:p>
            <a:r>
              <a:rPr lang="en-US" sz="2800" dirty="0"/>
              <a:t>Splay Trees</a:t>
            </a:r>
          </a:p>
          <a:p>
            <a:pPr lvl="1"/>
            <a:r>
              <a:rPr lang="en-US" sz="2400" dirty="0"/>
              <a:t>Properties and maintenance</a:t>
            </a:r>
          </a:p>
          <a:p>
            <a:r>
              <a:rPr lang="en-US" sz="2800" dirty="0"/>
              <a:t>2-4 Trees</a:t>
            </a:r>
          </a:p>
          <a:p>
            <a:pPr lvl="1"/>
            <a:r>
              <a:rPr lang="en-US" sz="2400" dirty="0"/>
              <a:t>Properties and maintenance</a:t>
            </a:r>
          </a:p>
          <a:p>
            <a:r>
              <a:rPr lang="en-US" sz="2800" dirty="0"/>
              <a:t>Red-black Trees</a:t>
            </a:r>
          </a:p>
          <a:p>
            <a:pPr lvl="1"/>
            <a:r>
              <a:rPr lang="en-US" sz="2400" dirty="0"/>
              <a:t>Properties and equivalence to 2-4 Trees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2781300"/>
            <a:ext cx="2857500" cy="1524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3321" name="AutoShape 41"/>
          <p:cNvCxnSpPr>
            <a:cxnSpLocks noChangeShapeType="1"/>
          </p:cNvCxnSpPr>
          <p:nvPr/>
        </p:nvCxnSpPr>
        <p:spPr bwMode="auto">
          <a:xfrm flipH="1" flipV="1">
            <a:off x="5692483" y="4847730"/>
            <a:ext cx="587257" cy="7696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3312" name="AutoShape 32"/>
          <p:cNvCxnSpPr>
            <a:cxnSpLocks noChangeShapeType="1"/>
          </p:cNvCxnSpPr>
          <p:nvPr/>
        </p:nvCxnSpPr>
        <p:spPr bwMode="auto">
          <a:xfrm flipH="1">
            <a:off x="4614542" y="4233069"/>
            <a:ext cx="1913258" cy="12819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93315" name="Oval 35"/>
          <p:cNvSpPr>
            <a:spLocks noChangeArrowheads="1"/>
          </p:cNvSpPr>
          <p:nvPr/>
        </p:nvSpPr>
        <p:spPr bwMode="auto">
          <a:xfrm>
            <a:off x="5779962" y="502719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993338" name="AutoShape 58"/>
          <p:cNvCxnSpPr>
            <a:cxnSpLocks noChangeShapeType="1"/>
          </p:cNvCxnSpPr>
          <p:nvPr/>
        </p:nvCxnSpPr>
        <p:spPr bwMode="auto">
          <a:xfrm flipH="1" flipV="1">
            <a:off x="6995605" y="5241211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E65F-ED4D-491B-8A4B-A66CC500EB33}" type="slidenum">
              <a:rPr lang="en-US"/>
              <a:pPr/>
              <a:t>20</a:t>
            </a:fld>
            <a:endParaRPr lang="en-US"/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200" dirty="0"/>
              <a:t>Performance of a Binary Search Tree (2)</a:t>
            </a:r>
          </a:p>
        </p:txBody>
      </p:sp>
      <p:sp>
        <p:nvSpPr>
          <p:cNvPr id="993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4040188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height h is </a:t>
            </a:r>
            <a:r>
              <a:rPr lang="en-US" sz="2400" dirty="0">
                <a:solidFill>
                  <a:srgbClr val="FFFF00"/>
                </a:solidFill>
              </a:rPr>
              <a:t>n</a:t>
            </a:r>
            <a:r>
              <a:rPr lang="en-US" sz="2400" dirty="0"/>
              <a:t> in the worst case and </a:t>
            </a:r>
            <a:r>
              <a:rPr lang="en-US" sz="2400" dirty="0">
                <a:solidFill>
                  <a:srgbClr val="FFFF00"/>
                </a:solidFill>
              </a:rPr>
              <a:t>log n</a:t>
            </a:r>
            <a:r>
              <a:rPr lang="en-US" sz="2400" dirty="0"/>
              <a:t> in the best case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Let h be the height of a dictionary storing n keys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Since there are 2i keys at depth i </a:t>
            </a:r>
            <a:r>
              <a:rPr lang="en-US" sz="2000" dirty="0">
                <a:sym typeface="Symbol" pitchFamily="18" charset="2"/>
              </a:rPr>
              <a:t>=</a:t>
            </a:r>
            <a:r>
              <a:rPr lang="en-US" sz="2000" dirty="0"/>
              <a:t> 0, … , h </a:t>
            </a:r>
            <a:r>
              <a:rPr lang="en-US" sz="2000" dirty="0">
                <a:sym typeface="Symbol" pitchFamily="18" charset="2"/>
              </a:rPr>
              <a:t>(1)</a:t>
            </a:r>
            <a:r>
              <a:rPr lang="en-US" sz="2000" dirty="0"/>
              <a:t> and at least one key at depth h, we have n </a:t>
            </a:r>
            <a:r>
              <a:rPr lang="en-US" sz="2000" dirty="0">
                <a:sym typeface="Symbol" pitchFamily="18" charset="2"/>
              </a:rPr>
              <a:t></a:t>
            </a:r>
            <a:r>
              <a:rPr lang="en-US" sz="2000" dirty="0"/>
              <a:t> 1 </a:t>
            </a:r>
            <a:r>
              <a:rPr lang="en-US" sz="2000" dirty="0">
                <a:sym typeface="Symbol" pitchFamily="18" charset="2"/>
              </a:rPr>
              <a:t>+ </a:t>
            </a:r>
            <a:r>
              <a:rPr lang="en-US" sz="2000" dirty="0"/>
              <a:t>2 </a:t>
            </a:r>
            <a:r>
              <a:rPr lang="en-US" sz="2000" dirty="0">
                <a:sym typeface="Symbol" pitchFamily="18" charset="2"/>
              </a:rPr>
              <a:t>+</a:t>
            </a:r>
            <a:r>
              <a:rPr lang="en-US" sz="2000" dirty="0"/>
              <a:t> 4 </a:t>
            </a:r>
            <a:r>
              <a:rPr lang="en-US" sz="2000" dirty="0">
                <a:sym typeface="Symbol" pitchFamily="18" charset="2"/>
              </a:rPr>
              <a:t>+</a:t>
            </a:r>
            <a:r>
              <a:rPr lang="en-US" sz="2000" dirty="0"/>
              <a:t> … </a:t>
            </a:r>
            <a:r>
              <a:rPr lang="en-US" sz="2000" dirty="0">
                <a:sym typeface="Symbol" pitchFamily="18" charset="2"/>
              </a:rPr>
              <a:t>+</a:t>
            </a:r>
            <a:r>
              <a:rPr lang="en-US" sz="2000" dirty="0"/>
              <a:t> 2h-1 </a:t>
            </a:r>
            <a:r>
              <a:rPr lang="en-US" sz="2000" dirty="0">
                <a:sym typeface="Symbol" pitchFamily="18" charset="2"/>
              </a:rPr>
              <a:t> + </a:t>
            </a:r>
            <a:r>
              <a:rPr lang="en-US" sz="2000" dirty="0"/>
              <a:t>1 =2h-1+1 (geometric sum) = 2h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Taking the log of both sides of n </a:t>
            </a:r>
            <a:r>
              <a:rPr lang="en-US" sz="2000" dirty="0">
                <a:sym typeface="Symbol" pitchFamily="18" charset="2"/>
              </a:rPr>
              <a:t></a:t>
            </a:r>
            <a:r>
              <a:rPr lang="en-US" sz="2000" dirty="0"/>
              <a:t> 2h  =&gt; h </a:t>
            </a:r>
            <a:r>
              <a:rPr lang="en-US" sz="2000" dirty="0">
                <a:sym typeface="Symbol" pitchFamily="18" charset="2"/>
              </a:rPr>
              <a:t></a:t>
            </a:r>
            <a:r>
              <a:rPr lang="en-US" sz="2000" dirty="0"/>
              <a:t> log 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binary search tree is an efficient implementation of a dictionary </a:t>
            </a:r>
            <a:r>
              <a:rPr lang="en-US" sz="2000" b="1" u="sng" dirty="0">
                <a:solidFill>
                  <a:srgbClr val="FFFF00"/>
                </a:solidFill>
              </a:rPr>
              <a:t>only</a:t>
            </a:r>
            <a:r>
              <a:rPr lang="en-US" sz="2000" dirty="0"/>
              <a:t> if the height is small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993285" name="Oval 5"/>
          <p:cNvSpPr>
            <a:spLocks noChangeArrowheads="1"/>
          </p:cNvSpPr>
          <p:nvPr/>
        </p:nvSpPr>
        <p:spPr bwMode="auto">
          <a:xfrm flipH="1">
            <a:off x="5184336" y="1576388"/>
            <a:ext cx="273019" cy="2742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993287" name="AutoShape 7"/>
          <p:cNvCxnSpPr>
            <a:cxnSpLocks noChangeShapeType="1"/>
            <a:stCxn id="993285" idx="3"/>
            <a:endCxn id="993297" idx="1"/>
          </p:cNvCxnSpPr>
          <p:nvPr/>
        </p:nvCxnSpPr>
        <p:spPr bwMode="auto">
          <a:xfrm>
            <a:off x="5417372" y="1810499"/>
            <a:ext cx="2586803" cy="1788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3288" name="AutoShape 8"/>
          <p:cNvCxnSpPr>
            <a:cxnSpLocks noChangeShapeType="1"/>
            <a:stCxn id="993306" idx="0"/>
            <a:endCxn id="993285" idx="5"/>
          </p:cNvCxnSpPr>
          <p:nvPr/>
        </p:nvCxnSpPr>
        <p:spPr bwMode="auto">
          <a:xfrm flipV="1">
            <a:off x="5036281" y="1818078"/>
            <a:ext cx="188804" cy="17244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3290" name="AutoShape 10"/>
          <p:cNvCxnSpPr>
            <a:cxnSpLocks noChangeShapeType="1"/>
            <a:stCxn id="993294" idx="0"/>
            <a:endCxn id="993309" idx="5"/>
          </p:cNvCxnSpPr>
          <p:nvPr/>
        </p:nvCxnSpPr>
        <p:spPr bwMode="auto">
          <a:xfrm flipV="1">
            <a:off x="6745377" y="2964638"/>
            <a:ext cx="200112" cy="2278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3291" name="AutoShape 11"/>
          <p:cNvCxnSpPr>
            <a:cxnSpLocks noChangeShapeType="1"/>
            <a:stCxn id="993310" idx="0"/>
            <a:endCxn id="993302" idx="5"/>
          </p:cNvCxnSpPr>
          <p:nvPr/>
        </p:nvCxnSpPr>
        <p:spPr bwMode="auto">
          <a:xfrm flipV="1">
            <a:off x="6182690" y="2587957"/>
            <a:ext cx="190163" cy="1833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993293" name="Group 13"/>
          <p:cNvGrpSpPr>
            <a:grpSpLocks/>
          </p:cNvGrpSpPr>
          <p:nvPr/>
        </p:nvGrpSpPr>
        <p:grpSpPr bwMode="auto">
          <a:xfrm>
            <a:off x="6646900" y="3127345"/>
            <a:ext cx="1098868" cy="274278"/>
            <a:chOff x="4214" y="2496"/>
            <a:chExt cx="809" cy="202"/>
          </a:xfrm>
        </p:grpSpPr>
        <p:sp>
          <p:nvSpPr>
            <p:cNvPr id="993294" name="Rectangle 14"/>
            <p:cNvSpPr>
              <a:spLocks noChangeAspect="1" noChangeArrowheads="1"/>
            </p:cNvSpPr>
            <p:nvPr/>
          </p:nvSpPr>
          <p:spPr bwMode="auto">
            <a:xfrm flipH="1">
              <a:off x="4214" y="2544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93295" name="Oval 15"/>
            <p:cNvSpPr>
              <a:spLocks noChangeArrowheads="1"/>
            </p:cNvSpPr>
            <p:nvPr/>
          </p:nvSpPr>
          <p:spPr bwMode="auto">
            <a:xfrm flipH="1">
              <a:off x="4821" y="2496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993296" name="Group 16"/>
          <p:cNvGrpSpPr>
            <a:grpSpLocks/>
          </p:cNvGrpSpPr>
          <p:nvPr/>
        </p:nvGrpSpPr>
        <p:grpSpPr bwMode="auto">
          <a:xfrm>
            <a:off x="7231300" y="3500405"/>
            <a:ext cx="772875" cy="196883"/>
            <a:chOff x="4637" y="2859"/>
            <a:chExt cx="569" cy="145"/>
          </a:xfrm>
        </p:grpSpPr>
        <p:sp>
          <p:nvSpPr>
            <p:cNvPr id="993297" name="Rectangle 17"/>
            <p:cNvSpPr>
              <a:spLocks noChangeAspect="1" noChangeArrowheads="1"/>
            </p:cNvSpPr>
            <p:nvPr/>
          </p:nvSpPr>
          <p:spPr bwMode="auto">
            <a:xfrm flipH="1">
              <a:off x="5061" y="2859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93298" name="Rectangle 18"/>
            <p:cNvSpPr>
              <a:spLocks noChangeAspect="1" noChangeArrowheads="1"/>
            </p:cNvSpPr>
            <p:nvPr/>
          </p:nvSpPr>
          <p:spPr bwMode="auto">
            <a:xfrm flipH="1">
              <a:off x="4637" y="2859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</p:grpSp>
      <p:cxnSp>
        <p:nvCxnSpPr>
          <p:cNvPr id="993299" name="AutoShape 19"/>
          <p:cNvCxnSpPr>
            <a:cxnSpLocks noChangeShapeType="1"/>
            <a:stCxn id="993298" idx="0"/>
            <a:endCxn id="993295" idx="5"/>
          </p:cNvCxnSpPr>
          <p:nvPr/>
        </p:nvCxnSpPr>
        <p:spPr bwMode="auto">
          <a:xfrm flipV="1">
            <a:off x="7330456" y="3361456"/>
            <a:ext cx="181117" cy="1389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993301" name="Group 21"/>
          <p:cNvGrpSpPr>
            <a:grpSpLocks/>
          </p:cNvGrpSpPr>
          <p:nvPr/>
        </p:nvGrpSpPr>
        <p:grpSpPr bwMode="auto">
          <a:xfrm>
            <a:off x="5508971" y="2343551"/>
            <a:ext cx="1096151" cy="276993"/>
            <a:chOff x="3369" y="1920"/>
            <a:chExt cx="807" cy="204"/>
          </a:xfrm>
        </p:grpSpPr>
        <p:sp>
          <p:nvSpPr>
            <p:cNvPr id="993302" name="Oval 22"/>
            <p:cNvSpPr>
              <a:spLocks noChangeArrowheads="1"/>
            </p:cNvSpPr>
            <p:nvPr/>
          </p:nvSpPr>
          <p:spPr bwMode="auto">
            <a:xfrm flipH="1">
              <a:off x="3975" y="1922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93303" name="Rectangle 23"/>
            <p:cNvSpPr>
              <a:spLocks noChangeAspect="1" noChangeArrowheads="1"/>
            </p:cNvSpPr>
            <p:nvPr/>
          </p:nvSpPr>
          <p:spPr bwMode="auto">
            <a:xfrm flipH="1">
              <a:off x="3369" y="1920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</p:grpSp>
      <p:grpSp>
        <p:nvGrpSpPr>
          <p:cNvPr id="993304" name="Group 24"/>
          <p:cNvGrpSpPr>
            <a:grpSpLocks/>
          </p:cNvGrpSpPr>
          <p:nvPr/>
        </p:nvGrpSpPr>
        <p:grpSpPr bwMode="auto">
          <a:xfrm>
            <a:off x="4937125" y="1960648"/>
            <a:ext cx="1094793" cy="272920"/>
            <a:chOff x="2948" y="1683"/>
            <a:chExt cx="806" cy="201"/>
          </a:xfrm>
        </p:grpSpPr>
        <p:sp>
          <p:nvSpPr>
            <p:cNvPr id="993305" name="Oval 25"/>
            <p:cNvSpPr>
              <a:spLocks noChangeArrowheads="1"/>
            </p:cNvSpPr>
            <p:nvPr/>
          </p:nvSpPr>
          <p:spPr bwMode="auto">
            <a:xfrm flipH="1">
              <a:off x="3552" y="1683"/>
              <a:ext cx="202" cy="2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93306" name="Rectangle 26"/>
            <p:cNvSpPr>
              <a:spLocks noChangeAspect="1" noChangeArrowheads="1"/>
            </p:cNvSpPr>
            <p:nvPr/>
          </p:nvSpPr>
          <p:spPr bwMode="auto">
            <a:xfrm flipH="1">
              <a:off x="2948" y="171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</p:grpSp>
      <p:cxnSp>
        <p:nvCxnSpPr>
          <p:cNvPr id="993307" name="AutoShape 27"/>
          <p:cNvCxnSpPr>
            <a:cxnSpLocks noChangeShapeType="1"/>
            <a:stCxn id="993303" idx="0"/>
            <a:endCxn id="993305" idx="5"/>
          </p:cNvCxnSpPr>
          <p:nvPr/>
        </p:nvCxnSpPr>
        <p:spPr bwMode="auto">
          <a:xfrm flipV="1">
            <a:off x="5608127" y="2200981"/>
            <a:ext cx="188804" cy="1344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993308" name="Group 28"/>
          <p:cNvGrpSpPr>
            <a:grpSpLocks/>
          </p:cNvGrpSpPr>
          <p:nvPr/>
        </p:nvGrpSpPr>
        <p:grpSpPr bwMode="auto">
          <a:xfrm>
            <a:off x="6083533" y="2730527"/>
            <a:ext cx="1096151" cy="274278"/>
            <a:chOff x="3792" y="2220"/>
            <a:chExt cx="807" cy="202"/>
          </a:xfrm>
        </p:grpSpPr>
        <p:sp>
          <p:nvSpPr>
            <p:cNvPr id="993309" name="Oval 29"/>
            <p:cNvSpPr>
              <a:spLocks noChangeArrowheads="1"/>
            </p:cNvSpPr>
            <p:nvPr/>
          </p:nvSpPr>
          <p:spPr bwMode="auto">
            <a:xfrm flipH="1">
              <a:off x="4397" y="2220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93310" name="Rectangle 30"/>
            <p:cNvSpPr>
              <a:spLocks noChangeAspect="1" noChangeArrowheads="1"/>
            </p:cNvSpPr>
            <p:nvPr/>
          </p:nvSpPr>
          <p:spPr bwMode="auto">
            <a:xfrm flipH="1">
              <a:off x="3792" y="2256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</p:grpSp>
      <p:sp>
        <p:nvSpPr>
          <p:cNvPr id="993311" name="Oval 31"/>
          <p:cNvSpPr>
            <a:spLocks noChangeArrowheads="1"/>
          </p:cNvSpPr>
          <p:nvPr/>
        </p:nvSpPr>
        <p:spPr bwMode="auto">
          <a:xfrm>
            <a:off x="6384925" y="409098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 sz="160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993313" name="AutoShape 33"/>
          <p:cNvCxnSpPr>
            <a:cxnSpLocks noChangeShapeType="1"/>
            <a:stCxn id="993330" idx="3"/>
            <a:endCxn id="993311" idx="5"/>
          </p:cNvCxnSpPr>
          <p:nvPr/>
        </p:nvCxnSpPr>
        <p:spPr bwMode="auto">
          <a:xfrm flipH="1" flipV="1">
            <a:off x="6628828" y="4333535"/>
            <a:ext cx="1846835" cy="12854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93314" name="Oval 34"/>
          <p:cNvSpPr>
            <a:spLocks noChangeArrowheads="1"/>
          </p:cNvSpPr>
          <p:nvPr/>
        </p:nvSpPr>
        <p:spPr bwMode="auto">
          <a:xfrm>
            <a:off x="5526546" y="4603827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93316" name="Rectangle 36"/>
          <p:cNvSpPr>
            <a:spLocks noChangeAspect="1" noChangeArrowheads="1"/>
          </p:cNvSpPr>
          <p:nvPr/>
        </p:nvSpPr>
        <p:spPr bwMode="auto">
          <a:xfrm>
            <a:off x="5629275" y="5514975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>
              <a:latin typeface="Tahoma" pitchFamily="34" charset="0"/>
            </a:endParaRPr>
          </a:p>
        </p:txBody>
      </p:sp>
      <p:sp>
        <p:nvSpPr>
          <p:cNvPr id="993317" name="Rectangle 37"/>
          <p:cNvSpPr>
            <a:spLocks noChangeAspect="1" noChangeArrowheads="1"/>
          </p:cNvSpPr>
          <p:nvPr/>
        </p:nvSpPr>
        <p:spPr bwMode="auto">
          <a:xfrm>
            <a:off x="6149975" y="5514975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>
              <a:latin typeface="Tahoma" pitchFamily="34" charset="0"/>
            </a:endParaRPr>
          </a:p>
        </p:txBody>
      </p:sp>
      <p:cxnSp>
        <p:nvCxnSpPr>
          <p:cNvPr id="993319" name="AutoShape 39"/>
          <p:cNvCxnSpPr>
            <a:cxnSpLocks noChangeShapeType="1"/>
            <a:stCxn id="993316" idx="0"/>
            <a:endCxn id="993315" idx="3"/>
          </p:cNvCxnSpPr>
          <p:nvPr/>
        </p:nvCxnSpPr>
        <p:spPr bwMode="auto">
          <a:xfrm flipV="1">
            <a:off x="5731669" y="5271098"/>
            <a:ext cx="90140" cy="2438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93322" name="Oval 42"/>
          <p:cNvSpPr>
            <a:spLocks noChangeArrowheads="1"/>
          </p:cNvSpPr>
          <p:nvPr/>
        </p:nvSpPr>
        <p:spPr bwMode="auto">
          <a:xfrm>
            <a:off x="4884731" y="5049177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93323" name="Rectangle 43"/>
          <p:cNvSpPr>
            <a:spLocks noChangeAspect="1" noChangeArrowheads="1"/>
          </p:cNvSpPr>
          <p:nvPr/>
        </p:nvSpPr>
        <p:spPr bwMode="auto">
          <a:xfrm>
            <a:off x="4581525" y="5514975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>
              <a:latin typeface="Tahoma" pitchFamily="34" charset="0"/>
            </a:endParaRPr>
          </a:p>
        </p:txBody>
      </p:sp>
      <p:sp>
        <p:nvSpPr>
          <p:cNvPr id="993324" name="Rectangle 44"/>
          <p:cNvSpPr>
            <a:spLocks noChangeAspect="1" noChangeArrowheads="1"/>
          </p:cNvSpPr>
          <p:nvPr/>
        </p:nvSpPr>
        <p:spPr bwMode="auto">
          <a:xfrm>
            <a:off x="5103813" y="5514975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>
              <a:latin typeface="Tahoma" pitchFamily="34" charset="0"/>
            </a:endParaRPr>
          </a:p>
        </p:txBody>
      </p:sp>
      <p:cxnSp>
        <p:nvCxnSpPr>
          <p:cNvPr id="993325" name="AutoShape 45"/>
          <p:cNvCxnSpPr>
            <a:cxnSpLocks noChangeShapeType="1"/>
            <a:stCxn id="993324" idx="0"/>
            <a:endCxn id="993322" idx="5"/>
          </p:cNvCxnSpPr>
          <p:nvPr/>
        </p:nvCxnSpPr>
        <p:spPr bwMode="auto">
          <a:xfrm flipH="1" flipV="1">
            <a:off x="5127279" y="5293080"/>
            <a:ext cx="78928" cy="22189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93327" name="Oval 47"/>
          <p:cNvSpPr>
            <a:spLocks noChangeArrowheads="1"/>
          </p:cNvSpPr>
          <p:nvPr/>
        </p:nvSpPr>
        <p:spPr bwMode="auto">
          <a:xfrm>
            <a:off x="7089218" y="45466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93328" name="Oval 48"/>
          <p:cNvSpPr>
            <a:spLocks noChangeArrowheads="1"/>
          </p:cNvSpPr>
          <p:nvPr/>
        </p:nvSpPr>
        <p:spPr bwMode="auto">
          <a:xfrm>
            <a:off x="7850981" y="504093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93329" name="Rectangle 49"/>
          <p:cNvSpPr>
            <a:spLocks noChangeAspect="1" noChangeArrowheads="1"/>
          </p:cNvSpPr>
          <p:nvPr/>
        </p:nvSpPr>
        <p:spPr bwMode="auto">
          <a:xfrm>
            <a:off x="7662085" y="5472595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>
              <a:latin typeface="Tahoma" pitchFamily="34" charset="0"/>
            </a:endParaRPr>
          </a:p>
        </p:txBody>
      </p:sp>
      <p:sp>
        <p:nvSpPr>
          <p:cNvPr id="993330" name="Rectangle 50"/>
          <p:cNvSpPr>
            <a:spLocks noChangeAspect="1" noChangeArrowheads="1"/>
          </p:cNvSpPr>
          <p:nvPr/>
        </p:nvSpPr>
        <p:spPr bwMode="auto">
          <a:xfrm>
            <a:off x="8269288" y="5516563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>
              <a:latin typeface="Tahoma" pitchFamily="34" charset="0"/>
            </a:endParaRPr>
          </a:p>
        </p:txBody>
      </p:sp>
      <p:cxnSp>
        <p:nvCxnSpPr>
          <p:cNvPr id="993332" name="AutoShape 52"/>
          <p:cNvCxnSpPr>
            <a:cxnSpLocks noChangeShapeType="1"/>
            <a:stCxn id="993329" idx="0"/>
            <a:endCxn id="993328" idx="3"/>
          </p:cNvCxnSpPr>
          <p:nvPr/>
        </p:nvCxnSpPr>
        <p:spPr bwMode="auto">
          <a:xfrm flipV="1">
            <a:off x="7764479" y="5284835"/>
            <a:ext cx="128349" cy="1877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3333" name="AutoShape 53"/>
          <p:cNvCxnSpPr>
            <a:cxnSpLocks noChangeShapeType="1"/>
            <a:stCxn id="993336" idx="0"/>
            <a:endCxn id="993327" idx="3"/>
          </p:cNvCxnSpPr>
          <p:nvPr/>
        </p:nvCxnSpPr>
        <p:spPr bwMode="auto">
          <a:xfrm flipV="1">
            <a:off x="6803232" y="4790503"/>
            <a:ext cx="327601" cy="726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93335" name="Oval 55"/>
          <p:cNvSpPr>
            <a:spLocks noChangeArrowheads="1"/>
          </p:cNvSpPr>
          <p:nvPr/>
        </p:nvSpPr>
        <p:spPr bwMode="auto">
          <a:xfrm>
            <a:off x="6807254" y="5044264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93336" name="Rectangle 56"/>
          <p:cNvSpPr>
            <a:spLocks noChangeAspect="1" noChangeArrowheads="1"/>
          </p:cNvSpPr>
          <p:nvPr/>
        </p:nvSpPr>
        <p:spPr bwMode="auto">
          <a:xfrm>
            <a:off x="6700838" y="5516563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>
              <a:latin typeface="Tahoma" pitchFamily="34" charset="0"/>
            </a:endParaRPr>
          </a:p>
        </p:txBody>
      </p:sp>
      <p:sp>
        <p:nvSpPr>
          <p:cNvPr id="993337" name="Rectangle 57"/>
          <p:cNvSpPr>
            <a:spLocks noChangeAspect="1" noChangeArrowheads="1"/>
          </p:cNvSpPr>
          <p:nvPr/>
        </p:nvSpPr>
        <p:spPr bwMode="auto">
          <a:xfrm>
            <a:off x="7093940" y="5489424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>
              <a:latin typeface="Tahoma" pitchFamily="34" charset="0"/>
            </a:endParaRPr>
          </a:p>
        </p:txBody>
      </p:sp>
      <p:sp>
        <p:nvSpPr>
          <p:cNvPr id="993340" name="Text Box 60"/>
          <p:cNvSpPr txBox="1">
            <a:spLocks noChangeArrowheads="1"/>
          </p:cNvSpPr>
          <p:nvPr/>
        </p:nvSpPr>
        <p:spPr bwMode="auto">
          <a:xfrm>
            <a:off x="6215856" y="1153506"/>
            <a:ext cx="2743200" cy="1006475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FF00"/>
                </a:solidFill>
                <a:latin typeface="+mj-lt"/>
              </a:rPr>
              <a:t>Worse case – no better than a list or array implementation</a:t>
            </a:r>
          </a:p>
        </p:txBody>
      </p:sp>
      <p:sp>
        <p:nvSpPr>
          <p:cNvPr id="993341" name="Text Box 61"/>
          <p:cNvSpPr txBox="1">
            <a:spLocks noChangeArrowheads="1"/>
          </p:cNvSpPr>
          <p:nvPr/>
        </p:nvSpPr>
        <p:spPr bwMode="auto">
          <a:xfrm>
            <a:off x="5334668" y="5820567"/>
            <a:ext cx="2420938" cy="46166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Best case</a:t>
            </a:r>
          </a:p>
        </p:txBody>
      </p:sp>
      <p:sp>
        <p:nvSpPr>
          <p:cNvPr id="993342" name="Rectangle 62"/>
          <p:cNvSpPr>
            <a:spLocks noChangeArrowheads="1"/>
          </p:cNvSpPr>
          <p:nvPr/>
        </p:nvSpPr>
        <p:spPr bwMode="auto">
          <a:xfrm>
            <a:off x="304800" y="1524000"/>
            <a:ext cx="2438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78EA-47AA-4449-B23D-67F14C34D875}" type="slidenum">
              <a:rPr lang="en-US"/>
              <a:pPr/>
              <a:t>21</a:t>
            </a:fld>
            <a:endParaRPr 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altLang="en-US" sz="4000" dirty="0"/>
              <a:t>C++ Implementation of a Binary Search Tree (1)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534400" cy="5334000"/>
          </a:xfrm>
          <a:solidFill>
            <a:schemeClr val="accent4">
              <a:lumMod val="10000"/>
            </a:schemeClr>
          </a:solidFill>
        </p:spPr>
        <p:txBody>
          <a:bodyPr/>
          <a:lstStyle/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template &lt;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typename</a:t>
            </a:r>
            <a:r>
              <a:rPr lang="en-US" altLang="en-US" sz="1600" b="1" dirty="0">
                <a:solidFill>
                  <a:srgbClr val="FFFF00"/>
                </a:solidFill>
              </a:rPr>
              <a:t> E&gt;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class </a:t>
            </a:r>
            <a:r>
              <a:rPr lang="en-US" altLang="en-US" sz="1600" b="1" dirty="0" err="1">
                <a:solidFill>
                  <a:srgbClr val="FFFF00"/>
                </a:solidFill>
              </a:rPr>
              <a:t>SearchTree</a:t>
            </a:r>
            <a:r>
              <a:rPr lang="en-US" altLang="en-US" sz="1600" b="1" dirty="0">
                <a:solidFill>
                  <a:srgbClr val="FFFF00"/>
                </a:solidFill>
              </a:rPr>
              <a:t> {			// a binary search tree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public: 				// public types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typedef</a:t>
            </a:r>
            <a:r>
              <a:rPr lang="en-US" altLang="en-US" sz="1600" b="1" dirty="0">
                <a:solidFill>
                  <a:srgbClr val="FFFF00"/>
                </a:solidFill>
              </a:rPr>
              <a:t> 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typename</a:t>
            </a:r>
            <a:r>
              <a:rPr lang="en-US" altLang="en-US" sz="1600" b="1" dirty="0">
                <a:solidFill>
                  <a:srgbClr val="FFFF00"/>
                </a:solidFill>
              </a:rPr>
              <a:t> E::Key K;		// a key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typedef</a:t>
            </a:r>
            <a:r>
              <a:rPr lang="en-US" altLang="en-US" sz="1600" b="1" dirty="0">
                <a:solidFill>
                  <a:srgbClr val="FFFF00"/>
                </a:solidFill>
              </a:rPr>
              <a:t> 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typename</a:t>
            </a:r>
            <a:r>
              <a:rPr lang="en-US" altLang="en-US" sz="1600" b="1" dirty="0">
                <a:solidFill>
                  <a:srgbClr val="FFFF00"/>
                </a:solidFill>
              </a:rPr>
              <a:t> E::Value V;		// a value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class Iterator;			// an iterator/position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public:				// public functions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SearchTree</a:t>
            </a:r>
            <a:r>
              <a:rPr lang="en-US" altLang="en-US" sz="1600" b="1" dirty="0">
                <a:solidFill>
                  <a:srgbClr val="FFFF00"/>
                </a:solidFill>
              </a:rPr>
              <a:t>();			// constructor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int</a:t>
            </a:r>
            <a:r>
              <a:rPr lang="en-US" altLang="en-US" sz="1600" b="1" dirty="0">
                <a:solidFill>
                  <a:srgbClr val="FFFF00"/>
                </a:solidFill>
              </a:rPr>
              <a:t> size() const; 			// number of entries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bool</a:t>
            </a:r>
            <a:r>
              <a:rPr lang="en-US" altLang="en-US" sz="1600" b="1" dirty="0">
                <a:solidFill>
                  <a:srgbClr val="FFFF00"/>
                </a:solidFill>
              </a:rPr>
              <a:t> empty() const;			// is the tree empty?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Iterator find(const K&amp; k);		// find entry with key k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Iterator insert(const K&amp; k, const V&amp; x);	// insert (</a:t>
            </a:r>
            <a:r>
              <a:rPr lang="en-US" altLang="en-US" sz="1600" b="1" dirty="0" err="1">
                <a:solidFill>
                  <a:srgbClr val="FFFF00"/>
                </a:solidFill>
              </a:rPr>
              <a:t>k,x</a:t>
            </a:r>
            <a:r>
              <a:rPr lang="en-US" altLang="en-US" sz="1600" b="1" dirty="0">
                <a:solidFill>
                  <a:srgbClr val="FFFF00"/>
                </a:solidFill>
              </a:rPr>
              <a:t>)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void erase(const K&amp; k) throw(</a:t>
            </a:r>
            <a:r>
              <a:rPr lang="en-US" altLang="en-US" sz="1600" b="1" dirty="0" err="1">
                <a:solidFill>
                  <a:srgbClr val="FFFF00"/>
                </a:solidFill>
              </a:rPr>
              <a:t>NonexistentElement</a:t>
            </a:r>
            <a:r>
              <a:rPr lang="en-US" altLang="en-US" sz="1600" b="1" dirty="0">
                <a:solidFill>
                  <a:srgbClr val="FFFF00"/>
                </a:solidFill>
              </a:rPr>
              <a:t>);	// remove key k entry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void erase(const Iterator&amp; p);			// remove entry at p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Iterator begin();			// iterator to first entry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Iterator end();			// iterator to end entry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0960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10.3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78EA-47AA-4449-B23D-67F14C34D875}" type="slidenum">
              <a:rPr lang="en-US"/>
              <a:pPr/>
              <a:t>22</a:t>
            </a:fld>
            <a:endParaRPr 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altLang="en-US" sz="4000" dirty="0"/>
              <a:t>C++ Implementation of a Binary Search Tree (2)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7086600" cy="4800600"/>
          </a:xfrm>
          <a:solidFill>
            <a:schemeClr val="accent4">
              <a:lumMod val="10000"/>
            </a:schemeClr>
          </a:solidFill>
        </p:spPr>
        <p:txBody>
          <a:bodyPr/>
          <a:lstStyle/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protected:				// local utilities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typedef</a:t>
            </a:r>
            <a:r>
              <a:rPr lang="en-US" altLang="en-US" sz="1600" b="1" dirty="0">
                <a:solidFill>
                  <a:srgbClr val="FFFF00"/>
                </a:solidFill>
              </a:rPr>
              <a:t> </a:t>
            </a:r>
            <a:r>
              <a:rPr lang="en-US" altLang="en-US" sz="1600" b="1" dirty="0" err="1">
                <a:solidFill>
                  <a:srgbClr val="FFFF00"/>
                </a:solidFill>
              </a:rPr>
              <a:t>BinaryTree</a:t>
            </a:r>
            <a:r>
              <a:rPr lang="en-US" altLang="en-US" sz="1600" b="1" dirty="0">
                <a:solidFill>
                  <a:srgbClr val="FFFF00"/>
                </a:solidFill>
              </a:rPr>
              <a:t>&lt;E&gt; </a:t>
            </a:r>
            <a:r>
              <a:rPr lang="en-US" altLang="en-US" sz="1600" b="1" dirty="0" err="1">
                <a:solidFill>
                  <a:srgbClr val="FFFF00"/>
                </a:solidFill>
              </a:rPr>
              <a:t>BinaryTree</a:t>
            </a:r>
            <a:r>
              <a:rPr lang="en-US" altLang="en-US" sz="1600" b="1" dirty="0">
                <a:solidFill>
                  <a:srgbClr val="FFFF00"/>
                </a:solidFill>
              </a:rPr>
              <a:t>;	// linked binary tree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typedef</a:t>
            </a:r>
            <a:r>
              <a:rPr lang="en-US" altLang="en-US" sz="1600" b="1" dirty="0">
                <a:solidFill>
                  <a:srgbClr val="FFFF00"/>
                </a:solidFill>
              </a:rPr>
              <a:t> 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typename</a:t>
            </a:r>
            <a:r>
              <a:rPr lang="en-US" altLang="en-US" sz="1600" b="1" dirty="0">
                <a:solidFill>
                  <a:srgbClr val="FFFF00"/>
                </a:solidFill>
              </a:rPr>
              <a:t> </a:t>
            </a:r>
            <a:r>
              <a:rPr lang="en-US" altLang="en-US" sz="1600" b="1" dirty="0" err="1">
                <a:solidFill>
                  <a:srgbClr val="FFFF00"/>
                </a:solidFill>
              </a:rPr>
              <a:t>BinaryTree</a:t>
            </a:r>
            <a:r>
              <a:rPr lang="en-US" altLang="en-US" sz="1600" b="1" dirty="0">
                <a:solidFill>
                  <a:srgbClr val="FFFF00"/>
                </a:solidFill>
              </a:rPr>
              <a:t>::Position </a:t>
            </a:r>
            <a:r>
              <a:rPr lang="en-US" altLang="en-US" sz="1600" b="1" dirty="0" err="1">
                <a:solidFill>
                  <a:srgbClr val="FFFF00"/>
                </a:solidFill>
              </a:rPr>
              <a:t>TPos</a:t>
            </a:r>
            <a:r>
              <a:rPr lang="en-US" altLang="en-US" sz="1600" b="1" dirty="0">
                <a:solidFill>
                  <a:srgbClr val="FFFF00"/>
                </a:solidFill>
              </a:rPr>
              <a:t>;	// position in the tree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TPos</a:t>
            </a:r>
            <a:r>
              <a:rPr lang="en-US" altLang="en-US" sz="1600" b="1" dirty="0">
                <a:solidFill>
                  <a:srgbClr val="FFFF00"/>
                </a:solidFill>
              </a:rPr>
              <a:t> root() const;			// get virtual root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TPos</a:t>
            </a:r>
            <a:r>
              <a:rPr lang="en-US" altLang="en-US" sz="1600" b="1" dirty="0">
                <a:solidFill>
                  <a:srgbClr val="FFFF00"/>
                </a:solidFill>
              </a:rPr>
              <a:t> finder(const K&amp; k, const </a:t>
            </a:r>
            <a:r>
              <a:rPr lang="en-US" altLang="en-US" sz="1600" b="1" dirty="0" err="1">
                <a:solidFill>
                  <a:srgbClr val="FFFF00"/>
                </a:solidFill>
              </a:rPr>
              <a:t>TPos</a:t>
            </a:r>
            <a:r>
              <a:rPr lang="en-US" altLang="en-US" sz="1600" b="1" dirty="0">
                <a:solidFill>
                  <a:srgbClr val="FFFF00"/>
                </a:solidFill>
              </a:rPr>
              <a:t>&amp; v);	// find utility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TPos</a:t>
            </a:r>
            <a:r>
              <a:rPr lang="en-US" altLang="en-US" sz="1600" b="1" dirty="0">
                <a:solidFill>
                  <a:srgbClr val="FFFF00"/>
                </a:solidFill>
              </a:rPr>
              <a:t> inserter(const K&amp; k, const V&amp; x);	// insert utility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TPos</a:t>
            </a:r>
            <a:r>
              <a:rPr lang="en-US" altLang="en-US" sz="1600" b="1" dirty="0">
                <a:solidFill>
                  <a:srgbClr val="FFFF00"/>
                </a:solidFill>
              </a:rPr>
              <a:t> eraser(</a:t>
            </a:r>
            <a:r>
              <a:rPr lang="en-US" altLang="en-US" sz="1600" b="1" dirty="0" err="1">
                <a:solidFill>
                  <a:srgbClr val="FFFF00"/>
                </a:solidFill>
              </a:rPr>
              <a:t>TPos</a:t>
            </a:r>
            <a:r>
              <a:rPr lang="en-US" altLang="en-US" sz="1600" b="1" dirty="0">
                <a:solidFill>
                  <a:srgbClr val="FFFF00"/>
                </a:solidFill>
              </a:rPr>
              <a:t>&amp; v);		// erase utility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TPos</a:t>
            </a:r>
            <a:r>
              <a:rPr lang="en-US" altLang="en-US" sz="1600" b="1" dirty="0">
                <a:solidFill>
                  <a:srgbClr val="FFFF00"/>
                </a:solidFill>
              </a:rPr>
              <a:t> restructure(const </a:t>
            </a:r>
            <a:r>
              <a:rPr lang="en-US" altLang="en-US" sz="1600" b="1" dirty="0" err="1">
                <a:solidFill>
                  <a:srgbClr val="FFFF00"/>
                </a:solidFill>
              </a:rPr>
              <a:t>TPos</a:t>
            </a:r>
            <a:r>
              <a:rPr lang="en-US" altLang="en-US" sz="1600" b="1" dirty="0">
                <a:solidFill>
                  <a:srgbClr val="FFFF00"/>
                </a:solidFill>
              </a:rPr>
              <a:t>&amp; v) 	// restructure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  	throw(</a:t>
            </a:r>
            <a:r>
              <a:rPr lang="en-US" altLang="en-US" sz="1600" b="1" dirty="0" err="1">
                <a:solidFill>
                  <a:srgbClr val="FFFF00"/>
                </a:solidFill>
              </a:rPr>
              <a:t>BoundaryViolation</a:t>
            </a:r>
            <a:r>
              <a:rPr lang="en-US" altLang="en-US" sz="1600" b="1" dirty="0">
                <a:solidFill>
                  <a:srgbClr val="FFFF00"/>
                </a:solidFill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private: 				// member data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BinaryTree</a:t>
            </a:r>
            <a:r>
              <a:rPr lang="en-US" altLang="en-US" sz="1600" b="1" dirty="0">
                <a:solidFill>
                  <a:srgbClr val="FFFF00"/>
                </a:solidFill>
              </a:rPr>
              <a:t> T;			// the binary tree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int</a:t>
            </a:r>
            <a:r>
              <a:rPr lang="en-US" altLang="en-US" sz="1600" b="1" dirty="0">
                <a:solidFill>
                  <a:srgbClr val="FFFF00"/>
                </a:solidFill>
              </a:rPr>
              <a:t> n;				// number of entries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public: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// ...insert Iterator class declaration here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5324" y="5486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10.4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78EA-47AA-4449-B23D-67F14C34D875}" type="slidenum">
              <a:rPr lang="en-US"/>
              <a:pPr/>
              <a:t>23</a:t>
            </a:fld>
            <a:endParaRPr 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85800"/>
          </a:xfrm>
        </p:spPr>
        <p:txBody>
          <a:bodyPr/>
          <a:lstStyle/>
          <a:p>
            <a:r>
              <a:rPr lang="en-US" altLang="en-US" sz="3600" dirty="0"/>
              <a:t>Malik’s C++ Implementation of a Binary Search Tree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2133600"/>
            <a:ext cx="5334000" cy="584775"/>
          </a:xfrm>
          <a:prstGeom prst="rect">
            <a:avLst/>
          </a:prstGeom>
          <a:solidFill>
            <a:srgbClr val="000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See chapter 10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694817"/>
            <a:ext cx="5914645" cy="186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50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759355"/>
            <a:ext cx="8229600" cy="1920875"/>
          </a:xfrm>
        </p:spPr>
        <p:txBody>
          <a:bodyPr/>
          <a:lstStyle/>
          <a:p>
            <a:r>
              <a:rPr lang="en-US" sz="3600" dirty="0">
                <a:effectLst/>
              </a:rPr>
              <a:t>AVL</a:t>
            </a:r>
            <a:r>
              <a:rPr lang="en-US" sz="3200" dirty="0"/>
              <a:t> (Georgy Adelson-</a:t>
            </a:r>
            <a:r>
              <a:rPr lang="en-US" sz="3200" dirty="0" err="1"/>
              <a:t>Velsky</a:t>
            </a:r>
            <a:r>
              <a:rPr lang="en-US" sz="3200" dirty="0"/>
              <a:t> and </a:t>
            </a:r>
            <a:r>
              <a:rPr lang="en-US" sz="3200" dirty="0" err="1"/>
              <a:t>Evgenii</a:t>
            </a:r>
            <a:r>
              <a:rPr lang="en-US" sz="3200" dirty="0"/>
              <a:t> Landis)</a:t>
            </a:r>
            <a:br>
              <a:rPr lang="en-US" sz="3200" dirty="0"/>
            </a:br>
            <a:r>
              <a:rPr lang="en-US" sz="3600" dirty="0">
                <a:effectLst/>
              </a:rPr>
              <a:t> Trees</a:t>
            </a:r>
          </a:p>
        </p:txBody>
      </p:sp>
      <p:grpSp>
        <p:nvGrpSpPr>
          <p:cNvPr id="998403" name="Group 3"/>
          <p:cNvGrpSpPr>
            <a:grpSpLocks/>
          </p:cNvGrpSpPr>
          <p:nvPr/>
        </p:nvGrpSpPr>
        <p:grpSpPr bwMode="auto">
          <a:xfrm>
            <a:off x="3276600" y="2971800"/>
            <a:ext cx="3276600" cy="2209800"/>
            <a:chOff x="3072" y="2084"/>
            <a:chExt cx="1680" cy="1180"/>
          </a:xfrm>
        </p:grpSpPr>
        <p:sp>
          <p:nvSpPr>
            <p:cNvPr id="998404" name="Oval 4"/>
            <p:cNvSpPr>
              <a:spLocks noChangeArrowheads="1"/>
            </p:cNvSpPr>
            <p:nvPr/>
          </p:nvSpPr>
          <p:spPr bwMode="auto">
            <a:xfrm>
              <a:off x="3880" y="2084"/>
              <a:ext cx="201" cy="20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cxnSp>
          <p:nvCxnSpPr>
            <p:cNvPr id="998405" name="AutoShape 5"/>
            <p:cNvCxnSpPr>
              <a:cxnSpLocks noChangeShapeType="1"/>
              <a:stCxn id="998410" idx="0"/>
              <a:endCxn id="998404" idx="5"/>
            </p:cNvCxnSpPr>
            <p:nvPr/>
          </p:nvCxnSpPr>
          <p:spPr bwMode="auto">
            <a:xfrm flipH="1" flipV="1">
              <a:off x="4052" y="2268"/>
              <a:ext cx="443" cy="11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998406" name="AutoShape 6"/>
            <p:cNvCxnSpPr>
              <a:cxnSpLocks noChangeShapeType="1"/>
              <a:stCxn id="998407" idx="7"/>
              <a:endCxn id="998404" idx="3"/>
            </p:cNvCxnSpPr>
            <p:nvPr/>
          </p:nvCxnSpPr>
          <p:spPr bwMode="auto">
            <a:xfrm flipV="1">
              <a:off x="3474" y="2268"/>
              <a:ext cx="435" cy="15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998407" name="Oval 7"/>
            <p:cNvSpPr>
              <a:spLocks noChangeArrowheads="1"/>
            </p:cNvSpPr>
            <p:nvPr/>
          </p:nvSpPr>
          <p:spPr bwMode="auto">
            <a:xfrm>
              <a:off x="3302" y="2396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</a:p>
          </p:txBody>
        </p:sp>
        <p:sp>
          <p:nvSpPr>
            <p:cNvPr id="998408" name="Rectangle 8"/>
            <p:cNvSpPr>
              <a:spLocks noChangeAspect="1" noChangeArrowheads="1"/>
            </p:cNvSpPr>
            <p:nvPr/>
          </p:nvSpPr>
          <p:spPr bwMode="auto">
            <a:xfrm>
              <a:off x="3072" y="275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98409" name="AutoShape 9"/>
            <p:cNvCxnSpPr>
              <a:cxnSpLocks noChangeShapeType="1"/>
              <a:stCxn id="998408" idx="0"/>
              <a:endCxn id="998407" idx="3"/>
            </p:cNvCxnSpPr>
            <p:nvPr/>
          </p:nvCxnSpPr>
          <p:spPr bwMode="auto">
            <a:xfrm flipV="1">
              <a:off x="3145" y="2574"/>
              <a:ext cx="187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98410" name="Oval 10"/>
            <p:cNvSpPr>
              <a:spLocks noChangeArrowheads="1"/>
            </p:cNvSpPr>
            <p:nvPr/>
          </p:nvSpPr>
          <p:spPr bwMode="auto">
            <a:xfrm>
              <a:off x="4394" y="2384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998411" name="Rectangle 11"/>
            <p:cNvSpPr>
              <a:spLocks noChangeAspect="1" noChangeArrowheads="1"/>
            </p:cNvSpPr>
            <p:nvPr/>
          </p:nvSpPr>
          <p:spPr bwMode="auto">
            <a:xfrm>
              <a:off x="4237" y="274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98412" name="Rectangle 12"/>
            <p:cNvSpPr>
              <a:spLocks noChangeAspect="1" noChangeArrowheads="1"/>
            </p:cNvSpPr>
            <p:nvPr/>
          </p:nvSpPr>
          <p:spPr bwMode="auto">
            <a:xfrm>
              <a:off x="4607" y="274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98413" name="AutoShape 13"/>
            <p:cNvCxnSpPr>
              <a:cxnSpLocks noChangeShapeType="1"/>
              <a:stCxn id="998412" idx="0"/>
              <a:endCxn id="998410" idx="5"/>
            </p:cNvCxnSpPr>
            <p:nvPr/>
          </p:nvCxnSpPr>
          <p:spPr bwMode="auto">
            <a:xfrm flipH="1" flipV="1">
              <a:off x="4566" y="2562"/>
              <a:ext cx="114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98414" name="AutoShape 14"/>
            <p:cNvCxnSpPr>
              <a:cxnSpLocks noChangeShapeType="1"/>
              <a:stCxn id="998411" idx="0"/>
              <a:endCxn id="998410" idx="3"/>
            </p:cNvCxnSpPr>
            <p:nvPr/>
          </p:nvCxnSpPr>
          <p:spPr bwMode="auto">
            <a:xfrm flipV="1">
              <a:off x="4310" y="2562"/>
              <a:ext cx="113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98415" name="Oval 15"/>
            <p:cNvSpPr>
              <a:spLocks noChangeArrowheads="1"/>
            </p:cNvSpPr>
            <p:nvPr/>
          </p:nvSpPr>
          <p:spPr bwMode="auto">
            <a:xfrm>
              <a:off x="3566" y="275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998416" name="Rectangle 16"/>
            <p:cNvSpPr>
              <a:spLocks noChangeAspect="1" noChangeArrowheads="1"/>
            </p:cNvSpPr>
            <p:nvPr/>
          </p:nvSpPr>
          <p:spPr bwMode="auto">
            <a:xfrm>
              <a:off x="3409" y="311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98417" name="Rectangle 17"/>
            <p:cNvSpPr>
              <a:spLocks noChangeAspect="1" noChangeArrowheads="1"/>
            </p:cNvSpPr>
            <p:nvPr/>
          </p:nvSpPr>
          <p:spPr bwMode="auto">
            <a:xfrm>
              <a:off x="3816" y="311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98418" name="AutoShape 18"/>
            <p:cNvCxnSpPr>
              <a:cxnSpLocks noChangeShapeType="1"/>
              <a:stCxn id="998417" idx="0"/>
              <a:endCxn id="998415" idx="5"/>
            </p:cNvCxnSpPr>
            <p:nvPr/>
          </p:nvCxnSpPr>
          <p:spPr bwMode="auto">
            <a:xfrm flipH="1" flipV="1">
              <a:off x="3738" y="2934"/>
              <a:ext cx="151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98419" name="AutoShape 19"/>
            <p:cNvCxnSpPr>
              <a:cxnSpLocks noChangeShapeType="1"/>
              <a:stCxn id="998416" idx="0"/>
              <a:endCxn id="998415" idx="3"/>
            </p:cNvCxnSpPr>
            <p:nvPr/>
          </p:nvCxnSpPr>
          <p:spPr bwMode="auto">
            <a:xfrm flipV="1">
              <a:off x="3482" y="2934"/>
              <a:ext cx="113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98420" name="AutoShape 20"/>
            <p:cNvCxnSpPr>
              <a:cxnSpLocks noChangeShapeType="1"/>
              <a:stCxn id="998415" idx="0"/>
              <a:endCxn id="998407" idx="5"/>
            </p:cNvCxnSpPr>
            <p:nvPr/>
          </p:nvCxnSpPr>
          <p:spPr bwMode="auto">
            <a:xfrm flipH="1" flipV="1">
              <a:off x="3474" y="2574"/>
              <a:ext cx="193" cy="17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998421" name="Text Box 21"/>
            <p:cNvSpPr txBox="1">
              <a:spLocks noChangeArrowheads="1"/>
            </p:cNvSpPr>
            <p:nvPr/>
          </p:nvSpPr>
          <p:spPr bwMode="auto">
            <a:xfrm>
              <a:off x="3168" y="2180"/>
              <a:ext cx="19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 i="1">
                  <a:solidFill>
                    <a:schemeClr val="tx2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998422" name="Text Box 22"/>
            <p:cNvSpPr txBox="1">
              <a:spLocks noChangeArrowheads="1"/>
            </p:cNvSpPr>
            <p:nvPr/>
          </p:nvSpPr>
          <p:spPr bwMode="auto">
            <a:xfrm>
              <a:off x="3696" y="2516"/>
              <a:ext cx="19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 i="1">
                  <a:solidFill>
                    <a:schemeClr val="tx2"/>
                  </a:solidFill>
                  <a:latin typeface="Times New Roman" pitchFamily="18" charset="0"/>
                </a:rPr>
                <a:t>z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78EA-47AA-4449-B23D-67F14C34D875}" type="slidenum">
              <a:rPr lang="en-US"/>
              <a:pPr/>
              <a:t>25</a:t>
            </a:fld>
            <a:endParaRPr 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altLang="en-US" sz="4000"/>
              <a:t>Definition of an AVL Tree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458200" cy="5334000"/>
          </a:xfrm>
        </p:spPr>
        <p:txBody>
          <a:bodyPr/>
          <a:lstStyle/>
          <a:p>
            <a:r>
              <a:rPr lang="en-US" altLang="en-US" dirty="0"/>
              <a:t>Goal: Achieve </a:t>
            </a:r>
            <a:r>
              <a:rPr lang="en-US" altLang="en-US" dirty="0">
                <a:solidFill>
                  <a:srgbClr val="FFFF00"/>
                </a:solidFill>
              </a:rPr>
              <a:t>logarithmic</a:t>
            </a:r>
            <a:r>
              <a:rPr lang="en-US" altLang="en-US" dirty="0"/>
              <a:t> time for all fundamental map and dictionary operations</a:t>
            </a:r>
          </a:p>
          <a:p>
            <a:r>
              <a:rPr lang="en-US" altLang="en-US" dirty="0"/>
              <a:t>Add a rule to the binary search tree definition called the </a:t>
            </a:r>
            <a:r>
              <a:rPr lang="en-US" altLang="en-US" dirty="0">
                <a:solidFill>
                  <a:srgbClr val="FFFF00"/>
                </a:solidFill>
              </a:rPr>
              <a:t>height-balance </a:t>
            </a:r>
            <a:r>
              <a:rPr lang="en-US" altLang="en-US" dirty="0"/>
              <a:t>property</a:t>
            </a:r>
          </a:p>
          <a:p>
            <a:pPr lvl="1"/>
            <a:r>
              <a:rPr lang="en-US" altLang="en-US" dirty="0"/>
              <a:t>Characterizes the structure of a binary tree in terms of the heights of its internal nodes</a:t>
            </a:r>
          </a:p>
          <a:p>
            <a:pPr lvl="1"/>
            <a:r>
              <a:rPr lang="en-US" altLang="en-US" dirty="0"/>
              <a:t>The height of a node </a:t>
            </a:r>
            <a:r>
              <a:rPr lang="en-US" altLang="en-US" b="1" dirty="0">
                <a:solidFill>
                  <a:srgbClr val="FFFF00"/>
                </a:solidFill>
              </a:rPr>
              <a:t>v</a:t>
            </a:r>
            <a:r>
              <a:rPr lang="en-US" altLang="en-US" dirty="0"/>
              <a:t> is the length of the longest path from </a:t>
            </a:r>
            <a:r>
              <a:rPr lang="en-US" altLang="en-US" b="1" dirty="0">
                <a:solidFill>
                  <a:srgbClr val="FFFF00"/>
                </a:solidFill>
              </a:rPr>
              <a:t>v</a:t>
            </a:r>
            <a:r>
              <a:rPr lang="en-US" altLang="en-US" dirty="0"/>
              <a:t> to an external node</a:t>
            </a:r>
          </a:p>
          <a:p>
            <a:pPr lvl="1">
              <a:buFontTx/>
              <a:buNone/>
            </a:pP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5343071"/>
            <a:ext cx="1428750" cy="113392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A3CF-2C91-4E3D-B5A6-D360B1E5BF6C}" type="slidenum">
              <a:rPr lang="en-US"/>
              <a:pPr/>
              <a:t>26</a:t>
            </a:fld>
            <a:endParaRPr lang="en-US"/>
          </a:p>
        </p:txBody>
      </p:sp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altLang="en-US" dirty="0"/>
              <a:t>Height-Balance Property</a:t>
            </a:r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458200" cy="5334000"/>
          </a:xfrm>
        </p:spPr>
        <p:txBody>
          <a:bodyPr/>
          <a:lstStyle/>
          <a:p>
            <a:r>
              <a:rPr lang="en-US" altLang="en-US" sz="3600" dirty="0"/>
              <a:t>For every internal node v of T, the heights of the children of v can differ by at most 1 </a:t>
            </a:r>
            <a:endParaRPr lang="en-US" altLang="en-US" dirty="0"/>
          </a:p>
          <a:p>
            <a:pPr lvl="1">
              <a:buFontTx/>
              <a:buNone/>
            </a:pPr>
            <a:endParaRPr lang="en-US" altLang="en-US" sz="3600" i="1" dirty="0">
              <a:solidFill>
                <a:srgbClr val="FFFF00"/>
              </a:solidFill>
            </a:endParaRPr>
          </a:p>
        </p:txBody>
      </p:sp>
      <p:pic>
        <p:nvPicPr>
          <p:cNvPr id="953345" name="Picture 1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129186"/>
            <a:ext cx="4376492" cy="289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3FDE-92CA-4916-806F-B1BF94EE6CE9}" type="slidenum">
              <a:rPr lang="en-US"/>
              <a:pPr/>
              <a:t>27</a:t>
            </a:fld>
            <a:endParaRPr lang="en-US"/>
          </a:p>
        </p:txBody>
      </p:sp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1950"/>
            <a:ext cx="8229600" cy="892175"/>
          </a:xfrm>
        </p:spPr>
        <p:txBody>
          <a:bodyPr/>
          <a:lstStyle/>
          <a:p>
            <a:r>
              <a:rPr lang="en-US" altLang="en-US" dirty="0"/>
              <a:t>AVL Tree Definition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5562600" cy="4648200"/>
          </a:xfrm>
        </p:spPr>
        <p:txBody>
          <a:bodyPr/>
          <a:lstStyle/>
          <a:p>
            <a:r>
              <a:rPr lang="en-US" altLang="en-US" sz="2400" dirty="0"/>
              <a:t>A binary search tree that satisfies the height-balance property is said to be an AVL tree (keeps the height small) - Balanced</a:t>
            </a:r>
          </a:p>
          <a:p>
            <a:endParaRPr lang="en-US" altLang="en-US" sz="2400" dirty="0">
              <a:solidFill>
                <a:srgbClr val="FFFF00"/>
              </a:solidFill>
            </a:endParaRPr>
          </a:p>
        </p:txBody>
      </p:sp>
      <p:pic>
        <p:nvPicPr>
          <p:cNvPr id="898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38200" y="3016624"/>
            <a:ext cx="5475104" cy="3429000"/>
          </a:xfrm>
          <a:solidFill>
            <a:srgbClr val="FFFF00"/>
          </a:solidFill>
          <a:ln/>
        </p:spPr>
      </p:pic>
      <p:sp>
        <p:nvSpPr>
          <p:cNvPr id="898053" name="Text Box 5"/>
          <p:cNvSpPr txBox="1">
            <a:spLocks noChangeArrowheads="1"/>
          </p:cNvSpPr>
          <p:nvPr/>
        </p:nvSpPr>
        <p:spPr bwMode="auto">
          <a:xfrm>
            <a:off x="6436659" y="3200400"/>
            <a:ext cx="2286000" cy="2308324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FFFF00"/>
                </a:solidFill>
                <a:latin typeface="Times New Roman" pitchFamily="18" charset="0"/>
              </a:rPr>
              <a:t>An example of an AVL tree where the heights are shown next to the nodes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5812-8107-420D-908F-04796418FA2B}" type="slidenum">
              <a:rPr lang="en-US"/>
              <a:pPr/>
              <a:t>28</a:t>
            </a:fld>
            <a:endParaRPr lang="en-US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63613"/>
          </a:xfrm>
        </p:spPr>
        <p:txBody>
          <a:bodyPr/>
          <a:lstStyle/>
          <a:p>
            <a:r>
              <a:rPr lang="en-US"/>
              <a:t>Tree Terminology</a:t>
            </a:r>
          </a:p>
        </p:txBody>
      </p:sp>
      <p:sp>
        <p:nvSpPr>
          <p:cNvPr id="10086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5125" y="1545432"/>
            <a:ext cx="8305800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000" dirty="0">
                <a:solidFill>
                  <a:srgbClr val="FFFF00"/>
                </a:solidFill>
              </a:rPr>
              <a:t>Height of a tree:</a:t>
            </a:r>
            <a:r>
              <a:rPr lang="en-US" sz="3000" dirty="0"/>
              <a:t> maximum depth of any node  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FF00"/>
                </a:solidFill>
              </a:rPr>
              <a:t>Internal node:</a:t>
            </a:r>
            <a:r>
              <a:rPr lang="en-US" dirty="0"/>
              <a:t> node with at least one child  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sp>
        <p:nvSpPr>
          <p:cNvPr id="1008669" name="Oval 29"/>
          <p:cNvSpPr>
            <a:spLocks noChangeArrowheads="1"/>
          </p:cNvSpPr>
          <p:nvPr/>
        </p:nvSpPr>
        <p:spPr bwMode="auto">
          <a:xfrm>
            <a:off x="3721100" y="3879850"/>
            <a:ext cx="319088" cy="320675"/>
          </a:xfrm>
          <a:prstGeom prst="ellipse">
            <a:avLst/>
          </a:prstGeom>
          <a:solidFill>
            <a:schemeClr val="accent1"/>
          </a:solidFill>
          <a:ln w="38100">
            <a:noFill/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1008670" name="AutoShape 30"/>
          <p:cNvCxnSpPr>
            <a:cxnSpLocks noChangeShapeType="1"/>
            <a:stCxn id="1008675" idx="1"/>
            <a:endCxn id="1008669" idx="5"/>
          </p:cNvCxnSpPr>
          <p:nvPr/>
        </p:nvCxnSpPr>
        <p:spPr bwMode="auto">
          <a:xfrm flipH="1" flipV="1">
            <a:off x="3993459" y="4153563"/>
            <a:ext cx="590345" cy="249499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008671" name="AutoShape 31"/>
          <p:cNvCxnSpPr>
            <a:cxnSpLocks noChangeShapeType="1"/>
            <a:stCxn id="1008672" idx="7"/>
            <a:endCxn id="1008669" idx="3"/>
          </p:cNvCxnSpPr>
          <p:nvPr/>
        </p:nvCxnSpPr>
        <p:spPr bwMode="auto">
          <a:xfrm flipV="1">
            <a:off x="3076575" y="4152900"/>
            <a:ext cx="690563" cy="2698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008672" name="Oval 32"/>
          <p:cNvSpPr>
            <a:spLocks noChangeArrowheads="1"/>
          </p:cNvSpPr>
          <p:nvPr/>
        </p:nvSpPr>
        <p:spPr bwMode="auto">
          <a:xfrm>
            <a:off x="2803525" y="43751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008673" name="Rectangle 33"/>
          <p:cNvSpPr>
            <a:spLocks noChangeAspect="1" noChangeArrowheads="1"/>
          </p:cNvSpPr>
          <p:nvPr/>
        </p:nvSpPr>
        <p:spPr bwMode="auto">
          <a:xfrm>
            <a:off x="2438400" y="4951412"/>
            <a:ext cx="230188" cy="230188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008674" name="AutoShape 34"/>
          <p:cNvCxnSpPr>
            <a:cxnSpLocks noChangeShapeType="1"/>
            <a:stCxn id="1008673" idx="0"/>
            <a:endCxn id="1008672" idx="3"/>
          </p:cNvCxnSpPr>
          <p:nvPr/>
        </p:nvCxnSpPr>
        <p:spPr bwMode="auto">
          <a:xfrm flipV="1">
            <a:off x="2554288" y="4648200"/>
            <a:ext cx="296862" cy="284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08675" name="Oval 35"/>
          <p:cNvSpPr>
            <a:spLocks noChangeArrowheads="1"/>
          </p:cNvSpPr>
          <p:nvPr/>
        </p:nvSpPr>
        <p:spPr bwMode="auto">
          <a:xfrm>
            <a:off x="4537075" y="43561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008676" name="Rectangle 36"/>
          <p:cNvSpPr>
            <a:spLocks noChangeAspect="1" noChangeArrowheads="1"/>
          </p:cNvSpPr>
          <p:nvPr/>
        </p:nvSpPr>
        <p:spPr bwMode="auto">
          <a:xfrm>
            <a:off x="4287838" y="4932362"/>
            <a:ext cx="230187" cy="230188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1008677" name="Rectangle 37"/>
          <p:cNvSpPr>
            <a:spLocks noChangeAspect="1" noChangeArrowheads="1"/>
          </p:cNvSpPr>
          <p:nvPr/>
        </p:nvSpPr>
        <p:spPr bwMode="auto">
          <a:xfrm>
            <a:off x="4875213" y="4932362"/>
            <a:ext cx="230187" cy="230188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008678" name="AutoShape 38"/>
          <p:cNvCxnSpPr>
            <a:cxnSpLocks noChangeShapeType="1"/>
            <a:stCxn id="1008677" idx="0"/>
            <a:endCxn id="1008675" idx="5"/>
          </p:cNvCxnSpPr>
          <p:nvPr/>
        </p:nvCxnSpPr>
        <p:spPr bwMode="auto">
          <a:xfrm flipH="1" flipV="1">
            <a:off x="4810125" y="4629150"/>
            <a:ext cx="180975" cy="284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08679" name="AutoShape 39"/>
          <p:cNvCxnSpPr>
            <a:cxnSpLocks noChangeShapeType="1"/>
            <a:stCxn id="1008676" idx="0"/>
            <a:endCxn id="1008675" idx="3"/>
          </p:cNvCxnSpPr>
          <p:nvPr/>
        </p:nvCxnSpPr>
        <p:spPr bwMode="auto">
          <a:xfrm flipV="1">
            <a:off x="4403725" y="4629150"/>
            <a:ext cx="179388" cy="284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08682" name="Rectangle 42"/>
          <p:cNvSpPr>
            <a:spLocks noChangeAspect="1" noChangeArrowheads="1"/>
          </p:cNvSpPr>
          <p:nvPr/>
        </p:nvSpPr>
        <p:spPr bwMode="auto">
          <a:xfrm>
            <a:off x="3200400" y="4948237"/>
            <a:ext cx="230188" cy="230188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008683" name="AutoShape 43"/>
          <p:cNvCxnSpPr>
            <a:cxnSpLocks noChangeShapeType="1"/>
          </p:cNvCxnSpPr>
          <p:nvPr/>
        </p:nvCxnSpPr>
        <p:spPr bwMode="auto">
          <a:xfrm flipH="1" flipV="1">
            <a:off x="3048000" y="4641850"/>
            <a:ext cx="239713" cy="284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08688" name="Text Box 48"/>
          <p:cNvSpPr txBox="1">
            <a:spLocks noChangeArrowheads="1"/>
          </p:cNvSpPr>
          <p:nvPr/>
        </p:nvSpPr>
        <p:spPr bwMode="auto">
          <a:xfrm>
            <a:off x="3733800" y="3498850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aramond" pitchFamily="18" charset="0"/>
              </a:rPr>
              <a:t>2</a:t>
            </a:r>
          </a:p>
        </p:txBody>
      </p:sp>
      <p:sp>
        <p:nvSpPr>
          <p:cNvPr id="1008689" name="Text Box 49"/>
          <p:cNvSpPr txBox="1">
            <a:spLocks noChangeArrowheads="1"/>
          </p:cNvSpPr>
          <p:nvPr/>
        </p:nvSpPr>
        <p:spPr bwMode="auto">
          <a:xfrm>
            <a:off x="2438400" y="4032250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aramond" pitchFamily="18" charset="0"/>
              </a:rPr>
              <a:t>1</a:t>
            </a:r>
          </a:p>
        </p:txBody>
      </p:sp>
      <p:sp>
        <p:nvSpPr>
          <p:cNvPr id="1008690" name="Text Box 50"/>
          <p:cNvSpPr txBox="1">
            <a:spLocks noChangeArrowheads="1"/>
          </p:cNvSpPr>
          <p:nvPr/>
        </p:nvSpPr>
        <p:spPr bwMode="auto">
          <a:xfrm>
            <a:off x="4800600" y="4108450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aramond" pitchFamily="18" charset="0"/>
              </a:rPr>
              <a:t>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958167"/>
            <a:ext cx="821756" cy="153828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5F55-915F-4D1D-AF63-2D262CAE9303}" type="slidenum">
              <a:rPr lang="en-US"/>
              <a:pPr/>
              <a:t>29</a:t>
            </a:fld>
            <a:endParaRPr lang="en-US"/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altLang="en-US" sz="4000" dirty="0"/>
              <a:t>Height of an AVL Tree  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4582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b="1" dirty="0">
                <a:solidFill>
                  <a:srgbClr val="FFFF00"/>
                </a:solidFill>
              </a:rPr>
              <a:t>Proposition 10.2</a:t>
            </a:r>
            <a:r>
              <a:rPr lang="en-US" altLang="en-US" sz="2800" dirty="0">
                <a:solidFill>
                  <a:srgbClr val="FFFF00"/>
                </a:solidFill>
              </a:rPr>
              <a:t>:</a:t>
            </a:r>
            <a:r>
              <a:rPr lang="en-US" altLang="en-US" sz="2800" dirty="0"/>
              <a:t> The </a:t>
            </a:r>
            <a:r>
              <a:rPr lang="en-US" altLang="en-US" sz="2800" b="1" i="1" dirty="0">
                <a:solidFill>
                  <a:srgbClr val="FFFF00"/>
                </a:solidFill>
              </a:rPr>
              <a:t>height</a:t>
            </a:r>
            <a:r>
              <a:rPr lang="en-US" altLang="en-US" sz="2800" dirty="0">
                <a:solidFill>
                  <a:srgbClr val="FFFF00"/>
                </a:solidFill>
              </a:rPr>
              <a:t> </a:t>
            </a:r>
            <a:r>
              <a:rPr lang="en-US" altLang="en-US" sz="2800" dirty="0"/>
              <a:t>of an AVL tree storing n keys is </a:t>
            </a:r>
            <a:r>
              <a:rPr lang="en-US" altLang="en-US" sz="2800" dirty="0">
                <a:solidFill>
                  <a:srgbClr val="FFFF00"/>
                </a:solidFill>
              </a:rPr>
              <a:t>O(log n) 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  <p:pic>
        <p:nvPicPr>
          <p:cNvPr id="947201" name="Picture 1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324100"/>
            <a:ext cx="4719072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7988"/>
            <a:ext cx="7772400" cy="1139825"/>
          </a:xfrm>
        </p:spPr>
        <p:txBody>
          <a:bodyPr/>
          <a:lstStyle/>
          <a:p>
            <a:r>
              <a:rPr lang="en-US"/>
              <a:t>Binary Search Trees</a:t>
            </a:r>
          </a:p>
        </p:txBody>
      </p:sp>
      <p:sp>
        <p:nvSpPr>
          <p:cNvPr id="975875" name="Oval 3"/>
          <p:cNvSpPr>
            <a:spLocks noChangeArrowheads="1"/>
          </p:cNvSpPr>
          <p:nvPr/>
        </p:nvSpPr>
        <p:spPr bwMode="auto">
          <a:xfrm>
            <a:off x="4303713" y="34290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975876" name="Oval 4"/>
          <p:cNvSpPr>
            <a:spLocks noChangeArrowheads="1"/>
          </p:cNvSpPr>
          <p:nvPr/>
        </p:nvSpPr>
        <p:spPr bwMode="auto">
          <a:xfrm>
            <a:off x="5715000" y="39401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975877" name="Oval 5"/>
          <p:cNvSpPr>
            <a:spLocks noChangeArrowheads="1"/>
          </p:cNvSpPr>
          <p:nvPr/>
        </p:nvSpPr>
        <p:spPr bwMode="auto">
          <a:xfrm>
            <a:off x="3351213" y="394017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975878" name="Oval 6"/>
          <p:cNvSpPr>
            <a:spLocks noChangeArrowheads="1"/>
          </p:cNvSpPr>
          <p:nvPr/>
        </p:nvSpPr>
        <p:spPr bwMode="auto">
          <a:xfrm>
            <a:off x="3938588" y="44354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975879" name="Rectangle 7"/>
          <p:cNvSpPr>
            <a:spLocks noChangeAspect="1" noChangeArrowheads="1"/>
          </p:cNvSpPr>
          <p:nvPr/>
        </p:nvSpPr>
        <p:spPr bwMode="auto">
          <a:xfrm>
            <a:off x="3690938" y="5011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975880" name="Rectangle 8"/>
          <p:cNvSpPr>
            <a:spLocks noChangeAspect="1" noChangeArrowheads="1"/>
          </p:cNvSpPr>
          <p:nvPr/>
        </p:nvSpPr>
        <p:spPr bwMode="auto">
          <a:xfrm>
            <a:off x="4276725" y="5011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975881" name="Rectangle 9"/>
          <p:cNvSpPr>
            <a:spLocks noChangeAspect="1" noChangeArrowheads="1"/>
          </p:cNvSpPr>
          <p:nvPr/>
        </p:nvSpPr>
        <p:spPr bwMode="auto">
          <a:xfrm>
            <a:off x="6246813" y="4479925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975882" name="AutoShape 10"/>
          <p:cNvCxnSpPr>
            <a:cxnSpLocks noChangeShapeType="1"/>
            <a:stCxn id="975875" idx="3"/>
            <a:endCxn id="975877" idx="7"/>
          </p:cNvCxnSpPr>
          <p:nvPr/>
        </p:nvCxnSpPr>
        <p:spPr bwMode="auto">
          <a:xfrm flipH="1">
            <a:off x="3624263" y="3730625"/>
            <a:ext cx="727075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975883" name="AutoShape 11"/>
          <p:cNvCxnSpPr>
            <a:cxnSpLocks noChangeShapeType="1"/>
            <a:stCxn id="975876" idx="1"/>
            <a:endCxn id="975875" idx="5"/>
          </p:cNvCxnSpPr>
          <p:nvPr/>
        </p:nvCxnSpPr>
        <p:spPr bwMode="auto">
          <a:xfrm flipH="1" flipV="1">
            <a:off x="4576763" y="3730625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84" name="AutoShape 12"/>
          <p:cNvCxnSpPr>
            <a:cxnSpLocks noChangeShapeType="1"/>
            <a:stCxn id="975881" idx="0"/>
            <a:endCxn id="975876" idx="5"/>
          </p:cNvCxnSpPr>
          <p:nvPr/>
        </p:nvCxnSpPr>
        <p:spPr bwMode="auto">
          <a:xfrm flipH="1" flipV="1">
            <a:off x="5988050" y="42227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85" name="AutoShape 13"/>
          <p:cNvCxnSpPr>
            <a:cxnSpLocks noChangeShapeType="1"/>
            <a:stCxn id="975895" idx="7"/>
            <a:endCxn id="975876" idx="3"/>
          </p:cNvCxnSpPr>
          <p:nvPr/>
        </p:nvCxnSpPr>
        <p:spPr bwMode="auto">
          <a:xfrm flipV="1">
            <a:off x="5530850" y="4222750"/>
            <a:ext cx="230188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86" name="AutoShape 14"/>
          <p:cNvCxnSpPr>
            <a:cxnSpLocks noChangeShapeType="1"/>
            <a:stCxn id="975880" idx="0"/>
            <a:endCxn id="975878" idx="5"/>
          </p:cNvCxnSpPr>
          <p:nvPr/>
        </p:nvCxnSpPr>
        <p:spPr bwMode="auto">
          <a:xfrm flipH="1" flipV="1">
            <a:off x="4211638" y="4737100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87" name="AutoShape 15"/>
          <p:cNvCxnSpPr>
            <a:cxnSpLocks noChangeShapeType="1"/>
            <a:stCxn id="975879" idx="0"/>
            <a:endCxn id="975878" idx="3"/>
          </p:cNvCxnSpPr>
          <p:nvPr/>
        </p:nvCxnSpPr>
        <p:spPr bwMode="auto">
          <a:xfrm flipV="1">
            <a:off x="3806825" y="4737100"/>
            <a:ext cx="1793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88" name="AutoShape 16"/>
          <p:cNvCxnSpPr>
            <a:cxnSpLocks noChangeShapeType="1"/>
            <a:stCxn id="975890" idx="7"/>
            <a:endCxn id="975877" idx="3"/>
          </p:cNvCxnSpPr>
          <p:nvPr/>
        </p:nvCxnSpPr>
        <p:spPr bwMode="auto">
          <a:xfrm flipV="1">
            <a:off x="3036888" y="4241800"/>
            <a:ext cx="360362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89" name="AutoShape 17"/>
          <p:cNvCxnSpPr>
            <a:cxnSpLocks noChangeShapeType="1"/>
            <a:stCxn id="975878" idx="1"/>
            <a:endCxn id="975877" idx="5"/>
          </p:cNvCxnSpPr>
          <p:nvPr/>
        </p:nvCxnSpPr>
        <p:spPr bwMode="auto">
          <a:xfrm flipH="1" flipV="1">
            <a:off x="3624263" y="4241800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975890" name="Oval 18"/>
          <p:cNvSpPr>
            <a:spLocks noChangeArrowheads="1"/>
          </p:cNvSpPr>
          <p:nvPr/>
        </p:nvSpPr>
        <p:spPr bwMode="auto">
          <a:xfrm>
            <a:off x="2763838" y="44354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975891" name="Rectangle 19"/>
          <p:cNvSpPr>
            <a:spLocks noChangeAspect="1" noChangeArrowheads="1"/>
          </p:cNvSpPr>
          <p:nvPr/>
        </p:nvSpPr>
        <p:spPr bwMode="auto">
          <a:xfrm>
            <a:off x="2514600" y="5011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975892" name="Rectangle 20"/>
          <p:cNvSpPr>
            <a:spLocks noChangeAspect="1" noChangeArrowheads="1"/>
          </p:cNvSpPr>
          <p:nvPr/>
        </p:nvSpPr>
        <p:spPr bwMode="auto">
          <a:xfrm>
            <a:off x="3101975" y="5011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975893" name="AutoShape 21"/>
          <p:cNvCxnSpPr>
            <a:cxnSpLocks noChangeShapeType="1"/>
            <a:stCxn id="975892" idx="0"/>
            <a:endCxn id="975890" idx="5"/>
          </p:cNvCxnSpPr>
          <p:nvPr/>
        </p:nvCxnSpPr>
        <p:spPr bwMode="auto">
          <a:xfrm flipH="1" flipV="1">
            <a:off x="3036888" y="4718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94" name="AutoShape 22"/>
          <p:cNvCxnSpPr>
            <a:cxnSpLocks noChangeShapeType="1"/>
            <a:stCxn id="975891" idx="0"/>
            <a:endCxn id="975890" idx="3"/>
          </p:cNvCxnSpPr>
          <p:nvPr/>
        </p:nvCxnSpPr>
        <p:spPr bwMode="auto">
          <a:xfrm flipV="1">
            <a:off x="2630488" y="47180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75895" name="Oval 23"/>
          <p:cNvSpPr>
            <a:spLocks noChangeArrowheads="1"/>
          </p:cNvSpPr>
          <p:nvPr/>
        </p:nvSpPr>
        <p:spPr bwMode="auto">
          <a:xfrm>
            <a:off x="5257800" y="44196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975896" name="Rectangle 24"/>
          <p:cNvSpPr>
            <a:spLocks noChangeAspect="1" noChangeArrowheads="1"/>
          </p:cNvSpPr>
          <p:nvPr/>
        </p:nvSpPr>
        <p:spPr bwMode="auto">
          <a:xfrm>
            <a:off x="4973638" y="5011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975897" name="Rectangle 25"/>
          <p:cNvSpPr>
            <a:spLocks noChangeAspect="1" noChangeArrowheads="1"/>
          </p:cNvSpPr>
          <p:nvPr/>
        </p:nvSpPr>
        <p:spPr bwMode="auto">
          <a:xfrm>
            <a:off x="5559425" y="5011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975898" name="AutoShape 26"/>
          <p:cNvCxnSpPr>
            <a:cxnSpLocks noChangeShapeType="1"/>
            <a:stCxn id="975897" idx="0"/>
            <a:endCxn id="975895" idx="5"/>
          </p:cNvCxnSpPr>
          <p:nvPr/>
        </p:nvCxnSpPr>
        <p:spPr bwMode="auto">
          <a:xfrm flipH="1" flipV="1">
            <a:off x="5530850" y="4702175"/>
            <a:ext cx="144463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99" name="AutoShape 27"/>
          <p:cNvCxnSpPr>
            <a:cxnSpLocks noChangeShapeType="1"/>
            <a:stCxn id="975896" idx="0"/>
            <a:endCxn id="975895" idx="3"/>
          </p:cNvCxnSpPr>
          <p:nvPr/>
        </p:nvCxnSpPr>
        <p:spPr bwMode="auto">
          <a:xfrm flipV="1">
            <a:off x="5089525" y="4702175"/>
            <a:ext cx="215900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75900" name="Text Box 28"/>
          <p:cNvSpPr txBox="1">
            <a:spLocks noChangeArrowheads="1"/>
          </p:cNvSpPr>
          <p:nvPr/>
        </p:nvSpPr>
        <p:spPr bwMode="auto">
          <a:xfrm>
            <a:off x="3752850" y="3460750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&lt;</a:t>
            </a:r>
          </a:p>
        </p:txBody>
      </p:sp>
      <p:sp>
        <p:nvSpPr>
          <p:cNvPr id="975901" name="Text Box 29"/>
          <p:cNvSpPr txBox="1">
            <a:spLocks noChangeArrowheads="1"/>
          </p:cNvSpPr>
          <p:nvPr/>
        </p:nvSpPr>
        <p:spPr bwMode="auto">
          <a:xfrm>
            <a:off x="3752850" y="3994150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&gt;</a:t>
            </a:r>
          </a:p>
        </p:txBody>
      </p:sp>
      <p:sp>
        <p:nvSpPr>
          <p:cNvPr id="975902" name="Text Box 30"/>
          <p:cNvSpPr txBox="1">
            <a:spLocks noChangeArrowheads="1"/>
          </p:cNvSpPr>
          <p:nvPr/>
        </p:nvSpPr>
        <p:spPr bwMode="auto">
          <a:xfrm>
            <a:off x="4267200" y="4387850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=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2F32-1AE3-4041-BB28-DD23FEB3C09E}" type="slidenum">
              <a:rPr lang="en-US"/>
              <a:pPr/>
              <a:t>30</a:t>
            </a:fld>
            <a:endParaRPr lang="en-US"/>
          </a:p>
        </p:txBody>
      </p:sp>
      <p:sp>
        <p:nvSpPr>
          <p:cNvPr id="902230" name="Rectangle 86"/>
          <p:cNvSpPr>
            <a:spLocks noGrp="1" noChangeArrowheads="1"/>
          </p:cNvSpPr>
          <p:nvPr>
            <p:ph type="title"/>
          </p:nvPr>
        </p:nvSpPr>
        <p:spPr>
          <a:xfrm>
            <a:off x="435735" y="152400"/>
            <a:ext cx="8229600" cy="1143000"/>
          </a:xfrm>
        </p:spPr>
        <p:txBody>
          <a:bodyPr/>
          <a:lstStyle/>
          <a:p>
            <a:r>
              <a:rPr lang="en-US" altLang="en-US"/>
              <a:t>Insertion in an AVL Tree</a:t>
            </a:r>
          </a:p>
        </p:txBody>
      </p:sp>
      <p:sp>
        <p:nvSpPr>
          <p:cNvPr id="902231" name="Rectangle 87"/>
          <p:cNvSpPr>
            <a:spLocks noGrp="1" noChangeArrowheads="1"/>
          </p:cNvSpPr>
          <p:nvPr>
            <p:ph type="body" idx="1"/>
          </p:nvPr>
        </p:nvSpPr>
        <p:spPr>
          <a:xfrm>
            <a:off x="435735" y="1438141"/>
            <a:ext cx="8229600" cy="4495800"/>
          </a:xfrm>
        </p:spPr>
        <p:txBody>
          <a:bodyPr/>
          <a:lstStyle/>
          <a:p>
            <a:r>
              <a:rPr lang="en-US" altLang="en-US" dirty="0"/>
              <a:t>Insertion starts like it does as in a binary search tree</a:t>
            </a:r>
          </a:p>
          <a:p>
            <a:pPr lvl="1"/>
            <a:r>
              <a:rPr lang="en-US" altLang="en-US" dirty="0" err="1">
                <a:solidFill>
                  <a:srgbClr val="FFFF00"/>
                </a:solidFill>
              </a:rPr>
              <a:t>insertAtExternal</a:t>
            </a:r>
            <a:r>
              <a:rPr lang="en-US" altLang="en-US" dirty="0">
                <a:solidFill>
                  <a:srgbClr val="FFFF00"/>
                </a:solidFill>
              </a:rPr>
              <a:t>() </a:t>
            </a:r>
            <a:r>
              <a:rPr lang="en-US" altLang="en-US" dirty="0"/>
              <a:t>- inserts a entry at node </a:t>
            </a:r>
            <a:r>
              <a:rPr lang="en-US" altLang="en-US" dirty="0">
                <a:solidFill>
                  <a:srgbClr val="FFFF00"/>
                </a:solidFill>
              </a:rPr>
              <a:t>w</a:t>
            </a:r>
            <a:r>
              <a:rPr lang="en-US" altLang="en-US" dirty="0"/>
              <a:t> that was previously an external node and </a:t>
            </a:r>
            <a:r>
              <a:rPr lang="en-US" altLang="en-US" dirty="0">
                <a:solidFill>
                  <a:srgbClr val="FFFF00"/>
                </a:solidFill>
              </a:rPr>
              <a:t>w</a:t>
            </a:r>
            <a:r>
              <a:rPr lang="en-US" altLang="en-US" dirty="0"/>
              <a:t> becomes an internal node</a:t>
            </a:r>
          </a:p>
          <a:p>
            <a:pPr lvl="2"/>
            <a:r>
              <a:rPr lang="en-US" altLang="en-US" dirty="0"/>
              <a:t>Adds two external node children to </a:t>
            </a:r>
            <a:r>
              <a:rPr lang="en-US" altLang="en-US" dirty="0">
                <a:solidFill>
                  <a:srgbClr val="FFFF00"/>
                </a:solidFill>
              </a:rPr>
              <a:t>w</a:t>
            </a:r>
          </a:p>
          <a:p>
            <a:pPr lvl="2"/>
            <a:r>
              <a:rPr lang="en-US" altLang="en-US" dirty="0"/>
              <a:t>Height-balance rule may be violated</a:t>
            </a:r>
          </a:p>
          <a:p>
            <a:pPr lvl="3"/>
            <a:r>
              <a:rPr lang="en-US" altLang="en-US" sz="2400" dirty="0"/>
              <a:t>The tree may be have to be restructured</a:t>
            </a:r>
          </a:p>
          <a:p>
            <a:pPr lvl="3">
              <a:buFontTx/>
              <a:buNone/>
            </a:pP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485" y="5229225"/>
            <a:ext cx="3086100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4545-BCF7-4EF2-8C60-2A6F6377FAB6}" type="slidenum">
              <a:rPr lang="en-US"/>
              <a:pPr/>
              <a:t>31</a:t>
            </a:fld>
            <a:endParaRPr lang="en-US"/>
          </a:p>
        </p:txBody>
      </p:sp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Balanced Nodes</a:t>
            </a:r>
          </a:p>
        </p:txBody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r>
              <a:rPr lang="en-US" altLang="en-US" dirty="0"/>
              <a:t>An internal node v is </a:t>
            </a:r>
            <a:r>
              <a:rPr lang="en-US" altLang="en-US" i="1" dirty="0">
                <a:solidFill>
                  <a:srgbClr val="FFFF00"/>
                </a:solidFill>
              </a:rPr>
              <a:t>balanced</a:t>
            </a:r>
            <a:r>
              <a:rPr lang="en-US" altLang="en-US" dirty="0"/>
              <a:t> if the absolute value of the difference between the heights of the children of v is at most 1, otherwise it is </a:t>
            </a:r>
            <a:r>
              <a:rPr lang="en-US" altLang="en-US" i="1" dirty="0">
                <a:solidFill>
                  <a:srgbClr val="FFFF00"/>
                </a:solidFill>
              </a:rPr>
              <a:t>unbalanced</a:t>
            </a:r>
          </a:p>
          <a:p>
            <a:pPr marL="0" indent="0">
              <a:buNone/>
            </a:pPr>
            <a:r>
              <a:rPr lang="en-US" altLang="en-US" u="sng" dirty="0">
                <a:solidFill>
                  <a:srgbClr val="FFFF00"/>
                </a:solidFill>
              </a:rPr>
              <a:t>Every internal node of an AVL tree must be balanced </a:t>
            </a:r>
          </a:p>
          <a:p>
            <a:pPr lvl="3"/>
            <a:endParaRPr lang="en-US" altLang="en-US" dirty="0"/>
          </a:p>
        </p:txBody>
      </p:sp>
      <p:pic>
        <p:nvPicPr>
          <p:cNvPr id="943105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2119" y="4572001"/>
            <a:ext cx="5117078" cy="1905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E88A-C3D2-4673-862D-9F240F1A913F}" type="slidenum">
              <a:rPr lang="en-US"/>
              <a:pPr/>
              <a:t>32</a:t>
            </a:fld>
            <a:endParaRPr lang="en-US"/>
          </a:p>
        </p:txBody>
      </p:sp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61950"/>
            <a:ext cx="7772400" cy="690563"/>
          </a:xfrm>
        </p:spPr>
        <p:txBody>
          <a:bodyPr/>
          <a:lstStyle/>
          <a:p>
            <a:r>
              <a:rPr lang="en-US" altLang="en-US"/>
              <a:t>Insertion in an AVL Tree</a:t>
            </a:r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5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solidFill>
                  <a:srgbClr val="FFFF00"/>
                </a:solidFill>
              </a:rPr>
              <a:t>Insert 54 (before restructuring</a:t>
            </a:r>
            <a:r>
              <a:rPr lang="en-US" altLang="en-US" sz="2800" dirty="0"/>
              <a:t>)</a:t>
            </a:r>
          </a:p>
        </p:txBody>
      </p:sp>
      <p:grpSp>
        <p:nvGrpSpPr>
          <p:cNvPr id="1010692" name="Group 4"/>
          <p:cNvGrpSpPr>
            <a:grpSpLocks/>
          </p:cNvGrpSpPr>
          <p:nvPr/>
        </p:nvGrpSpPr>
        <p:grpSpPr bwMode="auto">
          <a:xfrm>
            <a:off x="3962400" y="1828800"/>
            <a:ext cx="2743200" cy="3429000"/>
            <a:chOff x="3696" y="1200"/>
            <a:chExt cx="1728" cy="2160"/>
          </a:xfrm>
          <a:solidFill>
            <a:srgbClr val="FF0000"/>
          </a:solidFill>
        </p:grpSpPr>
        <p:sp>
          <p:nvSpPr>
            <p:cNvPr id="1010693" name="Oval 5"/>
            <p:cNvSpPr>
              <a:spLocks noChangeArrowheads="1"/>
            </p:cNvSpPr>
            <p:nvPr/>
          </p:nvSpPr>
          <p:spPr bwMode="auto">
            <a:xfrm>
              <a:off x="4252" y="1200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44</a:t>
              </a:r>
            </a:p>
          </p:txBody>
        </p:sp>
        <p:sp>
          <p:nvSpPr>
            <p:cNvPr id="1010694" name="Oval 6"/>
            <p:cNvSpPr>
              <a:spLocks noChangeArrowheads="1"/>
            </p:cNvSpPr>
            <p:nvPr/>
          </p:nvSpPr>
          <p:spPr bwMode="auto">
            <a:xfrm>
              <a:off x="3748" y="1584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1010695" name="Oval 7"/>
            <p:cNvSpPr>
              <a:spLocks noChangeArrowheads="1"/>
            </p:cNvSpPr>
            <p:nvPr/>
          </p:nvSpPr>
          <p:spPr bwMode="auto">
            <a:xfrm>
              <a:off x="4792" y="1584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78</a:t>
              </a:r>
            </a:p>
          </p:txBody>
        </p:sp>
        <p:sp>
          <p:nvSpPr>
            <p:cNvPr id="1010696" name="Oval 8"/>
            <p:cNvSpPr>
              <a:spLocks noChangeArrowheads="1"/>
            </p:cNvSpPr>
            <p:nvPr/>
          </p:nvSpPr>
          <p:spPr bwMode="auto">
            <a:xfrm>
              <a:off x="3880" y="2016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010697" name="Oval 9"/>
            <p:cNvSpPr>
              <a:spLocks noChangeArrowheads="1"/>
            </p:cNvSpPr>
            <p:nvPr/>
          </p:nvSpPr>
          <p:spPr bwMode="auto">
            <a:xfrm>
              <a:off x="4492" y="2016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1010698" name="Oval 10"/>
            <p:cNvSpPr>
              <a:spLocks noChangeArrowheads="1"/>
            </p:cNvSpPr>
            <p:nvPr/>
          </p:nvSpPr>
          <p:spPr bwMode="auto">
            <a:xfrm>
              <a:off x="5128" y="2016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1010699" name="Oval 11"/>
            <p:cNvSpPr>
              <a:spLocks noChangeArrowheads="1"/>
            </p:cNvSpPr>
            <p:nvPr/>
          </p:nvSpPr>
          <p:spPr bwMode="auto">
            <a:xfrm>
              <a:off x="4270" y="2448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010700" name="Oval 12"/>
            <p:cNvSpPr>
              <a:spLocks noChangeArrowheads="1"/>
            </p:cNvSpPr>
            <p:nvPr/>
          </p:nvSpPr>
          <p:spPr bwMode="auto">
            <a:xfrm>
              <a:off x="4744" y="2448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62</a:t>
              </a:r>
            </a:p>
          </p:txBody>
        </p:sp>
        <p:sp>
          <p:nvSpPr>
            <p:cNvPr id="1010701" name="Rectangle 13"/>
            <p:cNvSpPr>
              <a:spLocks noChangeArrowheads="1"/>
            </p:cNvSpPr>
            <p:nvPr/>
          </p:nvSpPr>
          <p:spPr bwMode="auto">
            <a:xfrm>
              <a:off x="3696" y="1976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02" name="Rectangle 14"/>
            <p:cNvSpPr>
              <a:spLocks noChangeArrowheads="1"/>
            </p:cNvSpPr>
            <p:nvPr/>
          </p:nvSpPr>
          <p:spPr bwMode="auto">
            <a:xfrm>
              <a:off x="3888" y="2408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03" name="Rectangle 15"/>
            <p:cNvSpPr>
              <a:spLocks noChangeArrowheads="1"/>
            </p:cNvSpPr>
            <p:nvPr/>
          </p:nvSpPr>
          <p:spPr bwMode="auto">
            <a:xfrm>
              <a:off x="4080" y="2408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04" name="Rectangle 16"/>
            <p:cNvSpPr>
              <a:spLocks noChangeArrowheads="1"/>
            </p:cNvSpPr>
            <p:nvPr/>
          </p:nvSpPr>
          <p:spPr bwMode="auto">
            <a:xfrm>
              <a:off x="4272" y="2840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05" name="Rectangle 17"/>
            <p:cNvSpPr>
              <a:spLocks noChangeArrowheads="1"/>
            </p:cNvSpPr>
            <p:nvPr/>
          </p:nvSpPr>
          <p:spPr bwMode="auto">
            <a:xfrm>
              <a:off x="4464" y="2840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06" name="Rectangle 18"/>
            <p:cNvSpPr>
              <a:spLocks noChangeArrowheads="1"/>
            </p:cNvSpPr>
            <p:nvPr/>
          </p:nvSpPr>
          <p:spPr bwMode="auto">
            <a:xfrm>
              <a:off x="4944" y="2840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07" name="Rectangle 19"/>
            <p:cNvSpPr>
              <a:spLocks noChangeArrowheads="1"/>
            </p:cNvSpPr>
            <p:nvPr/>
          </p:nvSpPr>
          <p:spPr bwMode="auto">
            <a:xfrm>
              <a:off x="5136" y="2408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08" name="Rectangle 20"/>
            <p:cNvSpPr>
              <a:spLocks noChangeArrowheads="1"/>
            </p:cNvSpPr>
            <p:nvPr/>
          </p:nvSpPr>
          <p:spPr bwMode="auto">
            <a:xfrm>
              <a:off x="5328" y="2408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10709" name="AutoShape 21"/>
            <p:cNvCxnSpPr>
              <a:cxnSpLocks noChangeShapeType="1"/>
              <a:stCxn id="1010693" idx="4"/>
              <a:endCxn id="1010694" idx="0"/>
            </p:cNvCxnSpPr>
            <p:nvPr/>
          </p:nvCxnSpPr>
          <p:spPr bwMode="auto">
            <a:xfrm flipH="1">
              <a:off x="3889" y="1454"/>
              <a:ext cx="504" cy="130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10" name="AutoShape 22"/>
            <p:cNvCxnSpPr>
              <a:cxnSpLocks noChangeShapeType="1"/>
              <a:stCxn id="1010694" idx="4"/>
              <a:endCxn id="1010701" idx="0"/>
            </p:cNvCxnSpPr>
            <p:nvPr/>
          </p:nvCxnSpPr>
          <p:spPr bwMode="auto">
            <a:xfrm flipH="1">
              <a:off x="3744" y="1838"/>
              <a:ext cx="14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11" name="AutoShape 23"/>
            <p:cNvCxnSpPr>
              <a:cxnSpLocks noChangeShapeType="1"/>
              <a:stCxn id="1010694" idx="4"/>
              <a:endCxn id="1010696" idx="0"/>
            </p:cNvCxnSpPr>
            <p:nvPr/>
          </p:nvCxnSpPr>
          <p:spPr bwMode="auto">
            <a:xfrm>
              <a:off x="3889" y="1838"/>
              <a:ext cx="132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12" name="AutoShape 24"/>
            <p:cNvCxnSpPr>
              <a:cxnSpLocks noChangeShapeType="1"/>
              <a:stCxn id="1010693" idx="4"/>
              <a:endCxn id="1010695" idx="0"/>
            </p:cNvCxnSpPr>
            <p:nvPr/>
          </p:nvCxnSpPr>
          <p:spPr bwMode="auto">
            <a:xfrm>
              <a:off x="4393" y="1454"/>
              <a:ext cx="540" cy="130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13" name="AutoShape 25"/>
            <p:cNvCxnSpPr>
              <a:cxnSpLocks noChangeShapeType="1"/>
              <a:stCxn id="1010695" idx="4"/>
              <a:endCxn id="1010697" idx="0"/>
            </p:cNvCxnSpPr>
            <p:nvPr/>
          </p:nvCxnSpPr>
          <p:spPr bwMode="auto">
            <a:xfrm flipH="1">
              <a:off x="4633" y="1838"/>
              <a:ext cx="300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14" name="AutoShape 26"/>
            <p:cNvCxnSpPr>
              <a:cxnSpLocks noChangeShapeType="1"/>
              <a:stCxn id="1010695" idx="4"/>
              <a:endCxn id="1010698" idx="0"/>
            </p:cNvCxnSpPr>
            <p:nvPr/>
          </p:nvCxnSpPr>
          <p:spPr bwMode="auto">
            <a:xfrm>
              <a:off x="4933" y="1838"/>
              <a:ext cx="336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15" name="AutoShape 27"/>
            <p:cNvCxnSpPr>
              <a:cxnSpLocks noChangeShapeType="1"/>
              <a:stCxn id="1010697" idx="4"/>
              <a:endCxn id="1010699" idx="0"/>
            </p:cNvCxnSpPr>
            <p:nvPr/>
          </p:nvCxnSpPr>
          <p:spPr bwMode="auto">
            <a:xfrm flipH="1">
              <a:off x="4411" y="2270"/>
              <a:ext cx="222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16" name="AutoShape 28"/>
            <p:cNvCxnSpPr>
              <a:cxnSpLocks noChangeShapeType="1"/>
              <a:stCxn id="1010696" idx="4"/>
              <a:endCxn id="1010702" idx="0"/>
            </p:cNvCxnSpPr>
            <p:nvPr/>
          </p:nvCxnSpPr>
          <p:spPr bwMode="auto">
            <a:xfrm flipH="1">
              <a:off x="3936" y="2270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17" name="AutoShape 29"/>
            <p:cNvCxnSpPr>
              <a:cxnSpLocks noChangeShapeType="1"/>
              <a:stCxn id="1010696" idx="4"/>
              <a:endCxn id="1010703" idx="0"/>
            </p:cNvCxnSpPr>
            <p:nvPr/>
          </p:nvCxnSpPr>
          <p:spPr bwMode="auto">
            <a:xfrm>
              <a:off x="4021" y="2270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18" name="AutoShape 30"/>
            <p:cNvCxnSpPr>
              <a:cxnSpLocks noChangeShapeType="1"/>
              <a:stCxn id="1010699" idx="4"/>
              <a:endCxn id="1010704" idx="0"/>
            </p:cNvCxnSpPr>
            <p:nvPr/>
          </p:nvCxnSpPr>
          <p:spPr bwMode="auto">
            <a:xfrm flipH="1">
              <a:off x="4320" y="2702"/>
              <a:ext cx="91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19" name="AutoShape 31"/>
            <p:cNvCxnSpPr>
              <a:cxnSpLocks noChangeShapeType="1"/>
              <a:stCxn id="1010699" idx="4"/>
              <a:endCxn id="1010705" idx="0"/>
            </p:cNvCxnSpPr>
            <p:nvPr/>
          </p:nvCxnSpPr>
          <p:spPr bwMode="auto">
            <a:xfrm>
              <a:off x="4411" y="2702"/>
              <a:ext cx="101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20" name="AutoShape 32"/>
            <p:cNvCxnSpPr>
              <a:cxnSpLocks noChangeShapeType="1"/>
              <a:stCxn id="1010700" idx="4"/>
              <a:endCxn id="1010725" idx="0"/>
            </p:cNvCxnSpPr>
            <p:nvPr/>
          </p:nvCxnSpPr>
          <p:spPr bwMode="auto">
            <a:xfrm flipH="1">
              <a:off x="4757" y="2702"/>
              <a:ext cx="128" cy="170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21" name="AutoShape 33"/>
            <p:cNvCxnSpPr>
              <a:cxnSpLocks noChangeShapeType="1"/>
              <a:stCxn id="1010700" idx="4"/>
              <a:endCxn id="1010706" idx="0"/>
            </p:cNvCxnSpPr>
            <p:nvPr/>
          </p:nvCxnSpPr>
          <p:spPr bwMode="auto">
            <a:xfrm>
              <a:off x="4885" y="2702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22" name="AutoShape 34"/>
            <p:cNvCxnSpPr>
              <a:cxnSpLocks noChangeShapeType="1"/>
              <a:stCxn id="1010697" idx="4"/>
              <a:endCxn id="1010700" idx="0"/>
            </p:cNvCxnSpPr>
            <p:nvPr/>
          </p:nvCxnSpPr>
          <p:spPr bwMode="auto">
            <a:xfrm>
              <a:off x="4633" y="2270"/>
              <a:ext cx="252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23" name="AutoShape 35"/>
            <p:cNvCxnSpPr>
              <a:cxnSpLocks noChangeShapeType="1"/>
              <a:stCxn id="1010698" idx="4"/>
              <a:endCxn id="1010707" idx="0"/>
            </p:cNvCxnSpPr>
            <p:nvPr/>
          </p:nvCxnSpPr>
          <p:spPr bwMode="auto">
            <a:xfrm flipH="1">
              <a:off x="5184" y="2270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24" name="AutoShape 36"/>
            <p:cNvCxnSpPr>
              <a:cxnSpLocks noChangeShapeType="1"/>
              <a:stCxn id="1010698" idx="4"/>
              <a:endCxn id="1010708" idx="0"/>
            </p:cNvCxnSpPr>
            <p:nvPr/>
          </p:nvCxnSpPr>
          <p:spPr bwMode="auto">
            <a:xfrm>
              <a:off x="5269" y="2270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1010725" name="Oval 37"/>
            <p:cNvSpPr>
              <a:spLocks noChangeArrowheads="1"/>
            </p:cNvSpPr>
            <p:nvPr/>
          </p:nvSpPr>
          <p:spPr bwMode="auto">
            <a:xfrm>
              <a:off x="4616" y="2872"/>
              <a:ext cx="282" cy="254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b="1">
                  <a:solidFill>
                    <a:srgbClr val="FFFF00"/>
                  </a:solidFill>
                  <a:latin typeface="Times New Roman" pitchFamily="18" charset="0"/>
                </a:rPr>
                <a:t>54</a:t>
              </a:r>
            </a:p>
          </p:txBody>
        </p:sp>
        <p:sp>
          <p:nvSpPr>
            <p:cNvPr id="1010726" name="Rectangle 38"/>
            <p:cNvSpPr>
              <a:spLocks noChangeArrowheads="1"/>
            </p:cNvSpPr>
            <p:nvPr/>
          </p:nvSpPr>
          <p:spPr bwMode="auto">
            <a:xfrm>
              <a:off x="4618" y="3264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27" name="Rectangle 39"/>
            <p:cNvSpPr>
              <a:spLocks noChangeArrowheads="1"/>
            </p:cNvSpPr>
            <p:nvPr/>
          </p:nvSpPr>
          <p:spPr bwMode="auto">
            <a:xfrm>
              <a:off x="4810" y="3264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10728" name="AutoShape 40"/>
            <p:cNvCxnSpPr>
              <a:cxnSpLocks noChangeShapeType="1"/>
              <a:stCxn id="1010725" idx="4"/>
              <a:endCxn id="1010726" idx="0"/>
            </p:cNvCxnSpPr>
            <p:nvPr/>
          </p:nvCxnSpPr>
          <p:spPr bwMode="auto">
            <a:xfrm flipH="1">
              <a:off x="4666" y="3126"/>
              <a:ext cx="91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29" name="AutoShape 41"/>
            <p:cNvCxnSpPr>
              <a:cxnSpLocks noChangeShapeType="1"/>
              <a:stCxn id="1010725" idx="4"/>
              <a:endCxn id="1010727" idx="0"/>
            </p:cNvCxnSpPr>
            <p:nvPr/>
          </p:nvCxnSpPr>
          <p:spPr bwMode="auto">
            <a:xfrm>
              <a:off x="4757" y="3126"/>
              <a:ext cx="101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</p:grpSp>
      <p:sp>
        <p:nvSpPr>
          <p:cNvPr id="1010730" name="Text Box 42"/>
          <p:cNvSpPr txBox="1">
            <a:spLocks noChangeArrowheads="1"/>
          </p:cNvSpPr>
          <p:nvPr/>
        </p:nvSpPr>
        <p:spPr bwMode="auto">
          <a:xfrm>
            <a:off x="4873625" y="4642037"/>
            <a:ext cx="3706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010731" name="Text Box 43"/>
          <p:cNvSpPr txBox="1">
            <a:spLocks noChangeArrowheads="1"/>
          </p:cNvSpPr>
          <p:nvPr/>
        </p:nvSpPr>
        <p:spPr bwMode="auto">
          <a:xfrm>
            <a:off x="6251575" y="3990975"/>
            <a:ext cx="5052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dirty="0">
                <a:solidFill>
                  <a:srgbClr val="FFFF00"/>
                </a:solidFill>
                <a:latin typeface="Times New Roman" pitchFamily="18" charset="0"/>
              </a:rPr>
              <a:t>b=x</a:t>
            </a:r>
          </a:p>
        </p:txBody>
      </p:sp>
      <p:sp>
        <p:nvSpPr>
          <p:cNvPr id="1010732" name="Text Box 44"/>
          <p:cNvSpPr txBox="1">
            <a:spLocks noChangeArrowheads="1"/>
          </p:cNvSpPr>
          <p:nvPr/>
        </p:nvSpPr>
        <p:spPr bwMode="auto">
          <a:xfrm>
            <a:off x="4859338" y="2705100"/>
            <a:ext cx="4940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dirty="0">
                <a:solidFill>
                  <a:srgbClr val="FFFF00"/>
                </a:solidFill>
                <a:latin typeface="Times New Roman" pitchFamily="18" charset="0"/>
              </a:rPr>
              <a:t>a=y</a:t>
            </a:r>
          </a:p>
        </p:txBody>
      </p:sp>
      <p:sp>
        <p:nvSpPr>
          <p:cNvPr id="1010733" name="Text Box 45"/>
          <p:cNvSpPr txBox="1">
            <a:spLocks noChangeArrowheads="1"/>
          </p:cNvSpPr>
          <p:nvPr/>
        </p:nvSpPr>
        <p:spPr bwMode="auto">
          <a:xfrm>
            <a:off x="6421438" y="2381250"/>
            <a:ext cx="482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dirty="0">
                <a:solidFill>
                  <a:srgbClr val="FFFF00"/>
                </a:solidFill>
                <a:latin typeface="Times New Roman" pitchFamily="18" charset="0"/>
              </a:rPr>
              <a:t>c=z</a:t>
            </a:r>
          </a:p>
        </p:txBody>
      </p:sp>
      <p:sp>
        <p:nvSpPr>
          <p:cNvPr id="1010734" name="Line 46"/>
          <p:cNvSpPr>
            <a:spLocks noChangeShapeType="1"/>
          </p:cNvSpPr>
          <p:nvPr/>
        </p:nvSpPr>
        <p:spPr bwMode="auto">
          <a:xfrm flipV="1">
            <a:off x="5210175" y="4695825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0735" name="Line 47"/>
          <p:cNvSpPr>
            <a:spLocks noChangeShapeType="1"/>
          </p:cNvSpPr>
          <p:nvPr/>
        </p:nvSpPr>
        <p:spPr bwMode="auto">
          <a:xfrm>
            <a:off x="5105400" y="2971800"/>
            <a:ext cx="1524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0736" name="Line 48"/>
          <p:cNvSpPr>
            <a:spLocks noChangeShapeType="1"/>
          </p:cNvSpPr>
          <p:nvPr/>
        </p:nvSpPr>
        <p:spPr bwMode="auto">
          <a:xfrm flipH="1">
            <a:off x="6172200" y="253365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0737" name="Line 49"/>
          <p:cNvSpPr>
            <a:spLocks noChangeShapeType="1"/>
          </p:cNvSpPr>
          <p:nvPr/>
        </p:nvSpPr>
        <p:spPr bwMode="auto">
          <a:xfrm flipH="1" flipV="1">
            <a:off x="6057900" y="3971925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0738" name="Group 50"/>
          <p:cNvGrpSpPr>
            <a:grpSpLocks/>
          </p:cNvGrpSpPr>
          <p:nvPr/>
        </p:nvGrpSpPr>
        <p:grpSpPr bwMode="auto">
          <a:xfrm>
            <a:off x="762000" y="1828800"/>
            <a:ext cx="2743200" cy="2755900"/>
            <a:chOff x="3840" y="1882"/>
            <a:chExt cx="1728" cy="1736"/>
          </a:xfrm>
          <a:solidFill>
            <a:srgbClr val="FF0000"/>
          </a:solidFill>
        </p:grpSpPr>
        <p:sp>
          <p:nvSpPr>
            <p:cNvPr id="1010739" name="Oval 51"/>
            <p:cNvSpPr>
              <a:spLocks noChangeArrowheads="1"/>
            </p:cNvSpPr>
            <p:nvPr/>
          </p:nvSpPr>
          <p:spPr bwMode="auto">
            <a:xfrm>
              <a:off x="4396" y="1882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dirty="0">
                  <a:solidFill>
                    <a:srgbClr val="FFFF00"/>
                  </a:solidFill>
                  <a:latin typeface="Times New Roman" pitchFamily="18" charset="0"/>
                </a:rPr>
                <a:t>44</a:t>
              </a:r>
            </a:p>
          </p:txBody>
        </p:sp>
        <p:sp>
          <p:nvSpPr>
            <p:cNvPr id="1010740" name="Oval 52"/>
            <p:cNvSpPr>
              <a:spLocks noChangeArrowheads="1"/>
            </p:cNvSpPr>
            <p:nvPr/>
          </p:nvSpPr>
          <p:spPr bwMode="auto">
            <a:xfrm>
              <a:off x="3892" y="2266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1010741" name="Oval 53"/>
            <p:cNvSpPr>
              <a:spLocks noChangeArrowheads="1"/>
            </p:cNvSpPr>
            <p:nvPr/>
          </p:nvSpPr>
          <p:spPr bwMode="auto">
            <a:xfrm>
              <a:off x="4936" y="2266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78</a:t>
              </a:r>
            </a:p>
          </p:txBody>
        </p:sp>
        <p:sp>
          <p:nvSpPr>
            <p:cNvPr id="1010742" name="Oval 54"/>
            <p:cNvSpPr>
              <a:spLocks noChangeArrowheads="1"/>
            </p:cNvSpPr>
            <p:nvPr/>
          </p:nvSpPr>
          <p:spPr bwMode="auto">
            <a:xfrm>
              <a:off x="4024" y="2698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010743" name="Oval 55"/>
            <p:cNvSpPr>
              <a:spLocks noChangeArrowheads="1"/>
            </p:cNvSpPr>
            <p:nvPr/>
          </p:nvSpPr>
          <p:spPr bwMode="auto">
            <a:xfrm>
              <a:off x="4636" y="2698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1010744" name="Oval 56"/>
            <p:cNvSpPr>
              <a:spLocks noChangeArrowheads="1"/>
            </p:cNvSpPr>
            <p:nvPr/>
          </p:nvSpPr>
          <p:spPr bwMode="auto">
            <a:xfrm>
              <a:off x="5272" y="2698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1010745" name="Oval 57"/>
            <p:cNvSpPr>
              <a:spLocks noChangeArrowheads="1"/>
            </p:cNvSpPr>
            <p:nvPr/>
          </p:nvSpPr>
          <p:spPr bwMode="auto">
            <a:xfrm>
              <a:off x="4414" y="3130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010746" name="Oval 58"/>
            <p:cNvSpPr>
              <a:spLocks noChangeArrowheads="1"/>
            </p:cNvSpPr>
            <p:nvPr/>
          </p:nvSpPr>
          <p:spPr bwMode="auto">
            <a:xfrm>
              <a:off x="4888" y="3130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62</a:t>
              </a:r>
            </a:p>
          </p:txBody>
        </p:sp>
        <p:sp>
          <p:nvSpPr>
            <p:cNvPr id="1010747" name="Rectangle 59"/>
            <p:cNvSpPr>
              <a:spLocks noChangeArrowheads="1"/>
            </p:cNvSpPr>
            <p:nvPr/>
          </p:nvSpPr>
          <p:spPr bwMode="auto">
            <a:xfrm>
              <a:off x="3840" y="2658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48" name="Rectangle 60"/>
            <p:cNvSpPr>
              <a:spLocks noChangeArrowheads="1"/>
            </p:cNvSpPr>
            <p:nvPr/>
          </p:nvSpPr>
          <p:spPr bwMode="auto">
            <a:xfrm>
              <a:off x="4032" y="3090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49" name="Rectangle 61"/>
            <p:cNvSpPr>
              <a:spLocks noChangeArrowheads="1"/>
            </p:cNvSpPr>
            <p:nvPr/>
          </p:nvSpPr>
          <p:spPr bwMode="auto">
            <a:xfrm>
              <a:off x="4224" y="3090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50" name="Rectangle 62"/>
            <p:cNvSpPr>
              <a:spLocks noChangeArrowheads="1"/>
            </p:cNvSpPr>
            <p:nvPr/>
          </p:nvSpPr>
          <p:spPr bwMode="auto">
            <a:xfrm>
              <a:off x="4416" y="3522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51" name="Rectangle 63"/>
            <p:cNvSpPr>
              <a:spLocks noChangeArrowheads="1"/>
            </p:cNvSpPr>
            <p:nvPr/>
          </p:nvSpPr>
          <p:spPr bwMode="auto">
            <a:xfrm>
              <a:off x="4608" y="3522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52" name="Rectangle 64"/>
            <p:cNvSpPr>
              <a:spLocks noChangeArrowheads="1"/>
            </p:cNvSpPr>
            <p:nvPr/>
          </p:nvSpPr>
          <p:spPr bwMode="auto">
            <a:xfrm>
              <a:off x="4896" y="3522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53" name="Rectangle 65"/>
            <p:cNvSpPr>
              <a:spLocks noChangeArrowheads="1"/>
            </p:cNvSpPr>
            <p:nvPr/>
          </p:nvSpPr>
          <p:spPr bwMode="auto">
            <a:xfrm>
              <a:off x="5088" y="3522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54" name="Rectangle 66"/>
            <p:cNvSpPr>
              <a:spLocks noChangeArrowheads="1"/>
            </p:cNvSpPr>
            <p:nvPr/>
          </p:nvSpPr>
          <p:spPr bwMode="auto">
            <a:xfrm>
              <a:off x="5280" y="3090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55" name="Rectangle 67"/>
            <p:cNvSpPr>
              <a:spLocks noChangeArrowheads="1"/>
            </p:cNvSpPr>
            <p:nvPr/>
          </p:nvSpPr>
          <p:spPr bwMode="auto">
            <a:xfrm>
              <a:off x="5472" y="3090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10756" name="AutoShape 68"/>
            <p:cNvCxnSpPr>
              <a:cxnSpLocks noChangeShapeType="1"/>
              <a:stCxn id="1010739" idx="4"/>
              <a:endCxn id="1010740" idx="0"/>
            </p:cNvCxnSpPr>
            <p:nvPr/>
          </p:nvCxnSpPr>
          <p:spPr bwMode="auto">
            <a:xfrm flipH="1">
              <a:off x="4033" y="2136"/>
              <a:ext cx="504" cy="130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57" name="AutoShape 69"/>
            <p:cNvCxnSpPr>
              <a:cxnSpLocks noChangeShapeType="1"/>
              <a:stCxn id="1010740" idx="4"/>
              <a:endCxn id="1010747" idx="0"/>
            </p:cNvCxnSpPr>
            <p:nvPr/>
          </p:nvCxnSpPr>
          <p:spPr bwMode="auto">
            <a:xfrm flipH="1">
              <a:off x="3888" y="2520"/>
              <a:ext cx="14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58" name="AutoShape 70"/>
            <p:cNvCxnSpPr>
              <a:cxnSpLocks noChangeShapeType="1"/>
              <a:stCxn id="1010740" idx="4"/>
              <a:endCxn id="1010742" idx="0"/>
            </p:cNvCxnSpPr>
            <p:nvPr/>
          </p:nvCxnSpPr>
          <p:spPr bwMode="auto">
            <a:xfrm>
              <a:off x="4033" y="2520"/>
              <a:ext cx="132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59" name="AutoShape 71"/>
            <p:cNvCxnSpPr>
              <a:cxnSpLocks noChangeShapeType="1"/>
              <a:stCxn id="1010739" idx="4"/>
              <a:endCxn id="1010741" idx="0"/>
            </p:cNvCxnSpPr>
            <p:nvPr/>
          </p:nvCxnSpPr>
          <p:spPr bwMode="auto">
            <a:xfrm>
              <a:off x="4537" y="2136"/>
              <a:ext cx="540" cy="130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60" name="AutoShape 72"/>
            <p:cNvCxnSpPr>
              <a:cxnSpLocks noChangeShapeType="1"/>
              <a:stCxn id="1010741" idx="4"/>
              <a:endCxn id="1010743" idx="0"/>
            </p:cNvCxnSpPr>
            <p:nvPr/>
          </p:nvCxnSpPr>
          <p:spPr bwMode="auto">
            <a:xfrm flipH="1">
              <a:off x="4777" y="2520"/>
              <a:ext cx="300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61" name="AutoShape 73"/>
            <p:cNvCxnSpPr>
              <a:cxnSpLocks noChangeShapeType="1"/>
              <a:stCxn id="1010741" idx="4"/>
              <a:endCxn id="1010744" idx="0"/>
            </p:cNvCxnSpPr>
            <p:nvPr/>
          </p:nvCxnSpPr>
          <p:spPr bwMode="auto">
            <a:xfrm>
              <a:off x="5077" y="2520"/>
              <a:ext cx="336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62" name="AutoShape 74"/>
            <p:cNvCxnSpPr>
              <a:cxnSpLocks noChangeShapeType="1"/>
              <a:stCxn id="1010743" idx="4"/>
              <a:endCxn id="1010745" idx="0"/>
            </p:cNvCxnSpPr>
            <p:nvPr/>
          </p:nvCxnSpPr>
          <p:spPr bwMode="auto">
            <a:xfrm flipH="1">
              <a:off x="4555" y="2952"/>
              <a:ext cx="222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63" name="AutoShape 75"/>
            <p:cNvCxnSpPr>
              <a:cxnSpLocks noChangeShapeType="1"/>
              <a:stCxn id="1010742" idx="4"/>
              <a:endCxn id="1010748" idx="0"/>
            </p:cNvCxnSpPr>
            <p:nvPr/>
          </p:nvCxnSpPr>
          <p:spPr bwMode="auto">
            <a:xfrm flipH="1">
              <a:off x="4080" y="2952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64" name="AutoShape 76"/>
            <p:cNvCxnSpPr>
              <a:cxnSpLocks noChangeShapeType="1"/>
              <a:stCxn id="1010742" idx="4"/>
              <a:endCxn id="1010749" idx="0"/>
            </p:cNvCxnSpPr>
            <p:nvPr/>
          </p:nvCxnSpPr>
          <p:spPr bwMode="auto">
            <a:xfrm>
              <a:off x="4165" y="2952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65" name="AutoShape 77"/>
            <p:cNvCxnSpPr>
              <a:cxnSpLocks noChangeShapeType="1"/>
              <a:stCxn id="1010745" idx="4"/>
              <a:endCxn id="1010750" idx="0"/>
            </p:cNvCxnSpPr>
            <p:nvPr/>
          </p:nvCxnSpPr>
          <p:spPr bwMode="auto">
            <a:xfrm flipH="1">
              <a:off x="4464" y="3384"/>
              <a:ext cx="91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66" name="AutoShape 78"/>
            <p:cNvCxnSpPr>
              <a:cxnSpLocks noChangeShapeType="1"/>
              <a:stCxn id="1010745" idx="4"/>
              <a:endCxn id="1010751" idx="0"/>
            </p:cNvCxnSpPr>
            <p:nvPr/>
          </p:nvCxnSpPr>
          <p:spPr bwMode="auto">
            <a:xfrm>
              <a:off x="4555" y="3384"/>
              <a:ext cx="101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67" name="AutoShape 79"/>
            <p:cNvCxnSpPr>
              <a:cxnSpLocks noChangeShapeType="1"/>
              <a:stCxn id="1010746" idx="4"/>
              <a:endCxn id="1010752" idx="0"/>
            </p:cNvCxnSpPr>
            <p:nvPr/>
          </p:nvCxnSpPr>
          <p:spPr bwMode="auto">
            <a:xfrm flipH="1">
              <a:off x="4944" y="3384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68" name="AutoShape 80"/>
            <p:cNvCxnSpPr>
              <a:cxnSpLocks noChangeShapeType="1"/>
              <a:stCxn id="1010746" idx="4"/>
              <a:endCxn id="1010753" idx="0"/>
            </p:cNvCxnSpPr>
            <p:nvPr/>
          </p:nvCxnSpPr>
          <p:spPr bwMode="auto">
            <a:xfrm>
              <a:off x="5029" y="3384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69" name="AutoShape 81"/>
            <p:cNvCxnSpPr>
              <a:cxnSpLocks noChangeShapeType="1"/>
              <a:stCxn id="1010743" idx="4"/>
              <a:endCxn id="1010746" idx="0"/>
            </p:cNvCxnSpPr>
            <p:nvPr/>
          </p:nvCxnSpPr>
          <p:spPr bwMode="auto">
            <a:xfrm>
              <a:off x="4777" y="2952"/>
              <a:ext cx="252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70" name="AutoShape 82"/>
            <p:cNvCxnSpPr>
              <a:cxnSpLocks noChangeShapeType="1"/>
              <a:stCxn id="1010744" idx="4"/>
              <a:endCxn id="1010754" idx="0"/>
            </p:cNvCxnSpPr>
            <p:nvPr/>
          </p:nvCxnSpPr>
          <p:spPr bwMode="auto">
            <a:xfrm flipH="1">
              <a:off x="5328" y="2952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71" name="AutoShape 83"/>
            <p:cNvCxnSpPr>
              <a:cxnSpLocks noChangeShapeType="1"/>
              <a:stCxn id="1010744" idx="4"/>
              <a:endCxn id="1010755" idx="0"/>
            </p:cNvCxnSpPr>
            <p:nvPr/>
          </p:nvCxnSpPr>
          <p:spPr bwMode="auto">
            <a:xfrm>
              <a:off x="5413" y="2952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</p:grpSp>
      <p:sp>
        <p:nvSpPr>
          <p:cNvPr id="1010772" name="Text Box 84"/>
          <p:cNvSpPr txBox="1">
            <a:spLocks noChangeArrowheads="1"/>
          </p:cNvSpPr>
          <p:nvPr/>
        </p:nvSpPr>
        <p:spPr bwMode="auto">
          <a:xfrm>
            <a:off x="1447800" y="4800600"/>
            <a:ext cx="17972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before insertion</a:t>
            </a:r>
          </a:p>
        </p:txBody>
      </p:sp>
      <p:sp>
        <p:nvSpPr>
          <p:cNvPr id="1010773" name="Text Box 85"/>
          <p:cNvSpPr txBox="1">
            <a:spLocks noChangeArrowheads="1"/>
          </p:cNvSpPr>
          <p:nvPr/>
        </p:nvSpPr>
        <p:spPr bwMode="auto">
          <a:xfrm>
            <a:off x="5029200" y="5334000"/>
            <a:ext cx="1611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after insertion</a:t>
            </a:r>
          </a:p>
        </p:txBody>
      </p:sp>
      <p:sp>
        <p:nvSpPr>
          <p:cNvPr id="1010774" name="Text Box 86"/>
          <p:cNvSpPr txBox="1">
            <a:spLocks noChangeArrowheads="1"/>
          </p:cNvSpPr>
          <p:nvPr/>
        </p:nvSpPr>
        <p:spPr bwMode="auto">
          <a:xfrm>
            <a:off x="2148480" y="5777329"/>
            <a:ext cx="44196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FF00"/>
                </a:solidFill>
                <a:latin typeface="Garamond" pitchFamily="18" charset="0"/>
              </a:rPr>
              <a:t>Nodes 44 and 78 are unbalanced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6527-B784-4224-BFD0-A8EA6CCD4EEF}" type="slidenum">
              <a:rPr lang="en-US"/>
              <a:pPr/>
              <a:t>33</a:t>
            </a:fld>
            <a:endParaRPr lang="en-US"/>
          </a:p>
        </p:txBody>
      </p:sp>
      <p:sp>
        <p:nvSpPr>
          <p:cNvPr id="904261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Starting the Trinode Restructuring</a:t>
            </a:r>
          </a:p>
        </p:txBody>
      </p:sp>
      <p:sp>
        <p:nvSpPr>
          <p:cNvPr id="904262" name="Rectangle 7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Let </a:t>
            </a:r>
            <a:r>
              <a:rPr lang="en-US" altLang="en-US" sz="2800" dirty="0">
                <a:solidFill>
                  <a:srgbClr val="FFFF00"/>
                </a:solidFill>
              </a:rPr>
              <a:t>z</a:t>
            </a:r>
            <a:r>
              <a:rPr lang="en-US" altLang="en-US" sz="2800" dirty="0"/>
              <a:t> be the first node encountered going up from </a:t>
            </a:r>
            <a:r>
              <a:rPr lang="en-US" altLang="en-US" sz="2800" dirty="0">
                <a:solidFill>
                  <a:srgbClr val="FFFF00"/>
                </a:solidFill>
              </a:rPr>
              <a:t>w</a:t>
            </a:r>
            <a:r>
              <a:rPr lang="en-US" altLang="en-US" sz="2800" dirty="0"/>
              <a:t> toward the root that is unbalanced</a:t>
            </a:r>
          </a:p>
          <a:p>
            <a:r>
              <a:rPr lang="en-US" altLang="en-US" sz="2800" dirty="0"/>
              <a:t>Let </a:t>
            </a:r>
            <a:r>
              <a:rPr lang="en-US" altLang="en-US" sz="2800" dirty="0">
                <a:solidFill>
                  <a:srgbClr val="FFFF00"/>
                </a:solidFill>
              </a:rPr>
              <a:t>y</a:t>
            </a:r>
            <a:r>
              <a:rPr lang="en-US" altLang="en-US" sz="2800" dirty="0"/>
              <a:t> be the child of </a:t>
            </a:r>
            <a:r>
              <a:rPr lang="en-US" altLang="en-US" sz="2800" dirty="0">
                <a:solidFill>
                  <a:srgbClr val="FFFF00"/>
                </a:solidFill>
              </a:rPr>
              <a:t>z</a:t>
            </a:r>
            <a:r>
              <a:rPr lang="en-US" altLang="en-US" sz="2800" dirty="0"/>
              <a:t> with the greater height </a:t>
            </a:r>
          </a:p>
          <a:p>
            <a:pPr lvl="1"/>
            <a:r>
              <a:rPr lang="en-US" altLang="en-US" sz="2400" dirty="0">
                <a:solidFill>
                  <a:srgbClr val="FFFF00"/>
                </a:solidFill>
              </a:rPr>
              <a:t>y</a:t>
            </a:r>
            <a:r>
              <a:rPr lang="en-US" altLang="en-US" sz="2400" dirty="0"/>
              <a:t> is an ancestor of </a:t>
            </a:r>
            <a:r>
              <a:rPr lang="en-US" altLang="en-US" sz="2400" dirty="0">
                <a:solidFill>
                  <a:srgbClr val="FFFF00"/>
                </a:solidFill>
              </a:rPr>
              <a:t>w</a:t>
            </a:r>
          </a:p>
          <a:p>
            <a:r>
              <a:rPr lang="en-US" altLang="en-US" sz="2800" dirty="0"/>
              <a:t>Let </a:t>
            </a:r>
            <a:r>
              <a:rPr lang="en-US" altLang="en-US" sz="2800" dirty="0">
                <a:solidFill>
                  <a:srgbClr val="FFFF00"/>
                </a:solidFill>
              </a:rPr>
              <a:t>x</a:t>
            </a:r>
            <a:r>
              <a:rPr lang="en-US" altLang="en-US" sz="2800" dirty="0"/>
              <a:t> be the child of </a:t>
            </a:r>
            <a:r>
              <a:rPr lang="en-US" altLang="en-US" sz="2800" dirty="0">
                <a:solidFill>
                  <a:srgbClr val="FFFF00"/>
                </a:solidFill>
              </a:rPr>
              <a:t>y</a:t>
            </a:r>
            <a:r>
              <a:rPr lang="en-US" altLang="en-US" sz="2800" dirty="0"/>
              <a:t> with the greater height </a:t>
            </a:r>
          </a:p>
          <a:p>
            <a:pPr lvl="1"/>
            <a:r>
              <a:rPr lang="en-US" altLang="en-US" sz="2400" dirty="0">
                <a:solidFill>
                  <a:srgbClr val="FFFF00"/>
                </a:solidFill>
              </a:rPr>
              <a:t>x</a:t>
            </a:r>
            <a:r>
              <a:rPr lang="en-US" altLang="en-US" sz="2400" dirty="0"/>
              <a:t> is an ancestor of </a:t>
            </a:r>
            <a:r>
              <a:rPr lang="en-US" altLang="en-US" sz="2400" dirty="0">
                <a:solidFill>
                  <a:srgbClr val="FFFF00"/>
                </a:solidFill>
              </a:rPr>
              <a:t>w</a:t>
            </a:r>
          </a:p>
          <a:p>
            <a:pPr lvl="1"/>
            <a:r>
              <a:rPr lang="en-US" altLang="en-US" sz="2400" dirty="0">
                <a:solidFill>
                  <a:srgbClr val="FFFF00"/>
                </a:solidFill>
              </a:rPr>
              <a:t>x</a:t>
            </a:r>
            <a:r>
              <a:rPr lang="en-US" altLang="en-US" sz="2400" dirty="0"/>
              <a:t> is a grandchild of </a:t>
            </a:r>
            <a:r>
              <a:rPr lang="en-US" altLang="en-US" sz="2400" dirty="0">
                <a:solidFill>
                  <a:srgbClr val="FFFF00"/>
                </a:solidFill>
              </a:rPr>
              <a:t>z</a:t>
            </a:r>
            <a:r>
              <a:rPr lang="en-US" altLang="en-US" sz="2400" dirty="0"/>
              <a:t> and could be </a:t>
            </a:r>
            <a:r>
              <a:rPr lang="en-US" altLang="en-US" sz="2400" dirty="0">
                <a:solidFill>
                  <a:srgbClr val="FFFF00"/>
                </a:solidFill>
              </a:rPr>
              <a:t>w</a:t>
            </a:r>
          </a:p>
          <a:p>
            <a:endParaRPr lang="en-US" altLang="en-US" sz="2800" dirty="0"/>
          </a:p>
        </p:txBody>
      </p:sp>
      <p:pic>
        <p:nvPicPr>
          <p:cNvPr id="941057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6015" y="5009197"/>
            <a:ext cx="2827338" cy="16964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4391-A926-46A7-82D4-83D9ECF59AC3}" type="slidenum">
              <a:rPr lang="en-US"/>
              <a:pPr/>
              <a:t>34</a:t>
            </a:fld>
            <a:endParaRPr lang="en-US"/>
          </a:p>
        </p:txBody>
      </p:sp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restructure(x) (1)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FFFF00"/>
                </a:solidFill>
              </a:rPr>
              <a:t>Input: </a:t>
            </a:r>
            <a:r>
              <a:rPr lang="en-US" altLang="en-US" dirty="0"/>
              <a:t>A node, </a:t>
            </a:r>
            <a:r>
              <a:rPr lang="en-US" altLang="en-US" dirty="0">
                <a:solidFill>
                  <a:srgbClr val="FFFF00"/>
                </a:solidFill>
              </a:rPr>
              <a:t>x</a:t>
            </a:r>
            <a:r>
              <a:rPr lang="en-US" altLang="en-US" dirty="0"/>
              <a:t>, of a search binary tree that has both a parent, </a:t>
            </a:r>
            <a:r>
              <a:rPr lang="en-US" altLang="en-US" dirty="0">
                <a:solidFill>
                  <a:srgbClr val="FFFF00"/>
                </a:solidFill>
              </a:rPr>
              <a:t>y</a:t>
            </a:r>
            <a:r>
              <a:rPr lang="en-US" altLang="en-US" dirty="0"/>
              <a:t>, and a grandparent, </a:t>
            </a:r>
            <a:r>
              <a:rPr lang="en-US" altLang="en-US" dirty="0">
                <a:solidFill>
                  <a:srgbClr val="FFFF00"/>
                </a:solidFill>
              </a:rPr>
              <a:t>z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FFFF00"/>
                </a:solidFill>
              </a:rPr>
              <a:t>Output:</a:t>
            </a:r>
            <a:r>
              <a:rPr lang="en-US" altLang="en-US" dirty="0"/>
              <a:t> Tree T after a trinode restructuring (single or double rotation)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Let (a, b, c) be a left to right (inorder) listing of nodes </a:t>
            </a:r>
            <a:r>
              <a:rPr lang="en-US" altLang="en-US" dirty="0">
                <a:solidFill>
                  <a:srgbClr val="FFFF00"/>
                </a:solidFill>
              </a:rPr>
              <a:t>x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FF00"/>
                </a:solidFill>
              </a:rPr>
              <a:t>y</a:t>
            </a:r>
            <a:r>
              <a:rPr lang="en-US" altLang="en-US" dirty="0"/>
              <a:t>, and </a:t>
            </a:r>
            <a:r>
              <a:rPr lang="en-US" altLang="en-US" dirty="0">
                <a:solidFill>
                  <a:srgbClr val="FFFF00"/>
                </a:solidFill>
              </a:rPr>
              <a:t>z</a:t>
            </a:r>
            <a:r>
              <a:rPr lang="en-US" altLang="en-US" dirty="0"/>
              <a:t> and let (T</a:t>
            </a:r>
            <a:r>
              <a:rPr lang="en-US" altLang="en-US" baseline="-25000" dirty="0"/>
              <a:t>0</a:t>
            </a:r>
            <a:r>
              <a:rPr lang="en-US" altLang="en-US" dirty="0"/>
              <a:t>, T</a:t>
            </a:r>
            <a:r>
              <a:rPr lang="en-US" altLang="en-US" baseline="-25000" dirty="0"/>
              <a:t>1</a:t>
            </a:r>
            <a:r>
              <a:rPr lang="en-US" altLang="en-US" dirty="0"/>
              <a:t>, T</a:t>
            </a:r>
            <a:r>
              <a:rPr lang="en-US" altLang="en-US" baseline="-25000" dirty="0"/>
              <a:t>2</a:t>
            </a:r>
            <a:r>
              <a:rPr lang="en-US" altLang="en-US" dirty="0"/>
              <a:t>, T</a:t>
            </a:r>
            <a:r>
              <a:rPr lang="en-US" altLang="en-US" baseline="-25000" dirty="0"/>
              <a:t>3</a:t>
            </a:r>
            <a:r>
              <a:rPr lang="en-US" altLang="en-US" dirty="0"/>
              <a:t>) be the left to right listing (inorder) of the four sub-trees of </a:t>
            </a:r>
            <a:r>
              <a:rPr lang="en-US" altLang="en-US" dirty="0">
                <a:solidFill>
                  <a:srgbClr val="FFFF00"/>
                </a:solidFill>
              </a:rPr>
              <a:t>x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FF00"/>
                </a:solidFill>
              </a:rPr>
              <a:t>y</a:t>
            </a:r>
            <a:r>
              <a:rPr lang="en-US" altLang="en-US" dirty="0"/>
              <a:t>, and </a:t>
            </a:r>
            <a:r>
              <a:rPr lang="en-US" altLang="en-US" dirty="0">
                <a:solidFill>
                  <a:srgbClr val="FFFF00"/>
                </a:solidFill>
              </a:rPr>
              <a:t>z</a:t>
            </a:r>
            <a:r>
              <a:rPr lang="en-US" altLang="en-US" dirty="0"/>
              <a:t> not rooted at </a:t>
            </a:r>
            <a:r>
              <a:rPr lang="en-US" altLang="en-US" dirty="0">
                <a:solidFill>
                  <a:srgbClr val="FFFF00"/>
                </a:solidFill>
              </a:rPr>
              <a:t>x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FF00"/>
                </a:solidFill>
              </a:rPr>
              <a:t>y</a:t>
            </a:r>
            <a:r>
              <a:rPr lang="en-US" altLang="en-US" dirty="0"/>
              <a:t>, or </a:t>
            </a:r>
            <a:r>
              <a:rPr lang="en-US" altLang="en-US" dirty="0">
                <a:solidFill>
                  <a:srgbClr val="FFFF00"/>
                </a:solidFill>
              </a:rPr>
              <a:t>z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495227"/>
            <a:ext cx="1337733" cy="100717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4391-A926-46A7-82D4-83D9ECF59AC3}" type="slidenum">
              <a:rPr lang="en-US"/>
              <a:pPr/>
              <a:t>35</a:t>
            </a:fld>
            <a:endParaRPr lang="en-US"/>
          </a:p>
        </p:txBody>
      </p:sp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restructure(x) (2) 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Replace the sub-tree rooted at </a:t>
            </a:r>
            <a:r>
              <a:rPr lang="en-US" altLang="en-US" dirty="0">
                <a:solidFill>
                  <a:srgbClr val="FFFF00"/>
                </a:solidFill>
              </a:rPr>
              <a:t>z</a:t>
            </a:r>
            <a:r>
              <a:rPr lang="en-US" altLang="en-US" dirty="0"/>
              <a:t> with a new sub-tree rooted at </a:t>
            </a:r>
            <a:r>
              <a:rPr lang="en-US" altLang="en-US" dirty="0">
                <a:solidFill>
                  <a:srgbClr val="FFFF00"/>
                </a:solidFill>
              </a:rPr>
              <a:t>b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Let </a:t>
            </a:r>
            <a:r>
              <a:rPr lang="en-US" altLang="en-US" dirty="0">
                <a:solidFill>
                  <a:srgbClr val="FFFF00"/>
                </a:solidFill>
              </a:rPr>
              <a:t>a</a:t>
            </a:r>
            <a:r>
              <a:rPr lang="en-US" altLang="en-US" dirty="0"/>
              <a:t> be the left child of </a:t>
            </a:r>
            <a:r>
              <a:rPr lang="en-US" altLang="en-US" dirty="0">
                <a:solidFill>
                  <a:srgbClr val="FFFF00"/>
                </a:solidFill>
              </a:rPr>
              <a:t>b</a:t>
            </a:r>
            <a:r>
              <a:rPr lang="en-US" altLang="en-US" dirty="0"/>
              <a:t> and let T</a:t>
            </a:r>
            <a:r>
              <a:rPr lang="en-US" altLang="en-US" baseline="-25000" dirty="0"/>
              <a:t>0 </a:t>
            </a:r>
            <a:r>
              <a:rPr lang="en-US" altLang="en-US" dirty="0"/>
              <a:t>and T</a:t>
            </a:r>
            <a:r>
              <a:rPr lang="en-US" altLang="en-US" baseline="-25000" dirty="0"/>
              <a:t>1 </a:t>
            </a:r>
            <a:r>
              <a:rPr lang="en-US" altLang="en-US" dirty="0"/>
              <a:t>be the left and right sub-trees of </a:t>
            </a:r>
            <a:r>
              <a:rPr lang="en-US" altLang="en-US" dirty="0">
                <a:solidFill>
                  <a:srgbClr val="FFFF00"/>
                </a:solidFill>
              </a:rPr>
              <a:t>a</a:t>
            </a:r>
            <a:r>
              <a:rPr lang="en-US" altLang="en-US" dirty="0"/>
              <a:t>, respectfully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Let </a:t>
            </a:r>
            <a:r>
              <a:rPr lang="en-US" altLang="en-US" dirty="0">
                <a:solidFill>
                  <a:srgbClr val="FFFF00"/>
                </a:solidFill>
              </a:rPr>
              <a:t>c</a:t>
            </a:r>
            <a:r>
              <a:rPr lang="en-US" altLang="en-US" dirty="0"/>
              <a:t> be the right child of </a:t>
            </a:r>
            <a:r>
              <a:rPr lang="en-US" altLang="en-US" dirty="0">
                <a:solidFill>
                  <a:srgbClr val="FFFF00"/>
                </a:solidFill>
              </a:rPr>
              <a:t>b</a:t>
            </a:r>
            <a:r>
              <a:rPr lang="en-US" altLang="en-US" dirty="0"/>
              <a:t> and let T</a:t>
            </a:r>
            <a:r>
              <a:rPr lang="en-US" altLang="en-US" baseline="-25000" dirty="0"/>
              <a:t>2 </a:t>
            </a:r>
            <a:r>
              <a:rPr lang="en-US" altLang="en-US" dirty="0"/>
              <a:t>and T</a:t>
            </a:r>
            <a:r>
              <a:rPr lang="en-US" altLang="en-US" baseline="-25000" dirty="0"/>
              <a:t>3 </a:t>
            </a:r>
            <a:r>
              <a:rPr lang="en-US" altLang="en-US" dirty="0"/>
              <a:t>be the left and right sub-trees of </a:t>
            </a:r>
            <a:r>
              <a:rPr lang="en-US" altLang="en-US" dirty="0">
                <a:solidFill>
                  <a:srgbClr val="FFFF00"/>
                </a:solidFill>
              </a:rPr>
              <a:t>c</a:t>
            </a:r>
            <a:r>
              <a:rPr lang="en-US" altLang="en-US" dirty="0"/>
              <a:t>, respectfully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71703"/>
            <a:ext cx="2314575" cy="130049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F548-8542-4762-B98C-105995E5882F}" type="slidenum">
              <a:rPr lang="en-US"/>
              <a:pPr/>
              <a:t>36</a:t>
            </a:fld>
            <a:endParaRPr lang="en-US"/>
          </a:p>
        </p:txBody>
      </p:sp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839200" cy="914400"/>
          </a:xfrm>
        </p:spPr>
        <p:txBody>
          <a:bodyPr/>
          <a:lstStyle/>
          <a:p>
            <a:r>
              <a:rPr lang="en-US" altLang="en-US"/>
              <a:t>Restructuring: Single Rotations</a:t>
            </a:r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32809" y="1205259"/>
            <a:ext cx="4267200" cy="457200"/>
          </a:xfrm>
        </p:spPr>
        <p:txBody>
          <a:bodyPr/>
          <a:lstStyle/>
          <a:p>
            <a:pPr marL="0" indent="0" algn="ctr">
              <a:buClr>
                <a:schemeClr val="tx1"/>
              </a:buClr>
              <a:buNone/>
            </a:pPr>
            <a:r>
              <a:rPr lang="en-US" altLang="en-US" sz="2400" dirty="0">
                <a:solidFill>
                  <a:srgbClr val="FFFF00"/>
                </a:solidFill>
              </a:rPr>
              <a:t>Single Rotations </a:t>
            </a:r>
            <a:endParaRPr lang="en-US" altLang="en-US" sz="2800" dirty="0">
              <a:solidFill>
                <a:srgbClr val="FFFF00"/>
              </a:solidFill>
            </a:endParaRPr>
          </a:p>
        </p:txBody>
      </p:sp>
      <p:sp>
        <p:nvSpPr>
          <p:cNvPr id="908294" name="AutoShape 6"/>
          <p:cNvSpPr>
            <a:spLocks noChangeAspect="1" noChangeArrowheads="1" noTextEdit="1"/>
          </p:cNvSpPr>
          <p:nvPr/>
        </p:nvSpPr>
        <p:spPr bwMode="auto">
          <a:xfrm>
            <a:off x="885825" y="1693863"/>
            <a:ext cx="6964363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296" name="Freeform 8"/>
          <p:cNvSpPr>
            <a:spLocks/>
          </p:cNvSpPr>
          <p:nvPr/>
        </p:nvSpPr>
        <p:spPr bwMode="auto">
          <a:xfrm>
            <a:off x="1587500" y="2116138"/>
            <a:ext cx="28575" cy="44450"/>
          </a:xfrm>
          <a:custGeom>
            <a:avLst/>
            <a:gdLst/>
            <a:ahLst/>
            <a:cxnLst>
              <a:cxn ang="0">
                <a:pos x="0" y="19"/>
              </a:cxn>
              <a:cxn ang="0">
                <a:pos x="9" y="28"/>
              </a:cxn>
              <a:cxn ang="0">
                <a:pos x="18" y="9"/>
              </a:cxn>
              <a:cxn ang="0">
                <a:pos x="9" y="0"/>
              </a:cxn>
              <a:cxn ang="0">
                <a:pos x="0" y="19"/>
              </a:cxn>
            </a:cxnLst>
            <a:rect l="0" t="0" r="r" b="b"/>
            <a:pathLst>
              <a:path w="18" h="28">
                <a:moveTo>
                  <a:pt x="0" y="19"/>
                </a:moveTo>
                <a:lnTo>
                  <a:pt x="9" y="28"/>
                </a:lnTo>
                <a:lnTo>
                  <a:pt x="18" y="9"/>
                </a:lnTo>
                <a:lnTo>
                  <a:pt x="9" y="0"/>
                </a:lnTo>
                <a:lnTo>
                  <a:pt x="0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297" name="Freeform 9"/>
          <p:cNvSpPr>
            <a:spLocks/>
          </p:cNvSpPr>
          <p:nvPr/>
        </p:nvSpPr>
        <p:spPr bwMode="auto">
          <a:xfrm>
            <a:off x="982663" y="1708150"/>
            <a:ext cx="26987" cy="30163"/>
          </a:xfrm>
          <a:custGeom>
            <a:avLst/>
            <a:gdLst/>
            <a:ahLst/>
            <a:cxnLst>
              <a:cxn ang="0">
                <a:pos x="8" y="19"/>
              </a:cxn>
              <a:cxn ang="0">
                <a:pos x="0" y="19"/>
              </a:cxn>
              <a:cxn ang="0">
                <a:pos x="8" y="0"/>
              </a:cxn>
              <a:cxn ang="0">
                <a:pos x="17" y="0"/>
              </a:cxn>
              <a:cxn ang="0">
                <a:pos x="8" y="19"/>
              </a:cxn>
            </a:cxnLst>
            <a:rect l="0" t="0" r="r" b="b"/>
            <a:pathLst>
              <a:path w="17" h="19">
                <a:moveTo>
                  <a:pt x="8" y="19"/>
                </a:moveTo>
                <a:lnTo>
                  <a:pt x="0" y="19"/>
                </a:lnTo>
                <a:lnTo>
                  <a:pt x="8" y="0"/>
                </a:lnTo>
                <a:lnTo>
                  <a:pt x="17" y="0"/>
                </a:lnTo>
                <a:lnTo>
                  <a:pt x="8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298" name="Freeform 10"/>
          <p:cNvSpPr>
            <a:spLocks/>
          </p:cNvSpPr>
          <p:nvPr/>
        </p:nvSpPr>
        <p:spPr bwMode="auto">
          <a:xfrm>
            <a:off x="995363" y="1708150"/>
            <a:ext cx="606425" cy="438150"/>
          </a:xfrm>
          <a:custGeom>
            <a:avLst/>
            <a:gdLst/>
            <a:ahLst/>
            <a:cxnLst>
              <a:cxn ang="0">
                <a:pos x="373" y="276"/>
              </a:cxn>
              <a:cxn ang="0">
                <a:pos x="382" y="257"/>
              </a:cxn>
              <a:cxn ang="0">
                <a:pos x="9" y="0"/>
              </a:cxn>
              <a:cxn ang="0">
                <a:pos x="0" y="19"/>
              </a:cxn>
              <a:cxn ang="0">
                <a:pos x="373" y="276"/>
              </a:cxn>
            </a:cxnLst>
            <a:rect l="0" t="0" r="r" b="b"/>
            <a:pathLst>
              <a:path w="382" h="276">
                <a:moveTo>
                  <a:pt x="373" y="276"/>
                </a:moveTo>
                <a:lnTo>
                  <a:pt x="382" y="257"/>
                </a:lnTo>
                <a:lnTo>
                  <a:pt x="9" y="0"/>
                </a:lnTo>
                <a:lnTo>
                  <a:pt x="0" y="19"/>
                </a:lnTo>
                <a:lnTo>
                  <a:pt x="373" y="2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299" name="Freeform 11"/>
          <p:cNvSpPr>
            <a:spLocks/>
          </p:cNvSpPr>
          <p:nvPr/>
        </p:nvSpPr>
        <p:spPr bwMode="auto">
          <a:xfrm>
            <a:off x="995363" y="2401888"/>
            <a:ext cx="400050" cy="812800"/>
          </a:xfrm>
          <a:custGeom>
            <a:avLst/>
            <a:gdLst/>
            <a:ahLst/>
            <a:cxnLst>
              <a:cxn ang="0">
                <a:pos x="122" y="0"/>
              </a:cxn>
              <a:cxn ang="0">
                <a:pos x="0" y="512"/>
              </a:cxn>
              <a:cxn ang="0">
                <a:pos x="252" y="512"/>
              </a:cxn>
              <a:cxn ang="0">
                <a:pos x="122" y="0"/>
              </a:cxn>
            </a:cxnLst>
            <a:rect l="0" t="0" r="r" b="b"/>
            <a:pathLst>
              <a:path w="252" h="512">
                <a:moveTo>
                  <a:pt x="122" y="0"/>
                </a:moveTo>
                <a:lnTo>
                  <a:pt x="0" y="512"/>
                </a:lnTo>
                <a:lnTo>
                  <a:pt x="252" y="512"/>
                </a:lnTo>
                <a:lnTo>
                  <a:pt x="12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00" name="Freeform 12"/>
          <p:cNvSpPr>
            <a:spLocks/>
          </p:cNvSpPr>
          <p:nvPr/>
        </p:nvSpPr>
        <p:spPr bwMode="auto">
          <a:xfrm>
            <a:off x="982663" y="2401888"/>
            <a:ext cx="219075" cy="827087"/>
          </a:xfrm>
          <a:custGeom>
            <a:avLst/>
            <a:gdLst/>
            <a:ahLst/>
            <a:cxnLst>
              <a:cxn ang="0">
                <a:pos x="138" y="9"/>
              </a:cxn>
              <a:cxn ang="0">
                <a:pos x="121" y="0"/>
              </a:cxn>
              <a:cxn ang="0">
                <a:pos x="0" y="512"/>
              </a:cxn>
              <a:cxn ang="0">
                <a:pos x="0" y="521"/>
              </a:cxn>
              <a:cxn ang="0">
                <a:pos x="8" y="521"/>
              </a:cxn>
              <a:cxn ang="0">
                <a:pos x="17" y="521"/>
              </a:cxn>
              <a:cxn ang="0">
                <a:pos x="138" y="9"/>
              </a:cxn>
            </a:cxnLst>
            <a:rect l="0" t="0" r="r" b="b"/>
            <a:pathLst>
              <a:path w="138" h="521">
                <a:moveTo>
                  <a:pt x="138" y="9"/>
                </a:moveTo>
                <a:lnTo>
                  <a:pt x="121" y="0"/>
                </a:lnTo>
                <a:lnTo>
                  <a:pt x="0" y="512"/>
                </a:lnTo>
                <a:lnTo>
                  <a:pt x="0" y="521"/>
                </a:lnTo>
                <a:lnTo>
                  <a:pt x="8" y="521"/>
                </a:lnTo>
                <a:lnTo>
                  <a:pt x="17" y="521"/>
                </a:lnTo>
                <a:lnTo>
                  <a:pt x="138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01" name="Freeform 13"/>
          <p:cNvSpPr>
            <a:spLocks/>
          </p:cNvSpPr>
          <p:nvPr/>
        </p:nvSpPr>
        <p:spPr bwMode="auto">
          <a:xfrm>
            <a:off x="995363" y="3198813"/>
            <a:ext cx="427037" cy="30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"/>
              </a:cxn>
              <a:cxn ang="0">
                <a:pos x="252" y="19"/>
              </a:cxn>
              <a:cxn ang="0">
                <a:pos x="269" y="19"/>
              </a:cxn>
              <a:cxn ang="0">
                <a:pos x="260" y="10"/>
              </a:cxn>
              <a:cxn ang="0">
                <a:pos x="252" y="0"/>
              </a:cxn>
              <a:cxn ang="0">
                <a:pos x="0" y="0"/>
              </a:cxn>
            </a:cxnLst>
            <a:rect l="0" t="0" r="r" b="b"/>
            <a:pathLst>
              <a:path w="269" h="19">
                <a:moveTo>
                  <a:pt x="0" y="0"/>
                </a:moveTo>
                <a:lnTo>
                  <a:pt x="0" y="19"/>
                </a:lnTo>
                <a:lnTo>
                  <a:pt x="252" y="19"/>
                </a:lnTo>
                <a:lnTo>
                  <a:pt x="269" y="19"/>
                </a:lnTo>
                <a:lnTo>
                  <a:pt x="260" y="10"/>
                </a:lnTo>
                <a:lnTo>
                  <a:pt x="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02" name="Freeform 14"/>
          <p:cNvSpPr>
            <a:spLocks/>
          </p:cNvSpPr>
          <p:nvPr/>
        </p:nvSpPr>
        <p:spPr bwMode="auto">
          <a:xfrm>
            <a:off x="1174750" y="2341563"/>
            <a:ext cx="233363" cy="887412"/>
          </a:xfrm>
          <a:custGeom>
            <a:avLst/>
            <a:gdLst/>
            <a:ahLst/>
            <a:cxnLst>
              <a:cxn ang="0">
                <a:pos x="130" y="559"/>
              </a:cxn>
              <a:cxn ang="0">
                <a:pos x="147" y="550"/>
              </a:cxn>
              <a:cxn ang="0">
                <a:pos x="17" y="38"/>
              </a:cxn>
              <a:cxn ang="0">
                <a:pos x="9" y="0"/>
              </a:cxn>
              <a:cxn ang="0">
                <a:pos x="0" y="38"/>
              </a:cxn>
              <a:cxn ang="0">
                <a:pos x="0" y="47"/>
              </a:cxn>
              <a:cxn ang="0">
                <a:pos x="130" y="559"/>
              </a:cxn>
            </a:cxnLst>
            <a:rect l="0" t="0" r="r" b="b"/>
            <a:pathLst>
              <a:path w="147" h="559">
                <a:moveTo>
                  <a:pt x="130" y="559"/>
                </a:moveTo>
                <a:lnTo>
                  <a:pt x="147" y="550"/>
                </a:lnTo>
                <a:lnTo>
                  <a:pt x="17" y="38"/>
                </a:lnTo>
                <a:lnTo>
                  <a:pt x="9" y="0"/>
                </a:lnTo>
                <a:lnTo>
                  <a:pt x="0" y="38"/>
                </a:lnTo>
                <a:lnTo>
                  <a:pt x="0" y="47"/>
                </a:lnTo>
                <a:lnTo>
                  <a:pt x="130" y="55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03" name="Freeform 15"/>
          <p:cNvSpPr>
            <a:spLocks/>
          </p:cNvSpPr>
          <p:nvPr/>
        </p:nvSpPr>
        <p:spPr bwMode="auto">
          <a:xfrm>
            <a:off x="1793875" y="2673350"/>
            <a:ext cx="400050" cy="812800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0" y="512"/>
              </a:cxn>
              <a:cxn ang="0">
                <a:pos x="252" y="512"/>
              </a:cxn>
              <a:cxn ang="0">
                <a:pos x="130" y="0"/>
              </a:cxn>
            </a:cxnLst>
            <a:rect l="0" t="0" r="r" b="b"/>
            <a:pathLst>
              <a:path w="252" h="512">
                <a:moveTo>
                  <a:pt x="130" y="0"/>
                </a:moveTo>
                <a:lnTo>
                  <a:pt x="0" y="512"/>
                </a:lnTo>
                <a:lnTo>
                  <a:pt x="252" y="512"/>
                </a:lnTo>
                <a:lnTo>
                  <a:pt x="130" y="0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05" name="Freeform 17"/>
          <p:cNvSpPr>
            <a:spLocks/>
          </p:cNvSpPr>
          <p:nvPr/>
        </p:nvSpPr>
        <p:spPr bwMode="auto">
          <a:xfrm>
            <a:off x="1793875" y="3470275"/>
            <a:ext cx="427038" cy="30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"/>
              </a:cxn>
              <a:cxn ang="0">
                <a:pos x="252" y="19"/>
              </a:cxn>
              <a:cxn ang="0">
                <a:pos x="269" y="19"/>
              </a:cxn>
              <a:cxn ang="0">
                <a:pos x="260" y="10"/>
              </a:cxn>
              <a:cxn ang="0">
                <a:pos x="252" y="0"/>
              </a:cxn>
              <a:cxn ang="0">
                <a:pos x="0" y="0"/>
              </a:cxn>
            </a:cxnLst>
            <a:rect l="0" t="0" r="r" b="b"/>
            <a:pathLst>
              <a:path w="269" h="19">
                <a:moveTo>
                  <a:pt x="0" y="0"/>
                </a:moveTo>
                <a:lnTo>
                  <a:pt x="0" y="19"/>
                </a:lnTo>
                <a:lnTo>
                  <a:pt x="252" y="19"/>
                </a:lnTo>
                <a:lnTo>
                  <a:pt x="269" y="19"/>
                </a:lnTo>
                <a:lnTo>
                  <a:pt x="260" y="10"/>
                </a:lnTo>
                <a:lnTo>
                  <a:pt x="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06" name="Freeform 18"/>
          <p:cNvSpPr>
            <a:spLocks/>
          </p:cNvSpPr>
          <p:nvPr/>
        </p:nvSpPr>
        <p:spPr bwMode="auto">
          <a:xfrm>
            <a:off x="1973263" y="2613025"/>
            <a:ext cx="233362" cy="887413"/>
          </a:xfrm>
          <a:custGeom>
            <a:avLst/>
            <a:gdLst/>
            <a:ahLst/>
            <a:cxnLst>
              <a:cxn ang="0">
                <a:pos x="130" y="559"/>
              </a:cxn>
              <a:cxn ang="0">
                <a:pos x="147" y="550"/>
              </a:cxn>
              <a:cxn ang="0">
                <a:pos x="17" y="38"/>
              </a:cxn>
              <a:cxn ang="0">
                <a:pos x="9" y="0"/>
              </a:cxn>
              <a:cxn ang="0">
                <a:pos x="0" y="38"/>
              </a:cxn>
              <a:cxn ang="0">
                <a:pos x="0" y="47"/>
              </a:cxn>
              <a:cxn ang="0">
                <a:pos x="130" y="559"/>
              </a:cxn>
            </a:cxnLst>
            <a:rect l="0" t="0" r="r" b="b"/>
            <a:pathLst>
              <a:path w="147" h="559">
                <a:moveTo>
                  <a:pt x="130" y="559"/>
                </a:moveTo>
                <a:lnTo>
                  <a:pt x="147" y="550"/>
                </a:lnTo>
                <a:lnTo>
                  <a:pt x="17" y="38"/>
                </a:lnTo>
                <a:lnTo>
                  <a:pt x="9" y="0"/>
                </a:lnTo>
                <a:lnTo>
                  <a:pt x="0" y="38"/>
                </a:lnTo>
                <a:lnTo>
                  <a:pt x="0" y="47"/>
                </a:lnTo>
                <a:lnTo>
                  <a:pt x="130" y="55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07" name="Freeform 19"/>
          <p:cNvSpPr>
            <a:spLocks/>
          </p:cNvSpPr>
          <p:nvPr/>
        </p:nvSpPr>
        <p:spPr bwMode="auto">
          <a:xfrm>
            <a:off x="2592388" y="2943225"/>
            <a:ext cx="400050" cy="828675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0" y="522"/>
              </a:cxn>
              <a:cxn ang="0">
                <a:pos x="252" y="522"/>
              </a:cxn>
              <a:cxn ang="0">
                <a:pos x="130" y="0"/>
              </a:cxn>
            </a:cxnLst>
            <a:rect l="0" t="0" r="r" b="b"/>
            <a:pathLst>
              <a:path w="252" h="522">
                <a:moveTo>
                  <a:pt x="130" y="0"/>
                </a:moveTo>
                <a:lnTo>
                  <a:pt x="0" y="522"/>
                </a:lnTo>
                <a:lnTo>
                  <a:pt x="252" y="522"/>
                </a:lnTo>
                <a:lnTo>
                  <a:pt x="13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08" name="Freeform 20"/>
          <p:cNvSpPr>
            <a:spLocks/>
          </p:cNvSpPr>
          <p:nvPr/>
        </p:nvSpPr>
        <p:spPr bwMode="auto">
          <a:xfrm>
            <a:off x="2578100" y="2943225"/>
            <a:ext cx="234950" cy="828675"/>
          </a:xfrm>
          <a:custGeom>
            <a:avLst/>
            <a:gdLst/>
            <a:ahLst/>
            <a:cxnLst>
              <a:cxn ang="0">
                <a:pos x="148" y="10"/>
              </a:cxn>
              <a:cxn ang="0">
                <a:pos x="130" y="0"/>
              </a:cxn>
              <a:cxn ang="0">
                <a:pos x="0" y="512"/>
              </a:cxn>
              <a:cxn ang="0">
                <a:pos x="0" y="522"/>
              </a:cxn>
              <a:cxn ang="0">
                <a:pos x="9" y="522"/>
              </a:cxn>
              <a:cxn ang="0">
                <a:pos x="18" y="522"/>
              </a:cxn>
              <a:cxn ang="0">
                <a:pos x="148" y="10"/>
              </a:cxn>
            </a:cxnLst>
            <a:rect l="0" t="0" r="r" b="b"/>
            <a:pathLst>
              <a:path w="148" h="522">
                <a:moveTo>
                  <a:pt x="148" y="10"/>
                </a:moveTo>
                <a:lnTo>
                  <a:pt x="130" y="0"/>
                </a:lnTo>
                <a:lnTo>
                  <a:pt x="0" y="512"/>
                </a:lnTo>
                <a:lnTo>
                  <a:pt x="0" y="522"/>
                </a:lnTo>
                <a:lnTo>
                  <a:pt x="9" y="522"/>
                </a:lnTo>
                <a:lnTo>
                  <a:pt x="18" y="522"/>
                </a:lnTo>
                <a:lnTo>
                  <a:pt x="148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09" name="Freeform 21"/>
          <p:cNvSpPr>
            <a:spLocks/>
          </p:cNvSpPr>
          <p:nvPr/>
        </p:nvSpPr>
        <p:spPr bwMode="auto">
          <a:xfrm>
            <a:off x="2592388" y="3741738"/>
            <a:ext cx="427037" cy="30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"/>
              </a:cxn>
              <a:cxn ang="0">
                <a:pos x="252" y="19"/>
              </a:cxn>
              <a:cxn ang="0">
                <a:pos x="269" y="19"/>
              </a:cxn>
              <a:cxn ang="0">
                <a:pos x="260" y="9"/>
              </a:cxn>
              <a:cxn ang="0">
                <a:pos x="252" y="0"/>
              </a:cxn>
              <a:cxn ang="0">
                <a:pos x="0" y="0"/>
              </a:cxn>
            </a:cxnLst>
            <a:rect l="0" t="0" r="r" b="b"/>
            <a:pathLst>
              <a:path w="269" h="19">
                <a:moveTo>
                  <a:pt x="0" y="0"/>
                </a:moveTo>
                <a:lnTo>
                  <a:pt x="0" y="19"/>
                </a:lnTo>
                <a:lnTo>
                  <a:pt x="252" y="19"/>
                </a:lnTo>
                <a:lnTo>
                  <a:pt x="269" y="19"/>
                </a:lnTo>
                <a:lnTo>
                  <a:pt x="260" y="9"/>
                </a:lnTo>
                <a:lnTo>
                  <a:pt x="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10" name="Freeform 22"/>
          <p:cNvSpPr>
            <a:spLocks/>
          </p:cNvSpPr>
          <p:nvPr/>
        </p:nvSpPr>
        <p:spPr bwMode="auto">
          <a:xfrm>
            <a:off x="2784475" y="2882900"/>
            <a:ext cx="220663" cy="889000"/>
          </a:xfrm>
          <a:custGeom>
            <a:avLst/>
            <a:gdLst/>
            <a:ahLst/>
            <a:cxnLst>
              <a:cxn ang="0">
                <a:pos x="122" y="560"/>
              </a:cxn>
              <a:cxn ang="0">
                <a:pos x="139" y="550"/>
              </a:cxn>
              <a:cxn ang="0">
                <a:pos x="18" y="38"/>
              </a:cxn>
              <a:cxn ang="0">
                <a:pos x="9" y="0"/>
              </a:cxn>
              <a:cxn ang="0">
                <a:pos x="0" y="38"/>
              </a:cxn>
              <a:cxn ang="0">
                <a:pos x="0" y="48"/>
              </a:cxn>
              <a:cxn ang="0">
                <a:pos x="122" y="560"/>
              </a:cxn>
            </a:cxnLst>
            <a:rect l="0" t="0" r="r" b="b"/>
            <a:pathLst>
              <a:path w="139" h="560">
                <a:moveTo>
                  <a:pt x="122" y="560"/>
                </a:moveTo>
                <a:lnTo>
                  <a:pt x="139" y="550"/>
                </a:lnTo>
                <a:lnTo>
                  <a:pt x="18" y="38"/>
                </a:lnTo>
                <a:lnTo>
                  <a:pt x="9" y="0"/>
                </a:lnTo>
                <a:lnTo>
                  <a:pt x="0" y="38"/>
                </a:lnTo>
                <a:lnTo>
                  <a:pt x="0" y="48"/>
                </a:lnTo>
                <a:lnTo>
                  <a:pt x="122" y="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11" name="Freeform 23"/>
          <p:cNvSpPr>
            <a:spLocks/>
          </p:cNvSpPr>
          <p:nvPr/>
        </p:nvSpPr>
        <p:spPr bwMode="auto">
          <a:xfrm>
            <a:off x="1573213" y="2116138"/>
            <a:ext cx="28575" cy="30162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9" y="0"/>
              </a:cxn>
              <a:cxn ang="0">
                <a:pos x="0" y="19"/>
              </a:cxn>
              <a:cxn ang="0">
                <a:pos x="9" y="19"/>
              </a:cxn>
              <a:cxn ang="0">
                <a:pos x="18" y="0"/>
              </a:cxn>
            </a:cxnLst>
            <a:rect l="0" t="0" r="r" b="b"/>
            <a:pathLst>
              <a:path w="18" h="19">
                <a:moveTo>
                  <a:pt x="18" y="0"/>
                </a:moveTo>
                <a:lnTo>
                  <a:pt x="9" y="0"/>
                </a:lnTo>
                <a:lnTo>
                  <a:pt x="0" y="19"/>
                </a:lnTo>
                <a:lnTo>
                  <a:pt x="9" y="19"/>
                </a:lnTo>
                <a:lnTo>
                  <a:pt x="18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12" name="Freeform 24"/>
          <p:cNvSpPr>
            <a:spLocks/>
          </p:cNvSpPr>
          <p:nvPr/>
        </p:nvSpPr>
        <p:spPr bwMode="auto">
          <a:xfrm>
            <a:off x="2386013" y="2386013"/>
            <a:ext cx="26987" cy="46037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17" y="10"/>
              </a:cxn>
              <a:cxn ang="0">
                <a:pos x="9" y="29"/>
              </a:cxn>
              <a:cxn ang="0">
                <a:pos x="0" y="19"/>
              </a:cxn>
              <a:cxn ang="0">
                <a:pos x="9" y="0"/>
              </a:cxn>
            </a:cxnLst>
            <a:rect l="0" t="0" r="r" b="b"/>
            <a:pathLst>
              <a:path w="17" h="29">
                <a:moveTo>
                  <a:pt x="9" y="0"/>
                </a:moveTo>
                <a:lnTo>
                  <a:pt x="17" y="10"/>
                </a:lnTo>
                <a:lnTo>
                  <a:pt x="9" y="29"/>
                </a:lnTo>
                <a:lnTo>
                  <a:pt x="0" y="19"/>
                </a:lnTo>
                <a:lnTo>
                  <a:pt x="9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13" name="Freeform 25"/>
          <p:cNvSpPr>
            <a:spLocks/>
          </p:cNvSpPr>
          <p:nvPr/>
        </p:nvSpPr>
        <p:spPr bwMode="auto">
          <a:xfrm>
            <a:off x="1587500" y="2116138"/>
            <a:ext cx="812800" cy="300037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19"/>
              </a:cxn>
              <a:cxn ang="0">
                <a:pos x="503" y="189"/>
              </a:cxn>
              <a:cxn ang="0">
                <a:pos x="512" y="170"/>
              </a:cxn>
              <a:cxn ang="0">
                <a:pos x="9" y="0"/>
              </a:cxn>
            </a:cxnLst>
            <a:rect l="0" t="0" r="r" b="b"/>
            <a:pathLst>
              <a:path w="512" h="189">
                <a:moveTo>
                  <a:pt x="9" y="0"/>
                </a:moveTo>
                <a:lnTo>
                  <a:pt x="0" y="19"/>
                </a:lnTo>
                <a:lnTo>
                  <a:pt x="503" y="189"/>
                </a:lnTo>
                <a:lnTo>
                  <a:pt x="512" y="170"/>
                </a:lnTo>
                <a:lnTo>
                  <a:pt x="9" y="0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14" name="Freeform 26"/>
          <p:cNvSpPr>
            <a:spLocks/>
          </p:cNvSpPr>
          <p:nvPr/>
        </p:nvSpPr>
        <p:spPr bwMode="auto">
          <a:xfrm>
            <a:off x="2371725" y="2386013"/>
            <a:ext cx="28575" cy="30162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9" y="0"/>
              </a:cxn>
              <a:cxn ang="0">
                <a:pos x="0" y="19"/>
              </a:cxn>
              <a:cxn ang="0">
                <a:pos x="9" y="19"/>
              </a:cxn>
              <a:cxn ang="0">
                <a:pos x="18" y="0"/>
              </a:cxn>
            </a:cxnLst>
            <a:rect l="0" t="0" r="r" b="b"/>
            <a:pathLst>
              <a:path w="18" h="19">
                <a:moveTo>
                  <a:pt x="18" y="0"/>
                </a:moveTo>
                <a:lnTo>
                  <a:pt x="9" y="0"/>
                </a:lnTo>
                <a:lnTo>
                  <a:pt x="0" y="19"/>
                </a:lnTo>
                <a:lnTo>
                  <a:pt x="9" y="19"/>
                </a:lnTo>
                <a:lnTo>
                  <a:pt x="18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15" name="Freeform 27"/>
          <p:cNvSpPr>
            <a:spLocks/>
          </p:cNvSpPr>
          <p:nvPr/>
        </p:nvSpPr>
        <p:spPr bwMode="auto">
          <a:xfrm>
            <a:off x="3198813" y="2657475"/>
            <a:ext cx="26987" cy="444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17" y="10"/>
              </a:cxn>
              <a:cxn ang="0">
                <a:pos x="8" y="28"/>
              </a:cxn>
              <a:cxn ang="0">
                <a:pos x="0" y="19"/>
              </a:cxn>
              <a:cxn ang="0">
                <a:pos x="8" y="0"/>
              </a:cxn>
            </a:cxnLst>
            <a:rect l="0" t="0" r="r" b="b"/>
            <a:pathLst>
              <a:path w="17" h="28">
                <a:moveTo>
                  <a:pt x="8" y="0"/>
                </a:moveTo>
                <a:lnTo>
                  <a:pt x="17" y="10"/>
                </a:lnTo>
                <a:lnTo>
                  <a:pt x="8" y="28"/>
                </a:lnTo>
                <a:lnTo>
                  <a:pt x="0" y="19"/>
                </a:lnTo>
                <a:lnTo>
                  <a:pt x="8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16" name="Freeform 28"/>
          <p:cNvSpPr>
            <a:spLocks/>
          </p:cNvSpPr>
          <p:nvPr/>
        </p:nvSpPr>
        <p:spPr bwMode="auto">
          <a:xfrm>
            <a:off x="2386013" y="2386013"/>
            <a:ext cx="825500" cy="30162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19"/>
              </a:cxn>
              <a:cxn ang="0">
                <a:pos x="512" y="190"/>
              </a:cxn>
              <a:cxn ang="0">
                <a:pos x="520" y="171"/>
              </a:cxn>
              <a:cxn ang="0">
                <a:pos x="9" y="0"/>
              </a:cxn>
            </a:cxnLst>
            <a:rect l="0" t="0" r="r" b="b"/>
            <a:pathLst>
              <a:path w="520" h="190">
                <a:moveTo>
                  <a:pt x="9" y="0"/>
                </a:moveTo>
                <a:lnTo>
                  <a:pt x="0" y="19"/>
                </a:lnTo>
                <a:lnTo>
                  <a:pt x="512" y="190"/>
                </a:lnTo>
                <a:lnTo>
                  <a:pt x="520" y="171"/>
                </a:lnTo>
                <a:lnTo>
                  <a:pt x="9" y="0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17" name="Freeform 29"/>
          <p:cNvSpPr>
            <a:spLocks/>
          </p:cNvSpPr>
          <p:nvPr/>
        </p:nvSpPr>
        <p:spPr bwMode="auto">
          <a:xfrm>
            <a:off x="3198813" y="2657475"/>
            <a:ext cx="26987" cy="30163"/>
          </a:xfrm>
          <a:custGeom>
            <a:avLst/>
            <a:gdLst/>
            <a:ahLst/>
            <a:cxnLst>
              <a:cxn ang="0">
                <a:pos x="8" y="19"/>
              </a:cxn>
              <a:cxn ang="0">
                <a:pos x="17" y="19"/>
              </a:cxn>
              <a:cxn ang="0">
                <a:pos x="8" y="0"/>
              </a:cxn>
              <a:cxn ang="0">
                <a:pos x="0" y="0"/>
              </a:cxn>
              <a:cxn ang="0">
                <a:pos x="8" y="19"/>
              </a:cxn>
            </a:cxnLst>
            <a:rect l="0" t="0" r="r" b="b"/>
            <a:pathLst>
              <a:path w="17" h="19">
                <a:moveTo>
                  <a:pt x="8" y="19"/>
                </a:moveTo>
                <a:lnTo>
                  <a:pt x="17" y="19"/>
                </a:lnTo>
                <a:lnTo>
                  <a:pt x="8" y="0"/>
                </a:lnTo>
                <a:lnTo>
                  <a:pt x="0" y="0"/>
                </a:lnTo>
                <a:lnTo>
                  <a:pt x="8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18" name="Freeform 30"/>
          <p:cNvSpPr>
            <a:spLocks/>
          </p:cNvSpPr>
          <p:nvPr/>
        </p:nvSpPr>
        <p:spPr bwMode="auto">
          <a:xfrm>
            <a:off x="2784475" y="2928938"/>
            <a:ext cx="28575" cy="44450"/>
          </a:xfrm>
          <a:custGeom>
            <a:avLst/>
            <a:gdLst/>
            <a:ahLst/>
            <a:cxnLst>
              <a:cxn ang="0">
                <a:pos x="18" y="19"/>
              </a:cxn>
              <a:cxn ang="0">
                <a:pos x="9" y="28"/>
              </a:cxn>
              <a:cxn ang="0">
                <a:pos x="0" y="9"/>
              </a:cxn>
              <a:cxn ang="0">
                <a:pos x="9" y="0"/>
              </a:cxn>
              <a:cxn ang="0">
                <a:pos x="18" y="19"/>
              </a:cxn>
            </a:cxnLst>
            <a:rect l="0" t="0" r="r" b="b"/>
            <a:pathLst>
              <a:path w="18" h="28">
                <a:moveTo>
                  <a:pt x="18" y="19"/>
                </a:moveTo>
                <a:lnTo>
                  <a:pt x="9" y="28"/>
                </a:lnTo>
                <a:lnTo>
                  <a:pt x="0" y="9"/>
                </a:lnTo>
                <a:lnTo>
                  <a:pt x="9" y="0"/>
                </a:lnTo>
                <a:lnTo>
                  <a:pt x="18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19" name="Freeform 31"/>
          <p:cNvSpPr>
            <a:spLocks/>
          </p:cNvSpPr>
          <p:nvPr/>
        </p:nvSpPr>
        <p:spPr bwMode="auto">
          <a:xfrm>
            <a:off x="2798763" y="2657475"/>
            <a:ext cx="412750" cy="301625"/>
          </a:xfrm>
          <a:custGeom>
            <a:avLst/>
            <a:gdLst/>
            <a:ahLst/>
            <a:cxnLst>
              <a:cxn ang="0">
                <a:pos x="260" y="19"/>
              </a:cxn>
              <a:cxn ang="0">
                <a:pos x="252" y="0"/>
              </a:cxn>
              <a:cxn ang="0">
                <a:pos x="0" y="171"/>
              </a:cxn>
              <a:cxn ang="0">
                <a:pos x="9" y="190"/>
              </a:cxn>
              <a:cxn ang="0">
                <a:pos x="260" y="19"/>
              </a:cxn>
            </a:cxnLst>
            <a:rect l="0" t="0" r="r" b="b"/>
            <a:pathLst>
              <a:path w="260" h="190">
                <a:moveTo>
                  <a:pt x="260" y="19"/>
                </a:moveTo>
                <a:lnTo>
                  <a:pt x="252" y="0"/>
                </a:lnTo>
                <a:lnTo>
                  <a:pt x="0" y="171"/>
                </a:lnTo>
                <a:lnTo>
                  <a:pt x="9" y="190"/>
                </a:lnTo>
                <a:lnTo>
                  <a:pt x="260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20" name="Freeform 32"/>
          <p:cNvSpPr>
            <a:spLocks/>
          </p:cNvSpPr>
          <p:nvPr/>
        </p:nvSpPr>
        <p:spPr bwMode="auto">
          <a:xfrm>
            <a:off x="3184525" y="2657475"/>
            <a:ext cx="26988" cy="30163"/>
          </a:xfrm>
          <a:custGeom>
            <a:avLst/>
            <a:gdLst/>
            <a:ahLst/>
            <a:cxnLst>
              <a:cxn ang="0">
                <a:pos x="17" y="0"/>
              </a:cxn>
              <a:cxn ang="0">
                <a:pos x="9" y="0"/>
              </a:cxn>
              <a:cxn ang="0">
                <a:pos x="0" y="19"/>
              </a:cxn>
              <a:cxn ang="0">
                <a:pos x="9" y="19"/>
              </a:cxn>
              <a:cxn ang="0">
                <a:pos x="17" y="0"/>
              </a:cxn>
            </a:cxnLst>
            <a:rect l="0" t="0" r="r" b="b"/>
            <a:pathLst>
              <a:path w="17" h="19">
                <a:moveTo>
                  <a:pt x="17" y="0"/>
                </a:moveTo>
                <a:lnTo>
                  <a:pt x="9" y="0"/>
                </a:lnTo>
                <a:lnTo>
                  <a:pt x="0" y="19"/>
                </a:lnTo>
                <a:lnTo>
                  <a:pt x="9" y="19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21" name="Freeform 33"/>
          <p:cNvSpPr>
            <a:spLocks/>
          </p:cNvSpPr>
          <p:nvPr/>
        </p:nvSpPr>
        <p:spPr bwMode="auto">
          <a:xfrm>
            <a:off x="3597275" y="2928938"/>
            <a:ext cx="26988" cy="44450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17" y="9"/>
              </a:cxn>
              <a:cxn ang="0">
                <a:pos x="9" y="28"/>
              </a:cxn>
              <a:cxn ang="0">
                <a:pos x="0" y="19"/>
              </a:cxn>
              <a:cxn ang="0">
                <a:pos x="9" y="0"/>
              </a:cxn>
            </a:cxnLst>
            <a:rect l="0" t="0" r="r" b="b"/>
            <a:pathLst>
              <a:path w="17" h="28">
                <a:moveTo>
                  <a:pt x="9" y="0"/>
                </a:moveTo>
                <a:lnTo>
                  <a:pt x="17" y="9"/>
                </a:lnTo>
                <a:lnTo>
                  <a:pt x="9" y="28"/>
                </a:lnTo>
                <a:lnTo>
                  <a:pt x="0" y="19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22" name="Freeform 34"/>
          <p:cNvSpPr>
            <a:spLocks/>
          </p:cNvSpPr>
          <p:nvPr/>
        </p:nvSpPr>
        <p:spPr bwMode="auto">
          <a:xfrm>
            <a:off x="3198813" y="2657475"/>
            <a:ext cx="412750" cy="30162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19"/>
              </a:cxn>
              <a:cxn ang="0">
                <a:pos x="251" y="190"/>
              </a:cxn>
              <a:cxn ang="0">
                <a:pos x="260" y="171"/>
              </a:cxn>
              <a:cxn ang="0">
                <a:pos x="8" y="0"/>
              </a:cxn>
            </a:cxnLst>
            <a:rect l="0" t="0" r="r" b="b"/>
            <a:pathLst>
              <a:path w="260" h="190">
                <a:moveTo>
                  <a:pt x="8" y="0"/>
                </a:moveTo>
                <a:lnTo>
                  <a:pt x="0" y="19"/>
                </a:lnTo>
                <a:lnTo>
                  <a:pt x="251" y="190"/>
                </a:lnTo>
                <a:lnTo>
                  <a:pt x="260" y="171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23" name="Freeform 35"/>
          <p:cNvSpPr>
            <a:spLocks/>
          </p:cNvSpPr>
          <p:nvPr/>
        </p:nvSpPr>
        <p:spPr bwMode="auto">
          <a:xfrm>
            <a:off x="1587500" y="2116138"/>
            <a:ext cx="28575" cy="30162"/>
          </a:xfrm>
          <a:custGeom>
            <a:avLst/>
            <a:gdLst/>
            <a:ahLst/>
            <a:cxnLst>
              <a:cxn ang="0">
                <a:pos x="9" y="19"/>
              </a:cxn>
              <a:cxn ang="0">
                <a:pos x="18" y="19"/>
              </a:cxn>
              <a:cxn ang="0">
                <a:pos x="9" y="0"/>
              </a:cxn>
              <a:cxn ang="0">
                <a:pos x="0" y="0"/>
              </a:cxn>
              <a:cxn ang="0">
                <a:pos x="9" y="19"/>
              </a:cxn>
            </a:cxnLst>
            <a:rect l="0" t="0" r="r" b="b"/>
            <a:pathLst>
              <a:path w="18" h="19">
                <a:moveTo>
                  <a:pt x="9" y="19"/>
                </a:moveTo>
                <a:lnTo>
                  <a:pt x="18" y="19"/>
                </a:lnTo>
                <a:lnTo>
                  <a:pt x="9" y="0"/>
                </a:lnTo>
                <a:lnTo>
                  <a:pt x="0" y="0"/>
                </a:lnTo>
                <a:lnTo>
                  <a:pt x="9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24" name="Freeform 36"/>
          <p:cNvSpPr>
            <a:spLocks/>
          </p:cNvSpPr>
          <p:nvPr/>
        </p:nvSpPr>
        <p:spPr bwMode="auto">
          <a:xfrm>
            <a:off x="1174750" y="2386013"/>
            <a:ext cx="26988" cy="46037"/>
          </a:xfrm>
          <a:custGeom>
            <a:avLst/>
            <a:gdLst/>
            <a:ahLst/>
            <a:cxnLst>
              <a:cxn ang="0">
                <a:pos x="17" y="19"/>
              </a:cxn>
              <a:cxn ang="0">
                <a:pos x="9" y="29"/>
              </a:cxn>
              <a:cxn ang="0">
                <a:pos x="0" y="10"/>
              </a:cxn>
              <a:cxn ang="0">
                <a:pos x="9" y="0"/>
              </a:cxn>
              <a:cxn ang="0">
                <a:pos x="17" y="19"/>
              </a:cxn>
            </a:cxnLst>
            <a:rect l="0" t="0" r="r" b="b"/>
            <a:pathLst>
              <a:path w="17" h="29">
                <a:moveTo>
                  <a:pt x="17" y="19"/>
                </a:moveTo>
                <a:lnTo>
                  <a:pt x="9" y="29"/>
                </a:lnTo>
                <a:lnTo>
                  <a:pt x="0" y="10"/>
                </a:lnTo>
                <a:lnTo>
                  <a:pt x="9" y="0"/>
                </a:lnTo>
                <a:lnTo>
                  <a:pt x="17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25" name="Freeform 37"/>
          <p:cNvSpPr>
            <a:spLocks/>
          </p:cNvSpPr>
          <p:nvPr/>
        </p:nvSpPr>
        <p:spPr bwMode="auto">
          <a:xfrm>
            <a:off x="1189038" y="2116138"/>
            <a:ext cx="412750" cy="300037"/>
          </a:xfrm>
          <a:custGeom>
            <a:avLst/>
            <a:gdLst/>
            <a:ahLst/>
            <a:cxnLst>
              <a:cxn ang="0">
                <a:pos x="260" y="19"/>
              </a:cxn>
              <a:cxn ang="0">
                <a:pos x="251" y="0"/>
              </a:cxn>
              <a:cxn ang="0">
                <a:pos x="0" y="170"/>
              </a:cxn>
              <a:cxn ang="0">
                <a:pos x="8" y="189"/>
              </a:cxn>
              <a:cxn ang="0">
                <a:pos x="260" y="19"/>
              </a:cxn>
            </a:cxnLst>
            <a:rect l="0" t="0" r="r" b="b"/>
            <a:pathLst>
              <a:path w="260" h="189">
                <a:moveTo>
                  <a:pt x="260" y="19"/>
                </a:moveTo>
                <a:lnTo>
                  <a:pt x="251" y="0"/>
                </a:lnTo>
                <a:lnTo>
                  <a:pt x="0" y="170"/>
                </a:lnTo>
                <a:lnTo>
                  <a:pt x="8" y="189"/>
                </a:lnTo>
                <a:lnTo>
                  <a:pt x="260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26" name="Freeform 38"/>
          <p:cNvSpPr>
            <a:spLocks/>
          </p:cNvSpPr>
          <p:nvPr/>
        </p:nvSpPr>
        <p:spPr bwMode="auto">
          <a:xfrm>
            <a:off x="2386013" y="2386013"/>
            <a:ext cx="26987" cy="30162"/>
          </a:xfrm>
          <a:custGeom>
            <a:avLst/>
            <a:gdLst/>
            <a:ahLst/>
            <a:cxnLst>
              <a:cxn ang="0">
                <a:pos x="9" y="19"/>
              </a:cxn>
              <a:cxn ang="0">
                <a:pos x="17" y="19"/>
              </a:cxn>
              <a:cxn ang="0">
                <a:pos x="9" y="0"/>
              </a:cxn>
              <a:cxn ang="0">
                <a:pos x="0" y="0"/>
              </a:cxn>
              <a:cxn ang="0">
                <a:pos x="9" y="19"/>
              </a:cxn>
            </a:cxnLst>
            <a:rect l="0" t="0" r="r" b="b"/>
            <a:pathLst>
              <a:path w="17" h="19">
                <a:moveTo>
                  <a:pt x="9" y="19"/>
                </a:moveTo>
                <a:lnTo>
                  <a:pt x="17" y="19"/>
                </a:lnTo>
                <a:lnTo>
                  <a:pt x="9" y="0"/>
                </a:lnTo>
                <a:lnTo>
                  <a:pt x="0" y="0"/>
                </a:lnTo>
                <a:lnTo>
                  <a:pt x="9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27" name="Freeform 39"/>
          <p:cNvSpPr>
            <a:spLocks/>
          </p:cNvSpPr>
          <p:nvPr/>
        </p:nvSpPr>
        <p:spPr bwMode="auto">
          <a:xfrm>
            <a:off x="1973263" y="2657475"/>
            <a:ext cx="26987" cy="44450"/>
          </a:xfrm>
          <a:custGeom>
            <a:avLst/>
            <a:gdLst/>
            <a:ahLst/>
            <a:cxnLst>
              <a:cxn ang="0">
                <a:pos x="17" y="19"/>
              </a:cxn>
              <a:cxn ang="0">
                <a:pos x="9" y="28"/>
              </a:cxn>
              <a:cxn ang="0">
                <a:pos x="0" y="10"/>
              </a:cxn>
              <a:cxn ang="0">
                <a:pos x="9" y="0"/>
              </a:cxn>
              <a:cxn ang="0">
                <a:pos x="17" y="19"/>
              </a:cxn>
            </a:cxnLst>
            <a:rect l="0" t="0" r="r" b="b"/>
            <a:pathLst>
              <a:path w="17" h="28">
                <a:moveTo>
                  <a:pt x="17" y="19"/>
                </a:moveTo>
                <a:lnTo>
                  <a:pt x="9" y="28"/>
                </a:lnTo>
                <a:lnTo>
                  <a:pt x="0" y="10"/>
                </a:lnTo>
                <a:lnTo>
                  <a:pt x="9" y="0"/>
                </a:lnTo>
                <a:lnTo>
                  <a:pt x="17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28" name="Freeform 40"/>
          <p:cNvSpPr>
            <a:spLocks/>
          </p:cNvSpPr>
          <p:nvPr/>
        </p:nvSpPr>
        <p:spPr bwMode="auto">
          <a:xfrm>
            <a:off x="1987550" y="2386013"/>
            <a:ext cx="412750" cy="301625"/>
          </a:xfrm>
          <a:custGeom>
            <a:avLst/>
            <a:gdLst/>
            <a:ahLst/>
            <a:cxnLst>
              <a:cxn ang="0">
                <a:pos x="260" y="19"/>
              </a:cxn>
              <a:cxn ang="0">
                <a:pos x="251" y="0"/>
              </a:cxn>
              <a:cxn ang="0">
                <a:pos x="0" y="171"/>
              </a:cxn>
              <a:cxn ang="0">
                <a:pos x="8" y="190"/>
              </a:cxn>
              <a:cxn ang="0">
                <a:pos x="260" y="19"/>
              </a:cxn>
            </a:cxnLst>
            <a:rect l="0" t="0" r="r" b="b"/>
            <a:pathLst>
              <a:path w="260" h="190">
                <a:moveTo>
                  <a:pt x="260" y="19"/>
                </a:moveTo>
                <a:lnTo>
                  <a:pt x="251" y="0"/>
                </a:lnTo>
                <a:lnTo>
                  <a:pt x="0" y="171"/>
                </a:lnTo>
                <a:lnTo>
                  <a:pt x="8" y="190"/>
                </a:lnTo>
                <a:lnTo>
                  <a:pt x="260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29" name="Oval 41"/>
          <p:cNvSpPr>
            <a:spLocks noChangeArrowheads="1"/>
          </p:cNvSpPr>
          <p:nvPr/>
        </p:nvSpPr>
        <p:spPr bwMode="auto">
          <a:xfrm>
            <a:off x="1490663" y="1995488"/>
            <a:ext cx="207962" cy="2698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30" name="Oval 42"/>
          <p:cNvSpPr>
            <a:spLocks noChangeArrowheads="1"/>
          </p:cNvSpPr>
          <p:nvPr/>
        </p:nvSpPr>
        <p:spPr bwMode="auto">
          <a:xfrm>
            <a:off x="1490663" y="1992313"/>
            <a:ext cx="207962" cy="276225"/>
          </a:xfrm>
          <a:prstGeom prst="ellipse">
            <a:avLst/>
          </a:prstGeom>
          <a:noFill/>
          <a:ln w="2698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31" name="Oval 43"/>
          <p:cNvSpPr>
            <a:spLocks noChangeArrowheads="1"/>
          </p:cNvSpPr>
          <p:nvPr/>
        </p:nvSpPr>
        <p:spPr bwMode="auto">
          <a:xfrm>
            <a:off x="2289175" y="2265363"/>
            <a:ext cx="206375" cy="2714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32" name="Oval 44"/>
          <p:cNvSpPr>
            <a:spLocks noChangeArrowheads="1"/>
          </p:cNvSpPr>
          <p:nvPr/>
        </p:nvSpPr>
        <p:spPr bwMode="auto">
          <a:xfrm>
            <a:off x="2289175" y="2263775"/>
            <a:ext cx="207963" cy="276225"/>
          </a:xfrm>
          <a:prstGeom prst="ellipse">
            <a:avLst/>
          </a:prstGeom>
          <a:noFill/>
          <a:ln w="2698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33" name="Oval 45"/>
          <p:cNvSpPr>
            <a:spLocks noChangeArrowheads="1"/>
          </p:cNvSpPr>
          <p:nvPr/>
        </p:nvSpPr>
        <p:spPr bwMode="auto">
          <a:xfrm>
            <a:off x="3101975" y="2536825"/>
            <a:ext cx="192088" cy="2714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34" name="Oval 46"/>
          <p:cNvSpPr>
            <a:spLocks noChangeArrowheads="1"/>
          </p:cNvSpPr>
          <p:nvPr/>
        </p:nvSpPr>
        <p:spPr bwMode="auto">
          <a:xfrm>
            <a:off x="3100388" y="2535238"/>
            <a:ext cx="195262" cy="274637"/>
          </a:xfrm>
          <a:prstGeom prst="ellipse">
            <a:avLst/>
          </a:prstGeom>
          <a:noFill/>
          <a:ln w="2698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35" name="Freeform 47"/>
          <p:cNvSpPr>
            <a:spLocks/>
          </p:cNvSpPr>
          <p:nvPr/>
        </p:nvSpPr>
        <p:spPr bwMode="auto">
          <a:xfrm>
            <a:off x="3405188" y="2943225"/>
            <a:ext cx="398462" cy="542925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342"/>
              </a:cxn>
              <a:cxn ang="0">
                <a:pos x="251" y="342"/>
              </a:cxn>
              <a:cxn ang="0">
                <a:pos x="121" y="0"/>
              </a:cxn>
            </a:cxnLst>
            <a:rect l="0" t="0" r="r" b="b"/>
            <a:pathLst>
              <a:path w="251" h="342">
                <a:moveTo>
                  <a:pt x="121" y="0"/>
                </a:moveTo>
                <a:lnTo>
                  <a:pt x="0" y="342"/>
                </a:lnTo>
                <a:lnTo>
                  <a:pt x="251" y="342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36" name="Freeform 48"/>
          <p:cNvSpPr>
            <a:spLocks/>
          </p:cNvSpPr>
          <p:nvPr/>
        </p:nvSpPr>
        <p:spPr bwMode="auto">
          <a:xfrm>
            <a:off x="3376613" y="2943225"/>
            <a:ext cx="234950" cy="557213"/>
          </a:xfrm>
          <a:custGeom>
            <a:avLst/>
            <a:gdLst/>
            <a:ahLst/>
            <a:cxnLst>
              <a:cxn ang="0">
                <a:pos x="148" y="10"/>
              </a:cxn>
              <a:cxn ang="0">
                <a:pos x="130" y="0"/>
              </a:cxn>
              <a:cxn ang="0">
                <a:pos x="0" y="342"/>
              </a:cxn>
              <a:cxn ang="0">
                <a:pos x="0" y="351"/>
              </a:cxn>
              <a:cxn ang="0">
                <a:pos x="9" y="351"/>
              </a:cxn>
              <a:cxn ang="0">
                <a:pos x="18" y="351"/>
              </a:cxn>
              <a:cxn ang="0">
                <a:pos x="148" y="10"/>
              </a:cxn>
            </a:cxnLst>
            <a:rect l="0" t="0" r="r" b="b"/>
            <a:pathLst>
              <a:path w="148" h="351">
                <a:moveTo>
                  <a:pt x="148" y="10"/>
                </a:moveTo>
                <a:lnTo>
                  <a:pt x="130" y="0"/>
                </a:lnTo>
                <a:lnTo>
                  <a:pt x="0" y="342"/>
                </a:lnTo>
                <a:lnTo>
                  <a:pt x="0" y="351"/>
                </a:lnTo>
                <a:lnTo>
                  <a:pt x="9" y="351"/>
                </a:lnTo>
                <a:lnTo>
                  <a:pt x="18" y="351"/>
                </a:lnTo>
                <a:lnTo>
                  <a:pt x="148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37" name="Freeform 49"/>
          <p:cNvSpPr>
            <a:spLocks/>
          </p:cNvSpPr>
          <p:nvPr/>
        </p:nvSpPr>
        <p:spPr bwMode="auto">
          <a:xfrm>
            <a:off x="3390900" y="3470275"/>
            <a:ext cx="427038" cy="30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"/>
              </a:cxn>
              <a:cxn ang="0">
                <a:pos x="251" y="19"/>
              </a:cxn>
              <a:cxn ang="0">
                <a:pos x="269" y="19"/>
              </a:cxn>
              <a:cxn ang="0">
                <a:pos x="260" y="10"/>
              </a:cxn>
              <a:cxn ang="0">
                <a:pos x="251" y="0"/>
              </a:cxn>
              <a:cxn ang="0">
                <a:pos x="0" y="0"/>
              </a:cxn>
            </a:cxnLst>
            <a:rect l="0" t="0" r="r" b="b"/>
            <a:pathLst>
              <a:path w="269" h="19">
                <a:moveTo>
                  <a:pt x="0" y="0"/>
                </a:moveTo>
                <a:lnTo>
                  <a:pt x="0" y="19"/>
                </a:lnTo>
                <a:lnTo>
                  <a:pt x="251" y="19"/>
                </a:lnTo>
                <a:lnTo>
                  <a:pt x="269" y="19"/>
                </a:lnTo>
                <a:lnTo>
                  <a:pt x="260" y="10"/>
                </a:lnTo>
                <a:lnTo>
                  <a:pt x="25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38" name="Freeform 50"/>
          <p:cNvSpPr>
            <a:spLocks/>
          </p:cNvSpPr>
          <p:nvPr/>
        </p:nvSpPr>
        <p:spPr bwMode="auto">
          <a:xfrm>
            <a:off x="3582988" y="2898775"/>
            <a:ext cx="220662" cy="601663"/>
          </a:xfrm>
          <a:custGeom>
            <a:avLst/>
            <a:gdLst/>
            <a:ahLst/>
            <a:cxnLst>
              <a:cxn ang="0">
                <a:pos x="122" y="379"/>
              </a:cxn>
              <a:cxn ang="0">
                <a:pos x="139" y="370"/>
              </a:cxn>
              <a:cxn ang="0">
                <a:pos x="18" y="28"/>
              </a:cxn>
              <a:cxn ang="0">
                <a:pos x="9" y="0"/>
              </a:cxn>
              <a:cxn ang="0">
                <a:pos x="0" y="28"/>
              </a:cxn>
              <a:cxn ang="0">
                <a:pos x="0" y="38"/>
              </a:cxn>
              <a:cxn ang="0">
                <a:pos x="122" y="379"/>
              </a:cxn>
            </a:cxnLst>
            <a:rect l="0" t="0" r="r" b="b"/>
            <a:pathLst>
              <a:path w="139" h="379">
                <a:moveTo>
                  <a:pt x="122" y="379"/>
                </a:moveTo>
                <a:lnTo>
                  <a:pt x="139" y="370"/>
                </a:lnTo>
                <a:lnTo>
                  <a:pt x="18" y="28"/>
                </a:lnTo>
                <a:lnTo>
                  <a:pt x="9" y="0"/>
                </a:lnTo>
                <a:lnTo>
                  <a:pt x="0" y="28"/>
                </a:lnTo>
                <a:lnTo>
                  <a:pt x="0" y="38"/>
                </a:lnTo>
                <a:lnTo>
                  <a:pt x="122" y="37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39" name="Rectangle 51"/>
          <p:cNvSpPr>
            <a:spLocks noChangeArrowheads="1"/>
          </p:cNvSpPr>
          <p:nvPr/>
        </p:nvSpPr>
        <p:spPr bwMode="auto">
          <a:xfrm>
            <a:off x="1119188" y="3275013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340" name="Rectangle 52"/>
          <p:cNvSpPr>
            <a:spLocks noChangeArrowheads="1"/>
          </p:cNvSpPr>
          <p:nvPr/>
        </p:nvSpPr>
        <p:spPr bwMode="auto">
          <a:xfrm>
            <a:off x="1216025" y="334962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Times" pitchFamily="18" charset="0"/>
              </a:rPr>
              <a:t>0</a:t>
            </a:r>
            <a:endParaRPr lang="en-US">
              <a:latin typeface="Garamond" pitchFamily="18" charset="0"/>
            </a:endParaRPr>
          </a:p>
        </p:txBody>
      </p:sp>
      <p:sp>
        <p:nvSpPr>
          <p:cNvPr id="908341" name="Rectangle 53"/>
          <p:cNvSpPr>
            <a:spLocks noChangeArrowheads="1"/>
          </p:cNvSpPr>
          <p:nvPr/>
        </p:nvSpPr>
        <p:spPr bwMode="auto">
          <a:xfrm>
            <a:off x="1917700" y="3546475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342" name="Rectangle 54"/>
          <p:cNvSpPr>
            <a:spLocks noChangeArrowheads="1"/>
          </p:cNvSpPr>
          <p:nvPr/>
        </p:nvSpPr>
        <p:spPr bwMode="auto">
          <a:xfrm>
            <a:off x="2014538" y="362108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Times" pitchFamily="18" charset="0"/>
              </a:rPr>
              <a:t>1</a:t>
            </a:r>
            <a:endParaRPr lang="en-US">
              <a:latin typeface="Garamond" pitchFamily="18" charset="0"/>
            </a:endParaRPr>
          </a:p>
        </p:txBody>
      </p:sp>
      <p:sp>
        <p:nvSpPr>
          <p:cNvPr id="908343" name="Rectangle 55"/>
          <p:cNvSpPr>
            <a:spLocks noChangeArrowheads="1"/>
          </p:cNvSpPr>
          <p:nvPr/>
        </p:nvSpPr>
        <p:spPr bwMode="auto">
          <a:xfrm>
            <a:off x="2716213" y="3832225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344" name="Rectangle 56"/>
          <p:cNvSpPr>
            <a:spLocks noChangeArrowheads="1"/>
          </p:cNvSpPr>
          <p:nvPr/>
        </p:nvSpPr>
        <p:spPr bwMode="auto">
          <a:xfrm>
            <a:off x="2813050" y="3892550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Times" pitchFamily="18" charset="0"/>
              </a:rPr>
              <a:t>2</a:t>
            </a:r>
            <a:endParaRPr lang="en-US">
              <a:latin typeface="Garamond" pitchFamily="18" charset="0"/>
            </a:endParaRPr>
          </a:p>
        </p:txBody>
      </p:sp>
      <p:sp>
        <p:nvSpPr>
          <p:cNvPr id="908345" name="Rectangle 57"/>
          <p:cNvSpPr>
            <a:spLocks noChangeArrowheads="1"/>
          </p:cNvSpPr>
          <p:nvPr/>
        </p:nvSpPr>
        <p:spPr bwMode="auto">
          <a:xfrm>
            <a:off x="3529013" y="3560763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346" name="Rectangle 58"/>
          <p:cNvSpPr>
            <a:spLocks noChangeArrowheads="1"/>
          </p:cNvSpPr>
          <p:nvPr/>
        </p:nvSpPr>
        <p:spPr bwMode="auto">
          <a:xfrm>
            <a:off x="3611563" y="363537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Times" pitchFamily="18" charset="0"/>
              </a:rPr>
              <a:t>3</a:t>
            </a:r>
            <a:endParaRPr lang="en-US">
              <a:latin typeface="Garamond" pitchFamily="18" charset="0"/>
            </a:endParaRPr>
          </a:p>
        </p:txBody>
      </p:sp>
      <p:sp>
        <p:nvSpPr>
          <p:cNvPr id="908347" name="Rectangle 59"/>
          <p:cNvSpPr>
            <a:spLocks noChangeArrowheads="1"/>
          </p:cNvSpPr>
          <p:nvPr/>
        </p:nvSpPr>
        <p:spPr bwMode="auto">
          <a:xfrm>
            <a:off x="3019425" y="2808288"/>
            <a:ext cx="471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c = x</a:t>
            </a:r>
            <a:endParaRPr lang="en-US">
              <a:latin typeface="Garamond" pitchFamily="18" charset="0"/>
            </a:endParaRPr>
          </a:p>
        </p:txBody>
      </p:sp>
      <p:sp>
        <p:nvSpPr>
          <p:cNvPr id="908348" name="Rectangle 60"/>
          <p:cNvSpPr>
            <a:spLocks noChangeArrowheads="1"/>
          </p:cNvSpPr>
          <p:nvPr/>
        </p:nvSpPr>
        <p:spPr bwMode="auto">
          <a:xfrm>
            <a:off x="2220913" y="2552700"/>
            <a:ext cx="4841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b = y</a:t>
            </a:r>
            <a:endParaRPr lang="en-US">
              <a:latin typeface="Garamond" pitchFamily="18" charset="0"/>
            </a:endParaRPr>
          </a:p>
        </p:txBody>
      </p:sp>
      <p:sp>
        <p:nvSpPr>
          <p:cNvPr id="908349" name="Rectangle 61"/>
          <p:cNvSpPr>
            <a:spLocks noChangeArrowheads="1"/>
          </p:cNvSpPr>
          <p:nvPr/>
        </p:nvSpPr>
        <p:spPr bwMode="auto">
          <a:xfrm>
            <a:off x="1422400" y="2251075"/>
            <a:ext cx="471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a = z</a:t>
            </a:r>
            <a:endParaRPr lang="en-US">
              <a:latin typeface="Garamond" pitchFamily="18" charset="0"/>
            </a:endParaRPr>
          </a:p>
        </p:txBody>
      </p:sp>
      <p:sp>
        <p:nvSpPr>
          <p:cNvPr id="908350" name="Freeform 62"/>
          <p:cNvSpPr>
            <a:spLocks/>
          </p:cNvSpPr>
          <p:nvPr/>
        </p:nvSpPr>
        <p:spPr bwMode="auto">
          <a:xfrm>
            <a:off x="6308725" y="2116138"/>
            <a:ext cx="26988" cy="44450"/>
          </a:xfrm>
          <a:custGeom>
            <a:avLst/>
            <a:gdLst/>
            <a:ahLst/>
            <a:cxnLst>
              <a:cxn ang="0">
                <a:pos x="0" y="19"/>
              </a:cxn>
              <a:cxn ang="0">
                <a:pos x="9" y="28"/>
              </a:cxn>
              <a:cxn ang="0">
                <a:pos x="17" y="0"/>
              </a:cxn>
              <a:cxn ang="0">
                <a:pos x="9" y="0"/>
              </a:cxn>
              <a:cxn ang="0">
                <a:pos x="0" y="19"/>
              </a:cxn>
            </a:cxnLst>
            <a:rect l="0" t="0" r="r" b="b"/>
            <a:pathLst>
              <a:path w="17" h="28">
                <a:moveTo>
                  <a:pt x="0" y="19"/>
                </a:moveTo>
                <a:lnTo>
                  <a:pt x="9" y="28"/>
                </a:lnTo>
                <a:lnTo>
                  <a:pt x="17" y="0"/>
                </a:lnTo>
                <a:lnTo>
                  <a:pt x="9" y="0"/>
                </a:lnTo>
                <a:lnTo>
                  <a:pt x="0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51" name="Freeform 63"/>
          <p:cNvSpPr>
            <a:spLocks/>
          </p:cNvSpPr>
          <p:nvPr/>
        </p:nvSpPr>
        <p:spPr bwMode="auto">
          <a:xfrm>
            <a:off x="4891088" y="1708150"/>
            <a:ext cx="26987" cy="30163"/>
          </a:xfrm>
          <a:custGeom>
            <a:avLst/>
            <a:gdLst/>
            <a:ahLst/>
            <a:cxnLst>
              <a:cxn ang="0">
                <a:pos x="9" y="19"/>
              </a:cxn>
              <a:cxn ang="0">
                <a:pos x="0" y="19"/>
              </a:cxn>
              <a:cxn ang="0">
                <a:pos x="0" y="0"/>
              </a:cxn>
              <a:cxn ang="0">
                <a:pos x="17" y="0"/>
              </a:cxn>
              <a:cxn ang="0">
                <a:pos x="9" y="19"/>
              </a:cxn>
            </a:cxnLst>
            <a:rect l="0" t="0" r="r" b="b"/>
            <a:pathLst>
              <a:path w="17" h="19">
                <a:moveTo>
                  <a:pt x="9" y="19"/>
                </a:moveTo>
                <a:lnTo>
                  <a:pt x="0" y="19"/>
                </a:lnTo>
                <a:lnTo>
                  <a:pt x="0" y="0"/>
                </a:lnTo>
                <a:lnTo>
                  <a:pt x="17" y="0"/>
                </a:lnTo>
                <a:lnTo>
                  <a:pt x="9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52" name="Freeform 64"/>
          <p:cNvSpPr>
            <a:spLocks/>
          </p:cNvSpPr>
          <p:nvPr/>
        </p:nvSpPr>
        <p:spPr bwMode="auto">
          <a:xfrm>
            <a:off x="4905375" y="1708150"/>
            <a:ext cx="1417638" cy="438150"/>
          </a:xfrm>
          <a:custGeom>
            <a:avLst/>
            <a:gdLst/>
            <a:ahLst/>
            <a:cxnLst>
              <a:cxn ang="0">
                <a:pos x="884" y="276"/>
              </a:cxn>
              <a:cxn ang="0">
                <a:pos x="893" y="257"/>
              </a:cxn>
              <a:cxn ang="0">
                <a:pos x="8" y="0"/>
              </a:cxn>
              <a:cxn ang="0">
                <a:pos x="0" y="19"/>
              </a:cxn>
              <a:cxn ang="0">
                <a:pos x="884" y="276"/>
              </a:cxn>
            </a:cxnLst>
            <a:rect l="0" t="0" r="r" b="b"/>
            <a:pathLst>
              <a:path w="893" h="276">
                <a:moveTo>
                  <a:pt x="884" y="276"/>
                </a:moveTo>
                <a:lnTo>
                  <a:pt x="893" y="257"/>
                </a:lnTo>
                <a:lnTo>
                  <a:pt x="8" y="0"/>
                </a:lnTo>
                <a:lnTo>
                  <a:pt x="0" y="19"/>
                </a:lnTo>
                <a:lnTo>
                  <a:pt x="884" y="2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53" name="Freeform 65"/>
          <p:cNvSpPr>
            <a:spLocks/>
          </p:cNvSpPr>
          <p:nvPr/>
        </p:nvSpPr>
        <p:spPr bwMode="auto">
          <a:xfrm>
            <a:off x="4905375" y="2687638"/>
            <a:ext cx="398463" cy="828675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0" y="522"/>
              </a:cxn>
              <a:cxn ang="0">
                <a:pos x="251" y="522"/>
              </a:cxn>
              <a:cxn ang="0">
                <a:pos x="130" y="0"/>
              </a:cxn>
            </a:cxnLst>
            <a:rect l="0" t="0" r="r" b="b"/>
            <a:pathLst>
              <a:path w="251" h="522">
                <a:moveTo>
                  <a:pt x="130" y="0"/>
                </a:moveTo>
                <a:lnTo>
                  <a:pt x="0" y="522"/>
                </a:lnTo>
                <a:lnTo>
                  <a:pt x="251" y="522"/>
                </a:lnTo>
                <a:lnTo>
                  <a:pt x="130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54" name="Freeform 66"/>
          <p:cNvSpPr>
            <a:spLocks/>
          </p:cNvSpPr>
          <p:nvPr/>
        </p:nvSpPr>
        <p:spPr bwMode="auto">
          <a:xfrm>
            <a:off x="4891088" y="2687638"/>
            <a:ext cx="220662" cy="828675"/>
          </a:xfrm>
          <a:custGeom>
            <a:avLst/>
            <a:gdLst/>
            <a:ahLst/>
            <a:cxnLst>
              <a:cxn ang="0">
                <a:pos x="139" y="9"/>
              </a:cxn>
              <a:cxn ang="0">
                <a:pos x="121" y="0"/>
              </a:cxn>
              <a:cxn ang="0">
                <a:pos x="0" y="512"/>
              </a:cxn>
              <a:cxn ang="0">
                <a:pos x="0" y="522"/>
              </a:cxn>
              <a:cxn ang="0">
                <a:pos x="9" y="522"/>
              </a:cxn>
              <a:cxn ang="0">
                <a:pos x="17" y="522"/>
              </a:cxn>
              <a:cxn ang="0">
                <a:pos x="139" y="9"/>
              </a:cxn>
            </a:cxnLst>
            <a:rect l="0" t="0" r="r" b="b"/>
            <a:pathLst>
              <a:path w="139" h="522">
                <a:moveTo>
                  <a:pt x="139" y="9"/>
                </a:moveTo>
                <a:lnTo>
                  <a:pt x="121" y="0"/>
                </a:lnTo>
                <a:lnTo>
                  <a:pt x="0" y="512"/>
                </a:lnTo>
                <a:lnTo>
                  <a:pt x="0" y="522"/>
                </a:lnTo>
                <a:lnTo>
                  <a:pt x="9" y="522"/>
                </a:lnTo>
                <a:lnTo>
                  <a:pt x="17" y="522"/>
                </a:lnTo>
                <a:lnTo>
                  <a:pt x="139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55" name="Freeform 67"/>
          <p:cNvSpPr>
            <a:spLocks/>
          </p:cNvSpPr>
          <p:nvPr/>
        </p:nvSpPr>
        <p:spPr bwMode="auto">
          <a:xfrm>
            <a:off x="4905375" y="3486150"/>
            <a:ext cx="425450" cy="30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"/>
              </a:cxn>
              <a:cxn ang="0">
                <a:pos x="251" y="19"/>
              </a:cxn>
              <a:cxn ang="0">
                <a:pos x="268" y="19"/>
              </a:cxn>
              <a:cxn ang="0">
                <a:pos x="260" y="9"/>
              </a:cxn>
              <a:cxn ang="0">
                <a:pos x="251" y="0"/>
              </a:cxn>
              <a:cxn ang="0">
                <a:pos x="0" y="0"/>
              </a:cxn>
            </a:cxnLst>
            <a:rect l="0" t="0" r="r" b="b"/>
            <a:pathLst>
              <a:path w="268" h="19">
                <a:moveTo>
                  <a:pt x="0" y="0"/>
                </a:moveTo>
                <a:lnTo>
                  <a:pt x="0" y="19"/>
                </a:lnTo>
                <a:lnTo>
                  <a:pt x="251" y="19"/>
                </a:lnTo>
                <a:lnTo>
                  <a:pt x="268" y="19"/>
                </a:lnTo>
                <a:lnTo>
                  <a:pt x="260" y="9"/>
                </a:lnTo>
                <a:lnTo>
                  <a:pt x="25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56" name="Freeform 68"/>
          <p:cNvSpPr>
            <a:spLocks/>
          </p:cNvSpPr>
          <p:nvPr/>
        </p:nvSpPr>
        <p:spPr bwMode="auto">
          <a:xfrm>
            <a:off x="5083175" y="2627313"/>
            <a:ext cx="234950" cy="889000"/>
          </a:xfrm>
          <a:custGeom>
            <a:avLst/>
            <a:gdLst/>
            <a:ahLst/>
            <a:cxnLst>
              <a:cxn ang="0">
                <a:pos x="130" y="560"/>
              </a:cxn>
              <a:cxn ang="0">
                <a:pos x="148" y="550"/>
              </a:cxn>
              <a:cxn ang="0">
                <a:pos x="18" y="38"/>
              </a:cxn>
              <a:cxn ang="0">
                <a:pos x="9" y="0"/>
              </a:cxn>
              <a:cxn ang="0">
                <a:pos x="0" y="38"/>
              </a:cxn>
              <a:cxn ang="0">
                <a:pos x="0" y="47"/>
              </a:cxn>
              <a:cxn ang="0">
                <a:pos x="130" y="560"/>
              </a:cxn>
            </a:cxnLst>
            <a:rect l="0" t="0" r="r" b="b"/>
            <a:pathLst>
              <a:path w="148" h="560">
                <a:moveTo>
                  <a:pt x="130" y="560"/>
                </a:moveTo>
                <a:lnTo>
                  <a:pt x="148" y="550"/>
                </a:lnTo>
                <a:lnTo>
                  <a:pt x="18" y="38"/>
                </a:lnTo>
                <a:lnTo>
                  <a:pt x="9" y="0"/>
                </a:lnTo>
                <a:lnTo>
                  <a:pt x="0" y="38"/>
                </a:lnTo>
                <a:lnTo>
                  <a:pt x="0" y="47"/>
                </a:lnTo>
                <a:lnTo>
                  <a:pt x="130" y="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57" name="Freeform 69"/>
          <p:cNvSpPr>
            <a:spLocks/>
          </p:cNvSpPr>
          <p:nvPr/>
        </p:nvSpPr>
        <p:spPr bwMode="auto">
          <a:xfrm>
            <a:off x="5716588" y="2687638"/>
            <a:ext cx="400050" cy="828675"/>
          </a:xfrm>
          <a:custGeom>
            <a:avLst/>
            <a:gdLst/>
            <a:ahLst/>
            <a:cxnLst>
              <a:cxn ang="0">
                <a:pos x="122" y="0"/>
              </a:cxn>
              <a:cxn ang="0">
                <a:pos x="0" y="522"/>
              </a:cxn>
              <a:cxn ang="0">
                <a:pos x="252" y="522"/>
              </a:cxn>
              <a:cxn ang="0">
                <a:pos x="122" y="0"/>
              </a:cxn>
            </a:cxnLst>
            <a:rect l="0" t="0" r="r" b="b"/>
            <a:pathLst>
              <a:path w="252" h="522">
                <a:moveTo>
                  <a:pt x="122" y="0"/>
                </a:moveTo>
                <a:lnTo>
                  <a:pt x="0" y="522"/>
                </a:lnTo>
                <a:lnTo>
                  <a:pt x="252" y="522"/>
                </a:lnTo>
                <a:lnTo>
                  <a:pt x="122" y="0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58" name="Freeform 70"/>
          <p:cNvSpPr>
            <a:spLocks/>
          </p:cNvSpPr>
          <p:nvPr/>
        </p:nvSpPr>
        <p:spPr bwMode="auto">
          <a:xfrm>
            <a:off x="5689600" y="2687638"/>
            <a:ext cx="233363" cy="828675"/>
          </a:xfrm>
          <a:custGeom>
            <a:avLst/>
            <a:gdLst/>
            <a:ahLst/>
            <a:cxnLst>
              <a:cxn ang="0">
                <a:pos x="147" y="9"/>
              </a:cxn>
              <a:cxn ang="0">
                <a:pos x="130" y="0"/>
              </a:cxn>
              <a:cxn ang="0">
                <a:pos x="0" y="512"/>
              </a:cxn>
              <a:cxn ang="0">
                <a:pos x="0" y="522"/>
              </a:cxn>
              <a:cxn ang="0">
                <a:pos x="8" y="522"/>
              </a:cxn>
              <a:cxn ang="0">
                <a:pos x="17" y="522"/>
              </a:cxn>
              <a:cxn ang="0">
                <a:pos x="147" y="9"/>
              </a:cxn>
            </a:cxnLst>
            <a:rect l="0" t="0" r="r" b="b"/>
            <a:pathLst>
              <a:path w="147" h="522">
                <a:moveTo>
                  <a:pt x="147" y="9"/>
                </a:moveTo>
                <a:lnTo>
                  <a:pt x="130" y="0"/>
                </a:lnTo>
                <a:lnTo>
                  <a:pt x="0" y="512"/>
                </a:lnTo>
                <a:lnTo>
                  <a:pt x="0" y="522"/>
                </a:lnTo>
                <a:lnTo>
                  <a:pt x="8" y="522"/>
                </a:lnTo>
                <a:lnTo>
                  <a:pt x="17" y="522"/>
                </a:lnTo>
                <a:lnTo>
                  <a:pt x="147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59" name="Freeform 71"/>
          <p:cNvSpPr>
            <a:spLocks/>
          </p:cNvSpPr>
          <p:nvPr/>
        </p:nvSpPr>
        <p:spPr bwMode="auto">
          <a:xfrm>
            <a:off x="5702300" y="3486150"/>
            <a:ext cx="441325" cy="30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"/>
              </a:cxn>
              <a:cxn ang="0">
                <a:pos x="261" y="19"/>
              </a:cxn>
              <a:cxn ang="0">
                <a:pos x="278" y="19"/>
              </a:cxn>
              <a:cxn ang="0">
                <a:pos x="269" y="9"/>
              </a:cxn>
              <a:cxn ang="0">
                <a:pos x="261" y="0"/>
              </a:cxn>
              <a:cxn ang="0">
                <a:pos x="0" y="0"/>
              </a:cxn>
            </a:cxnLst>
            <a:rect l="0" t="0" r="r" b="b"/>
            <a:pathLst>
              <a:path w="278" h="19">
                <a:moveTo>
                  <a:pt x="0" y="0"/>
                </a:moveTo>
                <a:lnTo>
                  <a:pt x="0" y="19"/>
                </a:lnTo>
                <a:lnTo>
                  <a:pt x="261" y="19"/>
                </a:lnTo>
                <a:lnTo>
                  <a:pt x="278" y="19"/>
                </a:lnTo>
                <a:lnTo>
                  <a:pt x="269" y="9"/>
                </a:lnTo>
                <a:lnTo>
                  <a:pt x="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60" name="Freeform 72"/>
          <p:cNvSpPr>
            <a:spLocks/>
          </p:cNvSpPr>
          <p:nvPr/>
        </p:nvSpPr>
        <p:spPr bwMode="auto">
          <a:xfrm>
            <a:off x="5895975" y="2627313"/>
            <a:ext cx="233363" cy="889000"/>
          </a:xfrm>
          <a:custGeom>
            <a:avLst/>
            <a:gdLst/>
            <a:ahLst/>
            <a:cxnLst>
              <a:cxn ang="0">
                <a:pos x="130" y="560"/>
              </a:cxn>
              <a:cxn ang="0">
                <a:pos x="147" y="550"/>
              </a:cxn>
              <a:cxn ang="0">
                <a:pos x="17" y="38"/>
              </a:cxn>
              <a:cxn ang="0">
                <a:pos x="9" y="0"/>
              </a:cxn>
              <a:cxn ang="0">
                <a:pos x="0" y="38"/>
              </a:cxn>
              <a:cxn ang="0">
                <a:pos x="0" y="47"/>
              </a:cxn>
              <a:cxn ang="0">
                <a:pos x="130" y="560"/>
              </a:cxn>
            </a:cxnLst>
            <a:rect l="0" t="0" r="r" b="b"/>
            <a:pathLst>
              <a:path w="147" h="560">
                <a:moveTo>
                  <a:pt x="130" y="560"/>
                </a:moveTo>
                <a:lnTo>
                  <a:pt x="147" y="550"/>
                </a:lnTo>
                <a:lnTo>
                  <a:pt x="17" y="38"/>
                </a:lnTo>
                <a:lnTo>
                  <a:pt x="9" y="0"/>
                </a:lnTo>
                <a:lnTo>
                  <a:pt x="0" y="38"/>
                </a:lnTo>
                <a:lnTo>
                  <a:pt x="0" y="47"/>
                </a:lnTo>
                <a:lnTo>
                  <a:pt x="130" y="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61" name="Freeform 73"/>
          <p:cNvSpPr>
            <a:spLocks/>
          </p:cNvSpPr>
          <p:nvPr/>
        </p:nvSpPr>
        <p:spPr bwMode="auto">
          <a:xfrm>
            <a:off x="6515100" y="2687638"/>
            <a:ext cx="398463" cy="828675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0" y="522"/>
              </a:cxn>
              <a:cxn ang="0">
                <a:pos x="251" y="522"/>
              </a:cxn>
              <a:cxn ang="0">
                <a:pos x="130" y="0"/>
              </a:cxn>
            </a:cxnLst>
            <a:rect l="0" t="0" r="r" b="b"/>
            <a:pathLst>
              <a:path w="251" h="522">
                <a:moveTo>
                  <a:pt x="130" y="0"/>
                </a:moveTo>
                <a:lnTo>
                  <a:pt x="0" y="522"/>
                </a:lnTo>
                <a:lnTo>
                  <a:pt x="251" y="522"/>
                </a:lnTo>
                <a:lnTo>
                  <a:pt x="13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62" name="Freeform 74"/>
          <p:cNvSpPr>
            <a:spLocks/>
          </p:cNvSpPr>
          <p:nvPr/>
        </p:nvSpPr>
        <p:spPr bwMode="auto">
          <a:xfrm>
            <a:off x="6500813" y="2687638"/>
            <a:ext cx="220662" cy="828675"/>
          </a:xfrm>
          <a:custGeom>
            <a:avLst/>
            <a:gdLst/>
            <a:ahLst/>
            <a:cxnLst>
              <a:cxn ang="0">
                <a:pos x="139" y="9"/>
              </a:cxn>
              <a:cxn ang="0">
                <a:pos x="122" y="0"/>
              </a:cxn>
              <a:cxn ang="0">
                <a:pos x="0" y="512"/>
              </a:cxn>
              <a:cxn ang="0">
                <a:pos x="0" y="522"/>
              </a:cxn>
              <a:cxn ang="0">
                <a:pos x="9" y="522"/>
              </a:cxn>
              <a:cxn ang="0">
                <a:pos x="18" y="522"/>
              </a:cxn>
              <a:cxn ang="0">
                <a:pos x="139" y="9"/>
              </a:cxn>
            </a:cxnLst>
            <a:rect l="0" t="0" r="r" b="b"/>
            <a:pathLst>
              <a:path w="139" h="522">
                <a:moveTo>
                  <a:pt x="139" y="9"/>
                </a:moveTo>
                <a:lnTo>
                  <a:pt x="122" y="0"/>
                </a:lnTo>
                <a:lnTo>
                  <a:pt x="0" y="512"/>
                </a:lnTo>
                <a:lnTo>
                  <a:pt x="0" y="522"/>
                </a:lnTo>
                <a:lnTo>
                  <a:pt x="9" y="522"/>
                </a:lnTo>
                <a:lnTo>
                  <a:pt x="18" y="522"/>
                </a:lnTo>
                <a:lnTo>
                  <a:pt x="139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63" name="Freeform 75"/>
          <p:cNvSpPr>
            <a:spLocks/>
          </p:cNvSpPr>
          <p:nvPr/>
        </p:nvSpPr>
        <p:spPr bwMode="auto">
          <a:xfrm>
            <a:off x="6515100" y="3486150"/>
            <a:ext cx="427038" cy="30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"/>
              </a:cxn>
              <a:cxn ang="0">
                <a:pos x="251" y="19"/>
              </a:cxn>
              <a:cxn ang="0">
                <a:pos x="269" y="19"/>
              </a:cxn>
              <a:cxn ang="0">
                <a:pos x="260" y="9"/>
              </a:cxn>
              <a:cxn ang="0">
                <a:pos x="251" y="0"/>
              </a:cxn>
              <a:cxn ang="0">
                <a:pos x="0" y="0"/>
              </a:cxn>
            </a:cxnLst>
            <a:rect l="0" t="0" r="r" b="b"/>
            <a:pathLst>
              <a:path w="269" h="19">
                <a:moveTo>
                  <a:pt x="0" y="0"/>
                </a:moveTo>
                <a:lnTo>
                  <a:pt x="0" y="19"/>
                </a:lnTo>
                <a:lnTo>
                  <a:pt x="251" y="19"/>
                </a:lnTo>
                <a:lnTo>
                  <a:pt x="269" y="19"/>
                </a:lnTo>
                <a:lnTo>
                  <a:pt x="260" y="9"/>
                </a:lnTo>
                <a:lnTo>
                  <a:pt x="25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64" name="Freeform 76"/>
          <p:cNvSpPr>
            <a:spLocks/>
          </p:cNvSpPr>
          <p:nvPr/>
        </p:nvSpPr>
        <p:spPr bwMode="auto">
          <a:xfrm>
            <a:off x="6694488" y="2627313"/>
            <a:ext cx="233362" cy="889000"/>
          </a:xfrm>
          <a:custGeom>
            <a:avLst/>
            <a:gdLst/>
            <a:ahLst/>
            <a:cxnLst>
              <a:cxn ang="0">
                <a:pos x="130" y="560"/>
              </a:cxn>
              <a:cxn ang="0">
                <a:pos x="147" y="550"/>
              </a:cxn>
              <a:cxn ang="0">
                <a:pos x="17" y="38"/>
              </a:cxn>
              <a:cxn ang="0">
                <a:pos x="8" y="0"/>
              </a:cxn>
              <a:cxn ang="0">
                <a:pos x="0" y="38"/>
              </a:cxn>
              <a:cxn ang="0">
                <a:pos x="0" y="47"/>
              </a:cxn>
              <a:cxn ang="0">
                <a:pos x="130" y="560"/>
              </a:cxn>
            </a:cxnLst>
            <a:rect l="0" t="0" r="r" b="b"/>
            <a:pathLst>
              <a:path w="147" h="560">
                <a:moveTo>
                  <a:pt x="130" y="560"/>
                </a:moveTo>
                <a:lnTo>
                  <a:pt x="147" y="550"/>
                </a:lnTo>
                <a:lnTo>
                  <a:pt x="17" y="38"/>
                </a:lnTo>
                <a:lnTo>
                  <a:pt x="8" y="0"/>
                </a:lnTo>
                <a:lnTo>
                  <a:pt x="0" y="38"/>
                </a:lnTo>
                <a:lnTo>
                  <a:pt x="0" y="47"/>
                </a:lnTo>
                <a:lnTo>
                  <a:pt x="130" y="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65" name="Freeform 77"/>
          <p:cNvSpPr>
            <a:spLocks/>
          </p:cNvSpPr>
          <p:nvPr/>
        </p:nvSpPr>
        <p:spPr bwMode="auto">
          <a:xfrm>
            <a:off x="5495925" y="2386013"/>
            <a:ext cx="28575" cy="46037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10"/>
              </a:cxn>
              <a:cxn ang="0">
                <a:pos x="9" y="29"/>
              </a:cxn>
              <a:cxn ang="0">
                <a:pos x="18" y="19"/>
              </a:cxn>
              <a:cxn ang="0">
                <a:pos x="9" y="0"/>
              </a:cxn>
            </a:cxnLst>
            <a:rect l="0" t="0" r="r" b="b"/>
            <a:pathLst>
              <a:path w="18" h="29">
                <a:moveTo>
                  <a:pt x="9" y="0"/>
                </a:moveTo>
                <a:lnTo>
                  <a:pt x="0" y="10"/>
                </a:lnTo>
                <a:lnTo>
                  <a:pt x="9" y="29"/>
                </a:lnTo>
                <a:lnTo>
                  <a:pt x="18" y="19"/>
                </a:lnTo>
                <a:lnTo>
                  <a:pt x="9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66" name="Freeform 78"/>
          <p:cNvSpPr>
            <a:spLocks/>
          </p:cNvSpPr>
          <p:nvPr/>
        </p:nvSpPr>
        <p:spPr bwMode="auto">
          <a:xfrm>
            <a:off x="6308725" y="2116138"/>
            <a:ext cx="26988" cy="30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0"/>
              </a:cxn>
              <a:cxn ang="0">
                <a:pos x="17" y="19"/>
              </a:cxn>
              <a:cxn ang="0">
                <a:pos x="9" y="19"/>
              </a:cxn>
              <a:cxn ang="0">
                <a:pos x="0" y="0"/>
              </a:cxn>
            </a:cxnLst>
            <a:rect l="0" t="0" r="r" b="b"/>
            <a:pathLst>
              <a:path w="17" h="19">
                <a:moveTo>
                  <a:pt x="0" y="0"/>
                </a:moveTo>
                <a:lnTo>
                  <a:pt x="9" y="0"/>
                </a:lnTo>
                <a:lnTo>
                  <a:pt x="17" y="19"/>
                </a:lnTo>
                <a:lnTo>
                  <a:pt x="9" y="1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67" name="Freeform 79"/>
          <p:cNvSpPr>
            <a:spLocks/>
          </p:cNvSpPr>
          <p:nvPr/>
        </p:nvSpPr>
        <p:spPr bwMode="auto">
          <a:xfrm>
            <a:off x="5510213" y="2116138"/>
            <a:ext cx="812800" cy="300037"/>
          </a:xfrm>
          <a:custGeom>
            <a:avLst/>
            <a:gdLst/>
            <a:ahLst/>
            <a:cxnLst>
              <a:cxn ang="0">
                <a:pos x="0" y="170"/>
              </a:cxn>
              <a:cxn ang="0">
                <a:pos x="9" y="189"/>
              </a:cxn>
              <a:cxn ang="0">
                <a:pos x="512" y="19"/>
              </a:cxn>
              <a:cxn ang="0">
                <a:pos x="503" y="0"/>
              </a:cxn>
              <a:cxn ang="0">
                <a:pos x="0" y="170"/>
              </a:cxn>
            </a:cxnLst>
            <a:rect l="0" t="0" r="r" b="b"/>
            <a:pathLst>
              <a:path w="512" h="189">
                <a:moveTo>
                  <a:pt x="0" y="170"/>
                </a:moveTo>
                <a:lnTo>
                  <a:pt x="9" y="189"/>
                </a:lnTo>
                <a:lnTo>
                  <a:pt x="512" y="19"/>
                </a:lnTo>
                <a:lnTo>
                  <a:pt x="503" y="0"/>
                </a:lnTo>
                <a:lnTo>
                  <a:pt x="0" y="170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68" name="Freeform 80"/>
          <p:cNvSpPr>
            <a:spLocks/>
          </p:cNvSpPr>
          <p:nvPr/>
        </p:nvSpPr>
        <p:spPr bwMode="auto">
          <a:xfrm>
            <a:off x="6294438" y="2116138"/>
            <a:ext cx="28575" cy="30162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9" y="0"/>
              </a:cxn>
              <a:cxn ang="0">
                <a:pos x="0" y="19"/>
              </a:cxn>
              <a:cxn ang="0">
                <a:pos x="9" y="19"/>
              </a:cxn>
              <a:cxn ang="0">
                <a:pos x="18" y="0"/>
              </a:cxn>
            </a:cxnLst>
            <a:rect l="0" t="0" r="r" b="b"/>
            <a:pathLst>
              <a:path w="18" h="19">
                <a:moveTo>
                  <a:pt x="18" y="0"/>
                </a:moveTo>
                <a:lnTo>
                  <a:pt x="9" y="0"/>
                </a:lnTo>
                <a:lnTo>
                  <a:pt x="0" y="19"/>
                </a:lnTo>
                <a:lnTo>
                  <a:pt x="9" y="19"/>
                </a:lnTo>
                <a:lnTo>
                  <a:pt x="18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69" name="Freeform 81"/>
          <p:cNvSpPr>
            <a:spLocks/>
          </p:cNvSpPr>
          <p:nvPr/>
        </p:nvSpPr>
        <p:spPr bwMode="auto">
          <a:xfrm>
            <a:off x="7119938" y="2386013"/>
            <a:ext cx="28575" cy="46037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18" y="10"/>
              </a:cxn>
              <a:cxn ang="0">
                <a:pos x="9" y="29"/>
              </a:cxn>
              <a:cxn ang="0">
                <a:pos x="0" y="19"/>
              </a:cxn>
              <a:cxn ang="0">
                <a:pos x="9" y="0"/>
              </a:cxn>
            </a:cxnLst>
            <a:rect l="0" t="0" r="r" b="b"/>
            <a:pathLst>
              <a:path w="18" h="29">
                <a:moveTo>
                  <a:pt x="9" y="0"/>
                </a:moveTo>
                <a:lnTo>
                  <a:pt x="18" y="10"/>
                </a:lnTo>
                <a:lnTo>
                  <a:pt x="9" y="29"/>
                </a:lnTo>
                <a:lnTo>
                  <a:pt x="0" y="19"/>
                </a:lnTo>
                <a:lnTo>
                  <a:pt x="9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70" name="Freeform 82"/>
          <p:cNvSpPr>
            <a:spLocks/>
          </p:cNvSpPr>
          <p:nvPr/>
        </p:nvSpPr>
        <p:spPr bwMode="auto">
          <a:xfrm>
            <a:off x="6308725" y="2116138"/>
            <a:ext cx="825500" cy="300037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19"/>
              </a:cxn>
              <a:cxn ang="0">
                <a:pos x="511" y="189"/>
              </a:cxn>
              <a:cxn ang="0">
                <a:pos x="520" y="170"/>
              </a:cxn>
              <a:cxn ang="0">
                <a:pos x="9" y="0"/>
              </a:cxn>
            </a:cxnLst>
            <a:rect l="0" t="0" r="r" b="b"/>
            <a:pathLst>
              <a:path w="520" h="189">
                <a:moveTo>
                  <a:pt x="9" y="0"/>
                </a:moveTo>
                <a:lnTo>
                  <a:pt x="0" y="19"/>
                </a:lnTo>
                <a:lnTo>
                  <a:pt x="511" y="189"/>
                </a:lnTo>
                <a:lnTo>
                  <a:pt x="520" y="170"/>
                </a:lnTo>
                <a:lnTo>
                  <a:pt x="9" y="0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71" name="Freeform 83"/>
          <p:cNvSpPr>
            <a:spLocks/>
          </p:cNvSpPr>
          <p:nvPr/>
        </p:nvSpPr>
        <p:spPr bwMode="auto">
          <a:xfrm>
            <a:off x="7119938" y="2386013"/>
            <a:ext cx="28575" cy="30162"/>
          </a:xfrm>
          <a:custGeom>
            <a:avLst/>
            <a:gdLst/>
            <a:ahLst/>
            <a:cxnLst>
              <a:cxn ang="0">
                <a:pos x="9" y="19"/>
              </a:cxn>
              <a:cxn ang="0">
                <a:pos x="18" y="19"/>
              </a:cxn>
              <a:cxn ang="0">
                <a:pos x="9" y="0"/>
              </a:cxn>
              <a:cxn ang="0">
                <a:pos x="0" y="0"/>
              </a:cxn>
              <a:cxn ang="0">
                <a:pos x="9" y="19"/>
              </a:cxn>
            </a:cxnLst>
            <a:rect l="0" t="0" r="r" b="b"/>
            <a:pathLst>
              <a:path w="18" h="19">
                <a:moveTo>
                  <a:pt x="9" y="19"/>
                </a:moveTo>
                <a:lnTo>
                  <a:pt x="18" y="19"/>
                </a:lnTo>
                <a:lnTo>
                  <a:pt x="9" y="0"/>
                </a:lnTo>
                <a:lnTo>
                  <a:pt x="0" y="0"/>
                </a:lnTo>
                <a:lnTo>
                  <a:pt x="9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72" name="Freeform 84"/>
          <p:cNvSpPr>
            <a:spLocks/>
          </p:cNvSpPr>
          <p:nvPr/>
        </p:nvSpPr>
        <p:spPr bwMode="auto">
          <a:xfrm>
            <a:off x="6694488" y="2673350"/>
            <a:ext cx="26987" cy="44450"/>
          </a:xfrm>
          <a:custGeom>
            <a:avLst/>
            <a:gdLst/>
            <a:ahLst/>
            <a:cxnLst>
              <a:cxn ang="0">
                <a:pos x="17" y="18"/>
              </a:cxn>
              <a:cxn ang="0">
                <a:pos x="8" y="28"/>
              </a:cxn>
              <a:cxn ang="0">
                <a:pos x="0" y="9"/>
              </a:cxn>
              <a:cxn ang="0">
                <a:pos x="8" y="0"/>
              </a:cxn>
              <a:cxn ang="0">
                <a:pos x="17" y="18"/>
              </a:cxn>
            </a:cxnLst>
            <a:rect l="0" t="0" r="r" b="b"/>
            <a:pathLst>
              <a:path w="17" h="28">
                <a:moveTo>
                  <a:pt x="17" y="18"/>
                </a:moveTo>
                <a:lnTo>
                  <a:pt x="8" y="28"/>
                </a:lnTo>
                <a:lnTo>
                  <a:pt x="0" y="9"/>
                </a:lnTo>
                <a:lnTo>
                  <a:pt x="8" y="0"/>
                </a:lnTo>
                <a:lnTo>
                  <a:pt x="17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73" name="Freeform 85"/>
          <p:cNvSpPr>
            <a:spLocks/>
          </p:cNvSpPr>
          <p:nvPr/>
        </p:nvSpPr>
        <p:spPr bwMode="auto">
          <a:xfrm>
            <a:off x="6707188" y="2386013"/>
            <a:ext cx="427037" cy="315912"/>
          </a:xfrm>
          <a:custGeom>
            <a:avLst/>
            <a:gdLst/>
            <a:ahLst/>
            <a:cxnLst>
              <a:cxn ang="0">
                <a:pos x="269" y="19"/>
              </a:cxn>
              <a:cxn ang="0">
                <a:pos x="260" y="0"/>
              </a:cxn>
              <a:cxn ang="0">
                <a:pos x="0" y="181"/>
              </a:cxn>
              <a:cxn ang="0">
                <a:pos x="9" y="199"/>
              </a:cxn>
              <a:cxn ang="0">
                <a:pos x="269" y="19"/>
              </a:cxn>
            </a:cxnLst>
            <a:rect l="0" t="0" r="r" b="b"/>
            <a:pathLst>
              <a:path w="269" h="199">
                <a:moveTo>
                  <a:pt x="269" y="19"/>
                </a:moveTo>
                <a:lnTo>
                  <a:pt x="260" y="0"/>
                </a:lnTo>
                <a:lnTo>
                  <a:pt x="0" y="181"/>
                </a:lnTo>
                <a:lnTo>
                  <a:pt x="9" y="199"/>
                </a:lnTo>
                <a:lnTo>
                  <a:pt x="269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74" name="Freeform 86"/>
          <p:cNvSpPr>
            <a:spLocks/>
          </p:cNvSpPr>
          <p:nvPr/>
        </p:nvSpPr>
        <p:spPr bwMode="auto">
          <a:xfrm>
            <a:off x="7107238" y="2386013"/>
            <a:ext cx="26987" cy="30162"/>
          </a:xfrm>
          <a:custGeom>
            <a:avLst/>
            <a:gdLst/>
            <a:ahLst/>
            <a:cxnLst>
              <a:cxn ang="0">
                <a:pos x="17" y="0"/>
              </a:cxn>
              <a:cxn ang="0">
                <a:pos x="8" y="0"/>
              </a:cxn>
              <a:cxn ang="0">
                <a:pos x="0" y="19"/>
              </a:cxn>
              <a:cxn ang="0">
                <a:pos x="8" y="19"/>
              </a:cxn>
              <a:cxn ang="0">
                <a:pos x="17" y="0"/>
              </a:cxn>
            </a:cxnLst>
            <a:rect l="0" t="0" r="r" b="b"/>
            <a:pathLst>
              <a:path w="17" h="19">
                <a:moveTo>
                  <a:pt x="17" y="0"/>
                </a:moveTo>
                <a:lnTo>
                  <a:pt x="8" y="0"/>
                </a:lnTo>
                <a:lnTo>
                  <a:pt x="0" y="19"/>
                </a:lnTo>
                <a:lnTo>
                  <a:pt x="8" y="19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75" name="Freeform 87"/>
          <p:cNvSpPr>
            <a:spLocks/>
          </p:cNvSpPr>
          <p:nvPr/>
        </p:nvSpPr>
        <p:spPr bwMode="auto">
          <a:xfrm>
            <a:off x="7519988" y="2673350"/>
            <a:ext cx="26987" cy="44450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17" y="9"/>
              </a:cxn>
              <a:cxn ang="0">
                <a:pos x="9" y="28"/>
              </a:cxn>
              <a:cxn ang="0">
                <a:pos x="0" y="18"/>
              </a:cxn>
              <a:cxn ang="0">
                <a:pos x="9" y="0"/>
              </a:cxn>
            </a:cxnLst>
            <a:rect l="0" t="0" r="r" b="b"/>
            <a:pathLst>
              <a:path w="17" h="28">
                <a:moveTo>
                  <a:pt x="9" y="0"/>
                </a:moveTo>
                <a:lnTo>
                  <a:pt x="17" y="9"/>
                </a:lnTo>
                <a:lnTo>
                  <a:pt x="9" y="28"/>
                </a:lnTo>
                <a:lnTo>
                  <a:pt x="0" y="18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76" name="Freeform 88"/>
          <p:cNvSpPr>
            <a:spLocks/>
          </p:cNvSpPr>
          <p:nvPr/>
        </p:nvSpPr>
        <p:spPr bwMode="auto">
          <a:xfrm>
            <a:off x="7119938" y="2386013"/>
            <a:ext cx="414337" cy="315912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19"/>
              </a:cxn>
              <a:cxn ang="0">
                <a:pos x="252" y="199"/>
              </a:cxn>
              <a:cxn ang="0">
                <a:pos x="261" y="181"/>
              </a:cxn>
              <a:cxn ang="0">
                <a:pos x="9" y="0"/>
              </a:cxn>
            </a:cxnLst>
            <a:rect l="0" t="0" r="r" b="b"/>
            <a:pathLst>
              <a:path w="261" h="199">
                <a:moveTo>
                  <a:pt x="9" y="0"/>
                </a:moveTo>
                <a:lnTo>
                  <a:pt x="0" y="19"/>
                </a:lnTo>
                <a:lnTo>
                  <a:pt x="252" y="199"/>
                </a:lnTo>
                <a:lnTo>
                  <a:pt x="261" y="181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77" name="Freeform 89"/>
          <p:cNvSpPr>
            <a:spLocks/>
          </p:cNvSpPr>
          <p:nvPr/>
        </p:nvSpPr>
        <p:spPr bwMode="auto">
          <a:xfrm>
            <a:off x="5510213" y="2386013"/>
            <a:ext cx="26987" cy="30162"/>
          </a:xfrm>
          <a:custGeom>
            <a:avLst/>
            <a:gdLst/>
            <a:ahLst/>
            <a:cxnLst>
              <a:cxn ang="0">
                <a:pos x="9" y="19"/>
              </a:cxn>
              <a:cxn ang="0">
                <a:pos x="17" y="19"/>
              </a:cxn>
              <a:cxn ang="0">
                <a:pos x="9" y="0"/>
              </a:cxn>
              <a:cxn ang="0">
                <a:pos x="0" y="0"/>
              </a:cxn>
              <a:cxn ang="0">
                <a:pos x="9" y="19"/>
              </a:cxn>
            </a:cxnLst>
            <a:rect l="0" t="0" r="r" b="b"/>
            <a:pathLst>
              <a:path w="17" h="19">
                <a:moveTo>
                  <a:pt x="9" y="19"/>
                </a:moveTo>
                <a:lnTo>
                  <a:pt x="17" y="19"/>
                </a:lnTo>
                <a:lnTo>
                  <a:pt x="9" y="0"/>
                </a:lnTo>
                <a:lnTo>
                  <a:pt x="0" y="0"/>
                </a:lnTo>
                <a:lnTo>
                  <a:pt x="9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78" name="Freeform 90"/>
          <p:cNvSpPr>
            <a:spLocks/>
          </p:cNvSpPr>
          <p:nvPr/>
        </p:nvSpPr>
        <p:spPr bwMode="auto">
          <a:xfrm>
            <a:off x="5083175" y="2673350"/>
            <a:ext cx="28575" cy="44450"/>
          </a:xfrm>
          <a:custGeom>
            <a:avLst/>
            <a:gdLst/>
            <a:ahLst/>
            <a:cxnLst>
              <a:cxn ang="0">
                <a:pos x="18" y="18"/>
              </a:cxn>
              <a:cxn ang="0">
                <a:pos x="9" y="28"/>
              </a:cxn>
              <a:cxn ang="0">
                <a:pos x="0" y="9"/>
              </a:cxn>
              <a:cxn ang="0">
                <a:pos x="9" y="0"/>
              </a:cxn>
              <a:cxn ang="0">
                <a:pos x="18" y="18"/>
              </a:cxn>
            </a:cxnLst>
            <a:rect l="0" t="0" r="r" b="b"/>
            <a:pathLst>
              <a:path w="18" h="28">
                <a:moveTo>
                  <a:pt x="18" y="18"/>
                </a:moveTo>
                <a:lnTo>
                  <a:pt x="9" y="28"/>
                </a:lnTo>
                <a:lnTo>
                  <a:pt x="0" y="9"/>
                </a:lnTo>
                <a:lnTo>
                  <a:pt x="9" y="0"/>
                </a:lnTo>
                <a:lnTo>
                  <a:pt x="18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79" name="Freeform 91"/>
          <p:cNvSpPr>
            <a:spLocks/>
          </p:cNvSpPr>
          <p:nvPr/>
        </p:nvSpPr>
        <p:spPr bwMode="auto">
          <a:xfrm>
            <a:off x="5097463" y="2386013"/>
            <a:ext cx="427037" cy="315912"/>
          </a:xfrm>
          <a:custGeom>
            <a:avLst/>
            <a:gdLst/>
            <a:ahLst/>
            <a:cxnLst>
              <a:cxn ang="0">
                <a:pos x="269" y="19"/>
              </a:cxn>
              <a:cxn ang="0">
                <a:pos x="260" y="0"/>
              </a:cxn>
              <a:cxn ang="0">
                <a:pos x="0" y="181"/>
              </a:cxn>
              <a:cxn ang="0">
                <a:pos x="9" y="199"/>
              </a:cxn>
              <a:cxn ang="0">
                <a:pos x="269" y="19"/>
              </a:cxn>
            </a:cxnLst>
            <a:rect l="0" t="0" r="r" b="b"/>
            <a:pathLst>
              <a:path w="269" h="199">
                <a:moveTo>
                  <a:pt x="269" y="19"/>
                </a:moveTo>
                <a:lnTo>
                  <a:pt x="260" y="0"/>
                </a:lnTo>
                <a:lnTo>
                  <a:pt x="0" y="181"/>
                </a:lnTo>
                <a:lnTo>
                  <a:pt x="9" y="199"/>
                </a:lnTo>
                <a:lnTo>
                  <a:pt x="269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80" name="Freeform 92"/>
          <p:cNvSpPr>
            <a:spLocks/>
          </p:cNvSpPr>
          <p:nvPr/>
        </p:nvSpPr>
        <p:spPr bwMode="auto">
          <a:xfrm>
            <a:off x="5495925" y="2386013"/>
            <a:ext cx="28575" cy="30162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9" y="0"/>
              </a:cxn>
              <a:cxn ang="0">
                <a:pos x="0" y="19"/>
              </a:cxn>
              <a:cxn ang="0">
                <a:pos x="9" y="19"/>
              </a:cxn>
              <a:cxn ang="0">
                <a:pos x="18" y="0"/>
              </a:cxn>
            </a:cxnLst>
            <a:rect l="0" t="0" r="r" b="b"/>
            <a:pathLst>
              <a:path w="18" h="19">
                <a:moveTo>
                  <a:pt x="18" y="0"/>
                </a:moveTo>
                <a:lnTo>
                  <a:pt x="9" y="0"/>
                </a:lnTo>
                <a:lnTo>
                  <a:pt x="0" y="19"/>
                </a:lnTo>
                <a:lnTo>
                  <a:pt x="9" y="19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81" name="Freeform 93"/>
          <p:cNvSpPr>
            <a:spLocks/>
          </p:cNvSpPr>
          <p:nvPr/>
        </p:nvSpPr>
        <p:spPr bwMode="auto">
          <a:xfrm>
            <a:off x="5910263" y="2673350"/>
            <a:ext cx="26987" cy="444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17" y="9"/>
              </a:cxn>
              <a:cxn ang="0">
                <a:pos x="8" y="28"/>
              </a:cxn>
              <a:cxn ang="0">
                <a:pos x="0" y="18"/>
              </a:cxn>
              <a:cxn ang="0">
                <a:pos x="8" y="0"/>
              </a:cxn>
            </a:cxnLst>
            <a:rect l="0" t="0" r="r" b="b"/>
            <a:pathLst>
              <a:path w="17" h="28">
                <a:moveTo>
                  <a:pt x="8" y="0"/>
                </a:moveTo>
                <a:lnTo>
                  <a:pt x="17" y="9"/>
                </a:lnTo>
                <a:lnTo>
                  <a:pt x="8" y="28"/>
                </a:lnTo>
                <a:lnTo>
                  <a:pt x="0" y="18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82" name="Freeform 94"/>
          <p:cNvSpPr>
            <a:spLocks/>
          </p:cNvSpPr>
          <p:nvPr/>
        </p:nvSpPr>
        <p:spPr bwMode="auto">
          <a:xfrm>
            <a:off x="5510213" y="2386013"/>
            <a:ext cx="412750" cy="315912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19"/>
              </a:cxn>
              <a:cxn ang="0">
                <a:pos x="252" y="199"/>
              </a:cxn>
              <a:cxn ang="0">
                <a:pos x="260" y="181"/>
              </a:cxn>
              <a:cxn ang="0">
                <a:pos x="9" y="0"/>
              </a:cxn>
            </a:cxnLst>
            <a:rect l="0" t="0" r="r" b="b"/>
            <a:pathLst>
              <a:path w="260" h="199">
                <a:moveTo>
                  <a:pt x="9" y="0"/>
                </a:moveTo>
                <a:lnTo>
                  <a:pt x="0" y="19"/>
                </a:lnTo>
                <a:lnTo>
                  <a:pt x="252" y="199"/>
                </a:lnTo>
                <a:lnTo>
                  <a:pt x="260" y="181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83" name="Oval 95"/>
          <p:cNvSpPr>
            <a:spLocks noChangeArrowheads="1"/>
          </p:cNvSpPr>
          <p:nvPr/>
        </p:nvSpPr>
        <p:spPr bwMode="auto">
          <a:xfrm>
            <a:off x="5413375" y="2281238"/>
            <a:ext cx="193675" cy="2714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84" name="Oval 96"/>
          <p:cNvSpPr>
            <a:spLocks noChangeArrowheads="1"/>
          </p:cNvSpPr>
          <p:nvPr/>
        </p:nvSpPr>
        <p:spPr bwMode="auto">
          <a:xfrm>
            <a:off x="5413375" y="2278063"/>
            <a:ext cx="193675" cy="276225"/>
          </a:xfrm>
          <a:prstGeom prst="ellipse">
            <a:avLst/>
          </a:prstGeom>
          <a:noFill/>
          <a:ln w="2698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85" name="Oval 97"/>
          <p:cNvSpPr>
            <a:spLocks noChangeArrowheads="1"/>
          </p:cNvSpPr>
          <p:nvPr/>
        </p:nvSpPr>
        <p:spPr bwMode="auto">
          <a:xfrm>
            <a:off x="6211888" y="1995488"/>
            <a:ext cx="206375" cy="2857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86" name="Oval 98"/>
          <p:cNvSpPr>
            <a:spLocks noChangeArrowheads="1"/>
          </p:cNvSpPr>
          <p:nvPr/>
        </p:nvSpPr>
        <p:spPr bwMode="auto">
          <a:xfrm>
            <a:off x="6211888" y="1992313"/>
            <a:ext cx="207962" cy="290512"/>
          </a:xfrm>
          <a:prstGeom prst="ellipse">
            <a:avLst/>
          </a:prstGeom>
          <a:noFill/>
          <a:ln w="2698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87" name="Oval 99"/>
          <p:cNvSpPr>
            <a:spLocks noChangeArrowheads="1"/>
          </p:cNvSpPr>
          <p:nvPr/>
        </p:nvSpPr>
        <p:spPr bwMode="auto">
          <a:xfrm>
            <a:off x="7024688" y="2281238"/>
            <a:ext cx="192087" cy="2714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88" name="Oval 100"/>
          <p:cNvSpPr>
            <a:spLocks noChangeArrowheads="1"/>
          </p:cNvSpPr>
          <p:nvPr/>
        </p:nvSpPr>
        <p:spPr bwMode="auto">
          <a:xfrm>
            <a:off x="7023100" y="2278063"/>
            <a:ext cx="195263" cy="276225"/>
          </a:xfrm>
          <a:prstGeom prst="ellipse">
            <a:avLst/>
          </a:prstGeom>
          <a:noFill/>
          <a:ln w="2698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89" name="Freeform 101"/>
          <p:cNvSpPr>
            <a:spLocks/>
          </p:cNvSpPr>
          <p:nvPr/>
        </p:nvSpPr>
        <p:spPr bwMode="auto">
          <a:xfrm>
            <a:off x="7327900" y="2687638"/>
            <a:ext cx="398463" cy="541337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341"/>
              </a:cxn>
              <a:cxn ang="0">
                <a:pos x="251" y="341"/>
              </a:cxn>
              <a:cxn ang="0">
                <a:pos x="121" y="0"/>
              </a:cxn>
            </a:cxnLst>
            <a:rect l="0" t="0" r="r" b="b"/>
            <a:pathLst>
              <a:path w="251" h="341">
                <a:moveTo>
                  <a:pt x="121" y="0"/>
                </a:moveTo>
                <a:lnTo>
                  <a:pt x="0" y="341"/>
                </a:lnTo>
                <a:lnTo>
                  <a:pt x="251" y="341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90" name="Freeform 102"/>
          <p:cNvSpPr>
            <a:spLocks/>
          </p:cNvSpPr>
          <p:nvPr/>
        </p:nvSpPr>
        <p:spPr bwMode="auto">
          <a:xfrm>
            <a:off x="7299325" y="2687638"/>
            <a:ext cx="234950" cy="557212"/>
          </a:xfrm>
          <a:custGeom>
            <a:avLst/>
            <a:gdLst/>
            <a:ahLst/>
            <a:cxnLst>
              <a:cxn ang="0">
                <a:pos x="148" y="9"/>
              </a:cxn>
              <a:cxn ang="0">
                <a:pos x="130" y="0"/>
              </a:cxn>
              <a:cxn ang="0">
                <a:pos x="0" y="341"/>
              </a:cxn>
              <a:cxn ang="0">
                <a:pos x="0" y="351"/>
              </a:cxn>
              <a:cxn ang="0">
                <a:pos x="9" y="351"/>
              </a:cxn>
              <a:cxn ang="0">
                <a:pos x="18" y="351"/>
              </a:cxn>
              <a:cxn ang="0">
                <a:pos x="148" y="9"/>
              </a:cxn>
            </a:cxnLst>
            <a:rect l="0" t="0" r="r" b="b"/>
            <a:pathLst>
              <a:path w="148" h="351">
                <a:moveTo>
                  <a:pt x="148" y="9"/>
                </a:moveTo>
                <a:lnTo>
                  <a:pt x="130" y="0"/>
                </a:lnTo>
                <a:lnTo>
                  <a:pt x="0" y="341"/>
                </a:lnTo>
                <a:lnTo>
                  <a:pt x="0" y="351"/>
                </a:lnTo>
                <a:lnTo>
                  <a:pt x="9" y="351"/>
                </a:lnTo>
                <a:lnTo>
                  <a:pt x="18" y="351"/>
                </a:lnTo>
                <a:lnTo>
                  <a:pt x="148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91" name="Freeform 103"/>
          <p:cNvSpPr>
            <a:spLocks/>
          </p:cNvSpPr>
          <p:nvPr/>
        </p:nvSpPr>
        <p:spPr bwMode="auto">
          <a:xfrm>
            <a:off x="7313613" y="3214688"/>
            <a:ext cx="439737" cy="30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"/>
              </a:cxn>
              <a:cxn ang="0">
                <a:pos x="260" y="19"/>
              </a:cxn>
              <a:cxn ang="0">
                <a:pos x="277" y="19"/>
              </a:cxn>
              <a:cxn ang="0">
                <a:pos x="269" y="9"/>
              </a:cxn>
              <a:cxn ang="0">
                <a:pos x="260" y="0"/>
              </a:cxn>
              <a:cxn ang="0">
                <a:pos x="0" y="0"/>
              </a:cxn>
            </a:cxnLst>
            <a:rect l="0" t="0" r="r" b="b"/>
            <a:pathLst>
              <a:path w="277" h="19">
                <a:moveTo>
                  <a:pt x="0" y="0"/>
                </a:moveTo>
                <a:lnTo>
                  <a:pt x="0" y="19"/>
                </a:lnTo>
                <a:lnTo>
                  <a:pt x="260" y="19"/>
                </a:lnTo>
                <a:lnTo>
                  <a:pt x="277" y="19"/>
                </a:lnTo>
                <a:lnTo>
                  <a:pt x="269" y="9"/>
                </a:lnTo>
                <a:lnTo>
                  <a:pt x="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92" name="Freeform 104"/>
          <p:cNvSpPr>
            <a:spLocks/>
          </p:cNvSpPr>
          <p:nvPr/>
        </p:nvSpPr>
        <p:spPr bwMode="auto">
          <a:xfrm>
            <a:off x="7505700" y="2643188"/>
            <a:ext cx="234950" cy="601662"/>
          </a:xfrm>
          <a:custGeom>
            <a:avLst/>
            <a:gdLst/>
            <a:ahLst/>
            <a:cxnLst>
              <a:cxn ang="0">
                <a:pos x="130" y="379"/>
              </a:cxn>
              <a:cxn ang="0">
                <a:pos x="148" y="369"/>
              </a:cxn>
              <a:cxn ang="0">
                <a:pos x="18" y="28"/>
              </a:cxn>
              <a:cxn ang="0">
                <a:pos x="9" y="0"/>
              </a:cxn>
              <a:cxn ang="0">
                <a:pos x="0" y="28"/>
              </a:cxn>
              <a:cxn ang="0">
                <a:pos x="0" y="37"/>
              </a:cxn>
              <a:cxn ang="0">
                <a:pos x="130" y="379"/>
              </a:cxn>
            </a:cxnLst>
            <a:rect l="0" t="0" r="r" b="b"/>
            <a:pathLst>
              <a:path w="148" h="379">
                <a:moveTo>
                  <a:pt x="130" y="379"/>
                </a:moveTo>
                <a:lnTo>
                  <a:pt x="148" y="369"/>
                </a:lnTo>
                <a:lnTo>
                  <a:pt x="18" y="28"/>
                </a:lnTo>
                <a:lnTo>
                  <a:pt x="9" y="0"/>
                </a:lnTo>
                <a:lnTo>
                  <a:pt x="0" y="28"/>
                </a:lnTo>
                <a:lnTo>
                  <a:pt x="0" y="37"/>
                </a:lnTo>
                <a:lnTo>
                  <a:pt x="130" y="37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93" name="Rectangle 105"/>
          <p:cNvSpPr>
            <a:spLocks noChangeArrowheads="1"/>
          </p:cNvSpPr>
          <p:nvPr/>
        </p:nvSpPr>
        <p:spPr bwMode="auto">
          <a:xfrm>
            <a:off x="5029200" y="357663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394" name="Rectangle 106"/>
          <p:cNvSpPr>
            <a:spLocks noChangeArrowheads="1"/>
          </p:cNvSpPr>
          <p:nvPr/>
        </p:nvSpPr>
        <p:spPr bwMode="auto">
          <a:xfrm>
            <a:off x="5124450" y="3651250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Times" pitchFamily="18" charset="0"/>
              </a:rPr>
              <a:t>0</a:t>
            </a:r>
            <a:endParaRPr lang="en-US">
              <a:latin typeface="Garamond" pitchFamily="18" charset="0"/>
            </a:endParaRPr>
          </a:p>
        </p:txBody>
      </p:sp>
      <p:sp>
        <p:nvSpPr>
          <p:cNvPr id="908395" name="Rectangle 107"/>
          <p:cNvSpPr>
            <a:spLocks noChangeArrowheads="1"/>
          </p:cNvSpPr>
          <p:nvPr/>
        </p:nvSpPr>
        <p:spPr bwMode="auto">
          <a:xfrm>
            <a:off x="5840413" y="357663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396" name="Rectangle 108"/>
          <p:cNvSpPr>
            <a:spLocks noChangeArrowheads="1"/>
          </p:cNvSpPr>
          <p:nvPr/>
        </p:nvSpPr>
        <p:spPr bwMode="auto">
          <a:xfrm>
            <a:off x="5922963" y="3651250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Times" pitchFamily="18" charset="0"/>
              </a:rPr>
              <a:t>1</a:t>
            </a:r>
            <a:endParaRPr lang="en-US">
              <a:latin typeface="Garamond" pitchFamily="18" charset="0"/>
            </a:endParaRPr>
          </a:p>
        </p:txBody>
      </p:sp>
      <p:sp>
        <p:nvSpPr>
          <p:cNvPr id="908397" name="Rectangle 109"/>
          <p:cNvSpPr>
            <a:spLocks noChangeArrowheads="1"/>
          </p:cNvSpPr>
          <p:nvPr/>
        </p:nvSpPr>
        <p:spPr bwMode="auto">
          <a:xfrm>
            <a:off x="6638925" y="357663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398" name="Rectangle 110"/>
          <p:cNvSpPr>
            <a:spLocks noChangeArrowheads="1"/>
          </p:cNvSpPr>
          <p:nvPr/>
        </p:nvSpPr>
        <p:spPr bwMode="auto">
          <a:xfrm>
            <a:off x="6735763" y="3651250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Times" pitchFamily="18" charset="0"/>
              </a:rPr>
              <a:t>2</a:t>
            </a:r>
            <a:endParaRPr lang="en-US">
              <a:latin typeface="Garamond" pitchFamily="18" charset="0"/>
            </a:endParaRPr>
          </a:p>
        </p:txBody>
      </p:sp>
      <p:sp>
        <p:nvSpPr>
          <p:cNvPr id="908399" name="Rectangle 111"/>
          <p:cNvSpPr>
            <a:spLocks noChangeArrowheads="1"/>
          </p:cNvSpPr>
          <p:nvPr/>
        </p:nvSpPr>
        <p:spPr bwMode="auto">
          <a:xfrm>
            <a:off x="7451725" y="3305175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400" name="Rectangle 112"/>
          <p:cNvSpPr>
            <a:spLocks noChangeArrowheads="1"/>
          </p:cNvSpPr>
          <p:nvPr/>
        </p:nvSpPr>
        <p:spPr bwMode="auto">
          <a:xfrm>
            <a:off x="7534275" y="337978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Times" pitchFamily="18" charset="0"/>
              </a:rPr>
              <a:t>3</a:t>
            </a:r>
            <a:endParaRPr lang="en-US">
              <a:latin typeface="Garamond" pitchFamily="18" charset="0"/>
            </a:endParaRPr>
          </a:p>
        </p:txBody>
      </p:sp>
      <p:sp>
        <p:nvSpPr>
          <p:cNvPr id="908401" name="Rectangle 113"/>
          <p:cNvSpPr>
            <a:spLocks noChangeArrowheads="1"/>
          </p:cNvSpPr>
          <p:nvPr/>
        </p:nvSpPr>
        <p:spPr bwMode="auto">
          <a:xfrm>
            <a:off x="6954838" y="2566988"/>
            <a:ext cx="4714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c = x</a:t>
            </a:r>
            <a:endParaRPr lang="en-US">
              <a:latin typeface="Garamond" pitchFamily="18" charset="0"/>
            </a:endParaRPr>
          </a:p>
        </p:txBody>
      </p:sp>
      <p:sp>
        <p:nvSpPr>
          <p:cNvPr id="908402" name="Rectangle 114"/>
          <p:cNvSpPr>
            <a:spLocks noChangeArrowheads="1"/>
          </p:cNvSpPr>
          <p:nvPr/>
        </p:nvSpPr>
        <p:spPr bwMode="auto">
          <a:xfrm>
            <a:off x="6143625" y="2297113"/>
            <a:ext cx="4841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b = y</a:t>
            </a:r>
            <a:endParaRPr lang="en-US">
              <a:latin typeface="Garamond" pitchFamily="18" charset="0"/>
            </a:endParaRPr>
          </a:p>
        </p:txBody>
      </p:sp>
      <p:sp>
        <p:nvSpPr>
          <p:cNvPr id="908403" name="Rectangle 115"/>
          <p:cNvSpPr>
            <a:spLocks noChangeArrowheads="1"/>
          </p:cNvSpPr>
          <p:nvPr/>
        </p:nvSpPr>
        <p:spPr bwMode="auto">
          <a:xfrm>
            <a:off x="5330825" y="2566988"/>
            <a:ext cx="471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a = z</a:t>
            </a:r>
            <a:endParaRPr lang="en-US">
              <a:latin typeface="Garamond" pitchFamily="18" charset="0"/>
            </a:endParaRPr>
          </a:p>
        </p:txBody>
      </p:sp>
      <p:sp>
        <p:nvSpPr>
          <p:cNvPr id="908404" name="Oval 116"/>
          <p:cNvSpPr>
            <a:spLocks noChangeArrowheads="1"/>
          </p:cNvSpPr>
          <p:nvPr/>
        </p:nvSpPr>
        <p:spPr bwMode="auto">
          <a:xfrm>
            <a:off x="4519613" y="2613025"/>
            <a:ext cx="55562" cy="603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05" name="Freeform 117"/>
          <p:cNvSpPr>
            <a:spLocks/>
          </p:cNvSpPr>
          <p:nvPr/>
        </p:nvSpPr>
        <p:spPr bwMode="auto">
          <a:xfrm>
            <a:off x="4546600" y="2552700"/>
            <a:ext cx="288925" cy="179388"/>
          </a:xfrm>
          <a:custGeom>
            <a:avLst/>
            <a:gdLst/>
            <a:ahLst/>
            <a:cxnLst>
              <a:cxn ang="0">
                <a:pos x="0" y="57"/>
              </a:cxn>
              <a:cxn ang="0">
                <a:pos x="0" y="0"/>
              </a:cxn>
              <a:cxn ang="0">
                <a:pos x="182" y="57"/>
              </a:cxn>
              <a:cxn ang="0">
                <a:pos x="0" y="113"/>
              </a:cxn>
              <a:cxn ang="0">
                <a:pos x="0" y="57"/>
              </a:cxn>
            </a:cxnLst>
            <a:rect l="0" t="0" r="r" b="b"/>
            <a:pathLst>
              <a:path w="182" h="113">
                <a:moveTo>
                  <a:pt x="0" y="57"/>
                </a:moveTo>
                <a:lnTo>
                  <a:pt x="0" y="0"/>
                </a:lnTo>
                <a:lnTo>
                  <a:pt x="182" y="57"/>
                </a:lnTo>
                <a:lnTo>
                  <a:pt x="0" y="113"/>
                </a:lnTo>
                <a:lnTo>
                  <a:pt x="0" y="57"/>
                </a:lnTo>
                <a:close/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06" name="Freeform 118"/>
          <p:cNvSpPr>
            <a:spLocks/>
          </p:cNvSpPr>
          <p:nvPr/>
        </p:nvSpPr>
        <p:spPr bwMode="auto">
          <a:xfrm>
            <a:off x="4546600" y="2552700"/>
            <a:ext cx="288925" cy="179388"/>
          </a:xfrm>
          <a:custGeom>
            <a:avLst/>
            <a:gdLst/>
            <a:ahLst/>
            <a:cxnLst>
              <a:cxn ang="0">
                <a:pos x="0" y="57"/>
              </a:cxn>
              <a:cxn ang="0">
                <a:pos x="0" y="0"/>
              </a:cxn>
              <a:cxn ang="0">
                <a:pos x="182" y="57"/>
              </a:cxn>
              <a:cxn ang="0">
                <a:pos x="0" y="113"/>
              </a:cxn>
              <a:cxn ang="0">
                <a:pos x="0" y="57"/>
              </a:cxn>
            </a:cxnLst>
            <a:rect l="0" t="0" r="r" b="b"/>
            <a:pathLst>
              <a:path w="182" h="113">
                <a:moveTo>
                  <a:pt x="0" y="57"/>
                </a:moveTo>
                <a:lnTo>
                  <a:pt x="0" y="0"/>
                </a:lnTo>
                <a:lnTo>
                  <a:pt x="182" y="57"/>
                </a:lnTo>
                <a:lnTo>
                  <a:pt x="0" y="113"/>
                </a:lnTo>
                <a:lnTo>
                  <a:pt x="0" y="5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07" name="Rectangle 119"/>
          <p:cNvSpPr>
            <a:spLocks noChangeArrowheads="1"/>
          </p:cNvSpPr>
          <p:nvPr/>
        </p:nvSpPr>
        <p:spPr bwMode="auto">
          <a:xfrm>
            <a:off x="3900488" y="2613025"/>
            <a:ext cx="26987" cy="603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08" name="Rectangle 120"/>
          <p:cNvSpPr>
            <a:spLocks noChangeArrowheads="1"/>
          </p:cNvSpPr>
          <p:nvPr/>
        </p:nvSpPr>
        <p:spPr bwMode="auto">
          <a:xfrm>
            <a:off x="4533900" y="2613025"/>
            <a:ext cx="26988" cy="603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09" name="Rectangle 121"/>
          <p:cNvSpPr>
            <a:spLocks noChangeArrowheads="1"/>
          </p:cNvSpPr>
          <p:nvPr/>
        </p:nvSpPr>
        <p:spPr bwMode="auto">
          <a:xfrm>
            <a:off x="3927475" y="2613025"/>
            <a:ext cx="606425" cy="603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10" name="Rectangle 122"/>
          <p:cNvSpPr>
            <a:spLocks noChangeArrowheads="1"/>
          </p:cNvSpPr>
          <p:nvPr/>
        </p:nvSpPr>
        <p:spPr bwMode="auto">
          <a:xfrm>
            <a:off x="3900488" y="2311400"/>
            <a:ext cx="1365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Times" pitchFamily="18" charset="0"/>
              </a:rPr>
              <a:t>single rotation</a:t>
            </a:r>
            <a:endParaRPr lang="en-US" dirty="0">
              <a:solidFill>
                <a:srgbClr val="FFFF00"/>
              </a:solidFill>
              <a:latin typeface="Garamond" pitchFamily="18" charset="0"/>
            </a:endParaRPr>
          </a:p>
        </p:txBody>
      </p:sp>
      <p:sp>
        <p:nvSpPr>
          <p:cNvPr id="908411" name="AutoShape 123"/>
          <p:cNvSpPr>
            <a:spLocks noChangeAspect="1" noChangeArrowheads="1" noTextEdit="1"/>
          </p:cNvSpPr>
          <p:nvPr/>
        </p:nvSpPr>
        <p:spPr bwMode="auto">
          <a:xfrm>
            <a:off x="1066800" y="4495800"/>
            <a:ext cx="6413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13" name="Freeform 125"/>
          <p:cNvSpPr>
            <a:spLocks/>
          </p:cNvSpPr>
          <p:nvPr/>
        </p:nvSpPr>
        <p:spPr bwMode="auto">
          <a:xfrm>
            <a:off x="3187700" y="4851400"/>
            <a:ext cx="25400" cy="381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8"/>
              </a:cxn>
              <a:cxn ang="0">
                <a:pos x="8" y="24"/>
              </a:cxn>
              <a:cxn ang="0">
                <a:pos x="16" y="16"/>
              </a:cxn>
              <a:cxn ang="0">
                <a:pos x="8" y="0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0" y="8"/>
                </a:lnTo>
                <a:lnTo>
                  <a:pt x="8" y="24"/>
                </a:lnTo>
                <a:lnTo>
                  <a:pt x="16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14" name="Freeform 126"/>
          <p:cNvSpPr>
            <a:spLocks/>
          </p:cNvSpPr>
          <p:nvPr/>
        </p:nvSpPr>
        <p:spPr bwMode="auto">
          <a:xfrm>
            <a:off x="3746500" y="4508500"/>
            <a:ext cx="25400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0"/>
              </a:cxn>
              <a:cxn ang="0">
                <a:pos x="16" y="16"/>
              </a:cxn>
              <a:cxn ang="0">
                <a:pos x="8" y="16"/>
              </a:cxn>
              <a:cxn ang="0">
                <a:pos x="0" y="0"/>
              </a:cxn>
            </a:cxnLst>
            <a:rect l="0" t="0" r="r" b="b"/>
            <a:pathLst>
              <a:path w="16" h="16">
                <a:moveTo>
                  <a:pt x="0" y="0"/>
                </a:moveTo>
                <a:lnTo>
                  <a:pt x="8" y="0"/>
                </a:lnTo>
                <a:lnTo>
                  <a:pt x="16" y="16"/>
                </a:lnTo>
                <a:lnTo>
                  <a:pt x="8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15" name="Freeform 127"/>
          <p:cNvSpPr>
            <a:spLocks/>
          </p:cNvSpPr>
          <p:nvPr/>
        </p:nvSpPr>
        <p:spPr bwMode="auto">
          <a:xfrm>
            <a:off x="3200400" y="4508500"/>
            <a:ext cx="558800" cy="368300"/>
          </a:xfrm>
          <a:custGeom>
            <a:avLst/>
            <a:gdLst/>
            <a:ahLst/>
            <a:cxnLst>
              <a:cxn ang="0">
                <a:pos x="0" y="216"/>
              </a:cxn>
              <a:cxn ang="0">
                <a:pos x="8" y="232"/>
              </a:cxn>
              <a:cxn ang="0">
                <a:pos x="352" y="16"/>
              </a:cxn>
              <a:cxn ang="0">
                <a:pos x="344" y="0"/>
              </a:cxn>
              <a:cxn ang="0">
                <a:pos x="0" y="216"/>
              </a:cxn>
            </a:cxnLst>
            <a:rect l="0" t="0" r="r" b="b"/>
            <a:pathLst>
              <a:path w="352" h="232">
                <a:moveTo>
                  <a:pt x="0" y="216"/>
                </a:moveTo>
                <a:lnTo>
                  <a:pt x="8" y="232"/>
                </a:lnTo>
                <a:lnTo>
                  <a:pt x="352" y="16"/>
                </a:lnTo>
                <a:lnTo>
                  <a:pt x="344" y="0"/>
                </a:lnTo>
                <a:lnTo>
                  <a:pt x="0" y="2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16" name="Freeform 128"/>
          <p:cNvSpPr>
            <a:spLocks/>
          </p:cNvSpPr>
          <p:nvPr/>
        </p:nvSpPr>
        <p:spPr bwMode="auto">
          <a:xfrm>
            <a:off x="3378200" y="5105400"/>
            <a:ext cx="368300" cy="698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232" y="440"/>
              </a:cxn>
              <a:cxn ang="0">
                <a:pos x="0" y="440"/>
              </a:cxn>
              <a:cxn ang="0">
                <a:pos x="120" y="0"/>
              </a:cxn>
            </a:cxnLst>
            <a:rect l="0" t="0" r="r" b="b"/>
            <a:pathLst>
              <a:path w="232" h="440">
                <a:moveTo>
                  <a:pt x="120" y="0"/>
                </a:moveTo>
                <a:lnTo>
                  <a:pt x="232" y="440"/>
                </a:lnTo>
                <a:lnTo>
                  <a:pt x="0" y="440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17" name="Freeform 129"/>
          <p:cNvSpPr>
            <a:spLocks/>
          </p:cNvSpPr>
          <p:nvPr/>
        </p:nvSpPr>
        <p:spPr bwMode="auto">
          <a:xfrm>
            <a:off x="3556000" y="5092700"/>
            <a:ext cx="215900" cy="7112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8"/>
              </a:cxn>
              <a:cxn ang="0">
                <a:pos x="112" y="448"/>
              </a:cxn>
              <a:cxn ang="0">
                <a:pos x="120" y="448"/>
              </a:cxn>
              <a:cxn ang="0">
                <a:pos x="136" y="448"/>
              </a:cxn>
              <a:cxn ang="0">
                <a:pos x="128" y="440"/>
              </a:cxn>
              <a:cxn ang="0">
                <a:pos x="16" y="0"/>
              </a:cxn>
            </a:cxnLst>
            <a:rect l="0" t="0" r="r" b="b"/>
            <a:pathLst>
              <a:path w="136" h="448">
                <a:moveTo>
                  <a:pt x="16" y="0"/>
                </a:moveTo>
                <a:lnTo>
                  <a:pt x="0" y="8"/>
                </a:lnTo>
                <a:lnTo>
                  <a:pt x="112" y="448"/>
                </a:lnTo>
                <a:lnTo>
                  <a:pt x="120" y="448"/>
                </a:lnTo>
                <a:lnTo>
                  <a:pt x="136" y="448"/>
                </a:lnTo>
                <a:lnTo>
                  <a:pt x="128" y="44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18" name="Freeform 130"/>
          <p:cNvSpPr>
            <a:spLocks/>
          </p:cNvSpPr>
          <p:nvPr/>
        </p:nvSpPr>
        <p:spPr bwMode="auto">
          <a:xfrm>
            <a:off x="3365500" y="5778500"/>
            <a:ext cx="381000" cy="25400"/>
          </a:xfrm>
          <a:custGeom>
            <a:avLst/>
            <a:gdLst/>
            <a:ahLst/>
            <a:cxnLst>
              <a:cxn ang="0">
                <a:pos x="240" y="16"/>
              </a:cxn>
              <a:cxn ang="0">
                <a:pos x="240" y="0"/>
              </a:cxn>
              <a:cxn ang="0">
                <a:pos x="8" y="0"/>
              </a:cxn>
              <a:cxn ang="0">
                <a:pos x="0" y="8"/>
              </a:cxn>
              <a:cxn ang="0">
                <a:pos x="0" y="16"/>
              </a:cxn>
              <a:cxn ang="0">
                <a:pos x="8" y="16"/>
              </a:cxn>
              <a:cxn ang="0">
                <a:pos x="240" y="16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19" name="Freeform 131"/>
          <p:cNvSpPr>
            <a:spLocks/>
          </p:cNvSpPr>
          <p:nvPr/>
        </p:nvSpPr>
        <p:spPr bwMode="auto">
          <a:xfrm>
            <a:off x="3365500" y="5092700"/>
            <a:ext cx="215900" cy="711200"/>
          </a:xfrm>
          <a:custGeom>
            <a:avLst/>
            <a:gdLst/>
            <a:ahLst/>
            <a:cxnLst>
              <a:cxn ang="0">
                <a:pos x="0" y="440"/>
              </a:cxn>
              <a:cxn ang="0">
                <a:pos x="16" y="448"/>
              </a:cxn>
              <a:cxn ang="0">
                <a:pos x="136" y="8"/>
              </a:cxn>
              <a:cxn ang="0">
                <a:pos x="120" y="8"/>
              </a:cxn>
              <a:cxn ang="0">
                <a:pos x="136" y="0"/>
              </a:cxn>
              <a:cxn ang="0">
                <a:pos x="120" y="0"/>
              </a:cxn>
              <a:cxn ang="0">
                <a:pos x="0" y="440"/>
              </a:cxn>
            </a:cxnLst>
            <a:rect l="0" t="0" r="r" b="b"/>
            <a:pathLst>
              <a:path w="136" h="448">
                <a:moveTo>
                  <a:pt x="0" y="440"/>
                </a:moveTo>
                <a:lnTo>
                  <a:pt x="16" y="448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20" name="Freeform 132"/>
          <p:cNvSpPr>
            <a:spLocks/>
          </p:cNvSpPr>
          <p:nvPr/>
        </p:nvSpPr>
        <p:spPr bwMode="auto">
          <a:xfrm>
            <a:off x="2641600" y="5334000"/>
            <a:ext cx="368300" cy="698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232" y="440"/>
              </a:cxn>
              <a:cxn ang="0">
                <a:pos x="0" y="440"/>
              </a:cxn>
              <a:cxn ang="0">
                <a:pos x="120" y="0"/>
              </a:cxn>
            </a:cxnLst>
            <a:rect l="0" t="0" r="r" b="b"/>
            <a:pathLst>
              <a:path w="232" h="440">
                <a:moveTo>
                  <a:pt x="120" y="0"/>
                </a:moveTo>
                <a:lnTo>
                  <a:pt x="232" y="440"/>
                </a:lnTo>
                <a:lnTo>
                  <a:pt x="0" y="440"/>
                </a:lnTo>
                <a:lnTo>
                  <a:pt x="12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21" name="Freeform 133"/>
          <p:cNvSpPr>
            <a:spLocks/>
          </p:cNvSpPr>
          <p:nvPr/>
        </p:nvSpPr>
        <p:spPr bwMode="auto">
          <a:xfrm>
            <a:off x="2806700" y="5334000"/>
            <a:ext cx="228600" cy="7112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8"/>
              </a:cxn>
              <a:cxn ang="0">
                <a:pos x="120" y="448"/>
              </a:cxn>
              <a:cxn ang="0">
                <a:pos x="128" y="448"/>
              </a:cxn>
              <a:cxn ang="0">
                <a:pos x="144" y="448"/>
              </a:cxn>
              <a:cxn ang="0">
                <a:pos x="136" y="440"/>
              </a:cxn>
              <a:cxn ang="0">
                <a:pos x="16" y="0"/>
              </a:cxn>
            </a:cxnLst>
            <a:rect l="0" t="0" r="r" b="b"/>
            <a:pathLst>
              <a:path w="144" h="448">
                <a:moveTo>
                  <a:pt x="16" y="0"/>
                </a:moveTo>
                <a:lnTo>
                  <a:pt x="0" y="8"/>
                </a:lnTo>
                <a:lnTo>
                  <a:pt x="120" y="448"/>
                </a:lnTo>
                <a:lnTo>
                  <a:pt x="128" y="448"/>
                </a:lnTo>
                <a:lnTo>
                  <a:pt x="144" y="448"/>
                </a:lnTo>
                <a:lnTo>
                  <a:pt x="136" y="44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22" name="Freeform 134"/>
          <p:cNvSpPr>
            <a:spLocks/>
          </p:cNvSpPr>
          <p:nvPr/>
        </p:nvSpPr>
        <p:spPr bwMode="auto">
          <a:xfrm>
            <a:off x="2628900" y="6019800"/>
            <a:ext cx="381000" cy="25400"/>
          </a:xfrm>
          <a:custGeom>
            <a:avLst/>
            <a:gdLst/>
            <a:ahLst/>
            <a:cxnLst>
              <a:cxn ang="0">
                <a:pos x="240" y="16"/>
              </a:cxn>
              <a:cxn ang="0">
                <a:pos x="240" y="0"/>
              </a:cxn>
              <a:cxn ang="0">
                <a:pos x="8" y="0"/>
              </a:cxn>
              <a:cxn ang="0">
                <a:pos x="0" y="8"/>
              </a:cxn>
              <a:cxn ang="0">
                <a:pos x="0" y="16"/>
              </a:cxn>
              <a:cxn ang="0">
                <a:pos x="8" y="16"/>
              </a:cxn>
              <a:cxn ang="0">
                <a:pos x="240" y="16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23" name="Freeform 135"/>
          <p:cNvSpPr>
            <a:spLocks/>
          </p:cNvSpPr>
          <p:nvPr/>
        </p:nvSpPr>
        <p:spPr bwMode="auto">
          <a:xfrm>
            <a:off x="2628900" y="5334000"/>
            <a:ext cx="203200" cy="711200"/>
          </a:xfrm>
          <a:custGeom>
            <a:avLst/>
            <a:gdLst/>
            <a:ahLst/>
            <a:cxnLst>
              <a:cxn ang="0">
                <a:pos x="0" y="440"/>
              </a:cxn>
              <a:cxn ang="0">
                <a:pos x="16" y="448"/>
              </a:cxn>
              <a:cxn ang="0">
                <a:pos x="128" y="8"/>
              </a:cxn>
              <a:cxn ang="0">
                <a:pos x="112" y="8"/>
              </a:cxn>
              <a:cxn ang="0">
                <a:pos x="128" y="0"/>
              </a:cxn>
              <a:cxn ang="0">
                <a:pos x="112" y="0"/>
              </a:cxn>
              <a:cxn ang="0">
                <a:pos x="0" y="440"/>
              </a:cxn>
            </a:cxnLst>
            <a:rect l="0" t="0" r="r" b="b"/>
            <a:pathLst>
              <a:path w="128" h="448">
                <a:moveTo>
                  <a:pt x="0" y="440"/>
                </a:moveTo>
                <a:lnTo>
                  <a:pt x="16" y="448"/>
                </a:lnTo>
                <a:lnTo>
                  <a:pt x="128" y="8"/>
                </a:lnTo>
                <a:lnTo>
                  <a:pt x="112" y="8"/>
                </a:lnTo>
                <a:lnTo>
                  <a:pt x="128" y="0"/>
                </a:lnTo>
                <a:lnTo>
                  <a:pt x="112" y="0"/>
                </a:lnTo>
                <a:lnTo>
                  <a:pt x="0" y="44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24" name="Freeform 136"/>
          <p:cNvSpPr>
            <a:spLocks/>
          </p:cNvSpPr>
          <p:nvPr/>
        </p:nvSpPr>
        <p:spPr bwMode="auto">
          <a:xfrm>
            <a:off x="1905000" y="5562600"/>
            <a:ext cx="368300" cy="698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232" y="440"/>
              </a:cxn>
              <a:cxn ang="0">
                <a:pos x="0" y="440"/>
              </a:cxn>
              <a:cxn ang="0">
                <a:pos x="120" y="0"/>
              </a:cxn>
            </a:cxnLst>
            <a:rect l="0" t="0" r="r" b="b"/>
            <a:pathLst>
              <a:path w="232" h="440">
                <a:moveTo>
                  <a:pt x="120" y="0"/>
                </a:moveTo>
                <a:lnTo>
                  <a:pt x="232" y="440"/>
                </a:lnTo>
                <a:lnTo>
                  <a:pt x="0" y="440"/>
                </a:lnTo>
                <a:lnTo>
                  <a:pt x="120" y="0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25" name="Freeform 137"/>
          <p:cNvSpPr>
            <a:spLocks/>
          </p:cNvSpPr>
          <p:nvPr/>
        </p:nvSpPr>
        <p:spPr bwMode="auto">
          <a:xfrm>
            <a:off x="2070100" y="5562600"/>
            <a:ext cx="228600" cy="7112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8"/>
              </a:cxn>
              <a:cxn ang="0">
                <a:pos x="120" y="448"/>
              </a:cxn>
              <a:cxn ang="0">
                <a:pos x="128" y="448"/>
              </a:cxn>
              <a:cxn ang="0">
                <a:pos x="144" y="448"/>
              </a:cxn>
              <a:cxn ang="0">
                <a:pos x="136" y="440"/>
              </a:cxn>
              <a:cxn ang="0">
                <a:pos x="16" y="0"/>
              </a:cxn>
            </a:cxnLst>
            <a:rect l="0" t="0" r="r" b="b"/>
            <a:pathLst>
              <a:path w="144" h="448">
                <a:moveTo>
                  <a:pt x="16" y="0"/>
                </a:moveTo>
                <a:lnTo>
                  <a:pt x="0" y="8"/>
                </a:lnTo>
                <a:lnTo>
                  <a:pt x="120" y="448"/>
                </a:lnTo>
                <a:lnTo>
                  <a:pt x="128" y="448"/>
                </a:lnTo>
                <a:lnTo>
                  <a:pt x="144" y="448"/>
                </a:lnTo>
                <a:lnTo>
                  <a:pt x="136" y="44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26" name="Freeform 138"/>
          <p:cNvSpPr>
            <a:spLocks/>
          </p:cNvSpPr>
          <p:nvPr/>
        </p:nvSpPr>
        <p:spPr bwMode="auto">
          <a:xfrm>
            <a:off x="1892300" y="6248400"/>
            <a:ext cx="381000" cy="25400"/>
          </a:xfrm>
          <a:custGeom>
            <a:avLst/>
            <a:gdLst/>
            <a:ahLst/>
            <a:cxnLst>
              <a:cxn ang="0">
                <a:pos x="240" y="16"/>
              </a:cxn>
              <a:cxn ang="0">
                <a:pos x="240" y="0"/>
              </a:cxn>
              <a:cxn ang="0">
                <a:pos x="8" y="0"/>
              </a:cxn>
              <a:cxn ang="0">
                <a:pos x="0" y="8"/>
              </a:cxn>
              <a:cxn ang="0">
                <a:pos x="0" y="16"/>
              </a:cxn>
              <a:cxn ang="0">
                <a:pos x="8" y="16"/>
              </a:cxn>
              <a:cxn ang="0">
                <a:pos x="240" y="16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27" name="Freeform 139"/>
          <p:cNvSpPr>
            <a:spLocks/>
          </p:cNvSpPr>
          <p:nvPr/>
        </p:nvSpPr>
        <p:spPr bwMode="auto">
          <a:xfrm>
            <a:off x="1892300" y="5562600"/>
            <a:ext cx="203200" cy="711200"/>
          </a:xfrm>
          <a:custGeom>
            <a:avLst/>
            <a:gdLst/>
            <a:ahLst/>
            <a:cxnLst>
              <a:cxn ang="0">
                <a:pos x="0" y="440"/>
              </a:cxn>
              <a:cxn ang="0">
                <a:pos x="16" y="448"/>
              </a:cxn>
              <a:cxn ang="0">
                <a:pos x="128" y="8"/>
              </a:cxn>
              <a:cxn ang="0">
                <a:pos x="112" y="8"/>
              </a:cxn>
              <a:cxn ang="0">
                <a:pos x="128" y="0"/>
              </a:cxn>
              <a:cxn ang="0">
                <a:pos x="112" y="0"/>
              </a:cxn>
              <a:cxn ang="0">
                <a:pos x="0" y="440"/>
              </a:cxn>
            </a:cxnLst>
            <a:rect l="0" t="0" r="r" b="b"/>
            <a:pathLst>
              <a:path w="128" h="448">
                <a:moveTo>
                  <a:pt x="0" y="440"/>
                </a:moveTo>
                <a:lnTo>
                  <a:pt x="16" y="448"/>
                </a:lnTo>
                <a:lnTo>
                  <a:pt x="128" y="8"/>
                </a:lnTo>
                <a:lnTo>
                  <a:pt x="112" y="8"/>
                </a:lnTo>
                <a:lnTo>
                  <a:pt x="128" y="0"/>
                </a:lnTo>
                <a:lnTo>
                  <a:pt x="112" y="0"/>
                </a:lnTo>
                <a:lnTo>
                  <a:pt x="0" y="44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28" name="Freeform 140"/>
          <p:cNvSpPr>
            <a:spLocks/>
          </p:cNvSpPr>
          <p:nvPr/>
        </p:nvSpPr>
        <p:spPr bwMode="auto">
          <a:xfrm>
            <a:off x="3200400" y="4851400"/>
            <a:ext cx="25400" cy="25400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16" y="16"/>
              </a:cxn>
              <a:cxn ang="0">
                <a:pos x="8" y="0"/>
              </a:cxn>
              <a:cxn ang="0">
                <a:pos x="0" y="0"/>
              </a:cxn>
              <a:cxn ang="0">
                <a:pos x="8" y="16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29" name="Freeform 141"/>
          <p:cNvSpPr>
            <a:spLocks/>
          </p:cNvSpPr>
          <p:nvPr/>
        </p:nvSpPr>
        <p:spPr bwMode="auto">
          <a:xfrm>
            <a:off x="2438400" y="5080000"/>
            <a:ext cx="25400" cy="38100"/>
          </a:xfrm>
          <a:custGeom>
            <a:avLst/>
            <a:gdLst/>
            <a:ahLst/>
            <a:cxnLst>
              <a:cxn ang="0">
                <a:pos x="16" y="16"/>
              </a:cxn>
              <a:cxn ang="0">
                <a:pos x="8" y="24"/>
              </a:cxn>
              <a:cxn ang="0">
                <a:pos x="0" y="8"/>
              </a:cxn>
              <a:cxn ang="0">
                <a:pos x="8" y="0"/>
              </a:cxn>
              <a:cxn ang="0">
                <a:pos x="16" y="16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30" name="Freeform 142"/>
          <p:cNvSpPr>
            <a:spLocks/>
          </p:cNvSpPr>
          <p:nvPr/>
        </p:nvSpPr>
        <p:spPr bwMode="auto">
          <a:xfrm>
            <a:off x="2451100" y="4851400"/>
            <a:ext cx="762000" cy="254000"/>
          </a:xfrm>
          <a:custGeom>
            <a:avLst/>
            <a:gdLst/>
            <a:ahLst/>
            <a:cxnLst>
              <a:cxn ang="0">
                <a:pos x="480" y="16"/>
              </a:cxn>
              <a:cxn ang="0">
                <a:pos x="472" y="0"/>
              </a:cxn>
              <a:cxn ang="0">
                <a:pos x="0" y="144"/>
              </a:cxn>
              <a:cxn ang="0">
                <a:pos x="8" y="160"/>
              </a:cxn>
              <a:cxn ang="0">
                <a:pos x="480" y="16"/>
              </a:cxn>
            </a:cxnLst>
            <a:rect l="0" t="0" r="r" b="b"/>
            <a:pathLst>
              <a:path w="480" h="160">
                <a:moveTo>
                  <a:pt x="480" y="16"/>
                </a:moveTo>
                <a:lnTo>
                  <a:pt x="472" y="0"/>
                </a:lnTo>
                <a:lnTo>
                  <a:pt x="0" y="144"/>
                </a:lnTo>
                <a:lnTo>
                  <a:pt x="8" y="160"/>
                </a:lnTo>
                <a:lnTo>
                  <a:pt x="480" y="16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31" name="Freeform 143"/>
          <p:cNvSpPr>
            <a:spLocks/>
          </p:cNvSpPr>
          <p:nvPr/>
        </p:nvSpPr>
        <p:spPr bwMode="auto">
          <a:xfrm>
            <a:off x="2451100" y="5080000"/>
            <a:ext cx="25400" cy="25400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16" y="16"/>
              </a:cxn>
              <a:cxn ang="0">
                <a:pos x="8" y="0"/>
              </a:cxn>
              <a:cxn ang="0">
                <a:pos x="0" y="0"/>
              </a:cxn>
              <a:cxn ang="0">
                <a:pos x="8" y="16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32" name="Freeform 144"/>
          <p:cNvSpPr>
            <a:spLocks/>
          </p:cNvSpPr>
          <p:nvPr/>
        </p:nvSpPr>
        <p:spPr bwMode="auto">
          <a:xfrm>
            <a:off x="1701800" y="5321300"/>
            <a:ext cx="25400" cy="38100"/>
          </a:xfrm>
          <a:custGeom>
            <a:avLst/>
            <a:gdLst/>
            <a:ahLst/>
            <a:cxnLst>
              <a:cxn ang="0">
                <a:pos x="16" y="16"/>
              </a:cxn>
              <a:cxn ang="0">
                <a:pos x="8" y="24"/>
              </a:cxn>
              <a:cxn ang="0">
                <a:pos x="0" y="8"/>
              </a:cxn>
              <a:cxn ang="0">
                <a:pos x="8" y="0"/>
              </a:cxn>
              <a:cxn ang="0">
                <a:pos x="16" y="16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33" name="Freeform 145"/>
          <p:cNvSpPr>
            <a:spLocks/>
          </p:cNvSpPr>
          <p:nvPr/>
        </p:nvSpPr>
        <p:spPr bwMode="auto">
          <a:xfrm>
            <a:off x="1714500" y="5080000"/>
            <a:ext cx="749300" cy="266700"/>
          </a:xfrm>
          <a:custGeom>
            <a:avLst/>
            <a:gdLst/>
            <a:ahLst/>
            <a:cxnLst>
              <a:cxn ang="0">
                <a:pos x="472" y="16"/>
              </a:cxn>
              <a:cxn ang="0">
                <a:pos x="464" y="0"/>
              </a:cxn>
              <a:cxn ang="0">
                <a:pos x="0" y="152"/>
              </a:cxn>
              <a:cxn ang="0">
                <a:pos x="8" y="168"/>
              </a:cxn>
              <a:cxn ang="0">
                <a:pos x="472" y="16"/>
              </a:cxn>
            </a:cxnLst>
            <a:rect l="0" t="0" r="r" b="b"/>
            <a:pathLst>
              <a:path w="472" h="168">
                <a:moveTo>
                  <a:pt x="472" y="16"/>
                </a:moveTo>
                <a:lnTo>
                  <a:pt x="464" y="0"/>
                </a:lnTo>
                <a:lnTo>
                  <a:pt x="0" y="152"/>
                </a:lnTo>
                <a:lnTo>
                  <a:pt x="8" y="168"/>
                </a:lnTo>
                <a:lnTo>
                  <a:pt x="472" y="16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34" name="Freeform 146"/>
          <p:cNvSpPr>
            <a:spLocks/>
          </p:cNvSpPr>
          <p:nvPr/>
        </p:nvSpPr>
        <p:spPr bwMode="auto">
          <a:xfrm>
            <a:off x="1701800" y="5321300"/>
            <a:ext cx="25400" cy="254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8" y="0"/>
              </a:cxn>
              <a:cxn ang="0">
                <a:pos x="0" y="16"/>
              </a:cxn>
              <a:cxn ang="0">
                <a:pos x="8" y="16"/>
              </a:cxn>
              <a:cxn ang="0">
                <a:pos x="16" y="0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35" name="Freeform 147"/>
          <p:cNvSpPr>
            <a:spLocks/>
          </p:cNvSpPr>
          <p:nvPr/>
        </p:nvSpPr>
        <p:spPr bwMode="auto">
          <a:xfrm>
            <a:off x="2082800" y="5549900"/>
            <a:ext cx="25400" cy="381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16" y="8"/>
              </a:cxn>
              <a:cxn ang="0">
                <a:pos x="8" y="24"/>
              </a:cxn>
              <a:cxn ang="0">
                <a:pos x="0" y="16"/>
              </a:cxn>
              <a:cxn ang="0">
                <a:pos x="8" y="0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36" name="Freeform 148"/>
          <p:cNvSpPr>
            <a:spLocks/>
          </p:cNvSpPr>
          <p:nvPr/>
        </p:nvSpPr>
        <p:spPr bwMode="auto">
          <a:xfrm>
            <a:off x="1714500" y="5321300"/>
            <a:ext cx="381000" cy="2540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16"/>
              </a:cxn>
              <a:cxn ang="0">
                <a:pos x="232" y="160"/>
              </a:cxn>
              <a:cxn ang="0">
                <a:pos x="240" y="144"/>
              </a:cxn>
              <a:cxn ang="0">
                <a:pos x="8" y="0"/>
              </a:cxn>
            </a:cxnLst>
            <a:rect l="0" t="0" r="r" b="b"/>
            <a:pathLst>
              <a:path w="240" h="160">
                <a:moveTo>
                  <a:pt x="8" y="0"/>
                </a:moveTo>
                <a:lnTo>
                  <a:pt x="0" y="16"/>
                </a:lnTo>
                <a:lnTo>
                  <a:pt x="232" y="160"/>
                </a:lnTo>
                <a:lnTo>
                  <a:pt x="240" y="144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37" name="Freeform 149"/>
          <p:cNvSpPr>
            <a:spLocks/>
          </p:cNvSpPr>
          <p:nvPr/>
        </p:nvSpPr>
        <p:spPr bwMode="auto">
          <a:xfrm>
            <a:off x="1714500" y="5321300"/>
            <a:ext cx="25400" cy="25400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16" y="16"/>
              </a:cxn>
              <a:cxn ang="0">
                <a:pos x="8" y="0"/>
              </a:cxn>
              <a:cxn ang="0">
                <a:pos x="0" y="0"/>
              </a:cxn>
              <a:cxn ang="0">
                <a:pos x="8" y="16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38" name="Freeform 150"/>
          <p:cNvSpPr>
            <a:spLocks/>
          </p:cNvSpPr>
          <p:nvPr/>
        </p:nvSpPr>
        <p:spPr bwMode="auto">
          <a:xfrm>
            <a:off x="1333500" y="5549900"/>
            <a:ext cx="25400" cy="38100"/>
          </a:xfrm>
          <a:custGeom>
            <a:avLst/>
            <a:gdLst/>
            <a:ahLst/>
            <a:cxnLst>
              <a:cxn ang="0">
                <a:pos x="16" y="16"/>
              </a:cxn>
              <a:cxn ang="0">
                <a:pos x="8" y="24"/>
              </a:cxn>
              <a:cxn ang="0">
                <a:pos x="0" y="8"/>
              </a:cxn>
              <a:cxn ang="0">
                <a:pos x="8" y="0"/>
              </a:cxn>
              <a:cxn ang="0">
                <a:pos x="16" y="16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39" name="Freeform 151"/>
          <p:cNvSpPr>
            <a:spLocks/>
          </p:cNvSpPr>
          <p:nvPr/>
        </p:nvSpPr>
        <p:spPr bwMode="auto">
          <a:xfrm>
            <a:off x="1346200" y="5321300"/>
            <a:ext cx="381000" cy="254000"/>
          </a:xfrm>
          <a:custGeom>
            <a:avLst/>
            <a:gdLst/>
            <a:ahLst/>
            <a:cxnLst>
              <a:cxn ang="0">
                <a:pos x="240" y="16"/>
              </a:cxn>
              <a:cxn ang="0">
                <a:pos x="232" y="0"/>
              </a:cxn>
              <a:cxn ang="0">
                <a:pos x="0" y="144"/>
              </a:cxn>
              <a:cxn ang="0">
                <a:pos x="8" y="160"/>
              </a:cxn>
              <a:cxn ang="0">
                <a:pos x="240" y="16"/>
              </a:cxn>
            </a:cxnLst>
            <a:rect l="0" t="0" r="r" b="b"/>
            <a:pathLst>
              <a:path w="240" h="160">
                <a:moveTo>
                  <a:pt x="240" y="16"/>
                </a:moveTo>
                <a:lnTo>
                  <a:pt x="232" y="0"/>
                </a:lnTo>
                <a:lnTo>
                  <a:pt x="0" y="144"/>
                </a:lnTo>
                <a:lnTo>
                  <a:pt x="8" y="160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40" name="Freeform 152"/>
          <p:cNvSpPr>
            <a:spLocks/>
          </p:cNvSpPr>
          <p:nvPr/>
        </p:nvSpPr>
        <p:spPr bwMode="auto">
          <a:xfrm>
            <a:off x="3187700" y="4851400"/>
            <a:ext cx="25400" cy="254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8" y="0"/>
              </a:cxn>
              <a:cxn ang="0">
                <a:pos x="0" y="16"/>
              </a:cxn>
              <a:cxn ang="0">
                <a:pos x="8" y="16"/>
              </a:cxn>
              <a:cxn ang="0">
                <a:pos x="16" y="0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41" name="Freeform 153"/>
          <p:cNvSpPr>
            <a:spLocks/>
          </p:cNvSpPr>
          <p:nvPr/>
        </p:nvSpPr>
        <p:spPr bwMode="auto">
          <a:xfrm>
            <a:off x="3568700" y="5080000"/>
            <a:ext cx="25400" cy="381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16" y="8"/>
              </a:cxn>
              <a:cxn ang="0">
                <a:pos x="8" y="24"/>
              </a:cxn>
              <a:cxn ang="0">
                <a:pos x="0" y="16"/>
              </a:cxn>
              <a:cxn ang="0">
                <a:pos x="8" y="0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42" name="Freeform 154"/>
          <p:cNvSpPr>
            <a:spLocks/>
          </p:cNvSpPr>
          <p:nvPr/>
        </p:nvSpPr>
        <p:spPr bwMode="auto">
          <a:xfrm>
            <a:off x="3200400" y="4851400"/>
            <a:ext cx="381000" cy="2540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16"/>
              </a:cxn>
              <a:cxn ang="0">
                <a:pos x="232" y="160"/>
              </a:cxn>
              <a:cxn ang="0">
                <a:pos x="240" y="144"/>
              </a:cxn>
              <a:cxn ang="0">
                <a:pos x="8" y="0"/>
              </a:cxn>
            </a:cxnLst>
            <a:rect l="0" t="0" r="r" b="b"/>
            <a:pathLst>
              <a:path w="240" h="160">
                <a:moveTo>
                  <a:pt x="8" y="0"/>
                </a:moveTo>
                <a:lnTo>
                  <a:pt x="0" y="16"/>
                </a:lnTo>
                <a:lnTo>
                  <a:pt x="232" y="160"/>
                </a:lnTo>
                <a:lnTo>
                  <a:pt x="240" y="144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43" name="Freeform 155"/>
          <p:cNvSpPr>
            <a:spLocks/>
          </p:cNvSpPr>
          <p:nvPr/>
        </p:nvSpPr>
        <p:spPr bwMode="auto">
          <a:xfrm>
            <a:off x="2438400" y="5080000"/>
            <a:ext cx="25400" cy="254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8" y="0"/>
              </a:cxn>
              <a:cxn ang="0">
                <a:pos x="0" y="16"/>
              </a:cxn>
              <a:cxn ang="0">
                <a:pos x="8" y="16"/>
              </a:cxn>
              <a:cxn ang="0">
                <a:pos x="16" y="0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44" name="Freeform 156"/>
          <p:cNvSpPr>
            <a:spLocks/>
          </p:cNvSpPr>
          <p:nvPr/>
        </p:nvSpPr>
        <p:spPr bwMode="auto">
          <a:xfrm>
            <a:off x="2819400" y="5321300"/>
            <a:ext cx="25400" cy="381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16" y="8"/>
              </a:cxn>
              <a:cxn ang="0">
                <a:pos x="8" y="24"/>
              </a:cxn>
              <a:cxn ang="0">
                <a:pos x="0" y="16"/>
              </a:cxn>
              <a:cxn ang="0">
                <a:pos x="8" y="0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45" name="Freeform 157"/>
          <p:cNvSpPr>
            <a:spLocks/>
          </p:cNvSpPr>
          <p:nvPr/>
        </p:nvSpPr>
        <p:spPr bwMode="auto">
          <a:xfrm>
            <a:off x="2451100" y="5080000"/>
            <a:ext cx="381000" cy="2667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16"/>
              </a:cxn>
              <a:cxn ang="0">
                <a:pos x="232" y="168"/>
              </a:cxn>
              <a:cxn ang="0">
                <a:pos x="240" y="152"/>
              </a:cxn>
              <a:cxn ang="0">
                <a:pos x="8" y="0"/>
              </a:cxn>
            </a:cxnLst>
            <a:rect l="0" t="0" r="r" b="b"/>
            <a:pathLst>
              <a:path w="240" h="168">
                <a:moveTo>
                  <a:pt x="8" y="0"/>
                </a:moveTo>
                <a:lnTo>
                  <a:pt x="0" y="16"/>
                </a:lnTo>
                <a:lnTo>
                  <a:pt x="232" y="168"/>
                </a:lnTo>
                <a:lnTo>
                  <a:pt x="240" y="152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46" name="Oval 158"/>
          <p:cNvSpPr>
            <a:spLocks noChangeArrowheads="1"/>
          </p:cNvSpPr>
          <p:nvPr/>
        </p:nvSpPr>
        <p:spPr bwMode="auto">
          <a:xfrm>
            <a:off x="3111500" y="4749800"/>
            <a:ext cx="177800" cy="2413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47" name="Oval 159"/>
          <p:cNvSpPr>
            <a:spLocks noChangeArrowheads="1"/>
          </p:cNvSpPr>
          <p:nvPr/>
        </p:nvSpPr>
        <p:spPr bwMode="auto">
          <a:xfrm>
            <a:off x="3111500" y="4749800"/>
            <a:ext cx="1778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48" name="Oval 160"/>
          <p:cNvSpPr>
            <a:spLocks noChangeArrowheads="1"/>
          </p:cNvSpPr>
          <p:nvPr/>
        </p:nvSpPr>
        <p:spPr bwMode="auto">
          <a:xfrm>
            <a:off x="2362200" y="4991100"/>
            <a:ext cx="190500" cy="228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49" name="Oval 161"/>
          <p:cNvSpPr>
            <a:spLocks noChangeArrowheads="1"/>
          </p:cNvSpPr>
          <p:nvPr/>
        </p:nvSpPr>
        <p:spPr bwMode="auto">
          <a:xfrm>
            <a:off x="2362200" y="4991100"/>
            <a:ext cx="1905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50" name="Oval 162"/>
          <p:cNvSpPr>
            <a:spLocks noChangeArrowheads="1"/>
          </p:cNvSpPr>
          <p:nvPr/>
        </p:nvSpPr>
        <p:spPr bwMode="auto">
          <a:xfrm>
            <a:off x="1625600" y="5219700"/>
            <a:ext cx="190500" cy="228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51" name="Oval 163"/>
          <p:cNvSpPr>
            <a:spLocks noChangeArrowheads="1"/>
          </p:cNvSpPr>
          <p:nvPr/>
        </p:nvSpPr>
        <p:spPr bwMode="auto">
          <a:xfrm>
            <a:off x="1625600" y="5219700"/>
            <a:ext cx="1905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52" name="Freeform 164"/>
          <p:cNvSpPr>
            <a:spLocks/>
          </p:cNvSpPr>
          <p:nvPr/>
        </p:nvSpPr>
        <p:spPr bwMode="auto">
          <a:xfrm>
            <a:off x="1168400" y="5562600"/>
            <a:ext cx="368300" cy="469900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232" y="296"/>
              </a:cxn>
              <a:cxn ang="0">
                <a:pos x="0" y="296"/>
              </a:cxn>
              <a:cxn ang="0">
                <a:pos x="112" y="0"/>
              </a:cxn>
            </a:cxnLst>
            <a:rect l="0" t="0" r="r" b="b"/>
            <a:pathLst>
              <a:path w="232" h="296">
                <a:moveTo>
                  <a:pt x="112" y="0"/>
                </a:moveTo>
                <a:lnTo>
                  <a:pt x="232" y="296"/>
                </a:lnTo>
                <a:lnTo>
                  <a:pt x="0" y="296"/>
                </a:lnTo>
                <a:lnTo>
                  <a:pt x="11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53" name="Freeform 165"/>
          <p:cNvSpPr>
            <a:spLocks/>
          </p:cNvSpPr>
          <p:nvPr/>
        </p:nvSpPr>
        <p:spPr bwMode="auto">
          <a:xfrm>
            <a:off x="1333500" y="5562600"/>
            <a:ext cx="228600" cy="4826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8"/>
              </a:cxn>
              <a:cxn ang="0">
                <a:pos x="120" y="304"/>
              </a:cxn>
              <a:cxn ang="0">
                <a:pos x="128" y="304"/>
              </a:cxn>
              <a:cxn ang="0">
                <a:pos x="144" y="304"/>
              </a:cxn>
              <a:cxn ang="0">
                <a:pos x="136" y="296"/>
              </a:cxn>
              <a:cxn ang="0">
                <a:pos x="16" y="0"/>
              </a:cxn>
            </a:cxnLst>
            <a:rect l="0" t="0" r="r" b="b"/>
            <a:pathLst>
              <a:path w="144" h="304">
                <a:moveTo>
                  <a:pt x="16" y="0"/>
                </a:moveTo>
                <a:lnTo>
                  <a:pt x="0" y="8"/>
                </a:lnTo>
                <a:lnTo>
                  <a:pt x="120" y="304"/>
                </a:lnTo>
                <a:lnTo>
                  <a:pt x="128" y="304"/>
                </a:lnTo>
                <a:lnTo>
                  <a:pt x="144" y="304"/>
                </a:lnTo>
                <a:lnTo>
                  <a:pt x="136" y="29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54" name="Freeform 166"/>
          <p:cNvSpPr>
            <a:spLocks/>
          </p:cNvSpPr>
          <p:nvPr/>
        </p:nvSpPr>
        <p:spPr bwMode="auto">
          <a:xfrm>
            <a:off x="1155700" y="6019800"/>
            <a:ext cx="381000" cy="25400"/>
          </a:xfrm>
          <a:custGeom>
            <a:avLst/>
            <a:gdLst/>
            <a:ahLst/>
            <a:cxnLst>
              <a:cxn ang="0">
                <a:pos x="240" y="16"/>
              </a:cxn>
              <a:cxn ang="0">
                <a:pos x="240" y="0"/>
              </a:cxn>
              <a:cxn ang="0">
                <a:pos x="8" y="0"/>
              </a:cxn>
              <a:cxn ang="0">
                <a:pos x="0" y="8"/>
              </a:cxn>
              <a:cxn ang="0">
                <a:pos x="0" y="16"/>
              </a:cxn>
              <a:cxn ang="0">
                <a:pos x="8" y="16"/>
              </a:cxn>
              <a:cxn ang="0">
                <a:pos x="240" y="16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55" name="Freeform 167"/>
          <p:cNvSpPr>
            <a:spLocks/>
          </p:cNvSpPr>
          <p:nvPr/>
        </p:nvSpPr>
        <p:spPr bwMode="auto">
          <a:xfrm>
            <a:off x="1155700" y="5524500"/>
            <a:ext cx="203200" cy="520700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16" y="328"/>
              </a:cxn>
              <a:cxn ang="0">
                <a:pos x="128" y="32"/>
              </a:cxn>
              <a:cxn ang="0">
                <a:pos x="128" y="24"/>
              </a:cxn>
              <a:cxn ang="0">
                <a:pos x="120" y="0"/>
              </a:cxn>
              <a:cxn ang="0">
                <a:pos x="112" y="24"/>
              </a:cxn>
              <a:cxn ang="0">
                <a:pos x="0" y="320"/>
              </a:cxn>
            </a:cxnLst>
            <a:rect l="0" t="0" r="r" b="b"/>
            <a:pathLst>
              <a:path w="128" h="328">
                <a:moveTo>
                  <a:pt x="0" y="320"/>
                </a:moveTo>
                <a:lnTo>
                  <a:pt x="16" y="328"/>
                </a:lnTo>
                <a:lnTo>
                  <a:pt x="128" y="32"/>
                </a:lnTo>
                <a:lnTo>
                  <a:pt x="128" y="24"/>
                </a:lnTo>
                <a:lnTo>
                  <a:pt x="120" y="0"/>
                </a:lnTo>
                <a:lnTo>
                  <a:pt x="112" y="24"/>
                </a:lnTo>
                <a:lnTo>
                  <a:pt x="0" y="3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56" name="Rectangle 168"/>
          <p:cNvSpPr>
            <a:spLocks noChangeArrowheads="1"/>
          </p:cNvSpPr>
          <p:nvPr/>
        </p:nvSpPr>
        <p:spPr bwMode="auto">
          <a:xfrm>
            <a:off x="3492500" y="585470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457" name="Rectangle 169"/>
          <p:cNvSpPr>
            <a:spLocks noChangeArrowheads="1"/>
          </p:cNvSpPr>
          <p:nvPr/>
        </p:nvSpPr>
        <p:spPr bwMode="auto">
          <a:xfrm>
            <a:off x="3568700" y="591820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latin typeface="Times" pitchFamily="18" charset="0"/>
              </a:rPr>
              <a:t>3</a:t>
            </a:r>
            <a:endParaRPr lang="en-US">
              <a:latin typeface="Garamond" pitchFamily="18" charset="0"/>
            </a:endParaRPr>
          </a:p>
        </p:txBody>
      </p:sp>
      <p:sp>
        <p:nvSpPr>
          <p:cNvPr id="908458" name="Rectangle 170"/>
          <p:cNvSpPr>
            <a:spLocks noChangeArrowheads="1"/>
          </p:cNvSpPr>
          <p:nvPr/>
        </p:nvSpPr>
        <p:spPr bwMode="auto">
          <a:xfrm>
            <a:off x="2755900" y="608330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459" name="Rectangle 171"/>
          <p:cNvSpPr>
            <a:spLocks noChangeArrowheads="1"/>
          </p:cNvSpPr>
          <p:nvPr/>
        </p:nvSpPr>
        <p:spPr bwMode="auto">
          <a:xfrm>
            <a:off x="2832100" y="614680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latin typeface="Times" pitchFamily="18" charset="0"/>
              </a:rPr>
              <a:t>2</a:t>
            </a:r>
            <a:endParaRPr lang="en-US">
              <a:latin typeface="Garamond" pitchFamily="18" charset="0"/>
            </a:endParaRPr>
          </a:p>
        </p:txBody>
      </p:sp>
      <p:sp>
        <p:nvSpPr>
          <p:cNvPr id="908460" name="Rectangle 172"/>
          <p:cNvSpPr>
            <a:spLocks noChangeArrowheads="1"/>
          </p:cNvSpPr>
          <p:nvPr/>
        </p:nvSpPr>
        <p:spPr bwMode="auto">
          <a:xfrm>
            <a:off x="2006600" y="631190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461" name="Rectangle 173"/>
          <p:cNvSpPr>
            <a:spLocks noChangeArrowheads="1"/>
          </p:cNvSpPr>
          <p:nvPr/>
        </p:nvSpPr>
        <p:spPr bwMode="auto">
          <a:xfrm>
            <a:off x="2095500" y="637540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latin typeface="Times" pitchFamily="18" charset="0"/>
              </a:rPr>
              <a:t>1</a:t>
            </a:r>
            <a:endParaRPr lang="en-US">
              <a:latin typeface="Garamond" pitchFamily="18" charset="0"/>
            </a:endParaRPr>
          </a:p>
        </p:txBody>
      </p:sp>
      <p:sp>
        <p:nvSpPr>
          <p:cNvPr id="908462" name="Rectangle 174"/>
          <p:cNvSpPr>
            <a:spLocks noChangeArrowheads="1"/>
          </p:cNvSpPr>
          <p:nvPr/>
        </p:nvSpPr>
        <p:spPr bwMode="auto">
          <a:xfrm>
            <a:off x="1270000" y="608330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463" name="Rectangle 175"/>
          <p:cNvSpPr>
            <a:spLocks noChangeArrowheads="1"/>
          </p:cNvSpPr>
          <p:nvPr/>
        </p:nvSpPr>
        <p:spPr bwMode="auto">
          <a:xfrm>
            <a:off x="1358900" y="614680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latin typeface="Times" pitchFamily="18" charset="0"/>
              </a:rPr>
              <a:t>0</a:t>
            </a:r>
            <a:endParaRPr lang="en-US">
              <a:latin typeface="Garamond" pitchFamily="18" charset="0"/>
            </a:endParaRPr>
          </a:p>
        </p:txBody>
      </p:sp>
      <p:sp>
        <p:nvSpPr>
          <p:cNvPr id="908464" name="Rectangle 176"/>
          <p:cNvSpPr>
            <a:spLocks noChangeArrowheads="1"/>
          </p:cNvSpPr>
          <p:nvPr/>
        </p:nvSpPr>
        <p:spPr bwMode="auto">
          <a:xfrm>
            <a:off x="1549400" y="54483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a = x</a:t>
            </a:r>
            <a:endParaRPr lang="en-US">
              <a:latin typeface="Garamond" pitchFamily="18" charset="0"/>
            </a:endParaRPr>
          </a:p>
        </p:txBody>
      </p:sp>
      <p:sp>
        <p:nvSpPr>
          <p:cNvPr id="908465" name="Rectangle 177"/>
          <p:cNvSpPr>
            <a:spLocks noChangeArrowheads="1"/>
          </p:cNvSpPr>
          <p:nvPr/>
        </p:nvSpPr>
        <p:spPr bwMode="auto">
          <a:xfrm>
            <a:off x="2298700" y="52197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b = y</a:t>
            </a:r>
            <a:endParaRPr lang="en-US">
              <a:latin typeface="Garamond" pitchFamily="18" charset="0"/>
            </a:endParaRPr>
          </a:p>
        </p:txBody>
      </p:sp>
      <p:sp>
        <p:nvSpPr>
          <p:cNvPr id="908466" name="Rectangle 178"/>
          <p:cNvSpPr>
            <a:spLocks noChangeArrowheads="1"/>
          </p:cNvSpPr>
          <p:nvPr/>
        </p:nvSpPr>
        <p:spPr bwMode="auto">
          <a:xfrm>
            <a:off x="3048000" y="4978400"/>
            <a:ext cx="3825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c = z</a:t>
            </a:r>
            <a:endParaRPr lang="en-US">
              <a:latin typeface="Garamond" pitchFamily="18" charset="0"/>
            </a:endParaRPr>
          </a:p>
        </p:txBody>
      </p:sp>
      <p:sp>
        <p:nvSpPr>
          <p:cNvPr id="908467" name="Freeform 179"/>
          <p:cNvSpPr>
            <a:spLocks/>
          </p:cNvSpPr>
          <p:nvPr/>
        </p:nvSpPr>
        <p:spPr bwMode="auto">
          <a:xfrm>
            <a:off x="6057900" y="4851400"/>
            <a:ext cx="25400" cy="381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0"/>
              </a:cxn>
              <a:cxn ang="0">
                <a:pos x="0" y="24"/>
              </a:cxn>
              <a:cxn ang="0">
                <a:pos x="16" y="16"/>
              </a:cxn>
              <a:cxn ang="0">
                <a:pos x="8" y="0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0" y="0"/>
                </a:lnTo>
                <a:lnTo>
                  <a:pt x="0" y="24"/>
                </a:lnTo>
                <a:lnTo>
                  <a:pt x="16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68" name="Freeform 180"/>
          <p:cNvSpPr>
            <a:spLocks/>
          </p:cNvSpPr>
          <p:nvPr/>
        </p:nvSpPr>
        <p:spPr bwMode="auto">
          <a:xfrm>
            <a:off x="7366000" y="4508500"/>
            <a:ext cx="25400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0"/>
              </a:cxn>
              <a:cxn ang="0">
                <a:pos x="16" y="16"/>
              </a:cxn>
              <a:cxn ang="0">
                <a:pos x="8" y="16"/>
              </a:cxn>
              <a:cxn ang="0">
                <a:pos x="0" y="0"/>
              </a:cxn>
            </a:cxnLst>
            <a:rect l="0" t="0" r="r" b="b"/>
            <a:pathLst>
              <a:path w="16" h="16">
                <a:moveTo>
                  <a:pt x="0" y="0"/>
                </a:moveTo>
                <a:lnTo>
                  <a:pt x="8" y="0"/>
                </a:lnTo>
                <a:lnTo>
                  <a:pt x="16" y="16"/>
                </a:lnTo>
                <a:lnTo>
                  <a:pt x="8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69" name="Freeform 181"/>
          <p:cNvSpPr>
            <a:spLocks/>
          </p:cNvSpPr>
          <p:nvPr/>
        </p:nvSpPr>
        <p:spPr bwMode="auto">
          <a:xfrm>
            <a:off x="6070600" y="4508500"/>
            <a:ext cx="1308100" cy="368300"/>
          </a:xfrm>
          <a:custGeom>
            <a:avLst/>
            <a:gdLst/>
            <a:ahLst/>
            <a:cxnLst>
              <a:cxn ang="0">
                <a:pos x="0" y="216"/>
              </a:cxn>
              <a:cxn ang="0">
                <a:pos x="8" y="232"/>
              </a:cxn>
              <a:cxn ang="0">
                <a:pos x="824" y="16"/>
              </a:cxn>
              <a:cxn ang="0">
                <a:pos x="816" y="0"/>
              </a:cxn>
              <a:cxn ang="0">
                <a:pos x="0" y="216"/>
              </a:cxn>
            </a:cxnLst>
            <a:rect l="0" t="0" r="r" b="b"/>
            <a:pathLst>
              <a:path w="824" h="232">
                <a:moveTo>
                  <a:pt x="0" y="216"/>
                </a:moveTo>
                <a:lnTo>
                  <a:pt x="8" y="232"/>
                </a:lnTo>
                <a:lnTo>
                  <a:pt x="824" y="16"/>
                </a:lnTo>
                <a:lnTo>
                  <a:pt x="816" y="0"/>
                </a:lnTo>
                <a:lnTo>
                  <a:pt x="0" y="2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70" name="Freeform 182"/>
          <p:cNvSpPr>
            <a:spLocks/>
          </p:cNvSpPr>
          <p:nvPr/>
        </p:nvSpPr>
        <p:spPr bwMode="auto">
          <a:xfrm>
            <a:off x="6997700" y="5346700"/>
            <a:ext cx="368300" cy="698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232" y="440"/>
              </a:cxn>
              <a:cxn ang="0">
                <a:pos x="0" y="440"/>
              </a:cxn>
              <a:cxn ang="0">
                <a:pos x="120" y="0"/>
              </a:cxn>
            </a:cxnLst>
            <a:rect l="0" t="0" r="r" b="b"/>
            <a:pathLst>
              <a:path w="232" h="440">
                <a:moveTo>
                  <a:pt x="120" y="0"/>
                </a:moveTo>
                <a:lnTo>
                  <a:pt x="232" y="440"/>
                </a:lnTo>
                <a:lnTo>
                  <a:pt x="0" y="440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71" name="Freeform 183"/>
          <p:cNvSpPr>
            <a:spLocks/>
          </p:cNvSpPr>
          <p:nvPr/>
        </p:nvSpPr>
        <p:spPr bwMode="auto">
          <a:xfrm>
            <a:off x="7162800" y="5334000"/>
            <a:ext cx="228600" cy="7239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8"/>
              </a:cxn>
              <a:cxn ang="0">
                <a:pos x="120" y="456"/>
              </a:cxn>
              <a:cxn ang="0">
                <a:pos x="128" y="456"/>
              </a:cxn>
              <a:cxn ang="0">
                <a:pos x="144" y="456"/>
              </a:cxn>
              <a:cxn ang="0">
                <a:pos x="136" y="448"/>
              </a:cxn>
              <a:cxn ang="0">
                <a:pos x="16" y="0"/>
              </a:cxn>
            </a:cxnLst>
            <a:rect l="0" t="0" r="r" b="b"/>
            <a:pathLst>
              <a:path w="144" h="456">
                <a:moveTo>
                  <a:pt x="16" y="0"/>
                </a:moveTo>
                <a:lnTo>
                  <a:pt x="0" y="8"/>
                </a:lnTo>
                <a:lnTo>
                  <a:pt x="120" y="456"/>
                </a:lnTo>
                <a:lnTo>
                  <a:pt x="128" y="456"/>
                </a:lnTo>
                <a:lnTo>
                  <a:pt x="144" y="456"/>
                </a:lnTo>
                <a:lnTo>
                  <a:pt x="136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72" name="Freeform 184"/>
          <p:cNvSpPr>
            <a:spLocks/>
          </p:cNvSpPr>
          <p:nvPr/>
        </p:nvSpPr>
        <p:spPr bwMode="auto">
          <a:xfrm>
            <a:off x="6985000" y="6032500"/>
            <a:ext cx="381000" cy="25400"/>
          </a:xfrm>
          <a:custGeom>
            <a:avLst/>
            <a:gdLst/>
            <a:ahLst/>
            <a:cxnLst>
              <a:cxn ang="0">
                <a:pos x="240" y="16"/>
              </a:cxn>
              <a:cxn ang="0">
                <a:pos x="240" y="0"/>
              </a:cxn>
              <a:cxn ang="0">
                <a:pos x="8" y="0"/>
              </a:cxn>
              <a:cxn ang="0">
                <a:pos x="0" y="8"/>
              </a:cxn>
              <a:cxn ang="0">
                <a:pos x="0" y="16"/>
              </a:cxn>
              <a:cxn ang="0">
                <a:pos x="8" y="16"/>
              </a:cxn>
              <a:cxn ang="0">
                <a:pos x="240" y="16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73" name="Freeform 185"/>
          <p:cNvSpPr>
            <a:spLocks/>
          </p:cNvSpPr>
          <p:nvPr/>
        </p:nvSpPr>
        <p:spPr bwMode="auto">
          <a:xfrm>
            <a:off x="6985000" y="5334000"/>
            <a:ext cx="203200" cy="723900"/>
          </a:xfrm>
          <a:custGeom>
            <a:avLst/>
            <a:gdLst/>
            <a:ahLst/>
            <a:cxnLst>
              <a:cxn ang="0">
                <a:pos x="0" y="448"/>
              </a:cxn>
              <a:cxn ang="0">
                <a:pos x="16" y="456"/>
              </a:cxn>
              <a:cxn ang="0">
                <a:pos x="128" y="8"/>
              </a:cxn>
              <a:cxn ang="0">
                <a:pos x="112" y="8"/>
              </a:cxn>
              <a:cxn ang="0">
                <a:pos x="128" y="0"/>
              </a:cxn>
              <a:cxn ang="0">
                <a:pos x="112" y="0"/>
              </a:cxn>
              <a:cxn ang="0">
                <a:pos x="0" y="448"/>
              </a:cxn>
            </a:cxnLst>
            <a:rect l="0" t="0" r="r" b="b"/>
            <a:pathLst>
              <a:path w="128" h="456">
                <a:moveTo>
                  <a:pt x="0" y="448"/>
                </a:moveTo>
                <a:lnTo>
                  <a:pt x="16" y="456"/>
                </a:lnTo>
                <a:lnTo>
                  <a:pt x="128" y="8"/>
                </a:lnTo>
                <a:lnTo>
                  <a:pt x="112" y="8"/>
                </a:lnTo>
                <a:lnTo>
                  <a:pt x="128" y="0"/>
                </a:lnTo>
                <a:lnTo>
                  <a:pt x="112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74" name="Freeform 186"/>
          <p:cNvSpPr>
            <a:spLocks/>
          </p:cNvSpPr>
          <p:nvPr/>
        </p:nvSpPr>
        <p:spPr bwMode="auto">
          <a:xfrm>
            <a:off x="6261100" y="5346700"/>
            <a:ext cx="368300" cy="698500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232" y="440"/>
              </a:cxn>
              <a:cxn ang="0">
                <a:pos x="0" y="440"/>
              </a:cxn>
              <a:cxn ang="0">
                <a:pos x="112" y="0"/>
              </a:cxn>
            </a:cxnLst>
            <a:rect l="0" t="0" r="r" b="b"/>
            <a:pathLst>
              <a:path w="232" h="440">
                <a:moveTo>
                  <a:pt x="112" y="0"/>
                </a:moveTo>
                <a:lnTo>
                  <a:pt x="232" y="440"/>
                </a:lnTo>
                <a:lnTo>
                  <a:pt x="0" y="440"/>
                </a:lnTo>
                <a:lnTo>
                  <a:pt x="112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75" name="Freeform 187"/>
          <p:cNvSpPr>
            <a:spLocks/>
          </p:cNvSpPr>
          <p:nvPr/>
        </p:nvSpPr>
        <p:spPr bwMode="auto">
          <a:xfrm>
            <a:off x="6426200" y="5334000"/>
            <a:ext cx="228600" cy="7239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8"/>
              </a:cxn>
              <a:cxn ang="0">
                <a:pos x="120" y="456"/>
              </a:cxn>
              <a:cxn ang="0">
                <a:pos x="128" y="456"/>
              </a:cxn>
              <a:cxn ang="0">
                <a:pos x="144" y="456"/>
              </a:cxn>
              <a:cxn ang="0">
                <a:pos x="136" y="448"/>
              </a:cxn>
              <a:cxn ang="0">
                <a:pos x="16" y="0"/>
              </a:cxn>
            </a:cxnLst>
            <a:rect l="0" t="0" r="r" b="b"/>
            <a:pathLst>
              <a:path w="144" h="456">
                <a:moveTo>
                  <a:pt x="16" y="0"/>
                </a:moveTo>
                <a:lnTo>
                  <a:pt x="0" y="8"/>
                </a:lnTo>
                <a:lnTo>
                  <a:pt x="120" y="456"/>
                </a:lnTo>
                <a:lnTo>
                  <a:pt x="128" y="456"/>
                </a:lnTo>
                <a:lnTo>
                  <a:pt x="144" y="456"/>
                </a:lnTo>
                <a:lnTo>
                  <a:pt x="136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76" name="Freeform 188"/>
          <p:cNvSpPr>
            <a:spLocks/>
          </p:cNvSpPr>
          <p:nvPr/>
        </p:nvSpPr>
        <p:spPr bwMode="auto">
          <a:xfrm>
            <a:off x="6235700" y="6032500"/>
            <a:ext cx="393700" cy="25400"/>
          </a:xfrm>
          <a:custGeom>
            <a:avLst/>
            <a:gdLst/>
            <a:ahLst/>
            <a:cxnLst>
              <a:cxn ang="0">
                <a:pos x="248" y="16"/>
              </a:cxn>
              <a:cxn ang="0">
                <a:pos x="248" y="0"/>
              </a:cxn>
              <a:cxn ang="0">
                <a:pos x="8" y="0"/>
              </a:cxn>
              <a:cxn ang="0">
                <a:pos x="0" y="8"/>
              </a:cxn>
              <a:cxn ang="0">
                <a:pos x="0" y="16"/>
              </a:cxn>
              <a:cxn ang="0">
                <a:pos x="8" y="16"/>
              </a:cxn>
              <a:cxn ang="0">
                <a:pos x="248" y="16"/>
              </a:cxn>
            </a:cxnLst>
            <a:rect l="0" t="0" r="r" b="b"/>
            <a:pathLst>
              <a:path w="248" h="16">
                <a:moveTo>
                  <a:pt x="248" y="16"/>
                </a:moveTo>
                <a:lnTo>
                  <a:pt x="248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8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77" name="Freeform 189"/>
          <p:cNvSpPr>
            <a:spLocks/>
          </p:cNvSpPr>
          <p:nvPr/>
        </p:nvSpPr>
        <p:spPr bwMode="auto">
          <a:xfrm>
            <a:off x="6235700" y="5334000"/>
            <a:ext cx="215900" cy="723900"/>
          </a:xfrm>
          <a:custGeom>
            <a:avLst/>
            <a:gdLst/>
            <a:ahLst/>
            <a:cxnLst>
              <a:cxn ang="0">
                <a:pos x="0" y="448"/>
              </a:cxn>
              <a:cxn ang="0">
                <a:pos x="16" y="456"/>
              </a:cxn>
              <a:cxn ang="0">
                <a:pos x="136" y="8"/>
              </a:cxn>
              <a:cxn ang="0">
                <a:pos x="120" y="8"/>
              </a:cxn>
              <a:cxn ang="0">
                <a:pos x="136" y="0"/>
              </a:cxn>
              <a:cxn ang="0">
                <a:pos x="120" y="0"/>
              </a:cxn>
              <a:cxn ang="0">
                <a:pos x="0" y="448"/>
              </a:cxn>
            </a:cxnLst>
            <a:rect l="0" t="0" r="r" b="b"/>
            <a:pathLst>
              <a:path w="136" h="456">
                <a:moveTo>
                  <a:pt x="0" y="448"/>
                </a:moveTo>
                <a:lnTo>
                  <a:pt x="16" y="456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78" name="Freeform 190"/>
          <p:cNvSpPr>
            <a:spLocks/>
          </p:cNvSpPr>
          <p:nvPr/>
        </p:nvSpPr>
        <p:spPr bwMode="auto">
          <a:xfrm>
            <a:off x="5511800" y="5346700"/>
            <a:ext cx="368300" cy="698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232" y="440"/>
              </a:cxn>
              <a:cxn ang="0">
                <a:pos x="0" y="440"/>
              </a:cxn>
              <a:cxn ang="0">
                <a:pos x="120" y="0"/>
              </a:cxn>
            </a:cxnLst>
            <a:rect l="0" t="0" r="r" b="b"/>
            <a:pathLst>
              <a:path w="232" h="440">
                <a:moveTo>
                  <a:pt x="120" y="0"/>
                </a:moveTo>
                <a:lnTo>
                  <a:pt x="232" y="440"/>
                </a:lnTo>
                <a:lnTo>
                  <a:pt x="0" y="440"/>
                </a:lnTo>
                <a:lnTo>
                  <a:pt x="120" y="0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79" name="Freeform 191"/>
          <p:cNvSpPr>
            <a:spLocks/>
          </p:cNvSpPr>
          <p:nvPr/>
        </p:nvSpPr>
        <p:spPr bwMode="auto">
          <a:xfrm>
            <a:off x="5689600" y="5334000"/>
            <a:ext cx="215900" cy="7239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8"/>
              </a:cxn>
              <a:cxn ang="0">
                <a:pos x="112" y="456"/>
              </a:cxn>
              <a:cxn ang="0">
                <a:pos x="120" y="456"/>
              </a:cxn>
              <a:cxn ang="0">
                <a:pos x="136" y="456"/>
              </a:cxn>
              <a:cxn ang="0">
                <a:pos x="128" y="448"/>
              </a:cxn>
              <a:cxn ang="0">
                <a:pos x="16" y="0"/>
              </a:cxn>
            </a:cxnLst>
            <a:rect l="0" t="0" r="r" b="b"/>
            <a:pathLst>
              <a:path w="136" h="456">
                <a:moveTo>
                  <a:pt x="16" y="0"/>
                </a:moveTo>
                <a:lnTo>
                  <a:pt x="0" y="8"/>
                </a:lnTo>
                <a:lnTo>
                  <a:pt x="112" y="456"/>
                </a:lnTo>
                <a:lnTo>
                  <a:pt x="120" y="456"/>
                </a:lnTo>
                <a:lnTo>
                  <a:pt x="136" y="456"/>
                </a:lnTo>
                <a:lnTo>
                  <a:pt x="128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80" name="Freeform 192"/>
          <p:cNvSpPr>
            <a:spLocks/>
          </p:cNvSpPr>
          <p:nvPr/>
        </p:nvSpPr>
        <p:spPr bwMode="auto">
          <a:xfrm>
            <a:off x="5499100" y="6032500"/>
            <a:ext cx="381000" cy="25400"/>
          </a:xfrm>
          <a:custGeom>
            <a:avLst/>
            <a:gdLst/>
            <a:ahLst/>
            <a:cxnLst>
              <a:cxn ang="0">
                <a:pos x="240" y="16"/>
              </a:cxn>
              <a:cxn ang="0">
                <a:pos x="240" y="0"/>
              </a:cxn>
              <a:cxn ang="0">
                <a:pos x="8" y="0"/>
              </a:cxn>
              <a:cxn ang="0">
                <a:pos x="0" y="8"/>
              </a:cxn>
              <a:cxn ang="0">
                <a:pos x="0" y="16"/>
              </a:cxn>
              <a:cxn ang="0">
                <a:pos x="8" y="16"/>
              </a:cxn>
              <a:cxn ang="0">
                <a:pos x="240" y="16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81" name="Freeform 193"/>
          <p:cNvSpPr>
            <a:spLocks/>
          </p:cNvSpPr>
          <p:nvPr/>
        </p:nvSpPr>
        <p:spPr bwMode="auto">
          <a:xfrm>
            <a:off x="5499100" y="5334000"/>
            <a:ext cx="215900" cy="723900"/>
          </a:xfrm>
          <a:custGeom>
            <a:avLst/>
            <a:gdLst/>
            <a:ahLst/>
            <a:cxnLst>
              <a:cxn ang="0">
                <a:pos x="0" y="448"/>
              </a:cxn>
              <a:cxn ang="0">
                <a:pos x="16" y="456"/>
              </a:cxn>
              <a:cxn ang="0">
                <a:pos x="136" y="8"/>
              </a:cxn>
              <a:cxn ang="0">
                <a:pos x="120" y="8"/>
              </a:cxn>
              <a:cxn ang="0">
                <a:pos x="136" y="0"/>
              </a:cxn>
              <a:cxn ang="0">
                <a:pos x="120" y="0"/>
              </a:cxn>
              <a:cxn ang="0">
                <a:pos x="0" y="448"/>
              </a:cxn>
            </a:cxnLst>
            <a:rect l="0" t="0" r="r" b="b"/>
            <a:pathLst>
              <a:path w="136" h="456">
                <a:moveTo>
                  <a:pt x="0" y="448"/>
                </a:moveTo>
                <a:lnTo>
                  <a:pt x="16" y="456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82" name="Freeform 194"/>
          <p:cNvSpPr>
            <a:spLocks/>
          </p:cNvSpPr>
          <p:nvPr/>
        </p:nvSpPr>
        <p:spPr bwMode="auto">
          <a:xfrm>
            <a:off x="6807200" y="5092700"/>
            <a:ext cx="25400" cy="3810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8" y="24"/>
              </a:cxn>
              <a:cxn ang="0">
                <a:pos x="16" y="8"/>
              </a:cxn>
              <a:cxn ang="0">
                <a:pos x="8" y="0"/>
              </a:cxn>
              <a:cxn ang="0">
                <a:pos x="0" y="16"/>
              </a:cxn>
            </a:cxnLst>
            <a:rect l="0" t="0" r="r" b="b"/>
            <a:pathLst>
              <a:path w="16" h="24">
                <a:moveTo>
                  <a:pt x="0" y="16"/>
                </a:moveTo>
                <a:lnTo>
                  <a:pt x="8" y="24"/>
                </a:lnTo>
                <a:lnTo>
                  <a:pt x="16" y="8"/>
                </a:lnTo>
                <a:lnTo>
                  <a:pt x="8" y="0"/>
                </a:lnTo>
                <a:lnTo>
                  <a:pt x="0" y="1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83" name="Freeform 195"/>
          <p:cNvSpPr>
            <a:spLocks/>
          </p:cNvSpPr>
          <p:nvPr/>
        </p:nvSpPr>
        <p:spPr bwMode="auto">
          <a:xfrm>
            <a:off x="6057900" y="4851400"/>
            <a:ext cx="25400" cy="25400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0" y="16"/>
              </a:cxn>
              <a:cxn ang="0">
                <a:pos x="8" y="0"/>
              </a:cxn>
              <a:cxn ang="0">
                <a:pos x="16" y="0"/>
              </a:cxn>
              <a:cxn ang="0">
                <a:pos x="8" y="16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84" name="Freeform 196"/>
          <p:cNvSpPr>
            <a:spLocks/>
          </p:cNvSpPr>
          <p:nvPr/>
        </p:nvSpPr>
        <p:spPr bwMode="auto">
          <a:xfrm>
            <a:off x="6070600" y="4851400"/>
            <a:ext cx="749300" cy="266700"/>
          </a:xfrm>
          <a:custGeom>
            <a:avLst/>
            <a:gdLst/>
            <a:ahLst/>
            <a:cxnLst>
              <a:cxn ang="0">
                <a:pos x="464" y="168"/>
              </a:cxn>
              <a:cxn ang="0">
                <a:pos x="472" y="152"/>
              </a:cxn>
              <a:cxn ang="0">
                <a:pos x="8" y="0"/>
              </a:cxn>
              <a:cxn ang="0">
                <a:pos x="0" y="16"/>
              </a:cxn>
              <a:cxn ang="0">
                <a:pos x="464" y="168"/>
              </a:cxn>
            </a:cxnLst>
            <a:rect l="0" t="0" r="r" b="b"/>
            <a:pathLst>
              <a:path w="472" h="168">
                <a:moveTo>
                  <a:pt x="464" y="168"/>
                </a:moveTo>
                <a:lnTo>
                  <a:pt x="472" y="152"/>
                </a:lnTo>
                <a:lnTo>
                  <a:pt x="8" y="0"/>
                </a:lnTo>
                <a:lnTo>
                  <a:pt x="0" y="16"/>
                </a:lnTo>
                <a:lnTo>
                  <a:pt x="464" y="168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85" name="Freeform 197"/>
          <p:cNvSpPr>
            <a:spLocks/>
          </p:cNvSpPr>
          <p:nvPr/>
        </p:nvSpPr>
        <p:spPr bwMode="auto">
          <a:xfrm>
            <a:off x="6070600" y="4851400"/>
            <a:ext cx="25400" cy="25400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16" y="16"/>
              </a:cxn>
              <a:cxn ang="0">
                <a:pos x="8" y="0"/>
              </a:cxn>
              <a:cxn ang="0">
                <a:pos x="0" y="0"/>
              </a:cxn>
              <a:cxn ang="0">
                <a:pos x="8" y="16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86" name="Freeform 198"/>
          <p:cNvSpPr>
            <a:spLocks/>
          </p:cNvSpPr>
          <p:nvPr/>
        </p:nvSpPr>
        <p:spPr bwMode="auto">
          <a:xfrm>
            <a:off x="5308600" y="5092700"/>
            <a:ext cx="25400" cy="38100"/>
          </a:xfrm>
          <a:custGeom>
            <a:avLst/>
            <a:gdLst/>
            <a:ahLst/>
            <a:cxnLst>
              <a:cxn ang="0">
                <a:pos x="16" y="16"/>
              </a:cxn>
              <a:cxn ang="0">
                <a:pos x="8" y="24"/>
              </a:cxn>
              <a:cxn ang="0">
                <a:pos x="0" y="8"/>
              </a:cxn>
              <a:cxn ang="0">
                <a:pos x="8" y="0"/>
              </a:cxn>
              <a:cxn ang="0">
                <a:pos x="16" y="16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87" name="Freeform 199"/>
          <p:cNvSpPr>
            <a:spLocks/>
          </p:cNvSpPr>
          <p:nvPr/>
        </p:nvSpPr>
        <p:spPr bwMode="auto">
          <a:xfrm>
            <a:off x="5321300" y="4851400"/>
            <a:ext cx="762000" cy="266700"/>
          </a:xfrm>
          <a:custGeom>
            <a:avLst/>
            <a:gdLst/>
            <a:ahLst/>
            <a:cxnLst>
              <a:cxn ang="0">
                <a:pos x="480" y="16"/>
              </a:cxn>
              <a:cxn ang="0">
                <a:pos x="472" y="0"/>
              </a:cxn>
              <a:cxn ang="0">
                <a:pos x="0" y="152"/>
              </a:cxn>
              <a:cxn ang="0">
                <a:pos x="8" y="168"/>
              </a:cxn>
              <a:cxn ang="0">
                <a:pos x="480" y="16"/>
              </a:cxn>
            </a:cxnLst>
            <a:rect l="0" t="0" r="r" b="b"/>
            <a:pathLst>
              <a:path w="480" h="168">
                <a:moveTo>
                  <a:pt x="480" y="16"/>
                </a:moveTo>
                <a:lnTo>
                  <a:pt x="472" y="0"/>
                </a:lnTo>
                <a:lnTo>
                  <a:pt x="0" y="152"/>
                </a:lnTo>
                <a:lnTo>
                  <a:pt x="8" y="168"/>
                </a:lnTo>
                <a:lnTo>
                  <a:pt x="480" y="16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88" name="Freeform 200"/>
          <p:cNvSpPr>
            <a:spLocks/>
          </p:cNvSpPr>
          <p:nvPr/>
        </p:nvSpPr>
        <p:spPr bwMode="auto">
          <a:xfrm>
            <a:off x="5308600" y="5092700"/>
            <a:ext cx="25400" cy="254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8" y="0"/>
              </a:cxn>
              <a:cxn ang="0">
                <a:pos x="0" y="16"/>
              </a:cxn>
              <a:cxn ang="0">
                <a:pos x="8" y="16"/>
              </a:cxn>
              <a:cxn ang="0">
                <a:pos x="16" y="0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89" name="Freeform 201"/>
          <p:cNvSpPr>
            <a:spLocks/>
          </p:cNvSpPr>
          <p:nvPr/>
        </p:nvSpPr>
        <p:spPr bwMode="auto">
          <a:xfrm>
            <a:off x="5702300" y="5321300"/>
            <a:ext cx="25400" cy="381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16" y="8"/>
              </a:cxn>
              <a:cxn ang="0">
                <a:pos x="8" y="24"/>
              </a:cxn>
              <a:cxn ang="0">
                <a:pos x="0" y="16"/>
              </a:cxn>
              <a:cxn ang="0">
                <a:pos x="8" y="0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90" name="Freeform 202"/>
          <p:cNvSpPr>
            <a:spLocks/>
          </p:cNvSpPr>
          <p:nvPr/>
        </p:nvSpPr>
        <p:spPr bwMode="auto">
          <a:xfrm>
            <a:off x="5321300" y="5092700"/>
            <a:ext cx="393700" cy="2540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16"/>
              </a:cxn>
              <a:cxn ang="0">
                <a:pos x="240" y="160"/>
              </a:cxn>
              <a:cxn ang="0">
                <a:pos x="248" y="144"/>
              </a:cxn>
              <a:cxn ang="0">
                <a:pos x="8" y="0"/>
              </a:cxn>
            </a:cxnLst>
            <a:rect l="0" t="0" r="r" b="b"/>
            <a:pathLst>
              <a:path w="248" h="160">
                <a:moveTo>
                  <a:pt x="8" y="0"/>
                </a:moveTo>
                <a:lnTo>
                  <a:pt x="0" y="16"/>
                </a:lnTo>
                <a:lnTo>
                  <a:pt x="240" y="160"/>
                </a:lnTo>
                <a:lnTo>
                  <a:pt x="248" y="144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91" name="Freeform 203"/>
          <p:cNvSpPr>
            <a:spLocks/>
          </p:cNvSpPr>
          <p:nvPr/>
        </p:nvSpPr>
        <p:spPr bwMode="auto">
          <a:xfrm>
            <a:off x="5321300" y="5092700"/>
            <a:ext cx="25400" cy="25400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16" y="16"/>
              </a:cxn>
              <a:cxn ang="0">
                <a:pos x="8" y="0"/>
              </a:cxn>
              <a:cxn ang="0">
                <a:pos x="0" y="0"/>
              </a:cxn>
              <a:cxn ang="0">
                <a:pos x="8" y="16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92" name="Freeform 204"/>
          <p:cNvSpPr>
            <a:spLocks/>
          </p:cNvSpPr>
          <p:nvPr/>
        </p:nvSpPr>
        <p:spPr bwMode="auto">
          <a:xfrm>
            <a:off x="4940300" y="5321300"/>
            <a:ext cx="25400" cy="38100"/>
          </a:xfrm>
          <a:custGeom>
            <a:avLst/>
            <a:gdLst/>
            <a:ahLst/>
            <a:cxnLst>
              <a:cxn ang="0">
                <a:pos x="16" y="16"/>
              </a:cxn>
              <a:cxn ang="0">
                <a:pos x="8" y="24"/>
              </a:cxn>
              <a:cxn ang="0">
                <a:pos x="0" y="8"/>
              </a:cxn>
              <a:cxn ang="0">
                <a:pos x="8" y="0"/>
              </a:cxn>
              <a:cxn ang="0">
                <a:pos x="16" y="16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93" name="Freeform 205"/>
          <p:cNvSpPr>
            <a:spLocks/>
          </p:cNvSpPr>
          <p:nvPr/>
        </p:nvSpPr>
        <p:spPr bwMode="auto">
          <a:xfrm>
            <a:off x="4953000" y="5092700"/>
            <a:ext cx="381000" cy="254000"/>
          </a:xfrm>
          <a:custGeom>
            <a:avLst/>
            <a:gdLst/>
            <a:ahLst/>
            <a:cxnLst>
              <a:cxn ang="0">
                <a:pos x="240" y="16"/>
              </a:cxn>
              <a:cxn ang="0">
                <a:pos x="232" y="0"/>
              </a:cxn>
              <a:cxn ang="0">
                <a:pos x="0" y="144"/>
              </a:cxn>
              <a:cxn ang="0">
                <a:pos x="8" y="160"/>
              </a:cxn>
              <a:cxn ang="0">
                <a:pos x="240" y="16"/>
              </a:cxn>
            </a:cxnLst>
            <a:rect l="0" t="0" r="r" b="b"/>
            <a:pathLst>
              <a:path w="240" h="160">
                <a:moveTo>
                  <a:pt x="240" y="16"/>
                </a:moveTo>
                <a:lnTo>
                  <a:pt x="232" y="0"/>
                </a:lnTo>
                <a:lnTo>
                  <a:pt x="0" y="144"/>
                </a:lnTo>
                <a:lnTo>
                  <a:pt x="8" y="160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94" name="Freeform 206"/>
          <p:cNvSpPr>
            <a:spLocks/>
          </p:cNvSpPr>
          <p:nvPr/>
        </p:nvSpPr>
        <p:spPr bwMode="auto">
          <a:xfrm>
            <a:off x="6794500" y="5092700"/>
            <a:ext cx="25400" cy="254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8" y="0"/>
              </a:cxn>
              <a:cxn ang="0">
                <a:pos x="0" y="16"/>
              </a:cxn>
              <a:cxn ang="0">
                <a:pos x="8" y="16"/>
              </a:cxn>
              <a:cxn ang="0">
                <a:pos x="16" y="0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95" name="Freeform 207"/>
          <p:cNvSpPr>
            <a:spLocks/>
          </p:cNvSpPr>
          <p:nvPr/>
        </p:nvSpPr>
        <p:spPr bwMode="auto">
          <a:xfrm>
            <a:off x="7175500" y="5321300"/>
            <a:ext cx="25400" cy="381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16" y="8"/>
              </a:cxn>
              <a:cxn ang="0">
                <a:pos x="8" y="24"/>
              </a:cxn>
              <a:cxn ang="0">
                <a:pos x="0" y="16"/>
              </a:cxn>
              <a:cxn ang="0">
                <a:pos x="8" y="0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96" name="Freeform 208"/>
          <p:cNvSpPr>
            <a:spLocks/>
          </p:cNvSpPr>
          <p:nvPr/>
        </p:nvSpPr>
        <p:spPr bwMode="auto">
          <a:xfrm>
            <a:off x="6807200" y="5092700"/>
            <a:ext cx="381000" cy="2540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16"/>
              </a:cxn>
              <a:cxn ang="0">
                <a:pos x="232" y="160"/>
              </a:cxn>
              <a:cxn ang="0">
                <a:pos x="240" y="144"/>
              </a:cxn>
              <a:cxn ang="0">
                <a:pos x="8" y="0"/>
              </a:cxn>
            </a:cxnLst>
            <a:rect l="0" t="0" r="r" b="b"/>
            <a:pathLst>
              <a:path w="240" h="160">
                <a:moveTo>
                  <a:pt x="8" y="0"/>
                </a:moveTo>
                <a:lnTo>
                  <a:pt x="0" y="16"/>
                </a:lnTo>
                <a:lnTo>
                  <a:pt x="232" y="160"/>
                </a:lnTo>
                <a:lnTo>
                  <a:pt x="240" y="144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97" name="Freeform 209"/>
          <p:cNvSpPr>
            <a:spLocks/>
          </p:cNvSpPr>
          <p:nvPr/>
        </p:nvSpPr>
        <p:spPr bwMode="auto">
          <a:xfrm>
            <a:off x="6807200" y="5092700"/>
            <a:ext cx="25400" cy="25400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16" y="16"/>
              </a:cxn>
              <a:cxn ang="0">
                <a:pos x="8" y="0"/>
              </a:cxn>
              <a:cxn ang="0">
                <a:pos x="0" y="0"/>
              </a:cxn>
              <a:cxn ang="0">
                <a:pos x="8" y="16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98" name="Freeform 210"/>
          <p:cNvSpPr>
            <a:spLocks/>
          </p:cNvSpPr>
          <p:nvPr/>
        </p:nvSpPr>
        <p:spPr bwMode="auto">
          <a:xfrm>
            <a:off x="6426200" y="5321300"/>
            <a:ext cx="25400" cy="38100"/>
          </a:xfrm>
          <a:custGeom>
            <a:avLst/>
            <a:gdLst/>
            <a:ahLst/>
            <a:cxnLst>
              <a:cxn ang="0">
                <a:pos x="16" y="16"/>
              </a:cxn>
              <a:cxn ang="0">
                <a:pos x="8" y="24"/>
              </a:cxn>
              <a:cxn ang="0">
                <a:pos x="0" y="8"/>
              </a:cxn>
              <a:cxn ang="0">
                <a:pos x="8" y="0"/>
              </a:cxn>
              <a:cxn ang="0">
                <a:pos x="16" y="16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99" name="Freeform 211"/>
          <p:cNvSpPr>
            <a:spLocks/>
          </p:cNvSpPr>
          <p:nvPr/>
        </p:nvSpPr>
        <p:spPr bwMode="auto">
          <a:xfrm>
            <a:off x="6438900" y="5092700"/>
            <a:ext cx="381000" cy="254000"/>
          </a:xfrm>
          <a:custGeom>
            <a:avLst/>
            <a:gdLst/>
            <a:ahLst/>
            <a:cxnLst>
              <a:cxn ang="0">
                <a:pos x="240" y="16"/>
              </a:cxn>
              <a:cxn ang="0">
                <a:pos x="232" y="0"/>
              </a:cxn>
              <a:cxn ang="0">
                <a:pos x="0" y="144"/>
              </a:cxn>
              <a:cxn ang="0">
                <a:pos x="8" y="160"/>
              </a:cxn>
              <a:cxn ang="0">
                <a:pos x="240" y="16"/>
              </a:cxn>
            </a:cxnLst>
            <a:rect l="0" t="0" r="r" b="b"/>
            <a:pathLst>
              <a:path w="240" h="160">
                <a:moveTo>
                  <a:pt x="240" y="16"/>
                </a:moveTo>
                <a:lnTo>
                  <a:pt x="232" y="0"/>
                </a:lnTo>
                <a:lnTo>
                  <a:pt x="0" y="144"/>
                </a:lnTo>
                <a:lnTo>
                  <a:pt x="8" y="160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500" name="Oval 212"/>
          <p:cNvSpPr>
            <a:spLocks noChangeArrowheads="1"/>
          </p:cNvSpPr>
          <p:nvPr/>
        </p:nvSpPr>
        <p:spPr bwMode="auto">
          <a:xfrm>
            <a:off x="6718300" y="4991100"/>
            <a:ext cx="190500" cy="228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501" name="Oval 213"/>
          <p:cNvSpPr>
            <a:spLocks noChangeArrowheads="1"/>
          </p:cNvSpPr>
          <p:nvPr/>
        </p:nvSpPr>
        <p:spPr bwMode="auto">
          <a:xfrm>
            <a:off x="6718300" y="4991100"/>
            <a:ext cx="1905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502" name="Oval 214"/>
          <p:cNvSpPr>
            <a:spLocks noChangeArrowheads="1"/>
          </p:cNvSpPr>
          <p:nvPr/>
        </p:nvSpPr>
        <p:spPr bwMode="auto">
          <a:xfrm>
            <a:off x="5981700" y="4749800"/>
            <a:ext cx="177800" cy="2413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503" name="Oval 215"/>
          <p:cNvSpPr>
            <a:spLocks noChangeArrowheads="1"/>
          </p:cNvSpPr>
          <p:nvPr/>
        </p:nvSpPr>
        <p:spPr bwMode="auto">
          <a:xfrm>
            <a:off x="5981700" y="4749800"/>
            <a:ext cx="1778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504" name="Oval 216"/>
          <p:cNvSpPr>
            <a:spLocks noChangeArrowheads="1"/>
          </p:cNvSpPr>
          <p:nvPr/>
        </p:nvSpPr>
        <p:spPr bwMode="auto">
          <a:xfrm>
            <a:off x="5232400" y="4991100"/>
            <a:ext cx="190500" cy="228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505" name="Oval 217"/>
          <p:cNvSpPr>
            <a:spLocks noChangeArrowheads="1"/>
          </p:cNvSpPr>
          <p:nvPr/>
        </p:nvSpPr>
        <p:spPr bwMode="auto">
          <a:xfrm>
            <a:off x="5232400" y="4991100"/>
            <a:ext cx="1905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506" name="Freeform 218"/>
          <p:cNvSpPr>
            <a:spLocks/>
          </p:cNvSpPr>
          <p:nvPr/>
        </p:nvSpPr>
        <p:spPr bwMode="auto">
          <a:xfrm>
            <a:off x="4775200" y="5346700"/>
            <a:ext cx="368300" cy="469900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232" y="296"/>
              </a:cxn>
              <a:cxn ang="0">
                <a:pos x="0" y="296"/>
              </a:cxn>
              <a:cxn ang="0">
                <a:pos x="112" y="0"/>
              </a:cxn>
            </a:cxnLst>
            <a:rect l="0" t="0" r="r" b="b"/>
            <a:pathLst>
              <a:path w="232" h="296">
                <a:moveTo>
                  <a:pt x="112" y="0"/>
                </a:moveTo>
                <a:lnTo>
                  <a:pt x="232" y="296"/>
                </a:lnTo>
                <a:lnTo>
                  <a:pt x="0" y="296"/>
                </a:lnTo>
                <a:lnTo>
                  <a:pt x="11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507" name="Freeform 219"/>
          <p:cNvSpPr>
            <a:spLocks/>
          </p:cNvSpPr>
          <p:nvPr/>
        </p:nvSpPr>
        <p:spPr bwMode="auto">
          <a:xfrm>
            <a:off x="4940300" y="5334000"/>
            <a:ext cx="228600" cy="4826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8"/>
              </a:cxn>
              <a:cxn ang="0">
                <a:pos x="120" y="304"/>
              </a:cxn>
              <a:cxn ang="0">
                <a:pos x="128" y="304"/>
              </a:cxn>
              <a:cxn ang="0">
                <a:pos x="144" y="304"/>
              </a:cxn>
              <a:cxn ang="0">
                <a:pos x="136" y="296"/>
              </a:cxn>
              <a:cxn ang="0">
                <a:pos x="16" y="0"/>
              </a:cxn>
            </a:cxnLst>
            <a:rect l="0" t="0" r="r" b="b"/>
            <a:pathLst>
              <a:path w="144" h="304">
                <a:moveTo>
                  <a:pt x="16" y="0"/>
                </a:moveTo>
                <a:lnTo>
                  <a:pt x="0" y="8"/>
                </a:lnTo>
                <a:lnTo>
                  <a:pt x="120" y="304"/>
                </a:lnTo>
                <a:lnTo>
                  <a:pt x="128" y="304"/>
                </a:lnTo>
                <a:lnTo>
                  <a:pt x="144" y="304"/>
                </a:lnTo>
                <a:lnTo>
                  <a:pt x="136" y="29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508" name="Freeform 220"/>
          <p:cNvSpPr>
            <a:spLocks/>
          </p:cNvSpPr>
          <p:nvPr/>
        </p:nvSpPr>
        <p:spPr bwMode="auto">
          <a:xfrm>
            <a:off x="4762500" y="5791200"/>
            <a:ext cx="381000" cy="25400"/>
          </a:xfrm>
          <a:custGeom>
            <a:avLst/>
            <a:gdLst/>
            <a:ahLst/>
            <a:cxnLst>
              <a:cxn ang="0">
                <a:pos x="240" y="16"/>
              </a:cxn>
              <a:cxn ang="0">
                <a:pos x="240" y="0"/>
              </a:cxn>
              <a:cxn ang="0">
                <a:pos x="8" y="0"/>
              </a:cxn>
              <a:cxn ang="0">
                <a:pos x="0" y="8"/>
              </a:cxn>
              <a:cxn ang="0">
                <a:pos x="0" y="16"/>
              </a:cxn>
              <a:cxn ang="0">
                <a:pos x="8" y="16"/>
              </a:cxn>
              <a:cxn ang="0">
                <a:pos x="240" y="16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509" name="Freeform 221"/>
          <p:cNvSpPr>
            <a:spLocks/>
          </p:cNvSpPr>
          <p:nvPr/>
        </p:nvSpPr>
        <p:spPr bwMode="auto">
          <a:xfrm>
            <a:off x="4762500" y="5295900"/>
            <a:ext cx="203200" cy="520700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16" y="328"/>
              </a:cxn>
              <a:cxn ang="0">
                <a:pos x="128" y="32"/>
              </a:cxn>
              <a:cxn ang="0">
                <a:pos x="128" y="24"/>
              </a:cxn>
              <a:cxn ang="0">
                <a:pos x="120" y="0"/>
              </a:cxn>
              <a:cxn ang="0">
                <a:pos x="112" y="24"/>
              </a:cxn>
              <a:cxn ang="0">
                <a:pos x="0" y="320"/>
              </a:cxn>
            </a:cxnLst>
            <a:rect l="0" t="0" r="r" b="b"/>
            <a:pathLst>
              <a:path w="128" h="328">
                <a:moveTo>
                  <a:pt x="0" y="320"/>
                </a:moveTo>
                <a:lnTo>
                  <a:pt x="16" y="328"/>
                </a:lnTo>
                <a:lnTo>
                  <a:pt x="128" y="32"/>
                </a:lnTo>
                <a:lnTo>
                  <a:pt x="128" y="24"/>
                </a:lnTo>
                <a:lnTo>
                  <a:pt x="120" y="0"/>
                </a:lnTo>
                <a:lnTo>
                  <a:pt x="112" y="24"/>
                </a:lnTo>
                <a:lnTo>
                  <a:pt x="0" y="3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510" name="Rectangle 222"/>
          <p:cNvSpPr>
            <a:spLocks noChangeArrowheads="1"/>
          </p:cNvSpPr>
          <p:nvPr/>
        </p:nvSpPr>
        <p:spPr bwMode="auto">
          <a:xfrm>
            <a:off x="7099300" y="609600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511" name="Rectangle 223"/>
          <p:cNvSpPr>
            <a:spLocks noChangeArrowheads="1"/>
          </p:cNvSpPr>
          <p:nvPr/>
        </p:nvSpPr>
        <p:spPr bwMode="auto">
          <a:xfrm>
            <a:off x="7188200" y="615950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latin typeface="Times" pitchFamily="18" charset="0"/>
              </a:rPr>
              <a:t>3</a:t>
            </a:r>
            <a:endParaRPr lang="en-US">
              <a:latin typeface="Garamond" pitchFamily="18" charset="0"/>
            </a:endParaRPr>
          </a:p>
        </p:txBody>
      </p:sp>
      <p:sp>
        <p:nvSpPr>
          <p:cNvPr id="908512" name="Rectangle 224"/>
          <p:cNvSpPr>
            <a:spLocks noChangeArrowheads="1"/>
          </p:cNvSpPr>
          <p:nvPr/>
        </p:nvSpPr>
        <p:spPr bwMode="auto">
          <a:xfrm>
            <a:off x="6362700" y="609600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513" name="Rectangle 225"/>
          <p:cNvSpPr>
            <a:spLocks noChangeArrowheads="1"/>
          </p:cNvSpPr>
          <p:nvPr/>
        </p:nvSpPr>
        <p:spPr bwMode="auto">
          <a:xfrm>
            <a:off x="6451600" y="615950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latin typeface="Times" pitchFamily="18" charset="0"/>
              </a:rPr>
              <a:t>2</a:t>
            </a:r>
            <a:endParaRPr lang="en-US">
              <a:latin typeface="Garamond" pitchFamily="18" charset="0"/>
            </a:endParaRPr>
          </a:p>
        </p:txBody>
      </p:sp>
      <p:sp>
        <p:nvSpPr>
          <p:cNvPr id="908514" name="Rectangle 226"/>
          <p:cNvSpPr>
            <a:spLocks noChangeArrowheads="1"/>
          </p:cNvSpPr>
          <p:nvPr/>
        </p:nvSpPr>
        <p:spPr bwMode="auto">
          <a:xfrm>
            <a:off x="5626100" y="609600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515" name="Rectangle 227"/>
          <p:cNvSpPr>
            <a:spLocks noChangeArrowheads="1"/>
          </p:cNvSpPr>
          <p:nvPr/>
        </p:nvSpPr>
        <p:spPr bwMode="auto">
          <a:xfrm>
            <a:off x="5702300" y="615950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latin typeface="Times" pitchFamily="18" charset="0"/>
              </a:rPr>
              <a:t>1</a:t>
            </a:r>
            <a:endParaRPr lang="en-US">
              <a:latin typeface="Garamond" pitchFamily="18" charset="0"/>
            </a:endParaRPr>
          </a:p>
        </p:txBody>
      </p:sp>
      <p:sp>
        <p:nvSpPr>
          <p:cNvPr id="908516" name="Rectangle 228"/>
          <p:cNvSpPr>
            <a:spLocks noChangeArrowheads="1"/>
          </p:cNvSpPr>
          <p:nvPr/>
        </p:nvSpPr>
        <p:spPr bwMode="auto">
          <a:xfrm>
            <a:off x="4876800" y="586740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517" name="Rectangle 229"/>
          <p:cNvSpPr>
            <a:spLocks noChangeArrowheads="1"/>
          </p:cNvSpPr>
          <p:nvPr/>
        </p:nvSpPr>
        <p:spPr bwMode="auto">
          <a:xfrm>
            <a:off x="4965700" y="593090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latin typeface="Times" pitchFamily="18" charset="0"/>
              </a:rPr>
              <a:t>0</a:t>
            </a:r>
            <a:endParaRPr lang="en-US">
              <a:latin typeface="Garamond" pitchFamily="18" charset="0"/>
            </a:endParaRPr>
          </a:p>
        </p:txBody>
      </p:sp>
      <p:sp>
        <p:nvSpPr>
          <p:cNvPr id="908518" name="Rectangle 230"/>
          <p:cNvSpPr>
            <a:spLocks noChangeArrowheads="1"/>
          </p:cNvSpPr>
          <p:nvPr/>
        </p:nvSpPr>
        <p:spPr bwMode="auto">
          <a:xfrm>
            <a:off x="5156200" y="52324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a = x</a:t>
            </a:r>
            <a:endParaRPr lang="en-US">
              <a:latin typeface="Garamond" pitchFamily="18" charset="0"/>
            </a:endParaRPr>
          </a:p>
        </p:txBody>
      </p:sp>
      <p:sp>
        <p:nvSpPr>
          <p:cNvPr id="908519" name="Rectangle 231"/>
          <p:cNvSpPr>
            <a:spLocks noChangeArrowheads="1"/>
          </p:cNvSpPr>
          <p:nvPr/>
        </p:nvSpPr>
        <p:spPr bwMode="auto">
          <a:xfrm>
            <a:off x="5905500" y="50165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b = y</a:t>
            </a:r>
            <a:endParaRPr lang="en-US">
              <a:latin typeface="Garamond" pitchFamily="18" charset="0"/>
            </a:endParaRPr>
          </a:p>
        </p:txBody>
      </p:sp>
      <p:sp>
        <p:nvSpPr>
          <p:cNvPr id="908520" name="Rectangle 232"/>
          <p:cNvSpPr>
            <a:spLocks noChangeArrowheads="1"/>
          </p:cNvSpPr>
          <p:nvPr/>
        </p:nvSpPr>
        <p:spPr bwMode="auto">
          <a:xfrm>
            <a:off x="6667500" y="5232400"/>
            <a:ext cx="3825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c = z</a:t>
            </a:r>
            <a:endParaRPr lang="en-US">
              <a:latin typeface="Garamond" pitchFamily="18" charset="0"/>
            </a:endParaRPr>
          </a:p>
        </p:txBody>
      </p:sp>
      <p:sp>
        <p:nvSpPr>
          <p:cNvPr id="908521" name="Oval 233"/>
          <p:cNvSpPr>
            <a:spLocks noChangeArrowheads="1"/>
          </p:cNvSpPr>
          <p:nvPr/>
        </p:nvSpPr>
        <p:spPr bwMode="auto">
          <a:xfrm>
            <a:off x="4406900" y="5283200"/>
            <a:ext cx="50800" cy="508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527" name="Rectangle 239"/>
          <p:cNvSpPr>
            <a:spLocks noChangeArrowheads="1"/>
          </p:cNvSpPr>
          <p:nvPr/>
        </p:nvSpPr>
        <p:spPr bwMode="auto">
          <a:xfrm>
            <a:off x="3733800" y="4800600"/>
            <a:ext cx="1377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Times" pitchFamily="18" charset="0"/>
              </a:rPr>
              <a:t>single rotation</a:t>
            </a:r>
            <a:endParaRPr lang="en-US" sz="2400" dirty="0">
              <a:solidFill>
                <a:srgbClr val="FFFF00"/>
              </a:solidFill>
              <a:latin typeface="Garamond" pitchFamily="18" charset="0"/>
            </a:endParaRPr>
          </a:p>
        </p:txBody>
      </p:sp>
      <p:sp>
        <p:nvSpPr>
          <p:cNvPr id="239" name="Freeform 12"/>
          <p:cNvSpPr>
            <a:spLocks/>
          </p:cNvSpPr>
          <p:nvPr/>
        </p:nvSpPr>
        <p:spPr bwMode="auto">
          <a:xfrm>
            <a:off x="1752600" y="2678113"/>
            <a:ext cx="219075" cy="827087"/>
          </a:xfrm>
          <a:custGeom>
            <a:avLst/>
            <a:gdLst/>
            <a:ahLst/>
            <a:cxnLst>
              <a:cxn ang="0">
                <a:pos x="138" y="9"/>
              </a:cxn>
              <a:cxn ang="0">
                <a:pos x="121" y="0"/>
              </a:cxn>
              <a:cxn ang="0">
                <a:pos x="0" y="512"/>
              </a:cxn>
              <a:cxn ang="0">
                <a:pos x="0" y="521"/>
              </a:cxn>
              <a:cxn ang="0">
                <a:pos x="8" y="521"/>
              </a:cxn>
              <a:cxn ang="0">
                <a:pos x="17" y="521"/>
              </a:cxn>
              <a:cxn ang="0">
                <a:pos x="138" y="9"/>
              </a:cxn>
            </a:cxnLst>
            <a:rect l="0" t="0" r="r" b="b"/>
            <a:pathLst>
              <a:path w="138" h="521">
                <a:moveTo>
                  <a:pt x="138" y="9"/>
                </a:moveTo>
                <a:lnTo>
                  <a:pt x="121" y="0"/>
                </a:lnTo>
                <a:lnTo>
                  <a:pt x="0" y="512"/>
                </a:lnTo>
                <a:lnTo>
                  <a:pt x="0" y="521"/>
                </a:lnTo>
                <a:lnTo>
                  <a:pt x="8" y="521"/>
                </a:lnTo>
                <a:lnTo>
                  <a:pt x="17" y="521"/>
                </a:lnTo>
                <a:lnTo>
                  <a:pt x="138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" name="Freeform 118"/>
          <p:cNvSpPr>
            <a:spLocks/>
          </p:cNvSpPr>
          <p:nvPr/>
        </p:nvSpPr>
        <p:spPr bwMode="auto">
          <a:xfrm>
            <a:off x="4429125" y="5181600"/>
            <a:ext cx="288925" cy="179388"/>
          </a:xfrm>
          <a:custGeom>
            <a:avLst/>
            <a:gdLst/>
            <a:ahLst/>
            <a:cxnLst>
              <a:cxn ang="0">
                <a:pos x="0" y="57"/>
              </a:cxn>
              <a:cxn ang="0">
                <a:pos x="0" y="0"/>
              </a:cxn>
              <a:cxn ang="0">
                <a:pos x="182" y="57"/>
              </a:cxn>
              <a:cxn ang="0">
                <a:pos x="0" y="113"/>
              </a:cxn>
              <a:cxn ang="0">
                <a:pos x="0" y="57"/>
              </a:cxn>
            </a:cxnLst>
            <a:rect l="0" t="0" r="r" b="b"/>
            <a:pathLst>
              <a:path w="182" h="113">
                <a:moveTo>
                  <a:pt x="0" y="57"/>
                </a:moveTo>
                <a:lnTo>
                  <a:pt x="0" y="0"/>
                </a:lnTo>
                <a:lnTo>
                  <a:pt x="182" y="57"/>
                </a:lnTo>
                <a:lnTo>
                  <a:pt x="0" y="113"/>
                </a:lnTo>
                <a:lnTo>
                  <a:pt x="0" y="5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1" name="Rectangle 121"/>
          <p:cNvSpPr>
            <a:spLocks noChangeArrowheads="1"/>
          </p:cNvSpPr>
          <p:nvPr/>
        </p:nvSpPr>
        <p:spPr bwMode="auto">
          <a:xfrm>
            <a:off x="3810000" y="5241925"/>
            <a:ext cx="606425" cy="603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4D67-AC85-48D7-B067-4C828515FC90}" type="slidenum">
              <a:rPr lang="en-US"/>
              <a:pPr/>
              <a:t>37</a:t>
            </a:fld>
            <a:endParaRPr lang="en-US"/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8750"/>
            <a:ext cx="8915400" cy="984250"/>
          </a:xfrm>
        </p:spPr>
        <p:txBody>
          <a:bodyPr/>
          <a:lstStyle/>
          <a:p>
            <a:r>
              <a:rPr lang="en-US" altLang="en-US"/>
              <a:t>Restructuring: Double Rotations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59773" y="1189383"/>
            <a:ext cx="38100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400" dirty="0">
                <a:solidFill>
                  <a:srgbClr val="FFFF00"/>
                </a:solidFill>
              </a:rPr>
              <a:t>Double Rotations </a:t>
            </a:r>
            <a:endParaRPr lang="en-US" altLang="en-US" sz="2800" dirty="0">
              <a:solidFill>
                <a:srgbClr val="FFFF00"/>
              </a:solidFill>
            </a:endParaRPr>
          </a:p>
        </p:txBody>
      </p:sp>
      <p:grpSp>
        <p:nvGrpSpPr>
          <p:cNvPr id="910343" name="Group 7"/>
          <p:cNvGrpSpPr>
            <a:grpSpLocks noChangeAspect="1"/>
          </p:cNvGrpSpPr>
          <p:nvPr/>
        </p:nvGrpSpPr>
        <p:grpSpPr bwMode="auto">
          <a:xfrm>
            <a:off x="719138" y="1778000"/>
            <a:ext cx="7048500" cy="2454275"/>
            <a:chOff x="453" y="1120"/>
            <a:chExt cx="4440" cy="1546"/>
          </a:xfrm>
        </p:grpSpPr>
        <p:sp>
          <p:nvSpPr>
            <p:cNvPr id="910342" name="AutoShape 6"/>
            <p:cNvSpPr>
              <a:spLocks noChangeAspect="1" noChangeArrowheads="1" noTextEdit="1"/>
            </p:cNvSpPr>
            <p:nvPr/>
          </p:nvSpPr>
          <p:spPr bwMode="auto">
            <a:xfrm>
              <a:off x="453" y="1120"/>
              <a:ext cx="4440" cy="1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44" name="Freeform 8"/>
            <p:cNvSpPr>
              <a:spLocks/>
            </p:cNvSpPr>
            <p:nvPr/>
          </p:nvSpPr>
          <p:spPr bwMode="auto">
            <a:xfrm>
              <a:off x="4428" y="1542"/>
              <a:ext cx="17" cy="1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9" y="0"/>
                </a:cxn>
                <a:cxn ang="0">
                  <a:pos x="0" y="18"/>
                </a:cxn>
                <a:cxn ang="0">
                  <a:pos x="9" y="18"/>
                </a:cxn>
                <a:cxn ang="0">
                  <a:pos x="17" y="0"/>
                </a:cxn>
              </a:cxnLst>
              <a:rect l="0" t="0" r="r" b="b"/>
              <a:pathLst>
                <a:path w="17" h="18">
                  <a:moveTo>
                    <a:pt x="17" y="0"/>
                  </a:moveTo>
                  <a:lnTo>
                    <a:pt x="9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45" name="Freeform 9"/>
            <p:cNvSpPr>
              <a:spLocks/>
            </p:cNvSpPr>
            <p:nvPr/>
          </p:nvSpPr>
          <p:spPr bwMode="auto">
            <a:xfrm>
              <a:off x="4691" y="1695"/>
              <a:ext cx="18" cy="2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8" y="9"/>
                </a:cxn>
                <a:cxn ang="0">
                  <a:pos x="9" y="27"/>
                </a:cxn>
                <a:cxn ang="0">
                  <a:pos x="0" y="18"/>
                </a:cxn>
                <a:cxn ang="0">
                  <a:pos x="9" y="0"/>
                </a:cxn>
              </a:cxnLst>
              <a:rect l="0" t="0" r="r" b="b"/>
              <a:pathLst>
                <a:path w="18" h="27">
                  <a:moveTo>
                    <a:pt x="9" y="0"/>
                  </a:moveTo>
                  <a:lnTo>
                    <a:pt x="18" y="9"/>
                  </a:lnTo>
                  <a:lnTo>
                    <a:pt x="9" y="27"/>
                  </a:lnTo>
                  <a:lnTo>
                    <a:pt x="0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46" name="Freeform 10"/>
            <p:cNvSpPr>
              <a:spLocks/>
            </p:cNvSpPr>
            <p:nvPr/>
          </p:nvSpPr>
          <p:spPr bwMode="auto">
            <a:xfrm>
              <a:off x="4437" y="1542"/>
              <a:ext cx="263" cy="17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8"/>
                </a:cxn>
                <a:cxn ang="0">
                  <a:pos x="254" y="171"/>
                </a:cxn>
                <a:cxn ang="0">
                  <a:pos x="263" y="153"/>
                </a:cxn>
                <a:cxn ang="0">
                  <a:pos x="8" y="0"/>
                </a:cxn>
              </a:cxnLst>
              <a:rect l="0" t="0" r="r" b="b"/>
              <a:pathLst>
                <a:path w="263" h="171">
                  <a:moveTo>
                    <a:pt x="8" y="0"/>
                  </a:moveTo>
                  <a:lnTo>
                    <a:pt x="0" y="18"/>
                  </a:lnTo>
                  <a:lnTo>
                    <a:pt x="254" y="171"/>
                  </a:lnTo>
                  <a:lnTo>
                    <a:pt x="263" y="15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47" name="Freeform 11"/>
            <p:cNvSpPr>
              <a:spLocks/>
            </p:cNvSpPr>
            <p:nvPr/>
          </p:nvSpPr>
          <p:spPr bwMode="auto">
            <a:xfrm>
              <a:off x="4560" y="1713"/>
              <a:ext cx="263" cy="504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0" y="504"/>
                </a:cxn>
                <a:cxn ang="0">
                  <a:pos x="263" y="504"/>
                </a:cxn>
                <a:cxn ang="0">
                  <a:pos x="131" y="0"/>
                </a:cxn>
              </a:cxnLst>
              <a:rect l="0" t="0" r="r" b="b"/>
              <a:pathLst>
                <a:path w="263" h="504">
                  <a:moveTo>
                    <a:pt x="131" y="0"/>
                  </a:moveTo>
                  <a:lnTo>
                    <a:pt x="0" y="504"/>
                  </a:lnTo>
                  <a:lnTo>
                    <a:pt x="263" y="50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48" name="Freeform 12"/>
            <p:cNvSpPr>
              <a:spLocks/>
            </p:cNvSpPr>
            <p:nvPr/>
          </p:nvSpPr>
          <p:spPr bwMode="auto">
            <a:xfrm>
              <a:off x="4551" y="1704"/>
              <a:ext cx="149" cy="522"/>
            </a:xfrm>
            <a:custGeom>
              <a:avLst/>
              <a:gdLst/>
              <a:ahLst/>
              <a:cxnLst>
                <a:cxn ang="0">
                  <a:pos x="149" y="9"/>
                </a:cxn>
                <a:cxn ang="0">
                  <a:pos x="131" y="0"/>
                </a:cxn>
                <a:cxn ang="0">
                  <a:pos x="0" y="513"/>
                </a:cxn>
                <a:cxn ang="0">
                  <a:pos x="0" y="522"/>
                </a:cxn>
                <a:cxn ang="0">
                  <a:pos x="9" y="522"/>
                </a:cxn>
                <a:cxn ang="0">
                  <a:pos x="17" y="522"/>
                </a:cxn>
                <a:cxn ang="0">
                  <a:pos x="149" y="9"/>
                </a:cxn>
              </a:cxnLst>
              <a:rect l="0" t="0" r="r" b="b"/>
              <a:pathLst>
                <a:path w="149" h="522">
                  <a:moveTo>
                    <a:pt x="149" y="9"/>
                  </a:moveTo>
                  <a:lnTo>
                    <a:pt x="131" y="0"/>
                  </a:lnTo>
                  <a:lnTo>
                    <a:pt x="0" y="513"/>
                  </a:lnTo>
                  <a:lnTo>
                    <a:pt x="0" y="522"/>
                  </a:lnTo>
                  <a:lnTo>
                    <a:pt x="9" y="522"/>
                  </a:lnTo>
                  <a:lnTo>
                    <a:pt x="17" y="522"/>
                  </a:lnTo>
                  <a:lnTo>
                    <a:pt x="149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49" name="Freeform 13"/>
            <p:cNvSpPr>
              <a:spLocks/>
            </p:cNvSpPr>
            <p:nvPr/>
          </p:nvSpPr>
          <p:spPr bwMode="auto">
            <a:xfrm>
              <a:off x="4560" y="2208"/>
              <a:ext cx="27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"/>
                </a:cxn>
                <a:cxn ang="0">
                  <a:pos x="254" y="18"/>
                </a:cxn>
                <a:cxn ang="0">
                  <a:pos x="272" y="18"/>
                </a:cxn>
                <a:cxn ang="0">
                  <a:pos x="263" y="9"/>
                </a:cxn>
                <a:cxn ang="0">
                  <a:pos x="254" y="0"/>
                </a:cxn>
                <a:cxn ang="0">
                  <a:pos x="0" y="0"/>
                </a:cxn>
              </a:cxnLst>
              <a:rect l="0" t="0" r="r" b="b"/>
              <a:pathLst>
                <a:path w="272" h="18">
                  <a:moveTo>
                    <a:pt x="0" y="0"/>
                  </a:moveTo>
                  <a:lnTo>
                    <a:pt x="0" y="18"/>
                  </a:lnTo>
                  <a:lnTo>
                    <a:pt x="254" y="18"/>
                  </a:lnTo>
                  <a:lnTo>
                    <a:pt x="272" y="18"/>
                  </a:lnTo>
                  <a:lnTo>
                    <a:pt x="263" y="9"/>
                  </a:lnTo>
                  <a:lnTo>
                    <a:pt x="2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50" name="Freeform 14"/>
            <p:cNvSpPr>
              <a:spLocks/>
            </p:cNvSpPr>
            <p:nvPr/>
          </p:nvSpPr>
          <p:spPr bwMode="auto">
            <a:xfrm>
              <a:off x="4682" y="1704"/>
              <a:ext cx="141" cy="522"/>
            </a:xfrm>
            <a:custGeom>
              <a:avLst/>
              <a:gdLst/>
              <a:ahLst/>
              <a:cxnLst>
                <a:cxn ang="0">
                  <a:pos x="123" y="522"/>
                </a:cxn>
                <a:cxn ang="0">
                  <a:pos x="141" y="513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18" y="9"/>
                </a:cxn>
                <a:cxn ang="0">
                  <a:pos x="0" y="9"/>
                </a:cxn>
                <a:cxn ang="0">
                  <a:pos x="123" y="522"/>
                </a:cxn>
              </a:cxnLst>
              <a:rect l="0" t="0" r="r" b="b"/>
              <a:pathLst>
                <a:path w="141" h="522">
                  <a:moveTo>
                    <a:pt x="123" y="522"/>
                  </a:moveTo>
                  <a:lnTo>
                    <a:pt x="141" y="513"/>
                  </a:lnTo>
                  <a:lnTo>
                    <a:pt x="18" y="0"/>
                  </a:lnTo>
                  <a:lnTo>
                    <a:pt x="0" y="0"/>
                  </a:lnTo>
                  <a:lnTo>
                    <a:pt x="18" y="9"/>
                  </a:lnTo>
                  <a:lnTo>
                    <a:pt x="0" y="9"/>
                  </a:lnTo>
                  <a:lnTo>
                    <a:pt x="123" y="5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51" name="Freeform 15"/>
            <p:cNvSpPr>
              <a:spLocks/>
            </p:cNvSpPr>
            <p:nvPr/>
          </p:nvSpPr>
          <p:spPr bwMode="auto">
            <a:xfrm>
              <a:off x="909" y="1372"/>
              <a:ext cx="18" cy="27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9" y="27"/>
                </a:cxn>
                <a:cxn ang="0">
                  <a:pos x="18" y="9"/>
                </a:cxn>
                <a:cxn ang="0">
                  <a:pos x="9" y="0"/>
                </a:cxn>
                <a:cxn ang="0">
                  <a:pos x="0" y="18"/>
                </a:cxn>
              </a:cxnLst>
              <a:rect l="0" t="0" r="r" b="b"/>
              <a:pathLst>
                <a:path w="18" h="27">
                  <a:moveTo>
                    <a:pt x="0" y="18"/>
                  </a:moveTo>
                  <a:lnTo>
                    <a:pt x="9" y="27"/>
                  </a:lnTo>
                  <a:lnTo>
                    <a:pt x="18" y="9"/>
                  </a:lnTo>
                  <a:lnTo>
                    <a:pt x="9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52" name="Freeform 16"/>
            <p:cNvSpPr>
              <a:spLocks/>
            </p:cNvSpPr>
            <p:nvPr/>
          </p:nvSpPr>
          <p:spPr bwMode="auto">
            <a:xfrm>
              <a:off x="514" y="1120"/>
              <a:ext cx="18" cy="18"/>
            </a:xfrm>
            <a:custGeom>
              <a:avLst/>
              <a:gdLst/>
              <a:ahLst/>
              <a:cxnLst>
                <a:cxn ang="0">
                  <a:pos x="9" y="18"/>
                </a:cxn>
                <a:cxn ang="0">
                  <a:pos x="0" y="18"/>
                </a:cxn>
                <a:cxn ang="0">
                  <a:pos x="9" y="0"/>
                </a:cxn>
                <a:cxn ang="0">
                  <a:pos x="18" y="0"/>
                </a:cxn>
                <a:cxn ang="0">
                  <a:pos x="9" y="18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lnTo>
                    <a:pt x="0" y="18"/>
                  </a:lnTo>
                  <a:lnTo>
                    <a:pt x="9" y="0"/>
                  </a:lnTo>
                  <a:lnTo>
                    <a:pt x="18" y="0"/>
                  </a:lnTo>
                  <a:lnTo>
                    <a:pt x="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53" name="Freeform 17"/>
            <p:cNvSpPr>
              <a:spLocks/>
            </p:cNvSpPr>
            <p:nvPr/>
          </p:nvSpPr>
          <p:spPr bwMode="auto">
            <a:xfrm>
              <a:off x="523" y="1120"/>
              <a:ext cx="395" cy="270"/>
            </a:xfrm>
            <a:custGeom>
              <a:avLst/>
              <a:gdLst/>
              <a:ahLst/>
              <a:cxnLst>
                <a:cxn ang="0">
                  <a:pos x="386" y="270"/>
                </a:cxn>
                <a:cxn ang="0">
                  <a:pos x="395" y="252"/>
                </a:cxn>
                <a:cxn ang="0">
                  <a:pos x="9" y="0"/>
                </a:cxn>
                <a:cxn ang="0">
                  <a:pos x="0" y="18"/>
                </a:cxn>
                <a:cxn ang="0">
                  <a:pos x="386" y="270"/>
                </a:cxn>
              </a:cxnLst>
              <a:rect l="0" t="0" r="r" b="b"/>
              <a:pathLst>
                <a:path w="395" h="270">
                  <a:moveTo>
                    <a:pt x="386" y="270"/>
                  </a:moveTo>
                  <a:lnTo>
                    <a:pt x="395" y="252"/>
                  </a:lnTo>
                  <a:lnTo>
                    <a:pt x="9" y="0"/>
                  </a:lnTo>
                  <a:lnTo>
                    <a:pt x="0" y="18"/>
                  </a:lnTo>
                  <a:lnTo>
                    <a:pt x="386" y="2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54" name="Freeform 18"/>
            <p:cNvSpPr>
              <a:spLocks/>
            </p:cNvSpPr>
            <p:nvPr/>
          </p:nvSpPr>
          <p:spPr bwMode="auto">
            <a:xfrm>
              <a:off x="523" y="1551"/>
              <a:ext cx="255" cy="504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504"/>
                </a:cxn>
                <a:cxn ang="0">
                  <a:pos x="255" y="504"/>
                </a:cxn>
                <a:cxn ang="0">
                  <a:pos x="132" y="0"/>
                </a:cxn>
              </a:cxnLst>
              <a:rect l="0" t="0" r="r" b="b"/>
              <a:pathLst>
                <a:path w="255" h="504">
                  <a:moveTo>
                    <a:pt x="132" y="0"/>
                  </a:moveTo>
                  <a:lnTo>
                    <a:pt x="0" y="504"/>
                  </a:lnTo>
                  <a:lnTo>
                    <a:pt x="255" y="504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55" name="Freeform 19"/>
            <p:cNvSpPr>
              <a:spLocks/>
            </p:cNvSpPr>
            <p:nvPr/>
          </p:nvSpPr>
          <p:spPr bwMode="auto">
            <a:xfrm>
              <a:off x="514" y="1551"/>
              <a:ext cx="150" cy="513"/>
            </a:xfrm>
            <a:custGeom>
              <a:avLst/>
              <a:gdLst/>
              <a:ahLst/>
              <a:cxnLst>
                <a:cxn ang="0">
                  <a:pos x="150" y="9"/>
                </a:cxn>
                <a:cxn ang="0">
                  <a:pos x="132" y="0"/>
                </a:cxn>
                <a:cxn ang="0">
                  <a:pos x="0" y="504"/>
                </a:cxn>
                <a:cxn ang="0">
                  <a:pos x="0" y="513"/>
                </a:cxn>
                <a:cxn ang="0">
                  <a:pos x="9" y="513"/>
                </a:cxn>
                <a:cxn ang="0">
                  <a:pos x="18" y="513"/>
                </a:cxn>
                <a:cxn ang="0">
                  <a:pos x="150" y="9"/>
                </a:cxn>
              </a:cxnLst>
              <a:rect l="0" t="0" r="r" b="b"/>
              <a:pathLst>
                <a:path w="150" h="513">
                  <a:moveTo>
                    <a:pt x="150" y="9"/>
                  </a:moveTo>
                  <a:lnTo>
                    <a:pt x="132" y="0"/>
                  </a:lnTo>
                  <a:lnTo>
                    <a:pt x="0" y="504"/>
                  </a:lnTo>
                  <a:lnTo>
                    <a:pt x="0" y="513"/>
                  </a:lnTo>
                  <a:lnTo>
                    <a:pt x="9" y="513"/>
                  </a:lnTo>
                  <a:lnTo>
                    <a:pt x="18" y="513"/>
                  </a:lnTo>
                  <a:lnTo>
                    <a:pt x="15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56" name="Freeform 20"/>
            <p:cNvSpPr>
              <a:spLocks/>
            </p:cNvSpPr>
            <p:nvPr/>
          </p:nvSpPr>
          <p:spPr bwMode="auto">
            <a:xfrm>
              <a:off x="523" y="2046"/>
              <a:ext cx="27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"/>
                </a:cxn>
                <a:cxn ang="0">
                  <a:pos x="255" y="18"/>
                </a:cxn>
                <a:cxn ang="0">
                  <a:pos x="272" y="18"/>
                </a:cxn>
                <a:cxn ang="0">
                  <a:pos x="263" y="9"/>
                </a:cxn>
                <a:cxn ang="0">
                  <a:pos x="255" y="0"/>
                </a:cxn>
                <a:cxn ang="0">
                  <a:pos x="0" y="0"/>
                </a:cxn>
              </a:cxnLst>
              <a:rect l="0" t="0" r="r" b="b"/>
              <a:pathLst>
                <a:path w="272" h="18">
                  <a:moveTo>
                    <a:pt x="0" y="0"/>
                  </a:moveTo>
                  <a:lnTo>
                    <a:pt x="0" y="18"/>
                  </a:lnTo>
                  <a:lnTo>
                    <a:pt x="255" y="18"/>
                  </a:lnTo>
                  <a:lnTo>
                    <a:pt x="272" y="18"/>
                  </a:lnTo>
                  <a:lnTo>
                    <a:pt x="263" y="9"/>
                  </a:lnTo>
                  <a:lnTo>
                    <a:pt x="2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57" name="Freeform 21"/>
            <p:cNvSpPr>
              <a:spLocks/>
            </p:cNvSpPr>
            <p:nvPr/>
          </p:nvSpPr>
          <p:spPr bwMode="auto">
            <a:xfrm>
              <a:off x="646" y="1551"/>
              <a:ext cx="140" cy="513"/>
            </a:xfrm>
            <a:custGeom>
              <a:avLst/>
              <a:gdLst/>
              <a:ahLst/>
              <a:cxnLst>
                <a:cxn ang="0">
                  <a:pos x="123" y="513"/>
                </a:cxn>
                <a:cxn ang="0">
                  <a:pos x="140" y="50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18" y="9"/>
                </a:cxn>
                <a:cxn ang="0">
                  <a:pos x="0" y="9"/>
                </a:cxn>
                <a:cxn ang="0">
                  <a:pos x="123" y="513"/>
                </a:cxn>
              </a:cxnLst>
              <a:rect l="0" t="0" r="r" b="b"/>
              <a:pathLst>
                <a:path w="140" h="513">
                  <a:moveTo>
                    <a:pt x="123" y="513"/>
                  </a:moveTo>
                  <a:lnTo>
                    <a:pt x="140" y="50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18" y="9"/>
                  </a:lnTo>
                  <a:lnTo>
                    <a:pt x="0" y="9"/>
                  </a:lnTo>
                  <a:lnTo>
                    <a:pt x="123" y="5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58" name="Freeform 22"/>
            <p:cNvSpPr>
              <a:spLocks/>
            </p:cNvSpPr>
            <p:nvPr/>
          </p:nvSpPr>
          <p:spPr bwMode="auto">
            <a:xfrm>
              <a:off x="1550" y="1893"/>
              <a:ext cx="263" cy="333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263" y="333"/>
                </a:cxn>
                <a:cxn ang="0">
                  <a:pos x="0" y="333"/>
                </a:cxn>
                <a:cxn ang="0">
                  <a:pos x="131" y="0"/>
                </a:cxn>
              </a:cxnLst>
              <a:rect l="0" t="0" r="r" b="b"/>
              <a:pathLst>
                <a:path w="263" h="333">
                  <a:moveTo>
                    <a:pt x="131" y="0"/>
                  </a:moveTo>
                  <a:lnTo>
                    <a:pt x="263" y="333"/>
                  </a:lnTo>
                  <a:lnTo>
                    <a:pt x="0" y="33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59" name="Freeform 23"/>
            <p:cNvSpPr>
              <a:spLocks/>
            </p:cNvSpPr>
            <p:nvPr/>
          </p:nvSpPr>
          <p:spPr bwMode="auto">
            <a:xfrm>
              <a:off x="1673" y="1893"/>
              <a:ext cx="158" cy="342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9"/>
                </a:cxn>
                <a:cxn ang="0">
                  <a:pos x="131" y="342"/>
                </a:cxn>
                <a:cxn ang="0">
                  <a:pos x="140" y="342"/>
                </a:cxn>
                <a:cxn ang="0">
                  <a:pos x="158" y="342"/>
                </a:cxn>
                <a:cxn ang="0">
                  <a:pos x="149" y="333"/>
                </a:cxn>
                <a:cxn ang="0">
                  <a:pos x="17" y="0"/>
                </a:cxn>
              </a:cxnLst>
              <a:rect l="0" t="0" r="r" b="b"/>
              <a:pathLst>
                <a:path w="158" h="342">
                  <a:moveTo>
                    <a:pt x="17" y="0"/>
                  </a:moveTo>
                  <a:lnTo>
                    <a:pt x="0" y="9"/>
                  </a:lnTo>
                  <a:lnTo>
                    <a:pt x="131" y="342"/>
                  </a:lnTo>
                  <a:lnTo>
                    <a:pt x="140" y="342"/>
                  </a:lnTo>
                  <a:lnTo>
                    <a:pt x="158" y="342"/>
                  </a:lnTo>
                  <a:lnTo>
                    <a:pt x="149" y="33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60" name="Freeform 24"/>
            <p:cNvSpPr>
              <a:spLocks/>
            </p:cNvSpPr>
            <p:nvPr/>
          </p:nvSpPr>
          <p:spPr bwMode="auto">
            <a:xfrm>
              <a:off x="1541" y="2217"/>
              <a:ext cx="272" cy="18"/>
            </a:xfrm>
            <a:custGeom>
              <a:avLst/>
              <a:gdLst/>
              <a:ahLst/>
              <a:cxnLst>
                <a:cxn ang="0">
                  <a:pos x="272" y="18"/>
                </a:cxn>
                <a:cxn ang="0">
                  <a:pos x="272" y="0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9" y="18"/>
                </a:cxn>
                <a:cxn ang="0">
                  <a:pos x="272" y="18"/>
                </a:cxn>
              </a:cxnLst>
              <a:rect l="0" t="0" r="r" b="b"/>
              <a:pathLst>
                <a:path w="272" h="18">
                  <a:moveTo>
                    <a:pt x="272" y="18"/>
                  </a:moveTo>
                  <a:lnTo>
                    <a:pt x="272" y="0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272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61" name="Freeform 25"/>
            <p:cNvSpPr>
              <a:spLocks/>
            </p:cNvSpPr>
            <p:nvPr/>
          </p:nvSpPr>
          <p:spPr bwMode="auto">
            <a:xfrm>
              <a:off x="1541" y="1866"/>
              <a:ext cx="149" cy="369"/>
            </a:xfrm>
            <a:custGeom>
              <a:avLst/>
              <a:gdLst/>
              <a:ahLst/>
              <a:cxnLst>
                <a:cxn ang="0">
                  <a:pos x="0" y="360"/>
                </a:cxn>
                <a:cxn ang="0">
                  <a:pos x="18" y="369"/>
                </a:cxn>
                <a:cxn ang="0">
                  <a:pos x="149" y="36"/>
                </a:cxn>
                <a:cxn ang="0">
                  <a:pos x="149" y="27"/>
                </a:cxn>
                <a:cxn ang="0">
                  <a:pos x="140" y="0"/>
                </a:cxn>
                <a:cxn ang="0">
                  <a:pos x="132" y="27"/>
                </a:cxn>
                <a:cxn ang="0">
                  <a:pos x="0" y="360"/>
                </a:cxn>
              </a:cxnLst>
              <a:rect l="0" t="0" r="r" b="b"/>
              <a:pathLst>
                <a:path w="149" h="369">
                  <a:moveTo>
                    <a:pt x="0" y="360"/>
                  </a:moveTo>
                  <a:lnTo>
                    <a:pt x="18" y="369"/>
                  </a:lnTo>
                  <a:lnTo>
                    <a:pt x="149" y="36"/>
                  </a:lnTo>
                  <a:lnTo>
                    <a:pt x="149" y="27"/>
                  </a:lnTo>
                  <a:lnTo>
                    <a:pt x="140" y="0"/>
                  </a:lnTo>
                  <a:lnTo>
                    <a:pt x="132" y="27"/>
                  </a:lnTo>
                  <a:lnTo>
                    <a:pt x="0" y="3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62" name="Freeform 26"/>
            <p:cNvSpPr>
              <a:spLocks/>
            </p:cNvSpPr>
            <p:nvPr/>
          </p:nvSpPr>
          <p:spPr bwMode="auto">
            <a:xfrm>
              <a:off x="1041" y="1893"/>
              <a:ext cx="254" cy="503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254" y="503"/>
                </a:cxn>
                <a:cxn ang="0">
                  <a:pos x="0" y="503"/>
                </a:cxn>
                <a:cxn ang="0">
                  <a:pos x="123" y="0"/>
                </a:cxn>
              </a:cxnLst>
              <a:rect l="0" t="0" r="r" b="b"/>
              <a:pathLst>
                <a:path w="254" h="503">
                  <a:moveTo>
                    <a:pt x="123" y="0"/>
                  </a:moveTo>
                  <a:lnTo>
                    <a:pt x="254" y="503"/>
                  </a:lnTo>
                  <a:lnTo>
                    <a:pt x="0" y="503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63" name="Freeform 27"/>
            <p:cNvSpPr>
              <a:spLocks/>
            </p:cNvSpPr>
            <p:nvPr/>
          </p:nvSpPr>
          <p:spPr bwMode="auto">
            <a:xfrm>
              <a:off x="1155" y="1893"/>
              <a:ext cx="158" cy="51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9"/>
                </a:cxn>
                <a:cxn ang="0">
                  <a:pos x="132" y="512"/>
                </a:cxn>
                <a:cxn ang="0">
                  <a:pos x="140" y="512"/>
                </a:cxn>
                <a:cxn ang="0">
                  <a:pos x="158" y="512"/>
                </a:cxn>
                <a:cxn ang="0">
                  <a:pos x="149" y="503"/>
                </a:cxn>
                <a:cxn ang="0">
                  <a:pos x="18" y="0"/>
                </a:cxn>
              </a:cxnLst>
              <a:rect l="0" t="0" r="r" b="b"/>
              <a:pathLst>
                <a:path w="158" h="512">
                  <a:moveTo>
                    <a:pt x="18" y="0"/>
                  </a:moveTo>
                  <a:lnTo>
                    <a:pt x="0" y="9"/>
                  </a:lnTo>
                  <a:lnTo>
                    <a:pt x="132" y="512"/>
                  </a:lnTo>
                  <a:lnTo>
                    <a:pt x="140" y="512"/>
                  </a:lnTo>
                  <a:lnTo>
                    <a:pt x="158" y="512"/>
                  </a:lnTo>
                  <a:lnTo>
                    <a:pt x="149" y="50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64" name="Freeform 28"/>
            <p:cNvSpPr>
              <a:spLocks/>
            </p:cNvSpPr>
            <p:nvPr/>
          </p:nvSpPr>
          <p:spPr bwMode="auto">
            <a:xfrm>
              <a:off x="1032" y="2387"/>
              <a:ext cx="263" cy="18"/>
            </a:xfrm>
            <a:custGeom>
              <a:avLst/>
              <a:gdLst/>
              <a:ahLst/>
              <a:cxnLst>
                <a:cxn ang="0">
                  <a:pos x="263" y="18"/>
                </a:cxn>
                <a:cxn ang="0">
                  <a:pos x="263" y="0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9" y="18"/>
                </a:cxn>
                <a:cxn ang="0">
                  <a:pos x="263" y="18"/>
                </a:cxn>
              </a:cxnLst>
              <a:rect l="0" t="0" r="r" b="b"/>
              <a:pathLst>
                <a:path w="263" h="18">
                  <a:moveTo>
                    <a:pt x="263" y="18"/>
                  </a:moveTo>
                  <a:lnTo>
                    <a:pt x="263" y="0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26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65" name="Freeform 29"/>
            <p:cNvSpPr>
              <a:spLocks/>
            </p:cNvSpPr>
            <p:nvPr/>
          </p:nvSpPr>
          <p:spPr bwMode="auto">
            <a:xfrm>
              <a:off x="1032" y="1893"/>
              <a:ext cx="141" cy="512"/>
            </a:xfrm>
            <a:custGeom>
              <a:avLst/>
              <a:gdLst/>
              <a:ahLst/>
              <a:cxnLst>
                <a:cxn ang="0">
                  <a:pos x="0" y="503"/>
                </a:cxn>
                <a:cxn ang="0">
                  <a:pos x="18" y="512"/>
                </a:cxn>
                <a:cxn ang="0">
                  <a:pos x="141" y="9"/>
                </a:cxn>
                <a:cxn ang="0">
                  <a:pos x="123" y="9"/>
                </a:cxn>
                <a:cxn ang="0">
                  <a:pos x="141" y="0"/>
                </a:cxn>
                <a:cxn ang="0">
                  <a:pos x="123" y="0"/>
                </a:cxn>
                <a:cxn ang="0">
                  <a:pos x="0" y="503"/>
                </a:cxn>
              </a:cxnLst>
              <a:rect l="0" t="0" r="r" b="b"/>
              <a:pathLst>
                <a:path w="141" h="512">
                  <a:moveTo>
                    <a:pt x="0" y="503"/>
                  </a:moveTo>
                  <a:lnTo>
                    <a:pt x="18" y="512"/>
                  </a:lnTo>
                  <a:lnTo>
                    <a:pt x="141" y="9"/>
                  </a:lnTo>
                  <a:lnTo>
                    <a:pt x="123" y="9"/>
                  </a:lnTo>
                  <a:lnTo>
                    <a:pt x="141" y="0"/>
                  </a:lnTo>
                  <a:lnTo>
                    <a:pt x="123" y="0"/>
                  </a:lnTo>
                  <a:lnTo>
                    <a:pt x="0" y="5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66" name="Rectangle 30"/>
            <p:cNvSpPr>
              <a:spLocks noChangeArrowheads="1"/>
            </p:cNvSpPr>
            <p:nvPr/>
          </p:nvSpPr>
          <p:spPr bwMode="auto">
            <a:xfrm>
              <a:off x="901" y="1372"/>
              <a:ext cx="8" cy="18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67" name="Rectangle 31"/>
            <p:cNvSpPr>
              <a:spLocks noChangeArrowheads="1"/>
            </p:cNvSpPr>
            <p:nvPr/>
          </p:nvSpPr>
          <p:spPr bwMode="auto">
            <a:xfrm>
              <a:off x="1936" y="1542"/>
              <a:ext cx="9" cy="18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68" name="Freeform 32"/>
            <p:cNvSpPr>
              <a:spLocks/>
            </p:cNvSpPr>
            <p:nvPr/>
          </p:nvSpPr>
          <p:spPr bwMode="auto">
            <a:xfrm>
              <a:off x="909" y="1372"/>
              <a:ext cx="1027" cy="1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"/>
                </a:cxn>
                <a:cxn ang="0">
                  <a:pos x="1027" y="188"/>
                </a:cxn>
                <a:cxn ang="0">
                  <a:pos x="1027" y="170"/>
                </a:cxn>
                <a:cxn ang="0">
                  <a:pos x="0" y="0"/>
                </a:cxn>
              </a:cxnLst>
              <a:rect l="0" t="0" r="r" b="b"/>
              <a:pathLst>
                <a:path w="1027" h="188">
                  <a:moveTo>
                    <a:pt x="0" y="0"/>
                  </a:moveTo>
                  <a:lnTo>
                    <a:pt x="0" y="18"/>
                  </a:lnTo>
                  <a:lnTo>
                    <a:pt x="1027" y="188"/>
                  </a:lnTo>
                  <a:lnTo>
                    <a:pt x="1027" y="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69" name="Freeform 33"/>
            <p:cNvSpPr>
              <a:spLocks/>
            </p:cNvSpPr>
            <p:nvPr/>
          </p:nvSpPr>
          <p:spPr bwMode="auto">
            <a:xfrm>
              <a:off x="1418" y="1713"/>
              <a:ext cx="18" cy="2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9"/>
                </a:cxn>
                <a:cxn ang="0">
                  <a:pos x="9" y="27"/>
                </a:cxn>
                <a:cxn ang="0">
                  <a:pos x="18" y="18"/>
                </a:cxn>
                <a:cxn ang="0">
                  <a:pos x="9" y="0"/>
                </a:cxn>
              </a:cxnLst>
              <a:rect l="0" t="0" r="r" b="b"/>
              <a:pathLst>
                <a:path w="18" h="27">
                  <a:moveTo>
                    <a:pt x="9" y="0"/>
                  </a:moveTo>
                  <a:lnTo>
                    <a:pt x="0" y="9"/>
                  </a:lnTo>
                  <a:lnTo>
                    <a:pt x="9" y="27"/>
                  </a:lnTo>
                  <a:lnTo>
                    <a:pt x="18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70" name="Freeform 34"/>
            <p:cNvSpPr>
              <a:spLocks/>
            </p:cNvSpPr>
            <p:nvPr/>
          </p:nvSpPr>
          <p:spPr bwMode="auto">
            <a:xfrm>
              <a:off x="1936" y="1542"/>
              <a:ext cx="17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17" y="18"/>
                </a:cxn>
                <a:cxn ang="0">
                  <a:pos x="9" y="18"/>
                </a:cxn>
                <a:cxn ang="0">
                  <a:pos x="0" y="0"/>
                </a:cxn>
              </a:cxnLst>
              <a:rect l="0" t="0" r="r" b="b"/>
              <a:pathLst>
                <a:path w="17" h="18">
                  <a:moveTo>
                    <a:pt x="0" y="0"/>
                  </a:moveTo>
                  <a:lnTo>
                    <a:pt x="9" y="0"/>
                  </a:lnTo>
                  <a:lnTo>
                    <a:pt x="17" y="18"/>
                  </a:lnTo>
                  <a:lnTo>
                    <a:pt x="9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71" name="Freeform 35"/>
            <p:cNvSpPr>
              <a:spLocks/>
            </p:cNvSpPr>
            <p:nvPr/>
          </p:nvSpPr>
          <p:spPr bwMode="auto">
            <a:xfrm>
              <a:off x="1427" y="1542"/>
              <a:ext cx="518" cy="189"/>
            </a:xfrm>
            <a:custGeom>
              <a:avLst/>
              <a:gdLst/>
              <a:ahLst/>
              <a:cxnLst>
                <a:cxn ang="0">
                  <a:pos x="0" y="171"/>
                </a:cxn>
                <a:cxn ang="0">
                  <a:pos x="9" y="189"/>
                </a:cxn>
                <a:cxn ang="0">
                  <a:pos x="518" y="18"/>
                </a:cxn>
                <a:cxn ang="0">
                  <a:pos x="509" y="0"/>
                </a:cxn>
                <a:cxn ang="0">
                  <a:pos x="0" y="171"/>
                </a:cxn>
              </a:cxnLst>
              <a:rect l="0" t="0" r="r" b="b"/>
              <a:pathLst>
                <a:path w="518" h="189">
                  <a:moveTo>
                    <a:pt x="0" y="171"/>
                  </a:moveTo>
                  <a:lnTo>
                    <a:pt x="9" y="189"/>
                  </a:lnTo>
                  <a:lnTo>
                    <a:pt x="518" y="18"/>
                  </a:lnTo>
                  <a:lnTo>
                    <a:pt x="509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72" name="Freeform 36"/>
            <p:cNvSpPr>
              <a:spLocks/>
            </p:cNvSpPr>
            <p:nvPr/>
          </p:nvSpPr>
          <p:spPr bwMode="auto">
            <a:xfrm>
              <a:off x="1427" y="1713"/>
              <a:ext cx="18" cy="18"/>
            </a:xfrm>
            <a:custGeom>
              <a:avLst/>
              <a:gdLst/>
              <a:ahLst/>
              <a:cxnLst>
                <a:cxn ang="0">
                  <a:pos x="9" y="18"/>
                </a:cxn>
                <a:cxn ang="0">
                  <a:pos x="18" y="18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9" y="18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lnTo>
                    <a:pt x="18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73" name="Freeform 37"/>
            <p:cNvSpPr>
              <a:spLocks/>
            </p:cNvSpPr>
            <p:nvPr/>
          </p:nvSpPr>
          <p:spPr bwMode="auto">
            <a:xfrm>
              <a:off x="1155" y="1884"/>
              <a:ext cx="18" cy="27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9" y="27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8" y="18"/>
                </a:cxn>
              </a:cxnLst>
              <a:rect l="0" t="0" r="r" b="b"/>
              <a:pathLst>
                <a:path w="18" h="27">
                  <a:moveTo>
                    <a:pt x="18" y="18"/>
                  </a:moveTo>
                  <a:lnTo>
                    <a:pt x="9" y="27"/>
                  </a:lnTo>
                  <a:lnTo>
                    <a:pt x="0" y="9"/>
                  </a:lnTo>
                  <a:lnTo>
                    <a:pt x="9" y="0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74" name="Freeform 38"/>
            <p:cNvSpPr>
              <a:spLocks/>
            </p:cNvSpPr>
            <p:nvPr/>
          </p:nvSpPr>
          <p:spPr bwMode="auto">
            <a:xfrm>
              <a:off x="1164" y="1713"/>
              <a:ext cx="272" cy="189"/>
            </a:xfrm>
            <a:custGeom>
              <a:avLst/>
              <a:gdLst/>
              <a:ahLst/>
              <a:cxnLst>
                <a:cxn ang="0">
                  <a:pos x="272" y="18"/>
                </a:cxn>
                <a:cxn ang="0">
                  <a:pos x="263" y="0"/>
                </a:cxn>
                <a:cxn ang="0">
                  <a:pos x="0" y="171"/>
                </a:cxn>
                <a:cxn ang="0">
                  <a:pos x="9" y="189"/>
                </a:cxn>
                <a:cxn ang="0">
                  <a:pos x="272" y="18"/>
                </a:cxn>
              </a:cxnLst>
              <a:rect l="0" t="0" r="r" b="b"/>
              <a:pathLst>
                <a:path w="272" h="189">
                  <a:moveTo>
                    <a:pt x="272" y="18"/>
                  </a:moveTo>
                  <a:lnTo>
                    <a:pt x="263" y="0"/>
                  </a:lnTo>
                  <a:lnTo>
                    <a:pt x="0" y="171"/>
                  </a:lnTo>
                  <a:lnTo>
                    <a:pt x="9" y="189"/>
                  </a:lnTo>
                  <a:lnTo>
                    <a:pt x="272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75" name="Freeform 39"/>
            <p:cNvSpPr>
              <a:spLocks/>
            </p:cNvSpPr>
            <p:nvPr/>
          </p:nvSpPr>
          <p:spPr bwMode="auto">
            <a:xfrm>
              <a:off x="1927" y="1542"/>
              <a:ext cx="18" cy="1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9" y="0"/>
                </a:cxn>
                <a:cxn ang="0">
                  <a:pos x="0" y="18"/>
                </a:cxn>
                <a:cxn ang="0">
                  <a:pos x="9" y="18"/>
                </a:cxn>
                <a:cxn ang="0">
                  <a:pos x="18" y="0"/>
                </a:cxn>
              </a:cxnLst>
              <a:rect l="0" t="0" r="r" b="b"/>
              <a:pathLst>
                <a:path w="18" h="18">
                  <a:moveTo>
                    <a:pt x="18" y="0"/>
                  </a:moveTo>
                  <a:lnTo>
                    <a:pt x="9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76" name="Freeform 40"/>
            <p:cNvSpPr>
              <a:spLocks/>
            </p:cNvSpPr>
            <p:nvPr/>
          </p:nvSpPr>
          <p:spPr bwMode="auto">
            <a:xfrm>
              <a:off x="2199" y="1713"/>
              <a:ext cx="18" cy="2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8" y="9"/>
                </a:cxn>
                <a:cxn ang="0">
                  <a:pos x="9" y="27"/>
                </a:cxn>
                <a:cxn ang="0">
                  <a:pos x="0" y="18"/>
                </a:cxn>
                <a:cxn ang="0">
                  <a:pos x="9" y="0"/>
                </a:cxn>
              </a:cxnLst>
              <a:rect l="0" t="0" r="r" b="b"/>
              <a:pathLst>
                <a:path w="18" h="27">
                  <a:moveTo>
                    <a:pt x="9" y="0"/>
                  </a:moveTo>
                  <a:lnTo>
                    <a:pt x="18" y="9"/>
                  </a:lnTo>
                  <a:lnTo>
                    <a:pt x="9" y="27"/>
                  </a:lnTo>
                  <a:lnTo>
                    <a:pt x="0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77" name="Freeform 41"/>
            <p:cNvSpPr>
              <a:spLocks/>
            </p:cNvSpPr>
            <p:nvPr/>
          </p:nvSpPr>
          <p:spPr bwMode="auto">
            <a:xfrm>
              <a:off x="1936" y="1542"/>
              <a:ext cx="272" cy="18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63" y="189"/>
                </a:cxn>
                <a:cxn ang="0">
                  <a:pos x="272" y="171"/>
                </a:cxn>
                <a:cxn ang="0">
                  <a:pos x="9" y="0"/>
                </a:cxn>
              </a:cxnLst>
              <a:rect l="0" t="0" r="r" b="b"/>
              <a:pathLst>
                <a:path w="272" h="189">
                  <a:moveTo>
                    <a:pt x="9" y="0"/>
                  </a:moveTo>
                  <a:lnTo>
                    <a:pt x="0" y="18"/>
                  </a:lnTo>
                  <a:lnTo>
                    <a:pt x="263" y="189"/>
                  </a:lnTo>
                  <a:lnTo>
                    <a:pt x="272" y="17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78" name="Freeform 42"/>
            <p:cNvSpPr>
              <a:spLocks/>
            </p:cNvSpPr>
            <p:nvPr/>
          </p:nvSpPr>
          <p:spPr bwMode="auto">
            <a:xfrm>
              <a:off x="909" y="1372"/>
              <a:ext cx="18" cy="18"/>
            </a:xfrm>
            <a:custGeom>
              <a:avLst/>
              <a:gdLst/>
              <a:ahLst/>
              <a:cxnLst>
                <a:cxn ang="0">
                  <a:pos x="9" y="18"/>
                </a:cxn>
                <a:cxn ang="0">
                  <a:pos x="18" y="18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9" y="18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lnTo>
                    <a:pt x="18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79" name="Freeform 43"/>
            <p:cNvSpPr>
              <a:spLocks/>
            </p:cNvSpPr>
            <p:nvPr/>
          </p:nvSpPr>
          <p:spPr bwMode="auto">
            <a:xfrm>
              <a:off x="646" y="1542"/>
              <a:ext cx="18" cy="27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9" y="27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8" y="18"/>
                </a:cxn>
              </a:cxnLst>
              <a:rect l="0" t="0" r="r" b="b"/>
              <a:pathLst>
                <a:path w="18" h="27">
                  <a:moveTo>
                    <a:pt x="18" y="18"/>
                  </a:moveTo>
                  <a:lnTo>
                    <a:pt x="9" y="27"/>
                  </a:lnTo>
                  <a:lnTo>
                    <a:pt x="0" y="9"/>
                  </a:lnTo>
                  <a:lnTo>
                    <a:pt x="9" y="0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80" name="Freeform 44"/>
            <p:cNvSpPr>
              <a:spLocks/>
            </p:cNvSpPr>
            <p:nvPr/>
          </p:nvSpPr>
          <p:spPr bwMode="auto">
            <a:xfrm>
              <a:off x="655" y="1372"/>
              <a:ext cx="263" cy="188"/>
            </a:xfrm>
            <a:custGeom>
              <a:avLst/>
              <a:gdLst/>
              <a:ahLst/>
              <a:cxnLst>
                <a:cxn ang="0">
                  <a:pos x="263" y="18"/>
                </a:cxn>
                <a:cxn ang="0">
                  <a:pos x="254" y="0"/>
                </a:cxn>
                <a:cxn ang="0">
                  <a:pos x="0" y="170"/>
                </a:cxn>
                <a:cxn ang="0">
                  <a:pos x="9" y="188"/>
                </a:cxn>
                <a:cxn ang="0">
                  <a:pos x="263" y="18"/>
                </a:cxn>
              </a:cxnLst>
              <a:rect l="0" t="0" r="r" b="b"/>
              <a:pathLst>
                <a:path w="263" h="188">
                  <a:moveTo>
                    <a:pt x="263" y="18"/>
                  </a:moveTo>
                  <a:lnTo>
                    <a:pt x="254" y="0"/>
                  </a:lnTo>
                  <a:lnTo>
                    <a:pt x="0" y="170"/>
                  </a:lnTo>
                  <a:lnTo>
                    <a:pt x="9" y="188"/>
                  </a:lnTo>
                  <a:lnTo>
                    <a:pt x="26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81" name="Freeform 45"/>
            <p:cNvSpPr>
              <a:spLocks/>
            </p:cNvSpPr>
            <p:nvPr/>
          </p:nvSpPr>
          <p:spPr bwMode="auto">
            <a:xfrm>
              <a:off x="1418" y="1713"/>
              <a:ext cx="18" cy="1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9" y="0"/>
                </a:cxn>
                <a:cxn ang="0">
                  <a:pos x="0" y="18"/>
                </a:cxn>
                <a:cxn ang="0">
                  <a:pos x="9" y="18"/>
                </a:cxn>
                <a:cxn ang="0">
                  <a:pos x="18" y="0"/>
                </a:cxn>
              </a:cxnLst>
              <a:rect l="0" t="0" r="r" b="b"/>
              <a:pathLst>
                <a:path w="18" h="18">
                  <a:moveTo>
                    <a:pt x="18" y="0"/>
                  </a:moveTo>
                  <a:lnTo>
                    <a:pt x="9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82" name="Freeform 46"/>
            <p:cNvSpPr>
              <a:spLocks/>
            </p:cNvSpPr>
            <p:nvPr/>
          </p:nvSpPr>
          <p:spPr bwMode="auto">
            <a:xfrm>
              <a:off x="1681" y="1884"/>
              <a:ext cx="18" cy="2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8" y="9"/>
                </a:cxn>
                <a:cxn ang="0">
                  <a:pos x="9" y="27"/>
                </a:cxn>
                <a:cxn ang="0">
                  <a:pos x="0" y="18"/>
                </a:cxn>
                <a:cxn ang="0">
                  <a:pos x="9" y="0"/>
                </a:cxn>
              </a:cxnLst>
              <a:rect l="0" t="0" r="r" b="b"/>
              <a:pathLst>
                <a:path w="18" h="27">
                  <a:moveTo>
                    <a:pt x="9" y="0"/>
                  </a:moveTo>
                  <a:lnTo>
                    <a:pt x="18" y="9"/>
                  </a:lnTo>
                  <a:lnTo>
                    <a:pt x="9" y="27"/>
                  </a:lnTo>
                  <a:lnTo>
                    <a:pt x="0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83" name="Freeform 47"/>
            <p:cNvSpPr>
              <a:spLocks/>
            </p:cNvSpPr>
            <p:nvPr/>
          </p:nvSpPr>
          <p:spPr bwMode="auto">
            <a:xfrm>
              <a:off x="1427" y="1713"/>
              <a:ext cx="263" cy="18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54" y="189"/>
                </a:cxn>
                <a:cxn ang="0">
                  <a:pos x="263" y="171"/>
                </a:cxn>
                <a:cxn ang="0">
                  <a:pos x="9" y="0"/>
                </a:cxn>
              </a:cxnLst>
              <a:rect l="0" t="0" r="r" b="b"/>
              <a:pathLst>
                <a:path w="263" h="189">
                  <a:moveTo>
                    <a:pt x="9" y="0"/>
                  </a:moveTo>
                  <a:lnTo>
                    <a:pt x="0" y="18"/>
                  </a:lnTo>
                  <a:lnTo>
                    <a:pt x="254" y="189"/>
                  </a:lnTo>
                  <a:lnTo>
                    <a:pt x="263" y="17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84" name="Oval 48"/>
            <p:cNvSpPr>
              <a:spLocks noChangeArrowheads="1"/>
            </p:cNvSpPr>
            <p:nvPr/>
          </p:nvSpPr>
          <p:spPr bwMode="auto">
            <a:xfrm>
              <a:off x="848" y="1300"/>
              <a:ext cx="123" cy="171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85" name="Oval 49"/>
            <p:cNvSpPr>
              <a:spLocks noChangeArrowheads="1"/>
            </p:cNvSpPr>
            <p:nvPr/>
          </p:nvSpPr>
          <p:spPr bwMode="auto">
            <a:xfrm>
              <a:off x="848" y="1300"/>
              <a:ext cx="122" cy="171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86" name="Oval 50"/>
            <p:cNvSpPr>
              <a:spLocks noChangeArrowheads="1"/>
            </p:cNvSpPr>
            <p:nvPr/>
          </p:nvSpPr>
          <p:spPr bwMode="auto">
            <a:xfrm>
              <a:off x="1357" y="1641"/>
              <a:ext cx="131" cy="16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87" name="Oval 51"/>
            <p:cNvSpPr>
              <a:spLocks noChangeArrowheads="1"/>
            </p:cNvSpPr>
            <p:nvPr/>
          </p:nvSpPr>
          <p:spPr bwMode="auto">
            <a:xfrm>
              <a:off x="1357" y="1641"/>
              <a:ext cx="131" cy="162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88" name="Oval 52"/>
            <p:cNvSpPr>
              <a:spLocks noChangeArrowheads="1"/>
            </p:cNvSpPr>
            <p:nvPr/>
          </p:nvSpPr>
          <p:spPr bwMode="auto">
            <a:xfrm>
              <a:off x="1875" y="1471"/>
              <a:ext cx="131" cy="17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89" name="Oval 53"/>
            <p:cNvSpPr>
              <a:spLocks noChangeArrowheads="1"/>
            </p:cNvSpPr>
            <p:nvPr/>
          </p:nvSpPr>
          <p:spPr bwMode="auto">
            <a:xfrm>
              <a:off x="1875" y="1471"/>
              <a:ext cx="131" cy="17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90" name="Freeform 54"/>
            <p:cNvSpPr>
              <a:spLocks/>
            </p:cNvSpPr>
            <p:nvPr/>
          </p:nvSpPr>
          <p:spPr bwMode="auto">
            <a:xfrm>
              <a:off x="2068" y="1722"/>
              <a:ext cx="263" cy="504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0" y="504"/>
                </a:cxn>
                <a:cxn ang="0">
                  <a:pos x="263" y="504"/>
                </a:cxn>
                <a:cxn ang="0">
                  <a:pos x="131" y="0"/>
                </a:cxn>
              </a:cxnLst>
              <a:rect l="0" t="0" r="r" b="b"/>
              <a:pathLst>
                <a:path w="263" h="504">
                  <a:moveTo>
                    <a:pt x="131" y="0"/>
                  </a:moveTo>
                  <a:lnTo>
                    <a:pt x="0" y="504"/>
                  </a:lnTo>
                  <a:lnTo>
                    <a:pt x="263" y="50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91" name="Freeform 55"/>
            <p:cNvSpPr>
              <a:spLocks/>
            </p:cNvSpPr>
            <p:nvPr/>
          </p:nvSpPr>
          <p:spPr bwMode="auto">
            <a:xfrm>
              <a:off x="2059" y="1722"/>
              <a:ext cx="149" cy="513"/>
            </a:xfrm>
            <a:custGeom>
              <a:avLst/>
              <a:gdLst/>
              <a:ahLst/>
              <a:cxnLst>
                <a:cxn ang="0">
                  <a:pos x="149" y="9"/>
                </a:cxn>
                <a:cxn ang="0">
                  <a:pos x="131" y="0"/>
                </a:cxn>
                <a:cxn ang="0">
                  <a:pos x="0" y="504"/>
                </a:cxn>
                <a:cxn ang="0">
                  <a:pos x="0" y="513"/>
                </a:cxn>
                <a:cxn ang="0">
                  <a:pos x="9" y="513"/>
                </a:cxn>
                <a:cxn ang="0">
                  <a:pos x="17" y="513"/>
                </a:cxn>
                <a:cxn ang="0">
                  <a:pos x="149" y="9"/>
                </a:cxn>
              </a:cxnLst>
              <a:rect l="0" t="0" r="r" b="b"/>
              <a:pathLst>
                <a:path w="149" h="513">
                  <a:moveTo>
                    <a:pt x="149" y="9"/>
                  </a:moveTo>
                  <a:lnTo>
                    <a:pt x="131" y="0"/>
                  </a:lnTo>
                  <a:lnTo>
                    <a:pt x="0" y="504"/>
                  </a:lnTo>
                  <a:lnTo>
                    <a:pt x="0" y="513"/>
                  </a:lnTo>
                  <a:lnTo>
                    <a:pt x="9" y="513"/>
                  </a:lnTo>
                  <a:lnTo>
                    <a:pt x="17" y="513"/>
                  </a:lnTo>
                  <a:lnTo>
                    <a:pt x="149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92" name="Freeform 56"/>
            <p:cNvSpPr>
              <a:spLocks/>
            </p:cNvSpPr>
            <p:nvPr/>
          </p:nvSpPr>
          <p:spPr bwMode="auto">
            <a:xfrm>
              <a:off x="2068" y="2217"/>
              <a:ext cx="27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"/>
                </a:cxn>
                <a:cxn ang="0">
                  <a:pos x="254" y="18"/>
                </a:cxn>
                <a:cxn ang="0">
                  <a:pos x="272" y="18"/>
                </a:cxn>
                <a:cxn ang="0">
                  <a:pos x="263" y="9"/>
                </a:cxn>
                <a:cxn ang="0">
                  <a:pos x="254" y="0"/>
                </a:cxn>
                <a:cxn ang="0">
                  <a:pos x="0" y="0"/>
                </a:cxn>
              </a:cxnLst>
              <a:rect l="0" t="0" r="r" b="b"/>
              <a:pathLst>
                <a:path w="272" h="18">
                  <a:moveTo>
                    <a:pt x="0" y="0"/>
                  </a:moveTo>
                  <a:lnTo>
                    <a:pt x="0" y="18"/>
                  </a:lnTo>
                  <a:lnTo>
                    <a:pt x="254" y="18"/>
                  </a:lnTo>
                  <a:lnTo>
                    <a:pt x="272" y="18"/>
                  </a:lnTo>
                  <a:lnTo>
                    <a:pt x="263" y="9"/>
                  </a:lnTo>
                  <a:lnTo>
                    <a:pt x="2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93" name="Freeform 57"/>
            <p:cNvSpPr>
              <a:spLocks/>
            </p:cNvSpPr>
            <p:nvPr/>
          </p:nvSpPr>
          <p:spPr bwMode="auto">
            <a:xfrm>
              <a:off x="2190" y="1722"/>
              <a:ext cx="141" cy="513"/>
            </a:xfrm>
            <a:custGeom>
              <a:avLst/>
              <a:gdLst/>
              <a:ahLst/>
              <a:cxnLst>
                <a:cxn ang="0">
                  <a:pos x="123" y="513"/>
                </a:cxn>
                <a:cxn ang="0">
                  <a:pos x="141" y="50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18" y="9"/>
                </a:cxn>
                <a:cxn ang="0">
                  <a:pos x="0" y="9"/>
                </a:cxn>
                <a:cxn ang="0">
                  <a:pos x="123" y="513"/>
                </a:cxn>
              </a:cxnLst>
              <a:rect l="0" t="0" r="r" b="b"/>
              <a:pathLst>
                <a:path w="141" h="513">
                  <a:moveTo>
                    <a:pt x="123" y="513"/>
                  </a:moveTo>
                  <a:lnTo>
                    <a:pt x="141" y="50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18" y="9"/>
                  </a:lnTo>
                  <a:lnTo>
                    <a:pt x="0" y="9"/>
                  </a:lnTo>
                  <a:lnTo>
                    <a:pt x="123" y="5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94" name="Freeform 58"/>
            <p:cNvSpPr>
              <a:spLocks/>
            </p:cNvSpPr>
            <p:nvPr/>
          </p:nvSpPr>
          <p:spPr bwMode="auto">
            <a:xfrm>
              <a:off x="3919" y="1381"/>
              <a:ext cx="18" cy="27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9" y="27"/>
                </a:cxn>
                <a:cxn ang="0">
                  <a:pos x="18" y="9"/>
                </a:cxn>
                <a:cxn ang="0">
                  <a:pos x="9" y="0"/>
                </a:cxn>
                <a:cxn ang="0">
                  <a:pos x="0" y="18"/>
                </a:cxn>
              </a:cxnLst>
              <a:rect l="0" t="0" r="r" b="b"/>
              <a:pathLst>
                <a:path w="18" h="27">
                  <a:moveTo>
                    <a:pt x="0" y="18"/>
                  </a:moveTo>
                  <a:lnTo>
                    <a:pt x="9" y="27"/>
                  </a:lnTo>
                  <a:lnTo>
                    <a:pt x="18" y="9"/>
                  </a:lnTo>
                  <a:lnTo>
                    <a:pt x="9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95" name="Freeform 59"/>
            <p:cNvSpPr>
              <a:spLocks/>
            </p:cNvSpPr>
            <p:nvPr/>
          </p:nvSpPr>
          <p:spPr bwMode="auto">
            <a:xfrm>
              <a:off x="3006" y="1120"/>
              <a:ext cx="18" cy="18"/>
            </a:xfrm>
            <a:custGeom>
              <a:avLst/>
              <a:gdLst/>
              <a:ahLst/>
              <a:cxnLst>
                <a:cxn ang="0">
                  <a:pos x="9" y="18"/>
                </a:cxn>
                <a:cxn ang="0">
                  <a:pos x="0" y="18"/>
                </a:cxn>
                <a:cxn ang="0">
                  <a:pos x="9" y="0"/>
                </a:cxn>
                <a:cxn ang="0">
                  <a:pos x="18" y="0"/>
                </a:cxn>
                <a:cxn ang="0">
                  <a:pos x="9" y="18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lnTo>
                    <a:pt x="0" y="18"/>
                  </a:lnTo>
                  <a:lnTo>
                    <a:pt x="9" y="0"/>
                  </a:lnTo>
                  <a:lnTo>
                    <a:pt x="18" y="0"/>
                  </a:lnTo>
                  <a:lnTo>
                    <a:pt x="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96" name="Freeform 60"/>
            <p:cNvSpPr>
              <a:spLocks/>
            </p:cNvSpPr>
            <p:nvPr/>
          </p:nvSpPr>
          <p:spPr bwMode="auto">
            <a:xfrm>
              <a:off x="3015" y="1120"/>
              <a:ext cx="913" cy="279"/>
            </a:xfrm>
            <a:custGeom>
              <a:avLst/>
              <a:gdLst/>
              <a:ahLst/>
              <a:cxnLst>
                <a:cxn ang="0">
                  <a:pos x="904" y="279"/>
                </a:cxn>
                <a:cxn ang="0">
                  <a:pos x="913" y="261"/>
                </a:cxn>
                <a:cxn ang="0">
                  <a:pos x="9" y="0"/>
                </a:cxn>
                <a:cxn ang="0">
                  <a:pos x="0" y="18"/>
                </a:cxn>
                <a:cxn ang="0">
                  <a:pos x="904" y="279"/>
                </a:cxn>
              </a:cxnLst>
              <a:rect l="0" t="0" r="r" b="b"/>
              <a:pathLst>
                <a:path w="913" h="279">
                  <a:moveTo>
                    <a:pt x="904" y="279"/>
                  </a:moveTo>
                  <a:lnTo>
                    <a:pt x="913" y="261"/>
                  </a:lnTo>
                  <a:lnTo>
                    <a:pt x="9" y="0"/>
                  </a:lnTo>
                  <a:lnTo>
                    <a:pt x="0" y="18"/>
                  </a:lnTo>
                  <a:lnTo>
                    <a:pt x="904" y="2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97" name="Freeform 61"/>
            <p:cNvSpPr>
              <a:spLocks/>
            </p:cNvSpPr>
            <p:nvPr/>
          </p:nvSpPr>
          <p:spPr bwMode="auto">
            <a:xfrm>
              <a:off x="3919" y="1381"/>
              <a:ext cx="18" cy="18"/>
            </a:xfrm>
            <a:custGeom>
              <a:avLst/>
              <a:gdLst/>
              <a:ahLst/>
              <a:cxnLst>
                <a:cxn ang="0">
                  <a:pos x="9" y="18"/>
                </a:cxn>
                <a:cxn ang="0">
                  <a:pos x="18" y="18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9" y="18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lnTo>
                    <a:pt x="18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9" y="18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98" name="Freeform 62"/>
            <p:cNvSpPr>
              <a:spLocks/>
            </p:cNvSpPr>
            <p:nvPr/>
          </p:nvSpPr>
          <p:spPr bwMode="auto">
            <a:xfrm>
              <a:off x="3393" y="1542"/>
              <a:ext cx="17" cy="27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8" y="27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17" y="18"/>
                </a:cxn>
              </a:cxnLst>
              <a:rect l="0" t="0" r="r" b="b"/>
              <a:pathLst>
                <a:path w="17" h="27">
                  <a:moveTo>
                    <a:pt x="17" y="18"/>
                  </a:moveTo>
                  <a:lnTo>
                    <a:pt x="8" y="27"/>
                  </a:lnTo>
                  <a:lnTo>
                    <a:pt x="0" y="9"/>
                  </a:lnTo>
                  <a:lnTo>
                    <a:pt x="8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99" name="Freeform 63"/>
            <p:cNvSpPr>
              <a:spLocks/>
            </p:cNvSpPr>
            <p:nvPr/>
          </p:nvSpPr>
          <p:spPr bwMode="auto">
            <a:xfrm>
              <a:off x="3401" y="1381"/>
              <a:ext cx="527" cy="179"/>
            </a:xfrm>
            <a:custGeom>
              <a:avLst/>
              <a:gdLst/>
              <a:ahLst/>
              <a:cxnLst>
                <a:cxn ang="0">
                  <a:pos x="527" y="18"/>
                </a:cxn>
                <a:cxn ang="0">
                  <a:pos x="518" y="0"/>
                </a:cxn>
                <a:cxn ang="0">
                  <a:pos x="0" y="161"/>
                </a:cxn>
                <a:cxn ang="0">
                  <a:pos x="9" y="179"/>
                </a:cxn>
                <a:cxn ang="0">
                  <a:pos x="527" y="18"/>
                </a:cxn>
              </a:cxnLst>
              <a:rect l="0" t="0" r="r" b="b"/>
              <a:pathLst>
                <a:path w="527" h="179">
                  <a:moveTo>
                    <a:pt x="527" y="18"/>
                  </a:moveTo>
                  <a:lnTo>
                    <a:pt x="518" y="0"/>
                  </a:lnTo>
                  <a:lnTo>
                    <a:pt x="0" y="161"/>
                  </a:lnTo>
                  <a:lnTo>
                    <a:pt x="9" y="179"/>
                  </a:lnTo>
                  <a:lnTo>
                    <a:pt x="527" y="18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00" name="Freeform 64"/>
            <p:cNvSpPr>
              <a:spLocks/>
            </p:cNvSpPr>
            <p:nvPr/>
          </p:nvSpPr>
          <p:spPr bwMode="auto">
            <a:xfrm>
              <a:off x="3024" y="1722"/>
              <a:ext cx="254" cy="504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0" y="504"/>
                </a:cxn>
                <a:cxn ang="0">
                  <a:pos x="254" y="504"/>
                </a:cxn>
                <a:cxn ang="0">
                  <a:pos x="123" y="0"/>
                </a:cxn>
              </a:cxnLst>
              <a:rect l="0" t="0" r="r" b="b"/>
              <a:pathLst>
                <a:path w="254" h="504">
                  <a:moveTo>
                    <a:pt x="123" y="0"/>
                  </a:moveTo>
                  <a:lnTo>
                    <a:pt x="0" y="504"/>
                  </a:lnTo>
                  <a:lnTo>
                    <a:pt x="254" y="504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01" name="Freeform 65"/>
            <p:cNvSpPr>
              <a:spLocks/>
            </p:cNvSpPr>
            <p:nvPr/>
          </p:nvSpPr>
          <p:spPr bwMode="auto">
            <a:xfrm>
              <a:off x="3006" y="1722"/>
              <a:ext cx="150" cy="513"/>
            </a:xfrm>
            <a:custGeom>
              <a:avLst/>
              <a:gdLst/>
              <a:ahLst/>
              <a:cxnLst>
                <a:cxn ang="0">
                  <a:pos x="150" y="9"/>
                </a:cxn>
                <a:cxn ang="0">
                  <a:pos x="132" y="0"/>
                </a:cxn>
                <a:cxn ang="0">
                  <a:pos x="0" y="504"/>
                </a:cxn>
                <a:cxn ang="0">
                  <a:pos x="0" y="513"/>
                </a:cxn>
                <a:cxn ang="0">
                  <a:pos x="9" y="513"/>
                </a:cxn>
                <a:cxn ang="0">
                  <a:pos x="18" y="513"/>
                </a:cxn>
                <a:cxn ang="0">
                  <a:pos x="150" y="9"/>
                </a:cxn>
              </a:cxnLst>
              <a:rect l="0" t="0" r="r" b="b"/>
              <a:pathLst>
                <a:path w="150" h="513">
                  <a:moveTo>
                    <a:pt x="150" y="9"/>
                  </a:moveTo>
                  <a:lnTo>
                    <a:pt x="132" y="0"/>
                  </a:lnTo>
                  <a:lnTo>
                    <a:pt x="0" y="504"/>
                  </a:lnTo>
                  <a:lnTo>
                    <a:pt x="0" y="513"/>
                  </a:lnTo>
                  <a:lnTo>
                    <a:pt x="9" y="513"/>
                  </a:lnTo>
                  <a:lnTo>
                    <a:pt x="18" y="513"/>
                  </a:lnTo>
                  <a:lnTo>
                    <a:pt x="15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02" name="Freeform 66"/>
            <p:cNvSpPr>
              <a:spLocks/>
            </p:cNvSpPr>
            <p:nvPr/>
          </p:nvSpPr>
          <p:spPr bwMode="auto">
            <a:xfrm>
              <a:off x="3015" y="2217"/>
              <a:ext cx="281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"/>
                </a:cxn>
                <a:cxn ang="0">
                  <a:pos x="263" y="18"/>
                </a:cxn>
                <a:cxn ang="0">
                  <a:pos x="281" y="18"/>
                </a:cxn>
                <a:cxn ang="0">
                  <a:pos x="272" y="9"/>
                </a:cxn>
                <a:cxn ang="0">
                  <a:pos x="263" y="0"/>
                </a:cxn>
                <a:cxn ang="0">
                  <a:pos x="0" y="0"/>
                </a:cxn>
              </a:cxnLst>
              <a:rect l="0" t="0" r="r" b="b"/>
              <a:pathLst>
                <a:path w="281" h="18">
                  <a:moveTo>
                    <a:pt x="0" y="0"/>
                  </a:moveTo>
                  <a:lnTo>
                    <a:pt x="0" y="18"/>
                  </a:lnTo>
                  <a:lnTo>
                    <a:pt x="263" y="18"/>
                  </a:lnTo>
                  <a:lnTo>
                    <a:pt x="281" y="18"/>
                  </a:lnTo>
                  <a:lnTo>
                    <a:pt x="272" y="9"/>
                  </a:lnTo>
                  <a:lnTo>
                    <a:pt x="2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03" name="Freeform 67"/>
            <p:cNvSpPr>
              <a:spLocks/>
            </p:cNvSpPr>
            <p:nvPr/>
          </p:nvSpPr>
          <p:spPr bwMode="auto">
            <a:xfrm>
              <a:off x="3138" y="1722"/>
              <a:ext cx="149" cy="513"/>
            </a:xfrm>
            <a:custGeom>
              <a:avLst/>
              <a:gdLst/>
              <a:ahLst/>
              <a:cxnLst>
                <a:cxn ang="0">
                  <a:pos x="132" y="513"/>
                </a:cxn>
                <a:cxn ang="0">
                  <a:pos x="149" y="50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18" y="9"/>
                </a:cxn>
                <a:cxn ang="0">
                  <a:pos x="0" y="9"/>
                </a:cxn>
                <a:cxn ang="0">
                  <a:pos x="132" y="513"/>
                </a:cxn>
              </a:cxnLst>
              <a:rect l="0" t="0" r="r" b="b"/>
              <a:pathLst>
                <a:path w="149" h="513">
                  <a:moveTo>
                    <a:pt x="132" y="513"/>
                  </a:moveTo>
                  <a:lnTo>
                    <a:pt x="149" y="50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18" y="9"/>
                  </a:lnTo>
                  <a:lnTo>
                    <a:pt x="0" y="9"/>
                  </a:lnTo>
                  <a:lnTo>
                    <a:pt x="132" y="5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04" name="Freeform 68"/>
            <p:cNvSpPr>
              <a:spLocks/>
            </p:cNvSpPr>
            <p:nvPr/>
          </p:nvSpPr>
          <p:spPr bwMode="auto">
            <a:xfrm>
              <a:off x="4042" y="1722"/>
              <a:ext cx="263" cy="342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0" y="342"/>
                </a:cxn>
                <a:cxn ang="0">
                  <a:pos x="263" y="342"/>
                </a:cxn>
                <a:cxn ang="0">
                  <a:pos x="131" y="0"/>
                </a:cxn>
              </a:cxnLst>
              <a:rect l="0" t="0" r="r" b="b"/>
              <a:pathLst>
                <a:path w="263" h="342">
                  <a:moveTo>
                    <a:pt x="131" y="0"/>
                  </a:moveTo>
                  <a:lnTo>
                    <a:pt x="0" y="342"/>
                  </a:lnTo>
                  <a:lnTo>
                    <a:pt x="263" y="342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05" name="Freeform 69"/>
            <p:cNvSpPr>
              <a:spLocks/>
            </p:cNvSpPr>
            <p:nvPr/>
          </p:nvSpPr>
          <p:spPr bwMode="auto">
            <a:xfrm>
              <a:off x="4033" y="1722"/>
              <a:ext cx="149" cy="342"/>
            </a:xfrm>
            <a:custGeom>
              <a:avLst/>
              <a:gdLst/>
              <a:ahLst/>
              <a:cxnLst>
                <a:cxn ang="0">
                  <a:pos x="149" y="9"/>
                </a:cxn>
                <a:cxn ang="0">
                  <a:pos x="132" y="0"/>
                </a:cxn>
                <a:cxn ang="0">
                  <a:pos x="0" y="333"/>
                </a:cxn>
                <a:cxn ang="0">
                  <a:pos x="0" y="342"/>
                </a:cxn>
                <a:cxn ang="0">
                  <a:pos x="9" y="342"/>
                </a:cxn>
                <a:cxn ang="0">
                  <a:pos x="18" y="342"/>
                </a:cxn>
                <a:cxn ang="0">
                  <a:pos x="149" y="9"/>
                </a:cxn>
              </a:cxnLst>
              <a:rect l="0" t="0" r="r" b="b"/>
              <a:pathLst>
                <a:path w="149" h="342">
                  <a:moveTo>
                    <a:pt x="149" y="9"/>
                  </a:moveTo>
                  <a:lnTo>
                    <a:pt x="132" y="0"/>
                  </a:lnTo>
                  <a:lnTo>
                    <a:pt x="0" y="333"/>
                  </a:lnTo>
                  <a:lnTo>
                    <a:pt x="0" y="342"/>
                  </a:lnTo>
                  <a:lnTo>
                    <a:pt x="9" y="342"/>
                  </a:lnTo>
                  <a:lnTo>
                    <a:pt x="18" y="342"/>
                  </a:lnTo>
                  <a:lnTo>
                    <a:pt x="149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06" name="Freeform 70"/>
            <p:cNvSpPr>
              <a:spLocks/>
            </p:cNvSpPr>
            <p:nvPr/>
          </p:nvSpPr>
          <p:spPr bwMode="auto">
            <a:xfrm>
              <a:off x="4042" y="2046"/>
              <a:ext cx="27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"/>
                </a:cxn>
                <a:cxn ang="0">
                  <a:pos x="254" y="18"/>
                </a:cxn>
                <a:cxn ang="0">
                  <a:pos x="272" y="18"/>
                </a:cxn>
                <a:cxn ang="0">
                  <a:pos x="263" y="9"/>
                </a:cxn>
                <a:cxn ang="0">
                  <a:pos x="254" y="0"/>
                </a:cxn>
                <a:cxn ang="0">
                  <a:pos x="0" y="0"/>
                </a:cxn>
              </a:cxnLst>
              <a:rect l="0" t="0" r="r" b="b"/>
              <a:pathLst>
                <a:path w="272" h="18">
                  <a:moveTo>
                    <a:pt x="0" y="0"/>
                  </a:moveTo>
                  <a:lnTo>
                    <a:pt x="0" y="18"/>
                  </a:lnTo>
                  <a:lnTo>
                    <a:pt x="254" y="18"/>
                  </a:lnTo>
                  <a:lnTo>
                    <a:pt x="272" y="18"/>
                  </a:lnTo>
                  <a:lnTo>
                    <a:pt x="263" y="9"/>
                  </a:lnTo>
                  <a:lnTo>
                    <a:pt x="2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07" name="Freeform 71"/>
            <p:cNvSpPr>
              <a:spLocks/>
            </p:cNvSpPr>
            <p:nvPr/>
          </p:nvSpPr>
          <p:spPr bwMode="auto">
            <a:xfrm>
              <a:off x="4165" y="1695"/>
              <a:ext cx="140" cy="369"/>
            </a:xfrm>
            <a:custGeom>
              <a:avLst/>
              <a:gdLst/>
              <a:ahLst/>
              <a:cxnLst>
                <a:cxn ang="0">
                  <a:pos x="123" y="369"/>
                </a:cxn>
                <a:cxn ang="0">
                  <a:pos x="140" y="360"/>
                </a:cxn>
                <a:cxn ang="0">
                  <a:pos x="17" y="27"/>
                </a:cxn>
                <a:cxn ang="0">
                  <a:pos x="8" y="0"/>
                </a:cxn>
                <a:cxn ang="0">
                  <a:pos x="0" y="27"/>
                </a:cxn>
                <a:cxn ang="0">
                  <a:pos x="0" y="36"/>
                </a:cxn>
                <a:cxn ang="0">
                  <a:pos x="123" y="369"/>
                </a:cxn>
              </a:cxnLst>
              <a:rect l="0" t="0" r="r" b="b"/>
              <a:pathLst>
                <a:path w="140" h="369">
                  <a:moveTo>
                    <a:pt x="123" y="369"/>
                  </a:moveTo>
                  <a:lnTo>
                    <a:pt x="140" y="360"/>
                  </a:lnTo>
                  <a:lnTo>
                    <a:pt x="17" y="27"/>
                  </a:lnTo>
                  <a:lnTo>
                    <a:pt x="8" y="0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123" y="3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08" name="Freeform 72"/>
            <p:cNvSpPr>
              <a:spLocks/>
            </p:cNvSpPr>
            <p:nvPr/>
          </p:nvSpPr>
          <p:spPr bwMode="auto">
            <a:xfrm>
              <a:off x="3542" y="1722"/>
              <a:ext cx="254" cy="504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0" y="504"/>
                </a:cxn>
                <a:cxn ang="0">
                  <a:pos x="254" y="504"/>
                </a:cxn>
                <a:cxn ang="0">
                  <a:pos x="131" y="0"/>
                </a:cxn>
              </a:cxnLst>
              <a:rect l="0" t="0" r="r" b="b"/>
              <a:pathLst>
                <a:path w="254" h="504">
                  <a:moveTo>
                    <a:pt x="131" y="0"/>
                  </a:moveTo>
                  <a:lnTo>
                    <a:pt x="0" y="504"/>
                  </a:lnTo>
                  <a:lnTo>
                    <a:pt x="254" y="50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09" name="Freeform 73"/>
            <p:cNvSpPr>
              <a:spLocks/>
            </p:cNvSpPr>
            <p:nvPr/>
          </p:nvSpPr>
          <p:spPr bwMode="auto">
            <a:xfrm>
              <a:off x="3533" y="1722"/>
              <a:ext cx="140" cy="513"/>
            </a:xfrm>
            <a:custGeom>
              <a:avLst/>
              <a:gdLst/>
              <a:ahLst/>
              <a:cxnLst>
                <a:cxn ang="0">
                  <a:pos x="140" y="9"/>
                </a:cxn>
                <a:cxn ang="0">
                  <a:pos x="123" y="0"/>
                </a:cxn>
                <a:cxn ang="0">
                  <a:pos x="0" y="504"/>
                </a:cxn>
                <a:cxn ang="0">
                  <a:pos x="0" y="513"/>
                </a:cxn>
                <a:cxn ang="0">
                  <a:pos x="9" y="513"/>
                </a:cxn>
                <a:cxn ang="0">
                  <a:pos x="17" y="513"/>
                </a:cxn>
                <a:cxn ang="0">
                  <a:pos x="140" y="9"/>
                </a:cxn>
              </a:cxnLst>
              <a:rect l="0" t="0" r="r" b="b"/>
              <a:pathLst>
                <a:path w="140" h="513">
                  <a:moveTo>
                    <a:pt x="140" y="9"/>
                  </a:moveTo>
                  <a:lnTo>
                    <a:pt x="123" y="0"/>
                  </a:lnTo>
                  <a:lnTo>
                    <a:pt x="0" y="504"/>
                  </a:lnTo>
                  <a:lnTo>
                    <a:pt x="0" y="513"/>
                  </a:lnTo>
                  <a:lnTo>
                    <a:pt x="9" y="513"/>
                  </a:lnTo>
                  <a:lnTo>
                    <a:pt x="17" y="513"/>
                  </a:lnTo>
                  <a:lnTo>
                    <a:pt x="14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10" name="Freeform 74"/>
            <p:cNvSpPr>
              <a:spLocks/>
            </p:cNvSpPr>
            <p:nvPr/>
          </p:nvSpPr>
          <p:spPr bwMode="auto">
            <a:xfrm>
              <a:off x="3542" y="2217"/>
              <a:ext cx="27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"/>
                </a:cxn>
                <a:cxn ang="0">
                  <a:pos x="254" y="18"/>
                </a:cxn>
                <a:cxn ang="0">
                  <a:pos x="272" y="18"/>
                </a:cxn>
                <a:cxn ang="0">
                  <a:pos x="263" y="9"/>
                </a:cxn>
                <a:cxn ang="0">
                  <a:pos x="254" y="0"/>
                </a:cxn>
                <a:cxn ang="0">
                  <a:pos x="0" y="0"/>
                </a:cxn>
              </a:cxnLst>
              <a:rect l="0" t="0" r="r" b="b"/>
              <a:pathLst>
                <a:path w="272" h="18">
                  <a:moveTo>
                    <a:pt x="0" y="0"/>
                  </a:moveTo>
                  <a:lnTo>
                    <a:pt x="0" y="18"/>
                  </a:lnTo>
                  <a:lnTo>
                    <a:pt x="254" y="18"/>
                  </a:lnTo>
                  <a:lnTo>
                    <a:pt x="272" y="18"/>
                  </a:lnTo>
                  <a:lnTo>
                    <a:pt x="263" y="9"/>
                  </a:lnTo>
                  <a:lnTo>
                    <a:pt x="2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11" name="Freeform 75"/>
            <p:cNvSpPr>
              <a:spLocks/>
            </p:cNvSpPr>
            <p:nvPr/>
          </p:nvSpPr>
          <p:spPr bwMode="auto">
            <a:xfrm>
              <a:off x="3656" y="1722"/>
              <a:ext cx="149" cy="513"/>
            </a:xfrm>
            <a:custGeom>
              <a:avLst/>
              <a:gdLst/>
              <a:ahLst/>
              <a:cxnLst>
                <a:cxn ang="0">
                  <a:pos x="131" y="513"/>
                </a:cxn>
                <a:cxn ang="0">
                  <a:pos x="149" y="504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17" y="9"/>
                </a:cxn>
                <a:cxn ang="0">
                  <a:pos x="0" y="9"/>
                </a:cxn>
                <a:cxn ang="0">
                  <a:pos x="131" y="513"/>
                </a:cxn>
              </a:cxnLst>
              <a:rect l="0" t="0" r="r" b="b"/>
              <a:pathLst>
                <a:path w="149" h="513">
                  <a:moveTo>
                    <a:pt x="131" y="513"/>
                  </a:moveTo>
                  <a:lnTo>
                    <a:pt x="149" y="504"/>
                  </a:lnTo>
                  <a:lnTo>
                    <a:pt x="17" y="0"/>
                  </a:lnTo>
                  <a:lnTo>
                    <a:pt x="0" y="0"/>
                  </a:lnTo>
                  <a:lnTo>
                    <a:pt x="17" y="9"/>
                  </a:lnTo>
                  <a:lnTo>
                    <a:pt x="0" y="9"/>
                  </a:lnTo>
                  <a:lnTo>
                    <a:pt x="131" y="5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12" name="Freeform 76"/>
            <p:cNvSpPr>
              <a:spLocks/>
            </p:cNvSpPr>
            <p:nvPr/>
          </p:nvSpPr>
          <p:spPr bwMode="auto">
            <a:xfrm>
              <a:off x="3910" y="1381"/>
              <a:ext cx="18" cy="1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9" y="0"/>
                </a:cxn>
                <a:cxn ang="0">
                  <a:pos x="0" y="18"/>
                </a:cxn>
                <a:cxn ang="0">
                  <a:pos x="9" y="18"/>
                </a:cxn>
                <a:cxn ang="0">
                  <a:pos x="18" y="0"/>
                </a:cxn>
              </a:cxnLst>
              <a:rect l="0" t="0" r="r" b="b"/>
              <a:pathLst>
                <a:path w="18" h="18">
                  <a:moveTo>
                    <a:pt x="18" y="0"/>
                  </a:moveTo>
                  <a:lnTo>
                    <a:pt x="9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13" name="Freeform 77"/>
            <p:cNvSpPr>
              <a:spLocks/>
            </p:cNvSpPr>
            <p:nvPr/>
          </p:nvSpPr>
          <p:spPr bwMode="auto">
            <a:xfrm>
              <a:off x="4437" y="1542"/>
              <a:ext cx="17" cy="2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7" y="9"/>
                </a:cxn>
                <a:cxn ang="0">
                  <a:pos x="8" y="27"/>
                </a:cxn>
                <a:cxn ang="0">
                  <a:pos x="0" y="18"/>
                </a:cxn>
                <a:cxn ang="0">
                  <a:pos x="8" y="0"/>
                </a:cxn>
              </a:cxnLst>
              <a:rect l="0" t="0" r="r" b="b"/>
              <a:pathLst>
                <a:path w="17" h="27">
                  <a:moveTo>
                    <a:pt x="8" y="0"/>
                  </a:moveTo>
                  <a:lnTo>
                    <a:pt x="17" y="9"/>
                  </a:lnTo>
                  <a:lnTo>
                    <a:pt x="8" y="27"/>
                  </a:lnTo>
                  <a:lnTo>
                    <a:pt x="0" y="1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14" name="Freeform 78"/>
            <p:cNvSpPr>
              <a:spLocks/>
            </p:cNvSpPr>
            <p:nvPr/>
          </p:nvSpPr>
          <p:spPr bwMode="auto">
            <a:xfrm>
              <a:off x="3919" y="1381"/>
              <a:ext cx="526" cy="17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518" y="179"/>
                </a:cxn>
                <a:cxn ang="0">
                  <a:pos x="526" y="161"/>
                </a:cxn>
                <a:cxn ang="0">
                  <a:pos x="9" y="0"/>
                </a:cxn>
              </a:cxnLst>
              <a:rect l="0" t="0" r="r" b="b"/>
              <a:pathLst>
                <a:path w="526" h="179">
                  <a:moveTo>
                    <a:pt x="9" y="0"/>
                  </a:moveTo>
                  <a:lnTo>
                    <a:pt x="0" y="18"/>
                  </a:lnTo>
                  <a:lnTo>
                    <a:pt x="518" y="179"/>
                  </a:lnTo>
                  <a:lnTo>
                    <a:pt x="526" y="16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15" name="Freeform 79"/>
            <p:cNvSpPr>
              <a:spLocks/>
            </p:cNvSpPr>
            <p:nvPr/>
          </p:nvSpPr>
          <p:spPr bwMode="auto">
            <a:xfrm>
              <a:off x="4165" y="1713"/>
              <a:ext cx="17" cy="2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9"/>
                </a:cxn>
                <a:cxn ang="0">
                  <a:pos x="8" y="27"/>
                </a:cxn>
                <a:cxn ang="0">
                  <a:pos x="17" y="18"/>
                </a:cxn>
                <a:cxn ang="0">
                  <a:pos x="8" y="0"/>
                </a:cxn>
              </a:cxnLst>
              <a:rect l="0" t="0" r="r" b="b"/>
              <a:pathLst>
                <a:path w="17" h="27">
                  <a:moveTo>
                    <a:pt x="8" y="0"/>
                  </a:moveTo>
                  <a:lnTo>
                    <a:pt x="0" y="9"/>
                  </a:lnTo>
                  <a:lnTo>
                    <a:pt x="8" y="27"/>
                  </a:lnTo>
                  <a:lnTo>
                    <a:pt x="17" y="1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16" name="Freeform 80"/>
            <p:cNvSpPr>
              <a:spLocks/>
            </p:cNvSpPr>
            <p:nvPr/>
          </p:nvSpPr>
          <p:spPr bwMode="auto">
            <a:xfrm>
              <a:off x="4437" y="1542"/>
              <a:ext cx="17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7" y="18"/>
                </a:cxn>
                <a:cxn ang="0">
                  <a:pos x="8" y="18"/>
                </a:cxn>
                <a:cxn ang="0">
                  <a:pos x="0" y="0"/>
                </a:cxn>
              </a:cxnLst>
              <a:rect l="0" t="0" r="r" b="b"/>
              <a:pathLst>
                <a:path w="17" h="18">
                  <a:moveTo>
                    <a:pt x="0" y="0"/>
                  </a:moveTo>
                  <a:lnTo>
                    <a:pt x="8" y="0"/>
                  </a:lnTo>
                  <a:lnTo>
                    <a:pt x="17" y="18"/>
                  </a:lnTo>
                  <a:lnTo>
                    <a:pt x="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17" name="Freeform 81"/>
            <p:cNvSpPr>
              <a:spLocks/>
            </p:cNvSpPr>
            <p:nvPr/>
          </p:nvSpPr>
          <p:spPr bwMode="auto">
            <a:xfrm>
              <a:off x="4173" y="1542"/>
              <a:ext cx="272" cy="189"/>
            </a:xfrm>
            <a:custGeom>
              <a:avLst/>
              <a:gdLst/>
              <a:ahLst/>
              <a:cxnLst>
                <a:cxn ang="0">
                  <a:pos x="0" y="171"/>
                </a:cxn>
                <a:cxn ang="0">
                  <a:pos x="9" y="189"/>
                </a:cxn>
                <a:cxn ang="0">
                  <a:pos x="272" y="18"/>
                </a:cxn>
                <a:cxn ang="0">
                  <a:pos x="264" y="0"/>
                </a:cxn>
                <a:cxn ang="0">
                  <a:pos x="0" y="171"/>
                </a:cxn>
              </a:cxnLst>
              <a:rect l="0" t="0" r="r" b="b"/>
              <a:pathLst>
                <a:path w="272" h="189">
                  <a:moveTo>
                    <a:pt x="0" y="171"/>
                  </a:moveTo>
                  <a:lnTo>
                    <a:pt x="9" y="189"/>
                  </a:lnTo>
                  <a:lnTo>
                    <a:pt x="272" y="18"/>
                  </a:lnTo>
                  <a:lnTo>
                    <a:pt x="264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18" name="Freeform 82"/>
            <p:cNvSpPr>
              <a:spLocks/>
            </p:cNvSpPr>
            <p:nvPr/>
          </p:nvSpPr>
          <p:spPr bwMode="auto">
            <a:xfrm>
              <a:off x="3401" y="1542"/>
              <a:ext cx="18" cy="18"/>
            </a:xfrm>
            <a:custGeom>
              <a:avLst/>
              <a:gdLst/>
              <a:ahLst/>
              <a:cxnLst>
                <a:cxn ang="0">
                  <a:pos x="9" y="18"/>
                </a:cxn>
                <a:cxn ang="0">
                  <a:pos x="18" y="18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9" y="18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lnTo>
                    <a:pt x="18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19" name="Freeform 83"/>
            <p:cNvSpPr>
              <a:spLocks/>
            </p:cNvSpPr>
            <p:nvPr/>
          </p:nvSpPr>
          <p:spPr bwMode="auto">
            <a:xfrm>
              <a:off x="3138" y="1713"/>
              <a:ext cx="18" cy="27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9" y="27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8" y="18"/>
                </a:cxn>
              </a:cxnLst>
              <a:rect l="0" t="0" r="r" b="b"/>
              <a:pathLst>
                <a:path w="18" h="27">
                  <a:moveTo>
                    <a:pt x="18" y="18"/>
                  </a:moveTo>
                  <a:lnTo>
                    <a:pt x="9" y="27"/>
                  </a:lnTo>
                  <a:lnTo>
                    <a:pt x="0" y="9"/>
                  </a:lnTo>
                  <a:lnTo>
                    <a:pt x="9" y="0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20" name="Freeform 84"/>
            <p:cNvSpPr>
              <a:spLocks/>
            </p:cNvSpPr>
            <p:nvPr/>
          </p:nvSpPr>
          <p:spPr bwMode="auto">
            <a:xfrm>
              <a:off x="3147" y="1542"/>
              <a:ext cx="263" cy="189"/>
            </a:xfrm>
            <a:custGeom>
              <a:avLst/>
              <a:gdLst/>
              <a:ahLst/>
              <a:cxnLst>
                <a:cxn ang="0">
                  <a:pos x="263" y="18"/>
                </a:cxn>
                <a:cxn ang="0">
                  <a:pos x="254" y="0"/>
                </a:cxn>
                <a:cxn ang="0">
                  <a:pos x="0" y="171"/>
                </a:cxn>
                <a:cxn ang="0">
                  <a:pos x="9" y="189"/>
                </a:cxn>
                <a:cxn ang="0">
                  <a:pos x="263" y="18"/>
                </a:cxn>
              </a:cxnLst>
              <a:rect l="0" t="0" r="r" b="b"/>
              <a:pathLst>
                <a:path w="263" h="189">
                  <a:moveTo>
                    <a:pt x="263" y="18"/>
                  </a:moveTo>
                  <a:lnTo>
                    <a:pt x="254" y="0"/>
                  </a:lnTo>
                  <a:lnTo>
                    <a:pt x="0" y="171"/>
                  </a:lnTo>
                  <a:lnTo>
                    <a:pt x="9" y="189"/>
                  </a:lnTo>
                  <a:lnTo>
                    <a:pt x="26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21" name="Freeform 85"/>
            <p:cNvSpPr>
              <a:spLocks/>
            </p:cNvSpPr>
            <p:nvPr/>
          </p:nvSpPr>
          <p:spPr bwMode="auto">
            <a:xfrm>
              <a:off x="3393" y="1542"/>
              <a:ext cx="17" cy="1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8" y="0"/>
                </a:cxn>
                <a:cxn ang="0">
                  <a:pos x="0" y="18"/>
                </a:cxn>
                <a:cxn ang="0">
                  <a:pos x="8" y="18"/>
                </a:cxn>
                <a:cxn ang="0">
                  <a:pos x="17" y="0"/>
                </a:cxn>
              </a:cxnLst>
              <a:rect l="0" t="0" r="r" b="b"/>
              <a:pathLst>
                <a:path w="17" h="18">
                  <a:moveTo>
                    <a:pt x="17" y="0"/>
                  </a:moveTo>
                  <a:lnTo>
                    <a:pt x="8" y="0"/>
                  </a:lnTo>
                  <a:lnTo>
                    <a:pt x="0" y="18"/>
                  </a:lnTo>
                  <a:lnTo>
                    <a:pt x="8" y="1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22" name="Freeform 86"/>
            <p:cNvSpPr>
              <a:spLocks/>
            </p:cNvSpPr>
            <p:nvPr/>
          </p:nvSpPr>
          <p:spPr bwMode="auto">
            <a:xfrm>
              <a:off x="3665" y="1713"/>
              <a:ext cx="17" cy="2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7" y="9"/>
                </a:cxn>
                <a:cxn ang="0">
                  <a:pos x="8" y="27"/>
                </a:cxn>
                <a:cxn ang="0">
                  <a:pos x="0" y="18"/>
                </a:cxn>
                <a:cxn ang="0">
                  <a:pos x="8" y="0"/>
                </a:cxn>
              </a:cxnLst>
              <a:rect l="0" t="0" r="r" b="b"/>
              <a:pathLst>
                <a:path w="17" h="27">
                  <a:moveTo>
                    <a:pt x="8" y="0"/>
                  </a:moveTo>
                  <a:lnTo>
                    <a:pt x="17" y="9"/>
                  </a:lnTo>
                  <a:lnTo>
                    <a:pt x="8" y="27"/>
                  </a:lnTo>
                  <a:lnTo>
                    <a:pt x="0" y="1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23" name="Freeform 87"/>
            <p:cNvSpPr>
              <a:spLocks/>
            </p:cNvSpPr>
            <p:nvPr/>
          </p:nvSpPr>
          <p:spPr bwMode="auto">
            <a:xfrm>
              <a:off x="3401" y="1542"/>
              <a:ext cx="272" cy="18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64" y="189"/>
                </a:cxn>
                <a:cxn ang="0">
                  <a:pos x="272" y="171"/>
                </a:cxn>
                <a:cxn ang="0">
                  <a:pos x="9" y="0"/>
                </a:cxn>
              </a:cxnLst>
              <a:rect l="0" t="0" r="r" b="b"/>
              <a:pathLst>
                <a:path w="272" h="189">
                  <a:moveTo>
                    <a:pt x="9" y="0"/>
                  </a:moveTo>
                  <a:lnTo>
                    <a:pt x="0" y="18"/>
                  </a:lnTo>
                  <a:lnTo>
                    <a:pt x="264" y="189"/>
                  </a:lnTo>
                  <a:lnTo>
                    <a:pt x="272" y="17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24" name="Oval 88"/>
            <p:cNvSpPr>
              <a:spLocks noChangeArrowheads="1"/>
            </p:cNvSpPr>
            <p:nvPr/>
          </p:nvSpPr>
          <p:spPr bwMode="auto">
            <a:xfrm>
              <a:off x="3340" y="1471"/>
              <a:ext cx="131" cy="17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25" name="Oval 89"/>
            <p:cNvSpPr>
              <a:spLocks noChangeArrowheads="1"/>
            </p:cNvSpPr>
            <p:nvPr/>
          </p:nvSpPr>
          <p:spPr bwMode="auto">
            <a:xfrm>
              <a:off x="3340" y="1471"/>
              <a:ext cx="131" cy="17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26" name="Oval 90"/>
            <p:cNvSpPr>
              <a:spLocks noChangeArrowheads="1"/>
            </p:cNvSpPr>
            <p:nvPr/>
          </p:nvSpPr>
          <p:spPr bwMode="auto">
            <a:xfrm>
              <a:off x="3858" y="1300"/>
              <a:ext cx="131" cy="171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27" name="Oval 91"/>
            <p:cNvSpPr>
              <a:spLocks noChangeArrowheads="1"/>
            </p:cNvSpPr>
            <p:nvPr/>
          </p:nvSpPr>
          <p:spPr bwMode="auto">
            <a:xfrm>
              <a:off x="3858" y="1300"/>
              <a:ext cx="131" cy="171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28" name="Oval 92"/>
            <p:cNvSpPr>
              <a:spLocks noChangeArrowheads="1"/>
            </p:cNvSpPr>
            <p:nvPr/>
          </p:nvSpPr>
          <p:spPr bwMode="auto">
            <a:xfrm>
              <a:off x="4375" y="1471"/>
              <a:ext cx="123" cy="17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29" name="Oval 93"/>
            <p:cNvSpPr>
              <a:spLocks noChangeArrowheads="1"/>
            </p:cNvSpPr>
            <p:nvPr/>
          </p:nvSpPr>
          <p:spPr bwMode="auto">
            <a:xfrm>
              <a:off x="4376" y="1471"/>
              <a:ext cx="122" cy="17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30" name="Oval 94"/>
            <p:cNvSpPr>
              <a:spLocks noChangeArrowheads="1"/>
            </p:cNvSpPr>
            <p:nvPr/>
          </p:nvSpPr>
          <p:spPr bwMode="auto">
            <a:xfrm>
              <a:off x="2787" y="1596"/>
              <a:ext cx="35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31" name="Freeform 95"/>
            <p:cNvSpPr>
              <a:spLocks/>
            </p:cNvSpPr>
            <p:nvPr/>
          </p:nvSpPr>
          <p:spPr bwMode="auto">
            <a:xfrm>
              <a:off x="2805" y="1560"/>
              <a:ext cx="184" cy="108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0" y="0"/>
                </a:cxn>
                <a:cxn ang="0">
                  <a:pos x="184" y="54"/>
                </a:cxn>
                <a:cxn ang="0">
                  <a:pos x="0" y="108"/>
                </a:cxn>
                <a:cxn ang="0">
                  <a:pos x="0" y="54"/>
                </a:cxn>
              </a:cxnLst>
              <a:rect l="0" t="0" r="r" b="b"/>
              <a:pathLst>
                <a:path w="184" h="108">
                  <a:moveTo>
                    <a:pt x="0" y="54"/>
                  </a:moveTo>
                  <a:lnTo>
                    <a:pt x="0" y="0"/>
                  </a:lnTo>
                  <a:lnTo>
                    <a:pt x="184" y="54"/>
                  </a:lnTo>
                  <a:lnTo>
                    <a:pt x="0" y="108"/>
                  </a:lnTo>
                  <a:lnTo>
                    <a:pt x="0" y="54"/>
                  </a:lnTo>
                  <a:close/>
                </a:path>
              </a:pathLst>
            </a:cu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32" name="Freeform 96"/>
            <p:cNvSpPr>
              <a:spLocks/>
            </p:cNvSpPr>
            <p:nvPr/>
          </p:nvSpPr>
          <p:spPr bwMode="auto">
            <a:xfrm>
              <a:off x="2805" y="1560"/>
              <a:ext cx="184" cy="108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0" y="0"/>
                </a:cxn>
                <a:cxn ang="0">
                  <a:pos x="184" y="54"/>
                </a:cxn>
                <a:cxn ang="0">
                  <a:pos x="0" y="108"/>
                </a:cxn>
                <a:cxn ang="0">
                  <a:pos x="0" y="54"/>
                </a:cxn>
              </a:cxnLst>
              <a:rect l="0" t="0" r="r" b="b"/>
              <a:pathLst>
                <a:path w="184" h="108">
                  <a:moveTo>
                    <a:pt x="0" y="54"/>
                  </a:moveTo>
                  <a:lnTo>
                    <a:pt x="0" y="0"/>
                  </a:lnTo>
                  <a:lnTo>
                    <a:pt x="184" y="54"/>
                  </a:lnTo>
                  <a:lnTo>
                    <a:pt x="0" y="108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33" name="Rectangle 97"/>
            <p:cNvSpPr>
              <a:spLocks noChangeArrowheads="1"/>
            </p:cNvSpPr>
            <p:nvPr/>
          </p:nvSpPr>
          <p:spPr bwMode="auto">
            <a:xfrm>
              <a:off x="2392" y="1596"/>
              <a:ext cx="18" cy="3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34" name="Rectangle 98"/>
            <p:cNvSpPr>
              <a:spLocks noChangeArrowheads="1"/>
            </p:cNvSpPr>
            <p:nvPr/>
          </p:nvSpPr>
          <p:spPr bwMode="auto">
            <a:xfrm>
              <a:off x="2796" y="1596"/>
              <a:ext cx="17" cy="3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35" name="Rectangle 99"/>
            <p:cNvSpPr>
              <a:spLocks noChangeArrowheads="1"/>
            </p:cNvSpPr>
            <p:nvPr/>
          </p:nvSpPr>
          <p:spPr bwMode="auto">
            <a:xfrm>
              <a:off x="2410" y="1596"/>
              <a:ext cx="386" cy="3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36" name="Rectangle 100"/>
            <p:cNvSpPr>
              <a:spLocks noChangeArrowheads="1"/>
            </p:cNvSpPr>
            <p:nvPr/>
          </p:nvSpPr>
          <p:spPr bwMode="auto">
            <a:xfrm>
              <a:off x="2375" y="1416"/>
              <a:ext cx="9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 dirty="0">
                  <a:solidFill>
                    <a:srgbClr val="FFFF00"/>
                  </a:solidFill>
                  <a:latin typeface="Times" pitchFamily="18" charset="0"/>
                </a:rPr>
                <a:t>double rotation</a:t>
              </a:r>
              <a:endParaRPr lang="en-US" dirty="0">
                <a:solidFill>
                  <a:srgbClr val="FFFF00"/>
                </a:solidFill>
                <a:latin typeface="Garamond" pitchFamily="18" charset="0"/>
              </a:endParaRPr>
            </a:p>
          </p:txBody>
        </p:sp>
        <p:sp>
          <p:nvSpPr>
            <p:cNvPr id="910437" name="Rectangle 101"/>
            <p:cNvSpPr>
              <a:spLocks noChangeArrowheads="1"/>
            </p:cNvSpPr>
            <p:nvPr/>
          </p:nvSpPr>
          <p:spPr bwMode="auto">
            <a:xfrm>
              <a:off x="804" y="1461"/>
              <a:ext cx="29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a = z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38" name="Rectangle 102"/>
            <p:cNvSpPr>
              <a:spLocks noChangeArrowheads="1"/>
            </p:cNvSpPr>
            <p:nvPr/>
          </p:nvSpPr>
          <p:spPr bwMode="auto">
            <a:xfrm>
              <a:off x="1313" y="1803"/>
              <a:ext cx="30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b = x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39" name="Rectangle 103"/>
            <p:cNvSpPr>
              <a:spLocks noChangeArrowheads="1"/>
            </p:cNvSpPr>
            <p:nvPr/>
          </p:nvSpPr>
          <p:spPr bwMode="auto">
            <a:xfrm>
              <a:off x="1831" y="1632"/>
              <a:ext cx="29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c = y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40" name="Rectangle 104"/>
            <p:cNvSpPr>
              <a:spLocks noChangeArrowheads="1"/>
            </p:cNvSpPr>
            <p:nvPr/>
          </p:nvSpPr>
          <p:spPr bwMode="auto">
            <a:xfrm>
              <a:off x="611" y="210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41" name="Rectangle 105"/>
            <p:cNvSpPr>
              <a:spLocks noChangeArrowheads="1"/>
            </p:cNvSpPr>
            <p:nvPr/>
          </p:nvSpPr>
          <p:spPr bwMode="auto">
            <a:xfrm>
              <a:off x="672" y="2172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Times" pitchFamily="18" charset="0"/>
                </a:rPr>
                <a:t>0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42" name="Rectangle 106"/>
            <p:cNvSpPr>
              <a:spLocks noChangeArrowheads="1"/>
            </p:cNvSpPr>
            <p:nvPr/>
          </p:nvSpPr>
          <p:spPr bwMode="auto">
            <a:xfrm>
              <a:off x="1655" y="227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43" name="Rectangle 107"/>
            <p:cNvSpPr>
              <a:spLocks noChangeArrowheads="1"/>
            </p:cNvSpPr>
            <p:nvPr/>
          </p:nvSpPr>
          <p:spPr bwMode="auto">
            <a:xfrm>
              <a:off x="1708" y="2342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Times" pitchFamily="18" charset="0"/>
                </a:rPr>
                <a:t>2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44" name="Rectangle 108"/>
            <p:cNvSpPr>
              <a:spLocks noChangeArrowheads="1"/>
            </p:cNvSpPr>
            <p:nvPr/>
          </p:nvSpPr>
          <p:spPr bwMode="auto">
            <a:xfrm>
              <a:off x="1137" y="2450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45" name="Rectangle 109"/>
            <p:cNvSpPr>
              <a:spLocks noChangeArrowheads="1"/>
            </p:cNvSpPr>
            <p:nvPr/>
          </p:nvSpPr>
          <p:spPr bwMode="auto">
            <a:xfrm>
              <a:off x="1199" y="2513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Times" pitchFamily="18" charset="0"/>
                </a:rPr>
                <a:t>1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46" name="Rectangle 110"/>
            <p:cNvSpPr>
              <a:spLocks noChangeArrowheads="1"/>
            </p:cNvSpPr>
            <p:nvPr/>
          </p:nvSpPr>
          <p:spPr bwMode="auto">
            <a:xfrm>
              <a:off x="2147" y="2252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47" name="Rectangle 111"/>
            <p:cNvSpPr>
              <a:spLocks noChangeArrowheads="1"/>
            </p:cNvSpPr>
            <p:nvPr/>
          </p:nvSpPr>
          <p:spPr bwMode="auto">
            <a:xfrm>
              <a:off x="2208" y="2315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Times" pitchFamily="18" charset="0"/>
                </a:rPr>
                <a:t>3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48" name="Rectangle 112"/>
            <p:cNvSpPr>
              <a:spLocks noChangeArrowheads="1"/>
            </p:cNvSpPr>
            <p:nvPr/>
          </p:nvSpPr>
          <p:spPr bwMode="auto">
            <a:xfrm>
              <a:off x="3112" y="2252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49" name="Rectangle 113"/>
            <p:cNvSpPr>
              <a:spLocks noChangeArrowheads="1"/>
            </p:cNvSpPr>
            <p:nvPr/>
          </p:nvSpPr>
          <p:spPr bwMode="auto">
            <a:xfrm>
              <a:off x="3173" y="2315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Times" pitchFamily="18" charset="0"/>
                </a:rPr>
                <a:t>0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50" name="Rectangle 114"/>
            <p:cNvSpPr>
              <a:spLocks noChangeArrowheads="1"/>
            </p:cNvSpPr>
            <p:nvPr/>
          </p:nvSpPr>
          <p:spPr bwMode="auto">
            <a:xfrm>
              <a:off x="4130" y="210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51" name="Rectangle 115"/>
            <p:cNvSpPr>
              <a:spLocks noChangeArrowheads="1"/>
            </p:cNvSpPr>
            <p:nvPr/>
          </p:nvSpPr>
          <p:spPr bwMode="auto">
            <a:xfrm>
              <a:off x="4191" y="2172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Times" pitchFamily="18" charset="0"/>
                </a:rPr>
                <a:t>2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52" name="Rectangle 116"/>
            <p:cNvSpPr>
              <a:spLocks noChangeArrowheads="1"/>
            </p:cNvSpPr>
            <p:nvPr/>
          </p:nvSpPr>
          <p:spPr bwMode="auto">
            <a:xfrm>
              <a:off x="4665" y="2252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53" name="Rectangle 117"/>
            <p:cNvSpPr>
              <a:spLocks noChangeArrowheads="1"/>
            </p:cNvSpPr>
            <p:nvPr/>
          </p:nvSpPr>
          <p:spPr bwMode="auto">
            <a:xfrm>
              <a:off x="4726" y="2315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Times" pitchFamily="18" charset="0"/>
                </a:rPr>
                <a:t>3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54" name="Rectangle 118"/>
            <p:cNvSpPr>
              <a:spLocks noChangeArrowheads="1"/>
            </p:cNvSpPr>
            <p:nvPr/>
          </p:nvSpPr>
          <p:spPr bwMode="auto">
            <a:xfrm>
              <a:off x="3629" y="2252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55" name="Rectangle 119"/>
            <p:cNvSpPr>
              <a:spLocks noChangeArrowheads="1"/>
            </p:cNvSpPr>
            <p:nvPr/>
          </p:nvSpPr>
          <p:spPr bwMode="auto">
            <a:xfrm>
              <a:off x="3691" y="2315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Times" pitchFamily="18" charset="0"/>
                </a:rPr>
                <a:t>1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56" name="Rectangle 120"/>
            <p:cNvSpPr>
              <a:spLocks noChangeArrowheads="1"/>
            </p:cNvSpPr>
            <p:nvPr/>
          </p:nvSpPr>
          <p:spPr bwMode="auto">
            <a:xfrm>
              <a:off x="3296" y="1632"/>
              <a:ext cx="29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a = z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57" name="Rectangle 121"/>
            <p:cNvSpPr>
              <a:spLocks noChangeArrowheads="1"/>
            </p:cNvSpPr>
            <p:nvPr/>
          </p:nvSpPr>
          <p:spPr bwMode="auto">
            <a:xfrm>
              <a:off x="3805" y="1479"/>
              <a:ext cx="30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b = x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58" name="Rectangle 122"/>
            <p:cNvSpPr>
              <a:spLocks noChangeArrowheads="1"/>
            </p:cNvSpPr>
            <p:nvPr/>
          </p:nvSpPr>
          <p:spPr bwMode="auto">
            <a:xfrm>
              <a:off x="4331" y="1632"/>
              <a:ext cx="29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c = y</a:t>
              </a:r>
              <a:endParaRPr lang="en-US">
                <a:latin typeface="Garamond" pitchFamily="18" charset="0"/>
              </a:endParaRPr>
            </a:p>
          </p:txBody>
        </p:sp>
      </p:grpSp>
      <p:grpSp>
        <p:nvGrpSpPr>
          <p:cNvPr id="910460" name="Group 124"/>
          <p:cNvGrpSpPr>
            <a:grpSpLocks noChangeAspect="1"/>
          </p:cNvGrpSpPr>
          <p:nvPr/>
        </p:nvGrpSpPr>
        <p:grpSpPr bwMode="auto">
          <a:xfrm>
            <a:off x="1066800" y="4191000"/>
            <a:ext cx="6438900" cy="2197100"/>
            <a:chOff x="672" y="2640"/>
            <a:chExt cx="4056" cy="1384"/>
          </a:xfrm>
        </p:grpSpPr>
        <p:sp>
          <p:nvSpPr>
            <p:cNvPr id="910459" name="AutoShape 123"/>
            <p:cNvSpPr>
              <a:spLocks noChangeAspect="1" noChangeArrowheads="1" noTextEdit="1"/>
            </p:cNvSpPr>
            <p:nvPr/>
          </p:nvSpPr>
          <p:spPr bwMode="auto">
            <a:xfrm>
              <a:off x="672" y="2640"/>
              <a:ext cx="4056" cy="1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61" name="Freeform 125"/>
            <p:cNvSpPr>
              <a:spLocks/>
            </p:cNvSpPr>
            <p:nvPr/>
          </p:nvSpPr>
          <p:spPr bwMode="auto">
            <a:xfrm>
              <a:off x="3360" y="3024"/>
              <a:ext cx="16" cy="16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16" y="16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8" y="16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62" name="Freeform 126"/>
            <p:cNvSpPr>
              <a:spLocks/>
            </p:cNvSpPr>
            <p:nvPr/>
          </p:nvSpPr>
          <p:spPr bwMode="auto">
            <a:xfrm>
              <a:off x="3120" y="3160"/>
              <a:ext cx="16" cy="24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8" y="24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16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63" name="Freeform 127"/>
            <p:cNvSpPr>
              <a:spLocks/>
            </p:cNvSpPr>
            <p:nvPr/>
          </p:nvSpPr>
          <p:spPr bwMode="auto">
            <a:xfrm>
              <a:off x="3128" y="3024"/>
              <a:ext cx="240" cy="152"/>
            </a:xfrm>
            <a:custGeom>
              <a:avLst/>
              <a:gdLst/>
              <a:ahLst/>
              <a:cxnLst>
                <a:cxn ang="0">
                  <a:pos x="240" y="16"/>
                </a:cxn>
                <a:cxn ang="0">
                  <a:pos x="232" y="0"/>
                </a:cxn>
                <a:cxn ang="0">
                  <a:pos x="0" y="136"/>
                </a:cxn>
                <a:cxn ang="0">
                  <a:pos x="8" y="152"/>
                </a:cxn>
                <a:cxn ang="0">
                  <a:pos x="240" y="16"/>
                </a:cxn>
              </a:cxnLst>
              <a:rect l="0" t="0" r="r" b="b"/>
              <a:pathLst>
                <a:path w="240" h="152">
                  <a:moveTo>
                    <a:pt x="240" y="16"/>
                  </a:moveTo>
                  <a:lnTo>
                    <a:pt x="232" y="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64" name="Freeform 128"/>
            <p:cNvSpPr>
              <a:spLocks/>
            </p:cNvSpPr>
            <p:nvPr/>
          </p:nvSpPr>
          <p:spPr bwMode="auto">
            <a:xfrm>
              <a:off x="3016" y="3176"/>
              <a:ext cx="232" cy="448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232" y="448"/>
                </a:cxn>
                <a:cxn ang="0">
                  <a:pos x="0" y="448"/>
                </a:cxn>
                <a:cxn ang="0">
                  <a:pos x="112" y="0"/>
                </a:cxn>
              </a:cxnLst>
              <a:rect l="0" t="0" r="r" b="b"/>
              <a:pathLst>
                <a:path w="232" h="448">
                  <a:moveTo>
                    <a:pt x="112" y="0"/>
                  </a:moveTo>
                  <a:lnTo>
                    <a:pt x="232" y="448"/>
                  </a:lnTo>
                  <a:lnTo>
                    <a:pt x="0" y="44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65" name="Freeform 129"/>
            <p:cNvSpPr>
              <a:spLocks/>
            </p:cNvSpPr>
            <p:nvPr/>
          </p:nvSpPr>
          <p:spPr bwMode="auto">
            <a:xfrm>
              <a:off x="3120" y="3168"/>
              <a:ext cx="144" cy="45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8"/>
                </a:cxn>
                <a:cxn ang="0">
                  <a:pos x="120" y="456"/>
                </a:cxn>
                <a:cxn ang="0">
                  <a:pos x="128" y="456"/>
                </a:cxn>
                <a:cxn ang="0">
                  <a:pos x="144" y="456"/>
                </a:cxn>
                <a:cxn ang="0">
                  <a:pos x="136" y="448"/>
                </a:cxn>
                <a:cxn ang="0">
                  <a:pos x="16" y="0"/>
                </a:cxn>
              </a:cxnLst>
              <a:rect l="0" t="0" r="r" b="b"/>
              <a:pathLst>
                <a:path w="144" h="456">
                  <a:moveTo>
                    <a:pt x="16" y="0"/>
                  </a:moveTo>
                  <a:lnTo>
                    <a:pt x="0" y="8"/>
                  </a:lnTo>
                  <a:lnTo>
                    <a:pt x="120" y="456"/>
                  </a:lnTo>
                  <a:lnTo>
                    <a:pt x="128" y="456"/>
                  </a:lnTo>
                  <a:lnTo>
                    <a:pt x="144" y="456"/>
                  </a:lnTo>
                  <a:lnTo>
                    <a:pt x="136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66" name="Freeform 130"/>
            <p:cNvSpPr>
              <a:spLocks/>
            </p:cNvSpPr>
            <p:nvPr/>
          </p:nvSpPr>
          <p:spPr bwMode="auto">
            <a:xfrm>
              <a:off x="3000" y="3608"/>
              <a:ext cx="248" cy="16"/>
            </a:xfrm>
            <a:custGeom>
              <a:avLst/>
              <a:gdLst/>
              <a:ahLst/>
              <a:cxnLst>
                <a:cxn ang="0">
                  <a:pos x="248" y="16"/>
                </a:cxn>
                <a:cxn ang="0">
                  <a:pos x="24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248" y="16"/>
                </a:cxn>
              </a:cxnLst>
              <a:rect l="0" t="0" r="r" b="b"/>
              <a:pathLst>
                <a:path w="248" h="16">
                  <a:moveTo>
                    <a:pt x="248" y="16"/>
                  </a:moveTo>
                  <a:lnTo>
                    <a:pt x="24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67" name="Freeform 131"/>
            <p:cNvSpPr>
              <a:spLocks/>
            </p:cNvSpPr>
            <p:nvPr/>
          </p:nvSpPr>
          <p:spPr bwMode="auto">
            <a:xfrm>
              <a:off x="3000" y="3168"/>
              <a:ext cx="136" cy="456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16" y="456"/>
                </a:cxn>
                <a:cxn ang="0">
                  <a:pos x="136" y="8"/>
                </a:cxn>
                <a:cxn ang="0">
                  <a:pos x="120" y="8"/>
                </a:cxn>
                <a:cxn ang="0">
                  <a:pos x="136" y="0"/>
                </a:cxn>
                <a:cxn ang="0">
                  <a:pos x="120" y="0"/>
                </a:cxn>
                <a:cxn ang="0">
                  <a:pos x="0" y="448"/>
                </a:cxn>
              </a:cxnLst>
              <a:rect l="0" t="0" r="r" b="b"/>
              <a:pathLst>
                <a:path w="136" h="456">
                  <a:moveTo>
                    <a:pt x="0" y="448"/>
                  </a:moveTo>
                  <a:lnTo>
                    <a:pt x="16" y="456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68" name="Freeform 132"/>
            <p:cNvSpPr>
              <a:spLocks/>
            </p:cNvSpPr>
            <p:nvPr/>
          </p:nvSpPr>
          <p:spPr bwMode="auto">
            <a:xfrm>
              <a:off x="2016" y="2872"/>
              <a:ext cx="16" cy="2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  <a:cxn ang="0">
                  <a:pos x="8" y="24"/>
                </a:cxn>
                <a:cxn ang="0">
                  <a:pos x="16" y="16"/>
                </a:cxn>
                <a:cxn ang="0">
                  <a:pos x="8" y="0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0" y="8"/>
                  </a:lnTo>
                  <a:lnTo>
                    <a:pt x="8" y="24"/>
                  </a:lnTo>
                  <a:lnTo>
                    <a:pt x="16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69" name="Freeform 133"/>
            <p:cNvSpPr>
              <a:spLocks/>
            </p:cNvSpPr>
            <p:nvPr/>
          </p:nvSpPr>
          <p:spPr bwMode="auto">
            <a:xfrm>
              <a:off x="2376" y="2648"/>
              <a:ext cx="16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6" y="16"/>
                </a:cxn>
                <a:cxn ang="0">
                  <a:pos x="8" y="16"/>
                </a:cxn>
                <a:cxn ang="0">
                  <a:pos x="0" y="0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8" y="0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70" name="Freeform 134"/>
            <p:cNvSpPr>
              <a:spLocks/>
            </p:cNvSpPr>
            <p:nvPr/>
          </p:nvSpPr>
          <p:spPr bwMode="auto">
            <a:xfrm>
              <a:off x="2024" y="2648"/>
              <a:ext cx="360" cy="240"/>
            </a:xfrm>
            <a:custGeom>
              <a:avLst/>
              <a:gdLst/>
              <a:ahLst/>
              <a:cxnLst>
                <a:cxn ang="0">
                  <a:pos x="0" y="224"/>
                </a:cxn>
                <a:cxn ang="0">
                  <a:pos x="8" y="240"/>
                </a:cxn>
                <a:cxn ang="0">
                  <a:pos x="360" y="16"/>
                </a:cxn>
                <a:cxn ang="0">
                  <a:pos x="352" y="0"/>
                </a:cxn>
                <a:cxn ang="0">
                  <a:pos x="0" y="224"/>
                </a:cxn>
              </a:cxnLst>
              <a:rect l="0" t="0" r="r" b="b"/>
              <a:pathLst>
                <a:path w="360" h="240">
                  <a:moveTo>
                    <a:pt x="0" y="224"/>
                  </a:moveTo>
                  <a:lnTo>
                    <a:pt x="8" y="240"/>
                  </a:lnTo>
                  <a:lnTo>
                    <a:pt x="360" y="16"/>
                  </a:lnTo>
                  <a:lnTo>
                    <a:pt x="352" y="0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71" name="Freeform 135"/>
            <p:cNvSpPr>
              <a:spLocks/>
            </p:cNvSpPr>
            <p:nvPr/>
          </p:nvSpPr>
          <p:spPr bwMode="auto">
            <a:xfrm>
              <a:off x="2144" y="3032"/>
              <a:ext cx="240" cy="44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240" y="448"/>
                </a:cxn>
                <a:cxn ang="0">
                  <a:pos x="0" y="448"/>
                </a:cxn>
                <a:cxn ang="0">
                  <a:pos x="120" y="0"/>
                </a:cxn>
              </a:cxnLst>
              <a:rect l="0" t="0" r="r" b="b"/>
              <a:pathLst>
                <a:path w="240" h="448">
                  <a:moveTo>
                    <a:pt x="120" y="0"/>
                  </a:moveTo>
                  <a:lnTo>
                    <a:pt x="240" y="448"/>
                  </a:lnTo>
                  <a:lnTo>
                    <a:pt x="0" y="44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72" name="Freeform 136"/>
            <p:cNvSpPr>
              <a:spLocks/>
            </p:cNvSpPr>
            <p:nvPr/>
          </p:nvSpPr>
          <p:spPr bwMode="auto">
            <a:xfrm>
              <a:off x="2256" y="3032"/>
              <a:ext cx="136" cy="45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8"/>
                </a:cxn>
                <a:cxn ang="0">
                  <a:pos x="112" y="456"/>
                </a:cxn>
                <a:cxn ang="0">
                  <a:pos x="120" y="456"/>
                </a:cxn>
                <a:cxn ang="0">
                  <a:pos x="136" y="456"/>
                </a:cxn>
                <a:cxn ang="0">
                  <a:pos x="128" y="448"/>
                </a:cxn>
                <a:cxn ang="0">
                  <a:pos x="16" y="0"/>
                </a:cxn>
              </a:cxnLst>
              <a:rect l="0" t="0" r="r" b="b"/>
              <a:pathLst>
                <a:path w="136" h="456">
                  <a:moveTo>
                    <a:pt x="16" y="0"/>
                  </a:moveTo>
                  <a:lnTo>
                    <a:pt x="0" y="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36" y="456"/>
                  </a:lnTo>
                  <a:lnTo>
                    <a:pt x="128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73" name="Freeform 137"/>
            <p:cNvSpPr>
              <a:spLocks/>
            </p:cNvSpPr>
            <p:nvPr/>
          </p:nvSpPr>
          <p:spPr bwMode="auto">
            <a:xfrm>
              <a:off x="2136" y="3472"/>
              <a:ext cx="240" cy="16"/>
            </a:xfrm>
            <a:custGeom>
              <a:avLst/>
              <a:gdLst/>
              <a:ahLst/>
              <a:cxnLst>
                <a:cxn ang="0">
                  <a:pos x="240" y="16"/>
                </a:cxn>
                <a:cxn ang="0">
                  <a:pos x="240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240" y="16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74" name="Freeform 138"/>
            <p:cNvSpPr>
              <a:spLocks/>
            </p:cNvSpPr>
            <p:nvPr/>
          </p:nvSpPr>
          <p:spPr bwMode="auto">
            <a:xfrm>
              <a:off x="2136" y="3032"/>
              <a:ext cx="136" cy="456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16" y="456"/>
                </a:cxn>
                <a:cxn ang="0">
                  <a:pos x="136" y="8"/>
                </a:cxn>
                <a:cxn ang="0">
                  <a:pos x="120" y="8"/>
                </a:cxn>
                <a:cxn ang="0">
                  <a:pos x="136" y="0"/>
                </a:cxn>
                <a:cxn ang="0">
                  <a:pos x="120" y="0"/>
                </a:cxn>
                <a:cxn ang="0">
                  <a:pos x="0" y="448"/>
                </a:cxn>
              </a:cxnLst>
              <a:rect l="0" t="0" r="r" b="b"/>
              <a:pathLst>
                <a:path w="136" h="456">
                  <a:moveTo>
                    <a:pt x="0" y="448"/>
                  </a:moveTo>
                  <a:lnTo>
                    <a:pt x="16" y="456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75" name="Freeform 139"/>
            <p:cNvSpPr>
              <a:spLocks/>
            </p:cNvSpPr>
            <p:nvPr/>
          </p:nvSpPr>
          <p:spPr bwMode="auto">
            <a:xfrm>
              <a:off x="1208" y="3336"/>
              <a:ext cx="232" cy="296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296"/>
                </a:cxn>
                <a:cxn ang="0">
                  <a:pos x="232" y="296"/>
                </a:cxn>
                <a:cxn ang="0">
                  <a:pos x="120" y="0"/>
                </a:cxn>
              </a:cxnLst>
              <a:rect l="0" t="0" r="r" b="b"/>
              <a:pathLst>
                <a:path w="232" h="296">
                  <a:moveTo>
                    <a:pt x="120" y="0"/>
                  </a:moveTo>
                  <a:lnTo>
                    <a:pt x="0" y="296"/>
                  </a:lnTo>
                  <a:lnTo>
                    <a:pt x="232" y="29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76" name="Freeform 140"/>
            <p:cNvSpPr>
              <a:spLocks/>
            </p:cNvSpPr>
            <p:nvPr/>
          </p:nvSpPr>
          <p:spPr bwMode="auto">
            <a:xfrm>
              <a:off x="1200" y="3328"/>
              <a:ext cx="128" cy="312"/>
            </a:xfrm>
            <a:custGeom>
              <a:avLst/>
              <a:gdLst/>
              <a:ahLst/>
              <a:cxnLst>
                <a:cxn ang="0">
                  <a:pos x="128" y="8"/>
                </a:cxn>
                <a:cxn ang="0">
                  <a:pos x="112" y="0"/>
                </a:cxn>
                <a:cxn ang="0">
                  <a:pos x="0" y="304"/>
                </a:cxn>
                <a:cxn ang="0">
                  <a:pos x="0" y="312"/>
                </a:cxn>
                <a:cxn ang="0">
                  <a:pos x="8" y="312"/>
                </a:cxn>
                <a:cxn ang="0">
                  <a:pos x="16" y="312"/>
                </a:cxn>
                <a:cxn ang="0">
                  <a:pos x="128" y="8"/>
                </a:cxn>
              </a:cxnLst>
              <a:rect l="0" t="0" r="r" b="b"/>
              <a:pathLst>
                <a:path w="128" h="312">
                  <a:moveTo>
                    <a:pt x="128" y="8"/>
                  </a:moveTo>
                  <a:lnTo>
                    <a:pt x="112" y="0"/>
                  </a:lnTo>
                  <a:lnTo>
                    <a:pt x="0" y="304"/>
                  </a:lnTo>
                  <a:lnTo>
                    <a:pt x="0" y="312"/>
                  </a:lnTo>
                  <a:lnTo>
                    <a:pt x="8" y="312"/>
                  </a:lnTo>
                  <a:lnTo>
                    <a:pt x="16" y="312"/>
                  </a:lnTo>
                  <a:lnTo>
                    <a:pt x="128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77" name="Freeform 141"/>
            <p:cNvSpPr>
              <a:spLocks/>
            </p:cNvSpPr>
            <p:nvPr/>
          </p:nvSpPr>
          <p:spPr bwMode="auto">
            <a:xfrm>
              <a:off x="1208" y="3624"/>
              <a:ext cx="248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232" y="16"/>
                </a:cxn>
                <a:cxn ang="0">
                  <a:pos x="248" y="16"/>
                </a:cxn>
                <a:cxn ang="0">
                  <a:pos x="240" y="8"/>
                </a:cxn>
                <a:cxn ang="0">
                  <a:pos x="232" y="0"/>
                </a:cxn>
                <a:cxn ang="0">
                  <a:pos x="0" y="0"/>
                </a:cxn>
              </a:cxnLst>
              <a:rect l="0" t="0" r="r" b="b"/>
              <a:pathLst>
                <a:path w="248" h="16">
                  <a:moveTo>
                    <a:pt x="0" y="0"/>
                  </a:moveTo>
                  <a:lnTo>
                    <a:pt x="0" y="16"/>
                  </a:lnTo>
                  <a:lnTo>
                    <a:pt x="232" y="16"/>
                  </a:lnTo>
                  <a:lnTo>
                    <a:pt x="248" y="16"/>
                  </a:lnTo>
                  <a:lnTo>
                    <a:pt x="240" y="8"/>
                  </a:lnTo>
                  <a:lnTo>
                    <a:pt x="2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78" name="Freeform 142"/>
            <p:cNvSpPr>
              <a:spLocks/>
            </p:cNvSpPr>
            <p:nvPr/>
          </p:nvSpPr>
          <p:spPr bwMode="auto">
            <a:xfrm>
              <a:off x="1312" y="3304"/>
              <a:ext cx="136" cy="336"/>
            </a:xfrm>
            <a:custGeom>
              <a:avLst/>
              <a:gdLst/>
              <a:ahLst/>
              <a:cxnLst>
                <a:cxn ang="0">
                  <a:pos x="120" y="336"/>
                </a:cxn>
                <a:cxn ang="0">
                  <a:pos x="136" y="328"/>
                </a:cxn>
                <a:cxn ang="0">
                  <a:pos x="16" y="24"/>
                </a:cxn>
                <a:cxn ang="0">
                  <a:pos x="8" y="0"/>
                </a:cxn>
                <a:cxn ang="0">
                  <a:pos x="0" y="24"/>
                </a:cxn>
                <a:cxn ang="0">
                  <a:pos x="0" y="32"/>
                </a:cxn>
                <a:cxn ang="0">
                  <a:pos x="120" y="336"/>
                </a:cxn>
              </a:cxnLst>
              <a:rect l="0" t="0" r="r" b="b"/>
              <a:pathLst>
                <a:path w="136" h="336">
                  <a:moveTo>
                    <a:pt x="120" y="336"/>
                  </a:moveTo>
                  <a:lnTo>
                    <a:pt x="136" y="328"/>
                  </a:lnTo>
                  <a:lnTo>
                    <a:pt x="16" y="24"/>
                  </a:lnTo>
                  <a:lnTo>
                    <a:pt x="8" y="0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20" y="3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79" name="Freeform 143"/>
            <p:cNvSpPr>
              <a:spLocks/>
            </p:cNvSpPr>
            <p:nvPr/>
          </p:nvSpPr>
          <p:spPr bwMode="auto">
            <a:xfrm>
              <a:off x="1680" y="3336"/>
              <a:ext cx="232" cy="448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0" y="448"/>
                </a:cxn>
                <a:cxn ang="0">
                  <a:pos x="232" y="448"/>
                </a:cxn>
                <a:cxn ang="0">
                  <a:pos x="112" y="0"/>
                </a:cxn>
              </a:cxnLst>
              <a:rect l="0" t="0" r="r" b="b"/>
              <a:pathLst>
                <a:path w="232" h="448">
                  <a:moveTo>
                    <a:pt x="112" y="0"/>
                  </a:moveTo>
                  <a:lnTo>
                    <a:pt x="0" y="448"/>
                  </a:lnTo>
                  <a:lnTo>
                    <a:pt x="232" y="44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80" name="Freeform 144"/>
            <p:cNvSpPr>
              <a:spLocks/>
            </p:cNvSpPr>
            <p:nvPr/>
          </p:nvSpPr>
          <p:spPr bwMode="auto">
            <a:xfrm>
              <a:off x="1664" y="3328"/>
              <a:ext cx="136" cy="456"/>
            </a:xfrm>
            <a:custGeom>
              <a:avLst/>
              <a:gdLst/>
              <a:ahLst/>
              <a:cxnLst>
                <a:cxn ang="0">
                  <a:pos x="136" y="8"/>
                </a:cxn>
                <a:cxn ang="0">
                  <a:pos x="120" y="0"/>
                </a:cxn>
                <a:cxn ang="0">
                  <a:pos x="0" y="448"/>
                </a:cxn>
                <a:cxn ang="0">
                  <a:pos x="0" y="456"/>
                </a:cxn>
                <a:cxn ang="0">
                  <a:pos x="8" y="456"/>
                </a:cxn>
                <a:cxn ang="0">
                  <a:pos x="16" y="456"/>
                </a:cxn>
                <a:cxn ang="0">
                  <a:pos x="136" y="8"/>
                </a:cxn>
              </a:cxnLst>
              <a:rect l="0" t="0" r="r" b="b"/>
              <a:pathLst>
                <a:path w="136" h="456">
                  <a:moveTo>
                    <a:pt x="136" y="8"/>
                  </a:moveTo>
                  <a:lnTo>
                    <a:pt x="120" y="0"/>
                  </a:lnTo>
                  <a:lnTo>
                    <a:pt x="0" y="448"/>
                  </a:lnTo>
                  <a:lnTo>
                    <a:pt x="0" y="456"/>
                  </a:lnTo>
                  <a:lnTo>
                    <a:pt x="8" y="456"/>
                  </a:lnTo>
                  <a:lnTo>
                    <a:pt x="16" y="456"/>
                  </a:lnTo>
                  <a:lnTo>
                    <a:pt x="136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81" name="Freeform 145"/>
            <p:cNvSpPr>
              <a:spLocks/>
            </p:cNvSpPr>
            <p:nvPr/>
          </p:nvSpPr>
          <p:spPr bwMode="auto">
            <a:xfrm>
              <a:off x="1672" y="3768"/>
              <a:ext cx="256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240" y="16"/>
                </a:cxn>
                <a:cxn ang="0">
                  <a:pos x="256" y="16"/>
                </a:cxn>
                <a:cxn ang="0">
                  <a:pos x="248" y="8"/>
                </a:cxn>
                <a:cxn ang="0">
                  <a:pos x="240" y="0"/>
                </a:cxn>
                <a:cxn ang="0">
                  <a:pos x="0" y="0"/>
                </a:cxn>
              </a:cxnLst>
              <a:rect l="0" t="0" r="r" b="b"/>
              <a:pathLst>
                <a:path w="256" h="16">
                  <a:moveTo>
                    <a:pt x="0" y="0"/>
                  </a:moveTo>
                  <a:lnTo>
                    <a:pt x="0" y="16"/>
                  </a:lnTo>
                  <a:lnTo>
                    <a:pt x="240" y="16"/>
                  </a:lnTo>
                  <a:lnTo>
                    <a:pt x="256" y="16"/>
                  </a:lnTo>
                  <a:lnTo>
                    <a:pt x="248" y="8"/>
                  </a:lnTo>
                  <a:lnTo>
                    <a:pt x="2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82" name="Freeform 146"/>
            <p:cNvSpPr>
              <a:spLocks/>
            </p:cNvSpPr>
            <p:nvPr/>
          </p:nvSpPr>
          <p:spPr bwMode="auto">
            <a:xfrm>
              <a:off x="1784" y="3328"/>
              <a:ext cx="136" cy="456"/>
            </a:xfrm>
            <a:custGeom>
              <a:avLst/>
              <a:gdLst/>
              <a:ahLst/>
              <a:cxnLst>
                <a:cxn ang="0">
                  <a:pos x="120" y="456"/>
                </a:cxn>
                <a:cxn ang="0">
                  <a:pos x="136" y="448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16" y="8"/>
                </a:cxn>
                <a:cxn ang="0">
                  <a:pos x="0" y="8"/>
                </a:cxn>
                <a:cxn ang="0">
                  <a:pos x="120" y="456"/>
                </a:cxn>
              </a:cxnLst>
              <a:rect l="0" t="0" r="r" b="b"/>
              <a:pathLst>
                <a:path w="136" h="456">
                  <a:moveTo>
                    <a:pt x="120" y="456"/>
                  </a:moveTo>
                  <a:lnTo>
                    <a:pt x="136" y="448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120" y="4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83" name="Rectangle 147"/>
            <p:cNvSpPr>
              <a:spLocks noChangeArrowheads="1"/>
            </p:cNvSpPr>
            <p:nvPr/>
          </p:nvSpPr>
          <p:spPr bwMode="auto">
            <a:xfrm>
              <a:off x="2024" y="2872"/>
              <a:ext cx="8" cy="1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84" name="Rectangle 148"/>
            <p:cNvSpPr>
              <a:spLocks noChangeArrowheads="1"/>
            </p:cNvSpPr>
            <p:nvPr/>
          </p:nvSpPr>
          <p:spPr bwMode="auto">
            <a:xfrm>
              <a:off x="1080" y="3024"/>
              <a:ext cx="8" cy="1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85" name="Freeform 149"/>
            <p:cNvSpPr>
              <a:spLocks/>
            </p:cNvSpPr>
            <p:nvPr/>
          </p:nvSpPr>
          <p:spPr bwMode="auto">
            <a:xfrm>
              <a:off x="1088" y="2872"/>
              <a:ext cx="936" cy="168"/>
            </a:xfrm>
            <a:custGeom>
              <a:avLst/>
              <a:gdLst/>
              <a:ahLst/>
              <a:cxnLst>
                <a:cxn ang="0">
                  <a:pos x="936" y="16"/>
                </a:cxn>
                <a:cxn ang="0">
                  <a:pos x="936" y="0"/>
                </a:cxn>
                <a:cxn ang="0">
                  <a:pos x="0" y="152"/>
                </a:cxn>
                <a:cxn ang="0">
                  <a:pos x="0" y="168"/>
                </a:cxn>
                <a:cxn ang="0">
                  <a:pos x="936" y="16"/>
                </a:cxn>
              </a:cxnLst>
              <a:rect l="0" t="0" r="r" b="b"/>
              <a:pathLst>
                <a:path w="936" h="168">
                  <a:moveTo>
                    <a:pt x="936" y="16"/>
                  </a:moveTo>
                  <a:lnTo>
                    <a:pt x="936" y="0"/>
                  </a:lnTo>
                  <a:lnTo>
                    <a:pt x="0" y="152"/>
                  </a:lnTo>
                  <a:lnTo>
                    <a:pt x="0" y="168"/>
                  </a:lnTo>
                  <a:lnTo>
                    <a:pt x="936" y="16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86" name="Freeform 150"/>
            <p:cNvSpPr>
              <a:spLocks/>
            </p:cNvSpPr>
            <p:nvPr/>
          </p:nvSpPr>
          <p:spPr bwMode="auto">
            <a:xfrm>
              <a:off x="1560" y="3176"/>
              <a:ext cx="16" cy="24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8" y="24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16"/>
                </a:cxn>
              </a:cxnLst>
              <a:rect l="0" t="0" r="r" b="b"/>
              <a:pathLst>
                <a:path w="16" h="24">
                  <a:moveTo>
                    <a:pt x="0" y="16"/>
                  </a:moveTo>
                  <a:lnTo>
                    <a:pt x="8" y="24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87" name="Freeform 151"/>
            <p:cNvSpPr>
              <a:spLocks/>
            </p:cNvSpPr>
            <p:nvPr/>
          </p:nvSpPr>
          <p:spPr bwMode="auto">
            <a:xfrm>
              <a:off x="1080" y="3024"/>
              <a:ext cx="16" cy="16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0" y="16"/>
                </a:cxn>
                <a:cxn ang="0">
                  <a:pos x="8" y="0"/>
                </a:cxn>
                <a:cxn ang="0">
                  <a:pos x="16" y="0"/>
                </a:cxn>
                <a:cxn ang="0">
                  <a:pos x="8" y="16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16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88" name="Freeform 152"/>
            <p:cNvSpPr>
              <a:spLocks/>
            </p:cNvSpPr>
            <p:nvPr/>
          </p:nvSpPr>
          <p:spPr bwMode="auto">
            <a:xfrm>
              <a:off x="1088" y="3024"/>
              <a:ext cx="480" cy="168"/>
            </a:xfrm>
            <a:custGeom>
              <a:avLst/>
              <a:gdLst/>
              <a:ahLst/>
              <a:cxnLst>
                <a:cxn ang="0">
                  <a:pos x="472" y="168"/>
                </a:cxn>
                <a:cxn ang="0">
                  <a:pos x="480" y="152"/>
                </a:cxn>
                <a:cxn ang="0">
                  <a:pos x="8" y="0"/>
                </a:cxn>
                <a:cxn ang="0">
                  <a:pos x="0" y="16"/>
                </a:cxn>
                <a:cxn ang="0">
                  <a:pos x="472" y="168"/>
                </a:cxn>
              </a:cxnLst>
              <a:rect l="0" t="0" r="r" b="b"/>
              <a:pathLst>
                <a:path w="480" h="168">
                  <a:moveTo>
                    <a:pt x="472" y="168"/>
                  </a:moveTo>
                  <a:lnTo>
                    <a:pt x="480" y="152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72" y="168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89" name="Freeform 153"/>
            <p:cNvSpPr>
              <a:spLocks/>
            </p:cNvSpPr>
            <p:nvPr/>
          </p:nvSpPr>
          <p:spPr bwMode="auto">
            <a:xfrm>
              <a:off x="1552" y="3176"/>
              <a:ext cx="16" cy="1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8" y="0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16" y="0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90" name="Freeform 154"/>
            <p:cNvSpPr>
              <a:spLocks/>
            </p:cNvSpPr>
            <p:nvPr/>
          </p:nvSpPr>
          <p:spPr bwMode="auto">
            <a:xfrm>
              <a:off x="1792" y="3320"/>
              <a:ext cx="16" cy="2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6" y="8"/>
                </a:cxn>
                <a:cxn ang="0">
                  <a:pos x="8" y="24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91" name="Freeform 155"/>
            <p:cNvSpPr>
              <a:spLocks/>
            </p:cNvSpPr>
            <p:nvPr/>
          </p:nvSpPr>
          <p:spPr bwMode="auto">
            <a:xfrm>
              <a:off x="1560" y="3176"/>
              <a:ext cx="240" cy="16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6"/>
                </a:cxn>
                <a:cxn ang="0">
                  <a:pos x="232" y="160"/>
                </a:cxn>
                <a:cxn ang="0">
                  <a:pos x="240" y="144"/>
                </a:cxn>
                <a:cxn ang="0">
                  <a:pos x="8" y="0"/>
                </a:cxn>
              </a:cxnLst>
              <a:rect l="0" t="0" r="r" b="b"/>
              <a:pathLst>
                <a:path w="240" h="160">
                  <a:moveTo>
                    <a:pt x="8" y="0"/>
                  </a:moveTo>
                  <a:lnTo>
                    <a:pt x="0" y="16"/>
                  </a:lnTo>
                  <a:lnTo>
                    <a:pt x="232" y="160"/>
                  </a:lnTo>
                  <a:lnTo>
                    <a:pt x="240" y="14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92" name="Freeform 156"/>
            <p:cNvSpPr>
              <a:spLocks/>
            </p:cNvSpPr>
            <p:nvPr/>
          </p:nvSpPr>
          <p:spPr bwMode="auto">
            <a:xfrm>
              <a:off x="1088" y="3024"/>
              <a:ext cx="16" cy="16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16" y="16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8" y="16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93" name="Freeform 157"/>
            <p:cNvSpPr>
              <a:spLocks/>
            </p:cNvSpPr>
            <p:nvPr/>
          </p:nvSpPr>
          <p:spPr bwMode="auto">
            <a:xfrm>
              <a:off x="848" y="3176"/>
              <a:ext cx="16" cy="24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8" y="24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16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94" name="Freeform 158"/>
            <p:cNvSpPr>
              <a:spLocks/>
            </p:cNvSpPr>
            <p:nvPr/>
          </p:nvSpPr>
          <p:spPr bwMode="auto">
            <a:xfrm>
              <a:off x="856" y="3024"/>
              <a:ext cx="240" cy="168"/>
            </a:xfrm>
            <a:custGeom>
              <a:avLst/>
              <a:gdLst/>
              <a:ahLst/>
              <a:cxnLst>
                <a:cxn ang="0">
                  <a:pos x="240" y="16"/>
                </a:cxn>
                <a:cxn ang="0">
                  <a:pos x="232" y="0"/>
                </a:cxn>
                <a:cxn ang="0">
                  <a:pos x="0" y="152"/>
                </a:cxn>
                <a:cxn ang="0">
                  <a:pos x="8" y="168"/>
                </a:cxn>
                <a:cxn ang="0">
                  <a:pos x="240" y="16"/>
                </a:cxn>
              </a:cxnLst>
              <a:rect l="0" t="0" r="r" b="b"/>
              <a:pathLst>
                <a:path w="240" h="168">
                  <a:moveTo>
                    <a:pt x="240" y="16"/>
                  </a:moveTo>
                  <a:lnTo>
                    <a:pt x="232" y="0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95" name="Freeform 159"/>
            <p:cNvSpPr>
              <a:spLocks/>
            </p:cNvSpPr>
            <p:nvPr/>
          </p:nvSpPr>
          <p:spPr bwMode="auto">
            <a:xfrm>
              <a:off x="2016" y="2872"/>
              <a:ext cx="16" cy="1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8" y="0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16" y="0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96" name="Freeform 160"/>
            <p:cNvSpPr>
              <a:spLocks/>
            </p:cNvSpPr>
            <p:nvPr/>
          </p:nvSpPr>
          <p:spPr bwMode="auto">
            <a:xfrm>
              <a:off x="2264" y="3024"/>
              <a:ext cx="16" cy="2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6" y="8"/>
                </a:cxn>
                <a:cxn ang="0">
                  <a:pos x="8" y="24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97" name="Freeform 161"/>
            <p:cNvSpPr>
              <a:spLocks/>
            </p:cNvSpPr>
            <p:nvPr/>
          </p:nvSpPr>
          <p:spPr bwMode="auto">
            <a:xfrm>
              <a:off x="2024" y="2872"/>
              <a:ext cx="248" cy="16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6"/>
                </a:cxn>
                <a:cxn ang="0">
                  <a:pos x="240" y="168"/>
                </a:cxn>
                <a:cxn ang="0">
                  <a:pos x="248" y="152"/>
                </a:cxn>
                <a:cxn ang="0">
                  <a:pos x="8" y="0"/>
                </a:cxn>
              </a:cxnLst>
              <a:rect l="0" t="0" r="r" b="b"/>
              <a:pathLst>
                <a:path w="248" h="168">
                  <a:moveTo>
                    <a:pt x="8" y="0"/>
                  </a:moveTo>
                  <a:lnTo>
                    <a:pt x="0" y="16"/>
                  </a:lnTo>
                  <a:lnTo>
                    <a:pt x="240" y="168"/>
                  </a:lnTo>
                  <a:lnTo>
                    <a:pt x="248" y="1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98" name="Freeform 162"/>
            <p:cNvSpPr>
              <a:spLocks/>
            </p:cNvSpPr>
            <p:nvPr/>
          </p:nvSpPr>
          <p:spPr bwMode="auto">
            <a:xfrm>
              <a:off x="1560" y="3176"/>
              <a:ext cx="16" cy="16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16" y="16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8" y="16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99" name="Freeform 163"/>
            <p:cNvSpPr>
              <a:spLocks/>
            </p:cNvSpPr>
            <p:nvPr/>
          </p:nvSpPr>
          <p:spPr bwMode="auto">
            <a:xfrm>
              <a:off x="1312" y="3320"/>
              <a:ext cx="16" cy="24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8" y="24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16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00" name="Freeform 164"/>
            <p:cNvSpPr>
              <a:spLocks/>
            </p:cNvSpPr>
            <p:nvPr/>
          </p:nvSpPr>
          <p:spPr bwMode="auto">
            <a:xfrm>
              <a:off x="1320" y="3176"/>
              <a:ext cx="248" cy="160"/>
            </a:xfrm>
            <a:custGeom>
              <a:avLst/>
              <a:gdLst/>
              <a:ahLst/>
              <a:cxnLst>
                <a:cxn ang="0">
                  <a:pos x="248" y="16"/>
                </a:cxn>
                <a:cxn ang="0">
                  <a:pos x="240" y="0"/>
                </a:cxn>
                <a:cxn ang="0">
                  <a:pos x="0" y="144"/>
                </a:cxn>
                <a:cxn ang="0">
                  <a:pos x="8" y="160"/>
                </a:cxn>
                <a:cxn ang="0">
                  <a:pos x="248" y="16"/>
                </a:cxn>
              </a:cxnLst>
              <a:rect l="0" t="0" r="r" b="b"/>
              <a:pathLst>
                <a:path w="248" h="160">
                  <a:moveTo>
                    <a:pt x="248" y="16"/>
                  </a:moveTo>
                  <a:lnTo>
                    <a:pt x="240" y="0"/>
                  </a:lnTo>
                  <a:lnTo>
                    <a:pt x="0" y="144"/>
                  </a:lnTo>
                  <a:lnTo>
                    <a:pt x="8" y="160"/>
                  </a:lnTo>
                  <a:lnTo>
                    <a:pt x="24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01" name="Oval 165"/>
            <p:cNvSpPr>
              <a:spLocks noChangeArrowheads="1"/>
            </p:cNvSpPr>
            <p:nvPr/>
          </p:nvSpPr>
          <p:spPr bwMode="auto">
            <a:xfrm>
              <a:off x="1968" y="2808"/>
              <a:ext cx="120" cy="15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02" name="Oval 166"/>
            <p:cNvSpPr>
              <a:spLocks noChangeArrowheads="1"/>
            </p:cNvSpPr>
            <p:nvPr/>
          </p:nvSpPr>
          <p:spPr bwMode="auto">
            <a:xfrm>
              <a:off x="1968" y="2808"/>
              <a:ext cx="120" cy="15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03" name="Oval 167"/>
            <p:cNvSpPr>
              <a:spLocks noChangeArrowheads="1"/>
            </p:cNvSpPr>
            <p:nvPr/>
          </p:nvSpPr>
          <p:spPr bwMode="auto">
            <a:xfrm>
              <a:off x="1504" y="3112"/>
              <a:ext cx="112" cy="144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04" name="Oval 168"/>
            <p:cNvSpPr>
              <a:spLocks noChangeArrowheads="1"/>
            </p:cNvSpPr>
            <p:nvPr/>
          </p:nvSpPr>
          <p:spPr bwMode="auto">
            <a:xfrm>
              <a:off x="1504" y="3112"/>
              <a:ext cx="112" cy="14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05" name="Oval 169"/>
            <p:cNvSpPr>
              <a:spLocks noChangeArrowheads="1"/>
            </p:cNvSpPr>
            <p:nvPr/>
          </p:nvSpPr>
          <p:spPr bwMode="auto">
            <a:xfrm>
              <a:off x="1032" y="2960"/>
              <a:ext cx="120" cy="15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06" name="Oval 170"/>
            <p:cNvSpPr>
              <a:spLocks noChangeArrowheads="1"/>
            </p:cNvSpPr>
            <p:nvPr/>
          </p:nvSpPr>
          <p:spPr bwMode="auto">
            <a:xfrm>
              <a:off x="1032" y="2960"/>
              <a:ext cx="120" cy="15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07" name="Freeform 171"/>
            <p:cNvSpPr>
              <a:spLocks/>
            </p:cNvSpPr>
            <p:nvPr/>
          </p:nvSpPr>
          <p:spPr bwMode="auto">
            <a:xfrm>
              <a:off x="736" y="3184"/>
              <a:ext cx="240" cy="44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240" y="448"/>
                </a:cxn>
                <a:cxn ang="0">
                  <a:pos x="0" y="448"/>
                </a:cxn>
                <a:cxn ang="0">
                  <a:pos x="120" y="0"/>
                </a:cxn>
              </a:cxnLst>
              <a:rect l="0" t="0" r="r" b="b"/>
              <a:pathLst>
                <a:path w="240" h="448">
                  <a:moveTo>
                    <a:pt x="120" y="0"/>
                  </a:moveTo>
                  <a:lnTo>
                    <a:pt x="240" y="448"/>
                  </a:lnTo>
                  <a:lnTo>
                    <a:pt x="0" y="44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08" name="Freeform 172"/>
            <p:cNvSpPr>
              <a:spLocks/>
            </p:cNvSpPr>
            <p:nvPr/>
          </p:nvSpPr>
          <p:spPr bwMode="auto">
            <a:xfrm>
              <a:off x="848" y="3184"/>
              <a:ext cx="136" cy="45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8"/>
                </a:cxn>
                <a:cxn ang="0">
                  <a:pos x="112" y="456"/>
                </a:cxn>
                <a:cxn ang="0">
                  <a:pos x="120" y="456"/>
                </a:cxn>
                <a:cxn ang="0">
                  <a:pos x="136" y="456"/>
                </a:cxn>
                <a:cxn ang="0">
                  <a:pos x="128" y="448"/>
                </a:cxn>
                <a:cxn ang="0">
                  <a:pos x="16" y="0"/>
                </a:cxn>
              </a:cxnLst>
              <a:rect l="0" t="0" r="r" b="b"/>
              <a:pathLst>
                <a:path w="136" h="456">
                  <a:moveTo>
                    <a:pt x="16" y="0"/>
                  </a:moveTo>
                  <a:lnTo>
                    <a:pt x="0" y="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36" y="456"/>
                  </a:lnTo>
                  <a:lnTo>
                    <a:pt x="128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09" name="Freeform 173"/>
            <p:cNvSpPr>
              <a:spLocks/>
            </p:cNvSpPr>
            <p:nvPr/>
          </p:nvSpPr>
          <p:spPr bwMode="auto">
            <a:xfrm>
              <a:off x="728" y="3624"/>
              <a:ext cx="240" cy="16"/>
            </a:xfrm>
            <a:custGeom>
              <a:avLst/>
              <a:gdLst/>
              <a:ahLst/>
              <a:cxnLst>
                <a:cxn ang="0">
                  <a:pos x="240" y="16"/>
                </a:cxn>
                <a:cxn ang="0">
                  <a:pos x="240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240" y="16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10" name="Freeform 174"/>
            <p:cNvSpPr>
              <a:spLocks/>
            </p:cNvSpPr>
            <p:nvPr/>
          </p:nvSpPr>
          <p:spPr bwMode="auto">
            <a:xfrm>
              <a:off x="728" y="3184"/>
              <a:ext cx="136" cy="456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16" y="456"/>
                </a:cxn>
                <a:cxn ang="0">
                  <a:pos x="136" y="8"/>
                </a:cxn>
                <a:cxn ang="0">
                  <a:pos x="120" y="8"/>
                </a:cxn>
                <a:cxn ang="0">
                  <a:pos x="136" y="0"/>
                </a:cxn>
                <a:cxn ang="0">
                  <a:pos x="120" y="0"/>
                </a:cxn>
                <a:cxn ang="0">
                  <a:pos x="0" y="448"/>
                </a:cxn>
              </a:cxnLst>
              <a:rect l="0" t="0" r="r" b="b"/>
              <a:pathLst>
                <a:path w="136" h="456">
                  <a:moveTo>
                    <a:pt x="0" y="448"/>
                  </a:moveTo>
                  <a:lnTo>
                    <a:pt x="16" y="456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11" name="Freeform 175"/>
            <p:cNvSpPr>
              <a:spLocks/>
            </p:cNvSpPr>
            <p:nvPr/>
          </p:nvSpPr>
          <p:spPr bwMode="auto">
            <a:xfrm>
              <a:off x="3824" y="2872"/>
              <a:ext cx="16" cy="2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  <a:cxn ang="0">
                  <a:pos x="8" y="24"/>
                </a:cxn>
                <a:cxn ang="0">
                  <a:pos x="16" y="16"/>
                </a:cxn>
                <a:cxn ang="0">
                  <a:pos x="8" y="0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0" y="8"/>
                  </a:lnTo>
                  <a:lnTo>
                    <a:pt x="8" y="24"/>
                  </a:lnTo>
                  <a:lnTo>
                    <a:pt x="16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12" name="Freeform 176"/>
            <p:cNvSpPr>
              <a:spLocks/>
            </p:cNvSpPr>
            <p:nvPr/>
          </p:nvSpPr>
          <p:spPr bwMode="auto">
            <a:xfrm>
              <a:off x="4656" y="2648"/>
              <a:ext cx="16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6" y="16"/>
                </a:cxn>
                <a:cxn ang="0">
                  <a:pos x="8" y="16"/>
                </a:cxn>
                <a:cxn ang="0">
                  <a:pos x="0" y="0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8" y="0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13" name="Freeform 177"/>
            <p:cNvSpPr>
              <a:spLocks/>
            </p:cNvSpPr>
            <p:nvPr/>
          </p:nvSpPr>
          <p:spPr bwMode="auto">
            <a:xfrm>
              <a:off x="3832" y="2648"/>
              <a:ext cx="832" cy="240"/>
            </a:xfrm>
            <a:custGeom>
              <a:avLst/>
              <a:gdLst/>
              <a:ahLst/>
              <a:cxnLst>
                <a:cxn ang="0">
                  <a:pos x="0" y="224"/>
                </a:cxn>
                <a:cxn ang="0">
                  <a:pos x="8" y="240"/>
                </a:cxn>
                <a:cxn ang="0">
                  <a:pos x="832" y="16"/>
                </a:cxn>
                <a:cxn ang="0">
                  <a:pos x="824" y="0"/>
                </a:cxn>
                <a:cxn ang="0">
                  <a:pos x="0" y="224"/>
                </a:cxn>
              </a:cxnLst>
              <a:rect l="0" t="0" r="r" b="b"/>
              <a:pathLst>
                <a:path w="832" h="240">
                  <a:moveTo>
                    <a:pt x="0" y="224"/>
                  </a:moveTo>
                  <a:lnTo>
                    <a:pt x="8" y="240"/>
                  </a:lnTo>
                  <a:lnTo>
                    <a:pt x="832" y="16"/>
                  </a:lnTo>
                  <a:lnTo>
                    <a:pt x="824" y="0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14" name="Freeform 178"/>
            <p:cNvSpPr>
              <a:spLocks/>
            </p:cNvSpPr>
            <p:nvPr/>
          </p:nvSpPr>
          <p:spPr bwMode="auto">
            <a:xfrm>
              <a:off x="3824" y="2872"/>
              <a:ext cx="16" cy="1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8" y="0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16" y="0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15" name="Freeform 179"/>
            <p:cNvSpPr>
              <a:spLocks/>
            </p:cNvSpPr>
            <p:nvPr/>
          </p:nvSpPr>
          <p:spPr bwMode="auto">
            <a:xfrm>
              <a:off x="4304" y="3024"/>
              <a:ext cx="16" cy="2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6" y="8"/>
                </a:cxn>
                <a:cxn ang="0">
                  <a:pos x="8" y="24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16" name="Freeform 180"/>
            <p:cNvSpPr>
              <a:spLocks/>
            </p:cNvSpPr>
            <p:nvPr/>
          </p:nvSpPr>
          <p:spPr bwMode="auto">
            <a:xfrm>
              <a:off x="3832" y="2872"/>
              <a:ext cx="480" cy="16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6"/>
                </a:cxn>
                <a:cxn ang="0">
                  <a:pos x="472" y="168"/>
                </a:cxn>
                <a:cxn ang="0">
                  <a:pos x="480" y="152"/>
                </a:cxn>
                <a:cxn ang="0">
                  <a:pos x="8" y="0"/>
                </a:cxn>
              </a:cxnLst>
              <a:rect l="0" t="0" r="r" b="b"/>
              <a:pathLst>
                <a:path w="480" h="168">
                  <a:moveTo>
                    <a:pt x="8" y="0"/>
                  </a:moveTo>
                  <a:lnTo>
                    <a:pt x="0" y="16"/>
                  </a:lnTo>
                  <a:lnTo>
                    <a:pt x="472" y="168"/>
                  </a:lnTo>
                  <a:lnTo>
                    <a:pt x="480" y="1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17" name="Freeform 181"/>
            <p:cNvSpPr>
              <a:spLocks/>
            </p:cNvSpPr>
            <p:nvPr/>
          </p:nvSpPr>
          <p:spPr bwMode="auto">
            <a:xfrm>
              <a:off x="4416" y="3184"/>
              <a:ext cx="240" cy="44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240" y="448"/>
                </a:cxn>
                <a:cxn ang="0">
                  <a:pos x="0" y="448"/>
                </a:cxn>
                <a:cxn ang="0">
                  <a:pos x="120" y="0"/>
                </a:cxn>
              </a:cxnLst>
              <a:rect l="0" t="0" r="r" b="b"/>
              <a:pathLst>
                <a:path w="240" h="448">
                  <a:moveTo>
                    <a:pt x="120" y="0"/>
                  </a:moveTo>
                  <a:lnTo>
                    <a:pt x="240" y="448"/>
                  </a:lnTo>
                  <a:lnTo>
                    <a:pt x="0" y="44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18" name="Freeform 182"/>
            <p:cNvSpPr>
              <a:spLocks/>
            </p:cNvSpPr>
            <p:nvPr/>
          </p:nvSpPr>
          <p:spPr bwMode="auto">
            <a:xfrm>
              <a:off x="4528" y="3184"/>
              <a:ext cx="144" cy="45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8"/>
                </a:cxn>
                <a:cxn ang="0">
                  <a:pos x="120" y="456"/>
                </a:cxn>
                <a:cxn ang="0">
                  <a:pos x="128" y="456"/>
                </a:cxn>
                <a:cxn ang="0">
                  <a:pos x="144" y="456"/>
                </a:cxn>
                <a:cxn ang="0">
                  <a:pos x="136" y="448"/>
                </a:cxn>
                <a:cxn ang="0">
                  <a:pos x="16" y="0"/>
                </a:cxn>
              </a:cxnLst>
              <a:rect l="0" t="0" r="r" b="b"/>
              <a:pathLst>
                <a:path w="144" h="456">
                  <a:moveTo>
                    <a:pt x="16" y="0"/>
                  </a:moveTo>
                  <a:lnTo>
                    <a:pt x="0" y="8"/>
                  </a:lnTo>
                  <a:lnTo>
                    <a:pt x="120" y="456"/>
                  </a:lnTo>
                  <a:lnTo>
                    <a:pt x="128" y="456"/>
                  </a:lnTo>
                  <a:lnTo>
                    <a:pt x="144" y="456"/>
                  </a:lnTo>
                  <a:lnTo>
                    <a:pt x="136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19" name="Freeform 183"/>
            <p:cNvSpPr>
              <a:spLocks/>
            </p:cNvSpPr>
            <p:nvPr/>
          </p:nvSpPr>
          <p:spPr bwMode="auto">
            <a:xfrm>
              <a:off x="4408" y="3624"/>
              <a:ext cx="248" cy="16"/>
            </a:xfrm>
            <a:custGeom>
              <a:avLst/>
              <a:gdLst/>
              <a:ahLst/>
              <a:cxnLst>
                <a:cxn ang="0">
                  <a:pos x="248" y="16"/>
                </a:cxn>
                <a:cxn ang="0">
                  <a:pos x="24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248" y="16"/>
                </a:cxn>
              </a:cxnLst>
              <a:rect l="0" t="0" r="r" b="b"/>
              <a:pathLst>
                <a:path w="248" h="16">
                  <a:moveTo>
                    <a:pt x="248" y="16"/>
                  </a:moveTo>
                  <a:lnTo>
                    <a:pt x="24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20" name="Freeform 184"/>
            <p:cNvSpPr>
              <a:spLocks/>
            </p:cNvSpPr>
            <p:nvPr/>
          </p:nvSpPr>
          <p:spPr bwMode="auto">
            <a:xfrm>
              <a:off x="4408" y="3184"/>
              <a:ext cx="136" cy="456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16" y="456"/>
                </a:cxn>
                <a:cxn ang="0">
                  <a:pos x="136" y="8"/>
                </a:cxn>
                <a:cxn ang="0">
                  <a:pos x="120" y="8"/>
                </a:cxn>
                <a:cxn ang="0">
                  <a:pos x="136" y="0"/>
                </a:cxn>
                <a:cxn ang="0">
                  <a:pos x="120" y="0"/>
                </a:cxn>
                <a:cxn ang="0">
                  <a:pos x="0" y="448"/>
                </a:cxn>
              </a:cxnLst>
              <a:rect l="0" t="0" r="r" b="b"/>
              <a:pathLst>
                <a:path w="136" h="456">
                  <a:moveTo>
                    <a:pt x="0" y="448"/>
                  </a:moveTo>
                  <a:lnTo>
                    <a:pt x="16" y="456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21" name="Freeform 185"/>
            <p:cNvSpPr>
              <a:spLocks/>
            </p:cNvSpPr>
            <p:nvPr/>
          </p:nvSpPr>
          <p:spPr bwMode="auto">
            <a:xfrm>
              <a:off x="3488" y="3184"/>
              <a:ext cx="232" cy="296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232" y="296"/>
                </a:cxn>
                <a:cxn ang="0">
                  <a:pos x="0" y="296"/>
                </a:cxn>
                <a:cxn ang="0">
                  <a:pos x="112" y="0"/>
                </a:cxn>
              </a:cxnLst>
              <a:rect l="0" t="0" r="r" b="b"/>
              <a:pathLst>
                <a:path w="232" h="296">
                  <a:moveTo>
                    <a:pt x="112" y="0"/>
                  </a:moveTo>
                  <a:lnTo>
                    <a:pt x="232" y="296"/>
                  </a:lnTo>
                  <a:lnTo>
                    <a:pt x="0" y="29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22" name="Freeform 186"/>
            <p:cNvSpPr>
              <a:spLocks/>
            </p:cNvSpPr>
            <p:nvPr/>
          </p:nvSpPr>
          <p:spPr bwMode="auto">
            <a:xfrm>
              <a:off x="3592" y="3184"/>
              <a:ext cx="144" cy="304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8"/>
                </a:cxn>
                <a:cxn ang="0">
                  <a:pos x="120" y="304"/>
                </a:cxn>
                <a:cxn ang="0">
                  <a:pos x="128" y="304"/>
                </a:cxn>
                <a:cxn ang="0">
                  <a:pos x="144" y="304"/>
                </a:cxn>
                <a:cxn ang="0">
                  <a:pos x="136" y="296"/>
                </a:cxn>
                <a:cxn ang="0">
                  <a:pos x="16" y="0"/>
                </a:cxn>
              </a:cxnLst>
              <a:rect l="0" t="0" r="r" b="b"/>
              <a:pathLst>
                <a:path w="144" h="304">
                  <a:moveTo>
                    <a:pt x="16" y="0"/>
                  </a:moveTo>
                  <a:lnTo>
                    <a:pt x="0" y="8"/>
                  </a:lnTo>
                  <a:lnTo>
                    <a:pt x="120" y="304"/>
                  </a:lnTo>
                  <a:lnTo>
                    <a:pt x="128" y="304"/>
                  </a:lnTo>
                  <a:lnTo>
                    <a:pt x="144" y="304"/>
                  </a:lnTo>
                  <a:lnTo>
                    <a:pt x="136" y="2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23" name="Freeform 187"/>
            <p:cNvSpPr>
              <a:spLocks/>
            </p:cNvSpPr>
            <p:nvPr/>
          </p:nvSpPr>
          <p:spPr bwMode="auto">
            <a:xfrm>
              <a:off x="3480" y="3472"/>
              <a:ext cx="240" cy="16"/>
            </a:xfrm>
            <a:custGeom>
              <a:avLst/>
              <a:gdLst/>
              <a:ahLst/>
              <a:cxnLst>
                <a:cxn ang="0">
                  <a:pos x="240" y="16"/>
                </a:cxn>
                <a:cxn ang="0">
                  <a:pos x="240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240" y="16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24" name="Freeform 188"/>
            <p:cNvSpPr>
              <a:spLocks/>
            </p:cNvSpPr>
            <p:nvPr/>
          </p:nvSpPr>
          <p:spPr bwMode="auto">
            <a:xfrm>
              <a:off x="3480" y="3160"/>
              <a:ext cx="128" cy="328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16" y="328"/>
                </a:cxn>
                <a:cxn ang="0">
                  <a:pos x="128" y="32"/>
                </a:cxn>
                <a:cxn ang="0">
                  <a:pos x="128" y="24"/>
                </a:cxn>
                <a:cxn ang="0">
                  <a:pos x="120" y="0"/>
                </a:cxn>
                <a:cxn ang="0">
                  <a:pos x="112" y="24"/>
                </a:cxn>
                <a:cxn ang="0">
                  <a:pos x="0" y="320"/>
                </a:cxn>
              </a:cxnLst>
              <a:rect l="0" t="0" r="r" b="b"/>
              <a:pathLst>
                <a:path w="128" h="328">
                  <a:moveTo>
                    <a:pt x="0" y="320"/>
                  </a:moveTo>
                  <a:lnTo>
                    <a:pt x="16" y="328"/>
                  </a:lnTo>
                  <a:lnTo>
                    <a:pt x="128" y="32"/>
                  </a:lnTo>
                  <a:lnTo>
                    <a:pt x="128" y="24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25" name="Freeform 189"/>
            <p:cNvSpPr>
              <a:spLocks/>
            </p:cNvSpPr>
            <p:nvPr/>
          </p:nvSpPr>
          <p:spPr bwMode="auto">
            <a:xfrm>
              <a:off x="3944" y="3184"/>
              <a:ext cx="232" cy="44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232" y="448"/>
                </a:cxn>
                <a:cxn ang="0">
                  <a:pos x="0" y="448"/>
                </a:cxn>
                <a:cxn ang="0">
                  <a:pos x="120" y="0"/>
                </a:cxn>
              </a:cxnLst>
              <a:rect l="0" t="0" r="r" b="b"/>
              <a:pathLst>
                <a:path w="232" h="448">
                  <a:moveTo>
                    <a:pt x="120" y="0"/>
                  </a:moveTo>
                  <a:lnTo>
                    <a:pt x="232" y="448"/>
                  </a:lnTo>
                  <a:lnTo>
                    <a:pt x="0" y="44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26" name="Freeform 190"/>
            <p:cNvSpPr>
              <a:spLocks/>
            </p:cNvSpPr>
            <p:nvPr/>
          </p:nvSpPr>
          <p:spPr bwMode="auto">
            <a:xfrm>
              <a:off x="4048" y="3184"/>
              <a:ext cx="144" cy="45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8"/>
                </a:cxn>
                <a:cxn ang="0">
                  <a:pos x="120" y="456"/>
                </a:cxn>
                <a:cxn ang="0">
                  <a:pos x="128" y="456"/>
                </a:cxn>
                <a:cxn ang="0">
                  <a:pos x="144" y="456"/>
                </a:cxn>
                <a:cxn ang="0">
                  <a:pos x="136" y="448"/>
                </a:cxn>
                <a:cxn ang="0">
                  <a:pos x="16" y="0"/>
                </a:cxn>
              </a:cxnLst>
              <a:rect l="0" t="0" r="r" b="b"/>
              <a:pathLst>
                <a:path w="144" h="456">
                  <a:moveTo>
                    <a:pt x="16" y="0"/>
                  </a:moveTo>
                  <a:lnTo>
                    <a:pt x="0" y="8"/>
                  </a:lnTo>
                  <a:lnTo>
                    <a:pt x="120" y="456"/>
                  </a:lnTo>
                  <a:lnTo>
                    <a:pt x="128" y="456"/>
                  </a:lnTo>
                  <a:lnTo>
                    <a:pt x="144" y="456"/>
                  </a:lnTo>
                  <a:lnTo>
                    <a:pt x="136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27" name="Freeform 191"/>
            <p:cNvSpPr>
              <a:spLocks/>
            </p:cNvSpPr>
            <p:nvPr/>
          </p:nvSpPr>
          <p:spPr bwMode="auto">
            <a:xfrm>
              <a:off x="3936" y="3624"/>
              <a:ext cx="240" cy="16"/>
            </a:xfrm>
            <a:custGeom>
              <a:avLst/>
              <a:gdLst/>
              <a:ahLst/>
              <a:cxnLst>
                <a:cxn ang="0">
                  <a:pos x="240" y="16"/>
                </a:cxn>
                <a:cxn ang="0">
                  <a:pos x="240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240" y="16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28" name="Freeform 192"/>
            <p:cNvSpPr>
              <a:spLocks/>
            </p:cNvSpPr>
            <p:nvPr/>
          </p:nvSpPr>
          <p:spPr bwMode="auto">
            <a:xfrm>
              <a:off x="3936" y="3184"/>
              <a:ext cx="128" cy="456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16" y="456"/>
                </a:cxn>
                <a:cxn ang="0">
                  <a:pos x="128" y="8"/>
                </a:cxn>
                <a:cxn ang="0">
                  <a:pos x="112" y="8"/>
                </a:cxn>
                <a:cxn ang="0">
                  <a:pos x="128" y="0"/>
                </a:cxn>
                <a:cxn ang="0">
                  <a:pos x="112" y="0"/>
                </a:cxn>
                <a:cxn ang="0">
                  <a:pos x="0" y="448"/>
                </a:cxn>
              </a:cxnLst>
              <a:rect l="0" t="0" r="r" b="b"/>
              <a:pathLst>
                <a:path w="128" h="456">
                  <a:moveTo>
                    <a:pt x="0" y="448"/>
                  </a:moveTo>
                  <a:lnTo>
                    <a:pt x="16" y="456"/>
                  </a:lnTo>
                  <a:lnTo>
                    <a:pt x="128" y="8"/>
                  </a:lnTo>
                  <a:lnTo>
                    <a:pt x="112" y="8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29" name="Freeform 193"/>
            <p:cNvSpPr>
              <a:spLocks/>
            </p:cNvSpPr>
            <p:nvPr/>
          </p:nvSpPr>
          <p:spPr bwMode="auto">
            <a:xfrm>
              <a:off x="3832" y="2872"/>
              <a:ext cx="16" cy="16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16" y="16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8" y="16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30" name="Freeform 194"/>
            <p:cNvSpPr>
              <a:spLocks/>
            </p:cNvSpPr>
            <p:nvPr/>
          </p:nvSpPr>
          <p:spPr bwMode="auto">
            <a:xfrm>
              <a:off x="3352" y="3024"/>
              <a:ext cx="16" cy="24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8" y="24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16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31" name="Freeform 195"/>
            <p:cNvSpPr>
              <a:spLocks/>
            </p:cNvSpPr>
            <p:nvPr/>
          </p:nvSpPr>
          <p:spPr bwMode="auto">
            <a:xfrm>
              <a:off x="3360" y="2872"/>
              <a:ext cx="480" cy="168"/>
            </a:xfrm>
            <a:custGeom>
              <a:avLst/>
              <a:gdLst/>
              <a:ahLst/>
              <a:cxnLst>
                <a:cxn ang="0">
                  <a:pos x="480" y="16"/>
                </a:cxn>
                <a:cxn ang="0">
                  <a:pos x="472" y="0"/>
                </a:cxn>
                <a:cxn ang="0">
                  <a:pos x="0" y="152"/>
                </a:cxn>
                <a:cxn ang="0">
                  <a:pos x="8" y="168"/>
                </a:cxn>
                <a:cxn ang="0">
                  <a:pos x="480" y="16"/>
                </a:cxn>
              </a:cxnLst>
              <a:rect l="0" t="0" r="r" b="b"/>
              <a:pathLst>
                <a:path w="480" h="168">
                  <a:moveTo>
                    <a:pt x="480" y="16"/>
                  </a:moveTo>
                  <a:lnTo>
                    <a:pt x="472" y="0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480" y="16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32" name="Freeform 196"/>
            <p:cNvSpPr>
              <a:spLocks/>
            </p:cNvSpPr>
            <p:nvPr/>
          </p:nvSpPr>
          <p:spPr bwMode="auto">
            <a:xfrm>
              <a:off x="3600" y="3176"/>
              <a:ext cx="16" cy="24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8" y="24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16"/>
                </a:cxn>
              </a:cxnLst>
              <a:rect l="0" t="0" r="r" b="b"/>
              <a:pathLst>
                <a:path w="16" h="24">
                  <a:moveTo>
                    <a:pt x="0" y="16"/>
                  </a:moveTo>
                  <a:lnTo>
                    <a:pt x="8" y="24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33" name="Freeform 197"/>
            <p:cNvSpPr>
              <a:spLocks/>
            </p:cNvSpPr>
            <p:nvPr/>
          </p:nvSpPr>
          <p:spPr bwMode="auto">
            <a:xfrm>
              <a:off x="3352" y="3024"/>
              <a:ext cx="16" cy="16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0" y="16"/>
                </a:cxn>
                <a:cxn ang="0">
                  <a:pos x="8" y="0"/>
                </a:cxn>
                <a:cxn ang="0">
                  <a:pos x="16" y="0"/>
                </a:cxn>
                <a:cxn ang="0">
                  <a:pos x="8" y="16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16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34" name="Freeform 198"/>
            <p:cNvSpPr>
              <a:spLocks/>
            </p:cNvSpPr>
            <p:nvPr/>
          </p:nvSpPr>
          <p:spPr bwMode="auto">
            <a:xfrm>
              <a:off x="3360" y="3024"/>
              <a:ext cx="248" cy="168"/>
            </a:xfrm>
            <a:custGeom>
              <a:avLst/>
              <a:gdLst/>
              <a:ahLst/>
              <a:cxnLst>
                <a:cxn ang="0">
                  <a:pos x="240" y="168"/>
                </a:cxn>
                <a:cxn ang="0">
                  <a:pos x="248" y="152"/>
                </a:cxn>
                <a:cxn ang="0">
                  <a:pos x="8" y="0"/>
                </a:cxn>
                <a:cxn ang="0">
                  <a:pos x="0" y="16"/>
                </a:cxn>
                <a:cxn ang="0">
                  <a:pos x="240" y="168"/>
                </a:cxn>
              </a:cxnLst>
              <a:rect l="0" t="0" r="r" b="b"/>
              <a:pathLst>
                <a:path w="248" h="168">
                  <a:moveTo>
                    <a:pt x="240" y="168"/>
                  </a:moveTo>
                  <a:lnTo>
                    <a:pt x="248" y="152"/>
                  </a:lnTo>
                  <a:lnTo>
                    <a:pt x="8" y="0"/>
                  </a:lnTo>
                  <a:lnTo>
                    <a:pt x="0" y="16"/>
                  </a:lnTo>
                  <a:lnTo>
                    <a:pt x="240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35" name="Freeform 199"/>
            <p:cNvSpPr>
              <a:spLocks/>
            </p:cNvSpPr>
            <p:nvPr/>
          </p:nvSpPr>
          <p:spPr bwMode="auto">
            <a:xfrm>
              <a:off x="4296" y="3024"/>
              <a:ext cx="16" cy="1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8" y="0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16" y="0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36" name="Freeform 200"/>
            <p:cNvSpPr>
              <a:spLocks/>
            </p:cNvSpPr>
            <p:nvPr/>
          </p:nvSpPr>
          <p:spPr bwMode="auto">
            <a:xfrm>
              <a:off x="4536" y="3176"/>
              <a:ext cx="16" cy="2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6" y="8"/>
                </a:cxn>
                <a:cxn ang="0">
                  <a:pos x="8" y="24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37" name="Freeform 201"/>
            <p:cNvSpPr>
              <a:spLocks/>
            </p:cNvSpPr>
            <p:nvPr/>
          </p:nvSpPr>
          <p:spPr bwMode="auto">
            <a:xfrm>
              <a:off x="4304" y="3024"/>
              <a:ext cx="240" cy="16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6"/>
                </a:cxn>
                <a:cxn ang="0">
                  <a:pos x="232" y="168"/>
                </a:cxn>
                <a:cxn ang="0">
                  <a:pos x="240" y="152"/>
                </a:cxn>
                <a:cxn ang="0">
                  <a:pos x="8" y="0"/>
                </a:cxn>
              </a:cxnLst>
              <a:rect l="0" t="0" r="r" b="b"/>
              <a:pathLst>
                <a:path w="240" h="168">
                  <a:moveTo>
                    <a:pt x="8" y="0"/>
                  </a:moveTo>
                  <a:lnTo>
                    <a:pt x="0" y="16"/>
                  </a:lnTo>
                  <a:lnTo>
                    <a:pt x="232" y="168"/>
                  </a:lnTo>
                  <a:lnTo>
                    <a:pt x="240" y="1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38" name="Freeform 202"/>
            <p:cNvSpPr>
              <a:spLocks/>
            </p:cNvSpPr>
            <p:nvPr/>
          </p:nvSpPr>
          <p:spPr bwMode="auto">
            <a:xfrm>
              <a:off x="4304" y="3024"/>
              <a:ext cx="16" cy="16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16" y="16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8" y="16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39" name="Freeform 203"/>
            <p:cNvSpPr>
              <a:spLocks/>
            </p:cNvSpPr>
            <p:nvPr/>
          </p:nvSpPr>
          <p:spPr bwMode="auto">
            <a:xfrm>
              <a:off x="4048" y="3176"/>
              <a:ext cx="16" cy="24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8" y="24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16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40" name="Freeform 204"/>
            <p:cNvSpPr>
              <a:spLocks/>
            </p:cNvSpPr>
            <p:nvPr/>
          </p:nvSpPr>
          <p:spPr bwMode="auto">
            <a:xfrm>
              <a:off x="4056" y="3024"/>
              <a:ext cx="256" cy="168"/>
            </a:xfrm>
            <a:custGeom>
              <a:avLst/>
              <a:gdLst/>
              <a:ahLst/>
              <a:cxnLst>
                <a:cxn ang="0">
                  <a:pos x="256" y="16"/>
                </a:cxn>
                <a:cxn ang="0">
                  <a:pos x="248" y="0"/>
                </a:cxn>
                <a:cxn ang="0">
                  <a:pos x="0" y="152"/>
                </a:cxn>
                <a:cxn ang="0">
                  <a:pos x="8" y="168"/>
                </a:cxn>
                <a:cxn ang="0">
                  <a:pos x="256" y="16"/>
                </a:cxn>
              </a:cxnLst>
              <a:rect l="0" t="0" r="r" b="b"/>
              <a:pathLst>
                <a:path w="256" h="168">
                  <a:moveTo>
                    <a:pt x="256" y="16"/>
                  </a:moveTo>
                  <a:lnTo>
                    <a:pt x="248" y="0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56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41" name="Oval 205"/>
            <p:cNvSpPr>
              <a:spLocks noChangeArrowheads="1"/>
            </p:cNvSpPr>
            <p:nvPr/>
          </p:nvSpPr>
          <p:spPr bwMode="auto">
            <a:xfrm>
              <a:off x="4240" y="2960"/>
              <a:ext cx="120" cy="15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42" name="Oval 206"/>
            <p:cNvSpPr>
              <a:spLocks noChangeArrowheads="1"/>
            </p:cNvSpPr>
            <p:nvPr/>
          </p:nvSpPr>
          <p:spPr bwMode="auto">
            <a:xfrm>
              <a:off x="4240" y="2960"/>
              <a:ext cx="120" cy="15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43" name="Oval 207"/>
            <p:cNvSpPr>
              <a:spLocks noChangeArrowheads="1"/>
            </p:cNvSpPr>
            <p:nvPr/>
          </p:nvSpPr>
          <p:spPr bwMode="auto">
            <a:xfrm>
              <a:off x="3776" y="2808"/>
              <a:ext cx="112" cy="15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44" name="Oval 208"/>
            <p:cNvSpPr>
              <a:spLocks noChangeArrowheads="1"/>
            </p:cNvSpPr>
            <p:nvPr/>
          </p:nvSpPr>
          <p:spPr bwMode="auto">
            <a:xfrm>
              <a:off x="3776" y="2808"/>
              <a:ext cx="112" cy="15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45" name="Oval 209"/>
            <p:cNvSpPr>
              <a:spLocks noChangeArrowheads="1"/>
            </p:cNvSpPr>
            <p:nvPr/>
          </p:nvSpPr>
          <p:spPr bwMode="auto">
            <a:xfrm>
              <a:off x="3304" y="2960"/>
              <a:ext cx="120" cy="15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46" name="Oval 210"/>
            <p:cNvSpPr>
              <a:spLocks noChangeArrowheads="1"/>
            </p:cNvSpPr>
            <p:nvPr/>
          </p:nvSpPr>
          <p:spPr bwMode="auto">
            <a:xfrm>
              <a:off x="3304" y="2960"/>
              <a:ext cx="120" cy="15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47" name="Oval 211"/>
            <p:cNvSpPr>
              <a:spLocks noChangeArrowheads="1"/>
            </p:cNvSpPr>
            <p:nvPr/>
          </p:nvSpPr>
          <p:spPr bwMode="auto">
            <a:xfrm>
              <a:off x="2800" y="3072"/>
              <a:ext cx="32" cy="32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48" name="Freeform 212"/>
            <p:cNvSpPr>
              <a:spLocks/>
            </p:cNvSpPr>
            <p:nvPr/>
          </p:nvSpPr>
          <p:spPr bwMode="auto">
            <a:xfrm>
              <a:off x="2816" y="3040"/>
              <a:ext cx="168" cy="96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0"/>
                </a:cxn>
                <a:cxn ang="0">
                  <a:pos x="168" y="48"/>
                </a:cxn>
                <a:cxn ang="0">
                  <a:pos x="0" y="96"/>
                </a:cxn>
                <a:cxn ang="0">
                  <a:pos x="0" y="48"/>
                </a:cxn>
              </a:cxnLst>
              <a:rect l="0" t="0" r="r" b="b"/>
              <a:pathLst>
                <a:path w="168" h="96">
                  <a:moveTo>
                    <a:pt x="0" y="48"/>
                  </a:moveTo>
                  <a:lnTo>
                    <a:pt x="0" y="0"/>
                  </a:lnTo>
                  <a:lnTo>
                    <a:pt x="168" y="48"/>
                  </a:lnTo>
                  <a:lnTo>
                    <a:pt x="0" y="96"/>
                  </a:lnTo>
                  <a:lnTo>
                    <a:pt x="0" y="48"/>
                  </a:lnTo>
                  <a:close/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49" name="Freeform 213"/>
            <p:cNvSpPr>
              <a:spLocks/>
            </p:cNvSpPr>
            <p:nvPr/>
          </p:nvSpPr>
          <p:spPr bwMode="auto">
            <a:xfrm>
              <a:off x="2816" y="3040"/>
              <a:ext cx="168" cy="96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0"/>
                </a:cxn>
                <a:cxn ang="0">
                  <a:pos x="168" y="48"/>
                </a:cxn>
                <a:cxn ang="0">
                  <a:pos x="0" y="96"/>
                </a:cxn>
                <a:cxn ang="0">
                  <a:pos x="0" y="48"/>
                </a:cxn>
              </a:cxnLst>
              <a:rect l="0" t="0" r="r" b="b"/>
              <a:pathLst>
                <a:path w="168" h="96">
                  <a:moveTo>
                    <a:pt x="0" y="48"/>
                  </a:moveTo>
                  <a:lnTo>
                    <a:pt x="0" y="0"/>
                  </a:lnTo>
                  <a:lnTo>
                    <a:pt x="168" y="48"/>
                  </a:lnTo>
                  <a:lnTo>
                    <a:pt x="0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50" name="Rectangle 214"/>
            <p:cNvSpPr>
              <a:spLocks noChangeArrowheads="1"/>
            </p:cNvSpPr>
            <p:nvPr/>
          </p:nvSpPr>
          <p:spPr bwMode="auto">
            <a:xfrm>
              <a:off x="2440" y="3072"/>
              <a:ext cx="16" cy="32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51" name="Rectangle 215"/>
            <p:cNvSpPr>
              <a:spLocks noChangeArrowheads="1"/>
            </p:cNvSpPr>
            <p:nvPr/>
          </p:nvSpPr>
          <p:spPr bwMode="auto">
            <a:xfrm>
              <a:off x="2816" y="3072"/>
              <a:ext cx="16" cy="32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52" name="Rectangle 216"/>
            <p:cNvSpPr>
              <a:spLocks noChangeArrowheads="1"/>
            </p:cNvSpPr>
            <p:nvPr/>
          </p:nvSpPr>
          <p:spPr bwMode="auto">
            <a:xfrm>
              <a:off x="2456" y="3072"/>
              <a:ext cx="360" cy="3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53" name="Rectangle 217"/>
            <p:cNvSpPr>
              <a:spLocks noChangeArrowheads="1"/>
            </p:cNvSpPr>
            <p:nvPr/>
          </p:nvSpPr>
          <p:spPr bwMode="auto">
            <a:xfrm>
              <a:off x="2400" y="2880"/>
              <a:ext cx="91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 dirty="0">
                  <a:solidFill>
                    <a:srgbClr val="FFFF00"/>
                  </a:solidFill>
                  <a:latin typeface="Times" pitchFamily="18" charset="0"/>
                </a:rPr>
                <a:t>double rotation</a:t>
              </a:r>
              <a:endParaRPr lang="en-US" sz="2000" dirty="0">
                <a:solidFill>
                  <a:srgbClr val="FFFF00"/>
                </a:solidFill>
                <a:latin typeface="Garamond" pitchFamily="18" charset="0"/>
              </a:endParaRPr>
            </a:p>
          </p:txBody>
        </p:sp>
        <p:sp>
          <p:nvSpPr>
            <p:cNvPr id="910554" name="Rectangle 218"/>
            <p:cNvSpPr>
              <a:spLocks noChangeArrowheads="1"/>
            </p:cNvSpPr>
            <p:nvPr/>
          </p:nvSpPr>
          <p:spPr bwMode="auto">
            <a:xfrm>
              <a:off x="1928" y="2952"/>
              <a:ext cx="2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c = z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55" name="Rectangle 219"/>
            <p:cNvSpPr>
              <a:spLocks noChangeArrowheads="1"/>
            </p:cNvSpPr>
            <p:nvPr/>
          </p:nvSpPr>
          <p:spPr bwMode="auto">
            <a:xfrm>
              <a:off x="1456" y="3248"/>
              <a:ext cx="2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b = x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56" name="Rectangle 220"/>
            <p:cNvSpPr>
              <a:spLocks noChangeArrowheads="1"/>
            </p:cNvSpPr>
            <p:nvPr/>
          </p:nvSpPr>
          <p:spPr bwMode="auto">
            <a:xfrm>
              <a:off x="984" y="3104"/>
              <a:ext cx="2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a = y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57" name="Rectangle 221"/>
            <p:cNvSpPr>
              <a:spLocks noChangeArrowheads="1"/>
            </p:cNvSpPr>
            <p:nvPr/>
          </p:nvSpPr>
          <p:spPr bwMode="auto">
            <a:xfrm>
              <a:off x="2208" y="3528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58" name="Rectangle 222"/>
            <p:cNvSpPr>
              <a:spLocks noChangeArrowheads="1"/>
            </p:cNvSpPr>
            <p:nvPr/>
          </p:nvSpPr>
          <p:spPr bwMode="auto">
            <a:xfrm>
              <a:off x="2264" y="3584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Times" pitchFamily="18" charset="0"/>
                </a:rPr>
                <a:t>3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59" name="Rectangle 223"/>
            <p:cNvSpPr>
              <a:spLocks noChangeArrowheads="1"/>
            </p:cNvSpPr>
            <p:nvPr/>
          </p:nvSpPr>
          <p:spPr bwMode="auto">
            <a:xfrm>
              <a:off x="1256" y="3680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60" name="Rectangle 224"/>
            <p:cNvSpPr>
              <a:spLocks noChangeArrowheads="1"/>
            </p:cNvSpPr>
            <p:nvPr/>
          </p:nvSpPr>
          <p:spPr bwMode="auto">
            <a:xfrm>
              <a:off x="1312" y="3736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Times" pitchFamily="18" charset="0"/>
                </a:rPr>
                <a:t>1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61" name="Rectangle 225"/>
            <p:cNvSpPr>
              <a:spLocks noChangeArrowheads="1"/>
            </p:cNvSpPr>
            <p:nvPr/>
          </p:nvSpPr>
          <p:spPr bwMode="auto">
            <a:xfrm>
              <a:off x="1728" y="3832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62" name="Rectangle 226"/>
            <p:cNvSpPr>
              <a:spLocks noChangeArrowheads="1"/>
            </p:cNvSpPr>
            <p:nvPr/>
          </p:nvSpPr>
          <p:spPr bwMode="auto">
            <a:xfrm>
              <a:off x="1784" y="3888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Times" pitchFamily="18" charset="0"/>
                </a:rPr>
                <a:t>2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63" name="Rectangle 227"/>
            <p:cNvSpPr>
              <a:spLocks noChangeArrowheads="1"/>
            </p:cNvSpPr>
            <p:nvPr/>
          </p:nvSpPr>
          <p:spPr bwMode="auto">
            <a:xfrm>
              <a:off x="808" y="3656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64" name="Rectangle 228"/>
            <p:cNvSpPr>
              <a:spLocks noChangeArrowheads="1"/>
            </p:cNvSpPr>
            <p:nvPr/>
          </p:nvSpPr>
          <p:spPr bwMode="auto">
            <a:xfrm>
              <a:off x="856" y="3712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Times" pitchFamily="18" charset="0"/>
                </a:rPr>
                <a:t>0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65" name="Rectangle 229"/>
            <p:cNvSpPr>
              <a:spLocks noChangeArrowheads="1"/>
            </p:cNvSpPr>
            <p:nvPr/>
          </p:nvSpPr>
          <p:spPr bwMode="auto">
            <a:xfrm>
              <a:off x="4472" y="3656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66" name="Rectangle 230"/>
            <p:cNvSpPr>
              <a:spLocks noChangeArrowheads="1"/>
            </p:cNvSpPr>
            <p:nvPr/>
          </p:nvSpPr>
          <p:spPr bwMode="auto">
            <a:xfrm>
              <a:off x="4528" y="3712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Times" pitchFamily="18" charset="0"/>
                </a:rPr>
                <a:t>3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67" name="Rectangle 231"/>
            <p:cNvSpPr>
              <a:spLocks noChangeArrowheads="1"/>
            </p:cNvSpPr>
            <p:nvPr/>
          </p:nvSpPr>
          <p:spPr bwMode="auto">
            <a:xfrm>
              <a:off x="3544" y="3528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68" name="Rectangle 232"/>
            <p:cNvSpPr>
              <a:spLocks noChangeArrowheads="1"/>
            </p:cNvSpPr>
            <p:nvPr/>
          </p:nvSpPr>
          <p:spPr bwMode="auto">
            <a:xfrm>
              <a:off x="3600" y="3584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Times" pitchFamily="18" charset="0"/>
                </a:rPr>
                <a:t>1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69" name="Rectangle 233"/>
            <p:cNvSpPr>
              <a:spLocks noChangeArrowheads="1"/>
            </p:cNvSpPr>
            <p:nvPr/>
          </p:nvSpPr>
          <p:spPr bwMode="auto">
            <a:xfrm>
              <a:off x="3064" y="3656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70" name="Rectangle 234"/>
            <p:cNvSpPr>
              <a:spLocks noChangeArrowheads="1"/>
            </p:cNvSpPr>
            <p:nvPr/>
          </p:nvSpPr>
          <p:spPr bwMode="auto">
            <a:xfrm>
              <a:off x="3112" y="3712"/>
              <a:ext cx="7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Times" pitchFamily="18" charset="0"/>
                </a:rPr>
                <a:t>0 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71" name="Rectangle 235"/>
            <p:cNvSpPr>
              <a:spLocks noChangeArrowheads="1"/>
            </p:cNvSpPr>
            <p:nvPr/>
          </p:nvSpPr>
          <p:spPr bwMode="auto">
            <a:xfrm>
              <a:off x="4000" y="3656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72" name="Rectangle 236"/>
            <p:cNvSpPr>
              <a:spLocks noChangeArrowheads="1"/>
            </p:cNvSpPr>
            <p:nvPr/>
          </p:nvSpPr>
          <p:spPr bwMode="auto">
            <a:xfrm>
              <a:off x="4056" y="3712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Times" pitchFamily="18" charset="0"/>
                </a:rPr>
                <a:t>2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73" name="Rectangle 237"/>
            <p:cNvSpPr>
              <a:spLocks noChangeArrowheads="1"/>
            </p:cNvSpPr>
            <p:nvPr/>
          </p:nvSpPr>
          <p:spPr bwMode="auto">
            <a:xfrm>
              <a:off x="4208" y="3104"/>
              <a:ext cx="2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c = z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74" name="Rectangle 238"/>
            <p:cNvSpPr>
              <a:spLocks noChangeArrowheads="1"/>
            </p:cNvSpPr>
            <p:nvPr/>
          </p:nvSpPr>
          <p:spPr bwMode="auto">
            <a:xfrm>
              <a:off x="3728" y="2960"/>
              <a:ext cx="2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b = x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75" name="Rectangle 239"/>
            <p:cNvSpPr>
              <a:spLocks noChangeArrowheads="1"/>
            </p:cNvSpPr>
            <p:nvPr/>
          </p:nvSpPr>
          <p:spPr bwMode="auto">
            <a:xfrm>
              <a:off x="3256" y="3104"/>
              <a:ext cx="2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a = y</a:t>
              </a:r>
              <a:endParaRPr lang="en-US">
                <a:latin typeface="Garamond" pitchFamily="18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F799-CC8B-4B55-9634-5E1CA69B25A1}" type="slidenum">
              <a:rPr lang="en-US"/>
              <a:pPr/>
              <a:t>38</a:t>
            </a:fld>
            <a:endParaRPr lang="en-US"/>
          </a:p>
        </p:txBody>
      </p:sp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92100"/>
            <a:ext cx="8153400" cy="760413"/>
          </a:xfrm>
        </p:spPr>
        <p:txBody>
          <a:bodyPr/>
          <a:lstStyle/>
          <a:p>
            <a:r>
              <a:rPr lang="en-US" altLang="en-US"/>
              <a:t>Insertion Example</a:t>
            </a:r>
          </a:p>
        </p:txBody>
      </p:sp>
      <p:sp>
        <p:nvSpPr>
          <p:cNvPr id="906245" name="Text Box 5"/>
          <p:cNvSpPr txBox="1">
            <a:spLocks noChangeArrowheads="1"/>
          </p:cNvSpPr>
          <p:nvPr/>
        </p:nvSpPr>
        <p:spPr bwMode="auto">
          <a:xfrm>
            <a:off x="1356519" y="4137985"/>
            <a:ext cx="2133600" cy="457200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FFFF00"/>
                </a:solidFill>
                <a:latin typeface="Times New Roman" pitchFamily="18" charset="0"/>
              </a:rPr>
              <a:t>unbalanced...</a:t>
            </a:r>
          </a:p>
        </p:txBody>
      </p:sp>
      <p:sp>
        <p:nvSpPr>
          <p:cNvPr id="906247" name="Line 7"/>
          <p:cNvSpPr>
            <a:spLocks noChangeShapeType="1"/>
          </p:cNvSpPr>
          <p:nvPr/>
        </p:nvSpPr>
        <p:spPr bwMode="auto">
          <a:xfrm>
            <a:off x="5438775" y="5797550"/>
            <a:ext cx="9525" cy="87313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48" name="Freeform 8"/>
          <p:cNvSpPr>
            <a:spLocks/>
          </p:cNvSpPr>
          <p:nvPr/>
        </p:nvSpPr>
        <p:spPr bwMode="auto">
          <a:xfrm>
            <a:off x="5459413" y="5949950"/>
            <a:ext cx="55562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21" y="34"/>
              </a:cxn>
              <a:cxn ang="0">
                <a:pos x="35" y="34"/>
              </a:cxn>
            </a:cxnLst>
            <a:rect l="0" t="0" r="r" b="b"/>
            <a:pathLst>
              <a:path w="35" h="34">
                <a:moveTo>
                  <a:pt x="0" y="0"/>
                </a:moveTo>
                <a:lnTo>
                  <a:pt x="0" y="14"/>
                </a:lnTo>
                <a:lnTo>
                  <a:pt x="21" y="34"/>
                </a:lnTo>
                <a:lnTo>
                  <a:pt x="35" y="34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49" name="Freeform 9"/>
          <p:cNvSpPr>
            <a:spLocks/>
          </p:cNvSpPr>
          <p:nvPr/>
        </p:nvSpPr>
        <p:spPr bwMode="auto">
          <a:xfrm>
            <a:off x="5580063" y="6026150"/>
            <a:ext cx="873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0"/>
              </a:cxn>
              <a:cxn ang="0">
                <a:pos x="55" y="0"/>
              </a:cxn>
            </a:cxnLst>
            <a:rect l="0" t="0" r="r" b="b"/>
            <a:pathLst>
              <a:path w="55">
                <a:moveTo>
                  <a:pt x="0" y="0"/>
                </a:moveTo>
                <a:lnTo>
                  <a:pt x="28" y="0"/>
                </a:lnTo>
                <a:lnTo>
                  <a:pt x="55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50" name="Line 10"/>
          <p:cNvSpPr>
            <a:spLocks noChangeShapeType="1"/>
          </p:cNvSpPr>
          <p:nvPr/>
        </p:nvSpPr>
        <p:spPr bwMode="auto">
          <a:xfrm>
            <a:off x="5734050" y="6037263"/>
            <a:ext cx="98425" cy="1587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51" name="Line 11"/>
          <p:cNvSpPr>
            <a:spLocks noChangeShapeType="1"/>
          </p:cNvSpPr>
          <p:nvPr/>
        </p:nvSpPr>
        <p:spPr bwMode="auto">
          <a:xfrm>
            <a:off x="5897563" y="6037263"/>
            <a:ext cx="87312" cy="1587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52" name="Freeform 12"/>
          <p:cNvSpPr>
            <a:spLocks/>
          </p:cNvSpPr>
          <p:nvPr/>
        </p:nvSpPr>
        <p:spPr bwMode="auto">
          <a:xfrm>
            <a:off x="6049963" y="6026150"/>
            <a:ext cx="873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" y="0"/>
              </a:cxn>
              <a:cxn ang="0">
                <a:pos x="55" y="0"/>
              </a:cxn>
            </a:cxnLst>
            <a:rect l="0" t="0" r="r" b="b"/>
            <a:pathLst>
              <a:path w="55">
                <a:moveTo>
                  <a:pt x="0" y="0"/>
                </a:moveTo>
                <a:lnTo>
                  <a:pt x="42" y="0"/>
                </a:lnTo>
                <a:lnTo>
                  <a:pt x="55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53" name="Freeform 13"/>
          <p:cNvSpPr>
            <a:spLocks/>
          </p:cNvSpPr>
          <p:nvPr/>
        </p:nvSpPr>
        <p:spPr bwMode="auto">
          <a:xfrm>
            <a:off x="6203950" y="5972175"/>
            <a:ext cx="76200" cy="42863"/>
          </a:xfrm>
          <a:custGeom>
            <a:avLst/>
            <a:gdLst/>
            <a:ahLst/>
            <a:cxnLst>
              <a:cxn ang="0">
                <a:pos x="0" y="27"/>
              </a:cxn>
              <a:cxn ang="0">
                <a:pos x="27" y="20"/>
              </a:cxn>
              <a:cxn ang="0">
                <a:pos x="48" y="7"/>
              </a:cxn>
              <a:cxn ang="0">
                <a:pos x="48" y="0"/>
              </a:cxn>
            </a:cxnLst>
            <a:rect l="0" t="0" r="r" b="b"/>
            <a:pathLst>
              <a:path w="48" h="27">
                <a:moveTo>
                  <a:pt x="0" y="27"/>
                </a:moveTo>
                <a:lnTo>
                  <a:pt x="27" y="20"/>
                </a:lnTo>
                <a:lnTo>
                  <a:pt x="48" y="7"/>
                </a:lnTo>
                <a:lnTo>
                  <a:pt x="48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54" name="Line 14"/>
          <p:cNvSpPr>
            <a:spLocks noChangeShapeType="1"/>
          </p:cNvSpPr>
          <p:nvPr/>
        </p:nvSpPr>
        <p:spPr bwMode="auto">
          <a:xfrm flipV="1">
            <a:off x="6302375" y="5829300"/>
            <a:ext cx="20638" cy="87313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55" name="Freeform 15"/>
          <p:cNvSpPr>
            <a:spLocks/>
          </p:cNvSpPr>
          <p:nvPr/>
        </p:nvSpPr>
        <p:spPr bwMode="auto">
          <a:xfrm>
            <a:off x="6323013" y="5665788"/>
            <a:ext cx="11112" cy="87312"/>
          </a:xfrm>
          <a:custGeom>
            <a:avLst/>
            <a:gdLst/>
            <a:ahLst/>
            <a:cxnLst>
              <a:cxn ang="0">
                <a:pos x="0" y="55"/>
              </a:cxn>
              <a:cxn ang="0">
                <a:pos x="7" y="21"/>
              </a:cxn>
              <a:cxn ang="0">
                <a:pos x="0" y="0"/>
              </a:cxn>
            </a:cxnLst>
            <a:rect l="0" t="0" r="r" b="b"/>
            <a:pathLst>
              <a:path w="7" h="55">
                <a:moveTo>
                  <a:pt x="0" y="55"/>
                </a:moveTo>
                <a:lnTo>
                  <a:pt x="7" y="21"/>
                </a:lnTo>
                <a:lnTo>
                  <a:pt x="0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56" name="Freeform 16"/>
          <p:cNvSpPr>
            <a:spLocks/>
          </p:cNvSpPr>
          <p:nvPr/>
        </p:nvSpPr>
        <p:spPr bwMode="auto">
          <a:xfrm>
            <a:off x="6269038" y="5522913"/>
            <a:ext cx="44450" cy="77787"/>
          </a:xfrm>
          <a:custGeom>
            <a:avLst/>
            <a:gdLst/>
            <a:ahLst/>
            <a:cxnLst>
              <a:cxn ang="0">
                <a:pos x="28" y="49"/>
              </a:cxn>
              <a:cxn ang="0">
                <a:pos x="28" y="49"/>
              </a:cxn>
              <a:cxn ang="0">
                <a:pos x="0" y="0"/>
              </a:cxn>
            </a:cxnLst>
            <a:rect l="0" t="0" r="r" b="b"/>
            <a:pathLst>
              <a:path w="28" h="49">
                <a:moveTo>
                  <a:pt x="28" y="49"/>
                </a:moveTo>
                <a:lnTo>
                  <a:pt x="28" y="49"/>
                </a:lnTo>
                <a:lnTo>
                  <a:pt x="0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57" name="Line 17"/>
          <p:cNvSpPr>
            <a:spLocks noChangeShapeType="1"/>
          </p:cNvSpPr>
          <p:nvPr/>
        </p:nvSpPr>
        <p:spPr bwMode="auto">
          <a:xfrm flipH="1" flipV="1">
            <a:off x="6192838" y="5392738"/>
            <a:ext cx="42862" cy="76200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58" name="Line 18"/>
          <p:cNvSpPr>
            <a:spLocks noChangeShapeType="1"/>
          </p:cNvSpPr>
          <p:nvPr/>
        </p:nvSpPr>
        <p:spPr bwMode="auto">
          <a:xfrm flipH="1" flipV="1">
            <a:off x="6105525" y="5260975"/>
            <a:ext cx="53975" cy="76200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59" name="Line 19"/>
          <p:cNvSpPr>
            <a:spLocks noChangeShapeType="1"/>
          </p:cNvSpPr>
          <p:nvPr/>
        </p:nvSpPr>
        <p:spPr bwMode="auto">
          <a:xfrm flipH="1" flipV="1">
            <a:off x="6018213" y="5129213"/>
            <a:ext cx="53975" cy="77787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60" name="Freeform 20"/>
          <p:cNvSpPr>
            <a:spLocks/>
          </p:cNvSpPr>
          <p:nvPr/>
        </p:nvSpPr>
        <p:spPr bwMode="auto">
          <a:xfrm>
            <a:off x="5908675" y="5021263"/>
            <a:ext cx="65088" cy="53975"/>
          </a:xfrm>
          <a:custGeom>
            <a:avLst/>
            <a:gdLst/>
            <a:ahLst/>
            <a:cxnLst>
              <a:cxn ang="0">
                <a:pos x="41" y="34"/>
              </a:cxn>
              <a:cxn ang="0">
                <a:pos x="34" y="27"/>
              </a:cxn>
              <a:cxn ang="0">
                <a:pos x="0" y="0"/>
              </a:cxn>
            </a:cxnLst>
            <a:rect l="0" t="0" r="r" b="b"/>
            <a:pathLst>
              <a:path w="41" h="34">
                <a:moveTo>
                  <a:pt x="41" y="34"/>
                </a:moveTo>
                <a:lnTo>
                  <a:pt x="34" y="27"/>
                </a:lnTo>
                <a:lnTo>
                  <a:pt x="0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61" name="Freeform 21"/>
          <p:cNvSpPr>
            <a:spLocks/>
          </p:cNvSpPr>
          <p:nvPr/>
        </p:nvSpPr>
        <p:spPr bwMode="auto">
          <a:xfrm>
            <a:off x="5765800" y="4999038"/>
            <a:ext cx="76200" cy="42862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14" y="14"/>
              </a:cxn>
              <a:cxn ang="0">
                <a:pos x="0" y="27"/>
              </a:cxn>
            </a:cxnLst>
            <a:rect l="0" t="0" r="r" b="b"/>
            <a:pathLst>
              <a:path w="48" h="27">
                <a:moveTo>
                  <a:pt x="48" y="0"/>
                </a:moveTo>
                <a:lnTo>
                  <a:pt x="14" y="14"/>
                </a:lnTo>
                <a:lnTo>
                  <a:pt x="0" y="27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62" name="Line 22"/>
          <p:cNvSpPr>
            <a:spLocks noChangeShapeType="1"/>
          </p:cNvSpPr>
          <p:nvPr/>
        </p:nvSpPr>
        <p:spPr bwMode="auto">
          <a:xfrm flipH="1">
            <a:off x="5667375" y="5086350"/>
            <a:ext cx="55563" cy="76200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63" name="Freeform 23"/>
          <p:cNvSpPr>
            <a:spLocks/>
          </p:cNvSpPr>
          <p:nvPr/>
        </p:nvSpPr>
        <p:spPr bwMode="auto">
          <a:xfrm>
            <a:off x="5580063" y="5216525"/>
            <a:ext cx="55562" cy="77788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14" y="28"/>
              </a:cxn>
              <a:cxn ang="0">
                <a:pos x="0" y="49"/>
              </a:cxn>
            </a:cxnLst>
            <a:rect l="0" t="0" r="r" b="b"/>
            <a:pathLst>
              <a:path w="35" h="49">
                <a:moveTo>
                  <a:pt x="35" y="0"/>
                </a:moveTo>
                <a:lnTo>
                  <a:pt x="14" y="28"/>
                </a:lnTo>
                <a:lnTo>
                  <a:pt x="0" y="49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64" name="Line 24"/>
          <p:cNvSpPr>
            <a:spLocks noChangeShapeType="1"/>
          </p:cNvSpPr>
          <p:nvPr/>
        </p:nvSpPr>
        <p:spPr bwMode="auto">
          <a:xfrm flipH="1">
            <a:off x="5503863" y="5348288"/>
            <a:ext cx="42862" cy="76200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65" name="Freeform 25"/>
          <p:cNvSpPr>
            <a:spLocks/>
          </p:cNvSpPr>
          <p:nvPr/>
        </p:nvSpPr>
        <p:spPr bwMode="auto">
          <a:xfrm>
            <a:off x="5438775" y="5491163"/>
            <a:ext cx="31750" cy="76200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41"/>
              </a:cxn>
              <a:cxn ang="0">
                <a:pos x="0" y="48"/>
              </a:cxn>
            </a:cxnLst>
            <a:rect l="0" t="0" r="r" b="b"/>
            <a:pathLst>
              <a:path w="20" h="48">
                <a:moveTo>
                  <a:pt x="20" y="0"/>
                </a:moveTo>
                <a:lnTo>
                  <a:pt x="0" y="41"/>
                </a:lnTo>
                <a:lnTo>
                  <a:pt x="0" y="48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66" name="Line 26"/>
          <p:cNvSpPr>
            <a:spLocks noChangeShapeType="1"/>
          </p:cNvSpPr>
          <p:nvPr/>
        </p:nvSpPr>
        <p:spPr bwMode="auto">
          <a:xfrm>
            <a:off x="5438775" y="5643563"/>
            <a:ext cx="1588" cy="87312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67" name="Freeform 27"/>
          <p:cNvSpPr>
            <a:spLocks/>
          </p:cNvSpPr>
          <p:nvPr/>
        </p:nvSpPr>
        <p:spPr bwMode="auto">
          <a:xfrm>
            <a:off x="6400800" y="4999038"/>
            <a:ext cx="885825" cy="1038225"/>
          </a:xfrm>
          <a:custGeom>
            <a:avLst/>
            <a:gdLst/>
            <a:ahLst/>
            <a:cxnLst>
              <a:cxn ang="0">
                <a:pos x="0" y="503"/>
              </a:cxn>
              <a:cxn ang="0">
                <a:pos x="0" y="585"/>
              </a:cxn>
              <a:cxn ang="0">
                <a:pos x="13" y="613"/>
              </a:cxn>
              <a:cxn ang="0">
                <a:pos x="27" y="633"/>
              </a:cxn>
              <a:cxn ang="0">
                <a:pos x="110" y="647"/>
              </a:cxn>
              <a:cxn ang="0">
                <a:pos x="268" y="654"/>
              </a:cxn>
              <a:cxn ang="0">
                <a:pos x="420" y="647"/>
              </a:cxn>
              <a:cxn ang="0">
                <a:pos x="502" y="633"/>
              </a:cxn>
              <a:cxn ang="0">
                <a:pos x="523" y="620"/>
              </a:cxn>
              <a:cxn ang="0">
                <a:pos x="537" y="599"/>
              </a:cxn>
              <a:cxn ang="0">
                <a:pos x="551" y="523"/>
              </a:cxn>
              <a:cxn ang="0">
                <a:pos x="558" y="441"/>
              </a:cxn>
              <a:cxn ang="0">
                <a:pos x="544" y="379"/>
              </a:cxn>
              <a:cxn ang="0">
                <a:pos x="413" y="165"/>
              </a:cxn>
              <a:cxn ang="0">
                <a:pos x="323" y="41"/>
              </a:cxn>
              <a:cxn ang="0">
                <a:pos x="282" y="7"/>
              </a:cxn>
              <a:cxn ang="0">
                <a:pos x="248" y="0"/>
              </a:cxn>
              <a:cxn ang="0">
                <a:pos x="220" y="14"/>
              </a:cxn>
              <a:cxn ang="0">
                <a:pos x="186" y="41"/>
              </a:cxn>
              <a:cxn ang="0">
                <a:pos x="96" y="165"/>
              </a:cxn>
              <a:cxn ang="0">
                <a:pos x="27" y="282"/>
              </a:cxn>
              <a:cxn ang="0">
                <a:pos x="0" y="351"/>
              </a:cxn>
              <a:cxn ang="0">
                <a:pos x="0" y="503"/>
              </a:cxn>
              <a:cxn ang="0">
                <a:pos x="0" y="503"/>
              </a:cxn>
            </a:cxnLst>
            <a:rect l="0" t="0" r="r" b="b"/>
            <a:pathLst>
              <a:path w="558" h="654">
                <a:moveTo>
                  <a:pt x="0" y="503"/>
                </a:moveTo>
                <a:lnTo>
                  <a:pt x="0" y="585"/>
                </a:lnTo>
                <a:lnTo>
                  <a:pt x="13" y="613"/>
                </a:lnTo>
                <a:lnTo>
                  <a:pt x="27" y="633"/>
                </a:lnTo>
                <a:lnTo>
                  <a:pt x="110" y="647"/>
                </a:lnTo>
                <a:lnTo>
                  <a:pt x="268" y="654"/>
                </a:lnTo>
                <a:lnTo>
                  <a:pt x="420" y="647"/>
                </a:lnTo>
                <a:lnTo>
                  <a:pt x="502" y="633"/>
                </a:lnTo>
                <a:lnTo>
                  <a:pt x="523" y="620"/>
                </a:lnTo>
                <a:lnTo>
                  <a:pt x="537" y="599"/>
                </a:lnTo>
                <a:lnTo>
                  <a:pt x="551" y="523"/>
                </a:lnTo>
                <a:lnTo>
                  <a:pt x="558" y="441"/>
                </a:lnTo>
                <a:lnTo>
                  <a:pt x="544" y="379"/>
                </a:lnTo>
                <a:lnTo>
                  <a:pt x="413" y="165"/>
                </a:lnTo>
                <a:lnTo>
                  <a:pt x="323" y="41"/>
                </a:lnTo>
                <a:lnTo>
                  <a:pt x="282" y="7"/>
                </a:lnTo>
                <a:lnTo>
                  <a:pt x="248" y="0"/>
                </a:lnTo>
                <a:lnTo>
                  <a:pt x="220" y="14"/>
                </a:lnTo>
                <a:lnTo>
                  <a:pt x="186" y="41"/>
                </a:lnTo>
                <a:lnTo>
                  <a:pt x="96" y="165"/>
                </a:lnTo>
                <a:lnTo>
                  <a:pt x="27" y="282"/>
                </a:lnTo>
                <a:lnTo>
                  <a:pt x="0" y="351"/>
                </a:lnTo>
                <a:lnTo>
                  <a:pt x="0" y="503"/>
                </a:lnTo>
                <a:lnTo>
                  <a:pt x="0" y="503"/>
                </a:lnTo>
                <a:close/>
              </a:path>
            </a:pathLst>
          </a:custGeom>
          <a:solidFill>
            <a:srgbClr val="EF012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68" name="Line 28"/>
          <p:cNvSpPr>
            <a:spLocks noChangeShapeType="1"/>
          </p:cNvSpPr>
          <p:nvPr/>
        </p:nvSpPr>
        <p:spPr bwMode="auto">
          <a:xfrm>
            <a:off x="6400800" y="5797550"/>
            <a:ext cx="1588" cy="87313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69" name="Freeform 29"/>
          <p:cNvSpPr>
            <a:spLocks/>
          </p:cNvSpPr>
          <p:nvPr/>
        </p:nvSpPr>
        <p:spPr bwMode="auto">
          <a:xfrm>
            <a:off x="6411913" y="5949950"/>
            <a:ext cx="53975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14"/>
              </a:cxn>
              <a:cxn ang="0">
                <a:pos x="20" y="34"/>
              </a:cxn>
              <a:cxn ang="0">
                <a:pos x="34" y="34"/>
              </a:cxn>
            </a:cxnLst>
            <a:rect l="0" t="0" r="r" b="b"/>
            <a:pathLst>
              <a:path w="34" h="34">
                <a:moveTo>
                  <a:pt x="0" y="0"/>
                </a:moveTo>
                <a:lnTo>
                  <a:pt x="6" y="14"/>
                </a:lnTo>
                <a:lnTo>
                  <a:pt x="20" y="34"/>
                </a:lnTo>
                <a:lnTo>
                  <a:pt x="34" y="34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70" name="Freeform 30"/>
          <p:cNvSpPr>
            <a:spLocks/>
          </p:cNvSpPr>
          <p:nvPr/>
        </p:nvSpPr>
        <p:spPr bwMode="auto">
          <a:xfrm>
            <a:off x="6530975" y="6026150"/>
            <a:ext cx="873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0"/>
              </a:cxn>
              <a:cxn ang="0">
                <a:pos x="55" y="0"/>
              </a:cxn>
            </a:cxnLst>
            <a:rect l="0" t="0" r="r" b="b"/>
            <a:pathLst>
              <a:path w="55">
                <a:moveTo>
                  <a:pt x="0" y="0"/>
                </a:moveTo>
                <a:lnTo>
                  <a:pt x="28" y="0"/>
                </a:lnTo>
                <a:lnTo>
                  <a:pt x="55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71" name="Line 31"/>
          <p:cNvSpPr>
            <a:spLocks noChangeShapeType="1"/>
          </p:cNvSpPr>
          <p:nvPr/>
        </p:nvSpPr>
        <p:spPr bwMode="auto">
          <a:xfrm>
            <a:off x="6696075" y="6037263"/>
            <a:ext cx="87313" cy="1587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72" name="Line 32"/>
          <p:cNvSpPr>
            <a:spLocks noChangeShapeType="1"/>
          </p:cNvSpPr>
          <p:nvPr/>
        </p:nvSpPr>
        <p:spPr bwMode="auto">
          <a:xfrm>
            <a:off x="6848475" y="6037263"/>
            <a:ext cx="87313" cy="1587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73" name="Freeform 33"/>
          <p:cNvSpPr>
            <a:spLocks/>
          </p:cNvSpPr>
          <p:nvPr/>
        </p:nvSpPr>
        <p:spPr bwMode="auto">
          <a:xfrm>
            <a:off x="7000875" y="6026150"/>
            <a:ext cx="889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" y="0"/>
              </a:cxn>
              <a:cxn ang="0">
                <a:pos x="56" y="0"/>
              </a:cxn>
            </a:cxnLst>
            <a:rect l="0" t="0" r="r" b="b"/>
            <a:pathLst>
              <a:path w="56">
                <a:moveTo>
                  <a:pt x="0" y="0"/>
                </a:moveTo>
                <a:lnTo>
                  <a:pt x="42" y="0"/>
                </a:lnTo>
                <a:lnTo>
                  <a:pt x="56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74" name="Freeform 34"/>
          <p:cNvSpPr>
            <a:spLocks/>
          </p:cNvSpPr>
          <p:nvPr/>
        </p:nvSpPr>
        <p:spPr bwMode="auto">
          <a:xfrm>
            <a:off x="7154863" y="5972175"/>
            <a:ext cx="76200" cy="42863"/>
          </a:xfrm>
          <a:custGeom>
            <a:avLst/>
            <a:gdLst/>
            <a:ahLst/>
            <a:cxnLst>
              <a:cxn ang="0">
                <a:pos x="0" y="27"/>
              </a:cxn>
              <a:cxn ang="0">
                <a:pos x="27" y="20"/>
              </a:cxn>
              <a:cxn ang="0">
                <a:pos x="48" y="7"/>
              </a:cxn>
              <a:cxn ang="0">
                <a:pos x="48" y="0"/>
              </a:cxn>
            </a:cxnLst>
            <a:rect l="0" t="0" r="r" b="b"/>
            <a:pathLst>
              <a:path w="48" h="27">
                <a:moveTo>
                  <a:pt x="0" y="27"/>
                </a:moveTo>
                <a:lnTo>
                  <a:pt x="27" y="20"/>
                </a:lnTo>
                <a:lnTo>
                  <a:pt x="48" y="7"/>
                </a:lnTo>
                <a:lnTo>
                  <a:pt x="48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75" name="Line 35"/>
          <p:cNvSpPr>
            <a:spLocks noChangeShapeType="1"/>
          </p:cNvSpPr>
          <p:nvPr/>
        </p:nvSpPr>
        <p:spPr bwMode="auto">
          <a:xfrm flipV="1">
            <a:off x="7253288" y="5829300"/>
            <a:ext cx="22225" cy="87313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76" name="Freeform 36"/>
          <p:cNvSpPr>
            <a:spLocks/>
          </p:cNvSpPr>
          <p:nvPr/>
        </p:nvSpPr>
        <p:spPr bwMode="auto">
          <a:xfrm>
            <a:off x="7286625" y="5665788"/>
            <a:ext cx="1588" cy="87312"/>
          </a:xfrm>
          <a:custGeom>
            <a:avLst/>
            <a:gdLst/>
            <a:ahLst/>
            <a:cxnLst>
              <a:cxn ang="0">
                <a:pos x="0" y="55"/>
              </a:cxn>
              <a:cxn ang="0">
                <a:pos x="0" y="21"/>
              </a:cxn>
              <a:cxn ang="0">
                <a:pos x="0" y="0"/>
              </a:cxn>
            </a:cxnLst>
            <a:rect l="0" t="0" r="r" b="b"/>
            <a:pathLst>
              <a:path h="55">
                <a:moveTo>
                  <a:pt x="0" y="55"/>
                </a:moveTo>
                <a:lnTo>
                  <a:pt x="0" y="21"/>
                </a:lnTo>
                <a:lnTo>
                  <a:pt x="0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77" name="Freeform 37"/>
          <p:cNvSpPr>
            <a:spLocks/>
          </p:cNvSpPr>
          <p:nvPr/>
        </p:nvSpPr>
        <p:spPr bwMode="auto">
          <a:xfrm>
            <a:off x="7219950" y="5522913"/>
            <a:ext cx="44450" cy="77787"/>
          </a:xfrm>
          <a:custGeom>
            <a:avLst/>
            <a:gdLst/>
            <a:ahLst/>
            <a:cxnLst>
              <a:cxn ang="0">
                <a:pos x="28" y="49"/>
              </a:cxn>
              <a:cxn ang="0">
                <a:pos x="28" y="49"/>
              </a:cxn>
              <a:cxn ang="0">
                <a:pos x="0" y="0"/>
              </a:cxn>
            </a:cxnLst>
            <a:rect l="0" t="0" r="r" b="b"/>
            <a:pathLst>
              <a:path w="28" h="49">
                <a:moveTo>
                  <a:pt x="28" y="49"/>
                </a:moveTo>
                <a:lnTo>
                  <a:pt x="28" y="49"/>
                </a:lnTo>
                <a:lnTo>
                  <a:pt x="0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78" name="Line 38"/>
          <p:cNvSpPr>
            <a:spLocks noChangeShapeType="1"/>
          </p:cNvSpPr>
          <p:nvPr/>
        </p:nvSpPr>
        <p:spPr bwMode="auto">
          <a:xfrm flipH="1" flipV="1">
            <a:off x="7143750" y="5392738"/>
            <a:ext cx="44450" cy="76200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79" name="Line 39"/>
          <p:cNvSpPr>
            <a:spLocks noChangeShapeType="1"/>
          </p:cNvSpPr>
          <p:nvPr/>
        </p:nvSpPr>
        <p:spPr bwMode="auto">
          <a:xfrm flipH="1" flipV="1">
            <a:off x="7067550" y="5260975"/>
            <a:ext cx="42863" cy="76200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80" name="Line 40"/>
          <p:cNvSpPr>
            <a:spLocks noChangeShapeType="1"/>
          </p:cNvSpPr>
          <p:nvPr/>
        </p:nvSpPr>
        <p:spPr bwMode="auto">
          <a:xfrm flipH="1" flipV="1">
            <a:off x="6969125" y="5129213"/>
            <a:ext cx="53975" cy="77787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81" name="Freeform 41"/>
          <p:cNvSpPr>
            <a:spLocks/>
          </p:cNvSpPr>
          <p:nvPr/>
        </p:nvSpPr>
        <p:spPr bwMode="auto">
          <a:xfrm>
            <a:off x="6859588" y="5021263"/>
            <a:ext cx="65087" cy="53975"/>
          </a:xfrm>
          <a:custGeom>
            <a:avLst/>
            <a:gdLst/>
            <a:ahLst/>
            <a:cxnLst>
              <a:cxn ang="0">
                <a:pos x="41" y="34"/>
              </a:cxn>
              <a:cxn ang="0">
                <a:pos x="34" y="27"/>
              </a:cxn>
              <a:cxn ang="0">
                <a:pos x="0" y="0"/>
              </a:cxn>
            </a:cxnLst>
            <a:rect l="0" t="0" r="r" b="b"/>
            <a:pathLst>
              <a:path w="41" h="34">
                <a:moveTo>
                  <a:pt x="41" y="34"/>
                </a:moveTo>
                <a:lnTo>
                  <a:pt x="34" y="27"/>
                </a:lnTo>
                <a:lnTo>
                  <a:pt x="0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82" name="Freeform 42"/>
          <p:cNvSpPr>
            <a:spLocks/>
          </p:cNvSpPr>
          <p:nvPr/>
        </p:nvSpPr>
        <p:spPr bwMode="auto">
          <a:xfrm>
            <a:off x="6716713" y="4999038"/>
            <a:ext cx="77787" cy="42862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21" y="14"/>
              </a:cxn>
              <a:cxn ang="0">
                <a:pos x="0" y="27"/>
              </a:cxn>
            </a:cxnLst>
            <a:rect l="0" t="0" r="r" b="b"/>
            <a:pathLst>
              <a:path w="49" h="27">
                <a:moveTo>
                  <a:pt x="49" y="0"/>
                </a:moveTo>
                <a:lnTo>
                  <a:pt x="21" y="14"/>
                </a:lnTo>
                <a:lnTo>
                  <a:pt x="0" y="27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83" name="Line 43"/>
          <p:cNvSpPr>
            <a:spLocks noChangeShapeType="1"/>
          </p:cNvSpPr>
          <p:nvPr/>
        </p:nvSpPr>
        <p:spPr bwMode="auto">
          <a:xfrm flipH="1">
            <a:off x="6618288" y="5086350"/>
            <a:ext cx="55562" cy="76200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84" name="Freeform 44"/>
          <p:cNvSpPr>
            <a:spLocks/>
          </p:cNvSpPr>
          <p:nvPr/>
        </p:nvSpPr>
        <p:spPr bwMode="auto">
          <a:xfrm>
            <a:off x="6530975" y="5216525"/>
            <a:ext cx="55563" cy="77788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14" y="28"/>
              </a:cxn>
              <a:cxn ang="0">
                <a:pos x="0" y="49"/>
              </a:cxn>
            </a:cxnLst>
            <a:rect l="0" t="0" r="r" b="b"/>
            <a:pathLst>
              <a:path w="35" h="49">
                <a:moveTo>
                  <a:pt x="35" y="0"/>
                </a:moveTo>
                <a:lnTo>
                  <a:pt x="14" y="28"/>
                </a:lnTo>
                <a:lnTo>
                  <a:pt x="0" y="49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85" name="Line 45"/>
          <p:cNvSpPr>
            <a:spLocks noChangeShapeType="1"/>
          </p:cNvSpPr>
          <p:nvPr/>
        </p:nvSpPr>
        <p:spPr bwMode="auto">
          <a:xfrm flipH="1">
            <a:off x="6454775" y="5348288"/>
            <a:ext cx="44450" cy="76200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86" name="Freeform 46"/>
          <p:cNvSpPr>
            <a:spLocks/>
          </p:cNvSpPr>
          <p:nvPr/>
        </p:nvSpPr>
        <p:spPr bwMode="auto">
          <a:xfrm>
            <a:off x="6400800" y="5491163"/>
            <a:ext cx="20638" cy="76200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41"/>
              </a:cxn>
              <a:cxn ang="0">
                <a:pos x="0" y="48"/>
              </a:cxn>
            </a:cxnLst>
            <a:rect l="0" t="0" r="r" b="b"/>
            <a:pathLst>
              <a:path w="13" h="48">
                <a:moveTo>
                  <a:pt x="13" y="0"/>
                </a:moveTo>
                <a:lnTo>
                  <a:pt x="0" y="41"/>
                </a:lnTo>
                <a:lnTo>
                  <a:pt x="0" y="48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87" name="Line 47"/>
          <p:cNvSpPr>
            <a:spLocks noChangeShapeType="1"/>
          </p:cNvSpPr>
          <p:nvPr/>
        </p:nvSpPr>
        <p:spPr bwMode="auto">
          <a:xfrm>
            <a:off x="6400800" y="5643563"/>
            <a:ext cx="1588" cy="87312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88" name="Freeform 48"/>
          <p:cNvSpPr>
            <a:spLocks/>
          </p:cNvSpPr>
          <p:nvPr/>
        </p:nvSpPr>
        <p:spPr bwMode="auto">
          <a:xfrm>
            <a:off x="7472363" y="5392738"/>
            <a:ext cx="11112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"/>
              </a:cxn>
              <a:cxn ang="0">
                <a:pos x="7" y="55"/>
              </a:cxn>
            </a:cxnLst>
            <a:rect l="0" t="0" r="r" b="b"/>
            <a:pathLst>
              <a:path w="7" h="55">
                <a:moveTo>
                  <a:pt x="0" y="0"/>
                </a:moveTo>
                <a:lnTo>
                  <a:pt x="0" y="48"/>
                </a:lnTo>
                <a:lnTo>
                  <a:pt x="7" y="55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89" name="Line 49"/>
          <p:cNvSpPr>
            <a:spLocks noChangeShapeType="1"/>
          </p:cNvSpPr>
          <p:nvPr/>
        </p:nvSpPr>
        <p:spPr bwMode="auto">
          <a:xfrm>
            <a:off x="7537450" y="5511800"/>
            <a:ext cx="87313" cy="1588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90" name="Freeform 50"/>
          <p:cNvSpPr>
            <a:spLocks/>
          </p:cNvSpPr>
          <p:nvPr/>
        </p:nvSpPr>
        <p:spPr bwMode="auto">
          <a:xfrm>
            <a:off x="7689850" y="5522913"/>
            <a:ext cx="873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0"/>
              </a:cxn>
              <a:cxn ang="0">
                <a:pos x="55" y="0"/>
              </a:cxn>
            </a:cxnLst>
            <a:rect l="0" t="0" r="r" b="b"/>
            <a:pathLst>
              <a:path w="55">
                <a:moveTo>
                  <a:pt x="0" y="0"/>
                </a:moveTo>
                <a:lnTo>
                  <a:pt x="7" y="0"/>
                </a:lnTo>
                <a:lnTo>
                  <a:pt x="55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91" name="Freeform 51"/>
          <p:cNvSpPr>
            <a:spLocks/>
          </p:cNvSpPr>
          <p:nvPr/>
        </p:nvSpPr>
        <p:spPr bwMode="auto">
          <a:xfrm>
            <a:off x="7843838" y="5502275"/>
            <a:ext cx="76200" cy="9525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41" y="6"/>
              </a:cxn>
              <a:cxn ang="0">
                <a:pos x="48" y="0"/>
              </a:cxn>
            </a:cxnLst>
            <a:rect l="0" t="0" r="r" b="b"/>
            <a:pathLst>
              <a:path w="48" h="6">
                <a:moveTo>
                  <a:pt x="0" y="6"/>
                </a:moveTo>
                <a:lnTo>
                  <a:pt x="41" y="6"/>
                </a:lnTo>
                <a:lnTo>
                  <a:pt x="48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92" name="Freeform 52"/>
          <p:cNvSpPr>
            <a:spLocks/>
          </p:cNvSpPr>
          <p:nvPr/>
        </p:nvSpPr>
        <p:spPr bwMode="auto">
          <a:xfrm>
            <a:off x="7953375" y="5348288"/>
            <a:ext cx="1588" cy="87312"/>
          </a:xfrm>
          <a:custGeom>
            <a:avLst/>
            <a:gdLst/>
            <a:ahLst/>
            <a:cxnLst>
              <a:cxn ang="0">
                <a:pos x="0" y="55"/>
              </a:cxn>
              <a:cxn ang="0">
                <a:pos x="0" y="41"/>
              </a:cxn>
              <a:cxn ang="0">
                <a:pos x="0" y="0"/>
              </a:cxn>
            </a:cxnLst>
            <a:rect l="0" t="0" r="r" b="b"/>
            <a:pathLst>
              <a:path h="55">
                <a:moveTo>
                  <a:pt x="0" y="55"/>
                </a:moveTo>
                <a:lnTo>
                  <a:pt x="0" y="41"/>
                </a:lnTo>
                <a:lnTo>
                  <a:pt x="0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93" name="Line 53"/>
          <p:cNvSpPr>
            <a:spLocks noChangeShapeType="1"/>
          </p:cNvSpPr>
          <p:nvPr/>
        </p:nvSpPr>
        <p:spPr bwMode="auto">
          <a:xfrm flipH="1" flipV="1">
            <a:off x="7897813" y="5207000"/>
            <a:ext cx="55562" cy="76200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94" name="Freeform 54"/>
          <p:cNvSpPr>
            <a:spLocks/>
          </p:cNvSpPr>
          <p:nvPr/>
        </p:nvSpPr>
        <p:spPr bwMode="auto">
          <a:xfrm>
            <a:off x="7821613" y="5086350"/>
            <a:ext cx="44450" cy="65088"/>
          </a:xfrm>
          <a:custGeom>
            <a:avLst/>
            <a:gdLst/>
            <a:ahLst/>
            <a:cxnLst>
              <a:cxn ang="0">
                <a:pos x="28" y="41"/>
              </a:cxn>
              <a:cxn ang="0">
                <a:pos x="7" y="14"/>
              </a:cxn>
              <a:cxn ang="0">
                <a:pos x="0" y="0"/>
              </a:cxn>
            </a:cxnLst>
            <a:rect l="0" t="0" r="r" b="b"/>
            <a:pathLst>
              <a:path w="28" h="41">
                <a:moveTo>
                  <a:pt x="28" y="41"/>
                </a:moveTo>
                <a:lnTo>
                  <a:pt x="7" y="14"/>
                </a:lnTo>
                <a:lnTo>
                  <a:pt x="0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95" name="Freeform 55"/>
          <p:cNvSpPr>
            <a:spLocks/>
          </p:cNvSpPr>
          <p:nvPr/>
        </p:nvSpPr>
        <p:spPr bwMode="auto">
          <a:xfrm>
            <a:off x="7712075" y="4976813"/>
            <a:ext cx="65088" cy="53975"/>
          </a:xfrm>
          <a:custGeom>
            <a:avLst/>
            <a:gdLst/>
            <a:ahLst/>
            <a:cxnLst>
              <a:cxn ang="0">
                <a:pos x="41" y="34"/>
              </a:cxn>
              <a:cxn ang="0">
                <a:pos x="28" y="14"/>
              </a:cxn>
              <a:cxn ang="0">
                <a:pos x="0" y="0"/>
              </a:cxn>
            </a:cxnLst>
            <a:rect l="0" t="0" r="r" b="b"/>
            <a:pathLst>
              <a:path w="41" h="34">
                <a:moveTo>
                  <a:pt x="41" y="34"/>
                </a:moveTo>
                <a:lnTo>
                  <a:pt x="28" y="14"/>
                </a:lnTo>
                <a:lnTo>
                  <a:pt x="0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96" name="Freeform 56"/>
          <p:cNvSpPr>
            <a:spLocks/>
          </p:cNvSpPr>
          <p:nvPr/>
        </p:nvSpPr>
        <p:spPr bwMode="auto">
          <a:xfrm>
            <a:off x="7591425" y="4987925"/>
            <a:ext cx="66675" cy="65088"/>
          </a:xfrm>
          <a:custGeom>
            <a:avLst/>
            <a:gdLst/>
            <a:ahLst/>
            <a:cxnLst>
              <a:cxn ang="0">
                <a:pos x="42" y="0"/>
              </a:cxn>
              <a:cxn ang="0">
                <a:pos x="28" y="7"/>
              </a:cxn>
              <a:cxn ang="0">
                <a:pos x="0" y="41"/>
              </a:cxn>
            </a:cxnLst>
            <a:rect l="0" t="0" r="r" b="b"/>
            <a:pathLst>
              <a:path w="42" h="41">
                <a:moveTo>
                  <a:pt x="42" y="0"/>
                </a:moveTo>
                <a:lnTo>
                  <a:pt x="28" y="7"/>
                </a:lnTo>
                <a:lnTo>
                  <a:pt x="0" y="41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97" name="Line 57"/>
          <p:cNvSpPr>
            <a:spLocks noChangeShapeType="1"/>
          </p:cNvSpPr>
          <p:nvPr/>
        </p:nvSpPr>
        <p:spPr bwMode="auto">
          <a:xfrm flipH="1">
            <a:off x="7515225" y="5108575"/>
            <a:ext cx="44450" cy="76200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98" name="Freeform 58"/>
          <p:cNvSpPr>
            <a:spLocks/>
          </p:cNvSpPr>
          <p:nvPr/>
        </p:nvSpPr>
        <p:spPr bwMode="auto">
          <a:xfrm>
            <a:off x="7472363" y="5238750"/>
            <a:ext cx="11112" cy="87313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0" y="21"/>
              </a:cxn>
              <a:cxn ang="0">
                <a:pos x="0" y="55"/>
              </a:cxn>
            </a:cxnLst>
            <a:rect l="0" t="0" r="r" b="b"/>
            <a:pathLst>
              <a:path w="7" h="55">
                <a:moveTo>
                  <a:pt x="7" y="0"/>
                </a:moveTo>
                <a:lnTo>
                  <a:pt x="0" y="21"/>
                </a:lnTo>
                <a:lnTo>
                  <a:pt x="0" y="55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99" name="Line 59"/>
          <p:cNvSpPr>
            <a:spLocks noChangeShapeType="1"/>
          </p:cNvSpPr>
          <p:nvPr/>
        </p:nvSpPr>
        <p:spPr bwMode="auto">
          <a:xfrm>
            <a:off x="7996238" y="5775325"/>
            <a:ext cx="1587" cy="87313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00" name="Freeform 60"/>
          <p:cNvSpPr>
            <a:spLocks/>
          </p:cNvSpPr>
          <p:nvPr/>
        </p:nvSpPr>
        <p:spPr bwMode="auto">
          <a:xfrm>
            <a:off x="8007350" y="5927725"/>
            <a:ext cx="55563" cy="65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21"/>
              </a:cxn>
              <a:cxn ang="0">
                <a:pos x="28" y="41"/>
              </a:cxn>
              <a:cxn ang="0">
                <a:pos x="35" y="41"/>
              </a:cxn>
            </a:cxnLst>
            <a:rect l="0" t="0" r="r" b="b"/>
            <a:pathLst>
              <a:path w="35" h="41">
                <a:moveTo>
                  <a:pt x="0" y="0"/>
                </a:moveTo>
                <a:lnTo>
                  <a:pt x="7" y="21"/>
                </a:lnTo>
                <a:lnTo>
                  <a:pt x="28" y="41"/>
                </a:lnTo>
                <a:lnTo>
                  <a:pt x="35" y="41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01" name="Freeform 61"/>
          <p:cNvSpPr>
            <a:spLocks/>
          </p:cNvSpPr>
          <p:nvPr/>
        </p:nvSpPr>
        <p:spPr bwMode="auto">
          <a:xfrm>
            <a:off x="8128000" y="6003925"/>
            <a:ext cx="87313" cy="11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" y="7"/>
              </a:cxn>
              <a:cxn ang="0">
                <a:pos x="55" y="7"/>
              </a:cxn>
            </a:cxnLst>
            <a:rect l="0" t="0" r="r" b="b"/>
            <a:pathLst>
              <a:path w="55" h="7">
                <a:moveTo>
                  <a:pt x="0" y="0"/>
                </a:moveTo>
                <a:lnTo>
                  <a:pt x="34" y="7"/>
                </a:lnTo>
                <a:lnTo>
                  <a:pt x="55" y="7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02" name="Line 62"/>
          <p:cNvSpPr>
            <a:spLocks noChangeShapeType="1"/>
          </p:cNvSpPr>
          <p:nvPr/>
        </p:nvSpPr>
        <p:spPr bwMode="auto">
          <a:xfrm>
            <a:off x="8280400" y="6015038"/>
            <a:ext cx="87313" cy="1587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03" name="Freeform 63"/>
          <p:cNvSpPr>
            <a:spLocks/>
          </p:cNvSpPr>
          <p:nvPr/>
        </p:nvSpPr>
        <p:spPr bwMode="auto">
          <a:xfrm>
            <a:off x="8434388" y="6015038"/>
            <a:ext cx="87312" cy="11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"/>
              </a:cxn>
              <a:cxn ang="0">
                <a:pos x="55" y="0"/>
              </a:cxn>
            </a:cxnLst>
            <a:rect l="0" t="0" r="r" b="b"/>
            <a:pathLst>
              <a:path w="55" h="7">
                <a:moveTo>
                  <a:pt x="0" y="0"/>
                </a:moveTo>
                <a:lnTo>
                  <a:pt x="0" y="7"/>
                </a:lnTo>
                <a:lnTo>
                  <a:pt x="55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04" name="Line 64"/>
          <p:cNvSpPr>
            <a:spLocks noChangeShapeType="1"/>
          </p:cNvSpPr>
          <p:nvPr/>
        </p:nvSpPr>
        <p:spPr bwMode="auto">
          <a:xfrm>
            <a:off x="8586788" y="6015038"/>
            <a:ext cx="87312" cy="1587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05" name="Line 65"/>
          <p:cNvSpPr>
            <a:spLocks noChangeShapeType="1"/>
          </p:cNvSpPr>
          <p:nvPr/>
        </p:nvSpPr>
        <p:spPr bwMode="auto">
          <a:xfrm flipV="1">
            <a:off x="8740775" y="5992813"/>
            <a:ext cx="87313" cy="11112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06" name="Freeform 66"/>
          <p:cNvSpPr>
            <a:spLocks/>
          </p:cNvSpPr>
          <p:nvPr/>
        </p:nvSpPr>
        <p:spPr bwMode="auto">
          <a:xfrm>
            <a:off x="8870950" y="5873750"/>
            <a:ext cx="22225" cy="762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7" y="34"/>
              </a:cxn>
              <a:cxn ang="0">
                <a:pos x="14" y="0"/>
              </a:cxn>
            </a:cxnLst>
            <a:rect l="0" t="0" r="r" b="b"/>
            <a:pathLst>
              <a:path w="14" h="48">
                <a:moveTo>
                  <a:pt x="0" y="48"/>
                </a:moveTo>
                <a:lnTo>
                  <a:pt x="7" y="34"/>
                </a:lnTo>
                <a:lnTo>
                  <a:pt x="14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07" name="Line 67"/>
          <p:cNvSpPr>
            <a:spLocks noChangeShapeType="1"/>
          </p:cNvSpPr>
          <p:nvPr/>
        </p:nvSpPr>
        <p:spPr bwMode="auto">
          <a:xfrm flipV="1">
            <a:off x="8915400" y="5719763"/>
            <a:ext cx="1588" cy="87312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08" name="Freeform 68"/>
          <p:cNvSpPr>
            <a:spLocks/>
          </p:cNvSpPr>
          <p:nvPr/>
        </p:nvSpPr>
        <p:spPr bwMode="auto">
          <a:xfrm>
            <a:off x="8893175" y="5567363"/>
            <a:ext cx="22225" cy="87312"/>
          </a:xfrm>
          <a:custGeom>
            <a:avLst/>
            <a:gdLst/>
            <a:ahLst/>
            <a:cxnLst>
              <a:cxn ang="0">
                <a:pos x="14" y="55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14" h="55">
                <a:moveTo>
                  <a:pt x="14" y="55"/>
                </a:moveTo>
                <a:lnTo>
                  <a:pt x="7" y="0"/>
                </a:lnTo>
                <a:lnTo>
                  <a:pt x="0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09" name="Line 69"/>
          <p:cNvSpPr>
            <a:spLocks noChangeShapeType="1"/>
          </p:cNvSpPr>
          <p:nvPr/>
        </p:nvSpPr>
        <p:spPr bwMode="auto">
          <a:xfrm flipH="1" flipV="1">
            <a:off x="8816975" y="5435600"/>
            <a:ext cx="42863" cy="76200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10" name="Line 70"/>
          <p:cNvSpPr>
            <a:spLocks noChangeShapeType="1"/>
          </p:cNvSpPr>
          <p:nvPr/>
        </p:nvSpPr>
        <p:spPr bwMode="auto">
          <a:xfrm flipH="1" flipV="1">
            <a:off x="8740775" y="5305425"/>
            <a:ext cx="42863" cy="76200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11" name="Freeform 71"/>
          <p:cNvSpPr>
            <a:spLocks/>
          </p:cNvSpPr>
          <p:nvPr/>
        </p:nvSpPr>
        <p:spPr bwMode="auto">
          <a:xfrm>
            <a:off x="8651875" y="5173663"/>
            <a:ext cx="44450" cy="76200"/>
          </a:xfrm>
          <a:custGeom>
            <a:avLst/>
            <a:gdLst/>
            <a:ahLst/>
            <a:cxnLst>
              <a:cxn ang="0">
                <a:pos x="28" y="48"/>
              </a:cxn>
              <a:cxn ang="0">
                <a:pos x="21" y="34"/>
              </a:cxn>
              <a:cxn ang="0">
                <a:pos x="0" y="0"/>
              </a:cxn>
            </a:cxnLst>
            <a:rect l="0" t="0" r="r" b="b"/>
            <a:pathLst>
              <a:path w="28" h="48">
                <a:moveTo>
                  <a:pt x="28" y="48"/>
                </a:moveTo>
                <a:lnTo>
                  <a:pt x="21" y="34"/>
                </a:lnTo>
                <a:lnTo>
                  <a:pt x="0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12" name="Line 72"/>
          <p:cNvSpPr>
            <a:spLocks noChangeShapeType="1"/>
          </p:cNvSpPr>
          <p:nvPr/>
        </p:nvSpPr>
        <p:spPr bwMode="auto">
          <a:xfrm flipH="1" flipV="1">
            <a:off x="8555038" y="5053013"/>
            <a:ext cx="53975" cy="65087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13" name="Freeform 73"/>
          <p:cNvSpPr>
            <a:spLocks/>
          </p:cNvSpPr>
          <p:nvPr/>
        </p:nvSpPr>
        <p:spPr bwMode="auto">
          <a:xfrm>
            <a:off x="8434388" y="4965700"/>
            <a:ext cx="76200" cy="44450"/>
          </a:xfrm>
          <a:custGeom>
            <a:avLst/>
            <a:gdLst/>
            <a:ahLst/>
            <a:cxnLst>
              <a:cxn ang="0">
                <a:pos x="48" y="28"/>
              </a:cxn>
              <a:cxn ang="0">
                <a:pos x="20" y="7"/>
              </a:cxn>
              <a:cxn ang="0">
                <a:pos x="0" y="0"/>
              </a:cxn>
            </a:cxnLst>
            <a:rect l="0" t="0" r="r" b="b"/>
            <a:pathLst>
              <a:path w="48" h="28">
                <a:moveTo>
                  <a:pt x="48" y="28"/>
                </a:moveTo>
                <a:lnTo>
                  <a:pt x="20" y="7"/>
                </a:lnTo>
                <a:lnTo>
                  <a:pt x="0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14" name="Freeform 74"/>
          <p:cNvSpPr>
            <a:spLocks/>
          </p:cNvSpPr>
          <p:nvPr/>
        </p:nvSpPr>
        <p:spPr bwMode="auto">
          <a:xfrm>
            <a:off x="8302625" y="4976813"/>
            <a:ext cx="65088" cy="53975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35" y="0"/>
              </a:cxn>
              <a:cxn ang="0">
                <a:pos x="0" y="34"/>
              </a:cxn>
            </a:cxnLst>
            <a:rect l="0" t="0" r="r" b="b"/>
            <a:pathLst>
              <a:path w="41" h="34">
                <a:moveTo>
                  <a:pt x="41" y="0"/>
                </a:moveTo>
                <a:lnTo>
                  <a:pt x="35" y="0"/>
                </a:lnTo>
                <a:lnTo>
                  <a:pt x="0" y="34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15" name="Line 75"/>
          <p:cNvSpPr>
            <a:spLocks noChangeShapeType="1"/>
          </p:cNvSpPr>
          <p:nvPr/>
        </p:nvSpPr>
        <p:spPr bwMode="auto">
          <a:xfrm flipH="1">
            <a:off x="8215313" y="5086350"/>
            <a:ext cx="44450" cy="65088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16" name="Freeform 76"/>
          <p:cNvSpPr>
            <a:spLocks/>
          </p:cNvSpPr>
          <p:nvPr/>
        </p:nvSpPr>
        <p:spPr bwMode="auto">
          <a:xfrm>
            <a:off x="8128000" y="5207000"/>
            <a:ext cx="42863" cy="76200"/>
          </a:xfrm>
          <a:custGeom>
            <a:avLst/>
            <a:gdLst/>
            <a:ahLst/>
            <a:cxnLst>
              <a:cxn ang="0">
                <a:pos x="27" y="0"/>
              </a:cxn>
              <a:cxn ang="0">
                <a:pos x="21" y="13"/>
              </a:cxn>
              <a:cxn ang="0">
                <a:pos x="0" y="48"/>
              </a:cxn>
            </a:cxnLst>
            <a:rect l="0" t="0" r="r" b="b"/>
            <a:pathLst>
              <a:path w="27" h="48">
                <a:moveTo>
                  <a:pt x="27" y="0"/>
                </a:moveTo>
                <a:lnTo>
                  <a:pt x="21" y="13"/>
                </a:lnTo>
                <a:lnTo>
                  <a:pt x="0" y="48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17" name="Line 77"/>
          <p:cNvSpPr>
            <a:spLocks noChangeShapeType="1"/>
          </p:cNvSpPr>
          <p:nvPr/>
        </p:nvSpPr>
        <p:spPr bwMode="auto">
          <a:xfrm flipH="1">
            <a:off x="8040688" y="5337175"/>
            <a:ext cx="53975" cy="76200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18" name="Freeform 78"/>
          <p:cNvSpPr>
            <a:spLocks/>
          </p:cNvSpPr>
          <p:nvPr/>
        </p:nvSpPr>
        <p:spPr bwMode="auto">
          <a:xfrm>
            <a:off x="7996238" y="5468938"/>
            <a:ext cx="22225" cy="87312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0" y="41"/>
              </a:cxn>
              <a:cxn ang="0">
                <a:pos x="0" y="55"/>
              </a:cxn>
            </a:cxnLst>
            <a:rect l="0" t="0" r="r" b="b"/>
            <a:pathLst>
              <a:path w="14" h="55">
                <a:moveTo>
                  <a:pt x="14" y="0"/>
                </a:moveTo>
                <a:lnTo>
                  <a:pt x="0" y="41"/>
                </a:lnTo>
                <a:lnTo>
                  <a:pt x="0" y="55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19" name="Line 79"/>
          <p:cNvSpPr>
            <a:spLocks noChangeShapeType="1"/>
          </p:cNvSpPr>
          <p:nvPr/>
        </p:nvSpPr>
        <p:spPr bwMode="auto">
          <a:xfrm>
            <a:off x="7996238" y="5621338"/>
            <a:ext cx="1587" cy="87312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20" name="Freeform 80"/>
          <p:cNvSpPr>
            <a:spLocks/>
          </p:cNvSpPr>
          <p:nvPr/>
        </p:nvSpPr>
        <p:spPr bwMode="auto">
          <a:xfrm>
            <a:off x="7700963" y="5283200"/>
            <a:ext cx="2222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"/>
              </a:cxn>
              <a:cxn ang="0">
                <a:pos x="14" y="14"/>
              </a:cxn>
              <a:cxn ang="0">
                <a:pos x="14" y="7"/>
              </a:cxn>
              <a:cxn ang="0">
                <a:pos x="0" y="0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21" name="Freeform 81"/>
          <p:cNvSpPr>
            <a:spLocks/>
          </p:cNvSpPr>
          <p:nvPr/>
        </p:nvSpPr>
        <p:spPr bwMode="auto">
          <a:xfrm>
            <a:off x="7942263" y="4791075"/>
            <a:ext cx="31750" cy="22225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7" y="0"/>
              </a:cxn>
              <a:cxn ang="0">
                <a:pos x="20" y="7"/>
              </a:cxn>
              <a:cxn ang="0">
                <a:pos x="14" y="14"/>
              </a:cxn>
              <a:cxn ang="0">
                <a:pos x="0" y="7"/>
              </a:cxn>
            </a:cxnLst>
            <a:rect l="0" t="0" r="r" b="b"/>
            <a:pathLst>
              <a:path w="20" h="14">
                <a:moveTo>
                  <a:pt x="0" y="7"/>
                </a:moveTo>
                <a:lnTo>
                  <a:pt x="7" y="0"/>
                </a:lnTo>
                <a:lnTo>
                  <a:pt x="20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22" name="Freeform 82"/>
          <p:cNvSpPr>
            <a:spLocks/>
          </p:cNvSpPr>
          <p:nvPr/>
        </p:nvSpPr>
        <p:spPr bwMode="auto">
          <a:xfrm>
            <a:off x="7700963" y="4802188"/>
            <a:ext cx="263525" cy="492125"/>
          </a:xfrm>
          <a:custGeom>
            <a:avLst/>
            <a:gdLst/>
            <a:ahLst/>
            <a:cxnLst>
              <a:cxn ang="0">
                <a:pos x="0" y="303"/>
              </a:cxn>
              <a:cxn ang="0">
                <a:pos x="14" y="310"/>
              </a:cxn>
              <a:cxn ang="0">
                <a:pos x="166" y="7"/>
              </a:cxn>
              <a:cxn ang="0">
                <a:pos x="152" y="0"/>
              </a:cxn>
              <a:cxn ang="0">
                <a:pos x="0" y="303"/>
              </a:cxn>
            </a:cxnLst>
            <a:rect l="0" t="0" r="r" b="b"/>
            <a:pathLst>
              <a:path w="166" h="310">
                <a:moveTo>
                  <a:pt x="0" y="303"/>
                </a:moveTo>
                <a:lnTo>
                  <a:pt x="14" y="310"/>
                </a:lnTo>
                <a:lnTo>
                  <a:pt x="166" y="7"/>
                </a:lnTo>
                <a:lnTo>
                  <a:pt x="152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23" name="Freeform 83"/>
          <p:cNvSpPr>
            <a:spLocks/>
          </p:cNvSpPr>
          <p:nvPr/>
        </p:nvSpPr>
        <p:spPr bwMode="auto">
          <a:xfrm>
            <a:off x="7942263" y="4768850"/>
            <a:ext cx="31750" cy="33338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14" y="21"/>
              </a:cxn>
              <a:cxn ang="0">
                <a:pos x="20" y="7"/>
              </a:cxn>
              <a:cxn ang="0">
                <a:pos x="14" y="0"/>
              </a:cxn>
              <a:cxn ang="0">
                <a:pos x="0" y="21"/>
              </a:cxn>
            </a:cxnLst>
            <a:rect l="0" t="0" r="r" b="b"/>
            <a:pathLst>
              <a:path w="20" h="21">
                <a:moveTo>
                  <a:pt x="0" y="21"/>
                </a:moveTo>
                <a:lnTo>
                  <a:pt x="14" y="21"/>
                </a:lnTo>
                <a:lnTo>
                  <a:pt x="20" y="7"/>
                </a:lnTo>
                <a:lnTo>
                  <a:pt x="14" y="0"/>
                </a:lnTo>
                <a:lnTo>
                  <a:pt x="0" y="2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24" name="Freeform 84"/>
          <p:cNvSpPr>
            <a:spLocks/>
          </p:cNvSpPr>
          <p:nvPr/>
        </p:nvSpPr>
        <p:spPr bwMode="auto">
          <a:xfrm>
            <a:off x="7219950" y="4321175"/>
            <a:ext cx="33338" cy="42863"/>
          </a:xfrm>
          <a:custGeom>
            <a:avLst/>
            <a:gdLst/>
            <a:ahLst/>
            <a:cxnLst>
              <a:cxn ang="0">
                <a:pos x="7" y="27"/>
              </a:cxn>
              <a:cxn ang="0">
                <a:pos x="0" y="20"/>
              </a:cxn>
              <a:cxn ang="0">
                <a:pos x="14" y="0"/>
              </a:cxn>
              <a:cxn ang="0">
                <a:pos x="21" y="7"/>
              </a:cxn>
              <a:cxn ang="0">
                <a:pos x="7" y="27"/>
              </a:cxn>
            </a:cxnLst>
            <a:rect l="0" t="0" r="r" b="b"/>
            <a:pathLst>
              <a:path w="21" h="27">
                <a:moveTo>
                  <a:pt x="7" y="27"/>
                </a:moveTo>
                <a:lnTo>
                  <a:pt x="0" y="20"/>
                </a:lnTo>
                <a:lnTo>
                  <a:pt x="14" y="0"/>
                </a:lnTo>
                <a:lnTo>
                  <a:pt x="21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25" name="Freeform 85"/>
          <p:cNvSpPr>
            <a:spLocks/>
          </p:cNvSpPr>
          <p:nvPr/>
        </p:nvSpPr>
        <p:spPr bwMode="auto">
          <a:xfrm>
            <a:off x="7231063" y="4332288"/>
            <a:ext cx="733425" cy="469900"/>
          </a:xfrm>
          <a:custGeom>
            <a:avLst/>
            <a:gdLst/>
            <a:ahLst/>
            <a:cxnLst>
              <a:cxn ang="0">
                <a:pos x="448" y="296"/>
              </a:cxn>
              <a:cxn ang="0">
                <a:pos x="462" y="275"/>
              </a:cxn>
              <a:cxn ang="0">
                <a:pos x="14" y="0"/>
              </a:cxn>
              <a:cxn ang="0">
                <a:pos x="0" y="20"/>
              </a:cxn>
              <a:cxn ang="0">
                <a:pos x="448" y="296"/>
              </a:cxn>
            </a:cxnLst>
            <a:rect l="0" t="0" r="r" b="b"/>
            <a:pathLst>
              <a:path w="462" h="296">
                <a:moveTo>
                  <a:pt x="448" y="296"/>
                </a:moveTo>
                <a:lnTo>
                  <a:pt x="462" y="275"/>
                </a:lnTo>
                <a:lnTo>
                  <a:pt x="14" y="0"/>
                </a:lnTo>
                <a:lnTo>
                  <a:pt x="0" y="20"/>
                </a:lnTo>
                <a:lnTo>
                  <a:pt x="448" y="296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26" name="Freeform 86"/>
          <p:cNvSpPr>
            <a:spLocks/>
          </p:cNvSpPr>
          <p:nvPr/>
        </p:nvSpPr>
        <p:spPr bwMode="auto">
          <a:xfrm>
            <a:off x="7931150" y="4791075"/>
            <a:ext cx="22225" cy="22225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7" y="0"/>
              </a:cxn>
              <a:cxn ang="0">
                <a:pos x="0" y="7"/>
              </a:cxn>
              <a:cxn ang="0">
                <a:pos x="0" y="14"/>
              </a:cxn>
              <a:cxn ang="0">
                <a:pos x="14" y="0"/>
              </a:cxn>
            </a:cxnLst>
            <a:rect l="0" t="0" r="r" b="b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27" name="Freeform 87"/>
          <p:cNvSpPr>
            <a:spLocks/>
          </p:cNvSpPr>
          <p:nvPr/>
        </p:nvSpPr>
        <p:spPr bwMode="auto">
          <a:xfrm>
            <a:off x="8412163" y="5272088"/>
            <a:ext cx="33337" cy="33337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1" y="7"/>
              </a:cxn>
              <a:cxn ang="0">
                <a:pos x="7" y="21"/>
              </a:cxn>
              <a:cxn ang="0">
                <a:pos x="0" y="14"/>
              </a:cxn>
              <a:cxn ang="0">
                <a:pos x="14" y="0"/>
              </a:cxn>
            </a:cxnLst>
            <a:rect l="0" t="0" r="r" b="b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28" name="Freeform 88"/>
          <p:cNvSpPr>
            <a:spLocks/>
          </p:cNvSpPr>
          <p:nvPr/>
        </p:nvSpPr>
        <p:spPr bwMode="auto">
          <a:xfrm>
            <a:off x="7931150" y="4791075"/>
            <a:ext cx="503238" cy="503238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0" y="14"/>
              </a:cxn>
              <a:cxn ang="0">
                <a:pos x="303" y="317"/>
              </a:cxn>
              <a:cxn ang="0">
                <a:pos x="317" y="303"/>
              </a:cxn>
              <a:cxn ang="0">
                <a:pos x="14" y="0"/>
              </a:cxn>
            </a:cxnLst>
            <a:rect l="0" t="0" r="r" b="b"/>
            <a:pathLst>
              <a:path w="317" h="317">
                <a:moveTo>
                  <a:pt x="14" y="0"/>
                </a:moveTo>
                <a:lnTo>
                  <a:pt x="0" y="14"/>
                </a:lnTo>
                <a:lnTo>
                  <a:pt x="303" y="317"/>
                </a:lnTo>
                <a:lnTo>
                  <a:pt x="317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29" name="Freeform 89"/>
          <p:cNvSpPr>
            <a:spLocks/>
          </p:cNvSpPr>
          <p:nvPr/>
        </p:nvSpPr>
        <p:spPr bwMode="auto">
          <a:xfrm>
            <a:off x="8170863" y="5764213"/>
            <a:ext cx="2222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"/>
              </a:cxn>
              <a:cxn ang="0">
                <a:pos x="14" y="14"/>
              </a:cxn>
              <a:cxn ang="0">
                <a:pos x="14" y="7"/>
              </a:cxn>
              <a:cxn ang="0">
                <a:pos x="0" y="0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30" name="Freeform 90"/>
          <p:cNvSpPr>
            <a:spLocks/>
          </p:cNvSpPr>
          <p:nvPr/>
        </p:nvSpPr>
        <p:spPr bwMode="auto">
          <a:xfrm>
            <a:off x="8412163" y="5326063"/>
            <a:ext cx="33337" cy="22225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7" y="0"/>
              </a:cxn>
              <a:cxn ang="0">
                <a:pos x="21" y="7"/>
              </a:cxn>
              <a:cxn ang="0">
                <a:pos x="14" y="14"/>
              </a:cxn>
              <a:cxn ang="0">
                <a:pos x="0" y="7"/>
              </a:cxn>
            </a:cxnLst>
            <a:rect l="0" t="0" r="r" b="b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31" name="Freeform 91"/>
          <p:cNvSpPr>
            <a:spLocks/>
          </p:cNvSpPr>
          <p:nvPr/>
        </p:nvSpPr>
        <p:spPr bwMode="auto">
          <a:xfrm>
            <a:off x="8170863" y="5337175"/>
            <a:ext cx="263525" cy="438150"/>
          </a:xfrm>
          <a:custGeom>
            <a:avLst/>
            <a:gdLst/>
            <a:ahLst/>
            <a:cxnLst>
              <a:cxn ang="0">
                <a:pos x="0" y="269"/>
              </a:cxn>
              <a:cxn ang="0">
                <a:pos x="14" y="276"/>
              </a:cxn>
              <a:cxn ang="0">
                <a:pos x="166" y="7"/>
              </a:cxn>
              <a:cxn ang="0">
                <a:pos x="152" y="0"/>
              </a:cxn>
              <a:cxn ang="0">
                <a:pos x="0" y="269"/>
              </a:cxn>
            </a:cxnLst>
            <a:rect l="0" t="0" r="r" b="b"/>
            <a:pathLst>
              <a:path w="166" h="276">
                <a:moveTo>
                  <a:pt x="0" y="269"/>
                </a:moveTo>
                <a:lnTo>
                  <a:pt x="14" y="276"/>
                </a:lnTo>
                <a:lnTo>
                  <a:pt x="166" y="7"/>
                </a:lnTo>
                <a:lnTo>
                  <a:pt x="152" y="0"/>
                </a:lnTo>
                <a:lnTo>
                  <a:pt x="0" y="2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32" name="Freeform 92"/>
          <p:cNvSpPr>
            <a:spLocks/>
          </p:cNvSpPr>
          <p:nvPr/>
        </p:nvSpPr>
        <p:spPr bwMode="auto">
          <a:xfrm>
            <a:off x="8412163" y="5272088"/>
            <a:ext cx="22225" cy="22225"/>
          </a:xfrm>
          <a:custGeom>
            <a:avLst/>
            <a:gdLst/>
            <a:ahLst/>
            <a:cxnLst>
              <a:cxn ang="0">
                <a:pos x="14" y="7"/>
              </a:cxn>
              <a:cxn ang="0">
                <a:pos x="14" y="0"/>
              </a:cxn>
              <a:cxn ang="0">
                <a:pos x="0" y="7"/>
              </a:cxn>
              <a:cxn ang="0">
                <a:pos x="0" y="14"/>
              </a:cxn>
              <a:cxn ang="0">
                <a:pos x="14" y="7"/>
              </a:cxn>
            </a:cxnLst>
            <a:rect l="0" t="0" r="r" b="b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33" name="Freeform 93"/>
          <p:cNvSpPr>
            <a:spLocks/>
          </p:cNvSpPr>
          <p:nvPr/>
        </p:nvSpPr>
        <p:spPr bwMode="auto">
          <a:xfrm>
            <a:off x="8707438" y="5764213"/>
            <a:ext cx="33337" cy="22225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1" y="7"/>
              </a:cxn>
              <a:cxn ang="0">
                <a:pos x="7" y="14"/>
              </a:cxn>
              <a:cxn ang="0">
                <a:pos x="0" y="7"/>
              </a:cxn>
              <a:cxn ang="0">
                <a:pos x="14" y="0"/>
              </a:cxn>
            </a:cxnLst>
            <a:rect l="0" t="0" r="r" b="b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34" name="Freeform 94"/>
          <p:cNvSpPr>
            <a:spLocks/>
          </p:cNvSpPr>
          <p:nvPr/>
        </p:nvSpPr>
        <p:spPr bwMode="auto">
          <a:xfrm>
            <a:off x="8412163" y="5283200"/>
            <a:ext cx="317500" cy="492125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0" y="7"/>
              </a:cxn>
              <a:cxn ang="0">
                <a:pos x="186" y="310"/>
              </a:cxn>
              <a:cxn ang="0">
                <a:pos x="200" y="303"/>
              </a:cxn>
              <a:cxn ang="0">
                <a:pos x="14" y="0"/>
              </a:cxn>
            </a:cxnLst>
            <a:rect l="0" t="0" r="r" b="b"/>
            <a:pathLst>
              <a:path w="200" h="310">
                <a:moveTo>
                  <a:pt x="14" y="0"/>
                </a:moveTo>
                <a:lnTo>
                  <a:pt x="0" y="7"/>
                </a:lnTo>
                <a:lnTo>
                  <a:pt x="186" y="310"/>
                </a:lnTo>
                <a:lnTo>
                  <a:pt x="200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35" name="Rectangle 95"/>
          <p:cNvSpPr>
            <a:spLocks noChangeArrowheads="1"/>
          </p:cNvSpPr>
          <p:nvPr/>
        </p:nvSpPr>
        <p:spPr bwMode="auto">
          <a:xfrm>
            <a:off x="8062913" y="5643563"/>
            <a:ext cx="228600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36" name="Rectangle 96"/>
          <p:cNvSpPr>
            <a:spLocks noChangeArrowheads="1"/>
          </p:cNvSpPr>
          <p:nvPr/>
        </p:nvSpPr>
        <p:spPr bwMode="auto">
          <a:xfrm>
            <a:off x="8062913" y="5643563"/>
            <a:ext cx="228600" cy="2413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37" name="Rectangle 97"/>
          <p:cNvSpPr>
            <a:spLocks noChangeArrowheads="1"/>
          </p:cNvSpPr>
          <p:nvPr/>
        </p:nvSpPr>
        <p:spPr bwMode="auto">
          <a:xfrm>
            <a:off x="8543925" y="5643563"/>
            <a:ext cx="239713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38" name="Rectangle 98"/>
          <p:cNvSpPr>
            <a:spLocks noChangeArrowheads="1"/>
          </p:cNvSpPr>
          <p:nvPr/>
        </p:nvSpPr>
        <p:spPr bwMode="auto">
          <a:xfrm>
            <a:off x="8543925" y="5643563"/>
            <a:ext cx="239713" cy="2413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39" name="Oval 99"/>
          <p:cNvSpPr>
            <a:spLocks noChangeArrowheads="1"/>
          </p:cNvSpPr>
          <p:nvPr/>
        </p:nvSpPr>
        <p:spPr bwMode="auto">
          <a:xfrm>
            <a:off x="8248650" y="5097463"/>
            <a:ext cx="360363" cy="3603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40" name="Oval 100"/>
          <p:cNvSpPr>
            <a:spLocks noChangeArrowheads="1"/>
          </p:cNvSpPr>
          <p:nvPr/>
        </p:nvSpPr>
        <p:spPr bwMode="auto">
          <a:xfrm>
            <a:off x="8248650" y="5097463"/>
            <a:ext cx="360363" cy="360362"/>
          </a:xfrm>
          <a:prstGeom prst="ellipse">
            <a:avLst/>
          </a:prstGeom>
          <a:noFill/>
          <a:ln w="222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41" name="Rectangle 101"/>
          <p:cNvSpPr>
            <a:spLocks noChangeArrowheads="1"/>
          </p:cNvSpPr>
          <p:nvPr/>
        </p:nvSpPr>
        <p:spPr bwMode="auto">
          <a:xfrm>
            <a:off x="8305800" y="5181600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500">
                <a:solidFill>
                  <a:srgbClr val="000000"/>
                </a:solidFill>
                <a:latin typeface="Times" pitchFamily="18" charset="0"/>
              </a:rPr>
              <a:t>88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906342" name="Freeform 102"/>
          <p:cNvSpPr>
            <a:spLocks/>
          </p:cNvSpPr>
          <p:nvPr/>
        </p:nvSpPr>
        <p:spPr bwMode="auto">
          <a:xfrm>
            <a:off x="4333875" y="4310063"/>
            <a:ext cx="33338" cy="22225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21" y="7"/>
              </a:cxn>
              <a:cxn ang="0">
                <a:pos x="7" y="0"/>
              </a:cxn>
              <a:cxn ang="0">
                <a:pos x="0" y="7"/>
              </a:cxn>
              <a:cxn ang="0">
                <a:pos x="14" y="14"/>
              </a:cxn>
            </a:cxnLst>
            <a:rect l="0" t="0" r="r" b="b"/>
            <a:pathLst>
              <a:path w="21" h="14">
                <a:moveTo>
                  <a:pt x="14" y="14"/>
                </a:moveTo>
                <a:lnTo>
                  <a:pt x="21" y="7"/>
                </a:lnTo>
                <a:lnTo>
                  <a:pt x="7" y="0"/>
                </a:lnTo>
                <a:lnTo>
                  <a:pt x="0" y="7"/>
                </a:lnTo>
                <a:lnTo>
                  <a:pt x="14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43" name="Freeform 103"/>
          <p:cNvSpPr>
            <a:spLocks/>
          </p:cNvSpPr>
          <p:nvPr/>
        </p:nvSpPr>
        <p:spPr bwMode="auto">
          <a:xfrm>
            <a:off x="4159250" y="4802188"/>
            <a:ext cx="22225" cy="22225"/>
          </a:xfrm>
          <a:custGeom>
            <a:avLst/>
            <a:gdLst/>
            <a:ahLst/>
            <a:cxnLst>
              <a:cxn ang="0">
                <a:pos x="14" y="7"/>
              </a:cxn>
              <a:cxn ang="0">
                <a:pos x="14" y="14"/>
              </a:cxn>
              <a:cxn ang="0">
                <a:pos x="0" y="7"/>
              </a:cxn>
              <a:cxn ang="0">
                <a:pos x="0" y="0"/>
              </a:cxn>
              <a:cxn ang="0">
                <a:pos x="14" y="7"/>
              </a:cxn>
            </a:cxnLst>
            <a:rect l="0" t="0" r="r" b="b"/>
            <a:pathLst>
              <a:path w="14" h="14">
                <a:moveTo>
                  <a:pt x="14" y="7"/>
                </a:moveTo>
                <a:lnTo>
                  <a:pt x="14" y="14"/>
                </a:lnTo>
                <a:lnTo>
                  <a:pt x="0" y="7"/>
                </a:lnTo>
                <a:lnTo>
                  <a:pt x="0" y="0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44" name="Freeform 104"/>
          <p:cNvSpPr>
            <a:spLocks/>
          </p:cNvSpPr>
          <p:nvPr/>
        </p:nvSpPr>
        <p:spPr bwMode="auto">
          <a:xfrm>
            <a:off x="4159250" y="4321175"/>
            <a:ext cx="196850" cy="492125"/>
          </a:xfrm>
          <a:custGeom>
            <a:avLst/>
            <a:gdLst/>
            <a:ahLst/>
            <a:cxnLst>
              <a:cxn ang="0">
                <a:pos x="124" y="7"/>
              </a:cxn>
              <a:cxn ang="0">
                <a:pos x="110" y="0"/>
              </a:cxn>
              <a:cxn ang="0">
                <a:pos x="0" y="303"/>
              </a:cxn>
              <a:cxn ang="0">
                <a:pos x="14" y="310"/>
              </a:cxn>
              <a:cxn ang="0">
                <a:pos x="124" y="7"/>
              </a:cxn>
            </a:cxnLst>
            <a:rect l="0" t="0" r="r" b="b"/>
            <a:pathLst>
              <a:path w="124" h="310">
                <a:moveTo>
                  <a:pt x="124" y="7"/>
                </a:moveTo>
                <a:lnTo>
                  <a:pt x="110" y="0"/>
                </a:lnTo>
                <a:lnTo>
                  <a:pt x="0" y="303"/>
                </a:lnTo>
                <a:lnTo>
                  <a:pt x="14" y="310"/>
                </a:lnTo>
                <a:lnTo>
                  <a:pt x="12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45" name="Freeform 105"/>
          <p:cNvSpPr>
            <a:spLocks/>
          </p:cNvSpPr>
          <p:nvPr/>
        </p:nvSpPr>
        <p:spPr bwMode="auto">
          <a:xfrm>
            <a:off x="4398963" y="4310063"/>
            <a:ext cx="22225" cy="22225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7" y="0"/>
              </a:cxn>
              <a:cxn ang="0">
                <a:pos x="0" y="7"/>
              </a:cxn>
              <a:cxn ang="0">
                <a:pos x="0" y="14"/>
              </a:cxn>
              <a:cxn ang="0">
                <a:pos x="14" y="0"/>
              </a:cxn>
            </a:cxnLst>
            <a:rect l="0" t="0" r="r" b="b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46" name="Freeform 106"/>
          <p:cNvSpPr>
            <a:spLocks/>
          </p:cNvSpPr>
          <p:nvPr/>
        </p:nvSpPr>
        <p:spPr bwMode="auto">
          <a:xfrm>
            <a:off x="4879975" y="4791075"/>
            <a:ext cx="33338" cy="33338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1" y="7"/>
              </a:cxn>
              <a:cxn ang="0">
                <a:pos x="7" y="21"/>
              </a:cxn>
              <a:cxn ang="0">
                <a:pos x="0" y="14"/>
              </a:cxn>
              <a:cxn ang="0">
                <a:pos x="14" y="0"/>
              </a:cxn>
            </a:cxnLst>
            <a:rect l="0" t="0" r="r" b="b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47" name="Freeform 107"/>
          <p:cNvSpPr>
            <a:spLocks/>
          </p:cNvSpPr>
          <p:nvPr/>
        </p:nvSpPr>
        <p:spPr bwMode="auto">
          <a:xfrm>
            <a:off x="4398963" y="4310063"/>
            <a:ext cx="503237" cy="503237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0" y="14"/>
              </a:cxn>
              <a:cxn ang="0">
                <a:pos x="303" y="317"/>
              </a:cxn>
              <a:cxn ang="0">
                <a:pos x="317" y="303"/>
              </a:cxn>
              <a:cxn ang="0">
                <a:pos x="14" y="0"/>
              </a:cxn>
            </a:cxnLst>
            <a:rect l="0" t="0" r="r" b="b"/>
            <a:pathLst>
              <a:path w="317" h="317">
                <a:moveTo>
                  <a:pt x="14" y="0"/>
                </a:moveTo>
                <a:lnTo>
                  <a:pt x="0" y="14"/>
                </a:lnTo>
                <a:lnTo>
                  <a:pt x="303" y="317"/>
                </a:lnTo>
                <a:lnTo>
                  <a:pt x="317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48" name="Freeform 108"/>
          <p:cNvSpPr>
            <a:spLocks/>
          </p:cNvSpPr>
          <p:nvPr/>
        </p:nvSpPr>
        <p:spPr bwMode="auto">
          <a:xfrm>
            <a:off x="5349875" y="3840163"/>
            <a:ext cx="22225" cy="20637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0" y="0"/>
              </a:cxn>
              <a:cxn ang="0">
                <a:pos x="0" y="13"/>
              </a:cxn>
              <a:cxn ang="0">
                <a:pos x="7" y="13"/>
              </a:cxn>
              <a:cxn ang="0">
                <a:pos x="14" y="0"/>
              </a:cxn>
            </a:cxnLst>
            <a:rect l="0" t="0" r="r" b="b"/>
            <a:pathLst>
              <a:path w="14" h="13">
                <a:moveTo>
                  <a:pt x="14" y="0"/>
                </a:moveTo>
                <a:lnTo>
                  <a:pt x="0" y="0"/>
                </a:lnTo>
                <a:lnTo>
                  <a:pt x="0" y="13"/>
                </a:lnTo>
                <a:lnTo>
                  <a:pt x="7" y="1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49" name="Freeform 109"/>
          <p:cNvSpPr>
            <a:spLocks/>
          </p:cNvSpPr>
          <p:nvPr/>
        </p:nvSpPr>
        <p:spPr bwMode="auto">
          <a:xfrm>
            <a:off x="7242175" y="4310063"/>
            <a:ext cx="22225" cy="31750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14" y="0"/>
              </a:cxn>
              <a:cxn ang="0">
                <a:pos x="7" y="20"/>
              </a:cxn>
              <a:cxn ang="0">
                <a:pos x="0" y="14"/>
              </a:cxn>
              <a:cxn ang="0">
                <a:pos x="7" y="0"/>
              </a:cxn>
            </a:cxnLst>
            <a:rect l="0" t="0" r="r" b="b"/>
            <a:pathLst>
              <a:path w="14" h="20">
                <a:moveTo>
                  <a:pt x="7" y="0"/>
                </a:moveTo>
                <a:lnTo>
                  <a:pt x="14" y="0"/>
                </a:lnTo>
                <a:lnTo>
                  <a:pt x="7" y="20"/>
                </a:lnTo>
                <a:lnTo>
                  <a:pt x="0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50" name="Freeform 110"/>
          <p:cNvSpPr>
            <a:spLocks/>
          </p:cNvSpPr>
          <p:nvPr/>
        </p:nvSpPr>
        <p:spPr bwMode="auto">
          <a:xfrm>
            <a:off x="5360988" y="3840163"/>
            <a:ext cx="1892300" cy="492125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0" y="13"/>
              </a:cxn>
              <a:cxn ang="0">
                <a:pos x="1185" y="310"/>
              </a:cxn>
              <a:cxn ang="0">
                <a:pos x="1192" y="296"/>
              </a:cxn>
              <a:cxn ang="0">
                <a:pos x="7" y="0"/>
              </a:cxn>
            </a:cxnLst>
            <a:rect l="0" t="0" r="r" b="b"/>
            <a:pathLst>
              <a:path w="1192" h="310">
                <a:moveTo>
                  <a:pt x="7" y="0"/>
                </a:moveTo>
                <a:lnTo>
                  <a:pt x="0" y="13"/>
                </a:lnTo>
                <a:lnTo>
                  <a:pt x="1185" y="310"/>
                </a:lnTo>
                <a:lnTo>
                  <a:pt x="1192" y="296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51" name="Freeform 111"/>
          <p:cNvSpPr>
            <a:spLocks/>
          </p:cNvSpPr>
          <p:nvPr/>
        </p:nvSpPr>
        <p:spPr bwMode="auto">
          <a:xfrm>
            <a:off x="4398963" y="4310063"/>
            <a:ext cx="22225" cy="31750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0" y="7"/>
              </a:cxn>
              <a:cxn ang="0">
                <a:pos x="7" y="20"/>
              </a:cxn>
              <a:cxn ang="0">
                <a:pos x="14" y="14"/>
              </a:cxn>
              <a:cxn ang="0">
                <a:pos x="7" y="0"/>
              </a:cxn>
            </a:cxnLst>
            <a:rect l="0" t="0" r="r" b="b"/>
            <a:pathLst>
              <a:path w="14" h="20">
                <a:moveTo>
                  <a:pt x="7" y="0"/>
                </a:moveTo>
                <a:lnTo>
                  <a:pt x="0" y="7"/>
                </a:lnTo>
                <a:lnTo>
                  <a:pt x="7" y="20"/>
                </a:lnTo>
                <a:lnTo>
                  <a:pt x="14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52" name="Freeform 112"/>
          <p:cNvSpPr>
            <a:spLocks/>
          </p:cNvSpPr>
          <p:nvPr/>
        </p:nvSpPr>
        <p:spPr bwMode="auto">
          <a:xfrm>
            <a:off x="5360988" y="3840163"/>
            <a:ext cx="22225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0"/>
              </a:cxn>
              <a:cxn ang="0">
                <a:pos x="14" y="13"/>
              </a:cxn>
              <a:cxn ang="0">
                <a:pos x="7" y="13"/>
              </a:cxn>
              <a:cxn ang="0">
                <a:pos x="0" y="0"/>
              </a:cxn>
            </a:cxnLst>
            <a:rect l="0" t="0" r="r" b="b"/>
            <a:pathLst>
              <a:path w="14" h="13">
                <a:moveTo>
                  <a:pt x="0" y="0"/>
                </a:moveTo>
                <a:lnTo>
                  <a:pt x="7" y="0"/>
                </a:lnTo>
                <a:lnTo>
                  <a:pt x="14" y="13"/>
                </a:lnTo>
                <a:lnTo>
                  <a:pt x="7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53" name="Freeform 113"/>
          <p:cNvSpPr>
            <a:spLocks/>
          </p:cNvSpPr>
          <p:nvPr/>
        </p:nvSpPr>
        <p:spPr bwMode="auto">
          <a:xfrm>
            <a:off x="4410075" y="3840163"/>
            <a:ext cx="962025" cy="492125"/>
          </a:xfrm>
          <a:custGeom>
            <a:avLst/>
            <a:gdLst/>
            <a:ahLst/>
            <a:cxnLst>
              <a:cxn ang="0">
                <a:pos x="0" y="296"/>
              </a:cxn>
              <a:cxn ang="0">
                <a:pos x="7" y="310"/>
              </a:cxn>
              <a:cxn ang="0">
                <a:pos x="606" y="13"/>
              </a:cxn>
              <a:cxn ang="0">
                <a:pos x="599" y="0"/>
              </a:cxn>
              <a:cxn ang="0">
                <a:pos x="0" y="296"/>
              </a:cxn>
            </a:cxnLst>
            <a:rect l="0" t="0" r="r" b="b"/>
            <a:pathLst>
              <a:path w="606" h="310">
                <a:moveTo>
                  <a:pt x="0" y="296"/>
                </a:moveTo>
                <a:lnTo>
                  <a:pt x="7" y="310"/>
                </a:lnTo>
                <a:lnTo>
                  <a:pt x="606" y="13"/>
                </a:lnTo>
                <a:lnTo>
                  <a:pt x="599" y="0"/>
                </a:lnTo>
                <a:lnTo>
                  <a:pt x="0" y="2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54" name="Oval 114"/>
          <p:cNvSpPr>
            <a:spLocks noChangeArrowheads="1"/>
          </p:cNvSpPr>
          <p:nvPr/>
        </p:nvSpPr>
        <p:spPr bwMode="auto">
          <a:xfrm>
            <a:off x="5186363" y="3663950"/>
            <a:ext cx="360362" cy="3619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55" name="Oval 115"/>
          <p:cNvSpPr>
            <a:spLocks noChangeArrowheads="1"/>
          </p:cNvSpPr>
          <p:nvPr/>
        </p:nvSpPr>
        <p:spPr bwMode="auto">
          <a:xfrm>
            <a:off x="5186363" y="3665538"/>
            <a:ext cx="360362" cy="360362"/>
          </a:xfrm>
          <a:prstGeom prst="ellipse">
            <a:avLst/>
          </a:prstGeom>
          <a:noFill/>
          <a:ln w="222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56" name="Rectangle 116"/>
          <p:cNvSpPr>
            <a:spLocks noChangeArrowheads="1"/>
          </p:cNvSpPr>
          <p:nvPr/>
        </p:nvSpPr>
        <p:spPr bwMode="auto">
          <a:xfrm>
            <a:off x="5257800" y="3763963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500" dirty="0">
                <a:solidFill>
                  <a:srgbClr val="000000"/>
                </a:solidFill>
                <a:latin typeface="Times" pitchFamily="18" charset="0"/>
              </a:rPr>
              <a:t>44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906357" name="Oval 117"/>
          <p:cNvSpPr>
            <a:spLocks noChangeArrowheads="1"/>
          </p:cNvSpPr>
          <p:nvPr/>
        </p:nvSpPr>
        <p:spPr bwMode="auto">
          <a:xfrm>
            <a:off x="4235450" y="4144963"/>
            <a:ext cx="360363" cy="3619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58" name="Oval 118"/>
          <p:cNvSpPr>
            <a:spLocks noChangeArrowheads="1"/>
          </p:cNvSpPr>
          <p:nvPr/>
        </p:nvSpPr>
        <p:spPr bwMode="auto">
          <a:xfrm>
            <a:off x="4235450" y="4146550"/>
            <a:ext cx="360363" cy="360363"/>
          </a:xfrm>
          <a:prstGeom prst="ellipse">
            <a:avLst/>
          </a:prstGeom>
          <a:noFill/>
          <a:ln w="222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59" name="Rectangle 119"/>
          <p:cNvSpPr>
            <a:spLocks noChangeArrowheads="1"/>
          </p:cNvSpPr>
          <p:nvPr/>
        </p:nvSpPr>
        <p:spPr bwMode="auto">
          <a:xfrm>
            <a:off x="4343400" y="4244975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500" dirty="0">
                <a:solidFill>
                  <a:srgbClr val="000000"/>
                </a:solidFill>
                <a:latin typeface="Times" pitchFamily="18" charset="0"/>
              </a:rPr>
              <a:t>17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906360" name="Freeform 120"/>
          <p:cNvSpPr>
            <a:spLocks/>
          </p:cNvSpPr>
          <p:nvPr/>
        </p:nvSpPr>
        <p:spPr bwMode="auto">
          <a:xfrm>
            <a:off x="7242175" y="4321175"/>
            <a:ext cx="22225" cy="42863"/>
          </a:xfrm>
          <a:custGeom>
            <a:avLst/>
            <a:gdLst/>
            <a:ahLst/>
            <a:cxnLst>
              <a:cxn ang="0">
                <a:pos x="7" y="27"/>
              </a:cxn>
              <a:cxn ang="0">
                <a:pos x="14" y="20"/>
              </a:cxn>
              <a:cxn ang="0">
                <a:pos x="7" y="0"/>
              </a:cxn>
              <a:cxn ang="0">
                <a:pos x="0" y="7"/>
              </a:cxn>
              <a:cxn ang="0">
                <a:pos x="7" y="27"/>
              </a:cxn>
            </a:cxnLst>
            <a:rect l="0" t="0" r="r" b="b"/>
            <a:pathLst>
              <a:path w="14" h="27">
                <a:moveTo>
                  <a:pt x="7" y="27"/>
                </a:moveTo>
                <a:lnTo>
                  <a:pt x="14" y="20"/>
                </a:lnTo>
                <a:lnTo>
                  <a:pt x="7" y="0"/>
                </a:lnTo>
                <a:lnTo>
                  <a:pt x="0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61" name="Freeform 121"/>
          <p:cNvSpPr>
            <a:spLocks/>
          </p:cNvSpPr>
          <p:nvPr/>
        </p:nvSpPr>
        <p:spPr bwMode="auto">
          <a:xfrm>
            <a:off x="6302375" y="4791075"/>
            <a:ext cx="31750" cy="33338"/>
          </a:xfrm>
          <a:custGeom>
            <a:avLst/>
            <a:gdLst/>
            <a:ahLst/>
            <a:cxnLst>
              <a:cxn ang="0">
                <a:pos x="20" y="21"/>
              </a:cxn>
              <a:cxn ang="0">
                <a:pos x="13" y="21"/>
              </a:cxn>
              <a:cxn ang="0">
                <a:pos x="0" y="7"/>
              </a:cxn>
              <a:cxn ang="0">
                <a:pos x="13" y="0"/>
              </a:cxn>
              <a:cxn ang="0">
                <a:pos x="20" y="21"/>
              </a:cxn>
            </a:cxnLst>
            <a:rect l="0" t="0" r="r" b="b"/>
            <a:pathLst>
              <a:path w="20" h="21">
                <a:moveTo>
                  <a:pt x="20" y="21"/>
                </a:moveTo>
                <a:lnTo>
                  <a:pt x="13" y="21"/>
                </a:lnTo>
                <a:lnTo>
                  <a:pt x="0" y="7"/>
                </a:lnTo>
                <a:lnTo>
                  <a:pt x="13" y="0"/>
                </a:lnTo>
                <a:lnTo>
                  <a:pt x="20" y="2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62" name="Freeform 122"/>
          <p:cNvSpPr>
            <a:spLocks/>
          </p:cNvSpPr>
          <p:nvPr/>
        </p:nvSpPr>
        <p:spPr bwMode="auto">
          <a:xfrm>
            <a:off x="6323013" y="4332288"/>
            <a:ext cx="930275" cy="492125"/>
          </a:xfrm>
          <a:custGeom>
            <a:avLst/>
            <a:gdLst/>
            <a:ahLst/>
            <a:cxnLst>
              <a:cxn ang="0">
                <a:pos x="586" y="20"/>
              </a:cxn>
              <a:cxn ang="0">
                <a:pos x="579" y="0"/>
              </a:cxn>
              <a:cxn ang="0">
                <a:pos x="0" y="289"/>
              </a:cxn>
              <a:cxn ang="0">
                <a:pos x="7" y="310"/>
              </a:cxn>
              <a:cxn ang="0">
                <a:pos x="586" y="20"/>
              </a:cxn>
            </a:cxnLst>
            <a:rect l="0" t="0" r="r" b="b"/>
            <a:pathLst>
              <a:path w="586" h="310">
                <a:moveTo>
                  <a:pt x="586" y="20"/>
                </a:moveTo>
                <a:lnTo>
                  <a:pt x="579" y="0"/>
                </a:lnTo>
                <a:lnTo>
                  <a:pt x="0" y="289"/>
                </a:lnTo>
                <a:lnTo>
                  <a:pt x="7" y="310"/>
                </a:lnTo>
                <a:lnTo>
                  <a:pt x="586" y="2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63" name="Oval 123"/>
          <p:cNvSpPr>
            <a:spLocks noChangeArrowheads="1"/>
          </p:cNvSpPr>
          <p:nvPr/>
        </p:nvSpPr>
        <p:spPr bwMode="auto">
          <a:xfrm>
            <a:off x="7745413" y="4627563"/>
            <a:ext cx="382587" cy="3603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64" name="Oval 124"/>
          <p:cNvSpPr>
            <a:spLocks noChangeArrowheads="1"/>
          </p:cNvSpPr>
          <p:nvPr/>
        </p:nvSpPr>
        <p:spPr bwMode="auto">
          <a:xfrm>
            <a:off x="7745413" y="4627563"/>
            <a:ext cx="382587" cy="360362"/>
          </a:xfrm>
          <a:prstGeom prst="ellipse">
            <a:avLst/>
          </a:prstGeom>
          <a:solidFill>
            <a:srgbClr val="FFFF00"/>
          </a:solidFill>
          <a:ln w="222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65" name="Rectangle 125"/>
          <p:cNvSpPr>
            <a:spLocks noChangeArrowheads="1"/>
          </p:cNvSpPr>
          <p:nvPr/>
        </p:nvSpPr>
        <p:spPr bwMode="auto">
          <a:xfrm>
            <a:off x="7848600" y="4703763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500" dirty="0">
                <a:solidFill>
                  <a:srgbClr val="FF0000"/>
                </a:solidFill>
                <a:latin typeface="Times" pitchFamily="18" charset="0"/>
              </a:rPr>
              <a:t>78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906366" name="Freeform 126"/>
          <p:cNvSpPr>
            <a:spLocks/>
          </p:cNvSpPr>
          <p:nvPr/>
        </p:nvSpPr>
        <p:spPr bwMode="auto">
          <a:xfrm>
            <a:off x="4640263" y="5283200"/>
            <a:ext cx="2222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"/>
              </a:cxn>
              <a:cxn ang="0">
                <a:pos x="14" y="14"/>
              </a:cxn>
              <a:cxn ang="0">
                <a:pos x="14" y="7"/>
              </a:cxn>
              <a:cxn ang="0">
                <a:pos x="0" y="0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67" name="Freeform 127"/>
          <p:cNvSpPr>
            <a:spLocks/>
          </p:cNvSpPr>
          <p:nvPr/>
        </p:nvSpPr>
        <p:spPr bwMode="auto">
          <a:xfrm>
            <a:off x="4879975" y="4791075"/>
            <a:ext cx="33338" cy="22225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7" y="0"/>
              </a:cxn>
              <a:cxn ang="0">
                <a:pos x="21" y="7"/>
              </a:cxn>
              <a:cxn ang="0">
                <a:pos x="14" y="14"/>
              </a:cxn>
              <a:cxn ang="0">
                <a:pos x="0" y="7"/>
              </a:cxn>
            </a:cxnLst>
            <a:rect l="0" t="0" r="r" b="b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68" name="Freeform 128"/>
          <p:cNvSpPr>
            <a:spLocks/>
          </p:cNvSpPr>
          <p:nvPr/>
        </p:nvSpPr>
        <p:spPr bwMode="auto">
          <a:xfrm>
            <a:off x="4640263" y="4802188"/>
            <a:ext cx="261937" cy="492125"/>
          </a:xfrm>
          <a:custGeom>
            <a:avLst/>
            <a:gdLst/>
            <a:ahLst/>
            <a:cxnLst>
              <a:cxn ang="0">
                <a:pos x="0" y="303"/>
              </a:cxn>
              <a:cxn ang="0">
                <a:pos x="14" y="310"/>
              </a:cxn>
              <a:cxn ang="0">
                <a:pos x="165" y="7"/>
              </a:cxn>
              <a:cxn ang="0">
                <a:pos x="151" y="0"/>
              </a:cxn>
              <a:cxn ang="0">
                <a:pos x="0" y="303"/>
              </a:cxn>
            </a:cxnLst>
            <a:rect l="0" t="0" r="r" b="b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1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69" name="Freeform 129"/>
          <p:cNvSpPr>
            <a:spLocks/>
          </p:cNvSpPr>
          <p:nvPr/>
        </p:nvSpPr>
        <p:spPr bwMode="auto">
          <a:xfrm>
            <a:off x="4879975" y="4791075"/>
            <a:ext cx="22225" cy="22225"/>
          </a:xfrm>
          <a:custGeom>
            <a:avLst/>
            <a:gdLst/>
            <a:ahLst/>
            <a:cxnLst>
              <a:cxn ang="0">
                <a:pos x="14" y="7"/>
              </a:cxn>
              <a:cxn ang="0">
                <a:pos x="14" y="0"/>
              </a:cxn>
              <a:cxn ang="0">
                <a:pos x="0" y="7"/>
              </a:cxn>
              <a:cxn ang="0">
                <a:pos x="0" y="14"/>
              </a:cxn>
              <a:cxn ang="0">
                <a:pos x="14" y="7"/>
              </a:cxn>
            </a:cxnLst>
            <a:rect l="0" t="0" r="r" b="b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70" name="Freeform 130"/>
          <p:cNvSpPr>
            <a:spLocks/>
          </p:cNvSpPr>
          <p:nvPr/>
        </p:nvSpPr>
        <p:spPr bwMode="auto">
          <a:xfrm>
            <a:off x="5121275" y="5283200"/>
            <a:ext cx="33338" cy="22225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1" y="7"/>
              </a:cxn>
              <a:cxn ang="0">
                <a:pos x="7" y="14"/>
              </a:cxn>
              <a:cxn ang="0">
                <a:pos x="0" y="7"/>
              </a:cxn>
              <a:cxn ang="0">
                <a:pos x="14" y="0"/>
              </a:cxn>
            </a:cxnLst>
            <a:rect l="0" t="0" r="r" b="b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71" name="Freeform 131"/>
          <p:cNvSpPr>
            <a:spLocks/>
          </p:cNvSpPr>
          <p:nvPr/>
        </p:nvSpPr>
        <p:spPr bwMode="auto">
          <a:xfrm>
            <a:off x="4879975" y="4802188"/>
            <a:ext cx="263525" cy="492125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0" y="7"/>
              </a:cxn>
              <a:cxn ang="0">
                <a:pos x="152" y="310"/>
              </a:cxn>
              <a:cxn ang="0">
                <a:pos x="166" y="303"/>
              </a:cxn>
              <a:cxn ang="0">
                <a:pos x="14" y="0"/>
              </a:cxn>
            </a:cxnLst>
            <a:rect l="0" t="0" r="r" b="b"/>
            <a:pathLst>
              <a:path w="166" h="310">
                <a:moveTo>
                  <a:pt x="14" y="0"/>
                </a:moveTo>
                <a:lnTo>
                  <a:pt x="0" y="7"/>
                </a:lnTo>
                <a:lnTo>
                  <a:pt x="152" y="310"/>
                </a:lnTo>
                <a:lnTo>
                  <a:pt x="166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72" name="Rectangle 132"/>
          <p:cNvSpPr>
            <a:spLocks noChangeArrowheads="1"/>
          </p:cNvSpPr>
          <p:nvPr/>
        </p:nvSpPr>
        <p:spPr bwMode="auto">
          <a:xfrm>
            <a:off x="4530725" y="5162550"/>
            <a:ext cx="239713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73" name="Rectangle 133"/>
          <p:cNvSpPr>
            <a:spLocks noChangeArrowheads="1"/>
          </p:cNvSpPr>
          <p:nvPr/>
        </p:nvSpPr>
        <p:spPr bwMode="auto">
          <a:xfrm>
            <a:off x="4530725" y="5162550"/>
            <a:ext cx="239713" cy="2397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74" name="Rectangle 134"/>
          <p:cNvSpPr>
            <a:spLocks noChangeArrowheads="1"/>
          </p:cNvSpPr>
          <p:nvPr/>
        </p:nvSpPr>
        <p:spPr bwMode="auto">
          <a:xfrm>
            <a:off x="5011738" y="5162550"/>
            <a:ext cx="241300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75" name="Rectangle 135"/>
          <p:cNvSpPr>
            <a:spLocks noChangeArrowheads="1"/>
          </p:cNvSpPr>
          <p:nvPr/>
        </p:nvSpPr>
        <p:spPr bwMode="auto">
          <a:xfrm>
            <a:off x="5011738" y="5162550"/>
            <a:ext cx="239712" cy="2397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76" name="Oval 136"/>
          <p:cNvSpPr>
            <a:spLocks noChangeArrowheads="1"/>
          </p:cNvSpPr>
          <p:nvPr/>
        </p:nvSpPr>
        <p:spPr bwMode="auto">
          <a:xfrm>
            <a:off x="4705350" y="4627563"/>
            <a:ext cx="360363" cy="3603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77" name="Oval 137"/>
          <p:cNvSpPr>
            <a:spLocks noChangeArrowheads="1"/>
          </p:cNvSpPr>
          <p:nvPr/>
        </p:nvSpPr>
        <p:spPr bwMode="auto">
          <a:xfrm>
            <a:off x="4705350" y="4627563"/>
            <a:ext cx="360363" cy="360362"/>
          </a:xfrm>
          <a:prstGeom prst="ellipse">
            <a:avLst/>
          </a:prstGeom>
          <a:noFill/>
          <a:ln w="222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78" name="Rectangle 138"/>
          <p:cNvSpPr>
            <a:spLocks noChangeArrowheads="1"/>
          </p:cNvSpPr>
          <p:nvPr/>
        </p:nvSpPr>
        <p:spPr bwMode="auto">
          <a:xfrm>
            <a:off x="4776788" y="4676775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500">
                <a:solidFill>
                  <a:srgbClr val="000000"/>
                </a:solidFill>
                <a:latin typeface="Times" pitchFamily="18" charset="0"/>
              </a:rPr>
              <a:t>32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906379" name="Freeform 139"/>
          <p:cNvSpPr>
            <a:spLocks/>
          </p:cNvSpPr>
          <p:nvPr/>
        </p:nvSpPr>
        <p:spPr bwMode="auto">
          <a:xfrm>
            <a:off x="5832475" y="5272088"/>
            <a:ext cx="20638" cy="33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"/>
              </a:cxn>
              <a:cxn ang="0">
                <a:pos x="6" y="21"/>
              </a:cxn>
              <a:cxn ang="0">
                <a:pos x="13" y="14"/>
              </a:cxn>
              <a:cxn ang="0">
                <a:pos x="0" y="0"/>
              </a:cxn>
            </a:cxnLst>
            <a:rect l="0" t="0" r="r" b="b"/>
            <a:pathLst>
              <a:path w="13" h="21">
                <a:moveTo>
                  <a:pt x="0" y="0"/>
                </a:moveTo>
                <a:lnTo>
                  <a:pt x="0" y="7"/>
                </a:lnTo>
                <a:lnTo>
                  <a:pt x="6" y="21"/>
                </a:lnTo>
                <a:lnTo>
                  <a:pt x="13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80" name="Freeform 140"/>
          <p:cNvSpPr>
            <a:spLocks/>
          </p:cNvSpPr>
          <p:nvPr/>
        </p:nvSpPr>
        <p:spPr bwMode="auto">
          <a:xfrm>
            <a:off x="6313488" y="4791075"/>
            <a:ext cx="31750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20" y="7"/>
              </a:cxn>
              <a:cxn ang="0">
                <a:pos x="13" y="14"/>
              </a:cxn>
              <a:cxn ang="0">
                <a:pos x="0" y="0"/>
              </a:cxn>
            </a:cxnLst>
            <a:rect l="0" t="0" r="r" b="b"/>
            <a:pathLst>
              <a:path w="20" h="14">
                <a:moveTo>
                  <a:pt x="0" y="0"/>
                </a:moveTo>
                <a:lnTo>
                  <a:pt x="6" y="0"/>
                </a:lnTo>
                <a:lnTo>
                  <a:pt x="20" y="7"/>
                </a:lnTo>
                <a:lnTo>
                  <a:pt x="13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81" name="Freeform 141"/>
          <p:cNvSpPr>
            <a:spLocks/>
          </p:cNvSpPr>
          <p:nvPr/>
        </p:nvSpPr>
        <p:spPr bwMode="auto">
          <a:xfrm>
            <a:off x="5832475" y="4791075"/>
            <a:ext cx="501650" cy="503238"/>
          </a:xfrm>
          <a:custGeom>
            <a:avLst/>
            <a:gdLst/>
            <a:ahLst/>
            <a:cxnLst>
              <a:cxn ang="0">
                <a:pos x="0" y="303"/>
              </a:cxn>
              <a:cxn ang="0">
                <a:pos x="13" y="317"/>
              </a:cxn>
              <a:cxn ang="0">
                <a:pos x="316" y="14"/>
              </a:cxn>
              <a:cxn ang="0">
                <a:pos x="303" y="0"/>
              </a:cxn>
              <a:cxn ang="0">
                <a:pos x="0" y="303"/>
              </a:cxn>
            </a:cxnLst>
            <a:rect l="0" t="0" r="r" b="b"/>
            <a:pathLst>
              <a:path w="316" h="317">
                <a:moveTo>
                  <a:pt x="0" y="303"/>
                </a:moveTo>
                <a:lnTo>
                  <a:pt x="13" y="317"/>
                </a:lnTo>
                <a:lnTo>
                  <a:pt x="316" y="14"/>
                </a:lnTo>
                <a:lnTo>
                  <a:pt x="303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82" name="Freeform 142"/>
          <p:cNvSpPr>
            <a:spLocks/>
          </p:cNvSpPr>
          <p:nvPr/>
        </p:nvSpPr>
        <p:spPr bwMode="auto">
          <a:xfrm>
            <a:off x="6313488" y="4791075"/>
            <a:ext cx="20637" cy="22225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6" y="0"/>
              </a:cxn>
              <a:cxn ang="0">
                <a:pos x="0" y="7"/>
              </a:cxn>
              <a:cxn ang="0">
                <a:pos x="0" y="14"/>
              </a:cxn>
              <a:cxn ang="0">
                <a:pos x="13" y="0"/>
              </a:cxn>
            </a:cxnLst>
            <a:rect l="0" t="0" r="r" b="b"/>
            <a:pathLst>
              <a:path w="13" h="14">
                <a:moveTo>
                  <a:pt x="13" y="0"/>
                </a:moveTo>
                <a:lnTo>
                  <a:pt x="6" y="0"/>
                </a:lnTo>
                <a:lnTo>
                  <a:pt x="0" y="7"/>
                </a:lnTo>
                <a:lnTo>
                  <a:pt x="0" y="1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83" name="Freeform 143"/>
          <p:cNvSpPr>
            <a:spLocks/>
          </p:cNvSpPr>
          <p:nvPr/>
        </p:nvSpPr>
        <p:spPr bwMode="auto">
          <a:xfrm>
            <a:off x="6794500" y="5272088"/>
            <a:ext cx="31750" cy="33337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20" y="7"/>
              </a:cxn>
              <a:cxn ang="0">
                <a:pos x="7" y="21"/>
              </a:cxn>
              <a:cxn ang="0">
                <a:pos x="0" y="14"/>
              </a:cxn>
              <a:cxn ang="0">
                <a:pos x="13" y="0"/>
              </a:cxn>
            </a:cxnLst>
            <a:rect l="0" t="0" r="r" b="b"/>
            <a:pathLst>
              <a:path w="20" h="21">
                <a:moveTo>
                  <a:pt x="13" y="0"/>
                </a:moveTo>
                <a:lnTo>
                  <a:pt x="20" y="7"/>
                </a:lnTo>
                <a:lnTo>
                  <a:pt x="7" y="21"/>
                </a:lnTo>
                <a:lnTo>
                  <a:pt x="0" y="1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84" name="Freeform 144"/>
          <p:cNvSpPr>
            <a:spLocks/>
          </p:cNvSpPr>
          <p:nvPr/>
        </p:nvSpPr>
        <p:spPr bwMode="auto">
          <a:xfrm>
            <a:off x="6313488" y="4791075"/>
            <a:ext cx="501650" cy="503238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14"/>
              </a:cxn>
              <a:cxn ang="0">
                <a:pos x="303" y="317"/>
              </a:cxn>
              <a:cxn ang="0">
                <a:pos x="316" y="303"/>
              </a:cxn>
              <a:cxn ang="0">
                <a:pos x="13" y="0"/>
              </a:cxn>
            </a:cxnLst>
            <a:rect l="0" t="0" r="r" b="b"/>
            <a:pathLst>
              <a:path w="316" h="317">
                <a:moveTo>
                  <a:pt x="13" y="0"/>
                </a:moveTo>
                <a:lnTo>
                  <a:pt x="0" y="14"/>
                </a:lnTo>
                <a:lnTo>
                  <a:pt x="303" y="317"/>
                </a:lnTo>
                <a:lnTo>
                  <a:pt x="316" y="30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85" name="Oval 145"/>
          <p:cNvSpPr>
            <a:spLocks noChangeArrowheads="1"/>
          </p:cNvSpPr>
          <p:nvPr/>
        </p:nvSpPr>
        <p:spPr bwMode="auto">
          <a:xfrm>
            <a:off x="6148388" y="4627563"/>
            <a:ext cx="361950" cy="3603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86" name="Oval 146"/>
          <p:cNvSpPr>
            <a:spLocks noChangeArrowheads="1"/>
          </p:cNvSpPr>
          <p:nvPr/>
        </p:nvSpPr>
        <p:spPr bwMode="auto">
          <a:xfrm>
            <a:off x="6148388" y="4627563"/>
            <a:ext cx="360362" cy="360362"/>
          </a:xfrm>
          <a:prstGeom prst="ellipse">
            <a:avLst/>
          </a:prstGeom>
          <a:solidFill>
            <a:srgbClr val="FFFF00"/>
          </a:solidFill>
          <a:ln w="222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87" name="Rectangle 147"/>
          <p:cNvSpPr>
            <a:spLocks noChangeArrowheads="1"/>
          </p:cNvSpPr>
          <p:nvPr/>
        </p:nvSpPr>
        <p:spPr bwMode="auto">
          <a:xfrm>
            <a:off x="6210300" y="4648200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500" dirty="0">
                <a:solidFill>
                  <a:srgbClr val="FF0000"/>
                </a:solidFill>
                <a:latin typeface="Times" pitchFamily="18" charset="0"/>
              </a:rPr>
              <a:t>50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906388" name="Freeform 148"/>
          <p:cNvSpPr>
            <a:spLocks/>
          </p:cNvSpPr>
          <p:nvPr/>
        </p:nvSpPr>
        <p:spPr bwMode="auto">
          <a:xfrm>
            <a:off x="5602288" y="5764213"/>
            <a:ext cx="2222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"/>
              </a:cxn>
              <a:cxn ang="0">
                <a:pos x="14" y="14"/>
              </a:cxn>
              <a:cxn ang="0">
                <a:pos x="14" y="7"/>
              </a:cxn>
              <a:cxn ang="0">
                <a:pos x="0" y="0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89" name="Freeform 149"/>
          <p:cNvSpPr>
            <a:spLocks/>
          </p:cNvSpPr>
          <p:nvPr/>
        </p:nvSpPr>
        <p:spPr bwMode="auto">
          <a:xfrm>
            <a:off x="5842000" y="5272088"/>
            <a:ext cx="33338" cy="22225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7" y="0"/>
              </a:cxn>
              <a:cxn ang="0">
                <a:pos x="21" y="7"/>
              </a:cxn>
              <a:cxn ang="0">
                <a:pos x="14" y="14"/>
              </a:cxn>
              <a:cxn ang="0">
                <a:pos x="0" y="7"/>
              </a:cxn>
            </a:cxnLst>
            <a:rect l="0" t="0" r="r" b="b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90" name="Freeform 150"/>
          <p:cNvSpPr>
            <a:spLocks/>
          </p:cNvSpPr>
          <p:nvPr/>
        </p:nvSpPr>
        <p:spPr bwMode="auto">
          <a:xfrm>
            <a:off x="5602288" y="5283200"/>
            <a:ext cx="261937" cy="492125"/>
          </a:xfrm>
          <a:custGeom>
            <a:avLst/>
            <a:gdLst/>
            <a:ahLst/>
            <a:cxnLst>
              <a:cxn ang="0">
                <a:pos x="0" y="303"/>
              </a:cxn>
              <a:cxn ang="0">
                <a:pos x="14" y="310"/>
              </a:cxn>
              <a:cxn ang="0">
                <a:pos x="165" y="7"/>
              </a:cxn>
              <a:cxn ang="0">
                <a:pos x="151" y="0"/>
              </a:cxn>
              <a:cxn ang="0">
                <a:pos x="0" y="303"/>
              </a:cxn>
            </a:cxnLst>
            <a:rect l="0" t="0" r="r" b="b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1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91" name="Freeform 151"/>
          <p:cNvSpPr>
            <a:spLocks/>
          </p:cNvSpPr>
          <p:nvPr/>
        </p:nvSpPr>
        <p:spPr bwMode="auto">
          <a:xfrm>
            <a:off x="5842000" y="5272088"/>
            <a:ext cx="22225" cy="22225"/>
          </a:xfrm>
          <a:custGeom>
            <a:avLst/>
            <a:gdLst/>
            <a:ahLst/>
            <a:cxnLst>
              <a:cxn ang="0">
                <a:pos x="14" y="7"/>
              </a:cxn>
              <a:cxn ang="0">
                <a:pos x="14" y="0"/>
              </a:cxn>
              <a:cxn ang="0">
                <a:pos x="0" y="7"/>
              </a:cxn>
              <a:cxn ang="0">
                <a:pos x="0" y="14"/>
              </a:cxn>
              <a:cxn ang="0">
                <a:pos x="14" y="7"/>
              </a:cxn>
            </a:cxnLst>
            <a:rect l="0" t="0" r="r" b="b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92" name="Freeform 152"/>
          <p:cNvSpPr>
            <a:spLocks/>
          </p:cNvSpPr>
          <p:nvPr/>
        </p:nvSpPr>
        <p:spPr bwMode="auto">
          <a:xfrm>
            <a:off x="6083300" y="5764213"/>
            <a:ext cx="33338" cy="22225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1" y="7"/>
              </a:cxn>
              <a:cxn ang="0">
                <a:pos x="7" y="14"/>
              </a:cxn>
              <a:cxn ang="0">
                <a:pos x="0" y="7"/>
              </a:cxn>
              <a:cxn ang="0">
                <a:pos x="14" y="0"/>
              </a:cxn>
            </a:cxnLst>
            <a:rect l="0" t="0" r="r" b="b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93" name="Freeform 153"/>
          <p:cNvSpPr>
            <a:spLocks/>
          </p:cNvSpPr>
          <p:nvPr/>
        </p:nvSpPr>
        <p:spPr bwMode="auto">
          <a:xfrm>
            <a:off x="5842000" y="5283200"/>
            <a:ext cx="263525" cy="492125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0" y="7"/>
              </a:cxn>
              <a:cxn ang="0">
                <a:pos x="152" y="310"/>
              </a:cxn>
              <a:cxn ang="0">
                <a:pos x="166" y="303"/>
              </a:cxn>
              <a:cxn ang="0">
                <a:pos x="14" y="0"/>
              </a:cxn>
            </a:cxnLst>
            <a:rect l="0" t="0" r="r" b="b"/>
            <a:pathLst>
              <a:path w="166" h="310">
                <a:moveTo>
                  <a:pt x="14" y="0"/>
                </a:moveTo>
                <a:lnTo>
                  <a:pt x="0" y="7"/>
                </a:lnTo>
                <a:lnTo>
                  <a:pt x="152" y="310"/>
                </a:lnTo>
                <a:lnTo>
                  <a:pt x="166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94" name="Rectangle 154"/>
          <p:cNvSpPr>
            <a:spLocks noChangeArrowheads="1"/>
          </p:cNvSpPr>
          <p:nvPr/>
        </p:nvSpPr>
        <p:spPr bwMode="auto">
          <a:xfrm>
            <a:off x="5492750" y="5643563"/>
            <a:ext cx="241300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95" name="Rectangle 155"/>
          <p:cNvSpPr>
            <a:spLocks noChangeArrowheads="1"/>
          </p:cNvSpPr>
          <p:nvPr/>
        </p:nvSpPr>
        <p:spPr bwMode="auto">
          <a:xfrm>
            <a:off x="5492750" y="5643563"/>
            <a:ext cx="239713" cy="2413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96" name="Rectangle 156"/>
          <p:cNvSpPr>
            <a:spLocks noChangeArrowheads="1"/>
          </p:cNvSpPr>
          <p:nvPr/>
        </p:nvSpPr>
        <p:spPr bwMode="auto">
          <a:xfrm>
            <a:off x="5973763" y="5643563"/>
            <a:ext cx="241300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97" name="Rectangle 157"/>
          <p:cNvSpPr>
            <a:spLocks noChangeArrowheads="1"/>
          </p:cNvSpPr>
          <p:nvPr/>
        </p:nvSpPr>
        <p:spPr bwMode="auto">
          <a:xfrm>
            <a:off x="5973763" y="5643563"/>
            <a:ext cx="239712" cy="2413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98" name="Oval 158"/>
          <p:cNvSpPr>
            <a:spLocks noChangeArrowheads="1"/>
          </p:cNvSpPr>
          <p:nvPr/>
        </p:nvSpPr>
        <p:spPr bwMode="auto">
          <a:xfrm>
            <a:off x="5678488" y="5108575"/>
            <a:ext cx="350837" cy="3492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99" name="Oval 159"/>
          <p:cNvSpPr>
            <a:spLocks noChangeArrowheads="1"/>
          </p:cNvSpPr>
          <p:nvPr/>
        </p:nvSpPr>
        <p:spPr bwMode="auto">
          <a:xfrm>
            <a:off x="5678488" y="5108575"/>
            <a:ext cx="349250" cy="349250"/>
          </a:xfrm>
          <a:prstGeom prst="ellipse">
            <a:avLst/>
          </a:prstGeom>
          <a:noFill/>
          <a:ln w="222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00" name="Rectangle 160"/>
          <p:cNvSpPr>
            <a:spLocks noChangeArrowheads="1"/>
          </p:cNvSpPr>
          <p:nvPr/>
        </p:nvSpPr>
        <p:spPr bwMode="auto">
          <a:xfrm>
            <a:off x="5753100" y="5181600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500" dirty="0">
                <a:solidFill>
                  <a:srgbClr val="000000"/>
                </a:solidFill>
                <a:latin typeface="Times" pitchFamily="18" charset="0"/>
              </a:rPr>
              <a:t>48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906401" name="Rectangle 161"/>
          <p:cNvSpPr>
            <a:spLocks noChangeArrowheads="1"/>
          </p:cNvSpPr>
          <p:nvPr/>
        </p:nvSpPr>
        <p:spPr bwMode="auto">
          <a:xfrm>
            <a:off x="4049713" y="4681538"/>
            <a:ext cx="239712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02" name="Rectangle 162"/>
          <p:cNvSpPr>
            <a:spLocks noChangeArrowheads="1"/>
          </p:cNvSpPr>
          <p:nvPr/>
        </p:nvSpPr>
        <p:spPr bwMode="auto">
          <a:xfrm>
            <a:off x="4049713" y="4681538"/>
            <a:ext cx="239712" cy="2397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03" name="Rectangle 163"/>
          <p:cNvSpPr>
            <a:spLocks noChangeArrowheads="1"/>
          </p:cNvSpPr>
          <p:nvPr/>
        </p:nvSpPr>
        <p:spPr bwMode="auto">
          <a:xfrm>
            <a:off x="7581900" y="5173663"/>
            <a:ext cx="239713" cy="2397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04" name="Rectangle 164"/>
          <p:cNvSpPr>
            <a:spLocks noChangeArrowheads="1"/>
          </p:cNvSpPr>
          <p:nvPr/>
        </p:nvSpPr>
        <p:spPr bwMode="auto">
          <a:xfrm>
            <a:off x="7581900" y="5173663"/>
            <a:ext cx="239713" cy="2397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05" name="Oval 165"/>
          <p:cNvSpPr>
            <a:spLocks noChangeArrowheads="1"/>
          </p:cNvSpPr>
          <p:nvPr/>
        </p:nvSpPr>
        <p:spPr bwMode="auto">
          <a:xfrm>
            <a:off x="7078663" y="4144963"/>
            <a:ext cx="360362" cy="3619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06" name="Oval 166"/>
          <p:cNvSpPr>
            <a:spLocks noChangeArrowheads="1"/>
          </p:cNvSpPr>
          <p:nvPr/>
        </p:nvSpPr>
        <p:spPr bwMode="auto">
          <a:xfrm>
            <a:off x="7078663" y="4146550"/>
            <a:ext cx="360362" cy="360363"/>
          </a:xfrm>
          <a:prstGeom prst="ellipse">
            <a:avLst/>
          </a:prstGeom>
          <a:solidFill>
            <a:srgbClr val="FFFF00"/>
          </a:solidFill>
          <a:ln w="222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07" name="Rectangle 167"/>
          <p:cNvSpPr>
            <a:spLocks noChangeArrowheads="1"/>
          </p:cNvSpPr>
          <p:nvPr/>
        </p:nvSpPr>
        <p:spPr bwMode="auto">
          <a:xfrm>
            <a:off x="7162800" y="4191000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500" dirty="0">
                <a:solidFill>
                  <a:srgbClr val="FF0000"/>
                </a:solidFill>
                <a:latin typeface="Times" pitchFamily="18" charset="0"/>
              </a:rPr>
              <a:t>62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906415" name="Freeform 175"/>
          <p:cNvSpPr>
            <a:spLocks/>
          </p:cNvSpPr>
          <p:nvPr/>
        </p:nvSpPr>
        <p:spPr bwMode="auto">
          <a:xfrm>
            <a:off x="6553200" y="5753100"/>
            <a:ext cx="2222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"/>
              </a:cxn>
              <a:cxn ang="0">
                <a:pos x="14" y="14"/>
              </a:cxn>
              <a:cxn ang="0">
                <a:pos x="14" y="7"/>
              </a:cxn>
              <a:cxn ang="0">
                <a:pos x="0" y="0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16" name="Freeform 176"/>
          <p:cNvSpPr>
            <a:spLocks/>
          </p:cNvSpPr>
          <p:nvPr/>
        </p:nvSpPr>
        <p:spPr bwMode="auto">
          <a:xfrm>
            <a:off x="6794500" y="5260975"/>
            <a:ext cx="31750" cy="22225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7" y="0"/>
              </a:cxn>
              <a:cxn ang="0">
                <a:pos x="20" y="7"/>
              </a:cxn>
              <a:cxn ang="0">
                <a:pos x="13" y="14"/>
              </a:cxn>
              <a:cxn ang="0">
                <a:pos x="0" y="7"/>
              </a:cxn>
            </a:cxnLst>
            <a:rect l="0" t="0" r="r" b="b"/>
            <a:pathLst>
              <a:path w="20" h="14">
                <a:moveTo>
                  <a:pt x="0" y="7"/>
                </a:moveTo>
                <a:lnTo>
                  <a:pt x="7" y="0"/>
                </a:lnTo>
                <a:lnTo>
                  <a:pt x="20" y="7"/>
                </a:lnTo>
                <a:lnTo>
                  <a:pt x="13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17" name="Freeform 177"/>
          <p:cNvSpPr>
            <a:spLocks/>
          </p:cNvSpPr>
          <p:nvPr/>
        </p:nvSpPr>
        <p:spPr bwMode="auto">
          <a:xfrm>
            <a:off x="6553200" y="5272088"/>
            <a:ext cx="261938" cy="492125"/>
          </a:xfrm>
          <a:custGeom>
            <a:avLst/>
            <a:gdLst/>
            <a:ahLst/>
            <a:cxnLst>
              <a:cxn ang="0">
                <a:pos x="0" y="303"/>
              </a:cxn>
              <a:cxn ang="0">
                <a:pos x="14" y="310"/>
              </a:cxn>
              <a:cxn ang="0">
                <a:pos x="165" y="7"/>
              </a:cxn>
              <a:cxn ang="0">
                <a:pos x="152" y="0"/>
              </a:cxn>
              <a:cxn ang="0">
                <a:pos x="0" y="303"/>
              </a:cxn>
            </a:cxnLst>
            <a:rect l="0" t="0" r="r" b="b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2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18" name="Freeform 178"/>
          <p:cNvSpPr>
            <a:spLocks/>
          </p:cNvSpPr>
          <p:nvPr/>
        </p:nvSpPr>
        <p:spPr bwMode="auto">
          <a:xfrm>
            <a:off x="6794500" y="5260975"/>
            <a:ext cx="20638" cy="22225"/>
          </a:xfrm>
          <a:custGeom>
            <a:avLst/>
            <a:gdLst/>
            <a:ahLst/>
            <a:cxnLst>
              <a:cxn ang="0">
                <a:pos x="13" y="7"/>
              </a:cxn>
              <a:cxn ang="0">
                <a:pos x="13" y="0"/>
              </a:cxn>
              <a:cxn ang="0">
                <a:pos x="0" y="7"/>
              </a:cxn>
              <a:cxn ang="0">
                <a:pos x="0" y="14"/>
              </a:cxn>
              <a:cxn ang="0">
                <a:pos x="13" y="7"/>
              </a:cxn>
            </a:cxnLst>
            <a:rect l="0" t="0" r="r" b="b"/>
            <a:pathLst>
              <a:path w="13" h="14">
                <a:moveTo>
                  <a:pt x="13" y="7"/>
                </a:moveTo>
                <a:lnTo>
                  <a:pt x="13" y="0"/>
                </a:lnTo>
                <a:lnTo>
                  <a:pt x="0" y="7"/>
                </a:lnTo>
                <a:lnTo>
                  <a:pt x="0" y="14"/>
                </a:lnTo>
                <a:lnTo>
                  <a:pt x="13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19" name="Freeform 179"/>
          <p:cNvSpPr>
            <a:spLocks/>
          </p:cNvSpPr>
          <p:nvPr/>
        </p:nvSpPr>
        <p:spPr bwMode="auto">
          <a:xfrm>
            <a:off x="7023100" y="5753100"/>
            <a:ext cx="33338" cy="22225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1" y="7"/>
              </a:cxn>
              <a:cxn ang="0">
                <a:pos x="7" y="14"/>
              </a:cxn>
              <a:cxn ang="0">
                <a:pos x="0" y="7"/>
              </a:cxn>
              <a:cxn ang="0">
                <a:pos x="14" y="0"/>
              </a:cxn>
            </a:cxnLst>
            <a:rect l="0" t="0" r="r" b="b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20" name="Freeform 180"/>
          <p:cNvSpPr>
            <a:spLocks/>
          </p:cNvSpPr>
          <p:nvPr/>
        </p:nvSpPr>
        <p:spPr bwMode="auto">
          <a:xfrm>
            <a:off x="6794500" y="5272088"/>
            <a:ext cx="250825" cy="492125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7"/>
              </a:cxn>
              <a:cxn ang="0">
                <a:pos x="144" y="310"/>
              </a:cxn>
              <a:cxn ang="0">
                <a:pos x="158" y="303"/>
              </a:cxn>
              <a:cxn ang="0">
                <a:pos x="13" y="0"/>
              </a:cxn>
            </a:cxnLst>
            <a:rect l="0" t="0" r="r" b="b"/>
            <a:pathLst>
              <a:path w="158" h="310">
                <a:moveTo>
                  <a:pt x="13" y="0"/>
                </a:moveTo>
                <a:lnTo>
                  <a:pt x="0" y="7"/>
                </a:lnTo>
                <a:lnTo>
                  <a:pt x="144" y="310"/>
                </a:lnTo>
                <a:lnTo>
                  <a:pt x="158" y="30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21" name="Rectangle 181"/>
          <p:cNvSpPr>
            <a:spLocks noChangeArrowheads="1"/>
          </p:cNvSpPr>
          <p:nvPr/>
        </p:nvSpPr>
        <p:spPr bwMode="auto">
          <a:xfrm>
            <a:off x="6443663" y="5632450"/>
            <a:ext cx="241300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22" name="Rectangle 182"/>
          <p:cNvSpPr>
            <a:spLocks noChangeArrowheads="1"/>
          </p:cNvSpPr>
          <p:nvPr/>
        </p:nvSpPr>
        <p:spPr bwMode="auto">
          <a:xfrm>
            <a:off x="6443663" y="5632450"/>
            <a:ext cx="241300" cy="2413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23" name="Rectangle 183"/>
          <p:cNvSpPr>
            <a:spLocks noChangeArrowheads="1"/>
          </p:cNvSpPr>
          <p:nvPr/>
        </p:nvSpPr>
        <p:spPr bwMode="auto">
          <a:xfrm>
            <a:off x="6924675" y="5632450"/>
            <a:ext cx="241300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24" name="Rectangle 184"/>
          <p:cNvSpPr>
            <a:spLocks noChangeArrowheads="1"/>
          </p:cNvSpPr>
          <p:nvPr/>
        </p:nvSpPr>
        <p:spPr bwMode="auto">
          <a:xfrm>
            <a:off x="6924675" y="5632450"/>
            <a:ext cx="241300" cy="2413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25" name="Oval 185"/>
          <p:cNvSpPr>
            <a:spLocks noChangeArrowheads="1"/>
          </p:cNvSpPr>
          <p:nvPr/>
        </p:nvSpPr>
        <p:spPr bwMode="auto">
          <a:xfrm>
            <a:off x="6618288" y="5097463"/>
            <a:ext cx="361950" cy="3603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26" name="Oval 186"/>
          <p:cNvSpPr>
            <a:spLocks noChangeArrowheads="1"/>
          </p:cNvSpPr>
          <p:nvPr/>
        </p:nvSpPr>
        <p:spPr bwMode="auto">
          <a:xfrm>
            <a:off x="6619875" y="5097463"/>
            <a:ext cx="360363" cy="360362"/>
          </a:xfrm>
          <a:prstGeom prst="ellipse">
            <a:avLst/>
          </a:prstGeom>
          <a:noFill/>
          <a:ln w="222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27" name="Rectangle 187"/>
          <p:cNvSpPr>
            <a:spLocks noChangeArrowheads="1"/>
          </p:cNvSpPr>
          <p:nvPr/>
        </p:nvSpPr>
        <p:spPr bwMode="auto">
          <a:xfrm>
            <a:off x="6705600" y="5195888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500" dirty="0">
                <a:solidFill>
                  <a:srgbClr val="000000"/>
                </a:solidFill>
                <a:latin typeface="Times" pitchFamily="18" charset="0"/>
              </a:rPr>
              <a:t>54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906429" name="Rectangle 189"/>
          <p:cNvSpPr>
            <a:spLocks noChangeArrowheads="1"/>
          </p:cNvSpPr>
          <p:nvPr/>
        </p:nvSpPr>
        <p:spPr bwMode="auto">
          <a:xfrm>
            <a:off x="5867400" y="6113463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900" i="1">
                <a:solidFill>
                  <a:srgbClr val="FFFF00"/>
                </a:solidFill>
                <a:latin typeface="Times" pitchFamily="18" charset="0"/>
              </a:rPr>
              <a:t>T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06430" name="Rectangle 190"/>
          <p:cNvSpPr>
            <a:spLocks noChangeArrowheads="1"/>
          </p:cNvSpPr>
          <p:nvPr/>
        </p:nvSpPr>
        <p:spPr bwMode="auto">
          <a:xfrm>
            <a:off x="5999163" y="62023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600">
                <a:solidFill>
                  <a:srgbClr val="FFFF00"/>
                </a:solidFill>
                <a:latin typeface="Times" pitchFamily="18" charset="0"/>
              </a:rPr>
              <a:t>0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grpSp>
        <p:nvGrpSpPr>
          <p:cNvPr id="906431" name="Group 191"/>
          <p:cNvGrpSpPr>
            <a:grpSpLocks/>
          </p:cNvGrpSpPr>
          <p:nvPr/>
        </p:nvGrpSpPr>
        <p:grpSpPr bwMode="auto">
          <a:xfrm>
            <a:off x="6818313" y="6113463"/>
            <a:ext cx="246062" cy="333375"/>
            <a:chOff x="4295" y="3881"/>
            <a:chExt cx="155" cy="210"/>
          </a:xfrm>
        </p:grpSpPr>
        <p:sp>
          <p:nvSpPr>
            <p:cNvPr id="906432" name="Rectangle 192"/>
            <p:cNvSpPr>
              <a:spLocks noChangeArrowheads="1"/>
            </p:cNvSpPr>
            <p:nvPr/>
          </p:nvSpPr>
          <p:spPr bwMode="auto">
            <a:xfrm>
              <a:off x="4295" y="3881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1">
                  <a:solidFill>
                    <a:srgbClr val="FFFF00"/>
                  </a:solidFill>
                  <a:latin typeface="Times" pitchFamily="18" charset="0"/>
                </a:rPr>
                <a:t>T</a:t>
              </a:r>
              <a:endParaRPr lang="en-US" sz="2400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906433" name="Rectangle 193"/>
            <p:cNvSpPr>
              <a:spLocks noChangeArrowheads="1"/>
            </p:cNvSpPr>
            <p:nvPr/>
          </p:nvSpPr>
          <p:spPr bwMode="auto">
            <a:xfrm>
              <a:off x="4386" y="3937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600">
                  <a:solidFill>
                    <a:srgbClr val="FFFF00"/>
                  </a:solidFill>
                  <a:latin typeface="Times" pitchFamily="18" charset="0"/>
                </a:rPr>
                <a:t>1</a:t>
              </a:r>
              <a:endParaRPr lang="en-US" sz="2400">
                <a:solidFill>
                  <a:srgbClr val="FFFF00"/>
                </a:solidFill>
                <a:latin typeface="Tahoma" pitchFamily="34" charset="0"/>
              </a:endParaRPr>
            </a:p>
          </p:txBody>
        </p:sp>
      </p:grpSp>
      <p:sp>
        <p:nvSpPr>
          <p:cNvPr id="906434" name="Rectangle 194"/>
          <p:cNvSpPr>
            <a:spLocks noChangeArrowheads="1"/>
          </p:cNvSpPr>
          <p:nvPr/>
        </p:nvSpPr>
        <p:spPr bwMode="auto">
          <a:xfrm>
            <a:off x="7670800" y="5578475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900" i="1">
                <a:solidFill>
                  <a:srgbClr val="FFFF00"/>
                </a:solidFill>
                <a:latin typeface="Times" pitchFamily="18" charset="0"/>
              </a:rPr>
              <a:t>T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06435" name="Rectangle 195"/>
          <p:cNvSpPr>
            <a:spLocks noChangeArrowheads="1"/>
          </p:cNvSpPr>
          <p:nvPr/>
        </p:nvSpPr>
        <p:spPr bwMode="auto">
          <a:xfrm>
            <a:off x="7815263" y="56657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600">
                <a:solidFill>
                  <a:srgbClr val="FFFF00"/>
                </a:solidFill>
                <a:latin typeface="Times" pitchFamily="18" charset="0"/>
              </a:rPr>
              <a:t>2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06436" name="Rectangle 196"/>
          <p:cNvSpPr>
            <a:spLocks noChangeArrowheads="1"/>
          </p:cNvSpPr>
          <p:nvPr/>
        </p:nvSpPr>
        <p:spPr bwMode="auto">
          <a:xfrm>
            <a:off x="8539163" y="6019800"/>
            <a:ext cx="1349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900" i="1">
                <a:solidFill>
                  <a:srgbClr val="FFFF00"/>
                </a:solidFill>
                <a:latin typeface="Times" pitchFamily="18" charset="0"/>
              </a:rPr>
              <a:t>T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06437" name="Rectangle 197"/>
          <p:cNvSpPr>
            <a:spLocks noChangeArrowheads="1"/>
          </p:cNvSpPr>
          <p:nvPr/>
        </p:nvSpPr>
        <p:spPr bwMode="auto">
          <a:xfrm>
            <a:off x="8661400" y="61563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600">
                <a:solidFill>
                  <a:srgbClr val="FFFF00"/>
                </a:solidFill>
                <a:latin typeface="Times" pitchFamily="18" charset="0"/>
              </a:rPr>
              <a:t>3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06441" name="Text Box 201"/>
          <p:cNvSpPr txBox="1">
            <a:spLocks noChangeArrowheads="1"/>
          </p:cNvSpPr>
          <p:nvPr/>
        </p:nvSpPr>
        <p:spPr bwMode="auto">
          <a:xfrm>
            <a:off x="2874963" y="5521325"/>
            <a:ext cx="2209800" cy="457200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spcBef>
                <a:spcPct val="50000"/>
              </a:spcBef>
              <a:defRPr sz="2400">
                <a:solidFill>
                  <a:srgbClr val="FFFF00"/>
                </a:solidFill>
                <a:latin typeface="Times New Roman" pitchFamily="18" charset="0"/>
              </a:defRPr>
            </a:lvl1pPr>
          </a:lstStyle>
          <a:p>
            <a:r>
              <a:rPr lang="en-US" altLang="en-US" dirty="0"/>
              <a:t>...balanced</a:t>
            </a:r>
          </a:p>
        </p:txBody>
      </p:sp>
      <p:grpSp>
        <p:nvGrpSpPr>
          <p:cNvPr id="906443" name="Group 203"/>
          <p:cNvGrpSpPr>
            <a:grpSpLocks/>
          </p:cNvGrpSpPr>
          <p:nvPr/>
        </p:nvGrpSpPr>
        <p:grpSpPr bwMode="auto">
          <a:xfrm>
            <a:off x="2878138" y="3352800"/>
            <a:ext cx="246062" cy="333375"/>
            <a:chOff x="4295" y="3881"/>
            <a:chExt cx="155" cy="210"/>
          </a:xfrm>
        </p:grpSpPr>
        <p:sp>
          <p:nvSpPr>
            <p:cNvPr id="906444" name="Rectangle 204"/>
            <p:cNvSpPr>
              <a:spLocks noChangeArrowheads="1"/>
            </p:cNvSpPr>
            <p:nvPr/>
          </p:nvSpPr>
          <p:spPr bwMode="auto">
            <a:xfrm>
              <a:off x="4295" y="3881"/>
              <a:ext cx="85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1">
                  <a:solidFill>
                    <a:schemeClr val="bg2"/>
                  </a:solidFill>
                  <a:latin typeface="Times" pitchFamily="18" charset="0"/>
                </a:rPr>
                <a:t>T</a:t>
              </a:r>
              <a:endParaRPr lang="en-US" sz="2400">
                <a:solidFill>
                  <a:schemeClr val="bg2"/>
                </a:solidFill>
                <a:latin typeface="Tahoma" pitchFamily="34" charset="0"/>
              </a:endParaRPr>
            </a:p>
          </p:txBody>
        </p:sp>
        <p:sp>
          <p:nvSpPr>
            <p:cNvPr id="906445" name="Rectangle 205"/>
            <p:cNvSpPr>
              <a:spLocks noChangeArrowheads="1"/>
            </p:cNvSpPr>
            <p:nvPr/>
          </p:nvSpPr>
          <p:spPr bwMode="auto">
            <a:xfrm>
              <a:off x="4386" y="3937"/>
              <a:ext cx="64" cy="15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600">
                  <a:solidFill>
                    <a:schemeClr val="bg2"/>
                  </a:solidFill>
                  <a:latin typeface="Times" pitchFamily="18" charset="0"/>
                </a:rPr>
                <a:t>1</a:t>
              </a:r>
              <a:endParaRPr lang="en-US" sz="2400">
                <a:solidFill>
                  <a:schemeClr val="bg2"/>
                </a:solidFill>
                <a:latin typeface="Tahoma" pitchFamily="34" charset="0"/>
              </a:endParaRPr>
            </a:p>
          </p:txBody>
        </p:sp>
      </p:grpSp>
      <p:sp>
        <p:nvSpPr>
          <p:cNvPr id="906447" name="AutoShape 207"/>
          <p:cNvSpPr>
            <a:spLocks noChangeAspect="1" noChangeArrowheads="1" noTextEdit="1"/>
          </p:cNvSpPr>
          <p:nvPr/>
        </p:nvSpPr>
        <p:spPr bwMode="auto">
          <a:xfrm>
            <a:off x="304800" y="1143001"/>
            <a:ext cx="4560888" cy="285522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49" name="Freeform 209"/>
          <p:cNvSpPr>
            <a:spLocks/>
          </p:cNvSpPr>
          <p:nvPr/>
        </p:nvSpPr>
        <p:spPr bwMode="auto">
          <a:xfrm>
            <a:off x="3433763" y="3105150"/>
            <a:ext cx="11112" cy="66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6"/>
              </a:cxn>
              <a:cxn ang="0">
                <a:pos x="7" y="42"/>
              </a:cxn>
            </a:cxnLst>
            <a:rect l="0" t="0" r="r" b="b"/>
            <a:pathLst>
              <a:path w="7" h="42">
                <a:moveTo>
                  <a:pt x="0" y="0"/>
                </a:moveTo>
                <a:lnTo>
                  <a:pt x="0" y="36"/>
                </a:lnTo>
                <a:lnTo>
                  <a:pt x="7" y="4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50" name="Line 210"/>
          <p:cNvSpPr>
            <a:spLocks noChangeShapeType="1"/>
          </p:cNvSpPr>
          <p:nvPr/>
        </p:nvSpPr>
        <p:spPr bwMode="auto">
          <a:xfrm>
            <a:off x="3487738" y="3198813"/>
            <a:ext cx="84137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51" name="Freeform 211"/>
          <p:cNvSpPr>
            <a:spLocks/>
          </p:cNvSpPr>
          <p:nvPr/>
        </p:nvSpPr>
        <p:spPr bwMode="auto">
          <a:xfrm>
            <a:off x="3635375" y="3208338"/>
            <a:ext cx="746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0"/>
              </a:cxn>
              <a:cxn ang="0">
                <a:pos x="47" y="0"/>
              </a:cxn>
            </a:cxnLst>
            <a:rect l="0" t="0" r="r" b="b"/>
            <a:pathLst>
              <a:path w="47">
                <a:moveTo>
                  <a:pt x="0" y="0"/>
                </a:moveTo>
                <a:lnTo>
                  <a:pt x="27" y="0"/>
                </a:lnTo>
                <a:lnTo>
                  <a:pt x="47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52" name="Line 212"/>
          <p:cNvSpPr>
            <a:spLocks noChangeShapeType="1"/>
          </p:cNvSpPr>
          <p:nvPr/>
        </p:nvSpPr>
        <p:spPr bwMode="auto">
          <a:xfrm flipV="1">
            <a:off x="3773488" y="3198813"/>
            <a:ext cx="85725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53" name="Freeform 213"/>
          <p:cNvSpPr>
            <a:spLocks/>
          </p:cNvSpPr>
          <p:nvPr/>
        </p:nvSpPr>
        <p:spPr bwMode="auto">
          <a:xfrm>
            <a:off x="3911600" y="3124200"/>
            <a:ext cx="31750" cy="6667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3" y="30"/>
              </a:cxn>
              <a:cxn ang="0">
                <a:pos x="20" y="0"/>
              </a:cxn>
            </a:cxnLst>
            <a:rect l="0" t="0" r="r" b="b"/>
            <a:pathLst>
              <a:path w="20" h="42">
                <a:moveTo>
                  <a:pt x="0" y="42"/>
                </a:moveTo>
                <a:lnTo>
                  <a:pt x="13" y="30"/>
                </a:lnTo>
                <a:lnTo>
                  <a:pt x="2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54" name="Freeform 214"/>
          <p:cNvSpPr>
            <a:spLocks/>
          </p:cNvSpPr>
          <p:nvPr/>
        </p:nvSpPr>
        <p:spPr bwMode="auto">
          <a:xfrm>
            <a:off x="3932238" y="3000375"/>
            <a:ext cx="11112" cy="76200"/>
          </a:xfrm>
          <a:custGeom>
            <a:avLst/>
            <a:gdLst/>
            <a:ahLst/>
            <a:cxnLst>
              <a:cxn ang="0">
                <a:pos x="7" y="48"/>
              </a:cxn>
              <a:cxn ang="0">
                <a:pos x="7" y="6"/>
              </a:cxn>
              <a:cxn ang="0">
                <a:pos x="0" y="0"/>
              </a:cxn>
            </a:cxnLst>
            <a:rect l="0" t="0" r="r" b="b"/>
            <a:pathLst>
              <a:path w="7" h="48">
                <a:moveTo>
                  <a:pt x="7" y="48"/>
                </a:moveTo>
                <a:lnTo>
                  <a:pt x="7" y="6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55" name="Line 215"/>
          <p:cNvSpPr>
            <a:spLocks noChangeShapeType="1"/>
          </p:cNvSpPr>
          <p:nvPr/>
        </p:nvSpPr>
        <p:spPr bwMode="auto">
          <a:xfrm flipH="1" flipV="1">
            <a:off x="3859213" y="2895600"/>
            <a:ext cx="41275" cy="57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56" name="Freeform 216"/>
          <p:cNvSpPr>
            <a:spLocks/>
          </p:cNvSpPr>
          <p:nvPr/>
        </p:nvSpPr>
        <p:spPr bwMode="auto">
          <a:xfrm>
            <a:off x="3733800" y="2743200"/>
            <a:ext cx="52388" cy="57150"/>
          </a:xfrm>
          <a:custGeom>
            <a:avLst/>
            <a:gdLst/>
            <a:ahLst/>
            <a:cxnLst>
              <a:cxn ang="0">
                <a:pos x="33" y="36"/>
              </a:cxn>
              <a:cxn ang="0">
                <a:pos x="33" y="36"/>
              </a:cxn>
              <a:cxn ang="0">
                <a:pos x="0" y="0"/>
              </a:cxn>
            </a:cxnLst>
            <a:rect l="0" t="0" r="r" b="b"/>
            <a:pathLst>
              <a:path w="33" h="36">
                <a:moveTo>
                  <a:pt x="33" y="36"/>
                </a:moveTo>
                <a:lnTo>
                  <a:pt x="33" y="36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57" name="Freeform 217"/>
          <p:cNvSpPr>
            <a:spLocks/>
          </p:cNvSpPr>
          <p:nvPr/>
        </p:nvSpPr>
        <p:spPr bwMode="auto">
          <a:xfrm>
            <a:off x="3657600" y="2735263"/>
            <a:ext cx="73025" cy="19050"/>
          </a:xfrm>
          <a:custGeom>
            <a:avLst/>
            <a:gdLst/>
            <a:ahLst/>
            <a:cxnLst>
              <a:cxn ang="0">
                <a:pos x="46" y="12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46" h="12">
                <a:moveTo>
                  <a:pt x="46" y="12"/>
                </a:moveTo>
                <a:lnTo>
                  <a:pt x="6" y="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58" name="Line 218"/>
          <p:cNvSpPr>
            <a:spLocks noChangeShapeType="1"/>
          </p:cNvSpPr>
          <p:nvPr/>
        </p:nvSpPr>
        <p:spPr bwMode="auto">
          <a:xfrm flipH="1">
            <a:off x="3551238" y="2763838"/>
            <a:ext cx="52387" cy="57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59" name="Line 219"/>
          <p:cNvSpPr>
            <a:spLocks noChangeShapeType="1"/>
          </p:cNvSpPr>
          <p:nvPr/>
        </p:nvSpPr>
        <p:spPr bwMode="auto">
          <a:xfrm flipH="1">
            <a:off x="3476625" y="2868613"/>
            <a:ext cx="42863" cy="650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60" name="Freeform 220"/>
          <p:cNvSpPr>
            <a:spLocks/>
          </p:cNvSpPr>
          <p:nvPr/>
        </p:nvSpPr>
        <p:spPr bwMode="auto">
          <a:xfrm>
            <a:off x="3433763" y="2971800"/>
            <a:ext cx="11112" cy="76200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0" y="12"/>
              </a:cxn>
              <a:cxn ang="0">
                <a:pos x="0" y="48"/>
              </a:cxn>
            </a:cxnLst>
            <a:rect l="0" t="0" r="r" b="b"/>
            <a:pathLst>
              <a:path w="7" h="48">
                <a:moveTo>
                  <a:pt x="7" y="0"/>
                </a:moveTo>
                <a:lnTo>
                  <a:pt x="0" y="12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61" name="Line 221"/>
          <p:cNvSpPr>
            <a:spLocks noChangeShapeType="1"/>
          </p:cNvSpPr>
          <p:nvPr/>
        </p:nvSpPr>
        <p:spPr bwMode="auto">
          <a:xfrm>
            <a:off x="1620838" y="3009900"/>
            <a:ext cx="9525" cy="666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62" name="Freeform 222"/>
          <p:cNvSpPr>
            <a:spLocks/>
          </p:cNvSpPr>
          <p:nvPr/>
        </p:nvSpPr>
        <p:spPr bwMode="auto">
          <a:xfrm>
            <a:off x="1641475" y="3133725"/>
            <a:ext cx="52388" cy="5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18"/>
              </a:cxn>
              <a:cxn ang="0">
                <a:pos x="27" y="36"/>
              </a:cxn>
              <a:cxn ang="0">
                <a:pos x="33" y="36"/>
              </a:cxn>
            </a:cxnLst>
            <a:rect l="0" t="0" r="r" b="b"/>
            <a:pathLst>
              <a:path w="33" h="36">
                <a:moveTo>
                  <a:pt x="0" y="0"/>
                </a:moveTo>
                <a:lnTo>
                  <a:pt x="7" y="18"/>
                </a:lnTo>
                <a:lnTo>
                  <a:pt x="27" y="36"/>
                </a:lnTo>
                <a:lnTo>
                  <a:pt x="33" y="36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63" name="Freeform 223"/>
          <p:cNvSpPr>
            <a:spLocks/>
          </p:cNvSpPr>
          <p:nvPr/>
        </p:nvSpPr>
        <p:spPr bwMode="auto">
          <a:xfrm>
            <a:off x="1747838" y="3198813"/>
            <a:ext cx="84137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" y="6"/>
              </a:cxn>
              <a:cxn ang="0">
                <a:pos x="53" y="6"/>
              </a:cxn>
            </a:cxnLst>
            <a:rect l="0" t="0" r="r" b="b"/>
            <a:pathLst>
              <a:path w="53" h="6">
                <a:moveTo>
                  <a:pt x="0" y="0"/>
                </a:moveTo>
                <a:lnTo>
                  <a:pt x="47" y="6"/>
                </a:lnTo>
                <a:lnTo>
                  <a:pt x="53" y="6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64" name="Line 224"/>
          <p:cNvSpPr>
            <a:spLocks noChangeShapeType="1"/>
          </p:cNvSpPr>
          <p:nvPr/>
        </p:nvSpPr>
        <p:spPr bwMode="auto">
          <a:xfrm>
            <a:off x="1895475" y="3208338"/>
            <a:ext cx="85725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65" name="Freeform 225"/>
          <p:cNvSpPr>
            <a:spLocks/>
          </p:cNvSpPr>
          <p:nvPr/>
        </p:nvSpPr>
        <p:spPr bwMode="auto">
          <a:xfrm>
            <a:off x="2044700" y="3208338"/>
            <a:ext cx="841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0"/>
              </a:cxn>
              <a:cxn ang="0">
                <a:pos x="53" y="0"/>
              </a:cxn>
            </a:cxnLst>
            <a:rect l="0" t="0" r="r" b="b"/>
            <a:pathLst>
              <a:path w="53">
                <a:moveTo>
                  <a:pt x="0" y="0"/>
                </a:moveTo>
                <a:lnTo>
                  <a:pt x="27" y="0"/>
                </a:lnTo>
                <a:lnTo>
                  <a:pt x="53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66" name="Line 226"/>
          <p:cNvSpPr>
            <a:spLocks noChangeShapeType="1"/>
          </p:cNvSpPr>
          <p:nvPr/>
        </p:nvSpPr>
        <p:spPr bwMode="auto">
          <a:xfrm>
            <a:off x="2182813" y="3208338"/>
            <a:ext cx="84137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67" name="Freeform 227"/>
          <p:cNvSpPr>
            <a:spLocks/>
          </p:cNvSpPr>
          <p:nvPr/>
        </p:nvSpPr>
        <p:spPr bwMode="auto">
          <a:xfrm>
            <a:off x="2330450" y="3198813"/>
            <a:ext cx="85725" cy="9525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20" y="6"/>
              </a:cxn>
              <a:cxn ang="0">
                <a:pos x="54" y="0"/>
              </a:cxn>
            </a:cxnLst>
            <a:rect l="0" t="0" r="r" b="b"/>
            <a:pathLst>
              <a:path w="54" h="6">
                <a:moveTo>
                  <a:pt x="0" y="6"/>
                </a:moveTo>
                <a:lnTo>
                  <a:pt x="20" y="6"/>
                </a:lnTo>
                <a:lnTo>
                  <a:pt x="54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68" name="Freeform 228"/>
          <p:cNvSpPr>
            <a:spLocks/>
          </p:cNvSpPr>
          <p:nvPr/>
        </p:nvSpPr>
        <p:spPr bwMode="auto">
          <a:xfrm>
            <a:off x="2479675" y="3152775"/>
            <a:ext cx="63500" cy="3810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13" y="24"/>
              </a:cxn>
              <a:cxn ang="0">
                <a:pos x="33" y="12"/>
              </a:cxn>
              <a:cxn ang="0">
                <a:pos x="40" y="0"/>
              </a:cxn>
            </a:cxnLst>
            <a:rect l="0" t="0" r="r" b="b"/>
            <a:pathLst>
              <a:path w="40" h="24">
                <a:moveTo>
                  <a:pt x="0" y="24"/>
                </a:moveTo>
                <a:lnTo>
                  <a:pt x="13" y="24"/>
                </a:lnTo>
                <a:lnTo>
                  <a:pt x="33" y="12"/>
                </a:lnTo>
                <a:lnTo>
                  <a:pt x="4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69" name="Freeform 229"/>
          <p:cNvSpPr>
            <a:spLocks/>
          </p:cNvSpPr>
          <p:nvPr/>
        </p:nvSpPr>
        <p:spPr bwMode="auto">
          <a:xfrm>
            <a:off x="2563813" y="3028950"/>
            <a:ext cx="22225" cy="762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14" y="0"/>
              </a:cxn>
              <a:cxn ang="0">
                <a:pos x="14" y="0"/>
              </a:cxn>
            </a:cxnLst>
            <a:rect l="0" t="0" r="r" b="b"/>
            <a:pathLst>
              <a:path w="14" h="48">
                <a:moveTo>
                  <a:pt x="0" y="48"/>
                </a:moveTo>
                <a:lnTo>
                  <a:pt x="14" y="0"/>
                </a:lnTo>
                <a:lnTo>
                  <a:pt x="14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70" name="Freeform 230"/>
          <p:cNvSpPr>
            <a:spLocks/>
          </p:cNvSpPr>
          <p:nvPr/>
        </p:nvSpPr>
        <p:spPr bwMode="auto">
          <a:xfrm>
            <a:off x="2586038" y="2905125"/>
            <a:ext cx="9525" cy="6667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6" y="12"/>
              </a:cxn>
              <a:cxn ang="0">
                <a:pos x="0" y="0"/>
              </a:cxn>
            </a:cxnLst>
            <a:rect l="0" t="0" r="r" b="b"/>
            <a:pathLst>
              <a:path w="6" h="42">
                <a:moveTo>
                  <a:pt x="0" y="42"/>
                </a:moveTo>
                <a:lnTo>
                  <a:pt x="6" y="12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71" name="Freeform 231"/>
          <p:cNvSpPr>
            <a:spLocks/>
          </p:cNvSpPr>
          <p:nvPr/>
        </p:nvSpPr>
        <p:spPr bwMode="auto">
          <a:xfrm>
            <a:off x="2543175" y="2782888"/>
            <a:ext cx="31750" cy="66675"/>
          </a:xfrm>
          <a:custGeom>
            <a:avLst/>
            <a:gdLst/>
            <a:ahLst/>
            <a:cxnLst>
              <a:cxn ang="0">
                <a:pos x="20" y="42"/>
              </a:cxn>
              <a:cxn ang="0">
                <a:pos x="20" y="30"/>
              </a:cxn>
              <a:cxn ang="0">
                <a:pos x="0" y="0"/>
              </a:cxn>
            </a:cxnLst>
            <a:rect l="0" t="0" r="r" b="b"/>
            <a:pathLst>
              <a:path w="20" h="42">
                <a:moveTo>
                  <a:pt x="20" y="42"/>
                </a:moveTo>
                <a:lnTo>
                  <a:pt x="20" y="3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72" name="Freeform 232"/>
          <p:cNvSpPr>
            <a:spLocks/>
          </p:cNvSpPr>
          <p:nvPr/>
        </p:nvSpPr>
        <p:spPr bwMode="auto">
          <a:xfrm>
            <a:off x="2457450" y="2668588"/>
            <a:ext cx="53975" cy="66675"/>
          </a:xfrm>
          <a:custGeom>
            <a:avLst/>
            <a:gdLst/>
            <a:ahLst/>
            <a:cxnLst>
              <a:cxn ang="0">
                <a:pos x="34" y="42"/>
              </a:cxn>
              <a:cxn ang="0">
                <a:pos x="27" y="36"/>
              </a:cxn>
              <a:cxn ang="0">
                <a:pos x="0" y="0"/>
              </a:cxn>
            </a:cxnLst>
            <a:rect l="0" t="0" r="r" b="b"/>
            <a:pathLst>
              <a:path w="34" h="42">
                <a:moveTo>
                  <a:pt x="34" y="42"/>
                </a:moveTo>
                <a:lnTo>
                  <a:pt x="27" y="36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73" name="Line 233"/>
          <p:cNvSpPr>
            <a:spLocks noChangeShapeType="1"/>
          </p:cNvSpPr>
          <p:nvPr/>
        </p:nvSpPr>
        <p:spPr bwMode="auto">
          <a:xfrm flipH="1" flipV="1">
            <a:off x="2373313" y="2565400"/>
            <a:ext cx="52387" cy="650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74" name="Line 234"/>
          <p:cNvSpPr>
            <a:spLocks noChangeShapeType="1"/>
          </p:cNvSpPr>
          <p:nvPr/>
        </p:nvSpPr>
        <p:spPr bwMode="auto">
          <a:xfrm flipH="1" flipV="1">
            <a:off x="2278063" y="2470150"/>
            <a:ext cx="52387" cy="57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75" name="Line 235"/>
          <p:cNvSpPr>
            <a:spLocks noChangeShapeType="1"/>
          </p:cNvSpPr>
          <p:nvPr/>
        </p:nvSpPr>
        <p:spPr bwMode="auto">
          <a:xfrm flipH="1" flipV="1">
            <a:off x="2182813" y="2365375"/>
            <a:ext cx="63500" cy="57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76" name="Freeform 236"/>
          <p:cNvSpPr>
            <a:spLocks/>
          </p:cNvSpPr>
          <p:nvPr/>
        </p:nvSpPr>
        <p:spPr bwMode="auto">
          <a:xfrm>
            <a:off x="2055813" y="2317750"/>
            <a:ext cx="84137" cy="19050"/>
          </a:xfrm>
          <a:custGeom>
            <a:avLst/>
            <a:gdLst/>
            <a:ahLst/>
            <a:cxnLst>
              <a:cxn ang="0">
                <a:pos x="53" y="12"/>
              </a:cxn>
              <a:cxn ang="0">
                <a:pos x="40" y="6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53" h="12">
                <a:moveTo>
                  <a:pt x="53" y="12"/>
                </a:moveTo>
                <a:lnTo>
                  <a:pt x="40" y="6"/>
                </a:lnTo>
                <a:lnTo>
                  <a:pt x="6" y="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77" name="Freeform 237"/>
          <p:cNvSpPr>
            <a:spLocks/>
          </p:cNvSpPr>
          <p:nvPr/>
        </p:nvSpPr>
        <p:spPr bwMode="auto">
          <a:xfrm>
            <a:off x="1938338" y="2336800"/>
            <a:ext cx="63500" cy="47625"/>
          </a:xfrm>
          <a:custGeom>
            <a:avLst/>
            <a:gdLst/>
            <a:ahLst/>
            <a:cxnLst>
              <a:cxn ang="0">
                <a:pos x="40" y="0"/>
              </a:cxn>
              <a:cxn ang="0">
                <a:pos x="7" y="24"/>
              </a:cxn>
              <a:cxn ang="0">
                <a:pos x="0" y="30"/>
              </a:cxn>
            </a:cxnLst>
            <a:rect l="0" t="0" r="r" b="b"/>
            <a:pathLst>
              <a:path w="40" h="30">
                <a:moveTo>
                  <a:pt x="40" y="0"/>
                </a:moveTo>
                <a:lnTo>
                  <a:pt x="7" y="24"/>
                </a:lnTo>
                <a:lnTo>
                  <a:pt x="0" y="3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78" name="Line 238"/>
          <p:cNvSpPr>
            <a:spLocks noChangeShapeType="1"/>
          </p:cNvSpPr>
          <p:nvPr/>
        </p:nvSpPr>
        <p:spPr bwMode="auto">
          <a:xfrm flipH="1">
            <a:off x="1843088" y="2432050"/>
            <a:ext cx="52387" cy="57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79" name="Freeform 239"/>
          <p:cNvSpPr>
            <a:spLocks/>
          </p:cNvSpPr>
          <p:nvPr/>
        </p:nvSpPr>
        <p:spPr bwMode="auto">
          <a:xfrm>
            <a:off x="1757363" y="2527300"/>
            <a:ext cx="53975" cy="65088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27" y="6"/>
              </a:cxn>
              <a:cxn ang="0">
                <a:pos x="0" y="41"/>
              </a:cxn>
            </a:cxnLst>
            <a:rect l="0" t="0" r="r" b="b"/>
            <a:pathLst>
              <a:path w="34" h="41">
                <a:moveTo>
                  <a:pt x="34" y="0"/>
                </a:moveTo>
                <a:lnTo>
                  <a:pt x="27" y="6"/>
                </a:lnTo>
                <a:lnTo>
                  <a:pt x="0" y="41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80" name="Line 240"/>
          <p:cNvSpPr>
            <a:spLocks noChangeShapeType="1"/>
          </p:cNvSpPr>
          <p:nvPr/>
        </p:nvSpPr>
        <p:spPr bwMode="auto">
          <a:xfrm flipH="1">
            <a:off x="1673225" y="2640013"/>
            <a:ext cx="52388" cy="57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81" name="Freeform 241"/>
          <p:cNvSpPr>
            <a:spLocks/>
          </p:cNvSpPr>
          <p:nvPr/>
        </p:nvSpPr>
        <p:spPr bwMode="auto">
          <a:xfrm>
            <a:off x="1620838" y="2754313"/>
            <a:ext cx="31750" cy="6667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30"/>
              </a:cxn>
              <a:cxn ang="0">
                <a:pos x="0" y="42"/>
              </a:cxn>
            </a:cxnLst>
            <a:rect l="0" t="0" r="r" b="b"/>
            <a:pathLst>
              <a:path w="20" h="42">
                <a:moveTo>
                  <a:pt x="20" y="0"/>
                </a:moveTo>
                <a:lnTo>
                  <a:pt x="0" y="30"/>
                </a:lnTo>
                <a:lnTo>
                  <a:pt x="0" y="4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82" name="Line 242"/>
          <p:cNvSpPr>
            <a:spLocks noChangeShapeType="1"/>
          </p:cNvSpPr>
          <p:nvPr/>
        </p:nvSpPr>
        <p:spPr bwMode="auto">
          <a:xfrm>
            <a:off x="1620838" y="2878138"/>
            <a:ext cx="0" cy="746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83" name="Line 243"/>
          <p:cNvSpPr>
            <a:spLocks noChangeShapeType="1"/>
          </p:cNvSpPr>
          <p:nvPr/>
        </p:nvSpPr>
        <p:spPr bwMode="auto">
          <a:xfrm>
            <a:off x="3943350" y="2592388"/>
            <a:ext cx="1111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84" name="Freeform 244"/>
          <p:cNvSpPr>
            <a:spLocks/>
          </p:cNvSpPr>
          <p:nvPr/>
        </p:nvSpPr>
        <p:spPr bwMode="auto">
          <a:xfrm>
            <a:off x="3954463" y="2735263"/>
            <a:ext cx="63500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12"/>
              </a:cxn>
              <a:cxn ang="0">
                <a:pos x="26" y="24"/>
              </a:cxn>
              <a:cxn ang="0">
                <a:pos x="40" y="30"/>
              </a:cxn>
            </a:cxnLst>
            <a:rect l="0" t="0" r="r" b="b"/>
            <a:pathLst>
              <a:path w="40" h="30">
                <a:moveTo>
                  <a:pt x="0" y="0"/>
                </a:moveTo>
                <a:lnTo>
                  <a:pt x="6" y="12"/>
                </a:lnTo>
                <a:lnTo>
                  <a:pt x="26" y="24"/>
                </a:lnTo>
                <a:lnTo>
                  <a:pt x="40" y="3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85" name="Freeform 245"/>
          <p:cNvSpPr>
            <a:spLocks/>
          </p:cNvSpPr>
          <p:nvPr/>
        </p:nvSpPr>
        <p:spPr bwMode="auto">
          <a:xfrm>
            <a:off x="4081463" y="2792413"/>
            <a:ext cx="84137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6"/>
              </a:cxn>
              <a:cxn ang="0">
                <a:pos x="53" y="6"/>
              </a:cxn>
            </a:cxnLst>
            <a:rect l="0" t="0" r="r" b="b"/>
            <a:pathLst>
              <a:path w="53" h="6">
                <a:moveTo>
                  <a:pt x="0" y="0"/>
                </a:moveTo>
                <a:lnTo>
                  <a:pt x="27" y="6"/>
                </a:lnTo>
                <a:lnTo>
                  <a:pt x="53" y="6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86" name="Line 246"/>
          <p:cNvSpPr>
            <a:spLocks noChangeShapeType="1"/>
          </p:cNvSpPr>
          <p:nvPr/>
        </p:nvSpPr>
        <p:spPr bwMode="auto">
          <a:xfrm>
            <a:off x="4229100" y="2801938"/>
            <a:ext cx="85725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87" name="Line 247"/>
          <p:cNvSpPr>
            <a:spLocks noChangeShapeType="1"/>
          </p:cNvSpPr>
          <p:nvPr/>
        </p:nvSpPr>
        <p:spPr bwMode="auto">
          <a:xfrm>
            <a:off x="4378325" y="2801938"/>
            <a:ext cx="95250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88" name="Freeform 248"/>
          <p:cNvSpPr>
            <a:spLocks/>
          </p:cNvSpPr>
          <p:nvPr/>
        </p:nvSpPr>
        <p:spPr bwMode="auto">
          <a:xfrm>
            <a:off x="4537075" y="2792413"/>
            <a:ext cx="85725" cy="9525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40" y="6"/>
              </a:cxn>
              <a:cxn ang="0">
                <a:pos x="54" y="0"/>
              </a:cxn>
            </a:cxnLst>
            <a:rect l="0" t="0" r="r" b="b"/>
            <a:pathLst>
              <a:path w="54" h="6">
                <a:moveTo>
                  <a:pt x="0" y="6"/>
                </a:moveTo>
                <a:lnTo>
                  <a:pt x="40" y="6"/>
                </a:lnTo>
                <a:lnTo>
                  <a:pt x="54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89" name="Freeform 249"/>
          <p:cNvSpPr>
            <a:spLocks/>
          </p:cNvSpPr>
          <p:nvPr/>
        </p:nvSpPr>
        <p:spPr bwMode="auto">
          <a:xfrm>
            <a:off x="4686300" y="2754313"/>
            <a:ext cx="73025" cy="28575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6" y="18"/>
              </a:cxn>
              <a:cxn ang="0">
                <a:pos x="46" y="0"/>
              </a:cxn>
              <a:cxn ang="0">
                <a:pos x="46" y="0"/>
              </a:cxn>
            </a:cxnLst>
            <a:rect l="0" t="0" r="r" b="b"/>
            <a:pathLst>
              <a:path w="46" h="18">
                <a:moveTo>
                  <a:pt x="0" y="18"/>
                </a:moveTo>
                <a:lnTo>
                  <a:pt x="26" y="18"/>
                </a:lnTo>
                <a:lnTo>
                  <a:pt x="46" y="0"/>
                </a:lnTo>
                <a:lnTo>
                  <a:pt x="46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90" name="Line 250"/>
          <p:cNvSpPr>
            <a:spLocks noChangeShapeType="1"/>
          </p:cNvSpPr>
          <p:nvPr/>
        </p:nvSpPr>
        <p:spPr bwMode="auto">
          <a:xfrm flipV="1">
            <a:off x="4781550" y="2620963"/>
            <a:ext cx="20638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91" name="Freeform 251"/>
          <p:cNvSpPr>
            <a:spLocks/>
          </p:cNvSpPr>
          <p:nvPr/>
        </p:nvSpPr>
        <p:spPr bwMode="auto">
          <a:xfrm>
            <a:off x="4802188" y="2489200"/>
            <a:ext cx="11112" cy="762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7" y="12"/>
              </a:cxn>
              <a:cxn ang="0">
                <a:pos x="0" y="0"/>
              </a:cxn>
            </a:cxnLst>
            <a:rect l="0" t="0" r="r" b="b"/>
            <a:pathLst>
              <a:path w="7" h="48">
                <a:moveTo>
                  <a:pt x="0" y="48"/>
                </a:moveTo>
                <a:lnTo>
                  <a:pt x="7" y="12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92" name="Freeform 252"/>
          <p:cNvSpPr>
            <a:spLocks/>
          </p:cNvSpPr>
          <p:nvPr/>
        </p:nvSpPr>
        <p:spPr bwMode="auto">
          <a:xfrm>
            <a:off x="4757738" y="2365375"/>
            <a:ext cx="42862" cy="66675"/>
          </a:xfrm>
          <a:custGeom>
            <a:avLst/>
            <a:gdLst/>
            <a:ahLst/>
            <a:cxnLst>
              <a:cxn ang="0">
                <a:pos x="27" y="42"/>
              </a:cxn>
              <a:cxn ang="0">
                <a:pos x="27" y="36"/>
              </a:cxn>
              <a:cxn ang="0">
                <a:pos x="0" y="0"/>
              </a:cxn>
            </a:cxnLst>
            <a:rect l="0" t="0" r="r" b="b"/>
            <a:pathLst>
              <a:path w="27" h="42">
                <a:moveTo>
                  <a:pt x="27" y="42"/>
                </a:moveTo>
                <a:lnTo>
                  <a:pt x="27" y="36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93" name="Line 253"/>
          <p:cNvSpPr>
            <a:spLocks noChangeShapeType="1"/>
          </p:cNvSpPr>
          <p:nvPr/>
        </p:nvSpPr>
        <p:spPr bwMode="auto">
          <a:xfrm flipH="1" flipV="1">
            <a:off x="4675188" y="2243138"/>
            <a:ext cx="42862" cy="650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94" name="Line 254"/>
          <p:cNvSpPr>
            <a:spLocks noChangeShapeType="1"/>
          </p:cNvSpPr>
          <p:nvPr/>
        </p:nvSpPr>
        <p:spPr bwMode="auto">
          <a:xfrm flipH="1" flipV="1">
            <a:off x="4591050" y="2128838"/>
            <a:ext cx="41275" cy="666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95" name="Line 255"/>
          <p:cNvSpPr>
            <a:spLocks noChangeShapeType="1"/>
          </p:cNvSpPr>
          <p:nvPr/>
        </p:nvSpPr>
        <p:spPr bwMode="auto">
          <a:xfrm flipH="1" flipV="1">
            <a:off x="4494213" y="2024063"/>
            <a:ext cx="53975" cy="57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96" name="Freeform 256"/>
          <p:cNvSpPr>
            <a:spLocks/>
          </p:cNvSpPr>
          <p:nvPr/>
        </p:nvSpPr>
        <p:spPr bwMode="auto">
          <a:xfrm>
            <a:off x="4398963" y="1920875"/>
            <a:ext cx="63500" cy="55563"/>
          </a:xfrm>
          <a:custGeom>
            <a:avLst/>
            <a:gdLst/>
            <a:ahLst/>
            <a:cxnLst>
              <a:cxn ang="0">
                <a:pos x="40" y="35"/>
              </a:cxn>
              <a:cxn ang="0">
                <a:pos x="27" y="23"/>
              </a:cxn>
              <a:cxn ang="0">
                <a:pos x="0" y="0"/>
              </a:cxn>
            </a:cxnLst>
            <a:rect l="0" t="0" r="r" b="b"/>
            <a:pathLst>
              <a:path w="40" h="35">
                <a:moveTo>
                  <a:pt x="40" y="35"/>
                </a:moveTo>
                <a:lnTo>
                  <a:pt x="27" y="23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97" name="Freeform 257"/>
          <p:cNvSpPr>
            <a:spLocks/>
          </p:cNvSpPr>
          <p:nvPr/>
        </p:nvSpPr>
        <p:spPr bwMode="auto">
          <a:xfrm>
            <a:off x="4260850" y="1911350"/>
            <a:ext cx="74613" cy="26988"/>
          </a:xfrm>
          <a:custGeom>
            <a:avLst/>
            <a:gdLst/>
            <a:ahLst/>
            <a:cxnLst>
              <a:cxn ang="0">
                <a:pos x="47" y="0"/>
              </a:cxn>
              <a:cxn ang="0">
                <a:pos x="14" y="6"/>
              </a:cxn>
              <a:cxn ang="0">
                <a:pos x="0" y="17"/>
              </a:cxn>
            </a:cxnLst>
            <a:rect l="0" t="0" r="r" b="b"/>
            <a:pathLst>
              <a:path w="47" h="17">
                <a:moveTo>
                  <a:pt x="47" y="0"/>
                </a:moveTo>
                <a:lnTo>
                  <a:pt x="14" y="6"/>
                </a:lnTo>
                <a:lnTo>
                  <a:pt x="0" y="1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98" name="Line 258"/>
          <p:cNvSpPr>
            <a:spLocks noChangeShapeType="1"/>
          </p:cNvSpPr>
          <p:nvPr/>
        </p:nvSpPr>
        <p:spPr bwMode="auto">
          <a:xfrm flipH="1">
            <a:off x="4165600" y="1985963"/>
            <a:ext cx="53975" cy="57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99" name="Freeform 259"/>
          <p:cNvSpPr>
            <a:spLocks/>
          </p:cNvSpPr>
          <p:nvPr/>
        </p:nvSpPr>
        <p:spPr bwMode="auto">
          <a:xfrm>
            <a:off x="4081463" y="2090738"/>
            <a:ext cx="42862" cy="66675"/>
          </a:xfrm>
          <a:custGeom>
            <a:avLst/>
            <a:gdLst/>
            <a:ahLst/>
            <a:cxnLst>
              <a:cxn ang="0">
                <a:pos x="27" y="0"/>
              </a:cxn>
              <a:cxn ang="0">
                <a:pos x="13" y="24"/>
              </a:cxn>
              <a:cxn ang="0">
                <a:pos x="0" y="42"/>
              </a:cxn>
            </a:cxnLst>
            <a:rect l="0" t="0" r="r" b="b"/>
            <a:pathLst>
              <a:path w="27" h="42">
                <a:moveTo>
                  <a:pt x="27" y="0"/>
                </a:moveTo>
                <a:lnTo>
                  <a:pt x="13" y="24"/>
                </a:lnTo>
                <a:lnTo>
                  <a:pt x="0" y="4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00" name="Line 260"/>
          <p:cNvSpPr>
            <a:spLocks noChangeShapeType="1"/>
          </p:cNvSpPr>
          <p:nvPr/>
        </p:nvSpPr>
        <p:spPr bwMode="auto">
          <a:xfrm flipH="1">
            <a:off x="3995738" y="2214563"/>
            <a:ext cx="53975" cy="650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01" name="Freeform 261"/>
          <p:cNvSpPr>
            <a:spLocks/>
          </p:cNvSpPr>
          <p:nvPr/>
        </p:nvSpPr>
        <p:spPr bwMode="auto">
          <a:xfrm>
            <a:off x="3943350" y="2327275"/>
            <a:ext cx="31750" cy="76200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42"/>
              </a:cxn>
              <a:cxn ang="0">
                <a:pos x="0" y="48"/>
              </a:cxn>
            </a:cxnLst>
            <a:rect l="0" t="0" r="r" b="b"/>
            <a:pathLst>
              <a:path w="20" h="48">
                <a:moveTo>
                  <a:pt x="20" y="0"/>
                </a:moveTo>
                <a:lnTo>
                  <a:pt x="0" y="42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02" name="Line 262"/>
          <p:cNvSpPr>
            <a:spLocks noChangeShapeType="1"/>
          </p:cNvSpPr>
          <p:nvPr/>
        </p:nvSpPr>
        <p:spPr bwMode="auto">
          <a:xfrm>
            <a:off x="3943350" y="2460625"/>
            <a:ext cx="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03" name="Freeform 263"/>
          <p:cNvSpPr>
            <a:spLocks/>
          </p:cNvSpPr>
          <p:nvPr/>
        </p:nvSpPr>
        <p:spPr bwMode="auto">
          <a:xfrm>
            <a:off x="2586038" y="2735263"/>
            <a:ext cx="858837" cy="890587"/>
          </a:xfrm>
          <a:custGeom>
            <a:avLst/>
            <a:gdLst/>
            <a:ahLst/>
            <a:cxnLst>
              <a:cxn ang="0">
                <a:pos x="0" y="430"/>
              </a:cxn>
              <a:cxn ang="0">
                <a:pos x="6" y="507"/>
              </a:cxn>
              <a:cxn ang="0">
                <a:pos x="13" y="531"/>
              </a:cxn>
              <a:cxn ang="0">
                <a:pos x="33" y="543"/>
              </a:cxn>
              <a:cxn ang="0">
                <a:pos x="107" y="561"/>
              </a:cxn>
              <a:cxn ang="0">
                <a:pos x="260" y="561"/>
              </a:cxn>
              <a:cxn ang="0">
                <a:pos x="414" y="561"/>
              </a:cxn>
              <a:cxn ang="0">
                <a:pos x="487" y="549"/>
              </a:cxn>
              <a:cxn ang="0">
                <a:pos x="508" y="537"/>
              </a:cxn>
              <a:cxn ang="0">
                <a:pos x="521" y="513"/>
              </a:cxn>
              <a:cxn ang="0">
                <a:pos x="534" y="448"/>
              </a:cxn>
              <a:cxn ang="0">
                <a:pos x="541" y="376"/>
              </a:cxn>
              <a:cxn ang="0">
                <a:pos x="534" y="322"/>
              </a:cxn>
              <a:cxn ang="0">
                <a:pos x="407" y="137"/>
              </a:cxn>
              <a:cxn ang="0">
                <a:pos x="314" y="30"/>
              </a:cxn>
              <a:cxn ang="0">
                <a:pos x="280" y="6"/>
              </a:cxn>
              <a:cxn ang="0">
                <a:pos x="247" y="0"/>
              </a:cxn>
              <a:cxn ang="0">
                <a:pos x="213" y="6"/>
              </a:cxn>
              <a:cxn ang="0">
                <a:pos x="180" y="36"/>
              </a:cxn>
              <a:cxn ang="0">
                <a:pos x="100" y="137"/>
              </a:cxn>
              <a:cxn ang="0">
                <a:pos x="26" y="239"/>
              </a:cxn>
              <a:cxn ang="0">
                <a:pos x="0" y="304"/>
              </a:cxn>
              <a:cxn ang="0">
                <a:pos x="0" y="430"/>
              </a:cxn>
              <a:cxn ang="0">
                <a:pos x="0" y="430"/>
              </a:cxn>
            </a:cxnLst>
            <a:rect l="0" t="0" r="r" b="b"/>
            <a:pathLst>
              <a:path w="541" h="561">
                <a:moveTo>
                  <a:pt x="0" y="430"/>
                </a:moveTo>
                <a:lnTo>
                  <a:pt x="6" y="507"/>
                </a:lnTo>
                <a:lnTo>
                  <a:pt x="13" y="531"/>
                </a:lnTo>
                <a:lnTo>
                  <a:pt x="33" y="543"/>
                </a:lnTo>
                <a:lnTo>
                  <a:pt x="107" y="561"/>
                </a:lnTo>
                <a:lnTo>
                  <a:pt x="260" y="561"/>
                </a:lnTo>
                <a:lnTo>
                  <a:pt x="414" y="561"/>
                </a:lnTo>
                <a:lnTo>
                  <a:pt x="487" y="549"/>
                </a:lnTo>
                <a:lnTo>
                  <a:pt x="508" y="537"/>
                </a:lnTo>
                <a:lnTo>
                  <a:pt x="521" y="513"/>
                </a:lnTo>
                <a:lnTo>
                  <a:pt x="534" y="448"/>
                </a:lnTo>
                <a:lnTo>
                  <a:pt x="541" y="376"/>
                </a:lnTo>
                <a:lnTo>
                  <a:pt x="534" y="322"/>
                </a:lnTo>
                <a:lnTo>
                  <a:pt x="407" y="137"/>
                </a:lnTo>
                <a:lnTo>
                  <a:pt x="314" y="30"/>
                </a:lnTo>
                <a:lnTo>
                  <a:pt x="280" y="6"/>
                </a:lnTo>
                <a:lnTo>
                  <a:pt x="247" y="0"/>
                </a:lnTo>
                <a:lnTo>
                  <a:pt x="213" y="6"/>
                </a:lnTo>
                <a:lnTo>
                  <a:pt x="180" y="36"/>
                </a:lnTo>
                <a:lnTo>
                  <a:pt x="100" y="137"/>
                </a:lnTo>
                <a:lnTo>
                  <a:pt x="26" y="239"/>
                </a:lnTo>
                <a:lnTo>
                  <a:pt x="0" y="304"/>
                </a:lnTo>
                <a:lnTo>
                  <a:pt x="0" y="430"/>
                </a:lnTo>
                <a:lnTo>
                  <a:pt x="0" y="43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04" name="Line 264"/>
          <p:cNvSpPr>
            <a:spLocks noChangeShapeType="1"/>
          </p:cNvSpPr>
          <p:nvPr/>
        </p:nvSpPr>
        <p:spPr bwMode="auto">
          <a:xfrm>
            <a:off x="2586038" y="3417888"/>
            <a:ext cx="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05" name="Freeform 265"/>
          <p:cNvSpPr>
            <a:spLocks/>
          </p:cNvSpPr>
          <p:nvPr/>
        </p:nvSpPr>
        <p:spPr bwMode="auto">
          <a:xfrm>
            <a:off x="2595563" y="3559175"/>
            <a:ext cx="63500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12"/>
              </a:cxn>
              <a:cxn ang="0">
                <a:pos x="27" y="24"/>
              </a:cxn>
              <a:cxn ang="0">
                <a:pos x="40" y="30"/>
              </a:cxn>
            </a:cxnLst>
            <a:rect l="0" t="0" r="r" b="b"/>
            <a:pathLst>
              <a:path w="40" h="30">
                <a:moveTo>
                  <a:pt x="0" y="0"/>
                </a:moveTo>
                <a:lnTo>
                  <a:pt x="7" y="12"/>
                </a:lnTo>
                <a:lnTo>
                  <a:pt x="27" y="24"/>
                </a:lnTo>
                <a:lnTo>
                  <a:pt x="40" y="3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06" name="Freeform 266"/>
          <p:cNvSpPr>
            <a:spLocks/>
          </p:cNvSpPr>
          <p:nvPr/>
        </p:nvSpPr>
        <p:spPr bwMode="auto">
          <a:xfrm>
            <a:off x="2724150" y="3616325"/>
            <a:ext cx="84138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6"/>
              </a:cxn>
              <a:cxn ang="0">
                <a:pos x="53" y="6"/>
              </a:cxn>
            </a:cxnLst>
            <a:rect l="0" t="0" r="r" b="b"/>
            <a:pathLst>
              <a:path w="53" h="6">
                <a:moveTo>
                  <a:pt x="0" y="0"/>
                </a:moveTo>
                <a:lnTo>
                  <a:pt x="20" y="6"/>
                </a:lnTo>
                <a:lnTo>
                  <a:pt x="53" y="6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07" name="Line 267"/>
          <p:cNvSpPr>
            <a:spLocks noChangeShapeType="1"/>
          </p:cNvSpPr>
          <p:nvPr/>
        </p:nvSpPr>
        <p:spPr bwMode="auto">
          <a:xfrm>
            <a:off x="2871788" y="3625850"/>
            <a:ext cx="85725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08" name="Line 268"/>
          <p:cNvSpPr>
            <a:spLocks noChangeShapeType="1"/>
          </p:cNvSpPr>
          <p:nvPr/>
        </p:nvSpPr>
        <p:spPr bwMode="auto">
          <a:xfrm>
            <a:off x="3021013" y="3625850"/>
            <a:ext cx="84137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09" name="Freeform 269"/>
          <p:cNvSpPr>
            <a:spLocks/>
          </p:cNvSpPr>
          <p:nvPr/>
        </p:nvSpPr>
        <p:spPr bwMode="auto">
          <a:xfrm>
            <a:off x="3179763" y="3616325"/>
            <a:ext cx="84137" cy="9525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40" y="6"/>
              </a:cxn>
              <a:cxn ang="0">
                <a:pos x="53" y="0"/>
              </a:cxn>
            </a:cxnLst>
            <a:rect l="0" t="0" r="r" b="b"/>
            <a:pathLst>
              <a:path w="53" h="6">
                <a:moveTo>
                  <a:pt x="0" y="6"/>
                </a:moveTo>
                <a:lnTo>
                  <a:pt x="40" y="6"/>
                </a:lnTo>
                <a:lnTo>
                  <a:pt x="53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10" name="Freeform 270"/>
          <p:cNvSpPr>
            <a:spLocks/>
          </p:cNvSpPr>
          <p:nvPr/>
        </p:nvSpPr>
        <p:spPr bwMode="auto">
          <a:xfrm>
            <a:off x="3327400" y="3578225"/>
            <a:ext cx="74613" cy="28575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0" y="18"/>
              </a:cxn>
              <a:cxn ang="0">
                <a:pos x="41" y="6"/>
              </a:cxn>
              <a:cxn ang="0">
                <a:pos x="47" y="0"/>
              </a:cxn>
            </a:cxnLst>
            <a:rect l="0" t="0" r="r" b="b"/>
            <a:pathLst>
              <a:path w="47" h="18">
                <a:moveTo>
                  <a:pt x="0" y="18"/>
                </a:moveTo>
                <a:lnTo>
                  <a:pt x="20" y="18"/>
                </a:lnTo>
                <a:lnTo>
                  <a:pt x="41" y="6"/>
                </a:lnTo>
                <a:lnTo>
                  <a:pt x="47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11" name="Line 271"/>
          <p:cNvSpPr>
            <a:spLocks noChangeShapeType="1"/>
          </p:cNvSpPr>
          <p:nvPr/>
        </p:nvSpPr>
        <p:spPr bwMode="auto">
          <a:xfrm flipV="1">
            <a:off x="3424238" y="3446463"/>
            <a:ext cx="9525" cy="746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12" name="Freeform 272"/>
          <p:cNvSpPr>
            <a:spLocks/>
          </p:cNvSpPr>
          <p:nvPr/>
        </p:nvSpPr>
        <p:spPr bwMode="auto">
          <a:xfrm>
            <a:off x="3444875" y="3313113"/>
            <a:ext cx="0" cy="762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0" y="12"/>
              </a:cxn>
              <a:cxn ang="0">
                <a:pos x="0" y="0"/>
              </a:cxn>
            </a:cxnLst>
            <a:rect l="0" t="0" r="r" b="b"/>
            <a:pathLst>
              <a:path h="48">
                <a:moveTo>
                  <a:pt x="0" y="48"/>
                </a:moveTo>
                <a:lnTo>
                  <a:pt x="0" y="12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13" name="Freeform 273"/>
          <p:cNvSpPr>
            <a:spLocks/>
          </p:cNvSpPr>
          <p:nvPr/>
        </p:nvSpPr>
        <p:spPr bwMode="auto">
          <a:xfrm>
            <a:off x="3392488" y="3190875"/>
            <a:ext cx="41275" cy="65088"/>
          </a:xfrm>
          <a:custGeom>
            <a:avLst/>
            <a:gdLst/>
            <a:ahLst/>
            <a:cxnLst>
              <a:cxn ang="0">
                <a:pos x="26" y="41"/>
              </a:cxn>
              <a:cxn ang="0">
                <a:pos x="26" y="35"/>
              </a:cxn>
              <a:cxn ang="0">
                <a:pos x="0" y="0"/>
              </a:cxn>
            </a:cxnLst>
            <a:rect l="0" t="0" r="r" b="b"/>
            <a:pathLst>
              <a:path w="26" h="41">
                <a:moveTo>
                  <a:pt x="26" y="41"/>
                </a:moveTo>
                <a:lnTo>
                  <a:pt x="26" y="35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14" name="Line 274"/>
          <p:cNvSpPr>
            <a:spLocks noChangeShapeType="1"/>
          </p:cNvSpPr>
          <p:nvPr/>
        </p:nvSpPr>
        <p:spPr bwMode="auto">
          <a:xfrm flipH="1" flipV="1">
            <a:off x="3306763" y="3067050"/>
            <a:ext cx="52387" cy="666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15" name="Line 275"/>
          <p:cNvSpPr>
            <a:spLocks noChangeShapeType="1"/>
          </p:cNvSpPr>
          <p:nvPr/>
        </p:nvSpPr>
        <p:spPr bwMode="auto">
          <a:xfrm flipH="1" flipV="1">
            <a:off x="3232150" y="2952750"/>
            <a:ext cx="42863" cy="666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16" name="Line 276"/>
          <p:cNvSpPr>
            <a:spLocks noChangeShapeType="1"/>
          </p:cNvSpPr>
          <p:nvPr/>
        </p:nvSpPr>
        <p:spPr bwMode="auto">
          <a:xfrm flipH="1" flipV="1">
            <a:off x="3136900" y="2849563"/>
            <a:ext cx="53975" cy="555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17" name="Freeform 277"/>
          <p:cNvSpPr>
            <a:spLocks/>
          </p:cNvSpPr>
          <p:nvPr/>
        </p:nvSpPr>
        <p:spPr bwMode="auto">
          <a:xfrm>
            <a:off x="3041650" y="2744788"/>
            <a:ext cx="63500" cy="57150"/>
          </a:xfrm>
          <a:custGeom>
            <a:avLst/>
            <a:gdLst/>
            <a:ahLst/>
            <a:cxnLst>
              <a:cxn ang="0">
                <a:pos x="40" y="36"/>
              </a:cxn>
              <a:cxn ang="0">
                <a:pos x="27" y="24"/>
              </a:cxn>
              <a:cxn ang="0">
                <a:pos x="0" y="0"/>
              </a:cxn>
            </a:cxnLst>
            <a:rect l="0" t="0" r="r" b="b"/>
            <a:pathLst>
              <a:path w="40" h="36">
                <a:moveTo>
                  <a:pt x="40" y="36"/>
                </a:moveTo>
                <a:lnTo>
                  <a:pt x="27" y="2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18" name="Freeform 278"/>
          <p:cNvSpPr>
            <a:spLocks/>
          </p:cNvSpPr>
          <p:nvPr/>
        </p:nvSpPr>
        <p:spPr bwMode="auto">
          <a:xfrm>
            <a:off x="2903538" y="2735263"/>
            <a:ext cx="74612" cy="28575"/>
          </a:xfrm>
          <a:custGeom>
            <a:avLst/>
            <a:gdLst/>
            <a:ahLst/>
            <a:cxnLst>
              <a:cxn ang="0">
                <a:pos x="47" y="0"/>
              </a:cxn>
              <a:cxn ang="0">
                <a:pos x="13" y="6"/>
              </a:cxn>
              <a:cxn ang="0">
                <a:pos x="0" y="18"/>
              </a:cxn>
            </a:cxnLst>
            <a:rect l="0" t="0" r="r" b="b"/>
            <a:pathLst>
              <a:path w="47" h="18">
                <a:moveTo>
                  <a:pt x="47" y="0"/>
                </a:moveTo>
                <a:lnTo>
                  <a:pt x="13" y="6"/>
                </a:lnTo>
                <a:lnTo>
                  <a:pt x="0" y="1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19" name="Line 279"/>
          <p:cNvSpPr>
            <a:spLocks noChangeShapeType="1"/>
          </p:cNvSpPr>
          <p:nvPr/>
        </p:nvSpPr>
        <p:spPr bwMode="auto">
          <a:xfrm flipH="1">
            <a:off x="2808288" y="2811463"/>
            <a:ext cx="52387" cy="666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20" name="Freeform 280"/>
          <p:cNvSpPr>
            <a:spLocks/>
          </p:cNvSpPr>
          <p:nvPr/>
        </p:nvSpPr>
        <p:spPr bwMode="auto">
          <a:xfrm>
            <a:off x="2724150" y="2924175"/>
            <a:ext cx="41275" cy="57150"/>
          </a:xfrm>
          <a:custGeom>
            <a:avLst/>
            <a:gdLst/>
            <a:ahLst/>
            <a:cxnLst>
              <a:cxn ang="0">
                <a:pos x="26" y="0"/>
              </a:cxn>
              <a:cxn ang="0">
                <a:pos x="13" y="18"/>
              </a:cxn>
              <a:cxn ang="0">
                <a:pos x="0" y="36"/>
              </a:cxn>
            </a:cxnLst>
            <a:rect l="0" t="0" r="r" b="b"/>
            <a:pathLst>
              <a:path w="26" h="36">
                <a:moveTo>
                  <a:pt x="26" y="0"/>
                </a:moveTo>
                <a:lnTo>
                  <a:pt x="13" y="18"/>
                </a:lnTo>
                <a:lnTo>
                  <a:pt x="0" y="36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21" name="Line 281"/>
          <p:cNvSpPr>
            <a:spLocks noChangeShapeType="1"/>
          </p:cNvSpPr>
          <p:nvPr/>
        </p:nvSpPr>
        <p:spPr bwMode="auto">
          <a:xfrm flipH="1">
            <a:off x="2638425" y="3038475"/>
            <a:ext cx="42863" cy="666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22" name="Freeform 282"/>
          <p:cNvSpPr>
            <a:spLocks/>
          </p:cNvSpPr>
          <p:nvPr/>
        </p:nvSpPr>
        <p:spPr bwMode="auto">
          <a:xfrm>
            <a:off x="2586038" y="3152775"/>
            <a:ext cx="31750" cy="74613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41"/>
              </a:cxn>
              <a:cxn ang="0">
                <a:pos x="0" y="47"/>
              </a:cxn>
            </a:cxnLst>
            <a:rect l="0" t="0" r="r" b="b"/>
            <a:pathLst>
              <a:path w="20" h="47">
                <a:moveTo>
                  <a:pt x="20" y="0"/>
                </a:moveTo>
                <a:lnTo>
                  <a:pt x="0" y="41"/>
                </a:lnTo>
                <a:lnTo>
                  <a:pt x="0" y="4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23" name="Line 283"/>
          <p:cNvSpPr>
            <a:spLocks noChangeShapeType="1"/>
          </p:cNvSpPr>
          <p:nvPr/>
        </p:nvSpPr>
        <p:spPr bwMode="auto">
          <a:xfrm>
            <a:off x="2586038" y="3284538"/>
            <a:ext cx="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24" name="Freeform 284"/>
          <p:cNvSpPr>
            <a:spLocks/>
          </p:cNvSpPr>
          <p:nvPr/>
        </p:nvSpPr>
        <p:spPr bwMode="auto">
          <a:xfrm>
            <a:off x="3890963" y="1749425"/>
            <a:ext cx="20637" cy="19050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6" y="0"/>
              </a:cxn>
              <a:cxn ang="0">
                <a:pos x="0" y="12"/>
              </a:cxn>
              <a:cxn ang="0">
                <a:pos x="6" y="12"/>
              </a:cxn>
              <a:cxn ang="0">
                <a:pos x="13" y="0"/>
              </a:cxn>
            </a:cxnLst>
            <a:rect l="0" t="0" r="r" b="b"/>
            <a:pathLst>
              <a:path w="13" h="12">
                <a:moveTo>
                  <a:pt x="13" y="0"/>
                </a:moveTo>
                <a:lnTo>
                  <a:pt x="6" y="0"/>
                </a:lnTo>
                <a:lnTo>
                  <a:pt x="0" y="12"/>
                </a:lnTo>
                <a:lnTo>
                  <a:pt x="6" y="12"/>
                </a:lnTo>
                <a:lnTo>
                  <a:pt x="1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25" name="Freeform 285"/>
          <p:cNvSpPr>
            <a:spLocks/>
          </p:cNvSpPr>
          <p:nvPr/>
        </p:nvSpPr>
        <p:spPr bwMode="auto">
          <a:xfrm>
            <a:off x="4314825" y="2005013"/>
            <a:ext cx="20638" cy="28575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13" y="6"/>
              </a:cxn>
              <a:cxn ang="0">
                <a:pos x="7" y="18"/>
              </a:cxn>
              <a:cxn ang="0">
                <a:pos x="0" y="12"/>
              </a:cxn>
              <a:cxn ang="0">
                <a:pos x="7" y="0"/>
              </a:cxn>
            </a:cxnLst>
            <a:rect l="0" t="0" r="r" b="b"/>
            <a:pathLst>
              <a:path w="13" h="18">
                <a:moveTo>
                  <a:pt x="7" y="0"/>
                </a:moveTo>
                <a:lnTo>
                  <a:pt x="13" y="6"/>
                </a:lnTo>
                <a:lnTo>
                  <a:pt x="7" y="18"/>
                </a:lnTo>
                <a:lnTo>
                  <a:pt x="0" y="12"/>
                </a:lnTo>
                <a:lnTo>
                  <a:pt x="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26" name="Freeform 286"/>
          <p:cNvSpPr>
            <a:spLocks/>
          </p:cNvSpPr>
          <p:nvPr/>
        </p:nvSpPr>
        <p:spPr bwMode="auto">
          <a:xfrm>
            <a:off x="3900488" y="1749425"/>
            <a:ext cx="425450" cy="274638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0" y="12"/>
              </a:cxn>
              <a:cxn ang="0">
                <a:pos x="261" y="173"/>
              </a:cxn>
              <a:cxn ang="0">
                <a:pos x="268" y="161"/>
              </a:cxn>
              <a:cxn ang="0">
                <a:pos x="7" y="0"/>
              </a:cxn>
            </a:cxnLst>
            <a:rect l="0" t="0" r="r" b="b"/>
            <a:pathLst>
              <a:path w="268" h="173">
                <a:moveTo>
                  <a:pt x="7" y="0"/>
                </a:moveTo>
                <a:lnTo>
                  <a:pt x="0" y="12"/>
                </a:lnTo>
                <a:lnTo>
                  <a:pt x="261" y="173"/>
                </a:lnTo>
                <a:lnTo>
                  <a:pt x="268" y="161"/>
                </a:lnTo>
                <a:lnTo>
                  <a:pt x="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27" name="Freeform 287"/>
          <p:cNvSpPr>
            <a:spLocks/>
          </p:cNvSpPr>
          <p:nvPr/>
        </p:nvSpPr>
        <p:spPr bwMode="auto">
          <a:xfrm>
            <a:off x="4124325" y="2592388"/>
            <a:ext cx="20638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13" y="12"/>
              </a:cxn>
              <a:cxn ang="0">
                <a:pos x="13" y="6"/>
              </a:cxn>
              <a:cxn ang="0">
                <a:pos x="0" y="0"/>
              </a:cxn>
            </a:cxnLst>
            <a:rect l="0" t="0" r="r" b="b"/>
            <a:pathLst>
              <a:path w="13" h="12">
                <a:moveTo>
                  <a:pt x="0" y="0"/>
                </a:moveTo>
                <a:lnTo>
                  <a:pt x="0" y="6"/>
                </a:lnTo>
                <a:lnTo>
                  <a:pt x="13" y="12"/>
                </a:lnTo>
                <a:lnTo>
                  <a:pt x="13" y="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28" name="Freeform 288"/>
          <p:cNvSpPr>
            <a:spLocks/>
          </p:cNvSpPr>
          <p:nvPr/>
        </p:nvSpPr>
        <p:spPr bwMode="auto">
          <a:xfrm>
            <a:off x="4357688" y="2214563"/>
            <a:ext cx="31750" cy="19050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6" y="0"/>
              </a:cxn>
              <a:cxn ang="0">
                <a:pos x="20" y="6"/>
              </a:cxn>
              <a:cxn ang="0">
                <a:pos x="13" y="12"/>
              </a:cxn>
              <a:cxn ang="0">
                <a:pos x="0" y="6"/>
              </a:cxn>
            </a:cxnLst>
            <a:rect l="0" t="0" r="r" b="b"/>
            <a:pathLst>
              <a:path w="20" h="12">
                <a:moveTo>
                  <a:pt x="0" y="6"/>
                </a:moveTo>
                <a:lnTo>
                  <a:pt x="6" y="0"/>
                </a:lnTo>
                <a:lnTo>
                  <a:pt x="20" y="6"/>
                </a:lnTo>
                <a:lnTo>
                  <a:pt x="13" y="12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29" name="Freeform 289"/>
          <p:cNvSpPr>
            <a:spLocks/>
          </p:cNvSpPr>
          <p:nvPr/>
        </p:nvSpPr>
        <p:spPr bwMode="auto">
          <a:xfrm>
            <a:off x="4124325" y="2224088"/>
            <a:ext cx="254000" cy="377825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13" y="238"/>
              </a:cxn>
              <a:cxn ang="0">
                <a:pos x="160" y="6"/>
              </a:cxn>
              <a:cxn ang="0">
                <a:pos x="147" y="0"/>
              </a:cxn>
              <a:cxn ang="0">
                <a:pos x="0" y="232"/>
              </a:cxn>
            </a:cxnLst>
            <a:rect l="0" t="0" r="r" b="b"/>
            <a:pathLst>
              <a:path w="160" h="238">
                <a:moveTo>
                  <a:pt x="0" y="232"/>
                </a:moveTo>
                <a:lnTo>
                  <a:pt x="13" y="238"/>
                </a:lnTo>
                <a:lnTo>
                  <a:pt x="160" y="6"/>
                </a:lnTo>
                <a:lnTo>
                  <a:pt x="147" y="0"/>
                </a:lnTo>
                <a:lnTo>
                  <a:pt x="0" y="2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30" name="Freeform 290"/>
          <p:cNvSpPr>
            <a:spLocks/>
          </p:cNvSpPr>
          <p:nvPr/>
        </p:nvSpPr>
        <p:spPr bwMode="auto">
          <a:xfrm>
            <a:off x="4357688" y="2166938"/>
            <a:ext cx="20637" cy="19050"/>
          </a:xfrm>
          <a:custGeom>
            <a:avLst/>
            <a:gdLst/>
            <a:ahLst/>
            <a:cxnLst>
              <a:cxn ang="0">
                <a:pos x="13" y="6"/>
              </a:cxn>
              <a:cxn ang="0">
                <a:pos x="13" y="0"/>
              </a:cxn>
              <a:cxn ang="0">
                <a:pos x="0" y="6"/>
              </a:cxn>
              <a:cxn ang="0">
                <a:pos x="0" y="12"/>
              </a:cxn>
              <a:cxn ang="0">
                <a:pos x="13" y="6"/>
              </a:cxn>
            </a:cxnLst>
            <a:rect l="0" t="0" r="r" b="b"/>
            <a:pathLst>
              <a:path w="13" h="12">
                <a:moveTo>
                  <a:pt x="13" y="6"/>
                </a:moveTo>
                <a:lnTo>
                  <a:pt x="13" y="0"/>
                </a:lnTo>
                <a:lnTo>
                  <a:pt x="0" y="6"/>
                </a:lnTo>
                <a:lnTo>
                  <a:pt x="0" y="12"/>
                </a:lnTo>
                <a:lnTo>
                  <a:pt x="13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31" name="Freeform 291"/>
          <p:cNvSpPr>
            <a:spLocks/>
          </p:cNvSpPr>
          <p:nvPr/>
        </p:nvSpPr>
        <p:spPr bwMode="auto">
          <a:xfrm>
            <a:off x="4654550" y="2592388"/>
            <a:ext cx="31750" cy="19050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20" y="6"/>
              </a:cxn>
              <a:cxn ang="0">
                <a:pos x="6" y="12"/>
              </a:cxn>
              <a:cxn ang="0">
                <a:pos x="0" y="6"/>
              </a:cxn>
              <a:cxn ang="0">
                <a:pos x="13" y="0"/>
              </a:cxn>
            </a:cxnLst>
            <a:rect l="0" t="0" r="r" b="b"/>
            <a:pathLst>
              <a:path w="20" h="12">
                <a:moveTo>
                  <a:pt x="13" y="0"/>
                </a:moveTo>
                <a:lnTo>
                  <a:pt x="20" y="6"/>
                </a:lnTo>
                <a:lnTo>
                  <a:pt x="6" y="12"/>
                </a:lnTo>
                <a:lnTo>
                  <a:pt x="0" y="6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32" name="Freeform 292"/>
          <p:cNvSpPr>
            <a:spLocks/>
          </p:cNvSpPr>
          <p:nvPr/>
        </p:nvSpPr>
        <p:spPr bwMode="auto">
          <a:xfrm>
            <a:off x="4357688" y="2176463"/>
            <a:ext cx="317500" cy="425450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6"/>
              </a:cxn>
              <a:cxn ang="0">
                <a:pos x="187" y="268"/>
              </a:cxn>
              <a:cxn ang="0">
                <a:pos x="200" y="262"/>
              </a:cxn>
              <a:cxn ang="0">
                <a:pos x="13" y="0"/>
              </a:cxn>
            </a:cxnLst>
            <a:rect l="0" t="0" r="r" b="b"/>
            <a:pathLst>
              <a:path w="200" h="268">
                <a:moveTo>
                  <a:pt x="13" y="0"/>
                </a:moveTo>
                <a:lnTo>
                  <a:pt x="0" y="6"/>
                </a:lnTo>
                <a:lnTo>
                  <a:pt x="187" y="268"/>
                </a:lnTo>
                <a:lnTo>
                  <a:pt x="200" y="262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33" name="Rectangle 293"/>
          <p:cNvSpPr>
            <a:spLocks noChangeArrowheads="1"/>
          </p:cNvSpPr>
          <p:nvPr/>
        </p:nvSpPr>
        <p:spPr bwMode="auto">
          <a:xfrm>
            <a:off x="4017963" y="2489200"/>
            <a:ext cx="233362" cy="2079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34" name="Rectangle 294"/>
          <p:cNvSpPr>
            <a:spLocks noChangeArrowheads="1"/>
          </p:cNvSpPr>
          <p:nvPr/>
        </p:nvSpPr>
        <p:spPr bwMode="auto">
          <a:xfrm>
            <a:off x="4016375" y="2489200"/>
            <a:ext cx="234950" cy="207963"/>
          </a:xfrm>
          <a:prstGeom prst="rect">
            <a:avLst/>
          </a:prstGeom>
          <a:noFill/>
          <a:ln w="20638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35" name="Rectangle 295"/>
          <p:cNvSpPr>
            <a:spLocks noChangeArrowheads="1"/>
          </p:cNvSpPr>
          <p:nvPr/>
        </p:nvSpPr>
        <p:spPr bwMode="auto">
          <a:xfrm>
            <a:off x="4494213" y="2489200"/>
            <a:ext cx="233362" cy="2079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36" name="Rectangle 296"/>
          <p:cNvSpPr>
            <a:spLocks noChangeArrowheads="1"/>
          </p:cNvSpPr>
          <p:nvPr/>
        </p:nvSpPr>
        <p:spPr bwMode="auto">
          <a:xfrm>
            <a:off x="4494213" y="2489200"/>
            <a:ext cx="234950" cy="207963"/>
          </a:xfrm>
          <a:prstGeom prst="rect">
            <a:avLst/>
          </a:prstGeom>
          <a:noFill/>
          <a:ln w="20638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37" name="Oval 297"/>
          <p:cNvSpPr>
            <a:spLocks noChangeArrowheads="1"/>
          </p:cNvSpPr>
          <p:nvPr/>
        </p:nvSpPr>
        <p:spPr bwMode="auto">
          <a:xfrm>
            <a:off x="4208463" y="2014538"/>
            <a:ext cx="339725" cy="3127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38" name="Oval 298"/>
          <p:cNvSpPr>
            <a:spLocks noChangeArrowheads="1"/>
          </p:cNvSpPr>
          <p:nvPr/>
        </p:nvSpPr>
        <p:spPr bwMode="auto">
          <a:xfrm>
            <a:off x="4206875" y="2014538"/>
            <a:ext cx="342900" cy="312737"/>
          </a:xfrm>
          <a:prstGeom prst="ellips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39" name="Rectangle 299"/>
          <p:cNvSpPr>
            <a:spLocks noChangeArrowheads="1"/>
          </p:cNvSpPr>
          <p:nvPr/>
        </p:nvSpPr>
        <p:spPr bwMode="auto">
          <a:xfrm>
            <a:off x="4283075" y="2108200"/>
            <a:ext cx="1651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Times" pitchFamily="18" charset="0"/>
              </a:rPr>
              <a:t>88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540" name="Freeform 300"/>
          <p:cNvSpPr>
            <a:spLocks/>
          </p:cNvSpPr>
          <p:nvPr/>
        </p:nvSpPr>
        <p:spPr bwMode="auto">
          <a:xfrm>
            <a:off x="590550" y="1749425"/>
            <a:ext cx="31750" cy="19050"/>
          </a:xfrm>
          <a:custGeom>
            <a:avLst/>
            <a:gdLst/>
            <a:ahLst/>
            <a:cxnLst>
              <a:cxn ang="0">
                <a:pos x="14" y="12"/>
              </a:cxn>
              <a:cxn ang="0">
                <a:pos x="20" y="6"/>
              </a:cxn>
              <a:cxn ang="0">
                <a:pos x="7" y="0"/>
              </a:cxn>
              <a:cxn ang="0">
                <a:pos x="0" y="6"/>
              </a:cxn>
              <a:cxn ang="0">
                <a:pos x="14" y="12"/>
              </a:cxn>
            </a:cxnLst>
            <a:rect l="0" t="0" r="r" b="b"/>
            <a:pathLst>
              <a:path w="20" h="12">
                <a:moveTo>
                  <a:pt x="14" y="12"/>
                </a:moveTo>
                <a:lnTo>
                  <a:pt x="20" y="6"/>
                </a:lnTo>
                <a:lnTo>
                  <a:pt x="7" y="0"/>
                </a:lnTo>
                <a:lnTo>
                  <a:pt x="0" y="6"/>
                </a:lnTo>
                <a:lnTo>
                  <a:pt x="14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41" name="Freeform 301"/>
          <p:cNvSpPr>
            <a:spLocks/>
          </p:cNvSpPr>
          <p:nvPr/>
        </p:nvSpPr>
        <p:spPr bwMode="auto">
          <a:xfrm>
            <a:off x="422275" y="2176463"/>
            <a:ext cx="20638" cy="19050"/>
          </a:xfrm>
          <a:custGeom>
            <a:avLst/>
            <a:gdLst/>
            <a:ahLst/>
            <a:cxnLst>
              <a:cxn ang="0">
                <a:pos x="13" y="6"/>
              </a:cxn>
              <a:cxn ang="0">
                <a:pos x="13" y="12"/>
              </a:cxn>
              <a:cxn ang="0">
                <a:pos x="0" y="6"/>
              </a:cxn>
              <a:cxn ang="0">
                <a:pos x="0" y="0"/>
              </a:cxn>
              <a:cxn ang="0">
                <a:pos x="13" y="6"/>
              </a:cxn>
            </a:cxnLst>
            <a:rect l="0" t="0" r="r" b="b"/>
            <a:pathLst>
              <a:path w="13" h="12">
                <a:moveTo>
                  <a:pt x="13" y="6"/>
                </a:moveTo>
                <a:lnTo>
                  <a:pt x="13" y="12"/>
                </a:lnTo>
                <a:lnTo>
                  <a:pt x="0" y="6"/>
                </a:lnTo>
                <a:lnTo>
                  <a:pt x="0" y="0"/>
                </a:lnTo>
                <a:lnTo>
                  <a:pt x="13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42" name="Freeform 302"/>
          <p:cNvSpPr>
            <a:spLocks/>
          </p:cNvSpPr>
          <p:nvPr/>
        </p:nvSpPr>
        <p:spPr bwMode="auto">
          <a:xfrm>
            <a:off x="422275" y="1758950"/>
            <a:ext cx="190500" cy="427038"/>
          </a:xfrm>
          <a:custGeom>
            <a:avLst/>
            <a:gdLst/>
            <a:ahLst/>
            <a:cxnLst>
              <a:cxn ang="0">
                <a:pos x="120" y="6"/>
              </a:cxn>
              <a:cxn ang="0">
                <a:pos x="106" y="0"/>
              </a:cxn>
              <a:cxn ang="0">
                <a:pos x="0" y="263"/>
              </a:cxn>
              <a:cxn ang="0">
                <a:pos x="13" y="269"/>
              </a:cxn>
              <a:cxn ang="0">
                <a:pos x="120" y="6"/>
              </a:cxn>
            </a:cxnLst>
            <a:rect l="0" t="0" r="r" b="b"/>
            <a:pathLst>
              <a:path w="120" h="269">
                <a:moveTo>
                  <a:pt x="120" y="6"/>
                </a:moveTo>
                <a:lnTo>
                  <a:pt x="106" y="0"/>
                </a:lnTo>
                <a:lnTo>
                  <a:pt x="0" y="263"/>
                </a:lnTo>
                <a:lnTo>
                  <a:pt x="13" y="269"/>
                </a:lnTo>
                <a:lnTo>
                  <a:pt x="12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43" name="Freeform 303"/>
          <p:cNvSpPr>
            <a:spLocks/>
          </p:cNvSpPr>
          <p:nvPr/>
        </p:nvSpPr>
        <p:spPr bwMode="auto">
          <a:xfrm>
            <a:off x="655638" y="1749425"/>
            <a:ext cx="20637" cy="19050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6" y="0"/>
              </a:cxn>
              <a:cxn ang="0">
                <a:pos x="0" y="6"/>
              </a:cxn>
              <a:cxn ang="0">
                <a:pos x="0" y="12"/>
              </a:cxn>
              <a:cxn ang="0">
                <a:pos x="13" y="0"/>
              </a:cxn>
            </a:cxnLst>
            <a:rect l="0" t="0" r="r" b="b"/>
            <a:pathLst>
              <a:path w="13" h="12">
                <a:moveTo>
                  <a:pt x="13" y="0"/>
                </a:moveTo>
                <a:lnTo>
                  <a:pt x="6" y="0"/>
                </a:lnTo>
                <a:lnTo>
                  <a:pt x="0" y="6"/>
                </a:lnTo>
                <a:lnTo>
                  <a:pt x="0" y="12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44" name="Freeform 304"/>
          <p:cNvSpPr>
            <a:spLocks/>
          </p:cNvSpPr>
          <p:nvPr/>
        </p:nvSpPr>
        <p:spPr bwMode="auto">
          <a:xfrm>
            <a:off x="1122363" y="2166938"/>
            <a:ext cx="31750" cy="28575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20" y="6"/>
              </a:cxn>
              <a:cxn ang="0">
                <a:pos x="6" y="18"/>
              </a:cxn>
              <a:cxn ang="0">
                <a:pos x="0" y="12"/>
              </a:cxn>
              <a:cxn ang="0">
                <a:pos x="13" y="0"/>
              </a:cxn>
            </a:cxnLst>
            <a:rect l="0" t="0" r="r" b="b"/>
            <a:pathLst>
              <a:path w="20" h="18">
                <a:moveTo>
                  <a:pt x="13" y="0"/>
                </a:moveTo>
                <a:lnTo>
                  <a:pt x="20" y="6"/>
                </a:lnTo>
                <a:lnTo>
                  <a:pt x="6" y="18"/>
                </a:lnTo>
                <a:lnTo>
                  <a:pt x="0" y="12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45" name="Freeform 305"/>
          <p:cNvSpPr>
            <a:spLocks/>
          </p:cNvSpPr>
          <p:nvPr/>
        </p:nvSpPr>
        <p:spPr bwMode="auto">
          <a:xfrm>
            <a:off x="655638" y="1749425"/>
            <a:ext cx="487362" cy="436563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12"/>
              </a:cxn>
              <a:cxn ang="0">
                <a:pos x="294" y="275"/>
              </a:cxn>
              <a:cxn ang="0">
                <a:pos x="307" y="263"/>
              </a:cxn>
              <a:cxn ang="0">
                <a:pos x="13" y="0"/>
              </a:cxn>
            </a:cxnLst>
            <a:rect l="0" t="0" r="r" b="b"/>
            <a:pathLst>
              <a:path w="307" h="275">
                <a:moveTo>
                  <a:pt x="13" y="0"/>
                </a:moveTo>
                <a:lnTo>
                  <a:pt x="0" y="12"/>
                </a:lnTo>
                <a:lnTo>
                  <a:pt x="294" y="275"/>
                </a:lnTo>
                <a:lnTo>
                  <a:pt x="307" y="26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46" name="Rectangle 306"/>
          <p:cNvSpPr>
            <a:spLocks noChangeArrowheads="1"/>
          </p:cNvSpPr>
          <p:nvPr/>
        </p:nvSpPr>
        <p:spPr bwMode="auto">
          <a:xfrm>
            <a:off x="1577975" y="1331913"/>
            <a:ext cx="11113" cy="19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47" name="Freeform 307"/>
          <p:cNvSpPr>
            <a:spLocks/>
          </p:cNvSpPr>
          <p:nvPr/>
        </p:nvSpPr>
        <p:spPr bwMode="auto">
          <a:xfrm>
            <a:off x="3911600" y="1749425"/>
            <a:ext cx="20638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" y="0"/>
              </a:cxn>
              <a:cxn ang="0">
                <a:pos x="7" y="18"/>
              </a:cxn>
              <a:cxn ang="0">
                <a:pos x="0" y="12"/>
              </a:cxn>
              <a:cxn ang="0">
                <a:pos x="0" y="0"/>
              </a:cxn>
            </a:cxnLst>
            <a:rect l="0" t="0" r="r" b="b"/>
            <a:pathLst>
              <a:path w="13" h="18">
                <a:moveTo>
                  <a:pt x="0" y="0"/>
                </a:moveTo>
                <a:lnTo>
                  <a:pt x="13" y="0"/>
                </a:lnTo>
                <a:lnTo>
                  <a:pt x="7" y="18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48" name="Freeform 308"/>
          <p:cNvSpPr>
            <a:spLocks/>
          </p:cNvSpPr>
          <p:nvPr/>
        </p:nvSpPr>
        <p:spPr bwMode="auto">
          <a:xfrm>
            <a:off x="1589088" y="1331913"/>
            <a:ext cx="2322512" cy="436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"/>
              </a:cxn>
              <a:cxn ang="0">
                <a:pos x="1463" y="275"/>
              </a:cxn>
              <a:cxn ang="0">
                <a:pos x="1463" y="263"/>
              </a:cxn>
              <a:cxn ang="0">
                <a:pos x="0" y="0"/>
              </a:cxn>
            </a:cxnLst>
            <a:rect l="0" t="0" r="r" b="b"/>
            <a:pathLst>
              <a:path w="1463" h="275">
                <a:moveTo>
                  <a:pt x="0" y="0"/>
                </a:moveTo>
                <a:lnTo>
                  <a:pt x="0" y="12"/>
                </a:lnTo>
                <a:lnTo>
                  <a:pt x="1463" y="275"/>
                </a:lnTo>
                <a:lnTo>
                  <a:pt x="1463" y="2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49" name="Freeform 309"/>
          <p:cNvSpPr>
            <a:spLocks/>
          </p:cNvSpPr>
          <p:nvPr/>
        </p:nvSpPr>
        <p:spPr bwMode="auto">
          <a:xfrm>
            <a:off x="655638" y="1749425"/>
            <a:ext cx="20637" cy="2857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6" y="18"/>
              </a:cxn>
              <a:cxn ang="0">
                <a:pos x="13" y="12"/>
              </a:cxn>
              <a:cxn ang="0">
                <a:pos x="6" y="0"/>
              </a:cxn>
            </a:cxnLst>
            <a:rect l="0" t="0" r="r" b="b"/>
            <a:pathLst>
              <a:path w="13" h="18">
                <a:moveTo>
                  <a:pt x="6" y="0"/>
                </a:moveTo>
                <a:lnTo>
                  <a:pt x="0" y="6"/>
                </a:lnTo>
                <a:lnTo>
                  <a:pt x="6" y="18"/>
                </a:lnTo>
                <a:lnTo>
                  <a:pt x="13" y="12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50" name="Freeform 310"/>
          <p:cNvSpPr>
            <a:spLocks/>
          </p:cNvSpPr>
          <p:nvPr/>
        </p:nvSpPr>
        <p:spPr bwMode="auto">
          <a:xfrm>
            <a:off x="1589088" y="1331913"/>
            <a:ext cx="20637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13" y="12"/>
              </a:cxn>
              <a:cxn ang="0">
                <a:pos x="6" y="12"/>
              </a:cxn>
              <a:cxn ang="0">
                <a:pos x="0" y="0"/>
              </a:cxn>
            </a:cxnLst>
            <a:rect l="0" t="0" r="r" b="b"/>
            <a:pathLst>
              <a:path w="13" h="12">
                <a:moveTo>
                  <a:pt x="0" y="0"/>
                </a:moveTo>
                <a:lnTo>
                  <a:pt x="6" y="0"/>
                </a:lnTo>
                <a:lnTo>
                  <a:pt x="13" y="12"/>
                </a:lnTo>
                <a:lnTo>
                  <a:pt x="6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51" name="Freeform 311"/>
          <p:cNvSpPr>
            <a:spLocks/>
          </p:cNvSpPr>
          <p:nvPr/>
        </p:nvSpPr>
        <p:spPr bwMode="auto">
          <a:xfrm>
            <a:off x="665163" y="1331913"/>
            <a:ext cx="933450" cy="436562"/>
          </a:xfrm>
          <a:custGeom>
            <a:avLst/>
            <a:gdLst/>
            <a:ahLst/>
            <a:cxnLst>
              <a:cxn ang="0">
                <a:pos x="0" y="263"/>
              </a:cxn>
              <a:cxn ang="0">
                <a:pos x="7" y="275"/>
              </a:cxn>
              <a:cxn ang="0">
                <a:pos x="588" y="12"/>
              </a:cxn>
              <a:cxn ang="0">
                <a:pos x="582" y="0"/>
              </a:cxn>
              <a:cxn ang="0">
                <a:pos x="0" y="263"/>
              </a:cxn>
            </a:cxnLst>
            <a:rect l="0" t="0" r="r" b="b"/>
            <a:pathLst>
              <a:path w="588" h="275">
                <a:moveTo>
                  <a:pt x="0" y="263"/>
                </a:moveTo>
                <a:lnTo>
                  <a:pt x="7" y="275"/>
                </a:lnTo>
                <a:lnTo>
                  <a:pt x="588" y="12"/>
                </a:lnTo>
                <a:lnTo>
                  <a:pt x="582" y="0"/>
                </a:lnTo>
                <a:lnTo>
                  <a:pt x="0" y="2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52" name="Oval 312"/>
          <p:cNvSpPr>
            <a:spLocks noChangeArrowheads="1"/>
          </p:cNvSpPr>
          <p:nvPr/>
        </p:nvSpPr>
        <p:spPr bwMode="auto">
          <a:xfrm>
            <a:off x="1419225" y="1190625"/>
            <a:ext cx="349250" cy="3127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53" name="Oval 313"/>
          <p:cNvSpPr>
            <a:spLocks noChangeArrowheads="1"/>
          </p:cNvSpPr>
          <p:nvPr/>
        </p:nvSpPr>
        <p:spPr bwMode="auto">
          <a:xfrm>
            <a:off x="1417638" y="1190625"/>
            <a:ext cx="352425" cy="312738"/>
          </a:xfrm>
          <a:prstGeom prst="ellips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54" name="Rectangle 314"/>
          <p:cNvSpPr>
            <a:spLocks noChangeArrowheads="1"/>
          </p:cNvSpPr>
          <p:nvPr/>
        </p:nvSpPr>
        <p:spPr bwMode="auto">
          <a:xfrm>
            <a:off x="1503363" y="1284288"/>
            <a:ext cx="1651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Times" pitchFamily="18" charset="0"/>
              </a:rPr>
              <a:t>44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555" name="Oval 315"/>
          <p:cNvSpPr>
            <a:spLocks noChangeArrowheads="1"/>
          </p:cNvSpPr>
          <p:nvPr/>
        </p:nvSpPr>
        <p:spPr bwMode="auto">
          <a:xfrm>
            <a:off x="495300" y="1608138"/>
            <a:ext cx="350838" cy="3127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56" name="Oval 316"/>
          <p:cNvSpPr>
            <a:spLocks noChangeArrowheads="1"/>
          </p:cNvSpPr>
          <p:nvPr/>
        </p:nvSpPr>
        <p:spPr bwMode="auto">
          <a:xfrm>
            <a:off x="495300" y="1608138"/>
            <a:ext cx="350838" cy="312737"/>
          </a:xfrm>
          <a:prstGeom prst="ellips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57" name="Rectangle 317"/>
          <p:cNvSpPr>
            <a:spLocks noChangeArrowheads="1"/>
          </p:cNvSpPr>
          <p:nvPr/>
        </p:nvSpPr>
        <p:spPr bwMode="auto">
          <a:xfrm>
            <a:off x="569913" y="1682750"/>
            <a:ext cx="1651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Times" pitchFamily="18" charset="0"/>
              </a:rPr>
              <a:t>17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558" name="Freeform 318"/>
          <p:cNvSpPr>
            <a:spLocks/>
          </p:cNvSpPr>
          <p:nvPr/>
        </p:nvSpPr>
        <p:spPr bwMode="auto">
          <a:xfrm>
            <a:off x="3911600" y="1739900"/>
            <a:ext cx="20638" cy="38100"/>
          </a:xfrm>
          <a:custGeom>
            <a:avLst/>
            <a:gdLst/>
            <a:ahLst/>
            <a:cxnLst>
              <a:cxn ang="0">
                <a:pos x="7" y="24"/>
              </a:cxn>
              <a:cxn ang="0">
                <a:pos x="13" y="18"/>
              </a:cxn>
              <a:cxn ang="0">
                <a:pos x="7" y="0"/>
              </a:cxn>
              <a:cxn ang="0">
                <a:pos x="0" y="6"/>
              </a:cxn>
              <a:cxn ang="0">
                <a:pos x="7" y="24"/>
              </a:cxn>
            </a:cxnLst>
            <a:rect l="0" t="0" r="r" b="b"/>
            <a:pathLst>
              <a:path w="13" h="24">
                <a:moveTo>
                  <a:pt x="7" y="24"/>
                </a:moveTo>
                <a:lnTo>
                  <a:pt x="13" y="18"/>
                </a:lnTo>
                <a:lnTo>
                  <a:pt x="7" y="0"/>
                </a:lnTo>
                <a:lnTo>
                  <a:pt x="0" y="6"/>
                </a:lnTo>
                <a:lnTo>
                  <a:pt x="7" y="2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59" name="Freeform 319"/>
          <p:cNvSpPr>
            <a:spLocks/>
          </p:cNvSpPr>
          <p:nvPr/>
        </p:nvSpPr>
        <p:spPr bwMode="auto">
          <a:xfrm>
            <a:off x="2500313" y="2166938"/>
            <a:ext cx="31750" cy="28575"/>
          </a:xfrm>
          <a:custGeom>
            <a:avLst/>
            <a:gdLst/>
            <a:ahLst/>
            <a:cxnLst>
              <a:cxn ang="0">
                <a:pos x="20" y="18"/>
              </a:cxn>
              <a:cxn ang="0">
                <a:pos x="7" y="18"/>
              </a:cxn>
              <a:cxn ang="0">
                <a:pos x="0" y="0"/>
              </a:cxn>
              <a:cxn ang="0">
                <a:pos x="14" y="0"/>
              </a:cxn>
              <a:cxn ang="0">
                <a:pos x="20" y="18"/>
              </a:cxn>
            </a:cxnLst>
            <a:rect l="0" t="0" r="r" b="b"/>
            <a:pathLst>
              <a:path w="20" h="18">
                <a:moveTo>
                  <a:pt x="20" y="18"/>
                </a:moveTo>
                <a:lnTo>
                  <a:pt x="7" y="18"/>
                </a:lnTo>
                <a:lnTo>
                  <a:pt x="0" y="0"/>
                </a:lnTo>
                <a:lnTo>
                  <a:pt x="14" y="0"/>
                </a:lnTo>
                <a:lnTo>
                  <a:pt x="20" y="1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60" name="Freeform 320"/>
          <p:cNvSpPr>
            <a:spLocks/>
          </p:cNvSpPr>
          <p:nvPr/>
        </p:nvSpPr>
        <p:spPr bwMode="auto">
          <a:xfrm>
            <a:off x="2522538" y="1749425"/>
            <a:ext cx="1400175" cy="446088"/>
          </a:xfrm>
          <a:custGeom>
            <a:avLst/>
            <a:gdLst/>
            <a:ahLst/>
            <a:cxnLst>
              <a:cxn ang="0">
                <a:pos x="882" y="18"/>
              </a:cxn>
              <a:cxn ang="0">
                <a:pos x="875" y="0"/>
              </a:cxn>
              <a:cxn ang="0">
                <a:pos x="0" y="263"/>
              </a:cxn>
              <a:cxn ang="0">
                <a:pos x="6" y="281"/>
              </a:cxn>
              <a:cxn ang="0">
                <a:pos x="882" y="18"/>
              </a:cxn>
            </a:cxnLst>
            <a:rect l="0" t="0" r="r" b="b"/>
            <a:pathLst>
              <a:path w="882" h="281">
                <a:moveTo>
                  <a:pt x="882" y="18"/>
                </a:moveTo>
                <a:lnTo>
                  <a:pt x="875" y="0"/>
                </a:lnTo>
                <a:lnTo>
                  <a:pt x="0" y="263"/>
                </a:lnTo>
                <a:lnTo>
                  <a:pt x="6" y="281"/>
                </a:lnTo>
                <a:lnTo>
                  <a:pt x="882" y="1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61" name="Oval 321"/>
          <p:cNvSpPr>
            <a:spLocks noChangeArrowheads="1"/>
          </p:cNvSpPr>
          <p:nvPr/>
        </p:nvSpPr>
        <p:spPr bwMode="auto">
          <a:xfrm>
            <a:off x="3730625" y="1608138"/>
            <a:ext cx="350838" cy="3127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62" name="Oval 322"/>
          <p:cNvSpPr>
            <a:spLocks noChangeArrowheads="1"/>
          </p:cNvSpPr>
          <p:nvPr/>
        </p:nvSpPr>
        <p:spPr bwMode="auto">
          <a:xfrm>
            <a:off x="3730625" y="1608138"/>
            <a:ext cx="352425" cy="312737"/>
          </a:xfrm>
          <a:prstGeom prst="ellips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63" name="Rectangle 323"/>
          <p:cNvSpPr>
            <a:spLocks noChangeArrowheads="1"/>
          </p:cNvSpPr>
          <p:nvPr/>
        </p:nvSpPr>
        <p:spPr bwMode="auto">
          <a:xfrm>
            <a:off x="3816350" y="1701800"/>
            <a:ext cx="1651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Times" pitchFamily="18" charset="0"/>
              </a:rPr>
              <a:t>78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564" name="Freeform 324"/>
          <p:cNvSpPr>
            <a:spLocks/>
          </p:cNvSpPr>
          <p:nvPr/>
        </p:nvSpPr>
        <p:spPr bwMode="auto">
          <a:xfrm>
            <a:off x="889000" y="2592388"/>
            <a:ext cx="20638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13" y="12"/>
              </a:cxn>
              <a:cxn ang="0">
                <a:pos x="13" y="6"/>
              </a:cxn>
              <a:cxn ang="0">
                <a:pos x="0" y="0"/>
              </a:cxn>
            </a:cxnLst>
            <a:rect l="0" t="0" r="r" b="b"/>
            <a:pathLst>
              <a:path w="13" h="12">
                <a:moveTo>
                  <a:pt x="0" y="0"/>
                </a:moveTo>
                <a:lnTo>
                  <a:pt x="0" y="6"/>
                </a:lnTo>
                <a:lnTo>
                  <a:pt x="13" y="12"/>
                </a:lnTo>
                <a:lnTo>
                  <a:pt x="13" y="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65" name="Freeform 325"/>
          <p:cNvSpPr>
            <a:spLocks/>
          </p:cNvSpPr>
          <p:nvPr/>
        </p:nvSpPr>
        <p:spPr bwMode="auto">
          <a:xfrm>
            <a:off x="1122363" y="2166938"/>
            <a:ext cx="31750" cy="19050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6" y="0"/>
              </a:cxn>
              <a:cxn ang="0">
                <a:pos x="20" y="6"/>
              </a:cxn>
              <a:cxn ang="0">
                <a:pos x="13" y="12"/>
              </a:cxn>
              <a:cxn ang="0">
                <a:pos x="0" y="6"/>
              </a:cxn>
            </a:cxnLst>
            <a:rect l="0" t="0" r="r" b="b"/>
            <a:pathLst>
              <a:path w="20" h="12">
                <a:moveTo>
                  <a:pt x="0" y="6"/>
                </a:moveTo>
                <a:lnTo>
                  <a:pt x="6" y="0"/>
                </a:lnTo>
                <a:lnTo>
                  <a:pt x="20" y="6"/>
                </a:lnTo>
                <a:lnTo>
                  <a:pt x="13" y="12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66" name="Freeform 326"/>
          <p:cNvSpPr>
            <a:spLocks/>
          </p:cNvSpPr>
          <p:nvPr/>
        </p:nvSpPr>
        <p:spPr bwMode="auto">
          <a:xfrm>
            <a:off x="889000" y="2176463"/>
            <a:ext cx="254000" cy="425450"/>
          </a:xfrm>
          <a:custGeom>
            <a:avLst/>
            <a:gdLst/>
            <a:ahLst/>
            <a:cxnLst>
              <a:cxn ang="0">
                <a:pos x="0" y="262"/>
              </a:cxn>
              <a:cxn ang="0">
                <a:pos x="13" y="268"/>
              </a:cxn>
              <a:cxn ang="0">
                <a:pos x="160" y="6"/>
              </a:cxn>
              <a:cxn ang="0">
                <a:pos x="147" y="0"/>
              </a:cxn>
              <a:cxn ang="0">
                <a:pos x="0" y="262"/>
              </a:cxn>
            </a:cxnLst>
            <a:rect l="0" t="0" r="r" b="b"/>
            <a:pathLst>
              <a:path w="160" h="268">
                <a:moveTo>
                  <a:pt x="0" y="262"/>
                </a:moveTo>
                <a:lnTo>
                  <a:pt x="13" y="268"/>
                </a:lnTo>
                <a:lnTo>
                  <a:pt x="160" y="6"/>
                </a:lnTo>
                <a:lnTo>
                  <a:pt x="147" y="0"/>
                </a:lnTo>
                <a:lnTo>
                  <a:pt x="0" y="26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67" name="Freeform 327"/>
          <p:cNvSpPr>
            <a:spLocks/>
          </p:cNvSpPr>
          <p:nvPr/>
        </p:nvSpPr>
        <p:spPr bwMode="auto">
          <a:xfrm>
            <a:off x="1122363" y="2166938"/>
            <a:ext cx="20637" cy="19050"/>
          </a:xfrm>
          <a:custGeom>
            <a:avLst/>
            <a:gdLst/>
            <a:ahLst/>
            <a:cxnLst>
              <a:cxn ang="0">
                <a:pos x="13" y="6"/>
              </a:cxn>
              <a:cxn ang="0">
                <a:pos x="13" y="0"/>
              </a:cxn>
              <a:cxn ang="0">
                <a:pos x="0" y="6"/>
              </a:cxn>
              <a:cxn ang="0">
                <a:pos x="0" y="12"/>
              </a:cxn>
              <a:cxn ang="0">
                <a:pos x="13" y="6"/>
              </a:cxn>
            </a:cxnLst>
            <a:rect l="0" t="0" r="r" b="b"/>
            <a:pathLst>
              <a:path w="13" h="12">
                <a:moveTo>
                  <a:pt x="13" y="6"/>
                </a:moveTo>
                <a:lnTo>
                  <a:pt x="13" y="0"/>
                </a:lnTo>
                <a:lnTo>
                  <a:pt x="0" y="6"/>
                </a:lnTo>
                <a:lnTo>
                  <a:pt x="0" y="12"/>
                </a:lnTo>
                <a:lnTo>
                  <a:pt x="13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68" name="Freeform 328"/>
          <p:cNvSpPr>
            <a:spLocks/>
          </p:cNvSpPr>
          <p:nvPr/>
        </p:nvSpPr>
        <p:spPr bwMode="auto">
          <a:xfrm>
            <a:off x="1355725" y="2592388"/>
            <a:ext cx="31750" cy="19050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20" y="6"/>
              </a:cxn>
              <a:cxn ang="0">
                <a:pos x="6" y="12"/>
              </a:cxn>
              <a:cxn ang="0">
                <a:pos x="0" y="6"/>
              </a:cxn>
              <a:cxn ang="0">
                <a:pos x="13" y="0"/>
              </a:cxn>
            </a:cxnLst>
            <a:rect l="0" t="0" r="r" b="b"/>
            <a:pathLst>
              <a:path w="20" h="12">
                <a:moveTo>
                  <a:pt x="13" y="0"/>
                </a:moveTo>
                <a:lnTo>
                  <a:pt x="20" y="6"/>
                </a:lnTo>
                <a:lnTo>
                  <a:pt x="6" y="12"/>
                </a:lnTo>
                <a:lnTo>
                  <a:pt x="0" y="6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69" name="Freeform 329"/>
          <p:cNvSpPr>
            <a:spLocks/>
          </p:cNvSpPr>
          <p:nvPr/>
        </p:nvSpPr>
        <p:spPr bwMode="auto">
          <a:xfrm>
            <a:off x="1122363" y="2176463"/>
            <a:ext cx="254000" cy="425450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6"/>
              </a:cxn>
              <a:cxn ang="0">
                <a:pos x="147" y="268"/>
              </a:cxn>
              <a:cxn ang="0">
                <a:pos x="160" y="262"/>
              </a:cxn>
              <a:cxn ang="0">
                <a:pos x="13" y="0"/>
              </a:cxn>
            </a:cxnLst>
            <a:rect l="0" t="0" r="r" b="b"/>
            <a:pathLst>
              <a:path w="160" h="268">
                <a:moveTo>
                  <a:pt x="13" y="0"/>
                </a:moveTo>
                <a:lnTo>
                  <a:pt x="0" y="6"/>
                </a:lnTo>
                <a:lnTo>
                  <a:pt x="147" y="268"/>
                </a:lnTo>
                <a:lnTo>
                  <a:pt x="160" y="262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70" name="Rectangle 330"/>
          <p:cNvSpPr>
            <a:spLocks noChangeArrowheads="1"/>
          </p:cNvSpPr>
          <p:nvPr/>
        </p:nvSpPr>
        <p:spPr bwMode="auto">
          <a:xfrm>
            <a:off x="782638" y="2489200"/>
            <a:ext cx="233362" cy="2079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71" name="Rectangle 331"/>
          <p:cNvSpPr>
            <a:spLocks noChangeArrowheads="1"/>
          </p:cNvSpPr>
          <p:nvPr/>
        </p:nvSpPr>
        <p:spPr bwMode="auto">
          <a:xfrm>
            <a:off x="781050" y="2489200"/>
            <a:ext cx="234950" cy="207963"/>
          </a:xfrm>
          <a:prstGeom prst="rect">
            <a:avLst/>
          </a:prstGeom>
          <a:noFill/>
          <a:ln w="20638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72" name="Rectangle 332"/>
          <p:cNvSpPr>
            <a:spLocks noChangeArrowheads="1"/>
          </p:cNvSpPr>
          <p:nvPr/>
        </p:nvSpPr>
        <p:spPr bwMode="auto">
          <a:xfrm>
            <a:off x="1249363" y="2489200"/>
            <a:ext cx="233362" cy="2079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73" name="Rectangle 333"/>
          <p:cNvSpPr>
            <a:spLocks noChangeArrowheads="1"/>
          </p:cNvSpPr>
          <p:nvPr/>
        </p:nvSpPr>
        <p:spPr bwMode="auto">
          <a:xfrm>
            <a:off x="1247775" y="2489200"/>
            <a:ext cx="234950" cy="207963"/>
          </a:xfrm>
          <a:prstGeom prst="rect">
            <a:avLst/>
          </a:prstGeom>
          <a:noFill/>
          <a:ln w="20638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74" name="Oval 334"/>
          <p:cNvSpPr>
            <a:spLocks noChangeArrowheads="1"/>
          </p:cNvSpPr>
          <p:nvPr/>
        </p:nvSpPr>
        <p:spPr bwMode="auto">
          <a:xfrm>
            <a:off x="962025" y="2024063"/>
            <a:ext cx="339725" cy="3127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75" name="Oval 335"/>
          <p:cNvSpPr>
            <a:spLocks noChangeArrowheads="1"/>
          </p:cNvSpPr>
          <p:nvPr/>
        </p:nvSpPr>
        <p:spPr bwMode="auto">
          <a:xfrm>
            <a:off x="962025" y="2024063"/>
            <a:ext cx="341313" cy="312737"/>
          </a:xfrm>
          <a:prstGeom prst="ellips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76" name="Rectangle 336"/>
          <p:cNvSpPr>
            <a:spLocks noChangeArrowheads="1"/>
          </p:cNvSpPr>
          <p:nvPr/>
        </p:nvSpPr>
        <p:spPr bwMode="auto">
          <a:xfrm>
            <a:off x="1036638" y="2108200"/>
            <a:ext cx="1651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Times" pitchFamily="18" charset="0"/>
              </a:rPr>
              <a:t>32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577" name="Freeform 337"/>
          <p:cNvSpPr>
            <a:spLocks/>
          </p:cNvSpPr>
          <p:nvPr/>
        </p:nvSpPr>
        <p:spPr bwMode="auto">
          <a:xfrm>
            <a:off x="2044700" y="2582863"/>
            <a:ext cx="20638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7" y="18"/>
              </a:cxn>
              <a:cxn ang="0">
                <a:pos x="13" y="12"/>
              </a:cxn>
              <a:cxn ang="0">
                <a:pos x="0" y="0"/>
              </a:cxn>
            </a:cxnLst>
            <a:rect l="0" t="0" r="r" b="b"/>
            <a:pathLst>
              <a:path w="13" h="18">
                <a:moveTo>
                  <a:pt x="0" y="0"/>
                </a:moveTo>
                <a:lnTo>
                  <a:pt x="0" y="6"/>
                </a:lnTo>
                <a:lnTo>
                  <a:pt x="7" y="18"/>
                </a:lnTo>
                <a:lnTo>
                  <a:pt x="13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78" name="Freeform 338"/>
          <p:cNvSpPr>
            <a:spLocks/>
          </p:cNvSpPr>
          <p:nvPr/>
        </p:nvSpPr>
        <p:spPr bwMode="auto">
          <a:xfrm>
            <a:off x="2511425" y="2166938"/>
            <a:ext cx="317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0"/>
              </a:cxn>
              <a:cxn ang="0">
                <a:pos x="20" y="6"/>
              </a:cxn>
              <a:cxn ang="0">
                <a:pos x="13" y="12"/>
              </a:cxn>
              <a:cxn ang="0">
                <a:pos x="0" y="0"/>
              </a:cxn>
            </a:cxnLst>
            <a:rect l="0" t="0" r="r" b="b"/>
            <a:pathLst>
              <a:path w="20" h="12">
                <a:moveTo>
                  <a:pt x="0" y="0"/>
                </a:moveTo>
                <a:lnTo>
                  <a:pt x="7" y="0"/>
                </a:lnTo>
                <a:lnTo>
                  <a:pt x="20" y="6"/>
                </a:lnTo>
                <a:lnTo>
                  <a:pt x="13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79" name="Freeform 339"/>
          <p:cNvSpPr>
            <a:spLocks/>
          </p:cNvSpPr>
          <p:nvPr/>
        </p:nvSpPr>
        <p:spPr bwMode="auto">
          <a:xfrm>
            <a:off x="2044700" y="2166938"/>
            <a:ext cx="487363" cy="434975"/>
          </a:xfrm>
          <a:custGeom>
            <a:avLst/>
            <a:gdLst/>
            <a:ahLst/>
            <a:cxnLst>
              <a:cxn ang="0">
                <a:pos x="0" y="262"/>
              </a:cxn>
              <a:cxn ang="0">
                <a:pos x="13" y="274"/>
              </a:cxn>
              <a:cxn ang="0">
                <a:pos x="307" y="12"/>
              </a:cxn>
              <a:cxn ang="0">
                <a:pos x="294" y="0"/>
              </a:cxn>
              <a:cxn ang="0">
                <a:pos x="0" y="262"/>
              </a:cxn>
            </a:cxnLst>
            <a:rect l="0" t="0" r="r" b="b"/>
            <a:pathLst>
              <a:path w="307" h="274">
                <a:moveTo>
                  <a:pt x="0" y="262"/>
                </a:moveTo>
                <a:lnTo>
                  <a:pt x="13" y="274"/>
                </a:lnTo>
                <a:lnTo>
                  <a:pt x="307" y="12"/>
                </a:lnTo>
                <a:lnTo>
                  <a:pt x="294" y="0"/>
                </a:lnTo>
                <a:lnTo>
                  <a:pt x="0" y="26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80" name="Freeform 340"/>
          <p:cNvSpPr>
            <a:spLocks/>
          </p:cNvSpPr>
          <p:nvPr/>
        </p:nvSpPr>
        <p:spPr bwMode="auto">
          <a:xfrm>
            <a:off x="2500313" y="2157413"/>
            <a:ext cx="31750" cy="38100"/>
          </a:xfrm>
          <a:custGeom>
            <a:avLst/>
            <a:gdLst/>
            <a:ahLst/>
            <a:cxnLst>
              <a:cxn ang="0">
                <a:pos x="20" y="6"/>
              </a:cxn>
              <a:cxn ang="0">
                <a:pos x="14" y="0"/>
              </a:cxn>
              <a:cxn ang="0">
                <a:pos x="0" y="18"/>
              </a:cxn>
              <a:cxn ang="0">
                <a:pos x="14" y="24"/>
              </a:cxn>
              <a:cxn ang="0">
                <a:pos x="20" y="6"/>
              </a:cxn>
            </a:cxnLst>
            <a:rect l="0" t="0" r="r" b="b"/>
            <a:pathLst>
              <a:path w="20" h="24">
                <a:moveTo>
                  <a:pt x="20" y="6"/>
                </a:moveTo>
                <a:lnTo>
                  <a:pt x="14" y="0"/>
                </a:lnTo>
                <a:lnTo>
                  <a:pt x="0" y="18"/>
                </a:lnTo>
                <a:lnTo>
                  <a:pt x="14" y="24"/>
                </a:lnTo>
                <a:lnTo>
                  <a:pt x="20" y="6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81" name="Freeform 341"/>
          <p:cNvSpPr>
            <a:spLocks/>
          </p:cNvSpPr>
          <p:nvPr/>
        </p:nvSpPr>
        <p:spPr bwMode="auto">
          <a:xfrm>
            <a:off x="3444875" y="2582863"/>
            <a:ext cx="20638" cy="28575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13" y="6"/>
              </a:cxn>
              <a:cxn ang="0">
                <a:pos x="7" y="18"/>
              </a:cxn>
              <a:cxn ang="0">
                <a:pos x="0" y="18"/>
              </a:cxn>
              <a:cxn ang="0">
                <a:pos x="7" y="0"/>
              </a:cxn>
            </a:cxnLst>
            <a:rect l="0" t="0" r="r" b="b"/>
            <a:pathLst>
              <a:path w="13" h="18">
                <a:moveTo>
                  <a:pt x="7" y="0"/>
                </a:moveTo>
                <a:lnTo>
                  <a:pt x="13" y="6"/>
                </a:lnTo>
                <a:lnTo>
                  <a:pt x="7" y="18"/>
                </a:lnTo>
                <a:lnTo>
                  <a:pt x="0" y="18"/>
                </a:lnTo>
                <a:lnTo>
                  <a:pt x="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82" name="Freeform 342"/>
          <p:cNvSpPr>
            <a:spLocks/>
          </p:cNvSpPr>
          <p:nvPr/>
        </p:nvSpPr>
        <p:spPr bwMode="auto">
          <a:xfrm>
            <a:off x="2522538" y="2166938"/>
            <a:ext cx="933450" cy="44450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18"/>
              </a:cxn>
              <a:cxn ang="0">
                <a:pos x="581" y="280"/>
              </a:cxn>
              <a:cxn ang="0">
                <a:pos x="588" y="262"/>
              </a:cxn>
              <a:cxn ang="0">
                <a:pos x="6" y="0"/>
              </a:cxn>
            </a:cxnLst>
            <a:rect l="0" t="0" r="r" b="b"/>
            <a:pathLst>
              <a:path w="588" h="280">
                <a:moveTo>
                  <a:pt x="6" y="0"/>
                </a:moveTo>
                <a:lnTo>
                  <a:pt x="0" y="18"/>
                </a:lnTo>
                <a:lnTo>
                  <a:pt x="581" y="280"/>
                </a:lnTo>
                <a:lnTo>
                  <a:pt x="588" y="262"/>
                </a:lnTo>
                <a:lnTo>
                  <a:pt x="6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83" name="Oval 343"/>
          <p:cNvSpPr>
            <a:spLocks noChangeArrowheads="1"/>
          </p:cNvSpPr>
          <p:nvPr/>
        </p:nvSpPr>
        <p:spPr bwMode="auto">
          <a:xfrm>
            <a:off x="2352675" y="2024063"/>
            <a:ext cx="349250" cy="3127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84" name="Oval 344"/>
          <p:cNvSpPr>
            <a:spLocks noChangeArrowheads="1"/>
          </p:cNvSpPr>
          <p:nvPr/>
        </p:nvSpPr>
        <p:spPr bwMode="auto">
          <a:xfrm>
            <a:off x="2351088" y="2024063"/>
            <a:ext cx="352425" cy="312737"/>
          </a:xfrm>
          <a:prstGeom prst="ellips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85" name="Rectangle 345"/>
          <p:cNvSpPr>
            <a:spLocks noChangeArrowheads="1"/>
          </p:cNvSpPr>
          <p:nvPr/>
        </p:nvSpPr>
        <p:spPr bwMode="auto">
          <a:xfrm>
            <a:off x="2425700" y="2108200"/>
            <a:ext cx="1651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Times" pitchFamily="18" charset="0"/>
              </a:rPr>
              <a:t>50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586" name="Freeform 346"/>
          <p:cNvSpPr>
            <a:spLocks/>
          </p:cNvSpPr>
          <p:nvPr/>
        </p:nvSpPr>
        <p:spPr bwMode="auto">
          <a:xfrm>
            <a:off x="1822450" y="3000375"/>
            <a:ext cx="20638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13" y="12"/>
              </a:cxn>
              <a:cxn ang="0">
                <a:pos x="13" y="6"/>
              </a:cxn>
              <a:cxn ang="0">
                <a:pos x="0" y="0"/>
              </a:cxn>
            </a:cxnLst>
            <a:rect l="0" t="0" r="r" b="b"/>
            <a:pathLst>
              <a:path w="13" h="12">
                <a:moveTo>
                  <a:pt x="0" y="0"/>
                </a:moveTo>
                <a:lnTo>
                  <a:pt x="0" y="6"/>
                </a:lnTo>
                <a:lnTo>
                  <a:pt x="13" y="12"/>
                </a:lnTo>
                <a:lnTo>
                  <a:pt x="13" y="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87" name="Freeform 347"/>
          <p:cNvSpPr>
            <a:spLocks/>
          </p:cNvSpPr>
          <p:nvPr/>
        </p:nvSpPr>
        <p:spPr bwMode="auto">
          <a:xfrm>
            <a:off x="2055813" y="2582863"/>
            <a:ext cx="31750" cy="19050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6" y="0"/>
              </a:cxn>
              <a:cxn ang="0">
                <a:pos x="20" y="6"/>
              </a:cxn>
              <a:cxn ang="0">
                <a:pos x="13" y="12"/>
              </a:cxn>
              <a:cxn ang="0">
                <a:pos x="0" y="6"/>
              </a:cxn>
            </a:cxnLst>
            <a:rect l="0" t="0" r="r" b="b"/>
            <a:pathLst>
              <a:path w="20" h="12">
                <a:moveTo>
                  <a:pt x="0" y="6"/>
                </a:moveTo>
                <a:lnTo>
                  <a:pt x="6" y="0"/>
                </a:lnTo>
                <a:lnTo>
                  <a:pt x="20" y="6"/>
                </a:lnTo>
                <a:lnTo>
                  <a:pt x="13" y="12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88" name="Freeform 348"/>
          <p:cNvSpPr>
            <a:spLocks/>
          </p:cNvSpPr>
          <p:nvPr/>
        </p:nvSpPr>
        <p:spPr bwMode="auto">
          <a:xfrm>
            <a:off x="1822450" y="2592388"/>
            <a:ext cx="254000" cy="417512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13" y="263"/>
              </a:cxn>
              <a:cxn ang="0">
                <a:pos x="160" y="6"/>
              </a:cxn>
              <a:cxn ang="0">
                <a:pos x="147" y="0"/>
              </a:cxn>
              <a:cxn ang="0">
                <a:pos x="0" y="257"/>
              </a:cxn>
            </a:cxnLst>
            <a:rect l="0" t="0" r="r" b="b"/>
            <a:pathLst>
              <a:path w="160" h="263">
                <a:moveTo>
                  <a:pt x="0" y="257"/>
                </a:moveTo>
                <a:lnTo>
                  <a:pt x="13" y="263"/>
                </a:lnTo>
                <a:lnTo>
                  <a:pt x="160" y="6"/>
                </a:lnTo>
                <a:lnTo>
                  <a:pt x="147" y="0"/>
                </a:lnTo>
                <a:lnTo>
                  <a:pt x="0" y="2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89" name="Freeform 349"/>
          <p:cNvSpPr>
            <a:spLocks/>
          </p:cNvSpPr>
          <p:nvPr/>
        </p:nvSpPr>
        <p:spPr bwMode="auto">
          <a:xfrm>
            <a:off x="2055813" y="2582863"/>
            <a:ext cx="20637" cy="19050"/>
          </a:xfrm>
          <a:custGeom>
            <a:avLst/>
            <a:gdLst/>
            <a:ahLst/>
            <a:cxnLst>
              <a:cxn ang="0">
                <a:pos x="13" y="6"/>
              </a:cxn>
              <a:cxn ang="0">
                <a:pos x="13" y="0"/>
              </a:cxn>
              <a:cxn ang="0">
                <a:pos x="0" y="6"/>
              </a:cxn>
              <a:cxn ang="0">
                <a:pos x="0" y="12"/>
              </a:cxn>
              <a:cxn ang="0">
                <a:pos x="13" y="6"/>
              </a:cxn>
            </a:cxnLst>
            <a:rect l="0" t="0" r="r" b="b"/>
            <a:pathLst>
              <a:path w="13" h="12">
                <a:moveTo>
                  <a:pt x="13" y="6"/>
                </a:moveTo>
                <a:lnTo>
                  <a:pt x="13" y="0"/>
                </a:lnTo>
                <a:lnTo>
                  <a:pt x="0" y="6"/>
                </a:lnTo>
                <a:lnTo>
                  <a:pt x="0" y="12"/>
                </a:lnTo>
                <a:lnTo>
                  <a:pt x="13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90" name="Freeform 350"/>
          <p:cNvSpPr>
            <a:spLocks/>
          </p:cNvSpPr>
          <p:nvPr/>
        </p:nvSpPr>
        <p:spPr bwMode="auto">
          <a:xfrm>
            <a:off x="2289175" y="3000375"/>
            <a:ext cx="31750" cy="19050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20" y="6"/>
              </a:cxn>
              <a:cxn ang="0">
                <a:pos x="6" y="12"/>
              </a:cxn>
              <a:cxn ang="0">
                <a:pos x="0" y="6"/>
              </a:cxn>
              <a:cxn ang="0">
                <a:pos x="13" y="0"/>
              </a:cxn>
            </a:cxnLst>
            <a:rect l="0" t="0" r="r" b="b"/>
            <a:pathLst>
              <a:path w="20" h="12">
                <a:moveTo>
                  <a:pt x="13" y="0"/>
                </a:moveTo>
                <a:lnTo>
                  <a:pt x="20" y="6"/>
                </a:lnTo>
                <a:lnTo>
                  <a:pt x="6" y="12"/>
                </a:lnTo>
                <a:lnTo>
                  <a:pt x="0" y="6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91" name="Freeform 351"/>
          <p:cNvSpPr>
            <a:spLocks/>
          </p:cNvSpPr>
          <p:nvPr/>
        </p:nvSpPr>
        <p:spPr bwMode="auto">
          <a:xfrm>
            <a:off x="2055813" y="2592388"/>
            <a:ext cx="254000" cy="417512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6"/>
              </a:cxn>
              <a:cxn ang="0">
                <a:pos x="147" y="263"/>
              </a:cxn>
              <a:cxn ang="0">
                <a:pos x="160" y="257"/>
              </a:cxn>
              <a:cxn ang="0">
                <a:pos x="13" y="0"/>
              </a:cxn>
            </a:cxnLst>
            <a:rect l="0" t="0" r="r" b="b"/>
            <a:pathLst>
              <a:path w="160" h="263">
                <a:moveTo>
                  <a:pt x="13" y="0"/>
                </a:moveTo>
                <a:lnTo>
                  <a:pt x="0" y="6"/>
                </a:lnTo>
                <a:lnTo>
                  <a:pt x="147" y="263"/>
                </a:lnTo>
                <a:lnTo>
                  <a:pt x="160" y="257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92" name="Rectangle 352"/>
          <p:cNvSpPr>
            <a:spLocks noChangeArrowheads="1"/>
          </p:cNvSpPr>
          <p:nvPr/>
        </p:nvSpPr>
        <p:spPr bwMode="auto">
          <a:xfrm>
            <a:off x="1716088" y="2905125"/>
            <a:ext cx="233362" cy="209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93" name="Rectangle 353"/>
          <p:cNvSpPr>
            <a:spLocks noChangeArrowheads="1"/>
          </p:cNvSpPr>
          <p:nvPr/>
        </p:nvSpPr>
        <p:spPr bwMode="auto">
          <a:xfrm>
            <a:off x="1714500" y="2905125"/>
            <a:ext cx="234950" cy="209550"/>
          </a:xfrm>
          <a:prstGeom prst="rect">
            <a:avLst/>
          </a:prstGeom>
          <a:noFill/>
          <a:ln w="20638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94" name="Rectangle 354"/>
          <p:cNvSpPr>
            <a:spLocks noChangeArrowheads="1"/>
          </p:cNvSpPr>
          <p:nvPr/>
        </p:nvSpPr>
        <p:spPr bwMode="auto">
          <a:xfrm>
            <a:off x="2182813" y="2905125"/>
            <a:ext cx="233362" cy="209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95" name="Rectangle 355"/>
          <p:cNvSpPr>
            <a:spLocks noChangeArrowheads="1"/>
          </p:cNvSpPr>
          <p:nvPr/>
        </p:nvSpPr>
        <p:spPr bwMode="auto">
          <a:xfrm>
            <a:off x="2181225" y="2905125"/>
            <a:ext cx="234950" cy="209550"/>
          </a:xfrm>
          <a:prstGeom prst="rect">
            <a:avLst/>
          </a:prstGeom>
          <a:noFill/>
          <a:ln w="20638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96" name="Oval 356"/>
          <p:cNvSpPr>
            <a:spLocks noChangeArrowheads="1"/>
          </p:cNvSpPr>
          <p:nvPr/>
        </p:nvSpPr>
        <p:spPr bwMode="auto">
          <a:xfrm>
            <a:off x="1895475" y="2432050"/>
            <a:ext cx="339725" cy="3127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97" name="Oval 357"/>
          <p:cNvSpPr>
            <a:spLocks noChangeArrowheads="1"/>
          </p:cNvSpPr>
          <p:nvPr/>
        </p:nvSpPr>
        <p:spPr bwMode="auto">
          <a:xfrm>
            <a:off x="1895475" y="2432050"/>
            <a:ext cx="341313" cy="312738"/>
          </a:xfrm>
          <a:prstGeom prst="ellips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98" name="Rectangle 358"/>
          <p:cNvSpPr>
            <a:spLocks noChangeArrowheads="1"/>
          </p:cNvSpPr>
          <p:nvPr/>
        </p:nvSpPr>
        <p:spPr bwMode="auto">
          <a:xfrm>
            <a:off x="1970088" y="2525713"/>
            <a:ext cx="1651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Times" pitchFamily="18" charset="0"/>
              </a:rPr>
              <a:t>48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599" name="Rectangle 359"/>
          <p:cNvSpPr>
            <a:spLocks noChangeArrowheads="1"/>
          </p:cNvSpPr>
          <p:nvPr/>
        </p:nvSpPr>
        <p:spPr bwMode="auto">
          <a:xfrm>
            <a:off x="315913" y="2071688"/>
            <a:ext cx="233362" cy="2079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00" name="Rectangle 360"/>
          <p:cNvSpPr>
            <a:spLocks noChangeArrowheads="1"/>
          </p:cNvSpPr>
          <p:nvPr/>
        </p:nvSpPr>
        <p:spPr bwMode="auto">
          <a:xfrm>
            <a:off x="314325" y="2071688"/>
            <a:ext cx="234950" cy="207962"/>
          </a:xfrm>
          <a:prstGeom prst="rect">
            <a:avLst/>
          </a:prstGeom>
          <a:noFill/>
          <a:ln w="20638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01" name="Freeform 361"/>
          <p:cNvSpPr>
            <a:spLocks/>
          </p:cNvSpPr>
          <p:nvPr/>
        </p:nvSpPr>
        <p:spPr bwMode="auto">
          <a:xfrm>
            <a:off x="2978150" y="2990850"/>
            <a:ext cx="20638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7" y="18"/>
              </a:cxn>
              <a:cxn ang="0">
                <a:pos x="13" y="12"/>
              </a:cxn>
              <a:cxn ang="0">
                <a:pos x="0" y="0"/>
              </a:cxn>
            </a:cxnLst>
            <a:rect l="0" t="0" r="r" b="b"/>
            <a:pathLst>
              <a:path w="13" h="18">
                <a:moveTo>
                  <a:pt x="0" y="0"/>
                </a:moveTo>
                <a:lnTo>
                  <a:pt x="0" y="6"/>
                </a:lnTo>
                <a:lnTo>
                  <a:pt x="7" y="18"/>
                </a:lnTo>
                <a:lnTo>
                  <a:pt x="13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02" name="Freeform 362"/>
          <p:cNvSpPr>
            <a:spLocks/>
          </p:cNvSpPr>
          <p:nvPr/>
        </p:nvSpPr>
        <p:spPr bwMode="auto">
          <a:xfrm>
            <a:off x="3433763" y="2582863"/>
            <a:ext cx="317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0"/>
              </a:cxn>
              <a:cxn ang="0">
                <a:pos x="20" y="6"/>
              </a:cxn>
              <a:cxn ang="0">
                <a:pos x="14" y="12"/>
              </a:cxn>
              <a:cxn ang="0">
                <a:pos x="0" y="0"/>
              </a:cxn>
            </a:cxnLst>
            <a:rect l="0" t="0" r="r" b="b"/>
            <a:pathLst>
              <a:path w="20" h="12">
                <a:moveTo>
                  <a:pt x="0" y="0"/>
                </a:moveTo>
                <a:lnTo>
                  <a:pt x="7" y="0"/>
                </a:lnTo>
                <a:lnTo>
                  <a:pt x="20" y="6"/>
                </a:lnTo>
                <a:lnTo>
                  <a:pt x="14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03" name="Freeform 363"/>
          <p:cNvSpPr>
            <a:spLocks/>
          </p:cNvSpPr>
          <p:nvPr/>
        </p:nvSpPr>
        <p:spPr bwMode="auto">
          <a:xfrm>
            <a:off x="2978150" y="2582863"/>
            <a:ext cx="477838" cy="42703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13" y="269"/>
              </a:cxn>
              <a:cxn ang="0">
                <a:pos x="301" y="12"/>
              </a:cxn>
              <a:cxn ang="0">
                <a:pos x="287" y="0"/>
              </a:cxn>
              <a:cxn ang="0">
                <a:pos x="0" y="257"/>
              </a:cxn>
            </a:cxnLst>
            <a:rect l="0" t="0" r="r" b="b"/>
            <a:pathLst>
              <a:path w="301" h="269">
                <a:moveTo>
                  <a:pt x="0" y="257"/>
                </a:moveTo>
                <a:lnTo>
                  <a:pt x="13" y="269"/>
                </a:lnTo>
                <a:lnTo>
                  <a:pt x="301" y="12"/>
                </a:lnTo>
                <a:lnTo>
                  <a:pt x="287" y="0"/>
                </a:lnTo>
                <a:lnTo>
                  <a:pt x="0" y="2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04" name="Freeform 364"/>
          <p:cNvSpPr>
            <a:spLocks/>
          </p:cNvSpPr>
          <p:nvPr/>
        </p:nvSpPr>
        <p:spPr bwMode="auto">
          <a:xfrm>
            <a:off x="3433763" y="2582863"/>
            <a:ext cx="22225" cy="19050"/>
          </a:xfrm>
          <a:custGeom>
            <a:avLst/>
            <a:gdLst/>
            <a:ahLst/>
            <a:cxnLst>
              <a:cxn ang="0">
                <a:pos x="14" y="6"/>
              </a:cxn>
              <a:cxn ang="0">
                <a:pos x="14" y="0"/>
              </a:cxn>
              <a:cxn ang="0">
                <a:pos x="0" y="6"/>
              </a:cxn>
              <a:cxn ang="0">
                <a:pos x="0" y="12"/>
              </a:cxn>
              <a:cxn ang="0">
                <a:pos x="14" y="6"/>
              </a:cxn>
            </a:cxnLst>
            <a:rect l="0" t="0" r="r" b="b"/>
            <a:pathLst>
              <a:path w="14" h="12">
                <a:moveTo>
                  <a:pt x="14" y="6"/>
                </a:moveTo>
                <a:lnTo>
                  <a:pt x="14" y="0"/>
                </a:lnTo>
                <a:lnTo>
                  <a:pt x="0" y="6"/>
                </a:lnTo>
                <a:lnTo>
                  <a:pt x="0" y="12"/>
                </a:lnTo>
                <a:lnTo>
                  <a:pt x="14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05" name="Freeform 365"/>
          <p:cNvSpPr>
            <a:spLocks/>
          </p:cNvSpPr>
          <p:nvPr/>
        </p:nvSpPr>
        <p:spPr bwMode="auto">
          <a:xfrm>
            <a:off x="3667125" y="3000375"/>
            <a:ext cx="31750" cy="1905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0" y="6"/>
              </a:cxn>
              <a:cxn ang="0">
                <a:pos x="7" y="12"/>
              </a:cxn>
              <a:cxn ang="0">
                <a:pos x="0" y="6"/>
              </a:cxn>
              <a:cxn ang="0">
                <a:pos x="14" y="0"/>
              </a:cxn>
            </a:cxnLst>
            <a:rect l="0" t="0" r="r" b="b"/>
            <a:pathLst>
              <a:path w="20" h="12">
                <a:moveTo>
                  <a:pt x="14" y="0"/>
                </a:moveTo>
                <a:lnTo>
                  <a:pt x="20" y="6"/>
                </a:lnTo>
                <a:lnTo>
                  <a:pt x="7" y="12"/>
                </a:lnTo>
                <a:lnTo>
                  <a:pt x="0" y="6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06" name="Freeform 366"/>
          <p:cNvSpPr>
            <a:spLocks/>
          </p:cNvSpPr>
          <p:nvPr/>
        </p:nvSpPr>
        <p:spPr bwMode="auto">
          <a:xfrm>
            <a:off x="3433763" y="2592388"/>
            <a:ext cx="255587" cy="417512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0" y="6"/>
              </a:cxn>
              <a:cxn ang="0">
                <a:pos x="147" y="263"/>
              </a:cxn>
              <a:cxn ang="0">
                <a:pos x="161" y="257"/>
              </a:cxn>
              <a:cxn ang="0">
                <a:pos x="14" y="0"/>
              </a:cxn>
            </a:cxnLst>
            <a:rect l="0" t="0" r="r" b="b"/>
            <a:pathLst>
              <a:path w="161" h="263">
                <a:moveTo>
                  <a:pt x="14" y="0"/>
                </a:moveTo>
                <a:lnTo>
                  <a:pt x="0" y="6"/>
                </a:lnTo>
                <a:lnTo>
                  <a:pt x="147" y="263"/>
                </a:lnTo>
                <a:lnTo>
                  <a:pt x="161" y="25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07" name="Rectangle 367"/>
          <p:cNvSpPr>
            <a:spLocks noChangeArrowheads="1"/>
          </p:cNvSpPr>
          <p:nvPr/>
        </p:nvSpPr>
        <p:spPr bwMode="auto">
          <a:xfrm>
            <a:off x="3560763" y="2905125"/>
            <a:ext cx="233362" cy="209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08" name="Rectangle 368"/>
          <p:cNvSpPr>
            <a:spLocks noChangeArrowheads="1"/>
          </p:cNvSpPr>
          <p:nvPr/>
        </p:nvSpPr>
        <p:spPr bwMode="auto">
          <a:xfrm>
            <a:off x="3560763" y="2905125"/>
            <a:ext cx="234950" cy="209550"/>
          </a:xfrm>
          <a:prstGeom prst="rect">
            <a:avLst/>
          </a:prstGeom>
          <a:noFill/>
          <a:ln w="20638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09" name="Oval 369"/>
          <p:cNvSpPr>
            <a:spLocks noChangeArrowheads="1"/>
          </p:cNvSpPr>
          <p:nvPr/>
        </p:nvSpPr>
        <p:spPr bwMode="auto">
          <a:xfrm>
            <a:off x="3275013" y="2432050"/>
            <a:ext cx="339725" cy="3127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10" name="Oval 370"/>
          <p:cNvSpPr>
            <a:spLocks noChangeArrowheads="1"/>
          </p:cNvSpPr>
          <p:nvPr/>
        </p:nvSpPr>
        <p:spPr bwMode="auto">
          <a:xfrm>
            <a:off x="3273425" y="2432050"/>
            <a:ext cx="342900" cy="312738"/>
          </a:xfrm>
          <a:prstGeom prst="ellips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11" name="Rectangle 371"/>
          <p:cNvSpPr>
            <a:spLocks noChangeArrowheads="1"/>
          </p:cNvSpPr>
          <p:nvPr/>
        </p:nvSpPr>
        <p:spPr bwMode="auto">
          <a:xfrm>
            <a:off x="3349625" y="2525713"/>
            <a:ext cx="1651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Times" pitchFamily="18" charset="0"/>
              </a:rPr>
              <a:t>62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612" name="Rectangle 372"/>
          <p:cNvSpPr>
            <a:spLocks noChangeArrowheads="1"/>
          </p:cNvSpPr>
          <p:nvPr/>
        </p:nvSpPr>
        <p:spPr bwMode="auto">
          <a:xfrm>
            <a:off x="411163" y="1520825"/>
            <a:ext cx="1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620" name="Freeform 380"/>
          <p:cNvSpPr>
            <a:spLocks/>
          </p:cNvSpPr>
          <p:nvPr/>
        </p:nvSpPr>
        <p:spPr bwMode="auto">
          <a:xfrm>
            <a:off x="2744788" y="3398838"/>
            <a:ext cx="20637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13" y="12"/>
              </a:cxn>
              <a:cxn ang="0">
                <a:pos x="13" y="6"/>
              </a:cxn>
              <a:cxn ang="0">
                <a:pos x="0" y="0"/>
              </a:cxn>
            </a:cxnLst>
            <a:rect l="0" t="0" r="r" b="b"/>
            <a:pathLst>
              <a:path w="13" h="12">
                <a:moveTo>
                  <a:pt x="0" y="0"/>
                </a:moveTo>
                <a:lnTo>
                  <a:pt x="0" y="6"/>
                </a:lnTo>
                <a:lnTo>
                  <a:pt x="13" y="12"/>
                </a:lnTo>
                <a:lnTo>
                  <a:pt x="13" y="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21" name="Freeform 381"/>
          <p:cNvSpPr>
            <a:spLocks/>
          </p:cNvSpPr>
          <p:nvPr/>
        </p:nvSpPr>
        <p:spPr bwMode="auto">
          <a:xfrm>
            <a:off x="2978150" y="2971800"/>
            <a:ext cx="31750" cy="19050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7" y="0"/>
              </a:cxn>
              <a:cxn ang="0">
                <a:pos x="20" y="6"/>
              </a:cxn>
              <a:cxn ang="0">
                <a:pos x="13" y="12"/>
              </a:cxn>
              <a:cxn ang="0">
                <a:pos x="0" y="6"/>
              </a:cxn>
            </a:cxnLst>
            <a:rect l="0" t="0" r="r" b="b"/>
            <a:pathLst>
              <a:path w="20" h="12">
                <a:moveTo>
                  <a:pt x="0" y="6"/>
                </a:moveTo>
                <a:lnTo>
                  <a:pt x="7" y="0"/>
                </a:lnTo>
                <a:lnTo>
                  <a:pt x="20" y="6"/>
                </a:lnTo>
                <a:lnTo>
                  <a:pt x="13" y="12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22" name="Freeform 382"/>
          <p:cNvSpPr>
            <a:spLocks/>
          </p:cNvSpPr>
          <p:nvPr/>
        </p:nvSpPr>
        <p:spPr bwMode="auto">
          <a:xfrm>
            <a:off x="2744788" y="2981325"/>
            <a:ext cx="254000" cy="427038"/>
          </a:xfrm>
          <a:custGeom>
            <a:avLst/>
            <a:gdLst/>
            <a:ahLst/>
            <a:cxnLst>
              <a:cxn ang="0">
                <a:pos x="0" y="263"/>
              </a:cxn>
              <a:cxn ang="0">
                <a:pos x="13" y="269"/>
              </a:cxn>
              <a:cxn ang="0">
                <a:pos x="160" y="6"/>
              </a:cxn>
              <a:cxn ang="0">
                <a:pos x="147" y="0"/>
              </a:cxn>
              <a:cxn ang="0">
                <a:pos x="0" y="263"/>
              </a:cxn>
            </a:cxnLst>
            <a:rect l="0" t="0" r="r" b="b"/>
            <a:pathLst>
              <a:path w="160" h="269">
                <a:moveTo>
                  <a:pt x="0" y="263"/>
                </a:moveTo>
                <a:lnTo>
                  <a:pt x="13" y="269"/>
                </a:lnTo>
                <a:lnTo>
                  <a:pt x="160" y="6"/>
                </a:lnTo>
                <a:lnTo>
                  <a:pt x="147" y="0"/>
                </a:lnTo>
                <a:lnTo>
                  <a:pt x="0" y="2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23" name="Freeform 383"/>
          <p:cNvSpPr>
            <a:spLocks/>
          </p:cNvSpPr>
          <p:nvPr/>
        </p:nvSpPr>
        <p:spPr bwMode="auto">
          <a:xfrm>
            <a:off x="2978150" y="2971800"/>
            <a:ext cx="20638" cy="19050"/>
          </a:xfrm>
          <a:custGeom>
            <a:avLst/>
            <a:gdLst/>
            <a:ahLst/>
            <a:cxnLst>
              <a:cxn ang="0">
                <a:pos x="13" y="6"/>
              </a:cxn>
              <a:cxn ang="0">
                <a:pos x="13" y="0"/>
              </a:cxn>
              <a:cxn ang="0">
                <a:pos x="0" y="6"/>
              </a:cxn>
              <a:cxn ang="0">
                <a:pos x="0" y="12"/>
              </a:cxn>
              <a:cxn ang="0">
                <a:pos x="13" y="6"/>
              </a:cxn>
            </a:cxnLst>
            <a:rect l="0" t="0" r="r" b="b"/>
            <a:pathLst>
              <a:path w="13" h="12">
                <a:moveTo>
                  <a:pt x="13" y="6"/>
                </a:moveTo>
                <a:lnTo>
                  <a:pt x="13" y="0"/>
                </a:lnTo>
                <a:lnTo>
                  <a:pt x="0" y="6"/>
                </a:lnTo>
                <a:lnTo>
                  <a:pt x="0" y="12"/>
                </a:lnTo>
                <a:lnTo>
                  <a:pt x="13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24" name="Freeform 384"/>
          <p:cNvSpPr>
            <a:spLocks/>
          </p:cNvSpPr>
          <p:nvPr/>
        </p:nvSpPr>
        <p:spPr bwMode="auto">
          <a:xfrm>
            <a:off x="3200400" y="3398838"/>
            <a:ext cx="31750" cy="1905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0" y="6"/>
              </a:cxn>
              <a:cxn ang="0">
                <a:pos x="7" y="12"/>
              </a:cxn>
              <a:cxn ang="0">
                <a:pos x="0" y="6"/>
              </a:cxn>
              <a:cxn ang="0">
                <a:pos x="14" y="0"/>
              </a:cxn>
            </a:cxnLst>
            <a:rect l="0" t="0" r="r" b="b"/>
            <a:pathLst>
              <a:path w="20" h="12">
                <a:moveTo>
                  <a:pt x="14" y="0"/>
                </a:moveTo>
                <a:lnTo>
                  <a:pt x="20" y="6"/>
                </a:lnTo>
                <a:lnTo>
                  <a:pt x="7" y="12"/>
                </a:lnTo>
                <a:lnTo>
                  <a:pt x="0" y="6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25" name="Freeform 385"/>
          <p:cNvSpPr>
            <a:spLocks/>
          </p:cNvSpPr>
          <p:nvPr/>
        </p:nvSpPr>
        <p:spPr bwMode="auto">
          <a:xfrm>
            <a:off x="2978150" y="2981325"/>
            <a:ext cx="244475" cy="427038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6"/>
              </a:cxn>
              <a:cxn ang="0">
                <a:pos x="140" y="269"/>
              </a:cxn>
              <a:cxn ang="0">
                <a:pos x="154" y="263"/>
              </a:cxn>
              <a:cxn ang="0">
                <a:pos x="13" y="0"/>
              </a:cxn>
            </a:cxnLst>
            <a:rect l="0" t="0" r="r" b="b"/>
            <a:pathLst>
              <a:path w="154" h="269">
                <a:moveTo>
                  <a:pt x="13" y="0"/>
                </a:moveTo>
                <a:lnTo>
                  <a:pt x="0" y="6"/>
                </a:lnTo>
                <a:lnTo>
                  <a:pt x="140" y="269"/>
                </a:lnTo>
                <a:lnTo>
                  <a:pt x="154" y="26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26" name="Rectangle 386"/>
          <p:cNvSpPr>
            <a:spLocks noChangeArrowheads="1"/>
          </p:cNvSpPr>
          <p:nvPr/>
        </p:nvSpPr>
        <p:spPr bwMode="auto">
          <a:xfrm>
            <a:off x="2638425" y="3294063"/>
            <a:ext cx="233363" cy="209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27" name="Rectangle 387"/>
          <p:cNvSpPr>
            <a:spLocks noChangeArrowheads="1"/>
          </p:cNvSpPr>
          <p:nvPr/>
        </p:nvSpPr>
        <p:spPr bwMode="auto">
          <a:xfrm>
            <a:off x="2636838" y="3294063"/>
            <a:ext cx="236537" cy="209550"/>
          </a:xfrm>
          <a:prstGeom prst="rect">
            <a:avLst/>
          </a:prstGeom>
          <a:noFill/>
          <a:ln w="20638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28" name="Rectangle 388"/>
          <p:cNvSpPr>
            <a:spLocks noChangeArrowheads="1"/>
          </p:cNvSpPr>
          <p:nvPr/>
        </p:nvSpPr>
        <p:spPr bwMode="auto">
          <a:xfrm>
            <a:off x="3105150" y="3294063"/>
            <a:ext cx="233363" cy="209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29" name="Rectangle 389"/>
          <p:cNvSpPr>
            <a:spLocks noChangeArrowheads="1"/>
          </p:cNvSpPr>
          <p:nvPr/>
        </p:nvSpPr>
        <p:spPr bwMode="auto">
          <a:xfrm>
            <a:off x="3103563" y="3294063"/>
            <a:ext cx="236537" cy="209550"/>
          </a:xfrm>
          <a:prstGeom prst="rect">
            <a:avLst/>
          </a:prstGeom>
          <a:noFill/>
          <a:ln w="20638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30" name="Oval 390"/>
          <p:cNvSpPr>
            <a:spLocks noChangeArrowheads="1"/>
          </p:cNvSpPr>
          <p:nvPr/>
        </p:nvSpPr>
        <p:spPr bwMode="auto">
          <a:xfrm>
            <a:off x="2808288" y="2830513"/>
            <a:ext cx="349250" cy="3127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31" name="Oval 391"/>
          <p:cNvSpPr>
            <a:spLocks noChangeArrowheads="1"/>
          </p:cNvSpPr>
          <p:nvPr/>
        </p:nvSpPr>
        <p:spPr bwMode="auto">
          <a:xfrm>
            <a:off x="2806700" y="2830513"/>
            <a:ext cx="352425" cy="312737"/>
          </a:xfrm>
          <a:prstGeom prst="ellips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32" name="Rectangle 392"/>
          <p:cNvSpPr>
            <a:spLocks noChangeArrowheads="1"/>
          </p:cNvSpPr>
          <p:nvPr/>
        </p:nvSpPr>
        <p:spPr bwMode="auto">
          <a:xfrm>
            <a:off x="2892425" y="2914650"/>
            <a:ext cx="1651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Times" pitchFamily="18" charset="0"/>
              </a:rPr>
              <a:t>54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634" name="Rectangle 394"/>
          <p:cNvSpPr>
            <a:spLocks noChangeArrowheads="1"/>
          </p:cNvSpPr>
          <p:nvPr/>
        </p:nvSpPr>
        <p:spPr bwMode="auto">
          <a:xfrm>
            <a:off x="2012950" y="3305175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i="1">
                <a:solidFill>
                  <a:schemeClr val="bg2"/>
                </a:solidFill>
                <a:latin typeface="Times" pitchFamily="18" charset="0"/>
              </a:rPr>
              <a:t>T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635" name="Rectangle 395"/>
          <p:cNvSpPr>
            <a:spLocks noChangeArrowheads="1"/>
          </p:cNvSpPr>
          <p:nvPr/>
        </p:nvSpPr>
        <p:spPr bwMode="auto">
          <a:xfrm>
            <a:off x="2139950" y="3397250"/>
            <a:ext cx="825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Times" pitchFamily="18" charset="0"/>
              </a:rPr>
              <a:t>0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636" name="Rectangle 396"/>
          <p:cNvSpPr>
            <a:spLocks noChangeArrowheads="1"/>
          </p:cNvSpPr>
          <p:nvPr/>
        </p:nvSpPr>
        <p:spPr bwMode="auto">
          <a:xfrm>
            <a:off x="3667125" y="3248025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i="1">
                <a:solidFill>
                  <a:schemeClr val="bg2"/>
                </a:solidFill>
                <a:latin typeface="Times" pitchFamily="18" charset="0"/>
              </a:rPr>
              <a:t>T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637" name="Rectangle 397"/>
          <p:cNvSpPr>
            <a:spLocks noChangeArrowheads="1"/>
          </p:cNvSpPr>
          <p:nvPr/>
        </p:nvSpPr>
        <p:spPr bwMode="auto">
          <a:xfrm>
            <a:off x="3794125" y="3341688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Times" pitchFamily="18" charset="0"/>
              </a:rPr>
              <a:t>2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638" name="Rectangle 398"/>
          <p:cNvSpPr>
            <a:spLocks noChangeArrowheads="1"/>
          </p:cNvSpPr>
          <p:nvPr/>
        </p:nvSpPr>
        <p:spPr bwMode="auto">
          <a:xfrm>
            <a:off x="4303713" y="2840038"/>
            <a:ext cx="1206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i="1">
                <a:solidFill>
                  <a:schemeClr val="bg2"/>
                </a:solidFill>
                <a:latin typeface="Times" pitchFamily="18" charset="0"/>
              </a:rPr>
              <a:t>T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639" name="Rectangle 399"/>
          <p:cNvSpPr>
            <a:spLocks noChangeArrowheads="1"/>
          </p:cNvSpPr>
          <p:nvPr/>
        </p:nvSpPr>
        <p:spPr bwMode="auto">
          <a:xfrm>
            <a:off x="4430713" y="2924175"/>
            <a:ext cx="825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Times" pitchFamily="18" charset="0"/>
              </a:rPr>
              <a:t>3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652" name="Text Box 412"/>
          <p:cNvSpPr txBox="1">
            <a:spLocks noChangeArrowheads="1"/>
          </p:cNvSpPr>
          <p:nvPr/>
        </p:nvSpPr>
        <p:spPr bwMode="auto">
          <a:xfrm>
            <a:off x="3657600" y="1292423"/>
            <a:ext cx="609600" cy="30777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z=c</a:t>
            </a:r>
          </a:p>
        </p:txBody>
      </p:sp>
      <p:sp>
        <p:nvSpPr>
          <p:cNvPr id="906653" name="Text Box 413"/>
          <p:cNvSpPr txBox="1">
            <a:spLocks noChangeArrowheads="1"/>
          </p:cNvSpPr>
          <p:nvPr/>
        </p:nvSpPr>
        <p:spPr bwMode="auto">
          <a:xfrm>
            <a:off x="2286000" y="1676401"/>
            <a:ext cx="609600" cy="30777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y= a</a:t>
            </a:r>
          </a:p>
        </p:txBody>
      </p:sp>
      <p:sp>
        <p:nvSpPr>
          <p:cNvPr id="906654" name="Text Box 414"/>
          <p:cNvSpPr txBox="1">
            <a:spLocks noChangeArrowheads="1"/>
          </p:cNvSpPr>
          <p:nvPr/>
        </p:nvSpPr>
        <p:spPr bwMode="auto">
          <a:xfrm>
            <a:off x="3276600" y="2133600"/>
            <a:ext cx="533400" cy="30777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x=b</a:t>
            </a:r>
          </a:p>
        </p:txBody>
      </p:sp>
      <p:sp>
        <p:nvSpPr>
          <p:cNvPr id="906660" name="Rectangle 420"/>
          <p:cNvSpPr>
            <a:spLocks noChangeArrowheads="1"/>
          </p:cNvSpPr>
          <p:nvPr/>
        </p:nvSpPr>
        <p:spPr bwMode="auto">
          <a:xfrm>
            <a:off x="2819400" y="3679825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i="1">
                <a:solidFill>
                  <a:schemeClr val="bg2"/>
                </a:solidFill>
                <a:latin typeface="Times" pitchFamily="18" charset="0"/>
              </a:rPr>
              <a:t>T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661" name="Rectangle 421"/>
          <p:cNvSpPr>
            <a:spLocks noChangeArrowheads="1"/>
          </p:cNvSpPr>
          <p:nvPr/>
        </p:nvSpPr>
        <p:spPr bwMode="auto">
          <a:xfrm>
            <a:off x="2946400" y="3763963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Times" pitchFamily="18" charset="0"/>
              </a:rPr>
              <a:t>1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662" name="Text Box 422"/>
          <p:cNvSpPr txBox="1">
            <a:spLocks noChangeArrowheads="1"/>
          </p:cNvSpPr>
          <p:nvPr/>
        </p:nvSpPr>
        <p:spPr bwMode="auto">
          <a:xfrm>
            <a:off x="7239000" y="3810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aramond" pitchFamily="18" charset="0"/>
              </a:rPr>
              <a:t>b</a:t>
            </a:r>
          </a:p>
        </p:txBody>
      </p:sp>
      <p:sp>
        <p:nvSpPr>
          <p:cNvPr id="906663" name="Text Box 423"/>
          <p:cNvSpPr txBox="1">
            <a:spLocks noChangeArrowheads="1"/>
          </p:cNvSpPr>
          <p:nvPr/>
        </p:nvSpPr>
        <p:spPr bwMode="auto">
          <a:xfrm>
            <a:off x="5867400" y="4267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aramond" pitchFamily="18" charset="0"/>
              </a:rPr>
              <a:t>a</a:t>
            </a:r>
          </a:p>
        </p:txBody>
      </p:sp>
      <p:sp>
        <p:nvSpPr>
          <p:cNvPr id="906664" name="Text Box 424"/>
          <p:cNvSpPr txBox="1">
            <a:spLocks noChangeArrowheads="1"/>
          </p:cNvSpPr>
          <p:nvPr/>
        </p:nvSpPr>
        <p:spPr bwMode="auto">
          <a:xfrm>
            <a:off x="8001000" y="4191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aramond" pitchFamily="18" charset="0"/>
              </a:rPr>
              <a:t>c</a:t>
            </a:r>
          </a:p>
        </p:txBody>
      </p:sp>
      <p:sp>
        <p:nvSpPr>
          <p:cNvPr id="386" name="TextBox 385"/>
          <p:cNvSpPr txBox="1"/>
          <p:nvPr/>
        </p:nvSpPr>
        <p:spPr>
          <a:xfrm>
            <a:off x="6248399" y="1715234"/>
            <a:ext cx="1573213" cy="461665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prstDash val="solid"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defRPr sz="2400" b="1">
                <a:solidFill>
                  <a:srgbClr val="FFFF00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Insert 54</a:t>
            </a:r>
          </a:p>
        </p:txBody>
      </p:sp>
      <p:sp>
        <p:nvSpPr>
          <p:cNvPr id="387" name="Text Box 86"/>
          <p:cNvSpPr txBox="1">
            <a:spLocks noChangeArrowheads="1"/>
          </p:cNvSpPr>
          <p:nvPr/>
        </p:nvSpPr>
        <p:spPr bwMode="auto">
          <a:xfrm>
            <a:off x="5791200" y="2362200"/>
            <a:ext cx="2895600" cy="830997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prstDash val="solid"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defRPr sz="2400" b="1">
                <a:solidFill>
                  <a:srgbClr val="FFFF00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Nodes 44 and 78 are unbalanced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0888" name="AutoShape 24"/>
          <p:cNvCxnSpPr>
            <a:cxnSpLocks noChangeShapeType="1"/>
            <a:stCxn id="1060869" idx="5"/>
            <a:endCxn id="1060874" idx="6"/>
          </p:cNvCxnSpPr>
          <p:nvPr/>
        </p:nvCxnSpPr>
        <p:spPr bwMode="auto">
          <a:xfrm>
            <a:off x="5227165" y="2172974"/>
            <a:ext cx="1456210" cy="115283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091E-ACCA-4DA2-8918-6CC03E3C6306}" type="slidenum">
              <a:rPr lang="en-US"/>
              <a:pPr/>
              <a:t>39</a:t>
            </a:fld>
            <a:endParaRPr lang="en-US"/>
          </a:p>
        </p:txBody>
      </p:sp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61950"/>
            <a:ext cx="7772400" cy="690563"/>
          </a:xfrm>
        </p:spPr>
        <p:txBody>
          <a:bodyPr/>
          <a:lstStyle/>
          <a:p>
            <a:r>
              <a:rPr lang="en-US" altLang="en-US"/>
              <a:t>Another Insertion Example</a:t>
            </a: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7" y="1180966"/>
            <a:ext cx="7772400" cy="45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solidFill>
                  <a:srgbClr val="FFFF00"/>
                </a:solidFill>
              </a:rPr>
              <a:t>Insert 49 (before restructured)</a:t>
            </a:r>
          </a:p>
        </p:txBody>
      </p:sp>
      <p:grpSp>
        <p:nvGrpSpPr>
          <p:cNvPr id="1060914" name="Group 50"/>
          <p:cNvGrpSpPr>
            <a:grpSpLocks/>
          </p:cNvGrpSpPr>
          <p:nvPr/>
        </p:nvGrpSpPr>
        <p:grpSpPr bwMode="auto">
          <a:xfrm>
            <a:off x="748404" y="1892300"/>
            <a:ext cx="2743200" cy="2755900"/>
            <a:chOff x="3840" y="1882"/>
            <a:chExt cx="1728" cy="1736"/>
          </a:xfrm>
          <a:solidFill>
            <a:srgbClr val="FF0000"/>
          </a:solidFill>
        </p:grpSpPr>
        <p:cxnSp>
          <p:nvCxnSpPr>
            <p:cNvPr id="1060935" name="AutoShape 71"/>
            <p:cNvCxnSpPr>
              <a:cxnSpLocks noChangeShapeType="1"/>
            </p:cNvCxnSpPr>
            <p:nvPr/>
          </p:nvCxnSpPr>
          <p:spPr bwMode="auto">
            <a:xfrm>
              <a:off x="4595" y="2036"/>
              <a:ext cx="893" cy="686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1060915" name="Oval 51"/>
            <p:cNvSpPr>
              <a:spLocks noChangeArrowheads="1"/>
            </p:cNvSpPr>
            <p:nvPr/>
          </p:nvSpPr>
          <p:spPr bwMode="auto">
            <a:xfrm>
              <a:off x="4396" y="1882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44</a:t>
              </a:r>
            </a:p>
          </p:txBody>
        </p:sp>
        <p:sp>
          <p:nvSpPr>
            <p:cNvPr id="1060916" name="Oval 52"/>
            <p:cNvSpPr>
              <a:spLocks noChangeArrowheads="1"/>
            </p:cNvSpPr>
            <p:nvPr/>
          </p:nvSpPr>
          <p:spPr bwMode="auto">
            <a:xfrm>
              <a:off x="3892" y="2266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1060917" name="Oval 53"/>
            <p:cNvSpPr>
              <a:spLocks noChangeArrowheads="1"/>
            </p:cNvSpPr>
            <p:nvPr/>
          </p:nvSpPr>
          <p:spPr bwMode="auto">
            <a:xfrm>
              <a:off x="4936" y="2266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78</a:t>
              </a:r>
            </a:p>
          </p:txBody>
        </p:sp>
        <p:sp>
          <p:nvSpPr>
            <p:cNvPr id="1060918" name="Oval 54"/>
            <p:cNvSpPr>
              <a:spLocks noChangeArrowheads="1"/>
            </p:cNvSpPr>
            <p:nvPr/>
          </p:nvSpPr>
          <p:spPr bwMode="auto">
            <a:xfrm>
              <a:off x="4024" y="2698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060919" name="Oval 55"/>
            <p:cNvSpPr>
              <a:spLocks noChangeArrowheads="1"/>
            </p:cNvSpPr>
            <p:nvPr/>
          </p:nvSpPr>
          <p:spPr bwMode="auto">
            <a:xfrm>
              <a:off x="4636" y="2698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1060920" name="Oval 56"/>
            <p:cNvSpPr>
              <a:spLocks noChangeArrowheads="1"/>
            </p:cNvSpPr>
            <p:nvPr/>
          </p:nvSpPr>
          <p:spPr bwMode="auto">
            <a:xfrm>
              <a:off x="5272" y="2698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1060921" name="Oval 57"/>
            <p:cNvSpPr>
              <a:spLocks noChangeArrowheads="1"/>
            </p:cNvSpPr>
            <p:nvPr/>
          </p:nvSpPr>
          <p:spPr bwMode="auto">
            <a:xfrm>
              <a:off x="4414" y="3130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060922" name="Oval 58"/>
            <p:cNvSpPr>
              <a:spLocks noChangeArrowheads="1"/>
            </p:cNvSpPr>
            <p:nvPr/>
          </p:nvSpPr>
          <p:spPr bwMode="auto">
            <a:xfrm>
              <a:off x="4888" y="3130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62</a:t>
              </a:r>
            </a:p>
          </p:txBody>
        </p:sp>
        <p:sp>
          <p:nvSpPr>
            <p:cNvPr id="1060923" name="Rectangle 59"/>
            <p:cNvSpPr>
              <a:spLocks noChangeArrowheads="1"/>
            </p:cNvSpPr>
            <p:nvPr/>
          </p:nvSpPr>
          <p:spPr bwMode="auto">
            <a:xfrm>
              <a:off x="3840" y="2658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0924" name="Rectangle 60"/>
            <p:cNvSpPr>
              <a:spLocks noChangeArrowheads="1"/>
            </p:cNvSpPr>
            <p:nvPr/>
          </p:nvSpPr>
          <p:spPr bwMode="auto">
            <a:xfrm>
              <a:off x="4032" y="3090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0925" name="Rectangle 61"/>
            <p:cNvSpPr>
              <a:spLocks noChangeArrowheads="1"/>
            </p:cNvSpPr>
            <p:nvPr/>
          </p:nvSpPr>
          <p:spPr bwMode="auto">
            <a:xfrm>
              <a:off x="4224" y="3090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0926" name="Rectangle 62"/>
            <p:cNvSpPr>
              <a:spLocks noChangeArrowheads="1"/>
            </p:cNvSpPr>
            <p:nvPr/>
          </p:nvSpPr>
          <p:spPr bwMode="auto">
            <a:xfrm>
              <a:off x="4416" y="3522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0927" name="Rectangle 63"/>
            <p:cNvSpPr>
              <a:spLocks noChangeArrowheads="1"/>
            </p:cNvSpPr>
            <p:nvPr/>
          </p:nvSpPr>
          <p:spPr bwMode="auto">
            <a:xfrm>
              <a:off x="4608" y="3522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0928" name="Rectangle 64"/>
            <p:cNvSpPr>
              <a:spLocks noChangeArrowheads="1"/>
            </p:cNvSpPr>
            <p:nvPr/>
          </p:nvSpPr>
          <p:spPr bwMode="auto">
            <a:xfrm>
              <a:off x="4896" y="3522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0929" name="Rectangle 65"/>
            <p:cNvSpPr>
              <a:spLocks noChangeArrowheads="1"/>
            </p:cNvSpPr>
            <p:nvPr/>
          </p:nvSpPr>
          <p:spPr bwMode="auto">
            <a:xfrm>
              <a:off x="5088" y="3522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0930" name="Rectangle 66"/>
            <p:cNvSpPr>
              <a:spLocks noChangeArrowheads="1"/>
            </p:cNvSpPr>
            <p:nvPr/>
          </p:nvSpPr>
          <p:spPr bwMode="auto">
            <a:xfrm>
              <a:off x="5280" y="3090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0931" name="Rectangle 67"/>
            <p:cNvSpPr>
              <a:spLocks noChangeArrowheads="1"/>
            </p:cNvSpPr>
            <p:nvPr/>
          </p:nvSpPr>
          <p:spPr bwMode="auto">
            <a:xfrm>
              <a:off x="5472" y="3090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60932" name="AutoShape 68"/>
            <p:cNvCxnSpPr>
              <a:cxnSpLocks noChangeShapeType="1"/>
              <a:stCxn id="1060915" idx="3"/>
              <a:endCxn id="1060916" idx="0"/>
            </p:cNvCxnSpPr>
            <p:nvPr/>
          </p:nvCxnSpPr>
          <p:spPr bwMode="auto">
            <a:xfrm flipH="1">
              <a:off x="4033" y="2099"/>
              <a:ext cx="404" cy="167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0933" name="AutoShape 69"/>
            <p:cNvCxnSpPr>
              <a:cxnSpLocks noChangeShapeType="1"/>
              <a:stCxn id="1060916" idx="4"/>
              <a:endCxn id="1060923" idx="0"/>
            </p:cNvCxnSpPr>
            <p:nvPr/>
          </p:nvCxnSpPr>
          <p:spPr bwMode="auto">
            <a:xfrm flipH="1">
              <a:off x="3888" y="2520"/>
              <a:ext cx="14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0934" name="AutoShape 70"/>
            <p:cNvCxnSpPr>
              <a:cxnSpLocks noChangeShapeType="1"/>
              <a:stCxn id="1060916" idx="4"/>
              <a:endCxn id="1060918" idx="0"/>
            </p:cNvCxnSpPr>
            <p:nvPr/>
          </p:nvCxnSpPr>
          <p:spPr bwMode="auto">
            <a:xfrm>
              <a:off x="4033" y="2520"/>
              <a:ext cx="132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0936" name="AutoShape 72"/>
            <p:cNvCxnSpPr>
              <a:cxnSpLocks noChangeShapeType="1"/>
              <a:stCxn id="1060917" idx="4"/>
              <a:endCxn id="1060919" idx="0"/>
            </p:cNvCxnSpPr>
            <p:nvPr/>
          </p:nvCxnSpPr>
          <p:spPr bwMode="auto">
            <a:xfrm flipH="1">
              <a:off x="4777" y="2520"/>
              <a:ext cx="300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0938" name="AutoShape 74"/>
            <p:cNvCxnSpPr>
              <a:cxnSpLocks noChangeShapeType="1"/>
              <a:stCxn id="1060919" idx="4"/>
              <a:endCxn id="1060921" idx="0"/>
            </p:cNvCxnSpPr>
            <p:nvPr/>
          </p:nvCxnSpPr>
          <p:spPr bwMode="auto">
            <a:xfrm flipH="1">
              <a:off x="4555" y="2952"/>
              <a:ext cx="222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0939" name="AutoShape 75"/>
            <p:cNvCxnSpPr>
              <a:cxnSpLocks noChangeShapeType="1"/>
              <a:stCxn id="1060918" idx="4"/>
              <a:endCxn id="1060924" idx="0"/>
            </p:cNvCxnSpPr>
            <p:nvPr/>
          </p:nvCxnSpPr>
          <p:spPr bwMode="auto">
            <a:xfrm flipH="1">
              <a:off x="4080" y="2952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0940" name="AutoShape 76"/>
            <p:cNvCxnSpPr>
              <a:cxnSpLocks noChangeShapeType="1"/>
              <a:stCxn id="1060918" idx="4"/>
              <a:endCxn id="1060925" idx="0"/>
            </p:cNvCxnSpPr>
            <p:nvPr/>
          </p:nvCxnSpPr>
          <p:spPr bwMode="auto">
            <a:xfrm>
              <a:off x="4165" y="2952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0941" name="AutoShape 77"/>
            <p:cNvCxnSpPr>
              <a:cxnSpLocks noChangeShapeType="1"/>
              <a:stCxn id="1060921" idx="4"/>
              <a:endCxn id="1060926" idx="0"/>
            </p:cNvCxnSpPr>
            <p:nvPr/>
          </p:nvCxnSpPr>
          <p:spPr bwMode="auto">
            <a:xfrm flipH="1">
              <a:off x="4464" y="3384"/>
              <a:ext cx="91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0942" name="AutoShape 78"/>
            <p:cNvCxnSpPr>
              <a:cxnSpLocks noChangeShapeType="1"/>
              <a:stCxn id="1060921" idx="4"/>
              <a:endCxn id="1060927" idx="0"/>
            </p:cNvCxnSpPr>
            <p:nvPr/>
          </p:nvCxnSpPr>
          <p:spPr bwMode="auto">
            <a:xfrm>
              <a:off x="4555" y="3384"/>
              <a:ext cx="101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0943" name="AutoShape 79"/>
            <p:cNvCxnSpPr>
              <a:cxnSpLocks noChangeShapeType="1"/>
              <a:stCxn id="1060922" idx="4"/>
              <a:endCxn id="1060928" idx="0"/>
            </p:cNvCxnSpPr>
            <p:nvPr/>
          </p:nvCxnSpPr>
          <p:spPr bwMode="auto">
            <a:xfrm flipH="1">
              <a:off x="4944" y="3384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0944" name="AutoShape 80"/>
            <p:cNvCxnSpPr>
              <a:cxnSpLocks noChangeShapeType="1"/>
              <a:stCxn id="1060922" idx="4"/>
              <a:endCxn id="1060929" idx="0"/>
            </p:cNvCxnSpPr>
            <p:nvPr/>
          </p:nvCxnSpPr>
          <p:spPr bwMode="auto">
            <a:xfrm>
              <a:off x="5029" y="3384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0945" name="AutoShape 81"/>
            <p:cNvCxnSpPr>
              <a:cxnSpLocks noChangeShapeType="1"/>
              <a:stCxn id="1060919" idx="4"/>
              <a:endCxn id="1060922" idx="0"/>
            </p:cNvCxnSpPr>
            <p:nvPr/>
          </p:nvCxnSpPr>
          <p:spPr bwMode="auto">
            <a:xfrm>
              <a:off x="4777" y="2952"/>
              <a:ext cx="252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0946" name="AutoShape 82"/>
            <p:cNvCxnSpPr>
              <a:cxnSpLocks noChangeShapeType="1"/>
              <a:stCxn id="1060920" idx="4"/>
              <a:endCxn id="1060930" idx="0"/>
            </p:cNvCxnSpPr>
            <p:nvPr/>
          </p:nvCxnSpPr>
          <p:spPr bwMode="auto">
            <a:xfrm flipH="1">
              <a:off x="5328" y="2952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0947" name="AutoShape 83"/>
            <p:cNvCxnSpPr>
              <a:cxnSpLocks noChangeShapeType="1"/>
              <a:stCxn id="1060920" idx="4"/>
              <a:endCxn id="1060931" idx="0"/>
            </p:cNvCxnSpPr>
            <p:nvPr/>
          </p:nvCxnSpPr>
          <p:spPr bwMode="auto">
            <a:xfrm>
              <a:off x="5413" y="2952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</p:grpSp>
      <p:sp>
        <p:nvSpPr>
          <p:cNvPr id="1060948" name="Text Box 84"/>
          <p:cNvSpPr txBox="1">
            <a:spLocks noChangeArrowheads="1"/>
          </p:cNvSpPr>
          <p:nvPr/>
        </p:nvSpPr>
        <p:spPr bwMode="auto">
          <a:xfrm>
            <a:off x="1447800" y="4800600"/>
            <a:ext cx="17972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before insertion</a:t>
            </a:r>
          </a:p>
        </p:txBody>
      </p:sp>
      <p:sp>
        <p:nvSpPr>
          <p:cNvPr id="1060949" name="Text Box 85"/>
          <p:cNvSpPr txBox="1">
            <a:spLocks noChangeArrowheads="1"/>
          </p:cNvSpPr>
          <p:nvPr/>
        </p:nvSpPr>
        <p:spPr bwMode="auto">
          <a:xfrm>
            <a:off x="4572000" y="5333970"/>
            <a:ext cx="1611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after insertion</a:t>
            </a:r>
          </a:p>
        </p:txBody>
      </p:sp>
      <p:sp>
        <p:nvSpPr>
          <p:cNvPr id="1060950" name="Text Box 86"/>
          <p:cNvSpPr txBox="1">
            <a:spLocks noChangeArrowheads="1"/>
          </p:cNvSpPr>
          <p:nvPr/>
        </p:nvSpPr>
        <p:spPr bwMode="auto">
          <a:xfrm>
            <a:off x="1371600" y="6000750"/>
            <a:ext cx="6553200" cy="461665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prstDash val="solid"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defRPr sz="2400" b="1">
                <a:solidFill>
                  <a:srgbClr val="FFFF00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Nodes 44 and 78 are unbalanced</a:t>
            </a:r>
          </a:p>
        </p:txBody>
      </p:sp>
      <p:sp>
        <p:nvSpPr>
          <p:cNvPr id="1060869" name="Oval 5"/>
          <p:cNvSpPr>
            <a:spLocks noChangeArrowheads="1"/>
          </p:cNvSpPr>
          <p:nvPr/>
        </p:nvSpPr>
        <p:spPr bwMode="auto">
          <a:xfrm>
            <a:off x="4845050" y="1828800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 dirty="0">
                <a:solidFill>
                  <a:srgbClr val="FFFF00"/>
                </a:solidFill>
                <a:latin typeface="Times New Roman" pitchFamily="18" charset="0"/>
              </a:rPr>
              <a:t>44</a:t>
            </a:r>
          </a:p>
        </p:txBody>
      </p:sp>
      <p:sp>
        <p:nvSpPr>
          <p:cNvPr id="1060870" name="Oval 6"/>
          <p:cNvSpPr>
            <a:spLocks noChangeArrowheads="1"/>
          </p:cNvSpPr>
          <p:nvPr/>
        </p:nvSpPr>
        <p:spPr bwMode="auto">
          <a:xfrm>
            <a:off x="4044950" y="2438400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17</a:t>
            </a:r>
          </a:p>
        </p:txBody>
      </p:sp>
      <p:sp>
        <p:nvSpPr>
          <p:cNvPr id="1060871" name="Oval 7"/>
          <p:cNvSpPr>
            <a:spLocks noChangeArrowheads="1"/>
          </p:cNvSpPr>
          <p:nvPr/>
        </p:nvSpPr>
        <p:spPr bwMode="auto">
          <a:xfrm>
            <a:off x="5702300" y="2438400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78</a:t>
            </a:r>
          </a:p>
        </p:txBody>
      </p:sp>
      <p:sp>
        <p:nvSpPr>
          <p:cNvPr id="1060872" name="Oval 8"/>
          <p:cNvSpPr>
            <a:spLocks noChangeArrowheads="1"/>
          </p:cNvSpPr>
          <p:nvPr/>
        </p:nvSpPr>
        <p:spPr bwMode="auto">
          <a:xfrm>
            <a:off x="4254500" y="3124200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32</a:t>
            </a:r>
          </a:p>
        </p:txBody>
      </p:sp>
      <p:sp>
        <p:nvSpPr>
          <p:cNvPr id="1060873" name="Oval 9"/>
          <p:cNvSpPr>
            <a:spLocks noChangeArrowheads="1"/>
          </p:cNvSpPr>
          <p:nvPr/>
        </p:nvSpPr>
        <p:spPr bwMode="auto">
          <a:xfrm>
            <a:off x="5226050" y="3124200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50</a:t>
            </a:r>
          </a:p>
        </p:txBody>
      </p:sp>
      <p:sp>
        <p:nvSpPr>
          <p:cNvPr id="1060874" name="Oval 10"/>
          <p:cNvSpPr>
            <a:spLocks noChangeArrowheads="1"/>
          </p:cNvSpPr>
          <p:nvPr/>
        </p:nvSpPr>
        <p:spPr bwMode="auto">
          <a:xfrm>
            <a:off x="6235700" y="3124200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88</a:t>
            </a:r>
          </a:p>
        </p:txBody>
      </p:sp>
      <p:sp>
        <p:nvSpPr>
          <p:cNvPr id="1060875" name="Oval 11"/>
          <p:cNvSpPr>
            <a:spLocks noChangeArrowheads="1"/>
          </p:cNvSpPr>
          <p:nvPr/>
        </p:nvSpPr>
        <p:spPr bwMode="auto">
          <a:xfrm>
            <a:off x="4873625" y="3810000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1060876" name="Oval 12"/>
          <p:cNvSpPr>
            <a:spLocks noChangeArrowheads="1"/>
          </p:cNvSpPr>
          <p:nvPr/>
        </p:nvSpPr>
        <p:spPr bwMode="auto">
          <a:xfrm>
            <a:off x="5626100" y="3810000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62</a:t>
            </a:r>
          </a:p>
        </p:txBody>
      </p:sp>
      <p:sp>
        <p:nvSpPr>
          <p:cNvPr id="1060877" name="Rectangle 13"/>
          <p:cNvSpPr>
            <a:spLocks noChangeArrowheads="1"/>
          </p:cNvSpPr>
          <p:nvPr/>
        </p:nvSpPr>
        <p:spPr bwMode="auto">
          <a:xfrm>
            <a:off x="3962400" y="30607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0878" name="Rectangle 14"/>
          <p:cNvSpPr>
            <a:spLocks noChangeArrowheads="1"/>
          </p:cNvSpPr>
          <p:nvPr/>
        </p:nvSpPr>
        <p:spPr bwMode="auto">
          <a:xfrm>
            <a:off x="4267200" y="37465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0879" name="Rectangle 15"/>
          <p:cNvSpPr>
            <a:spLocks noChangeArrowheads="1"/>
          </p:cNvSpPr>
          <p:nvPr/>
        </p:nvSpPr>
        <p:spPr bwMode="auto">
          <a:xfrm>
            <a:off x="4572000" y="37465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0880" name="Rectangle 16"/>
          <p:cNvSpPr>
            <a:spLocks noChangeArrowheads="1"/>
          </p:cNvSpPr>
          <p:nvPr/>
        </p:nvSpPr>
        <p:spPr bwMode="auto">
          <a:xfrm>
            <a:off x="4876800" y="44323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0882" name="Rectangle 18"/>
          <p:cNvSpPr>
            <a:spLocks noChangeArrowheads="1"/>
          </p:cNvSpPr>
          <p:nvPr/>
        </p:nvSpPr>
        <p:spPr bwMode="auto">
          <a:xfrm>
            <a:off x="5943600" y="44323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0883" name="Rectangle 19"/>
          <p:cNvSpPr>
            <a:spLocks noChangeArrowheads="1"/>
          </p:cNvSpPr>
          <p:nvPr/>
        </p:nvSpPr>
        <p:spPr bwMode="auto">
          <a:xfrm>
            <a:off x="6248400" y="37465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0884" name="Rectangle 20"/>
          <p:cNvSpPr>
            <a:spLocks noChangeArrowheads="1"/>
          </p:cNvSpPr>
          <p:nvPr/>
        </p:nvSpPr>
        <p:spPr bwMode="auto">
          <a:xfrm>
            <a:off x="6553200" y="37465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060885" name="AutoShape 21"/>
          <p:cNvCxnSpPr>
            <a:cxnSpLocks noChangeShapeType="1"/>
            <a:stCxn id="1060869" idx="3"/>
            <a:endCxn id="1060870" idx="0"/>
          </p:cNvCxnSpPr>
          <p:nvPr/>
        </p:nvCxnSpPr>
        <p:spPr bwMode="auto">
          <a:xfrm flipH="1">
            <a:off x="4268788" y="2172974"/>
            <a:ext cx="641822" cy="265426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0886" name="AutoShape 22"/>
          <p:cNvCxnSpPr>
            <a:cxnSpLocks noChangeShapeType="1"/>
            <a:stCxn id="1060870" idx="4"/>
            <a:endCxn id="1060877" idx="0"/>
          </p:cNvCxnSpPr>
          <p:nvPr/>
        </p:nvCxnSpPr>
        <p:spPr bwMode="auto">
          <a:xfrm flipH="1">
            <a:off x="4038600" y="2841625"/>
            <a:ext cx="230188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0887" name="AutoShape 23"/>
          <p:cNvCxnSpPr>
            <a:cxnSpLocks noChangeShapeType="1"/>
            <a:stCxn id="1060870" idx="4"/>
            <a:endCxn id="1060872" idx="0"/>
          </p:cNvCxnSpPr>
          <p:nvPr/>
        </p:nvCxnSpPr>
        <p:spPr bwMode="auto">
          <a:xfrm>
            <a:off x="4268788" y="2841625"/>
            <a:ext cx="209550" cy="2825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0889" name="AutoShape 25"/>
          <p:cNvCxnSpPr>
            <a:cxnSpLocks noChangeShapeType="1"/>
            <a:stCxn id="1060871" idx="4"/>
            <a:endCxn id="1060873" idx="0"/>
          </p:cNvCxnSpPr>
          <p:nvPr/>
        </p:nvCxnSpPr>
        <p:spPr bwMode="auto">
          <a:xfrm flipH="1">
            <a:off x="5449888" y="2841625"/>
            <a:ext cx="476250" cy="2825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0891" name="AutoShape 27"/>
          <p:cNvCxnSpPr>
            <a:cxnSpLocks noChangeShapeType="1"/>
            <a:stCxn id="1060873" idx="4"/>
            <a:endCxn id="1060875" idx="0"/>
          </p:cNvCxnSpPr>
          <p:nvPr/>
        </p:nvCxnSpPr>
        <p:spPr bwMode="auto">
          <a:xfrm flipH="1">
            <a:off x="5097463" y="3527425"/>
            <a:ext cx="352425" cy="2825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0892" name="AutoShape 28"/>
          <p:cNvCxnSpPr>
            <a:cxnSpLocks noChangeShapeType="1"/>
            <a:stCxn id="1060872" idx="4"/>
            <a:endCxn id="1060878" idx="0"/>
          </p:cNvCxnSpPr>
          <p:nvPr/>
        </p:nvCxnSpPr>
        <p:spPr bwMode="auto">
          <a:xfrm flipH="1">
            <a:off x="4343400" y="3527425"/>
            <a:ext cx="134938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0893" name="AutoShape 29"/>
          <p:cNvCxnSpPr>
            <a:cxnSpLocks noChangeShapeType="1"/>
            <a:stCxn id="1060872" idx="4"/>
            <a:endCxn id="1060879" idx="0"/>
          </p:cNvCxnSpPr>
          <p:nvPr/>
        </p:nvCxnSpPr>
        <p:spPr bwMode="auto">
          <a:xfrm>
            <a:off x="4478338" y="3527425"/>
            <a:ext cx="169862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0894" name="AutoShape 30"/>
          <p:cNvCxnSpPr>
            <a:cxnSpLocks noChangeShapeType="1"/>
            <a:stCxn id="1060875" idx="4"/>
            <a:endCxn id="1060880" idx="0"/>
          </p:cNvCxnSpPr>
          <p:nvPr/>
        </p:nvCxnSpPr>
        <p:spPr bwMode="auto">
          <a:xfrm flipH="1">
            <a:off x="4953000" y="4213225"/>
            <a:ext cx="144463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0895" name="AutoShape 31"/>
          <p:cNvCxnSpPr>
            <a:cxnSpLocks noChangeShapeType="1"/>
            <a:stCxn id="1060875" idx="4"/>
          </p:cNvCxnSpPr>
          <p:nvPr/>
        </p:nvCxnSpPr>
        <p:spPr bwMode="auto">
          <a:xfrm>
            <a:off x="5097463" y="4213225"/>
            <a:ext cx="160337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0896" name="AutoShape 32"/>
          <p:cNvCxnSpPr>
            <a:cxnSpLocks noChangeShapeType="1"/>
            <a:stCxn id="1060876" idx="4"/>
          </p:cNvCxnSpPr>
          <p:nvPr/>
        </p:nvCxnSpPr>
        <p:spPr bwMode="auto">
          <a:xfrm flipH="1">
            <a:off x="5791200" y="4213225"/>
            <a:ext cx="58738" cy="358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0897" name="AutoShape 33"/>
          <p:cNvCxnSpPr>
            <a:cxnSpLocks noChangeShapeType="1"/>
            <a:stCxn id="1060876" idx="4"/>
            <a:endCxn id="1060882" idx="0"/>
          </p:cNvCxnSpPr>
          <p:nvPr/>
        </p:nvCxnSpPr>
        <p:spPr bwMode="auto">
          <a:xfrm>
            <a:off x="5849938" y="4213225"/>
            <a:ext cx="169862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0898" name="AutoShape 34"/>
          <p:cNvCxnSpPr>
            <a:cxnSpLocks noChangeShapeType="1"/>
            <a:stCxn id="1060873" idx="4"/>
            <a:endCxn id="1060876" idx="0"/>
          </p:cNvCxnSpPr>
          <p:nvPr/>
        </p:nvCxnSpPr>
        <p:spPr bwMode="auto">
          <a:xfrm>
            <a:off x="5449888" y="3527425"/>
            <a:ext cx="400050" cy="2825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0899" name="AutoShape 35"/>
          <p:cNvCxnSpPr>
            <a:cxnSpLocks noChangeShapeType="1"/>
            <a:stCxn id="1060874" idx="4"/>
            <a:endCxn id="1060883" idx="0"/>
          </p:cNvCxnSpPr>
          <p:nvPr/>
        </p:nvCxnSpPr>
        <p:spPr bwMode="auto">
          <a:xfrm flipH="1">
            <a:off x="6324600" y="3527425"/>
            <a:ext cx="134938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0900" name="AutoShape 36"/>
          <p:cNvCxnSpPr>
            <a:cxnSpLocks noChangeShapeType="1"/>
            <a:stCxn id="1060874" idx="4"/>
            <a:endCxn id="1060884" idx="0"/>
          </p:cNvCxnSpPr>
          <p:nvPr/>
        </p:nvCxnSpPr>
        <p:spPr bwMode="auto">
          <a:xfrm>
            <a:off x="6459538" y="3527425"/>
            <a:ext cx="169862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060901" name="Oval 37"/>
          <p:cNvSpPr>
            <a:spLocks noChangeArrowheads="1"/>
          </p:cNvSpPr>
          <p:nvPr/>
        </p:nvSpPr>
        <p:spPr bwMode="auto">
          <a:xfrm>
            <a:off x="5183188" y="4343400"/>
            <a:ext cx="444500" cy="401638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 b="1" dirty="0">
                <a:solidFill>
                  <a:srgbClr val="FFFF00"/>
                </a:solidFill>
                <a:latin typeface="Times New Roman" pitchFamily="18" charset="0"/>
              </a:rPr>
              <a:t>49</a:t>
            </a:r>
          </a:p>
        </p:txBody>
      </p:sp>
      <p:sp>
        <p:nvSpPr>
          <p:cNvPr id="1060902" name="Rectangle 38"/>
          <p:cNvSpPr>
            <a:spLocks noChangeArrowheads="1"/>
          </p:cNvSpPr>
          <p:nvPr/>
        </p:nvSpPr>
        <p:spPr bwMode="auto">
          <a:xfrm>
            <a:off x="5486400" y="49530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0903" name="Rectangle 39"/>
          <p:cNvSpPr>
            <a:spLocks noChangeArrowheads="1"/>
          </p:cNvSpPr>
          <p:nvPr/>
        </p:nvSpPr>
        <p:spPr bwMode="auto">
          <a:xfrm>
            <a:off x="5715000" y="44196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060904" name="AutoShape 40"/>
          <p:cNvCxnSpPr>
            <a:cxnSpLocks noChangeShapeType="1"/>
            <a:endCxn id="1060902" idx="0"/>
          </p:cNvCxnSpPr>
          <p:nvPr/>
        </p:nvCxnSpPr>
        <p:spPr bwMode="auto">
          <a:xfrm>
            <a:off x="5410200" y="4724400"/>
            <a:ext cx="152400" cy="228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060906" name="Text Box 42"/>
          <p:cNvSpPr txBox="1">
            <a:spLocks noChangeArrowheads="1"/>
          </p:cNvSpPr>
          <p:nvPr/>
        </p:nvSpPr>
        <p:spPr bwMode="auto">
          <a:xfrm>
            <a:off x="4711337" y="4651315"/>
            <a:ext cx="3706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060907" name="Text Box 43"/>
          <p:cNvSpPr txBox="1">
            <a:spLocks noChangeArrowheads="1"/>
          </p:cNvSpPr>
          <p:nvPr/>
        </p:nvSpPr>
        <p:spPr bwMode="auto">
          <a:xfrm>
            <a:off x="4419600" y="3962400"/>
            <a:ext cx="4940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dirty="0">
                <a:solidFill>
                  <a:srgbClr val="FFFF00"/>
                </a:solidFill>
                <a:latin typeface="Times New Roman" pitchFamily="18" charset="0"/>
              </a:rPr>
              <a:t>a=x</a:t>
            </a:r>
          </a:p>
        </p:txBody>
      </p:sp>
      <p:sp>
        <p:nvSpPr>
          <p:cNvPr id="1060908" name="Text Box 44"/>
          <p:cNvSpPr txBox="1">
            <a:spLocks noChangeArrowheads="1"/>
          </p:cNvSpPr>
          <p:nvPr/>
        </p:nvSpPr>
        <p:spPr bwMode="auto">
          <a:xfrm>
            <a:off x="4859338" y="2705100"/>
            <a:ext cx="5052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dirty="0">
                <a:solidFill>
                  <a:srgbClr val="FFFF00"/>
                </a:solidFill>
                <a:latin typeface="Times New Roman" pitchFamily="18" charset="0"/>
              </a:rPr>
              <a:t>b=y</a:t>
            </a:r>
          </a:p>
        </p:txBody>
      </p:sp>
      <p:sp>
        <p:nvSpPr>
          <p:cNvPr id="1060909" name="Text Box 45"/>
          <p:cNvSpPr txBox="1">
            <a:spLocks noChangeArrowheads="1"/>
          </p:cNvSpPr>
          <p:nvPr/>
        </p:nvSpPr>
        <p:spPr bwMode="auto">
          <a:xfrm>
            <a:off x="6421438" y="2381250"/>
            <a:ext cx="519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FFFF00"/>
                </a:solidFill>
                <a:latin typeface="Times New Roman" pitchFamily="18" charset="0"/>
              </a:rPr>
              <a:t>c=z</a:t>
            </a:r>
          </a:p>
        </p:txBody>
      </p:sp>
      <p:sp>
        <p:nvSpPr>
          <p:cNvPr id="1060910" name="Line 46"/>
          <p:cNvSpPr>
            <a:spLocks noChangeShapeType="1"/>
          </p:cNvSpPr>
          <p:nvPr/>
        </p:nvSpPr>
        <p:spPr bwMode="auto">
          <a:xfrm flipV="1">
            <a:off x="5029200" y="4648200"/>
            <a:ext cx="257175" cy="1809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0911" name="Line 47"/>
          <p:cNvSpPr>
            <a:spLocks noChangeShapeType="1"/>
          </p:cNvSpPr>
          <p:nvPr/>
        </p:nvSpPr>
        <p:spPr bwMode="auto">
          <a:xfrm>
            <a:off x="5105400" y="2971800"/>
            <a:ext cx="1524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0912" name="Line 48"/>
          <p:cNvSpPr>
            <a:spLocks noChangeShapeType="1"/>
          </p:cNvSpPr>
          <p:nvPr/>
        </p:nvSpPr>
        <p:spPr bwMode="auto">
          <a:xfrm flipH="1">
            <a:off x="6172200" y="253365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0913" name="Line 49"/>
          <p:cNvSpPr>
            <a:spLocks noChangeShapeType="1"/>
          </p:cNvSpPr>
          <p:nvPr/>
        </p:nvSpPr>
        <p:spPr bwMode="auto">
          <a:xfrm flipH="1" flipV="1">
            <a:off x="6057900" y="3971925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0951" name="Rectangle 87"/>
          <p:cNvSpPr>
            <a:spLocks noChangeArrowheads="1"/>
          </p:cNvSpPr>
          <p:nvPr/>
        </p:nvSpPr>
        <p:spPr bwMode="auto">
          <a:xfrm>
            <a:off x="5105400" y="49530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060952" name="AutoShape 88"/>
          <p:cNvCxnSpPr>
            <a:cxnSpLocks noChangeShapeType="1"/>
            <a:endCxn id="1060951" idx="0"/>
          </p:cNvCxnSpPr>
          <p:nvPr/>
        </p:nvCxnSpPr>
        <p:spPr bwMode="auto">
          <a:xfrm flipH="1">
            <a:off x="5181600" y="4733925"/>
            <a:ext cx="144463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060958" name="Freeform 94"/>
          <p:cNvSpPr>
            <a:spLocks/>
          </p:cNvSpPr>
          <p:nvPr/>
        </p:nvSpPr>
        <p:spPr bwMode="auto">
          <a:xfrm>
            <a:off x="4953000" y="4267200"/>
            <a:ext cx="885825" cy="1038225"/>
          </a:xfrm>
          <a:custGeom>
            <a:avLst/>
            <a:gdLst/>
            <a:ahLst/>
            <a:cxnLst>
              <a:cxn ang="0">
                <a:pos x="0" y="503"/>
              </a:cxn>
              <a:cxn ang="0">
                <a:pos x="0" y="585"/>
              </a:cxn>
              <a:cxn ang="0">
                <a:pos x="13" y="613"/>
              </a:cxn>
              <a:cxn ang="0">
                <a:pos x="27" y="633"/>
              </a:cxn>
              <a:cxn ang="0">
                <a:pos x="110" y="647"/>
              </a:cxn>
              <a:cxn ang="0">
                <a:pos x="268" y="654"/>
              </a:cxn>
              <a:cxn ang="0">
                <a:pos x="420" y="647"/>
              </a:cxn>
              <a:cxn ang="0">
                <a:pos x="502" y="633"/>
              </a:cxn>
              <a:cxn ang="0">
                <a:pos x="523" y="620"/>
              </a:cxn>
              <a:cxn ang="0">
                <a:pos x="537" y="599"/>
              </a:cxn>
              <a:cxn ang="0">
                <a:pos x="551" y="523"/>
              </a:cxn>
              <a:cxn ang="0">
                <a:pos x="558" y="441"/>
              </a:cxn>
              <a:cxn ang="0">
                <a:pos x="544" y="379"/>
              </a:cxn>
              <a:cxn ang="0">
                <a:pos x="413" y="165"/>
              </a:cxn>
              <a:cxn ang="0">
                <a:pos x="323" y="41"/>
              </a:cxn>
              <a:cxn ang="0">
                <a:pos x="282" y="7"/>
              </a:cxn>
              <a:cxn ang="0">
                <a:pos x="248" y="0"/>
              </a:cxn>
              <a:cxn ang="0">
                <a:pos x="220" y="14"/>
              </a:cxn>
              <a:cxn ang="0">
                <a:pos x="186" y="41"/>
              </a:cxn>
              <a:cxn ang="0">
                <a:pos x="96" y="165"/>
              </a:cxn>
              <a:cxn ang="0">
                <a:pos x="27" y="282"/>
              </a:cxn>
              <a:cxn ang="0">
                <a:pos x="0" y="351"/>
              </a:cxn>
              <a:cxn ang="0">
                <a:pos x="0" y="503"/>
              </a:cxn>
              <a:cxn ang="0">
                <a:pos x="0" y="503"/>
              </a:cxn>
            </a:cxnLst>
            <a:rect l="0" t="0" r="r" b="b"/>
            <a:pathLst>
              <a:path w="558" h="654">
                <a:moveTo>
                  <a:pt x="0" y="503"/>
                </a:moveTo>
                <a:lnTo>
                  <a:pt x="0" y="585"/>
                </a:lnTo>
                <a:lnTo>
                  <a:pt x="13" y="613"/>
                </a:lnTo>
                <a:lnTo>
                  <a:pt x="27" y="633"/>
                </a:lnTo>
                <a:lnTo>
                  <a:pt x="110" y="647"/>
                </a:lnTo>
                <a:lnTo>
                  <a:pt x="268" y="654"/>
                </a:lnTo>
                <a:lnTo>
                  <a:pt x="420" y="647"/>
                </a:lnTo>
                <a:lnTo>
                  <a:pt x="502" y="633"/>
                </a:lnTo>
                <a:lnTo>
                  <a:pt x="523" y="620"/>
                </a:lnTo>
                <a:lnTo>
                  <a:pt x="537" y="599"/>
                </a:lnTo>
                <a:lnTo>
                  <a:pt x="551" y="523"/>
                </a:lnTo>
                <a:lnTo>
                  <a:pt x="558" y="441"/>
                </a:lnTo>
                <a:lnTo>
                  <a:pt x="544" y="379"/>
                </a:lnTo>
                <a:lnTo>
                  <a:pt x="413" y="165"/>
                </a:lnTo>
                <a:lnTo>
                  <a:pt x="323" y="41"/>
                </a:lnTo>
                <a:lnTo>
                  <a:pt x="282" y="7"/>
                </a:lnTo>
                <a:lnTo>
                  <a:pt x="248" y="0"/>
                </a:lnTo>
                <a:lnTo>
                  <a:pt x="220" y="14"/>
                </a:lnTo>
                <a:lnTo>
                  <a:pt x="186" y="41"/>
                </a:lnTo>
                <a:lnTo>
                  <a:pt x="96" y="165"/>
                </a:lnTo>
                <a:lnTo>
                  <a:pt x="27" y="282"/>
                </a:lnTo>
                <a:lnTo>
                  <a:pt x="0" y="351"/>
                </a:lnTo>
                <a:lnTo>
                  <a:pt x="0" y="503"/>
                </a:lnTo>
                <a:lnTo>
                  <a:pt x="0" y="50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0959" name="Freeform 95"/>
          <p:cNvSpPr>
            <a:spLocks/>
          </p:cNvSpPr>
          <p:nvPr/>
        </p:nvSpPr>
        <p:spPr bwMode="auto">
          <a:xfrm>
            <a:off x="5486400" y="3733800"/>
            <a:ext cx="809625" cy="914400"/>
          </a:xfrm>
          <a:custGeom>
            <a:avLst/>
            <a:gdLst/>
            <a:ahLst/>
            <a:cxnLst>
              <a:cxn ang="0">
                <a:pos x="0" y="503"/>
              </a:cxn>
              <a:cxn ang="0">
                <a:pos x="0" y="585"/>
              </a:cxn>
              <a:cxn ang="0">
                <a:pos x="13" y="613"/>
              </a:cxn>
              <a:cxn ang="0">
                <a:pos x="27" y="633"/>
              </a:cxn>
              <a:cxn ang="0">
                <a:pos x="110" y="647"/>
              </a:cxn>
              <a:cxn ang="0">
                <a:pos x="268" y="654"/>
              </a:cxn>
              <a:cxn ang="0">
                <a:pos x="420" y="647"/>
              </a:cxn>
              <a:cxn ang="0">
                <a:pos x="502" y="633"/>
              </a:cxn>
              <a:cxn ang="0">
                <a:pos x="523" y="620"/>
              </a:cxn>
              <a:cxn ang="0">
                <a:pos x="537" y="599"/>
              </a:cxn>
              <a:cxn ang="0">
                <a:pos x="551" y="523"/>
              </a:cxn>
              <a:cxn ang="0">
                <a:pos x="558" y="441"/>
              </a:cxn>
              <a:cxn ang="0">
                <a:pos x="544" y="379"/>
              </a:cxn>
              <a:cxn ang="0">
                <a:pos x="413" y="165"/>
              </a:cxn>
              <a:cxn ang="0">
                <a:pos x="323" y="41"/>
              </a:cxn>
              <a:cxn ang="0">
                <a:pos x="282" y="7"/>
              </a:cxn>
              <a:cxn ang="0">
                <a:pos x="248" y="0"/>
              </a:cxn>
              <a:cxn ang="0">
                <a:pos x="220" y="14"/>
              </a:cxn>
              <a:cxn ang="0">
                <a:pos x="186" y="41"/>
              </a:cxn>
              <a:cxn ang="0">
                <a:pos x="96" y="165"/>
              </a:cxn>
              <a:cxn ang="0">
                <a:pos x="27" y="282"/>
              </a:cxn>
              <a:cxn ang="0">
                <a:pos x="0" y="351"/>
              </a:cxn>
              <a:cxn ang="0">
                <a:pos x="0" y="503"/>
              </a:cxn>
              <a:cxn ang="0">
                <a:pos x="0" y="503"/>
              </a:cxn>
            </a:cxnLst>
            <a:rect l="0" t="0" r="r" b="b"/>
            <a:pathLst>
              <a:path w="558" h="654">
                <a:moveTo>
                  <a:pt x="0" y="503"/>
                </a:moveTo>
                <a:lnTo>
                  <a:pt x="0" y="585"/>
                </a:lnTo>
                <a:lnTo>
                  <a:pt x="13" y="613"/>
                </a:lnTo>
                <a:lnTo>
                  <a:pt x="27" y="633"/>
                </a:lnTo>
                <a:lnTo>
                  <a:pt x="110" y="647"/>
                </a:lnTo>
                <a:lnTo>
                  <a:pt x="268" y="654"/>
                </a:lnTo>
                <a:lnTo>
                  <a:pt x="420" y="647"/>
                </a:lnTo>
                <a:lnTo>
                  <a:pt x="502" y="633"/>
                </a:lnTo>
                <a:lnTo>
                  <a:pt x="523" y="620"/>
                </a:lnTo>
                <a:lnTo>
                  <a:pt x="537" y="599"/>
                </a:lnTo>
                <a:lnTo>
                  <a:pt x="551" y="523"/>
                </a:lnTo>
                <a:lnTo>
                  <a:pt x="558" y="441"/>
                </a:lnTo>
                <a:lnTo>
                  <a:pt x="544" y="379"/>
                </a:lnTo>
                <a:lnTo>
                  <a:pt x="413" y="165"/>
                </a:lnTo>
                <a:lnTo>
                  <a:pt x="323" y="41"/>
                </a:lnTo>
                <a:lnTo>
                  <a:pt x="282" y="7"/>
                </a:lnTo>
                <a:lnTo>
                  <a:pt x="248" y="0"/>
                </a:lnTo>
                <a:lnTo>
                  <a:pt x="220" y="14"/>
                </a:lnTo>
                <a:lnTo>
                  <a:pt x="186" y="41"/>
                </a:lnTo>
                <a:lnTo>
                  <a:pt x="96" y="165"/>
                </a:lnTo>
                <a:lnTo>
                  <a:pt x="27" y="282"/>
                </a:lnTo>
                <a:lnTo>
                  <a:pt x="0" y="351"/>
                </a:lnTo>
                <a:lnTo>
                  <a:pt x="0" y="503"/>
                </a:lnTo>
                <a:lnTo>
                  <a:pt x="0" y="50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0960" name="Freeform 96"/>
          <p:cNvSpPr>
            <a:spLocks/>
          </p:cNvSpPr>
          <p:nvPr/>
        </p:nvSpPr>
        <p:spPr bwMode="auto">
          <a:xfrm>
            <a:off x="6096000" y="2895600"/>
            <a:ext cx="885825" cy="1038225"/>
          </a:xfrm>
          <a:custGeom>
            <a:avLst/>
            <a:gdLst/>
            <a:ahLst/>
            <a:cxnLst>
              <a:cxn ang="0">
                <a:pos x="0" y="503"/>
              </a:cxn>
              <a:cxn ang="0">
                <a:pos x="0" y="585"/>
              </a:cxn>
              <a:cxn ang="0">
                <a:pos x="13" y="613"/>
              </a:cxn>
              <a:cxn ang="0">
                <a:pos x="27" y="633"/>
              </a:cxn>
              <a:cxn ang="0">
                <a:pos x="110" y="647"/>
              </a:cxn>
              <a:cxn ang="0">
                <a:pos x="268" y="654"/>
              </a:cxn>
              <a:cxn ang="0">
                <a:pos x="420" y="647"/>
              </a:cxn>
              <a:cxn ang="0">
                <a:pos x="502" y="633"/>
              </a:cxn>
              <a:cxn ang="0">
                <a:pos x="523" y="620"/>
              </a:cxn>
              <a:cxn ang="0">
                <a:pos x="537" y="599"/>
              </a:cxn>
              <a:cxn ang="0">
                <a:pos x="551" y="523"/>
              </a:cxn>
              <a:cxn ang="0">
                <a:pos x="558" y="441"/>
              </a:cxn>
              <a:cxn ang="0">
                <a:pos x="544" y="379"/>
              </a:cxn>
              <a:cxn ang="0">
                <a:pos x="413" y="165"/>
              </a:cxn>
              <a:cxn ang="0">
                <a:pos x="323" y="41"/>
              </a:cxn>
              <a:cxn ang="0">
                <a:pos x="282" y="7"/>
              </a:cxn>
              <a:cxn ang="0">
                <a:pos x="248" y="0"/>
              </a:cxn>
              <a:cxn ang="0">
                <a:pos x="220" y="14"/>
              </a:cxn>
              <a:cxn ang="0">
                <a:pos x="186" y="41"/>
              </a:cxn>
              <a:cxn ang="0">
                <a:pos x="96" y="165"/>
              </a:cxn>
              <a:cxn ang="0">
                <a:pos x="27" y="282"/>
              </a:cxn>
              <a:cxn ang="0">
                <a:pos x="0" y="351"/>
              </a:cxn>
              <a:cxn ang="0">
                <a:pos x="0" y="503"/>
              </a:cxn>
              <a:cxn ang="0">
                <a:pos x="0" y="503"/>
              </a:cxn>
            </a:cxnLst>
            <a:rect l="0" t="0" r="r" b="b"/>
            <a:pathLst>
              <a:path w="558" h="654">
                <a:moveTo>
                  <a:pt x="0" y="503"/>
                </a:moveTo>
                <a:lnTo>
                  <a:pt x="0" y="585"/>
                </a:lnTo>
                <a:lnTo>
                  <a:pt x="13" y="613"/>
                </a:lnTo>
                <a:lnTo>
                  <a:pt x="27" y="633"/>
                </a:lnTo>
                <a:lnTo>
                  <a:pt x="110" y="647"/>
                </a:lnTo>
                <a:lnTo>
                  <a:pt x="268" y="654"/>
                </a:lnTo>
                <a:lnTo>
                  <a:pt x="420" y="647"/>
                </a:lnTo>
                <a:lnTo>
                  <a:pt x="502" y="633"/>
                </a:lnTo>
                <a:lnTo>
                  <a:pt x="523" y="620"/>
                </a:lnTo>
                <a:lnTo>
                  <a:pt x="537" y="599"/>
                </a:lnTo>
                <a:lnTo>
                  <a:pt x="551" y="523"/>
                </a:lnTo>
                <a:lnTo>
                  <a:pt x="558" y="441"/>
                </a:lnTo>
                <a:lnTo>
                  <a:pt x="544" y="379"/>
                </a:lnTo>
                <a:lnTo>
                  <a:pt x="413" y="165"/>
                </a:lnTo>
                <a:lnTo>
                  <a:pt x="323" y="41"/>
                </a:lnTo>
                <a:lnTo>
                  <a:pt x="282" y="7"/>
                </a:lnTo>
                <a:lnTo>
                  <a:pt x="248" y="0"/>
                </a:lnTo>
                <a:lnTo>
                  <a:pt x="220" y="14"/>
                </a:lnTo>
                <a:lnTo>
                  <a:pt x="186" y="41"/>
                </a:lnTo>
                <a:lnTo>
                  <a:pt x="96" y="165"/>
                </a:lnTo>
                <a:lnTo>
                  <a:pt x="27" y="282"/>
                </a:lnTo>
                <a:lnTo>
                  <a:pt x="0" y="351"/>
                </a:lnTo>
                <a:lnTo>
                  <a:pt x="0" y="503"/>
                </a:lnTo>
                <a:lnTo>
                  <a:pt x="0" y="50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0961" name="Text Box 97"/>
          <p:cNvSpPr txBox="1">
            <a:spLocks noChangeArrowheads="1"/>
          </p:cNvSpPr>
          <p:nvPr/>
        </p:nvSpPr>
        <p:spPr bwMode="auto">
          <a:xfrm>
            <a:off x="6858000" y="3048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3</a:t>
            </a:r>
          </a:p>
        </p:txBody>
      </p:sp>
      <p:sp>
        <p:nvSpPr>
          <p:cNvPr id="1060962" name="Text Box 98"/>
          <p:cNvSpPr txBox="1">
            <a:spLocks noChangeArrowheads="1"/>
          </p:cNvSpPr>
          <p:nvPr/>
        </p:nvSpPr>
        <p:spPr bwMode="auto">
          <a:xfrm>
            <a:off x="6324600" y="4343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2</a:t>
            </a:r>
          </a:p>
        </p:txBody>
      </p:sp>
      <p:sp>
        <p:nvSpPr>
          <p:cNvPr id="1060963" name="Text Box 99"/>
          <p:cNvSpPr txBox="1">
            <a:spLocks noChangeArrowheads="1"/>
          </p:cNvSpPr>
          <p:nvPr/>
        </p:nvSpPr>
        <p:spPr bwMode="auto">
          <a:xfrm>
            <a:off x="4419600" y="4343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0</a:t>
            </a:r>
          </a:p>
        </p:txBody>
      </p:sp>
      <p:sp>
        <p:nvSpPr>
          <p:cNvPr id="1060964" name="Text Box 100"/>
          <p:cNvSpPr txBox="1">
            <a:spLocks noChangeArrowheads="1"/>
          </p:cNvSpPr>
          <p:nvPr/>
        </p:nvSpPr>
        <p:spPr bwMode="auto">
          <a:xfrm>
            <a:off x="5638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sp>
        <p:nvSpPr>
          <p:cNvPr id="1060965" name="Freeform 101"/>
          <p:cNvSpPr>
            <a:spLocks/>
          </p:cNvSpPr>
          <p:nvPr/>
        </p:nvSpPr>
        <p:spPr bwMode="auto">
          <a:xfrm>
            <a:off x="4495800" y="4219575"/>
            <a:ext cx="609600" cy="504825"/>
          </a:xfrm>
          <a:custGeom>
            <a:avLst/>
            <a:gdLst/>
            <a:ahLst/>
            <a:cxnLst>
              <a:cxn ang="0">
                <a:pos x="0" y="503"/>
              </a:cxn>
              <a:cxn ang="0">
                <a:pos x="0" y="585"/>
              </a:cxn>
              <a:cxn ang="0">
                <a:pos x="13" y="613"/>
              </a:cxn>
              <a:cxn ang="0">
                <a:pos x="27" y="633"/>
              </a:cxn>
              <a:cxn ang="0">
                <a:pos x="110" y="647"/>
              </a:cxn>
              <a:cxn ang="0">
                <a:pos x="268" y="654"/>
              </a:cxn>
              <a:cxn ang="0">
                <a:pos x="420" y="647"/>
              </a:cxn>
              <a:cxn ang="0">
                <a:pos x="502" y="633"/>
              </a:cxn>
              <a:cxn ang="0">
                <a:pos x="523" y="620"/>
              </a:cxn>
              <a:cxn ang="0">
                <a:pos x="537" y="599"/>
              </a:cxn>
              <a:cxn ang="0">
                <a:pos x="551" y="523"/>
              </a:cxn>
              <a:cxn ang="0">
                <a:pos x="558" y="441"/>
              </a:cxn>
              <a:cxn ang="0">
                <a:pos x="544" y="379"/>
              </a:cxn>
              <a:cxn ang="0">
                <a:pos x="413" y="165"/>
              </a:cxn>
              <a:cxn ang="0">
                <a:pos x="323" y="41"/>
              </a:cxn>
              <a:cxn ang="0">
                <a:pos x="282" y="7"/>
              </a:cxn>
              <a:cxn ang="0">
                <a:pos x="248" y="0"/>
              </a:cxn>
              <a:cxn ang="0">
                <a:pos x="220" y="14"/>
              </a:cxn>
              <a:cxn ang="0">
                <a:pos x="186" y="41"/>
              </a:cxn>
              <a:cxn ang="0">
                <a:pos x="96" y="165"/>
              </a:cxn>
              <a:cxn ang="0">
                <a:pos x="27" y="282"/>
              </a:cxn>
              <a:cxn ang="0">
                <a:pos x="0" y="351"/>
              </a:cxn>
              <a:cxn ang="0">
                <a:pos x="0" y="503"/>
              </a:cxn>
              <a:cxn ang="0">
                <a:pos x="0" y="503"/>
              </a:cxn>
            </a:cxnLst>
            <a:rect l="0" t="0" r="r" b="b"/>
            <a:pathLst>
              <a:path w="558" h="654">
                <a:moveTo>
                  <a:pt x="0" y="503"/>
                </a:moveTo>
                <a:lnTo>
                  <a:pt x="0" y="585"/>
                </a:lnTo>
                <a:lnTo>
                  <a:pt x="13" y="613"/>
                </a:lnTo>
                <a:lnTo>
                  <a:pt x="27" y="633"/>
                </a:lnTo>
                <a:lnTo>
                  <a:pt x="110" y="647"/>
                </a:lnTo>
                <a:lnTo>
                  <a:pt x="268" y="654"/>
                </a:lnTo>
                <a:lnTo>
                  <a:pt x="420" y="647"/>
                </a:lnTo>
                <a:lnTo>
                  <a:pt x="502" y="633"/>
                </a:lnTo>
                <a:lnTo>
                  <a:pt x="523" y="620"/>
                </a:lnTo>
                <a:lnTo>
                  <a:pt x="537" y="599"/>
                </a:lnTo>
                <a:lnTo>
                  <a:pt x="551" y="523"/>
                </a:lnTo>
                <a:lnTo>
                  <a:pt x="558" y="441"/>
                </a:lnTo>
                <a:lnTo>
                  <a:pt x="544" y="379"/>
                </a:lnTo>
                <a:lnTo>
                  <a:pt x="413" y="165"/>
                </a:lnTo>
                <a:lnTo>
                  <a:pt x="323" y="41"/>
                </a:lnTo>
                <a:lnTo>
                  <a:pt x="282" y="7"/>
                </a:lnTo>
                <a:lnTo>
                  <a:pt x="248" y="0"/>
                </a:lnTo>
                <a:lnTo>
                  <a:pt x="220" y="14"/>
                </a:lnTo>
                <a:lnTo>
                  <a:pt x="186" y="41"/>
                </a:lnTo>
                <a:lnTo>
                  <a:pt x="96" y="165"/>
                </a:lnTo>
                <a:lnTo>
                  <a:pt x="27" y="282"/>
                </a:lnTo>
                <a:lnTo>
                  <a:pt x="0" y="351"/>
                </a:lnTo>
                <a:lnTo>
                  <a:pt x="0" y="503"/>
                </a:lnTo>
                <a:lnTo>
                  <a:pt x="0" y="50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9776-57BC-4884-8A79-60D4B285DEB9}" type="slidenum">
              <a:rPr lang="en-US"/>
              <a:pPr/>
              <a:t>4</a:t>
            </a:fld>
            <a:endParaRPr lang="en-US"/>
          </a:p>
        </p:txBody>
      </p:sp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30213"/>
            <a:ext cx="7010400" cy="622300"/>
          </a:xfrm>
        </p:spPr>
        <p:txBody>
          <a:bodyPr/>
          <a:lstStyle/>
          <a:p>
            <a:r>
              <a:rPr lang="en-US" dirty="0"/>
              <a:t>Binary Search Trees</a:t>
            </a:r>
            <a:endParaRPr lang="en-US" sz="4000" dirty="0"/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534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Excellent data structure for storing the entries of a </a:t>
            </a:r>
            <a:r>
              <a:rPr lang="en-US" sz="3200" dirty="0">
                <a:solidFill>
                  <a:srgbClr val="FFFF00"/>
                </a:solidFill>
              </a:rPr>
              <a:t>map </a:t>
            </a:r>
            <a:r>
              <a:rPr lang="en-US" sz="3200" dirty="0"/>
              <a:t>or a </a:t>
            </a:r>
            <a:r>
              <a:rPr lang="en-US" sz="3200" dirty="0">
                <a:solidFill>
                  <a:srgbClr val="FFFF00"/>
                </a:solidFill>
              </a:rPr>
              <a:t>dictionary</a:t>
            </a:r>
          </a:p>
        </p:txBody>
      </p:sp>
      <p:pic>
        <p:nvPicPr>
          <p:cNvPr id="984065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667000"/>
            <a:ext cx="3052763" cy="3052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2937" name="AutoShape 25"/>
          <p:cNvCxnSpPr>
            <a:cxnSpLocks noChangeShapeType="1"/>
            <a:stCxn id="1062920" idx="3"/>
          </p:cNvCxnSpPr>
          <p:nvPr/>
        </p:nvCxnSpPr>
        <p:spPr bwMode="auto">
          <a:xfrm flipH="1">
            <a:off x="2746375" y="2919515"/>
            <a:ext cx="1152549" cy="115242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2945" name="AutoShape 33"/>
          <p:cNvCxnSpPr>
            <a:cxnSpLocks noChangeShapeType="1"/>
          </p:cNvCxnSpPr>
          <p:nvPr/>
        </p:nvCxnSpPr>
        <p:spPr bwMode="auto">
          <a:xfrm flipV="1">
            <a:off x="5663853" y="4221337"/>
            <a:ext cx="229170" cy="35825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2998" name="AutoShape 86"/>
          <p:cNvCxnSpPr>
            <a:cxnSpLocks noChangeShapeType="1"/>
            <a:endCxn id="1062923" idx="7"/>
          </p:cNvCxnSpPr>
          <p:nvPr/>
        </p:nvCxnSpPr>
        <p:spPr bwMode="auto">
          <a:xfrm flipH="1">
            <a:off x="4802188" y="3581400"/>
            <a:ext cx="361950" cy="36353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2934" name="AutoShape 22"/>
          <p:cNvCxnSpPr>
            <a:cxnSpLocks noChangeShapeType="1"/>
            <a:endCxn id="1062930" idx="3"/>
          </p:cNvCxnSpPr>
          <p:nvPr/>
        </p:nvCxnSpPr>
        <p:spPr bwMode="auto">
          <a:xfrm>
            <a:off x="3221037" y="2134874"/>
            <a:ext cx="3131031" cy="2399026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062955" name="Line 43"/>
          <p:cNvSpPr>
            <a:spLocks noChangeShapeType="1"/>
          </p:cNvSpPr>
          <p:nvPr/>
        </p:nvSpPr>
        <p:spPr bwMode="auto">
          <a:xfrm flipV="1">
            <a:off x="2971800" y="4572000"/>
            <a:ext cx="257175" cy="1809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675D-5E7D-4CF5-9794-839493CD7C13}" type="slidenum">
              <a:rPr lang="en-US"/>
              <a:pPr/>
              <a:t>40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61950"/>
            <a:ext cx="7772400" cy="690563"/>
          </a:xfrm>
        </p:spPr>
        <p:txBody>
          <a:bodyPr/>
          <a:lstStyle/>
          <a:p>
            <a:r>
              <a:rPr lang="en-US" altLang="en-US"/>
              <a:t>Insertion in an AVL Tree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89025"/>
            <a:ext cx="7772400" cy="45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solidFill>
                  <a:srgbClr val="FFFF00"/>
                </a:solidFill>
              </a:rPr>
              <a:t>Insert 49 (after restructuring</a:t>
            </a:r>
            <a:r>
              <a:rPr lang="en-US" altLang="en-US" sz="2800" dirty="0"/>
              <a:t>)</a:t>
            </a:r>
          </a:p>
        </p:txBody>
      </p:sp>
      <p:sp>
        <p:nvSpPr>
          <p:cNvPr id="1062916" name="Oval 4"/>
          <p:cNvSpPr>
            <a:spLocks noChangeArrowheads="1"/>
          </p:cNvSpPr>
          <p:nvPr/>
        </p:nvSpPr>
        <p:spPr bwMode="auto">
          <a:xfrm>
            <a:off x="2787650" y="1828800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44</a:t>
            </a:r>
          </a:p>
        </p:txBody>
      </p:sp>
      <p:sp>
        <p:nvSpPr>
          <p:cNvPr id="1062917" name="Oval 5"/>
          <p:cNvSpPr>
            <a:spLocks noChangeArrowheads="1"/>
          </p:cNvSpPr>
          <p:nvPr/>
        </p:nvSpPr>
        <p:spPr bwMode="auto">
          <a:xfrm>
            <a:off x="1987550" y="2362200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17</a:t>
            </a:r>
          </a:p>
        </p:txBody>
      </p:sp>
      <p:sp>
        <p:nvSpPr>
          <p:cNvPr id="1062918" name="Oval 6"/>
          <p:cNvSpPr>
            <a:spLocks noChangeArrowheads="1"/>
          </p:cNvSpPr>
          <p:nvPr/>
        </p:nvSpPr>
        <p:spPr bwMode="auto">
          <a:xfrm>
            <a:off x="4889500" y="3333336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78</a:t>
            </a:r>
          </a:p>
        </p:txBody>
      </p:sp>
      <p:sp>
        <p:nvSpPr>
          <p:cNvPr id="1062919" name="Oval 7"/>
          <p:cNvSpPr>
            <a:spLocks noChangeArrowheads="1"/>
          </p:cNvSpPr>
          <p:nvPr/>
        </p:nvSpPr>
        <p:spPr bwMode="auto">
          <a:xfrm>
            <a:off x="2197100" y="3124200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32</a:t>
            </a:r>
          </a:p>
        </p:txBody>
      </p:sp>
      <p:sp>
        <p:nvSpPr>
          <p:cNvPr id="1062920" name="Oval 8"/>
          <p:cNvSpPr>
            <a:spLocks noChangeArrowheads="1"/>
          </p:cNvSpPr>
          <p:nvPr/>
        </p:nvSpPr>
        <p:spPr bwMode="auto">
          <a:xfrm>
            <a:off x="3833364" y="2575341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50</a:t>
            </a:r>
          </a:p>
        </p:txBody>
      </p:sp>
      <p:sp>
        <p:nvSpPr>
          <p:cNvPr id="1062921" name="Oval 9"/>
          <p:cNvSpPr>
            <a:spLocks noChangeArrowheads="1"/>
          </p:cNvSpPr>
          <p:nvPr/>
        </p:nvSpPr>
        <p:spPr bwMode="auto">
          <a:xfrm>
            <a:off x="5669186" y="4019725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88</a:t>
            </a:r>
          </a:p>
        </p:txBody>
      </p:sp>
      <p:sp>
        <p:nvSpPr>
          <p:cNvPr id="1062922" name="Oval 10"/>
          <p:cNvSpPr>
            <a:spLocks noChangeArrowheads="1"/>
          </p:cNvSpPr>
          <p:nvPr/>
        </p:nvSpPr>
        <p:spPr bwMode="auto">
          <a:xfrm>
            <a:off x="3048000" y="3276600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1062923" name="Oval 11"/>
          <p:cNvSpPr>
            <a:spLocks noChangeArrowheads="1"/>
          </p:cNvSpPr>
          <p:nvPr/>
        </p:nvSpPr>
        <p:spPr bwMode="auto">
          <a:xfrm>
            <a:off x="4419600" y="3886200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62</a:t>
            </a:r>
          </a:p>
        </p:txBody>
      </p:sp>
      <p:sp>
        <p:nvSpPr>
          <p:cNvPr id="1062924" name="Rectangle 12"/>
          <p:cNvSpPr>
            <a:spLocks noChangeArrowheads="1"/>
          </p:cNvSpPr>
          <p:nvPr/>
        </p:nvSpPr>
        <p:spPr bwMode="auto">
          <a:xfrm>
            <a:off x="1905000" y="30607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2925" name="Rectangle 13"/>
          <p:cNvSpPr>
            <a:spLocks noChangeArrowheads="1"/>
          </p:cNvSpPr>
          <p:nvPr/>
        </p:nvSpPr>
        <p:spPr bwMode="auto">
          <a:xfrm>
            <a:off x="2209800" y="37465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2926" name="Rectangle 14"/>
          <p:cNvSpPr>
            <a:spLocks noChangeArrowheads="1"/>
          </p:cNvSpPr>
          <p:nvPr/>
        </p:nvSpPr>
        <p:spPr bwMode="auto">
          <a:xfrm>
            <a:off x="2514600" y="37465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2927" name="Rectangle 15"/>
          <p:cNvSpPr>
            <a:spLocks noChangeArrowheads="1"/>
          </p:cNvSpPr>
          <p:nvPr/>
        </p:nvSpPr>
        <p:spPr bwMode="auto">
          <a:xfrm>
            <a:off x="2673972" y="4034494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2928" name="Rectangle 16"/>
          <p:cNvSpPr>
            <a:spLocks noChangeArrowheads="1"/>
          </p:cNvSpPr>
          <p:nvPr/>
        </p:nvSpPr>
        <p:spPr bwMode="auto">
          <a:xfrm>
            <a:off x="4953000" y="46863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2929" name="Rectangle 17"/>
          <p:cNvSpPr>
            <a:spLocks noChangeArrowheads="1"/>
          </p:cNvSpPr>
          <p:nvPr/>
        </p:nvSpPr>
        <p:spPr bwMode="auto">
          <a:xfrm>
            <a:off x="5605462" y="4484204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2930" name="Rectangle 18"/>
          <p:cNvSpPr>
            <a:spLocks noChangeArrowheads="1"/>
          </p:cNvSpPr>
          <p:nvPr/>
        </p:nvSpPr>
        <p:spPr bwMode="auto">
          <a:xfrm>
            <a:off x="6199668" y="44577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062931" name="AutoShape 19"/>
          <p:cNvCxnSpPr>
            <a:cxnSpLocks noChangeShapeType="1"/>
            <a:stCxn id="1062916" idx="2"/>
            <a:endCxn id="1062917" idx="0"/>
          </p:cNvCxnSpPr>
          <p:nvPr/>
        </p:nvCxnSpPr>
        <p:spPr bwMode="auto">
          <a:xfrm flipH="1">
            <a:off x="2211388" y="2030413"/>
            <a:ext cx="576262" cy="33178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2932" name="AutoShape 20"/>
          <p:cNvCxnSpPr>
            <a:cxnSpLocks noChangeShapeType="1"/>
            <a:stCxn id="1062917" idx="4"/>
            <a:endCxn id="1062924" idx="0"/>
          </p:cNvCxnSpPr>
          <p:nvPr/>
        </p:nvCxnSpPr>
        <p:spPr bwMode="auto">
          <a:xfrm flipH="1">
            <a:off x="1981200" y="2765425"/>
            <a:ext cx="230188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2933" name="AutoShape 21"/>
          <p:cNvCxnSpPr>
            <a:cxnSpLocks noChangeShapeType="1"/>
            <a:stCxn id="1062917" idx="4"/>
            <a:endCxn id="1062919" idx="0"/>
          </p:cNvCxnSpPr>
          <p:nvPr/>
        </p:nvCxnSpPr>
        <p:spPr bwMode="auto">
          <a:xfrm>
            <a:off x="2211388" y="2765425"/>
            <a:ext cx="209550" cy="358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2935" name="AutoShape 23"/>
          <p:cNvCxnSpPr>
            <a:cxnSpLocks noChangeShapeType="1"/>
            <a:endCxn id="1062923" idx="3"/>
          </p:cNvCxnSpPr>
          <p:nvPr/>
        </p:nvCxnSpPr>
        <p:spPr bwMode="auto">
          <a:xfrm flipV="1">
            <a:off x="4267200" y="4230688"/>
            <a:ext cx="217488" cy="41751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2938" name="AutoShape 26"/>
          <p:cNvCxnSpPr>
            <a:cxnSpLocks noChangeShapeType="1"/>
            <a:stCxn id="1062919" idx="4"/>
            <a:endCxn id="1062925" idx="0"/>
          </p:cNvCxnSpPr>
          <p:nvPr/>
        </p:nvCxnSpPr>
        <p:spPr bwMode="auto">
          <a:xfrm flipH="1">
            <a:off x="2286000" y="3527425"/>
            <a:ext cx="134938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2939" name="AutoShape 27"/>
          <p:cNvCxnSpPr>
            <a:cxnSpLocks noChangeShapeType="1"/>
            <a:stCxn id="1062919" idx="4"/>
            <a:endCxn id="1062926" idx="0"/>
          </p:cNvCxnSpPr>
          <p:nvPr/>
        </p:nvCxnSpPr>
        <p:spPr bwMode="auto">
          <a:xfrm>
            <a:off x="2420938" y="3527425"/>
            <a:ext cx="169862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2941" name="AutoShape 29"/>
          <p:cNvCxnSpPr>
            <a:cxnSpLocks noChangeShapeType="1"/>
            <a:stCxn id="1062922" idx="4"/>
            <a:endCxn id="1062947" idx="0"/>
          </p:cNvCxnSpPr>
          <p:nvPr/>
        </p:nvCxnSpPr>
        <p:spPr bwMode="auto">
          <a:xfrm>
            <a:off x="3271838" y="3679825"/>
            <a:ext cx="152400" cy="46831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2943" name="AutoShape 31"/>
          <p:cNvCxnSpPr>
            <a:cxnSpLocks noChangeShapeType="1"/>
            <a:stCxn id="1062923" idx="4"/>
            <a:endCxn id="1062928" idx="0"/>
          </p:cNvCxnSpPr>
          <p:nvPr/>
        </p:nvCxnSpPr>
        <p:spPr bwMode="auto">
          <a:xfrm>
            <a:off x="4643438" y="4289425"/>
            <a:ext cx="385762" cy="396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062948" name="Rectangle 36"/>
          <p:cNvSpPr>
            <a:spLocks noChangeArrowheads="1"/>
          </p:cNvSpPr>
          <p:nvPr/>
        </p:nvSpPr>
        <p:spPr bwMode="auto">
          <a:xfrm>
            <a:off x="3505200" y="47244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2949" name="Rectangle 37"/>
          <p:cNvSpPr>
            <a:spLocks noChangeArrowheads="1"/>
          </p:cNvSpPr>
          <p:nvPr/>
        </p:nvSpPr>
        <p:spPr bwMode="auto">
          <a:xfrm>
            <a:off x="4191000" y="46863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062950" name="AutoShape 38"/>
          <p:cNvCxnSpPr>
            <a:cxnSpLocks noChangeShapeType="1"/>
            <a:endCxn id="1062948" idx="0"/>
          </p:cNvCxnSpPr>
          <p:nvPr/>
        </p:nvCxnSpPr>
        <p:spPr bwMode="auto">
          <a:xfrm>
            <a:off x="3429000" y="4495800"/>
            <a:ext cx="152400" cy="228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062951" name="Text Box 39"/>
          <p:cNvSpPr txBox="1">
            <a:spLocks noChangeArrowheads="1"/>
          </p:cNvSpPr>
          <p:nvPr/>
        </p:nvSpPr>
        <p:spPr bwMode="auto">
          <a:xfrm>
            <a:off x="2667000" y="4572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062952" name="Text Box 40"/>
          <p:cNvSpPr txBox="1">
            <a:spLocks noChangeArrowheads="1"/>
          </p:cNvSpPr>
          <p:nvPr/>
        </p:nvSpPr>
        <p:spPr bwMode="auto">
          <a:xfrm>
            <a:off x="4114800" y="1981200"/>
            <a:ext cx="5052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dirty="0">
                <a:solidFill>
                  <a:srgbClr val="FFFF00"/>
                </a:solidFill>
                <a:latin typeface="Times New Roman" pitchFamily="18" charset="0"/>
              </a:rPr>
              <a:t>b=y</a:t>
            </a:r>
          </a:p>
        </p:txBody>
      </p:sp>
      <p:sp>
        <p:nvSpPr>
          <p:cNvPr id="1062953" name="Text Box 41"/>
          <p:cNvSpPr txBox="1">
            <a:spLocks noChangeArrowheads="1"/>
          </p:cNvSpPr>
          <p:nvPr/>
        </p:nvSpPr>
        <p:spPr bwMode="auto">
          <a:xfrm>
            <a:off x="2895600" y="2895600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600" dirty="0">
                <a:solidFill>
                  <a:srgbClr val="FFFF00"/>
                </a:solidFill>
                <a:latin typeface="Times New Roman" pitchFamily="18" charset="0"/>
              </a:rPr>
              <a:t>a=x</a:t>
            </a:r>
          </a:p>
        </p:txBody>
      </p:sp>
      <p:sp>
        <p:nvSpPr>
          <p:cNvPr id="1062954" name="Text Box 42"/>
          <p:cNvSpPr txBox="1">
            <a:spLocks noChangeArrowheads="1"/>
          </p:cNvSpPr>
          <p:nvPr/>
        </p:nvSpPr>
        <p:spPr bwMode="auto">
          <a:xfrm>
            <a:off x="5410200" y="2895600"/>
            <a:ext cx="482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dirty="0">
                <a:solidFill>
                  <a:srgbClr val="FFFF00"/>
                </a:solidFill>
                <a:latin typeface="Times New Roman" pitchFamily="18" charset="0"/>
              </a:rPr>
              <a:t>c=z</a:t>
            </a:r>
          </a:p>
        </p:txBody>
      </p:sp>
      <p:sp>
        <p:nvSpPr>
          <p:cNvPr id="1062994" name="Text Box 82"/>
          <p:cNvSpPr txBox="1">
            <a:spLocks noChangeArrowheads="1"/>
          </p:cNvSpPr>
          <p:nvPr/>
        </p:nvSpPr>
        <p:spPr bwMode="auto">
          <a:xfrm>
            <a:off x="2971800" y="5334000"/>
            <a:ext cx="2808288" cy="461665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prstDash val="solid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2400" b="1" dirty="0">
                <a:solidFill>
                  <a:srgbClr val="FFFF00"/>
                </a:solidFill>
                <a:latin typeface="Times New Roman" pitchFamily="18" charset="0"/>
              </a:rPr>
              <a:t>After insertion</a:t>
            </a:r>
          </a:p>
        </p:txBody>
      </p:sp>
      <p:sp>
        <p:nvSpPr>
          <p:cNvPr id="1062996" name="Rectangle 84"/>
          <p:cNvSpPr>
            <a:spLocks noChangeArrowheads="1"/>
          </p:cNvSpPr>
          <p:nvPr/>
        </p:nvSpPr>
        <p:spPr bwMode="auto">
          <a:xfrm>
            <a:off x="3124200" y="47244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062997" name="AutoShape 85"/>
          <p:cNvCxnSpPr>
            <a:cxnSpLocks noChangeShapeType="1"/>
            <a:endCxn id="1062996" idx="0"/>
          </p:cNvCxnSpPr>
          <p:nvPr/>
        </p:nvCxnSpPr>
        <p:spPr bwMode="auto">
          <a:xfrm flipH="1">
            <a:off x="3200400" y="4505325"/>
            <a:ext cx="144463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062947" name="Oval 35"/>
          <p:cNvSpPr>
            <a:spLocks noChangeArrowheads="1"/>
          </p:cNvSpPr>
          <p:nvPr/>
        </p:nvSpPr>
        <p:spPr bwMode="auto">
          <a:xfrm>
            <a:off x="3201988" y="4148138"/>
            <a:ext cx="444500" cy="401637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 b="1">
                <a:solidFill>
                  <a:srgbClr val="FFFF00"/>
                </a:solidFill>
                <a:latin typeface="Times New Roman" pitchFamily="18" charset="0"/>
              </a:rPr>
              <a:t>49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A1604-235B-49EB-BE44-494555F2A28B}" type="slidenum">
              <a:rPr lang="en-US"/>
              <a:pPr/>
              <a:t>41</a:t>
            </a:fld>
            <a:endParaRPr lang="en-US"/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30213"/>
            <a:ext cx="7772400" cy="692150"/>
          </a:xfrm>
        </p:spPr>
        <p:txBody>
          <a:bodyPr/>
          <a:lstStyle/>
          <a:p>
            <a:r>
              <a:rPr lang="en-US" altLang="en-US" dirty="0"/>
              <a:t>Removal in an AVL Tree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447800"/>
            <a:ext cx="7924800" cy="3962400"/>
          </a:xfrm>
        </p:spPr>
        <p:txBody>
          <a:bodyPr/>
          <a:lstStyle/>
          <a:p>
            <a:r>
              <a:rPr lang="en-US" altLang="en-US" sz="3600" dirty="0"/>
              <a:t>Removal of a node begins as in a binary search tree</a:t>
            </a:r>
          </a:p>
          <a:p>
            <a:pPr lvl="1"/>
            <a:r>
              <a:rPr lang="en-US" altLang="en-US" sz="3200" dirty="0"/>
              <a:t>Elevates one of its children into its place </a:t>
            </a:r>
          </a:p>
          <a:p>
            <a:pPr lvl="1"/>
            <a:r>
              <a:rPr lang="en-US" altLang="en-US" sz="3200" dirty="0"/>
              <a:t>The operation may cause the height-balance property to be violated</a:t>
            </a:r>
          </a:p>
          <a:p>
            <a:pPr lvl="1">
              <a:buFontTx/>
              <a:buNone/>
            </a:pP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30" y="5031459"/>
            <a:ext cx="3228374" cy="144554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0B73-73A8-4971-883B-4AFA294B96D9}" type="slidenum">
              <a:rPr lang="en-US"/>
              <a:pPr/>
              <a:t>42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30213"/>
            <a:ext cx="8077200" cy="692150"/>
          </a:xfrm>
        </p:spPr>
        <p:txBody>
          <a:bodyPr/>
          <a:lstStyle/>
          <a:p>
            <a:r>
              <a:rPr lang="en-US" altLang="en-US" sz="2800" dirty="0"/>
              <a:t>Example of Removing a Node from an AVL Tree</a:t>
            </a:r>
          </a:p>
        </p:txBody>
      </p:sp>
      <p:grpSp>
        <p:nvGrpSpPr>
          <p:cNvPr id="1064964" name="Group 4"/>
          <p:cNvGrpSpPr>
            <a:grpSpLocks/>
          </p:cNvGrpSpPr>
          <p:nvPr/>
        </p:nvGrpSpPr>
        <p:grpSpPr bwMode="auto">
          <a:xfrm>
            <a:off x="2147888" y="1619250"/>
            <a:ext cx="2743200" cy="2755900"/>
            <a:chOff x="2112" y="1824"/>
            <a:chExt cx="1728" cy="1736"/>
          </a:xfrm>
          <a:solidFill>
            <a:srgbClr val="FF0000"/>
          </a:solidFill>
        </p:grpSpPr>
        <p:sp>
          <p:nvSpPr>
            <p:cNvPr id="1064965" name="Oval 5"/>
            <p:cNvSpPr>
              <a:spLocks noChangeArrowheads="1"/>
            </p:cNvSpPr>
            <p:nvPr/>
          </p:nvSpPr>
          <p:spPr bwMode="auto">
            <a:xfrm>
              <a:off x="2686" y="1824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44</a:t>
              </a:r>
            </a:p>
          </p:txBody>
        </p:sp>
        <p:sp>
          <p:nvSpPr>
            <p:cNvPr id="1064966" name="Oval 6"/>
            <p:cNvSpPr>
              <a:spLocks noChangeArrowheads="1"/>
            </p:cNvSpPr>
            <p:nvPr/>
          </p:nvSpPr>
          <p:spPr bwMode="auto">
            <a:xfrm>
              <a:off x="2164" y="2208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1064967" name="Oval 7"/>
            <p:cNvSpPr>
              <a:spLocks noChangeArrowheads="1"/>
            </p:cNvSpPr>
            <p:nvPr/>
          </p:nvSpPr>
          <p:spPr bwMode="auto">
            <a:xfrm>
              <a:off x="3416" y="2640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78</a:t>
              </a:r>
            </a:p>
          </p:txBody>
        </p:sp>
        <p:sp>
          <p:nvSpPr>
            <p:cNvPr id="1064968" name="Oval 8"/>
            <p:cNvSpPr>
              <a:spLocks noChangeArrowheads="1"/>
            </p:cNvSpPr>
            <p:nvPr/>
          </p:nvSpPr>
          <p:spPr bwMode="auto">
            <a:xfrm>
              <a:off x="2296" y="2640"/>
              <a:ext cx="282" cy="254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064969" name="Oval 9"/>
            <p:cNvSpPr>
              <a:spLocks noChangeArrowheads="1"/>
            </p:cNvSpPr>
            <p:nvPr/>
          </p:nvSpPr>
          <p:spPr bwMode="auto">
            <a:xfrm>
              <a:off x="2908" y="2640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1064970" name="Oval 10"/>
            <p:cNvSpPr>
              <a:spLocks noChangeArrowheads="1"/>
            </p:cNvSpPr>
            <p:nvPr/>
          </p:nvSpPr>
          <p:spPr bwMode="auto">
            <a:xfrm>
              <a:off x="3544" y="3064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1064971" name="Oval 11"/>
            <p:cNvSpPr>
              <a:spLocks noChangeArrowheads="1"/>
            </p:cNvSpPr>
            <p:nvPr/>
          </p:nvSpPr>
          <p:spPr bwMode="auto">
            <a:xfrm>
              <a:off x="2686" y="3072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064972" name="Oval 12"/>
            <p:cNvSpPr>
              <a:spLocks noChangeArrowheads="1"/>
            </p:cNvSpPr>
            <p:nvPr/>
          </p:nvSpPr>
          <p:spPr bwMode="auto">
            <a:xfrm>
              <a:off x="3166" y="2208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62</a:t>
              </a:r>
            </a:p>
          </p:txBody>
        </p:sp>
        <p:sp>
          <p:nvSpPr>
            <p:cNvPr id="1064973" name="Rectangle 13"/>
            <p:cNvSpPr>
              <a:spLocks noChangeArrowheads="1"/>
            </p:cNvSpPr>
            <p:nvPr/>
          </p:nvSpPr>
          <p:spPr bwMode="auto">
            <a:xfrm>
              <a:off x="2112" y="2600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4974" name="Rectangle 14"/>
            <p:cNvSpPr>
              <a:spLocks noChangeArrowheads="1"/>
            </p:cNvSpPr>
            <p:nvPr/>
          </p:nvSpPr>
          <p:spPr bwMode="auto">
            <a:xfrm>
              <a:off x="2304" y="3032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4975" name="Rectangle 15"/>
            <p:cNvSpPr>
              <a:spLocks noChangeArrowheads="1"/>
            </p:cNvSpPr>
            <p:nvPr/>
          </p:nvSpPr>
          <p:spPr bwMode="auto">
            <a:xfrm>
              <a:off x="2496" y="3032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4976" name="Rectangle 16"/>
            <p:cNvSpPr>
              <a:spLocks noChangeArrowheads="1"/>
            </p:cNvSpPr>
            <p:nvPr/>
          </p:nvSpPr>
          <p:spPr bwMode="auto">
            <a:xfrm>
              <a:off x="2688" y="3464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4977" name="Rectangle 17"/>
            <p:cNvSpPr>
              <a:spLocks noChangeArrowheads="1"/>
            </p:cNvSpPr>
            <p:nvPr/>
          </p:nvSpPr>
          <p:spPr bwMode="auto">
            <a:xfrm>
              <a:off x="2880" y="3464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4978" name="Rectangle 18"/>
            <p:cNvSpPr>
              <a:spLocks noChangeArrowheads="1"/>
            </p:cNvSpPr>
            <p:nvPr/>
          </p:nvSpPr>
          <p:spPr bwMode="auto">
            <a:xfrm>
              <a:off x="3360" y="3072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4979" name="Rectangle 19"/>
            <p:cNvSpPr>
              <a:spLocks noChangeArrowheads="1"/>
            </p:cNvSpPr>
            <p:nvPr/>
          </p:nvSpPr>
          <p:spPr bwMode="auto">
            <a:xfrm>
              <a:off x="3552" y="3456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4980" name="Rectangle 20"/>
            <p:cNvSpPr>
              <a:spLocks noChangeArrowheads="1"/>
            </p:cNvSpPr>
            <p:nvPr/>
          </p:nvSpPr>
          <p:spPr bwMode="auto">
            <a:xfrm>
              <a:off x="3744" y="3456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64981" name="AutoShape 21"/>
            <p:cNvCxnSpPr>
              <a:cxnSpLocks noChangeShapeType="1"/>
              <a:stCxn id="1064965" idx="4"/>
              <a:endCxn id="1064966" idx="0"/>
            </p:cNvCxnSpPr>
            <p:nvPr/>
          </p:nvCxnSpPr>
          <p:spPr bwMode="auto">
            <a:xfrm flipH="1">
              <a:off x="2305" y="2078"/>
              <a:ext cx="522" cy="130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82" name="AutoShape 22"/>
            <p:cNvCxnSpPr>
              <a:cxnSpLocks noChangeShapeType="1"/>
              <a:stCxn id="1064966" idx="4"/>
              <a:endCxn id="1064973" idx="0"/>
            </p:cNvCxnSpPr>
            <p:nvPr/>
          </p:nvCxnSpPr>
          <p:spPr bwMode="auto">
            <a:xfrm flipH="1">
              <a:off x="2160" y="2462"/>
              <a:ext cx="14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83" name="AutoShape 23"/>
            <p:cNvCxnSpPr>
              <a:cxnSpLocks noChangeShapeType="1"/>
              <a:stCxn id="1064966" idx="4"/>
              <a:endCxn id="1064968" idx="0"/>
            </p:cNvCxnSpPr>
            <p:nvPr/>
          </p:nvCxnSpPr>
          <p:spPr bwMode="auto">
            <a:xfrm>
              <a:off x="2305" y="2462"/>
              <a:ext cx="132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84" name="AutoShape 24"/>
            <p:cNvCxnSpPr>
              <a:cxnSpLocks noChangeShapeType="1"/>
              <a:stCxn id="1064965" idx="4"/>
              <a:endCxn id="1064972" idx="0"/>
            </p:cNvCxnSpPr>
            <p:nvPr/>
          </p:nvCxnSpPr>
          <p:spPr bwMode="auto">
            <a:xfrm>
              <a:off x="2827" y="2078"/>
              <a:ext cx="480" cy="130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85" name="AutoShape 25"/>
            <p:cNvCxnSpPr>
              <a:cxnSpLocks noChangeShapeType="1"/>
              <a:stCxn id="1064967" idx="0"/>
              <a:endCxn id="1064972" idx="4"/>
            </p:cNvCxnSpPr>
            <p:nvPr/>
          </p:nvCxnSpPr>
          <p:spPr bwMode="auto">
            <a:xfrm flipH="1" flipV="1">
              <a:off x="3307" y="2462"/>
              <a:ext cx="250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86" name="AutoShape 26"/>
            <p:cNvCxnSpPr>
              <a:cxnSpLocks noChangeShapeType="1"/>
              <a:stCxn id="1064967" idx="4"/>
              <a:endCxn id="1064970" idx="0"/>
            </p:cNvCxnSpPr>
            <p:nvPr/>
          </p:nvCxnSpPr>
          <p:spPr bwMode="auto">
            <a:xfrm>
              <a:off x="3557" y="2894"/>
              <a:ext cx="128" cy="170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87" name="AutoShape 27"/>
            <p:cNvCxnSpPr>
              <a:cxnSpLocks noChangeShapeType="1"/>
              <a:stCxn id="1064969" idx="4"/>
              <a:endCxn id="1064971" idx="0"/>
            </p:cNvCxnSpPr>
            <p:nvPr/>
          </p:nvCxnSpPr>
          <p:spPr bwMode="auto">
            <a:xfrm flipH="1">
              <a:off x="2827" y="2894"/>
              <a:ext cx="222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88" name="AutoShape 28"/>
            <p:cNvCxnSpPr>
              <a:cxnSpLocks noChangeShapeType="1"/>
              <a:stCxn id="1064968" idx="4"/>
              <a:endCxn id="1064974" idx="0"/>
            </p:cNvCxnSpPr>
            <p:nvPr/>
          </p:nvCxnSpPr>
          <p:spPr bwMode="auto">
            <a:xfrm flipH="1">
              <a:off x="2352" y="2894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89" name="AutoShape 29"/>
            <p:cNvCxnSpPr>
              <a:cxnSpLocks noChangeShapeType="1"/>
              <a:stCxn id="1064968" idx="4"/>
              <a:endCxn id="1064975" idx="0"/>
            </p:cNvCxnSpPr>
            <p:nvPr/>
          </p:nvCxnSpPr>
          <p:spPr bwMode="auto">
            <a:xfrm>
              <a:off x="2437" y="2894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90" name="AutoShape 30"/>
            <p:cNvCxnSpPr>
              <a:cxnSpLocks noChangeShapeType="1"/>
              <a:stCxn id="1064971" idx="4"/>
              <a:endCxn id="1064976" idx="0"/>
            </p:cNvCxnSpPr>
            <p:nvPr/>
          </p:nvCxnSpPr>
          <p:spPr bwMode="auto">
            <a:xfrm flipH="1">
              <a:off x="2736" y="3326"/>
              <a:ext cx="91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91" name="AutoShape 31"/>
            <p:cNvCxnSpPr>
              <a:cxnSpLocks noChangeShapeType="1"/>
              <a:stCxn id="1064971" idx="4"/>
              <a:endCxn id="1064977" idx="0"/>
            </p:cNvCxnSpPr>
            <p:nvPr/>
          </p:nvCxnSpPr>
          <p:spPr bwMode="auto">
            <a:xfrm>
              <a:off x="2827" y="3326"/>
              <a:ext cx="101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92" name="AutoShape 32"/>
            <p:cNvCxnSpPr>
              <a:cxnSpLocks noChangeShapeType="1"/>
              <a:stCxn id="1064969" idx="4"/>
              <a:endCxn id="1064997" idx="0"/>
            </p:cNvCxnSpPr>
            <p:nvPr/>
          </p:nvCxnSpPr>
          <p:spPr bwMode="auto">
            <a:xfrm>
              <a:off x="3049" y="2894"/>
              <a:ext cx="124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93" name="AutoShape 33"/>
            <p:cNvCxnSpPr>
              <a:cxnSpLocks noChangeShapeType="1"/>
              <a:stCxn id="1064967" idx="4"/>
              <a:endCxn id="1064978" idx="0"/>
            </p:cNvCxnSpPr>
            <p:nvPr/>
          </p:nvCxnSpPr>
          <p:spPr bwMode="auto">
            <a:xfrm flipH="1">
              <a:off x="3408" y="2894"/>
              <a:ext cx="149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94" name="AutoShape 34"/>
            <p:cNvCxnSpPr>
              <a:cxnSpLocks noChangeShapeType="1"/>
              <a:stCxn id="1064969" idx="0"/>
              <a:endCxn id="1064972" idx="4"/>
            </p:cNvCxnSpPr>
            <p:nvPr/>
          </p:nvCxnSpPr>
          <p:spPr bwMode="auto">
            <a:xfrm flipV="1">
              <a:off x="3049" y="2462"/>
              <a:ext cx="258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95" name="AutoShape 35"/>
            <p:cNvCxnSpPr>
              <a:cxnSpLocks noChangeShapeType="1"/>
              <a:stCxn id="1064970" idx="4"/>
              <a:endCxn id="1064979" idx="0"/>
            </p:cNvCxnSpPr>
            <p:nvPr/>
          </p:nvCxnSpPr>
          <p:spPr bwMode="auto">
            <a:xfrm flipH="1">
              <a:off x="3600" y="3318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96" name="AutoShape 36"/>
            <p:cNvCxnSpPr>
              <a:cxnSpLocks noChangeShapeType="1"/>
              <a:stCxn id="1064970" idx="4"/>
              <a:endCxn id="1064980" idx="0"/>
            </p:cNvCxnSpPr>
            <p:nvPr/>
          </p:nvCxnSpPr>
          <p:spPr bwMode="auto">
            <a:xfrm>
              <a:off x="3685" y="3318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1064997" name="Oval 37"/>
            <p:cNvSpPr>
              <a:spLocks noChangeArrowheads="1"/>
            </p:cNvSpPr>
            <p:nvPr/>
          </p:nvSpPr>
          <p:spPr bwMode="auto">
            <a:xfrm>
              <a:off x="3032" y="3072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54</a:t>
              </a:r>
            </a:p>
          </p:txBody>
        </p:sp>
        <p:sp>
          <p:nvSpPr>
            <p:cNvPr id="1064998" name="Rectangle 38"/>
            <p:cNvSpPr>
              <a:spLocks noChangeArrowheads="1"/>
            </p:cNvSpPr>
            <p:nvPr/>
          </p:nvSpPr>
          <p:spPr bwMode="auto">
            <a:xfrm>
              <a:off x="3034" y="3464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4999" name="Rectangle 39"/>
            <p:cNvSpPr>
              <a:spLocks noChangeArrowheads="1"/>
            </p:cNvSpPr>
            <p:nvPr/>
          </p:nvSpPr>
          <p:spPr bwMode="auto">
            <a:xfrm>
              <a:off x="3226" y="3464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65000" name="AutoShape 40"/>
            <p:cNvCxnSpPr>
              <a:cxnSpLocks noChangeShapeType="1"/>
              <a:stCxn id="1064997" idx="4"/>
              <a:endCxn id="1064998" idx="0"/>
            </p:cNvCxnSpPr>
            <p:nvPr/>
          </p:nvCxnSpPr>
          <p:spPr bwMode="auto">
            <a:xfrm flipH="1">
              <a:off x="3082" y="3326"/>
              <a:ext cx="91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01" name="AutoShape 41"/>
            <p:cNvCxnSpPr>
              <a:cxnSpLocks noChangeShapeType="1"/>
              <a:stCxn id="1064997" idx="4"/>
              <a:endCxn id="1064999" idx="0"/>
            </p:cNvCxnSpPr>
            <p:nvPr/>
          </p:nvCxnSpPr>
          <p:spPr bwMode="auto">
            <a:xfrm>
              <a:off x="3173" y="3326"/>
              <a:ext cx="101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</p:grpSp>
      <p:grpSp>
        <p:nvGrpSpPr>
          <p:cNvPr id="2" name="Group 1"/>
          <p:cNvGrpSpPr/>
          <p:nvPr/>
        </p:nvGrpSpPr>
        <p:grpSpPr>
          <a:xfrm>
            <a:off x="5567363" y="1619250"/>
            <a:ext cx="2219325" cy="2755900"/>
            <a:chOff x="5567363" y="1619250"/>
            <a:chExt cx="2219325" cy="2755900"/>
          </a:xfrm>
          <a:solidFill>
            <a:srgbClr val="FF0000"/>
          </a:solidFill>
        </p:grpSpPr>
        <p:sp>
          <p:nvSpPr>
            <p:cNvPr id="1065002" name="Oval 42"/>
            <p:cNvSpPr>
              <a:spLocks noChangeArrowheads="1"/>
            </p:cNvSpPr>
            <p:nvPr/>
          </p:nvSpPr>
          <p:spPr bwMode="auto">
            <a:xfrm>
              <a:off x="6107113" y="1619250"/>
              <a:ext cx="447675" cy="403225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44</a:t>
              </a:r>
            </a:p>
          </p:txBody>
        </p:sp>
        <p:sp>
          <p:nvSpPr>
            <p:cNvPr id="1065003" name="Oval 43"/>
            <p:cNvSpPr>
              <a:spLocks noChangeArrowheads="1"/>
            </p:cNvSpPr>
            <p:nvPr/>
          </p:nvSpPr>
          <p:spPr bwMode="auto">
            <a:xfrm>
              <a:off x="5573713" y="2228850"/>
              <a:ext cx="447675" cy="403225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1065004" name="Oval 44"/>
            <p:cNvSpPr>
              <a:spLocks noChangeArrowheads="1"/>
            </p:cNvSpPr>
            <p:nvPr/>
          </p:nvSpPr>
          <p:spPr bwMode="auto">
            <a:xfrm>
              <a:off x="7113588" y="2914650"/>
              <a:ext cx="447675" cy="403225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78</a:t>
              </a:r>
            </a:p>
          </p:txBody>
        </p:sp>
        <p:sp>
          <p:nvSpPr>
            <p:cNvPr id="1065005" name="Oval 45"/>
            <p:cNvSpPr>
              <a:spLocks noChangeArrowheads="1"/>
            </p:cNvSpPr>
            <p:nvPr/>
          </p:nvSpPr>
          <p:spPr bwMode="auto">
            <a:xfrm>
              <a:off x="6307138" y="2914650"/>
              <a:ext cx="447675" cy="403225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1065006" name="Oval 46"/>
            <p:cNvSpPr>
              <a:spLocks noChangeArrowheads="1"/>
            </p:cNvSpPr>
            <p:nvPr/>
          </p:nvSpPr>
          <p:spPr bwMode="auto">
            <a:xfrm>
              <a:off x="7316788" y="3587750"/>
              <a:ext cx="447675" cy="403225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1065007" name="Oval 47"/>
            <p:cNvSpPr>
              <a:spLocks noChangeArrowheads="1"/>
            </p:cNvSpPr>
            <p:nvPr/>
          </p:nvSpPr>
          <p:spPr bwMode="auto">
            <a:xfrm>
              <a:off x="5954713" y="3600450"/>
              <a:ext cx="447675" cy="403225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065008" name="Oval 48"/>
            <p:cNvSpPr>
              <a:spLocks noChangeArrowheads="1"/>
            </p:cNvSpPr>
            <p:nvPr/>
          </p:nvSpPr>
          <p:spPr bwMode="auto">
            <a:xfrm>
              <a:off x="6716713" y="2228850"/>
              <a:ext cx="447675" cy="403225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62</a:t>
              </a:r>
            </a:p>
          </p:txBody>
        </p:sp>
        <p:sp>
          <p:nvSpPr>
            <p:cNvPr id="1065009" name="Rectangle 49"/>
            <p:cNvSpPr>
              <a:spLocks noChangeArrowheads="1"/>
            </p:cNvSpPr>
            <p:nvPr/>
          </p:nvSpPr>
          <p:spPr bwMode="auto">
            <a:xfrm>
              <a:off x="5567363" y="2851150"/>
              <a:ext cx="152400" cy="152400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5010" name="Rectangle 50"/>
            <p:cNvSpPr>
              <a:spLocks noChangeArrowheads="1"/>
            </p:cNvSpPr>
            <p:nvPr/>
          </p:nvSpPr>
          <p:spPr bwMode="auto">
            <a:xfrm>
              <a:off x="5872163" y="2851150"/>
              <a:ext cx="152400" cy="152400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5011" name="Rectangle 51"/>
            <p:cNvSpPr>
              <a:spLocks noChangeArrowheads="1"/>
            </p:cNvSpPr>
            <p:nvPr/>
          </p:nvSpPr>
          <p:spPr bwMode="auto">
            <a:xfrm>
              <a:off x="5957888" y="4222750"/>
              <a:ext cx="152400" cy="152400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5012" name="Rectangle 52"/>
            <p:cNvSpPr>
              <a:spLocks noChangeArrowheads="1"/>
            </p:cNvSpPr>
            <p:nvPr/>
          </p:nvSpPr>
          <p:spPr bwMode="auto">
            <a:xfrm>
              <a:off x="6262688" y="4222750"/>
              <a:ext cx="152400" cy="152400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5013" name="Rectangle 53"/>
            <p:cNvSpPr>
              <a:spLocks noChangeArrowheads="1"/>
            </p:cNvSpPr>
            <p:nvPr/>
          </p:nvSpPr>
          <p:spPr bwMode="auto">
            <a:xfrm>
              <a:off x="7024688" y="3600450"/>
              <a:ext cx="152400" cy="152400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5014" name="Rectangle 54"/>
            <p:cNvSpPr>
              <a:spLocks noChangeArrowheads="1"/>
            </p:cNvSpPr>
            <p:nvPr/>
          </p:nvSpPr>
          <p:spPr bwMode="auto">
            <a:xfrm>
              <a:off x="7329488" y="4210050"/>
              <a:ext cx="152400" cy="152400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5015" name="Rectangle 55"/>
            <p:cNvSpPr>
              <a:spLocks noChangeArrowheads="1"/>
            </p:cNvSpPr>
            <p:nvPr/>
          </p:nvSpPr>
          <p:spPr bwMode="auto">
            <a:xfrm>
              <a:off x="7634288" y="4210050"/>
              <a:ext cx="152400" cy="152400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65016" name="AutoShape 56"/>
            <p:cNvCxnSpPr>
              <a:cxnSpLocks noChangeShapeType="1"/>
              <a:stCxn id="1065002" idx="4"/>
              <a:endCxn id="1065003" idx="0"/>
            </p:cNvCxnSpPr>
            <p:nvPr/>
          </p:nvCxnSpPr>
          <p:spPr bwMode="auto">
            <a:xfrm flipH="1">
              <a:off x="5797550" y="2022475"/>
              <a:ext cx="533400" cy="2063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17" name="AutoShape 57"/>
            <p:cNvCxnSpPr>
              <a:cxnSpLocks noChangeShapeType="1"/>
              <a:stCxn id="1065003" idx="4"/>
              <a:endCxn id="1065009" idx="0"/>
            </p:cNvCxnSpPr>
            <p:nvPr/>
          </p:nvCxnSpPr>
          <p:spPr bwMode="auto">
            <a:xfrm flipH="1">
              <a:off x="5643563" y="2632075"/>
              <a:ext cx="153987" cy="2190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18" name="AutoShape 58"/>
            <p:cNvCxnSpPr>
              <a:cxnSpLocks noChangeShapeType="1"/>
              <a:stCxn id="1065003" idx="4"/>
              <a:endCxn id="1065010" idx="0"/>
            </p:cNvCxnSpPr>
            <p:nvPr/>
          </p:nvCxnSpPr>
          <p:spPr bwMode="auto">
            <a:xfrm>
              <a:off x="5797550" y="2632075"/>
              <a:ext cx="150813" cy="2190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19" name="AutoShape 59"/>
            <p:cNvCxnSpPr>
              <a:cxnSpLocks noChangeShapeType="1"/>
              <a:stCxn id="1065002" idx="4"/>
              <a:endCxn id="1065008" idx="0"/>
            </p:cNvCxnSpPr>
            <p:nvPr/>
          </p:nvCxnSpPr>
          <p:spPr bwMode="auto">
            <a:xfrm>
              <a:off x="6330950" y="2022475"/>
              <a:ext cx="609600" cy="2063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20" name="AutoShape 60"/>
            <p:cNvCxnSpPr>
              <a:cxnSpLocks noChangeShapeType="1"/>
              <a:stCxn id="1065004" idx="0"/>
              <a:endCxn id="1065008" idx="4"/>
            </p:cNvCxnSpPr>
            <p:nvPr/>
          </p:nvCxnSpPr>
          <p:spPr bwMode="auto">
            <a:xfrm flipH="1" flipV="1">
              <a:off x="6940550" y="2632075"/>
              <a:ext cx="396875" cy="2825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21" name="AutoShape 61"/>
            <p:cNvCxnSpPr>
              <a:cxnSpLocks noChangeShapeType="1"/>
              <a:stCxn id="1065004" idx="4"/>
              <a:endCxn id="1065006" idx="0"/>
            </p:cNvCxnSpPr>
            <p:nvPr/>
          </p:nvCxnSpPr>
          <p:spPr bwMode="auto">
            <a:xfrm>
              <a:off x="7337425" y="3317875"/>
              <a:ext cx="203200" cy="2698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22" name="AutoShape 62"/>
            <p:cNvCxnSpPr>
              <a:cxnSpLocks noChangeShapeType="1"/>
              <a:stCxn id="1065005" idx="4"/>
              <a:endCxn id="1065007" idx="0"/>
            </p:cNvCxnSpPr>
            <p:nvPr/>
          </p:nvCxnSpPr>
          <p:spPr bwMode="auto">
            <a:xfrm flipH="1">
              <a:off x="6178550" y="3317875"/>
              <a:ext cx="352425" cy="2825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23" name="AutoShape 63"/>
            <p:cNvCxnSpPr>
              <a:cxnSpLocks noChangeShapeType="1"/>
              <a:stCxn id="1065007" idx="4"/>
              <a:endCxn id="1065011" idx="0"/>
            </p:cNvCxnSpPr>
            <p:nvPr/>
          </p:nvCxnSpPr>
          <p:spPr bwMode="auto">
            <a:xfrm flipH="1">
              <a:off x="6034088" y="4003675"/>
              <a:ext cx="144462" cy="2190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24" name="AutoShape 64"/>
            <p:cNvCxnSpPr>
              <a:cxnSpLocks noChangeShapeType="1"/>
              <a:stCxn id="1065007" idx="4"/>
              <a:endCxn id="1065012" idx="0"/>
            </p:cNvCxnSpPr>
            <p:nvPr/>
          </p:nvCxnSpPr>
          <p:spPr bwMode="auto">
            <a:xfrm>
              <a:off x="6178550" y="4003675"/>
              <a:ext cx="160338" cy="2190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25" name="AutoShape 65"/>
            <p:cNvCxnSpPr>
              <a:cxnSpLocks noChangeShapeType="1"/>
              <a:stCxn id="1065005" idx="4"/>
              <a:endCxn id="1065030" idx="0"/>
            </p:cNvCxnSpPr>
            <p:nvPr/>
          </p:nvCxnSpPr>
          <p:spPr bwMode="auto">
            <a:xfrm>
              <a:off x="6530975" y="3317875"/>
              <a:ext cx="196850" cy="2825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26" name="AutoShape 66"/>
            <p:cNvCxnSpPr>
              <a:cxnSpLocks noChangeShapeType="1"/>
              <a:stCxn id="1065004" idx="4"/>
              <a:endCxn id="1065013" idx="0"/>
            </p:cNvCxnSpPr>
            <p:nvPr/>
          </p:nvCxnSpPr>
          <p:spPr bwMode="auto">
            <a:xfrm flipH="1">
              <a:off x="7100888" y="3317875"/>
              <a:ext cx="236537" cy="2825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27" name="AutoShape 67"/>
            <p:cNvCxnSpPr>
              <a:cxnSpLocks noChangeShapeType="1"/>
              <a:stCxn id="1065005" idx="0"/>
              <a:endCxn id="1065008" idx="4"/>
            </p:cNvCxnSpPr>
            <p:nvPr/>
          </p:nvCxnSpPr>
          <p:spPr bwMode="auto">
            <a:xfrm flipV="1">
              <a:off x="6530975" y="2632075"/>
              <a:ext cx="409575" cy="2825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28" name="AutoShape 68"/>
            <p:cNvCxnSpPr>
              <a:cxnSpLocks noChangeShapeType="1"/>
              <a:stCxn id="1065006" idx="4"/>
              <a:endCxn id="1065014" idx="0"/>
            </p:cNvCxnSpPr>
            <p:nvPr/>
          </p:nvCxnSpPr>
          <p:spPr bwMode="auto">
            <a:xfrm flipH="1">
              <a:off x="7405688" y="3990975"/>
              <a:ext cx="134937" cy="2190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29" name="AutoShape 69"/>
            <p:cNvCxnSpPr>
              <a:cxnSpLocks noChangeShapeType="1"/>
              <a:stCxn id="1065006" idx="4"/>
              <a:endCxn id="1065015" idx="0"/>
            </p:cNvCxnSpPr>
            <p:nvPr/>
          </p:nvCxnSpPr>
          <p:spPr bwMode="auto">
            <a:xfrm>
              <a:off x="7540625" y="3990975"/>
              <a:ext cx="169863" cy="2190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1065030" name="Oval 70"/>
            <p:cNvSpPr>
              <a:spLocks noChangeArrowheads="1"/>
            </p:cNvSpPr>
            <p:nvPr/>
          </p:nvSpPr>
          <p:spPr bwMode="auto">
            <a:xfrm>
              <a:off x="6503988" y="3600450"/>
              <a:ext cx="447675" cy="403225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54</a:t>
              </a:r>
            </a:p>
          </p:txBody>
        </p:sp>
        <p:sp>
          <p:nvSpPr>
            <p:cNvPr id="1065031" name="Rectangle 71"/>
            <p:cNvSpPr>
              <a:spLocks noChangeArrowheads="1"/>
            </p:cNvSpPr>
            <p:nvPr/>
          </p:nvSpPr>
          <p:spPr bwMode="auto">
            <a:xfrm>
              <a:off x="6507163" y="4222750"/>
              <a:ext cx="152400" cy="152400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5032" name="Rectangle 72"/>
            <p:cNvSpPr>
              <a:spLocks noChangeArrowheads="1"/>
            </p:cNvSpPr>
            <p:nvPr/>
          </p:nvSpPr>
          <p:spPr bwMode="auto">
            <a:xfrm>
              <a:off x="6811963" y="4222750"/>
              <a:ext cx="152400" cy="152400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65033" name="AutoShape 73"/>
            <p:cNvCxnSpPr>
              <a:cxnSpLocks noChangeShapeType="1"/>
              <a:stCxn id="1065030" idx="4"/>
              <a:endCxn id="1065031" idx="0"/>
            </p:cNvCxnSpPr>
            <p:nvPr/>
          </p:nvCxnSpPr>
          <p:spPr bwMode="auto">
            <a:xfrm flipH="1">
              <a:off x="6583363" y="4003675"/>
              <a:ext cx="144462" cy="2190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34" name="AutoShape 74"/>
            <p:cNvCxnSpPr>
              <a:cxnSpLocks noChangeShapeType="1"/>
              <a:stCxn id="1065030" idx="4"/>
              <a:endCxn id="1065032" idx="0"/>
            </p:cNvCxnSpPr>
            <p:nvPr/>
          </p:nvCxnSpPr>
          <p:spPr bwMode="auto">
            <a:xfrm>
              <a:off x="6727825" y="4003675"/>
              <a:ext cx="160338" cy="2190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</p:grpSp>
      <p:sp>
        <p:nvSpPr>
          <p:cNvPr id="1065035" name="Text Box 75"/>
          <p:cNvSpPr txBox="1">
            <a:spLocks noChangeArrowheads="1"/>
          </p:cNvSpPr>
          <p:nvPr/>
        </p:nvSpPr>
        <p:spPr bwMode="auto">
          <a:xfrm>
            <a:off x="2578194" y="4648201"/>
            <a:ext cx="2719014" cy="400110"/>
          </a:xfrm>
          <a:prstGeom prst="rect">
            <a:avLst/>
          </a:prstGeom>
          <a:solidFill>
            <a:schemeClr val="accent5">
              <a:lumMod val="10000"/>
            </a:schemeClr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b="1" dirty="0">
                <a:solidFill>
                  <a:srgbClr val="FFFF00"/>
                </a:solidFill>
                <a:latin typeface="+mn-lt"/>
              </a:rPr>
              <a:t>Before deletion of 32</a:t>
            </a:r>
          </a:p>
        </p:txBody>
      </p:sp>
      <p:sp>
        <p:nvSpPr>
          <p:cNvPr id="1065036" name="Text Box 76"/>
          <p:cNvSpPr txBox="1">
            <a:spLocks noChangeArrowheads="1"/>
          </p:cNvSpPr>
          <p:nvPr/>
        </p:nvSpPr>
        <p:spPr bwMode="auto">
          <a:xfrm>
            <a:off x="6045200" y="4556125"/>
            <a:ext cx="1835759" cy="400110"/>
          </a:xfrm>
          <a:prstGeom prst="rect">
            <a:avLst/>
          </a:prstGeom>
          <a:solidFill>
            <a:schemeClr val="accent5">
              <a:lumMod val="10000"/>
            </a:schemeClr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b="1" dirty="0">
                <a:solidFill>
                  <a:srgbClr val="FFFF00"/>
                </a:solidFill>
                <a:latin typeface="+mn-lt"/>
              </a:rPr>
              <a:t>After deletion</a:t>
            </a:r>
          </a:p>
        </p:txBody>
      </p:sp>
      <p:sp>
        <p:nvSpPr>
          <p:cNvPr id="1065037" name="Line 77"/>
          <p:cNvSpPr>
            <a:spLocks noChangeShapeType="1"/>
          </p:cNvSpPr>
          <p:nvPr/>
        </p:nvSpPr>
        <p:spPr bwMode="auto">
          <a:xfrm>
            <a:off x="4876800" y="3276600"/>
            <a:ext cx="762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39" name="Text Box 79"/>
          <p:cNvSpPr txBox="1">
            <a:spLocks noChangeArrowheads="1"/>
          </p:cNvSpPr>
          <p:nvPr/>
        </p:nvSpPr>
        <p:spPr bwMode="auto">
          <a:xfrm>
            <a:off x="3282950" y="5338353"/>
            <a:ext cx="3001963" cy="461665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FFFF00"/>
                </a:solidFill>
              </a:rPr>
              <a:t>Before restructuring</a:t>
            </a:r>
          </a:p>
        </p:txBody>
      </p:sp>
      <p:sp>
        <p:nvSpPr>
          <p:cNvPr id="1065040" name="Text Box 80"/>
          <p:cNvSpPr txBox="1">
            <a:spLocks noChangeArrowheads="1"/>
          </p:cNvSpPr>
          <p:nvPr/>
        </p:nvSpPr>
        <p:spPr bwMode="auto">
          <a:xfrm>
            <a:off x="1295400" y="3048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</a:p>
        </p:txBody>
      </p:sp>
      <p:sp>
        <p:nvSpPr>
          <p:cNvPr id="1065041" name="Line 81"/>
          <p:cNvSpPr>
            <a:spLocks noChangeShapeType="1"/>
          </p:cNvSpPr>
          <p:nvPr/>
        </p:nvSpPr>
        <p:spPr bwMode="auto">
          <a:xfrm>
            <a:off x="1905000" y="3200400"/>
            <a:ext cx="533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5911A-A562-4082-B201-D32EE6C3E4A8}"/>
              </a:ext>
            </a:extLst>
          </p:cNvPr>
          <p:cNvSpPr txBox="1"/>
          <p:nvPr/>
        </p:nvSpPr>
        <p:spPr>
          <a:xfrm>
            <a:off x="5436868" y="5949268"/>
            <a:ext cx="3480440" cy="369332"/>
          </a:xfrm>
          <a:prstGeom prst="rect">
            <a:avLst/>
          </a:prstGeom>
          <a:solidFill>
            <a:srgbClr val="EF0129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node(s) are not balanced?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4873-FFF9-4BE7-8337-E032F6A0A62E}" type="slidenum">
              <a:rPr lang="en-US"/>
              <a:pPr/>
              <a:t>43</a:t>
            </a:fld>
            <a:endParaRPr lang="en-US"/>
          </a:p>
        </p:txBody>
      </p:sp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Rebalancing after Removal (1)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Let </a:t>
            </a:r>
            <a:r>
              <a:rPr lang="en-US" altLang="en-US" sz="2800" i="1" dirty="0">
                <a:solidFill>
                  <a:srgbClr val="FFFF00"/>
                </a:solidFill>
              </a:rPr>
              <a:t>z</a:t>
            </a:r>
            <a:r>
              <a:rPr lang="en-US" altLang="en-US" sz="2800" dirty="0"/>
              <a:t> be the </a:t>
            </a:r>
            <a:r>
              <a:rPr lang="en-US" altLang="en-US" sz="2800" dirty="0">
                <a:solidFill>
                  <a:srgbClr val="FFFF00"/>
                </a:solidFill>
              </a:rPr>
              <a:t>first unbalanced</a:t>
            </a:r>
            <a:r>
              <a:rPr lang="en-US" altLang="en-US" sz="2800" dirty="0"/>
              <a:t> node encountered while travelling up the tree from w (node removed)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Let y be the child of z with the greater height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y is not an ancestor of z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Let x be the child of y with the greater height 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If </a:t>
            </a:r>
            <a:r>
              <a:rPr lang="en-US" altLang="en-US" sz="2400" dirty="0">
                <a:solidFill>
                  <a:srgbClr val="FFFF00"/>
                </a:solidFill>
              </a:rPr>
              <a:t>both</a:t>
            </a:r>
            <a:r>
              <a:rPr lang="en-US" altLang="en-US" sz="2400" dirty="0"/>
              <a:t> children have the same height then let x be the child of y on the same side as y (e.g. if y is a left child then x is a left child)</a:t>
            </a:r>
          </a:p>
        </p:txBody>
      </p:sp>
      <p:pic>
        <p:nvPicPr>
          <p:cNvPr id="1175553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5105400"/>
            <a:ext cx="2286000" cy="1524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4873-FFF9-4BE7-8337-E032F6A0A62E}" type="slidenum">
              <a:rPr lang="en-US"/>
              <a:pPr/>
              <a:t>44</a:t>
            </a:fld>
            <a:endParaRPr lang="en-US"/>
          </a:p>
        </p:txBody>
      </p:sp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Rebalancing after Removal (2)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One performs a </a:t>
            </a:r>
            <a:r>
              <a:rPr lang="en-US" altLang="en-US" dirty="0">
                <a:solidFill>
                  <a:srgbClr val="FFFF00"/>
                </a:solidFill>
              </a:rPr>
              <a:t>restructure(x)</a:t>
            </a:r>
            <a:r>
              <a:rPr lang="en-US" altLang="en-US" dirty="0"/>
              <a:t> to restore balance at z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As this restructuring may upset the balance of another node higher in the tree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One must continue checking for balance until the root of the tree is reached</a:t>
            </a:r>
          </a:p>
        </p:txBody>
      </p:sp>
      <p:pic>
        <p:nvPicPr>
          <p:cNvPr id="1176579" name="Picture 3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4552950"/>
            <a:ext cx="2819400" cy="161925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F6F2-C04D-44DD-AEAE-6C6AB1D509FE}" type="slidenum">
              <a:rPr lang="en-US"/>
              <a:pPr/>
              <a:t>45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01000" cy="762000"/>
          </a:xfrm>
        </p:spPr>
        <p:txBody>
          <a:bodyPr/>
          <a:lstStyle/>
          <a:p>
            <a:r>
              <a:rPr lang="en-US" altLang="en-US"/>
              <a:t>Rebalancing after Removal</a:t>
            </a:r>
          </a:p>
        </p:txBody>
      </p:sp>
      <p:sp>
        <p:nvSpPr>
          <p:cNvPr id="1067013" name="AutoShape 5"/>
          <p:cNvSpPr>
            <a:spLocks noChangeArrowheads="1"/>
          </p:cNvSpPr>
          <p:nvPr/>
        </p:nvSpPr>
        <p:spPr bwMode="auto">
          <a:xfrm>
            <a:off x="7315200" y="28956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014" name="AutoShape 6"/>
          <p:cNvSpPr>
            <a:spLocks noChangeArrowheads="1"/>
          </p:cNvSpPr>
          <p:nvPr/>
        </p:nvSpPr>
        <p:spPr bwMode="auto">
          <a:xfrm>
            <a:off x="7086600" y="2895600"/>
            <a:ext cx="4572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015" name="AutoShape 7"/>
          <p:cNvSpPr>
            <a:spLocks noChangeArrowheads="1"/>
          </p:cNvSpPr>
          <p:nvPr/>
        </p:nvSpPr>
        <p:spPr bwMode="auto">
          <a:xfrm>
            <a:off x="6096000" y="2971800"/>
            <a:ext cx="1295400" cy="1447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016" name="AutoShape 8"/>
          <p:cNvSpPr>
            <a:spLocks noChangeArrowheads="1"/>
          </p:cNvSpPr>
          <p:nvPr/>
        </p:nvSpPr>
        <p:spPr bwMode="auto">
          <a:xfrm>
            <a:off x="5334000" y="28956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017" name="AutoShape 9"/>
          <p:cNvSpPr>
            <a:spLocks noChangeArrowheads="1"/>
          </p:cNvSpPr>
          <p:nvPr/>
        </p:nvSpPr>
        <p:spPr bwMode="auto">
          <a:xfrm>
            <a:off x="3200400" y="36576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018" name="AutoShape 10"/>
          <p:cNvSpPr>
            <a:spLocks noChangeArrowheads="1"/>
          </p:cNvSpPr>
          <p:nvPr/>
        </p:nvSpPr>
        <p:spPr bwMode="auto">
          <a:xfrm>
            <a:off x="2971800" y="3657600"/>
            <a:ext cx="4572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019" name="AutoShape 11"/>
          <p:cNvSpPr>
            <a:spLocks noChangeArrowheads="1"/>
          </p:cNvSpPr>
          <p:nvPr/>
        </p:nvSpPr>
        <p:spPr bwMode="auto">
          <a:xfrm>
            <a:off x="1828800" y="3200400"/>
            <a:ext cx="1295400" cy="1447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020" name="AutoShape 12"/>
          <p:cNvSpPr>
            <a:spLocks noChangeArrowheads="1"/>
          </p:cNvSpPr>
          <p:nvPr/>
        </p:nvSpPr>
        <p:spPr bwMode="auto">
          <a:xfrm>
            <a:off x="1371600" y="24384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021" name="Oval 13"/>
          <p:cNvSpPr>
            <a:spLocks noChangeArrowheads="1"/>
          </p:cNvSpPr>
          <p:nvPr/>
        </p:nvSpPr>
        <p:spPr bwMode="auto">
          <a:xfrm>
            <a:off x="2170113" y="1905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44</a:t>
            </a:r>
          </a:p>
        </p:txBody>
      </p:sp>
      <p:sp>
        <p:nvSpPr>
          <p:cNvPr id="1067022" name="Oval 14"/>
          <p:cNvSpPr>
            <a:spLocks noChangeArrowheads="1"/>
          </p:cNvSpPr>
          <p:nvPr/>
        </p:nvSpPr>
        <p:spPr bwMode="auto">
          <a:xfrm>
            <a:off x="1636713" y="2514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17</a:t>
            </a:r>
          </a:p>
        </p:txBody>
      </p:sp>
      <p:sp>
        <p:nvSpPr>
          <p:cNvPr id="1067023" name="Oval 15"/>
          <p:cNvSpPr>
            <a:spLocks noChangeArrowheads="1"/>
          </p:cNvSpPr>
          <p:nvPr/>
        </p:nvSpPr>
        <p:spPr bwMode="auto">
          <a:xfrm>
            <a:off x="3176588" y="3200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78</a:t>
            </a:r>
          </a:p>
        </p:txBody>
      </p:sp>
      <p:sp>
        <p:nvSpPr>
          <p:cNvPr id="1067024" name="Oval 16"/>
          <p:cNvSpPr>
            <a:spLocks noChangeArrowheads="1"/>
          </p:cNvSpPr>
          <p:nvPr/>
        </p:nvSpPr>
        <p:spPr bwMode="auto">
          <a:xfrm>
            <a:off x="2370138" y="3200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50</a:t>
            </a:r>
          </a:p>
        </p:txBody>
      </p:sp>
      <p:sp>
        <p:nvSpPr>
          <p:cNvPr id="1067025" name="Oval 17"/>
          <p:cNvSpPr>
            <a:spLocks noChangeArrowheads="1"/>
          </p:cNvSpPr>
          <p:nvPr/>
        </p:nvSpPr>
        <p:spPr bwMode="auto">
          <a:xfrm>
            <a:off x="3379788" y="38735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88</a:t>
            </a:r>
          </a:p>
        </p:txBody>
      </p:sp>
      <p:sp>
        <p:nvSpPr>
          <p:cNvPr id="1067026" name="Oval 18"/>
          <p:cNvSpPr>
            <a:spLocks noChangeArrowheads="1"/>
          </p:cNvSpPr>
          <p:nvPr/>
        </p:nvSpPr>
        <p:spPr bwMode="auto">
          <a:xfrm>
            <a:off x="2017713" y="3886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48</a:t>
            </a:r>
          </a:p>
        </p:txBody>
      </p:sp>
      <p:sp>
        <p:nvSpPr>
          <p:cNvPr id="1067027" name="Oval 19"/>
          <p:cNvSpPr>
            <a:spLocks noChangeArrowheads="1"/>
          </p:cNvSpPr>
          <p:nvPr/>
        </p:nvSpPr>
        <p:spPr bwMode="auto">
          <a:xfrm>
            <a:off x="2779713" y="2514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62</a:t>
            </a:r>
          </a:p>
        </p:txBody>
      </p:sp>
      <p:sp>
        <p:nvSpPr>
          <p:cNvPr id="1067028" name="Rectangle 20"/>
          <p:cNvSpPr>
            <a:spLocks noChangeArrowheads="1"/>
          </p:cNvSpPr>
          <p:nvPr/>
        </p:nvSpPr>
        <p:spPr bwMode="auto">
          <a:xfrm>
            <a:off x="1630363" y="3136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29" name="Rectangle 21"/>
          <p:cNvSpPr>
            <a:spLocks noChangeArrowheads="1"/>
          </p:cNvSpPr>
          <p:nvPr/>
        </p:nvSpPr>
        <p:spPr bwMode="auto">
          <a:xfrm>
            <a:off x="1935163" y="3136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30" name="Rectangle 22"/>
          <p:cNvSpPr>
            <a:spLocks noChangeArrowheads="1"/>
          </p:cNvSpPr>
          <p:nvPr/>
        </p:nvSpPr>
        <p:spPr bwMode="auto">
          <a:xfrm>
            <a:off x="2020888" y="4508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31" name="Rectangle 23"/>
          <p:cNvSpPr>
            <a:spLocks noChangeArrowheads="1"/>
          </p:cNvSpPr>
          <p:nvPr/>
        </p:nvSpPr>
        <p:spPr bwMode="auto">
          <a:xfrm>
            <a:off x="2325688" y="4508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32" name="Rectangle 24"/>
          <p:cNvSpPr>
            <a:spLocks noChangeArrowheads="1"/>
          </p:cNvSpPr>
          <p:nvPr/>
        </p:nvSpPr>
        <p:spPr bwMode="auto">
          <a:xfrm>
            <a:off x="3087688" y="3886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33" name="Rectangle 25"/>
          <p:cNvSpPr>
            <a:spLocks noChangeArrowheads="1"/>
          </p:cNvSpPr>
          <p:nvPr/>
        </p:nvSpPr>
        <p:spPr bwMode="auto">
          <a:xfrm>
            <a:off x="3392488" y="4495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34" name="Rectangle 26"/>
          <p:cNvSpPr>
            <a:spLocks noChangeArrowheads="1"/>
          </p:cNvSpPr>
          <p:nvPr/>
        </p:nvSpPr>
        <p:spPr bwMode="auto">
          <a:xfrm>
            <a:off x="3697288" y="4495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067035" name="AutoShape 27"/>
          <p:cNvCxnSpPr>
            <a:cxnSpLocks noChangeShapeType="1"/>
            <a:stCxn id="1067021" idx="4"/>
            <a:endCxn id="1067022" idx="0"/>
          </p:cNvCxnSpPr>
          <p:nvPr/>
        </p:nvCxnSpPr>
        <p:spPr bwMode="auto">
          <a:xfrm flipH="1">
            <a:off x="1860550" y="2308225"/>
            <a:ext cx="5334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36" name="AutoShape 28"/>
          <p:cNvCxnSpPr>
            <a:cxnSpLocks noChangeShapeType="1"/>
            <a:stCxn id="1067022" idx="4"/>
            <a:endCxn id="1067028" idx="0"/>
          </p:cNvCxnSpPr>
          <p:nvPr/>
        </p:nvCxnSpPr>
        <p:spPr bwMode="auto">
          <a:xfrm flipH="1">
            <a:off x="1706563" y="2917825"/>
            <a:ext cx="15398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37" name="AutoShape 29"/>
          <p:cNvCxnSpPr>
            <a:cxnSpLocks noChangeShapeType="1"/>
            <a:stCxn id="1067022" idx="4"/>
            <a:endCxn id="1067029" idx="0"/>
          </p:cNvCxnSpPr>
          <p:nvPr/>
        </p:nvCxnSpPr>
        <p:spPr bwMode="auto">
          <a:xfrm>
            <a:off x="1860550" y="2917825"/>
            <a:ext cx="15081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38" name="AutoShape 30"/>
          <p:cNvCxnSpPr>
            <a:cxnSpLocks noChangeShapeType="1"/>
            <a:stCxn id="1067021" idx="4"/>
            <a:endCxn id="1067027" idx="0"/>
          </p:cNvCxnSpPr>
          <p:nvPr/>
        </p:nvCxnSpPr>
        <p:spPr bwMode="auto">
          <a:xfrm>
            <a:off x="2393950" y="2308225"/>
            <a:ext cx="6096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39" name="AutoShape 31"/>
          <p:cNvCxnSpPr>
            <a:cxnSpLocks noChangeShapeType="1"/>
            <a:stCxn id="1067023" idx="0"/>
            <a:endCxn id="1067027" idx="4"/>
          </p:cNvCxnSpPr>
          <p:nvPr/>
        </p:nvCxnSpPr>
        <p:spPr bwMode="auto">
          <a:xfrm flipH="1" flipV="1">
            <a:off x="3003550" y="2917825"/>
            <a:ext cx="3968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40" name="AutoShape 32"/>
          <p:cNvCxnSpPr>
            <a:cxnSpLocks noChangeShapeType="1"/>
            <a:stCxn id="1067023" idx="4"/>
            <a:endCxn id="1067025" idx="0"/>
          </p:cNvCxnSpPr>
          <p:nvPr/>
        </p:nvCxnSpPr>
        <p:spPr bwMode="auto">
          <a:xfrm>
            <a:off x="3400425" y="360362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41" name="AutoShape 33"/>
          <p:cNvCxnSpPr>
            <a:cxnSpLocks noChangeShapeType="1"/>
            <a:stCxn id="1067024" idx="4"/>
            <a:endCxn id="1067026" idx="0"/>
          </p:cNvCxnSpPr>
          <p:nvPr/>
        </p:nvCxnSpPr>
        <p:spPr bwMode="auto">
          <a:xfrm flipH="1">
            <a:off x="2241550" y="360362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42" name="AutoShape 34"/>
          <p:cNvCxnSpPr>
            <a:cxnSpLocks noChangeShapeType="1"/>
            <a:stCxn id="1067026" idx="4"/>
            <a:endCxn id="1067030" idx="0"/>
          </p:cNvCxnSpPr>
          <p:nvPr/>
        </p:nvCxnSpPr>
        <p:spPr bwMode="auto">
          <a:xfrm flipH="1">
            <a:off x="2097088" y="42894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43" name="AutoShape 35"/>
          <p:cNvCxnSpPr>
            <a:cxnSpLocks noChangeShapeType="1"/>
            <a:stCxn id="1067026" idx="4"/>
            <a:endCxn id="1067031" idx="0"/>
          </p:cNvCxnSpPr>
          <p:nvPr/>
        </p:nvCxnSpPr>
        <p:spPr bwMode="auto">
          <a:xfrm>
            <a:off x="2241550" y="42894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44" name="AutoShape 36"/>
          <p:cNvCxnSpPr>
            <a:cxnSpLocks noChangeShapeType="1"/>
            <a:stCxn id="1067024" idx="4"/>
            <a:endCxn id="1067049" idx="0"/>
          </p:cNvCxnSpPr>
          <p:nvPr/>
        </p:nvCxnSpPr>
        <p:spPr bwMode="auto">
          <a:xfrm>
            <a:off x="2593975" y="3603625"/>
            <a:ext cx="1968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45" name="AutoShape 37"/>
          <p:cNvCxnSpPr>
            <a:cxnSpLocks noChangeShapeType="1"/>
            <a:stCxn id="1067023" idx="4"/>
            <a:endCxn id="1067032" idx="0"/>
          </p:cNvCxnSpPr>
          <p:nvPr/>
        </p:nvCxnSpPr>
        <p:spPr bwMode="auto">
          <a:xfrm flipH="1">
            <a:off x="3163888" y="3603625"/>
            <a:ext cx="236537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46" name="AutoShape 38"/>
          <p:cNvCxnSpPr>
            <a:cxnSpLocks noChangeShapeType="1"/>
            <a:stCxn id="1067024" idx="0"/>
            <a:endCxn id="1067027" idx="4"/>
          </p:cNvCxnSpPr>
          <p:nvPr/>
        </p:nvCxnSpPr>
        <p:spPr bwMode="auto">
          <a:xfrm flipV="1">
            <a:off x="2593975" y="2917825"/>
            <a:ext cx="4095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47" name="AutoShape 39"/>
          <p:cNvCxnSpPr>
            <a:cxnSpLocks noChangeShapeType="1"/>
            <a:stCxn id="1067025" idx="4"/>
            <a:endCxn id="1067033" idx="0"/>
          </p:cNvCxnSpPr>
          <p:nvPr/>
        </p:nvCxnSpPr>
        <p:spPr bwMode="auto">
          <a:xfrm flipH="1">
            <a:off x="3468688" y="4276725"/>
            <a:ext cx="1349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48" name="AutoShape 40"/>
          <p:cNvCxnSpPr>
            <a:cxnSpLocks noChangeShapeType="1"/>
            <a:stCxn id="1067025" idx="4"/>
            <a:endCxn id="1067034" idx="0"/>
          </p:cNvCxnSpPr>
          <p:nvPr/>
        </p:nvCxnSpPr>
        <p:spPr bwMode="auto">
          <a:xfrm>
            <a:off x="3603625" y="4276725"/>
            <a:ext cx="1698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1067049" name="Oval 41"/>
          <p:cNvSpPr>
            <a:spLocks noChangeArrowheads="1"/>
          </p:cNvSpPr>
          <p:nvPr/>
        </p:nvSpPr>
        <p:spPr bwMode="auto">
          <a:xfrm>
            <a:off x="2566988" y="3886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54</a:t>
            </a:r>
          </a:p>
        </p:txBody>
      </p:sp>
      <p:sp>
        <p:nvSpPr>
          <p:cNvPr id="1067050" name="Rectangle 42"/>
          <p:cNvSpPr>
            <a:spLocks noChangeArrowheads="1"/>
          </p:cNvSpPr>
          <p:nvPr/>
        </p:nvSpPr>
        <p:spPr bwMode="auto">
          <a:xfrm>
            <a:off x="2570163" y="4508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51" name="Rectangle 43"/>
          <p:cNvSpPr>
            <a:spLocks noChangeArrowheads="1"/>
          </p:cNvSpPr>
          <p:nvPr/>
        </p:nvSpPr>
        <p:spPr bwMode="auto">
          <a:xfrm>
            <a:off x="2874963" y="4508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067052" name="AutoShape 44"/>
          <p:cNvCxnSpPr>
            <a:cxnSpLocks noChangeShapeType="1"/>
            <a:stCxn id="1067049" idx="4"/>
            <a:endCxn id="1067050" idx="0"/>
          </p:cNvCxnSpPr>
          <p:nvPr/>
        </p:nvCxnSpPr>
        <p:spPr bwMode="auto">
          <a:xfrm flipH="1">
            <a:off x="2646363" y="42894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53" name="AutoShape 45"/>
          <p:cNvCxnSpPr>
            <a:cxnSpLocks noChangeShapeType="1"/>
            <a:stCxn id="1067049" idx="4"/>
            <a:endCxn id="1067051" idx="0"/>
          </p:cNvCxnSpPr>
          <p:nvPr/>
        </p:nvCxnSpPr>
        <p:spPr bwMode="auto">
          <a:xfrm>
            <a:off x="2790825" y="42894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1067055" name="Text Box 47"/>
          <p:cNvSpPr txBox="1">
            <a:spLocks noChangeArrowheads="1"/>
          </p:cNvSpPr>
          <p:nvPr/>
        </p:nvSpPr>
        <p:spPr bwMode="auto">
          <a:xfrm>
            <a:off x="3992563" y="3213100"/>
            <a:ext cx="532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FFFF00"/>
                </a:solidFill>
                <a:latin typeface="Times New Roman" pitchFamily="18" charset="0"/>
              </a:rPr>
              <a:t>c=x</a:t>
            </a:r>
          </a:p>
        </p:txBody>
      </p:sp>
      <p:sp>
        <p:nvSpPr>
          <p:cNvPr id="1067056" name="Text Box 48"/>
          <p:cNvSpPr txBox="1">
            <a:spLocks noChangeArrowheads="1"/>
          </p:cNvSpPr>
          <p:nvPr/>
        </p:nvSpPr>
        <p:spPr bwMode="auto">
          <a:xfrm>
            <a:off x="3576638" y="2555875"/>
            <a:ext cx="5453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solidFill>
                  <a:srgbClr val="FFFF00"/>
                </a:solidFill>
                <a:latin typeface="Times New Roman" pitchFamily="18" charset="0"/>
              </a:rPr>
              <a:t>b=y</a:t>
            </a:r>
          </a:p>
        </p:txBody>
      </p:sp>
      <p:sp>
        <p:nvSpPr>
          <p:cNvPr id="1067057" name="Text Box 49"/>
          <p:cNvSpPr txBox="1">
            <a:spLocks noChangeArrowheads="1"/>
          </p:cNvSpPr>
          <p:nvPr/>
        </p:nvSpPr>
        <p:spPr bwMode="auto">
          <a:xfrm>
            <a:off x="1331891" y="1856245"/>
            <a:ext cx="519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FFFF00"/>
                </a:solidFill>
                <a:latin typeface="Times New Roman" pitchFamily="18" charset="0"/>
              </a:rPr>
              <a:t>a=z</a:t>
            </a:r>
          </a:p>
        </p:txBody>
      </p:sp>
      <p:sp>
        <p:nvSpPr>
          <p:cNvPr id="1067058" name="Line 50"/>
          <p:cNvSpPr>
            <a:spLocks noChangeShapeType="1"/>
          </p:cNvSpPr>
          <p:nvPr/>
        </p:nvSpPr>
        <p:spPr bwMode="auto">
          <a:xfrm>
            <a:off x="1868488" y="208915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7060" name="Line 52"/>
          <p:cNvSpPr>
            <a:spLocks noChangeShapeType="1"/>
          </p:cNvSpPr>
          <p:nvPr/>
        </p:nvSpPr>
        <p:spPr bwMode="auto">
          <a:xfrm flipH="1">
            <a:off x="3240088" y="27178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7061" name="Line 53"/>
          <p:cNvSpPr>
            <a:spLocks noChangeShapeType="1"/>
          </p:cNvSpPr>
          <p:nvPr/>
        </p:nvSpPr>
        <p:spPr bwMode="auto">
          <a:xfrm flipH="1">
            <a:off x="3649663" y="3375025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7062" name="Oval 54"/>
          <p:cNvSpPr>
            <a:spLocks noChangeArrowheads="1"/>
          </p:cNvSpPr>
          <p:nvPr/>
        </p:nvSpPr>
        <p:spPr bwMode="auto">
          <a:xfrm>
            <a:off x="6102350" y="23495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44</a:t>
            </a:r>
          </a:p>
        </p:txBody>
      </p:sp>
      <p:sp>
        <p:nvSpPr>
          <p:cNvPr id="1067063" name="Oval 55"/>
          <p:cNvSpPr>
            <a:spLocks noChangeArrowheads="1"/>
          </p:cNvSpPr>
          <p:nvPr/>
        </p:nvSpPr>
        <p:spPr bwMode="auto">
          <a:xfrm>
            <a:off x="5645150" y="30353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17</a:t>
            </a:r>
          </a:p>
        </p:txBody>
      </p:sp>
      <p:sp>
        <p:nvSpPr>
          <p:cNvPr id="1067064" name="Oval 56"/>
          <p:cNvSpPr>
            <a:spLocks noChangeArrowheads="1"/>
          </p:cNvSpPr>
          <p:nvPr/>
        </p:nvSpPr>
        <p:spPr bwMode="auto">
          <a:xfrm>
            <a:off x="7321550" y="2362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78</a:t>
            </a:r>
          </a:p>
        </p:txBody>
      </p:sp>
      <p:sp>
        <p:nvSpPr>
          <p:cNvPr id="1067065" name="Oval 57"/>
          <p:cNvSpPr>
            <a:spLocks noChangeArrowheads="1"/>
          </p:cNvSpPr>
          <p:nvPr/>
        </p:nvSpPr>
        <p:spPr bwMode="auto">
          <a:xfrm>
            <a:off x="6592888" y="30353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50</a:t>
            </a:r>
          </a:p>
        </p:txBody>
      </p:sp>
      <p:sp>
        <p:nvSpPr>
          <p:cNvPr id="1067066" name="Oval 58"/>
          <p:cNvSpPr>
            <a:spLocks noChangeArrowheads="1"/>
          </p:cNvSpPr>
          <p:nvPr/>
        </p:nvSpPr>
        <p:spPr bwMode="auto">
          <a:xfrm>
            <a:off x="7524750" y="30353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88</a:t>
            </a:r>
          </a:p>
        </p:txBody>
      </p:sp>
      <p:sp>
        <p:nvSpPr>
          <p:cNvPr id="1067067" name="Oval 59"/>
          <p:cNvSpPr>
            <a:spLocks noChangeArrowheads="1"/>
          </p:cNvSpPr>
          <p:nvPr/>
        </p:nvSpPr>
        <p:spPr bwMode="auto">
          <a:xfrm>
            <a:off x="6240463" y="37211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48</a:t>
            </a:r>
          </a:p>
        </p:txBody>
      </p:sp>
      <p:sp>
        <p:nvSpPr>
          <p:cNvPr id="1067068" name="Oval 60"/>
          <p:cNvSpPr>
            <a:spLocks noChangeArrowheads="1"/>
          </p:cNvSpPr>
          <p:nvPr/>
        </p:nvSpPr>
        <p:spPr bwMode="auto">
          <a:xfrm>
            <a:off x="6696075" y="1752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62</a:t>
            </a:r>
          </a:p>
        </p:txBody>
      </p:sp>
      <p:sp>
        <p:nvSpPr>
          <p:cNvPr id="1067069" name="Rectangle 61"/>
          <p:cNvSpPr>
            <a:spLocks noChangeArrowheads="1"/>
          </p:cNvSpPr>
          <p:nvPr/>
        </p:nvSpPr>
        <p:spPr bwMode="auto">
          <a:xfrm>
            <a:off x="5638800" y="3657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70" name="Rectangle 62"/>
          <p:cNvSpPr>
            <a:spLocks noChangeArrowheads="1"/>
          </p:cNvSpPr>
          <p:nvPr/>
        </p:nvSpPr>
        <p:spPr bwMode="auto">
          <a:xfrm>
            <a:off x="5943600" y="3657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71" name="Rectangle 63"/>
          <p:cNvSpPr>
            <a:spLocks noChangeArrowheads="1"/>
          </p:cNvSpPr>
          <p:nvPr/>
        </p:nvSpPr>
        <p:spPr bwMode="auto">
          <a:xfrm>
            <a:off x="6243638" y="4343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72" name="Rectangle 64"/>
          <p:cNvSpPr>
            <a:spLocks noChangeArrowheads="1"/>
          </p:cNvSpPr>
          <p:nvPr/>
        </p:nvSpPr>
        <p:spPr bwMode="auto">
          <a:xfrm>
            <a:off x="6548438" y="4343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73" name="Rectangle 65"/>
          <p:cNvSpPr>
            <a:spLocks noChangeArrowheads="1"/>
          </p:cNvSpPr>
          <p:nvPr/>
        </p:nvSpPr>
        <p:spPr bwMode="auto">
          <a:xfrm>
            <a:off x="7232650" y="3048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74" name="Rectangle 66"/>
          <p:cNvSpPr>
            <a:spLocks noChangeArrowheads="1"/>
          </p:cNvSpPr>
          <p:nvPr/>
        </p:nvSpPr>
        <p:spPr bwMode="auto">
          <a:xfrm>
            <a:off x="7537450" y="3657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75" name="Rectangle 67"/>
          <p:cNvSpPr>
            <a:spLocks noChangeArrowheads="1"/>
          </p:cNvSpPr>
          <p:nvPr/>
        </p:nvSpPr>
        <p:spPr bwMode="auto">
          <a:xfrm>
            <a:off x="7842250" y="3657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067076" name="AutoShape 68"/>
          <p:cNvCxnSpPr>
            <a:cxnSpLocks noChangeShapeType="1"/>
            <a:stCxn id="1067062" idx="4"/>
            <a:endCxn id="1067063" idx="0"/>
          </p:cNvCxnSpPr>
          <p:nvPr/>
        </p:nvCxnSpPr>
        <p:spPr bwMode="auto">
          <a:xfrm flipH="1">
            <a:off x="5868988" y="2752725"/>
            <a:ext cx="45720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77" name="AutoShape 69"/>
          <p:cNvCxnSpPr>
            <a:cxnSpLocks noChangeShapeType="1"/>
            <a:stCxn id="1067063" idx="4"/>
            <a:endCxn id="1067069" idx="0"/>
          </p:cNvCxnSpPr>
          <p:nvPr/>
        </p:nvCxnSpPr>
        <p:spPr bwMode="auto">
          <a:xfrm flipH="1">
            <a:off x="5715000" y="3438525"/>
            <a:ext cx="15398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78" name="AutoShape 70"/>
          <p:cNvCxnSpPr>
            <a:cxnSpLocks noChangeShapeType="1"/>
            <a:stCxn id="1067063" idx="4"/>
            <a:endCxn id="1067070" idx="0"/>
          </p:cNvCxnSpPr>
          <p:nvPr/>
        </p:nvCxnSpPr>
        <p:spPr bwMode="auto">
          <a:xfrm>
            <a:off x="5868988" y="3438525"/>
            <a:ext cx="15081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79" name="AutoShape 71"/>
          <p:cNvCxnSpPr>
            <a:cxnSpLocks noChangeShapeType="1"/>
            <a:stCxn id="1067062" idx="0"/>
            <a:endCxn id="1067068" idx="4"/>
          </p:cNvCxnSpPr>
          <p:nvPr/>
        </p:nvCxnSpPr>
        <p:spPr bwMode="auto">
          <a:xfrm flipV="1">
            <a:off x="6326188" y="2155825"/>
            <a:ext cx="593725" cy="193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80" name="AutoShape 72"/>
          <p:cNvCxnSpPr>
            <a:cxnSpLocks noChangeShapeType="1"/>
            <a:stCxn id="1067064" idx="0"/>
            <a:endCxn id="1067068" idx="4"/>
          </p:cNvCxnSpPr>
          <p:nvPr/>
        </p:nvCxnSpPr>
        <p:spPr bwMode="auto">
          <a:xfrm flipH="1" flipV="1">
            <a:off x="6919913" y="2155825"/>
            <a:ext cx="625475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81" name="AutoShape 73"/>
          <p:cNvCxnSpPr>
            <a:cxnSpLocks noChangeShapeType="1"/>
            <a:stCxn id="1067064" idx="4"/>
            <a:endCxn id="1067066" idx="0"/>
          </p:cNvCxnSpPr>
          <p:nvPr/>
        </p:nvCxnSpPr>
        <p:spPr bwMode="auto">
          <a:xfrm>
            <a:off x="7545388" y="276542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82" name="AutoShape 74"/>
          <p:cNvCxnSpPr>
            <a:cxnSpLocks noChangeShapeType="1"/>
            <a:stCxn id="1067065" idx="4"/>
            <a:endCxn id="1067067" idx="0"/>
          </p:cNvCxnSpPr>
          <p:nvPr/>
        </p:nvCxnSpPr>
        <p:spPr bwMode="auto">
          <a:xfrm flipH="1">
            <a:off x="6464300" y="343852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83" name="AutoShape 75"/>
          <p:cNvCxnSpPr>
            <a:cxnSpLocks noChangeShapeType="1"/>
            <a:stCxn id="1067067" idx="4"/>
            <a:endCxn id="1067071" idx="0"/>
          </p:cNvCxnSpPr>
          <p:nvPr/>
        </p:nvCxnSpPr>
        <p:spPr bwMode="auto">
          <a:xfrm flipH="1">
            <a:off x="6319838" y="41243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84" name="AutoShape 76"/>
          <p:cNvCxnSpPr>
            <a:cxnSpLocks noChangeShapeType="1"/>
            <a:stCxn id="1067067" idx="4"/>
            <a:endCxn id="1067072" idx="0"/>
          </p:cNvCxnSpPr>
          <p:nvPr/>
        </p:nvCxnSpPr>
        <p:spPr bwMode="auto">
          <a:xfrm>
            <a:off x="6464300" y="41243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85" name="AutoShape 77"/>
          <p:cNvCxnSpPr>
            <a:cxnSpLocks noChangeShapeType="1"/>
            <a:stCxn id="1067065" idx="4"/>
            <a:endCxn id="1067090" idx="0"/>
          </p:cNvCxnSpPr>
          <p:nvPr/>
        </p:nvCxnSpPr>
        <p:spPr bwMode="auto">
          <a:xfrm>
            <a:off x="6816725" y="3438525"/>
            <a:ext cx="1968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86" name="AutoShape 78"/>
          <p:cNvCxnSpPr>
            <a:cxnSpLocks noChangeShapeType="1"/>
            <a:stCxn id="1067064" idx="4"/>
            <a:endCxn id="1067073" idx="0"/>
          </p:cNvCxnSpPr>
          <p:nvPr/>
        </p:nvCxnSpPr>
        <p:spPr bwMode="auto">
          <a:xfrm flipH="1">
            <a:off x="7308850" y="2765425"/>
            <a:ext cx="236538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87" name="AutoShape 79"/>
          <p:cNvCxnSpPr>
            <a:cxnSpLocks noChangeShapeType="1"/>
            <a:stCxn id="1067065" idx="0"/>
            <a:endCxn id="1067062" idx="4"/>
          </p:cNvCxnSpPr>
          <p:nvPr/>
        </p:nvCxnSpPr>
        <p:spPr bwMode="auto">
          <a:xfrm flipH="1" flipV="1">
            <a:off x="6326188" y="2752725"/>
            <a:ext cx="490537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88" name="AutoShape 80"/>
          <p:cNvCxnSpPr>
            <a:cxnSpLocks noChangeShapeType="1"/>
            <a:stCxn id="1067066" idx="4"/>
            <a:endCxn id="1067074" idx="0"/>
          </p:cNvCxnSpPr>
          <p:nvPr/>
        </p:nvCxnSpPr>
        <p:spPr bwMode="auto">
          <a:xfrm flipH="1">
            <a:off x="7613650" y="34385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89" name="AutoShape 81"/>
          <p:cNvCxnSpPr>
            <a:cxnSpLocks noChangeShapeType="1"/>
            <a:stCxn id="1067066" idx="4"/>
            <a:endCxn id="1067075" idx="0"/>
          </p:cNvCxnSpPr>
          <p:nvPr/>
        </p:nvCxnSpPr>
        <p:spPr bwMode="auto">
          <a:xfrm>
            <a:off x="7748588" y="34385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1067090" name="Oval 82"/>
          <p:cNvSpPr>
            <a:spLocks noChangeArrowheads="1"/>
          </p:cNvSpPr>
          <p:nvPr/>
        </p:nvSpPr>
        <p:spPr bwMode="auto">
          <a:xfrm>
            <a:off x="6789738" y="37211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54</a:t>
            </a:r>
          </a:p>
        </p:txBody>
      </p:sp>
      <p:sp>
        <p:nvSpPr>
          <p:cNvPr id="1067091" name="Rectangle 83"/>
          <p:cNvSpPr>
            <a:spLocks noChangeArrowheads="1"/>
          </p:cNvSpPr>
          <p:nvPr/>
        </p:nvSpPr>
        <p:spPr bwMode="auto">
          <a:xfrm>
            <a:off x="6792913" y="4343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92" name="Rectangle 84"/>
          <p:cNvSpPr>
            <a:spLocks noChangeArrowheads="1"/>
          </p:cNvSpPr>
          <p:nvPr/>
        </p:nvSpPr>
        <p:spPr bwMode="auto">
          <a:xfrm>
            <a:off x="7097713" y="4343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067093" name="AutoShape 85"/>
          <p:cNvCxnSpPr>
            <a:cxnSpLocks noChangeShapeType="1"/>
            <a:stCxn id="1067090" idx="4"/>
            <a:endCxn id="1067091" idx="0"/>
          </p:cNvCxnSpPr>
          <p:nvPr/>
        </p:nvCxnSpPr>
        <p:spPr bwMode="auto">
          <a:xfrm flipH="1">
            <a:off x="6869113" y="41243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94" name="AutoShape 86"/>
          <p:cNvCxnSpPr>
            <a:cxnSpLocks noChangeShapeType="1"/>
            <a:stCxn id="1067090" idx="4"/>
            <a:endCxn id="1067092" idx="0"/>
          </p:cNvCxnSpPr>
          <p:nvPr/>
        </p:nvCxnSpPr>
        <p:spPr bwMode="auto">
          <a:xfrm>
            <a:off x="7013575" y="41243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1067095" name="Line 87"/>
          <p:cNvSpPr>
            <a:spLocks noChangeShapeType="1"/>
          </p:cNvSpPr>
          <p:nvPr/>
        </p:nvSpPr>
        <p:spPr bwMode="auto">
          <a:xfrm>
            <a:off x="4495800" y="2971800"/>
            <a:ext cx="762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097" name="Text Box 89"/>
          <p:cNvSpPr txBox="1">
            <a:spLocks noChangeArrowheads="1"/>
          </p:cNvSpPr>
          <p:nvPr/>
        </p:nvSpPr>
        <p:spPr bwMode="auto">
          <a:xfrm>
            <a:off x="1524000" y="3429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0</a:t>
            </a:r>
          </a:p>
        </p:txBody>
      </p:sp>
      <p:sp>
        <p:nvSpPr>
          <p:cNvPr id="1067098" name="Text Box 90"/>
          <p:cNvSpPr txBox="1">
            <a:spLocks noChangeArrowheads="1"/>
          </p:cNvSpPr>
          <p:nvPr/>
        </p:nvSpPr>
        <p:spPr bwMode="auto">
          <a:xfrm>
            <a:off x="2743200" y="5257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2</a:t>
            </a:r>
          </a:p>
        </p:txBody>
      </p:sp>
      <p:sp>
        <p:nvSpPr>
          <p:cNvPr id="1067099" name="Text Box 91"/>
          <p:cNvSpPr txBox="1">
            <a:spLocks noChangeArrowheads="1"/>
          </p:cNvSpPr>
          <p:nvPr/>
        </p:nvSpPr>
        <p:spPr bwMode="auto">
          <a:xfrm>
            <a:off x="19812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sp>
        <p:nvSpPr>
          <p:cNvPr id="1067100" name="Text Box 92"/>
          <p:cNvSpPr txBox="1">
            <a:spLocks noChangeArrowheads="1"/>
          </p:cNvSpPr>
          <p:nvPr/>
        </p:nvSpPr>
        <p:spPr bwMode="auto">
          <a:xfrm>
            <a:off x="35814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3</a:t>
            </a:r>
          </a:p>
        </p:txBody>
      </p:sp>
      <p:sp>
        <p:nvSpPr>
          <p:cNvPr id="1067101" name="Line 93"/>
          <p:cNvSpPr>
            <a:spLocks noChangeShapeType="1"/>
          </p:cNvSpPr>
          <p:nvPr/>
        </p:nvSpPr>
        <p:spPr bwMode="auto">
          <a:xfrm flipV="1">
            <a:off x="2895600" y="4038600"/>
            <a:ext cx="32702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67102" name="Text Box 94"/>
          <p:cNvSpPr txBox="1">
            <a:spLocks noChangeArrowheads="1"/>
          </p:cNvSpPr>
          <p:nvPr/>
        </p:nvSpPr>
        <p:spPr bwMode="auto">
          <a:xfrm>
            <a:off x="5562600" y="3886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0</a:t>
            </a:r>
          </a:p>
        </p:txBody>
      </p:sp>
      <p:sp>
        <p:nvSpPr>
          <p:cNvPr id="1067103" name="Text Box 95"/>
          <p:cNvSpPr txBox="1">
            <a:spLocks noChangeArrowheads="1"/>
          </p:cNvSpPr>
          <p:nvPr/>
        </p:nvSpPr>
        <p:spPr bwMode="auto">
          <a:xfrm>
            <a:off x="66294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sp>
        <p:nvSpPr>
          <p:cNvPr id="1067104" name="Text Box 96"/>
          <p:cNvSpPr txBox="1">
            <a:spLocks noChangeArrowheads="1"/>
          </p:cNvSpPr>
          <p:nvPr/>
        </p:nvSpPr>
        <p:spPr bwMode="auto">
          <a:xfrm>
            <a:off x="7772400" y="3962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3</a:t>
            </a:r>
          </a:p>
        </p:txBody>
      </p:sp>
      <p:sp>
        <p:nvSpPr>
          <p:cNvPr id="1067105" name="Text Box 97"/>
          <p:cNvSpPr txBox="1">
            <a:spLocks noChangeArrowheads="1"/>
          </p:cNvSpPr>
          <p:nvPr/>
        </p:nvSpPr>
        <p:spPr bwMode="auto">
          <a:xfrm>
            <a:off x="73152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2</a:t>
            </a:r>
          </a:p>
        </p:txBody>
      </p:sp>
      <p:sp>
        <p:nvSpPr>
          <p:cNvPr id="1067106" name="Line 98"/>
          <p:cNvSpPr>
            <a:spLocks noChangeShapeType="1"/>
          </p:cNvSpPr>
          <p:nvPr/>
        </p:nvSpPr>
        <p:spPr bwMode="auto">
          <a:xfrm flipH="1" flipV="1">
            <a:off x="7391400" y="32004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B23926-F2F8-444D-8A4C-3E4B9C13C765}"/>
              </a:ext>
            </a:extLst>
          </p:cNvPr>
          <p:cNvSpPr/>
          <p:nvPr/>
        </p:nvSpPr>
        <p:spPr>
          <a:xfrm>
            <a:off x="3867354" y="1914466"/>
            <a:ext cx="1928733" cy="40011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marL="0" indent="0" algn="ctr">
              <a:buClr>
                <a:schemeClr val="tx1"/>
              </a:buClr>
              <a:buNone/>
            </a:pPr>
            <a:r>
              <a:rPr lang="en-US" altLang="en-US" dirty="0">
                <a:solidFill>
                  <a:srgbClr val="FFFF00"/>
                </a:solidFill>
              </a:rPr>
              <a:t>Single Rotation  </a:t>
            </a:r>
            <a:endParaRPr lang="en-US" altLang="en-US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C429-5C34-4D98-A427-83191F53F9BF}" type="slidenum">
              <a:rPr lang="en-US"/>
              <a:pPr/>
              <a:t>46</a:t>
            </a:fld>
            <a:endParaRPr lang="en-US"/>
          </a:p>
        </p:txBody>
      </p:sp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762000"/>
          </a:xfrm>
        </p:spPr>
        <p:txBody>
          <a:bodyPr/>
          <a:lstStyle/>
          <a:p>
            <a:r>
              <a:rPr lang="en-US" altLang="en-US" dirty="0"/>
              <a:t>Running Times for AVL Trees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4572000"/>
          </a:xfrm>
        </p:spPr>
        <p:txBody>
          <a:bodyPr/>
          <a:lstStyle/>
          <a:p>
            <a:r>
              <a:rPr lang="en-US" altLang="en-US" sz="2800" dirty="0"/>
              <a:t>size() and empty() is O(1)</a:t>
            </a:r>
          </a:p>
          <a:p>
            <a:r>
              <a:rPr lang="en-US" altLang="en-US" sz="2800" dirty="0"/>
              <a:t>find() is O(log n)</a:t>
            </a:r>
          </a:p>
          <a:p>
            <a:pPr lvl="1"/>
            <a:r>
              <a:rPr lang="en-US" altLang="en-US" sz="2400" dirty="0"/>
              <a:t>height of tree is O(log n), no restructures needed</a:t>
            </a:r>
            <a:endParaRPr lang="en-US" altLang="en-US" dirty="0"/>
          </a:p>
          <a:p>
            <a:r>
              <a:rPr lang="en-US" altLang="en-US" sz="2800" dirty="0"/>
              <a:t>insert() is O(log n)</a:t>
            </a:r>
          </a:p>
          <a:p>
            <a:pPr lvl="1"/>
            <a:r>
              <a:rPr lang="en-US" altLang="en-US" sz="2400" dirty="0"/>
              <a:t>initial find is O(log n)</a:t>
            </a:r>
          </a:p>
          <a:p>
            <a:pPr lvl="1"/>
            <a:r>
              <a:rPr lang="en-US" altLang="en-US" sz="2400" dirty="0"/>
              <a:t>Restructuring up the tree, maintaining heights is O(log n)</a:t>
            </a:r>
          </a:p>
          <a:p>
            <a:r>
              <a:rPr lang="en-US" altLang="en-US" sz="2800" dirty="0"/>
              <a:t>erase() is O(log n)</a:t>
            </a:r>
          </a:p>
          <a:p>
            <a:pPr lvl="1"/>
            <a:r>
              <a:rPr lang="en-US" altLang="en-US" sz="2400" dirty="0"/>
              <a:t>initial find is O(log n)</a:t>
            </a:r>
          </a:p>
          <a:p>
            <a:pPr lvl="1"/>
            <a:r>
              <a:rPr lang="en-US" altLang="en-US" sz="2400" dirty="0"/>
              <a:t>Restructuring up the tree, maintaining heights is O(log n)</a:t>
            </a:r>
          </a:p>
        </p:txBody>
      </p:sp>
      <p:graphicFrame>
        <p:nvGraphicFramePr>
          <p:cNvPr id="916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646161"/>
              </p:ext>
            </p:extLst>
          </p:nvPr>
        </p:nvGraphicFramePr>
        <p:xfrm>
          <a:off x="6248400" y="1251697"/>
          <a:ext cx="11430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731" name="Clip" r:id="rId4" imgW="2191817" imgH="1424635" progId="">
                  <p:embed/>
                </p:oleObj>
              </mc:Choice>
              <mc:Fallback>
                <p:oleObj name="Clip" r:id="rId4" imgW="2191817" imgH="1424635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251697"/>
                        <a:ext cx="1143000" cy="742950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78EA-47AA-4449-B23D-67F14C34D875}" type="slidenum">
              <a:rPr lang="en-US"/>
              <a:pPr/>
              <a:t>47</a:t>
            </a:fld>
            <a:endParaRPr 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altLang="en-US" sz="4000" dirty="0"/>
              <a:t>AVL Tree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2286000"/>
            <a:ext cx="5005294" cy="584775"/>
          </a:xfrm>
          <a:prstGeom prst="rect">
            <a:avLst/>
          </a:prstGeom>
          <a:solidFill>
            <a:srgbClr val="000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See AVL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343142"/>
            <a:ext cx="3812696" cy="2855842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453183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5575" y="1447800"/>
            <a:ext cx="3711575" cy="1736725"/>
          </a:xfrm>
        </p:spPr>
        <p:txBody>
          <a:bodyPr/>
          <a:lstStyle/>
          <a:p>
            <a:r>
              <a:rPr lang="en-US"/>
              <a:t>Splay Trees</a:t>
            </a:r>
          </a:p>
        </p:txBody>
      </p:sp>
      <p:grpSp>
        <p:nvGrpSpPr>
          <p:cNvPr id="1074179" name="Group 3"/>
          <p:cNvGrpSpPr>
            <a:grpSpLocks/>
          </p:cNvGrpSpPr>
          <p:nvPr/>
        </p:nvGrpSpPr>
        <p:grpSpPr bwMode="auto">
          <a:xfrm>
            <a:off x="4876800" y="3308350"/>
            <a:ext cx="2667000" cy="1873250"/>
            <a:chOff x="3072" y="2084"/>
            <a:chExt cx="1680" cy="1180"/>
          </a:xfrm>
        </p:grpSpPr>
        <p:sp>
          <p:nvSpPr>
            <p:cNvPr id="1074180" name="Oval 4"/>
            <p:cNvSpPr>
              <a:spLocks noChangeArrowheads="1"/>
            </p:cNvSpPr>
            <p:nvPr/>
          </p:nvSpPr>
          <p:spPr bwMode="auto">
            <a:xfrm>
              <a:off x="3880" y="2084"/>
              <a:ext cx="201" cy="20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cxnSp>
          <p:nvCxnSpPr>
            <p:cNvPr id="1074181" name="AutoShape 5"/>
            <p:cNvCxnSpPr>
              <a:cxnSpLocks noChangeShapeType="1"/>
              <a:stCxn id="1074186" idx="0"/>
              <a:endCxn id="1074180" idx="5"/>
            </p:cNvCxnSpPr>
            <p:nvPr/>
          </p:nvCxnSpPr>
          <p:spPr bwMode="auto">
            <a:xfrm flipH="1" flipV="1">
              <a:off x="4052" y="2268"/>
              <a:ext cx="443" cy="11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1074182" name="AutoShape 6"/>
            <p:cNvCxnSpPr>
              <a:cxnSpLocks noChangeShapeType="1"/>
              <a:stCxn id="1074183" idx="7"/>
              <a:endCxn id="1074180" idx="3"/>
            </p:cNvCxnSpPr>
            <p:nvPr/>
          </p:nvCxnSpPr>
          <p:spPr bwMode="auto">
            <a:xfrm flipV="1">
              <a:off x="3474" y="2268"/>
              <a:ext cx="435" cy="15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1074183" name="Oval 7"/>
            <p:cNvSpPr>
              <a:spLocks noChangeArrowheads="1"/>
            </p:cNvSpPr>
            <p:nvPr/>
          </p:nvSpPr>
          <p:spPr bwMode="auto">
            <a:xfrm>
              <a:off x="3302" y="2396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</a:p>
          </p:txBody>
        </p:sp>
        <p:sp>
          <p:nvSpPr>
            <p:cNvPr id="1074184" name="Rectangle 8"/>
            <p:cNvSpPr>
              <a:spLocks noChangeAspect="1" noChangeArrowheads="1"/>
            </p:cNvSpPr>
            <p:nvPr/>
          </p:nvSpPr>
          <p:spPr bwMode="auto">
            <a:xfrm>
              <a:off x="3072" y="275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1074185" name="AutoShape 9"/>
            <p:cNvCxnSpPr>
              <a:cxnSpLocks noChangeShapeType="1"/>
              <a:stCxn id="1074184" idx="0"/>
              <a:endCxn id="1074183" idx="3"/>
            </p:cNvCxnSpPr>
            <p:nvPr/>
          </p:nvCxnSpPr>
          <p:spPr bwMode="auto">
            <a:xfrm flipV="1">
              <a:off x="3145" y="2574"/>
              <a:ext cx="187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74186" name="Oval 10"/>
            <p:cNvSpPr>
              <a:spLocks noChangeArrowheads="1"/>
            </p:cNvSpPr>
            <p:nvPr/>
          </p:nvSpPr>
          <p:spPr bwMode="auto">
            <a:xfrm>
              <a:off x="4394" y="2384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1074187" name="Rectangle 11"/>
            <p:cNvSpPr>
              <a:spLocks noChangeAspect="1" noChangeArrowheads="1"/>
            </p:cNvSpPr>
            <p:nvPr/>
          </p:nvSpPr>
          <p:spPr bwMode="auto">
            <a:xfrm>
              <a:off x="4237" y="274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1074188" name="Rectangle 12"/>
            <p:cNvSpPr>
              <a:spLocks noChangeAspect="1" noChangeArrowheads="1"/>
            </p:cNvSpPr>
            <p:nvPr/>
          </p:nvSpPr>
          <p:spPr bwMode="auto">
            <a:xfrm>
              <a:off x="4607" y="274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1074189" name="AutoShape 13"/>
            <p:cNvCxnSpPr>
              <a:cxnSpLocks noChangeShapeType="1"/>
              <a:stCxn id="1074188" idx="0"/>
              <a:endCxn id="1074186" idx="5"/>
            </p:cNvCxnSpPr>
            <p:nvPr/>
          </p:nvCxnSpPr>
          <p:spPr bwMode="auto">
            <a:xfrm flipH="1" flipV="1">
              <a:off x="4566" y="2562"/>
              <a:ext cx="114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74190" name="AutoShape 14"/>
            <p:cNvCxnSpPr>
              <a:cxnSpLocks noChangeShapeType="1"/>
              <a:stCxn id="1074187" idx="0"/>
              <a:endCxn id="1074186" idx="3"/>
            </p:cNvCxnSpPr>
            <p:nvPr/>
          </p:nvCxnSpPr>
          <p:spPr bwMode="auto">
            <a:xfrm flipV="1">
              <a:off x="4310" y="2562"/>
              <a:ext cx="113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74191" name="Oval 15"/>
            <p:cNvSpPr>
              <a:spLocks noChangeArrowheads="1"/>
            </p:cNvSpPr>
            <p:nvPr/>
          </p:nvSpPr>
          <p:spPr bwMode="auto">
            <a:xfrm>
              <a:off x="3566" y="275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1074192" name="Rectangle 16"/>
            <p:cNvSpPr>
              <a:spLocks noChangeAspect="1" noChangeArrowheads="1"/>
            </p:cNvSpPr>
            <p:nvPr/>
          </p:nvSpPr>
          <p:spPr bwMode="auto">
            <a:xfrm>
              <a:off x="3409" y="311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1074193" name="Rectangle 17"/>
            <p:cNvSpPr>
              <a:spLocks noChangeAspect="1" noChangeArrowheads="1"/>
            </p:cNvSpPr>
            <p:nvPr/>
          </p:nvSpPr>
          <p:spPr bwMode="auto">
            <a:xfrm>
              <a:off x="3816" y="311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1074194" name="AutoShape 18"/>
            <p:cNvCxnSpPr>
              <a:cxnSpLocks noChangeShapeType="1"/>
              <a:stCxn id="1074193" idx="0"/>
              <a:endCxn id="1074191" idx="5"/>
            </p:cNvCxnSpPr>
            <p:nvPr/>
          </p:nvCxnSpPr>
          <p:spPr bwMode="auto">
            <a:xfrm flipH="1" flipV="1">
              <a:off x="3738" y="2934"/>
              <a:ext cx="151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74195" name="AutoShape 19"/>
            <p:cNvCxnSpPr>
              <a:cxnSpLocks noChangeShapeType="1"/>
              <a:stCxn id="1074192" idx="0"/>
              <a:endCxn id="1074191" idx="3"/>
            </p:cNvCxnSpPr>
            <p:nvPr/>
          </p:nvCxnSpPr>
          <p:spPr bwMode="auto">
            <a:xfrm flipV="1">
              <a:off x="3482" y="2934"/>
              <a:ext cx="113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74196" name="AutoShape 20"/>
            <p:cNvCxnSpPr>
              <a:cxnSpLocks noChangeShapeType="1"/>
              <a:stCxn id="1074191" idx="0"/>
              <a:endCxn id="1074183" idx="5"/>
            </p:cNvCxnSpPr>
            <p:nvPr/>
          </p:nvCxnSpPr>
          <p:spPr bwMode="auto">
            <a:xfrm flipH="1" flipV="1">
              <a:off x="3474" y="2574"/>
              <a:ext cx="193" cy="17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1074197" name="Text Box 21"/>
            <p:cNvSpPr txBox="1">
              <a:spLocks noChangeArrowheads="1"/>
            </p:cNvSpPr>
            <p:nvPr/>
          </p:nvSpPr>
          <p:spPr bwMode="auto">
            <a:xfrm>
              <a:off x="3168" y="2180"/>
              <a:ext cx="19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 i="1">
                  <a:solidFill>
                    <a:schemeClr val="tx2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074198" name="Text Box 22"/>
            <p:cNvSpPr txBox="1">
              <a:spLocks noChangeArrowheads="1"/>
            </p:cNvSpPr>
            <p:nvPr/>
          </p:nvSpPr>
          <p:spPr bwMode="auto">
            <a:xfrm>
              <a:off x="3696" y="2516"/>
              <a:ext cx="19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 i="1">
                  <a:solidFill>
                    <a:schemeClr val="tx2"/>
                  </a:solidFill>
                  <a:latin typeface="Times New Roman" pitchFamily="18" charset="0"/>
                </a:rPr>
                <a:t>z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6" y="3460750"/>
            <a:ext cx="3853808" cy="21653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9440-1308-4246-AA7C-C7DFE4232B9F}" type="slidenum">
              <a:rPr lang="en-US"/>
              <a:pPr/>
              <a:t>49</a:t>
            </a:fld>
            <a:endParaRPr lang="en-US"/>
          </a:p>
        </p:txBody>
      </p:sp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762000"/>
          </a:xfrm>
        </p:spPr>
        <p:txBody>
          <a:bodyPr/>
          <a:lstStyle/>
          <a:p>
            <a:r>
              <a:rPr lang="en-US" altLang="en-US" dirty="0"/>
              <a:t>Splay Trees (1)</a:t>
            </a:r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9700"/>
            <a:ext cx="8382000" cy="4572000"/>
          </a:xfrm>
        </p:spPr>
        <p:txBody>
          <a:bodyPr/>
          <a:lstStyle/>
          <a:p>
            <a:r>
              <a:rPr lang="en-US" sz="3600" dirty="0"/>
              <a:t>A </a:t>
            </a:r>
            <a:r>
              <a:rPr lang="en-US" sz="3600" b="1" dirty="0">
                <a:solidFill>
                  <a:srgbClr val="FFFF00"/>
                </a:solidFill>
              </a:rPr>
              <a:t>splay tree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/>
              <a:t>is a self-adjusting binary search tree with the additional property that recently accessed elements are quick to access again</a:t>
            </a:r>
          </a:p>
          <a:p>
            <a:r>
              <a:rPr lang="en-US" sz="3600" dirty="0"/>
              <a:t>Basic operations such as insertion, look-up and removal are performed in O(log n) amortized time </a:t>
            </a:r>
            <a:r>
              <a:rPr lang="en-US" altLang="en-US" sz="3600" dirty="0"/>
              <a:t>	</a:t>
            </a:r>
            <a:br>
              <a:rPr lang="en-US" sz="3600" dirty="0"/>
            </a:br>
            <a:r>
              <a:rPr lang="en-US" altLang="en-US" dirty="0"/>
              <a:t>	</a:t>
            </a:r>
          </a:p>
        </p:txBody>
      </p:sp>
      <p:pic>
        <p:nvPicPr>
          <p:cNvPr id="1129474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4975074"/>
            <a:ext cx="1218429" cy="150192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17541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9776-57BC-4884-8A79-60D4B285DEB9}" type="slidenum">
              <a:rPr lang="en-US"/>
              <a:pPr/>
              <a:t>5</a:t>
            </a:fld>
            <a:endParaRPr lang="en-US"/>
          </a:p>
        </p:txBody>
      </p:sp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30213"/>
            <a:ext cx="7010400" cy="622300"/>
          </a:xfrm>
        </p:spPr>
        <p:txBody>
          <a:bodyPr/>
          <a:lstStyle/>
          <a:p>
            <a:r>
              <a:rPr lang="en-US" dirty="0"/>
              <a:t>Binary Search Trees</a:t>
            </a:r>
            <a:endParaRPr lang="en-US" sz="4000" dirty="0"/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001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binary search tree is a binary tree storing keys (or key-value entries) at its internal nodes and satisfying the following property: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Let </a:t>
            </a:r>
            <a:r>
              <a:rPr lang="en-US" b="1" i="1" dirty="0">
                <a:latin typeface="Times New Roman" pitchFamily="18" charset="0"/>
              </a:rPr>
              <a:t>u</a:t>
            </a:r>
            <a:r>
              <a:rPr lang="en-US" dirty="0"/>
              <a:t>, </a:t>
            </a:r>
            <a:r>
              <a:rPr lang="en-US" b="1" i="1" dirty="0">
                <a:latin typeface="Times New Roman" pitchFamily="18" charset="0"/>
              </a:rPr>
              <a:t>v</a:t>
            </a:r>
            <a:r>
              <a:rPr lang="en-US" dirty="0"/>
              <a:t>, and </a:t>
            </a:r>
            <a:r>
              <a:rPr lang="en-US" b="1" i="1" dirty="0">
                <a:latin typeface="Times New Roman" pitchFamily="18" charset="0"/>
              </a:rPr>
              <a:t>w</a:t>
            </a:r>
            <a:r>
              <a:rPr lang="en-US" dirty="0"/>
              <a:t> be three nodes such that </a:t>
            </a:r>
            <a:r>
              <a:rPr lang="en-US" b="1" i="1" dirty="0">
                <a:latin typeface="Times New Roman" pitchFamily="18" charset="0"/>
              </a:rPr>
              <a:t>u</a:t>
            </a:r>
            <a:r>
              <a:rPr lang="en-US" dirty="0"/>
              <a:t> is in the left </a:t>
            </a:r>
            <a:r>
              <a:rPr lang="en-US" dirty="0" err="1"/>
              <a:t>subtree</a:t>
            </a:r>
            <a:r>
              <a:rPr lang="en-US" dirty="0"/>
              <a:t> of </a:t>
            </a:r>
            <a:r>
              <a:rPr lang="en-US" b="1" i="1" dirty="0">
                <a:latin typeface="Times New Roman" pitchFamily="18" charset="0"/>
              </a:rPr>
              <a:t>v</a:t>
            </a:r>
            <a:r>
              <a:rPr lang="en-US" dirty="0"/>
              <a:t> and </a:t>
            </a:r>
            <a:r>
              <a:rPr lang="en-US" b="1" i="1" dirty="0">
                <a:latin typeface="Times New Roman" pitchFamily="18" charset="0"/>
              </a:rPr>
              <a:t>w</a:t>
            </a:r>
            <a:r>
              <a:rPr lang="en-US" dirty="0"/>
              <a:t> is in the right </a:t>
            </a:r>
            <a:r>
              <a:rPr lang="en-US" dirty="0" err="1"/>
              <a:t>subtree</a:t>
            </a:r>
            <a:r>
              <a:rPr lang="en-US" dirty="0"/>
              <a:t> of </a:t>
            </a:r>
            <a:r>
              <a:rPr lang="en-US" b="1" i="1" dirty="0">
                <a:latin typeface="Times New Roman" pitchFamily="18" charset="0"/>
              </a:rPr>
              <a:t>v</a:t>
            </a:r>
            <a:r>
              <a:rPr lang="en-US" dirty="0"/>
              <a:t>. We have </a:t>
            </a:r>
            <a:br>
              <a:rPr lang="en-US" dirty="0"/>
            </a:b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key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u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key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) </a:t>
            </a:r>
            <a:r>
              <a:rPr lang="en-US" sz="28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key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External nodes do not store items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12" y="4421981"/>
            <a:ext cx="2009775" cy="167481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9440-1308-4246-AA7C-C7DFE4232B9F}" type="slidenum">
              <a:rPr lang="en-US"/>
              <a:pPr/>
              <a:t>50</a:t>
            </a:fld>
            <a:endParaRPr lang="en-US"/>
          </a:p>
        </p:txBody>
      </p:sp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762000"/>
          </a:xfrm>
        </p:spPr>
        <p:txBody>
          <a:bodyPr/>
          <a:lstStyle/>
          <a:p>
            <a:r>
              <a:rPr lang="en-US" altLang="en-US" dirty="0"/>
              <a:t>Splay Trees (2)</a:t>
            </a:r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572000"/>
          </a:xfrm>
        </p:spPr>
        <p:txBody>
          <a:bodyPr/>
          <a:lstStyle/>
          <a:p>
            <a:r>
              <a:rPr lang="en-US" altLang="en-US" sz="3600" dirty="0"/>
              <a:t>Another way to implement a map or a dictionary</a:t>
            </a:r>
          </a:p>
          <a:p>
            <a:r>
              <a:rPr lang="en-US" altLang="en-US" sz="3600" dirty="0"/>
              <a:t>They do </a:t>
            </a:r>
            <a:r>
              <a:rPr lang="en-US" altLang="en-US" sz="3600" dirty="0">
                <a:solidFill>
                  <a:srgbClr val="FFFF00"/>
                </a:solidFill>
              </a:rPr>
              <a:t>not </a:t>
            </a:r>
            <a:r>
              <a:rPr lang="en-US" altLang="en-US" sz="3600" dirty="0"/>
              <a:t>use any explicit rules to enforce balance (like AVL trees)</a:t>
            </a:r>
          </a:p>
          <a:p>
            <a:r>
              <a:rPr lang="en-US" sz="3600" dirty="0"/>
              <a:t>For many sequences of non-random operations, splay trees perform better than other search trees</a:t>
            </a:r>
          </a:p>
          <a:p>
            <a:endParaRPr lang="en-US" altLang="en-US" sz="3600" dirty="0"/>
          </a:p>
          <a:p>
            <a:pPr>
              <a:buNone/>
            </a:pPr>
            <a:r>
              <a:rPr lang="en-US" altLang="en-US" dirty="0"/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FA4190-548A-4BDC-8583-65E49AAFC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754403"/>
            <a:ext cx="2133600" cy="891562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9440-1308-4246-AA7C-C7DFE4232B9F}" type="slidenum">
              <a:rPr lang="en-US"/>
              <a:pPr/>
              <a:t>51</a:t>
            </a:fld>
            <a:endParaRPr lang="en-US"/>
          </a:p>
        </p:txBody>
      </p:sp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762000"/>
          </a:xfrm>
        </p:spPr>
        <p:txBody>
          <a:bodyPr/>
          <a:lstStyle/>
          <a:p>
            <a:r>
              <a:rPr lang="en-US" altLang="en-US" dirty="0"/>
              <a:t>Splay Trees (3)</a:t>
            </a:r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572000"/>
          </a:xfrm>
        </p:spPr>
        <p:txBody>
          <a:bodyPr/>
          <a:lstStyle/>
          <a:p>
            <a:r>
              <a:rPr lang="en-US" altLang="en-US" sz="3600" dirty="0"/>
              <a:t>Applies a certain </a:t>
            </a:r>
            <a:r>
              <a:rPr lang="en-US" altLang="en-US" sz="3600" dirty="0">
                <a:solidFill>
                  <a:srgbClr val="FFFF00"/>
                </a:solidFill>
              </a:rPr>
              <a:t>move-to-root</a:t>
            </a:r>
            <a:r>
              <a:rPr lang="en-US" altLang="en-US" sz="3600" dirty="0"/>
              <a:t> operation (called </a:t>
            </a:r>
            <a:r>
              <a:rPr lang="en-US" altLang="en-US" sz="3600" dirty="0">
                <a:solidFill>
                  <a:srgbClr val="FFFF00"/>
                </a:solidFill>
              </a:rPr>
              <a:t>splaying</a:t>
            </a:r>
            <a:r>
              <a:rPr lang="en-US" altLang="en-US" sz="3600" dirty="0"/>
              <a:t>) after every access in order to keep the search tree balanced</a:t>
            </a:r>
          </a:p>
          <a:p>
            <a:pPr lvl="1"/>
            <a:r>
              <a:rPr lang="en-US" altLang="en-US" sz="3200" dirty="0"/>
              <a:t>Performed at the bottom most node reached during an insert, deletion, or a search</a:t>
            </a:r>
          </a:p>
          <a:p>
            <a:pPr lvl="1"/>
            <a:r>
              <a:rPr lang="en-US" altLang="en-US" sz="3200" dirty="0">
                <a:solidFill>
                  <a:srgbClr val="FFFF00"/>
                </a:solidFill>
              </a:rPr>
              <a:t>Guarantees logarithm running times</a:t>
            </a:r>
            <a:r>
              <a:rPr lang="en-US" altLang="en-US" dirty="0"/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5" y="5822554"/>
            <a:ext cx="2028825" cy="851691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4648667-2446-4902-9A51-F72F9F0E74E0}"/>
              </a:ext>
            </a:extLst>
          </p:cNvPr>
          <p:cNvCxnSpPr>
            <a:cxnSpLocks/>
          </p:cNvCxnSpPr>
          <p:nvPr/>
        </p:nvCxnSpPr>
        <p:spPr bwMode="auto">
          <a:xfrm flipH="1">
            <a:off x="4980001" y="2333526"/>
            <a:ext cx="478218" cy="50359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4ECB572-87CB-4EA7-B92B-1AB013B3CA94}"/>
              </a:ext>
            </a:extLst>
          </p:cNvPr>
          <p:cNvCxnSpPr>
            <a:cxnSpLocks/>
          </p:cNvCxnSpPr>
          <p:nvPr/>
        </p:nvCxnSpPr>
        <p:spPr bwMode="auto">
          <a:xfrm flipH="1">
            <a:off x="5459300" y="1470896"/>
            <a:ext cx="678538" cy="57723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Splay Trees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F8F39C-EE6A-4425-BA23-C2AAD5A58FA3}" type="slidenum">
              <a:rPr lang="en-US"/>
              <a:pPr/>
              <a:t>52</a:t>
            </a:fld>
            <a:endParaRPr lang="en-US"/>
          </a:p>
        </p:txBody>
      </p:sp>
      <p:sp>
        <p:nvSpPr>
          <p:cNvPr id="1229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Searching in a Splay Tree  </a:t>
            </a:r>
          </a:p>
        </p:txBody>
      </p:sp>
      <p:sp>
        <p:nvSpPr>
          <p:cNvPr id="12293" name="Rectangle 1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4038600" cy="1219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Searching for key 8, ends at an internal node </a:t>
            </a:r>
          </a:p>
        </p:txBody>
      </p:sp>
      <p:sp>
        <p:nvSpPr>
          <p:cNvPr id="101" name="Oval 9"/>
          <p:cNvSpPr>
            <a:spLocks noChangeArrowheads="1"/>
          </p:cNvSpPr>
          <p:nvPr/>
        </p:nvSpPr>
        <p:spPr bwMode="auto">
          <a:xfrm>
            <a:off x="6051555" y="1225072"/>
            <a:ext cx="895339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(20,Z)</a:t>
            </a:r>
          </a:p>
        </p:txBody>
      </p:sp>
      <p:sp>
        <p:nvSpPr>
          <p:cNvPr id="102" name="Oval 10"/>
          <p:cNvSpPr>
            <a:spLocks noChangeArrowheads="1"/>
          </p:cNvSpPr>
          <p:nvPr/>
        </p:nvSpPr>
        <p:spPr bwMode="auto">
          <a:xfrm>
            <a:off x="7620000" y="2804617"/>
            <a:ext cx="881814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(37,P)</a:t>
            </a:r>
          </a:p>
        </p:txBody>
      </p:sp>
      <p:sp>
        <p:nvSpPr>
          <p:cNvPr id="103" name="Oval 11"/>
          <p:cNvSpPr>
            <a:spLocks noChangeArrowheads="1"/>
          </p:cNvSpPr>
          <p:nvPr/>
        </p:nvSpPr>
        <p:spPr bwMode="auto">
          <a:xfrm>
            <a:off x="6638925" y="2804617"/>
            <a:ext cx="924643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(21,O)</a:t>
            </a:r>
          </a:p>
        </p:txBody>
      </p:sp>
      <p:sp>
        <p:nvSpPr>
          <p:cNvPr id="104" name="Oval 12"/>
          <p:cNvSpPr>
            <a:spLocks noChangeArrowheads="1"/>
          </p:cNvSpPr>
          <p:nvPr/>
        </p:nvSpPr>
        <p:spPr bwMode="auto">
          <a:xfrm>
            <a:off x="5716588" y="2652217"/>
            <a:ext cx="841240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(14,J)</a:t>
            </a:r>
          </a:p>
        </p:txBody>
      </p:sp>
      <p:sp>
        <p:nvSpPr>
          <p:cNvPr id="105" name="Oval 13"/>
          <p:cNvSpPr>
            <a:spLocks noChangeArrowheads="1"/>
          </p:cNvSpPr>
          <p:nvPr/>
        </p:nvSpPr>
        <p:spPr bwMode="auto">
          <a:xfrm>
            <a:off x="4800600" y="2782392"/>
            <a:ext cx="769108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(7,T)</a:t>
            </a:r>
          </a:p>
        </p:txBody>
      </p:sp>
      <p:sp>
        <p:nvSpPr>
          <p:cNvPr id="106" name="Oval 14"/>
          <p:cNvSpPr>
            <a:spLocks noChangeArrowheads="1"/>
          </p:cNvSpPr>
          <p:nvPr/>
        </p:nvSpPr>
        <p:spPr bwMode="auto">
          <a:xfrm>
            <a:off x="7086600" y="2010867"/>
            <a:ext cx="911118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Times New Roman" pitchFamily="18" charset="0"/>
              </a:rPr>
              <a:t>(35,R)</a:t>
            </a:r>
          </a:p>
        </p:txBody>
      </p:sp>
      <p:sp>
        <p:nvSpPr>
          <p:cNvPr id="107" name="Oval 15"/>
          <p:cNvSpPr>
            <a:spLocks noChangeArrowheads="1"/>
          </p:cNvSpPr>
          <p:nvPr/>
        </p:nvSpPr>
        <p:spPr bwMode="auto">
          <a:xfrm>
            <a:off x="5181600" y="2010867"/>
            <a:ext cx="924643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(10,A)</a:t>
            </a:r>
          </a:p>
        </p:txBody>
      </p:sp>
      <p:cxnSp>
        <p:nvCxnSpPr>
          <p:cNvPr id="108" name="AutoShape 16"/>
          <p:cNvCxnSpPr>
            <a:cxnSpLocks noChangeShapeType="1"/>
            <a:stCxn id="101" idx="4"/>
            <a:endCxn id="107" idx="0"/>
          </p:cNvCxnSpPr>
          <p:nvPr/>
        </p:nvCxnSpPr>
        <p:spPr bwMode="auto">
          <a:xfrm flipH="1">
            <a:off x="5643922" y="1657864"/>
            <a:ext cx="855303" cy="35300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9" name="AutoShape 17"/>
          <p:cNvCxnSpPr>
            <a:cxnSpLocks noChangeShapeType="1"/>
            <a:stCxn id="101" idx="4"/>
            <a:endCxn id="106" idx="0"/>
          </p:cNvCxnSpPr>
          <p:nvPr/>
        </p:nvCxnSpPr>
        <p:spPr bwMode="auto">
          <a:xfrm>
            <a:off x="6499225" y="1657864"/>
            <a:ext cx="1042934" cy="35300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0" name="AutoShape 18"/>
          <p:cNvCxnSpPr>
            <a:cxnSpLocks noChangeShapeType="1"/>
            <a:stCxn id="107" idx="4"/>
            <a:endCxn id="105" idx="0"/>
          </p:cNvCxnSpPr>
          <p:nvPr/>
        </p:nvCxnSpPr>
        <p:spPr bwMode="auto">
          <a:xfrm flipH="1">
            <a:off x="5185154" y="2443659"/>
            <a:ext cx="458768" cy="33873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1" name="AutoShape 19"/>
          <p:cNvCxnSpPr>
            <a:cxnSpLocks noChangeShapeType="1"/>
          </p:cNvCxnSpPr>
          <p:nvPr/>
        </p:nvCxnSpPr>
        <p:spPr bwMode="auto">
          <a:xfrm>
            <a:off x="5791200" y="2438400"/>
            <a:ext cx="493286" cy="2085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2" name="AutoShape 20"/>
          <p:cNvCxnSpPr>
            <a:cxnSpLocks noChangeShapeType="1"/>
            <a:stCxn id="106" idx="4"/>
            <a:endCxn id="103" idx="0"/>
          </p:cNvCxnSpPr>
          <p:nvPr/>
        </p:nvCxnSpPr>
        <p:spPr bwMode="auto">
          <a:xfrm flipH="1">
            <a:off x="7101247" y="2443659"/>
            <a:ext cx="440912" cy="3609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3" name="AutoShape 21"/>
          <p:cNvCxnSpPr>
            <a:cxnSpLocks noChangeShapeType="1"/>
            <a:stCxn id="106" idx="4"/>
            <a:endCxn id="102" idx="0"/>
          </p:cNvCxnSpPr>
          <p:nvPr/>
        </p:nvCxnSpPr>
        <p:spPr bwMode="auto">
          <a:xfrm>
            <a:off x="7542159" y="2443659"/>
            <a:ext cx="518748" cy="3609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14" name="Oval 22"/>
          <p:cNvSpPr>
            <a:spLocks noChangeArrowheads="1"/>
          </p:cNvSpPr>
          <p:nvPr/>
        </p:nvSpPr>
        <p:spPr bwMode="auto">
          <a:xfrm>
            <a:off x="3962400" y="4176217"/>
            <a:ext cx="784887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(1,C)</a:t>
            </a:r>
          </a:p>
        </p:txBody>
      </p:sp>
      <p:sp>
        <p:nvSpPr>
          <p:cNvPr id="115" name="Oval 23"/>
          <p:cNvSpPr>
            <a:spLocks noChangeArrowheads="1"/>
          </p:cNvSpPr>
          <p:nvPr/>
        </p:nvSpPr>
        <p:spPr bwMode="auto">
          <a:xfrm>
            <a:off x="4383088" y="3377705"/>
            <a:ext cx="798412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(1,Q)</a:t>
            </a:r>
          </a:p>
        </p:txBody>
      </p:sp>
      <p:cxnSp>
        <p:nvCxnSpPr>
          <p:cNvPr id="116" name="AutoShape 24"/>
          <p:cNvCxnSpPr>
            <a:cxnSpLocks noChangeShapeType="1"/>
            <a:stCxn id="115" idx="4"/>
            <a:endCxn id="114" idx="0"/>
          </p:cNvCxnSpPr>
          <p:nvPr/>
        </p:nvCxnSpPr>
        <p:spPr bwMode="auto">
          <a:xfrm flipH="1">
            <a:off x="4354844" y="3810497"/>
            <a:ext cx="427450" cy="36572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7" name="AutoShape 25"/>
          <p:cNvCxnSpPr>
            <a:cxnSpLocks noChangeShapeType="1"/>
            <a:stCxn id="115" idx="4"/>
            <a:endCxn id="121" idx="0"/>
          </p:cNvCxnSpPr>
          <p:nvPr/>
        </p:nvCxnSpPr>
        <p:spPr bwMode="auto">
          <a:xfrm>
            <a:off x="4782294" y="3810497"/>
            <a:ext cx="434975" cy="38794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8" name="AutoShape 26"/>
          <p:cNvCxnSpPr>
            <a:cxnSpLocks noChangeShapeType="1"/>
            <a:stCxn id="105" idx="4"/>
            <a:endCxn id="115" idx="0"/>
          </p:cNvCxnSpPr>
          <p:nvPr/>
        </p:nvCxnSpPr>
        <p:spPr bwMode="auto">
          <a:xfrm flipH="1">
            <a:off x="4782294" y="3215184"/>
            <a:ext cx="402860" cy="16252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19" name="Oval 27"/>
          <p:cNvSpPr>
            <a:spLocks noChangeArrowheads="1"/>
          </p:cNvSpPr>
          <p:nvPr/>
        </p:nvSpPr>
        <p:spPr bwMode="auto">
          <a:xfrm>
            <a:off x="5407025" y="5014417"/>
            <a:ext cx="798412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(5,G)</a:t>
            </a:r>
          </a:p>
        </p:txBody>
      </p:sp>
      <p:sp>
        <p:nvSpPr>
          <p:cNvPr id="120" name="Oval 28"/>
          <p:cNvSpPr>
            <a:spLocks noChangeArrowheads="1"/>
          </p:cNvSpPr>
          <p:nvPr/>
        </p:nvSpPr>
        <p:spPr bwMode="auto">
          <a:xfrm>
            <a:off x="4284663" y="5008067"/>
            <a:ext cx="784887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(2,R)</a:t>
            </a:r>
          </a:p>
        </p:txBody>
      </p:sp>
      <p:sp>
        <p:nvSpPr>
          <p:cNvPr id="121" name="Oval 29"/>
          <p:cNvSpPr>
            <a:spLocks noChangeArrowheads="1"/>
          </p:cNvSpPr>
          <p:nvPr/>
        </p:nvSpPr>
        <p:spPr bwMode="auto">
          <a:xfrm>
            <a:off x="4818063" y="4198442"/>
            <a:ext cx="798412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(5,H)</a:t>
            </a:r>
          </a:p>
        </p:txBody>
      </p:sp>
      <p:cxnSp>
        <p:nvCxnSpPr>
          <p:cNvPr id="122" name="AutoShape 30"/>
          <p:cNvCxnSpPr>
            <a:cxnSpLocks noChangeShapeType="1"/>
            <a:stCxn id="121" idx="4"/>
            <a:endCxn id="120" idx="0"/>
          </p:cNvCxnSpPr>
          <p:nvPr/>
        </p:nvCxnSpPr>
        <p:spPr bwMode="auto">
          <a:xfrm flipH="1">
            <a:off x="4677107" y="4631234"/>
            <a:ext cx="540162" cy="37683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3" name="AutoShape 31"/>
          <p:cNvCxnSpPr>
            <a:cxnSpLocks noChangeShapeType="1"/>
            <a:stCxn id="121" idx="4"/>
            <a:endCxn id="119" idx="0"/>
          </p:cNvCxnSpPr>
          <p:nvPr/>
        </p:nvCxnSpPr>
        <p:spPr bwMode="auto">
          <a:xfrm>
            <a:off x="5217269" y="4631234"/>
            <a:ext cx="588962" cy="38318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sp>
        <p:nvSpPr>
          <p:cNvPr id="124" name="Oval 32"/>
          <p:cNvSpPr>
            <a:spLocks noChangeArrowheads="1"/>
          </p:cNvSpPr>
          <p:nvPr/>
        </p:nvSpPr>
        <p:spPr bwMode="auto">
          <a:xfrm>
            <a:off x="5867400" y="5525592"/>
            <a:ext cx="798412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(6,Y)</a:t>
            </a:r>
          </a:p>
        </p:txBody>
      </p:sp>
      <p:sp>
        <p:nvSpPr>
          <p:cNvPr id="125" name="Oval 33"/>
          <p:cNvSpPr>
            <a:spLocks noChangeArrowheads="1"/>
          </p:cNvSpPr>
          <p:nvPr/>
        </p:nvSpPr>
        <p:spPr bwMode="auto">
          <a:xfrm>
            <a:off x="5076825" y="5547817"/>
            <a:ext cx="699231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(5,I)</a:t>
            </a:r>
          </a:p>
        </p:txBody>
      </p:sp>
      <p:cxnSp>
        <p:nvCxnSpPr>
          <p:cNvPr id="126" name="AutoShape 34"/>
          <p:cNvCxnSpPr>
            <a:cxnSpLocks noChangeShapeType="1"/>
            <a:stCxn id="119" idx="4"/>
            <a:endCxn id="125" idx="0"/>
          </p:cNvCxnSpPr>
          <p:nvPr/>
        </p:nvCxnSpPr>
        <p:spPr bwMode="auto">
          <a:xfrm flipH="1">
            <a:off x="5426441" y="5447209"/>
            <a:ext cx="379790" cy="10060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7" name="AutoShape 35"/>
          <p:cNvCxnSpPr>
            <a:cxnSpLocks noChangeShapeType="1"/>
            <a:stCxn id="119" idx="4"/>
            <a:endCxn id="124" idx="0"/>
          </p:cNvCxnSpPr>
          <p:nvPr/>
        </p:nvCxnSpPr>
        <p:spPr bwMode="auto">
          <a:xfrm>
            <a:off x="5806231" y="5447209"/>
            <a:ext cx="460375" cy="7838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sp>
        <p:nvSpPr>
          <p:cNvPr id="128" name="Oval 36"/>
          <p:cNvSpPr>
            <a:spLocks noChangeArrowheads="1"/>
          </p:cNvSpPr>
          <p:nvPr/>
        </p:nvSpPr>
        <p:spPr bwMode="auto">
          <a:xfrm>
            <a:off x="5553075" y="3379292"/>
            <a:ext cx="798412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(8,N)</a:t>
            </a:r>
          </a:p>
        </p:txBody>
      </p:sp>
      <p:sp>
        <p:nvSpPr>
          <p:cNvPr id="129" name="Oval 37"/>
          <p:cNvSpPr>
            <a:spLocks noChangeArrowheads="1"/>
          </p:cNvSpPr>
          <p:nvPr/>
        </p:nvSpPr>
        <p:spPr bwMode="auto">
          <a:xfrm>
            <a:off x="5661025" y="4211142"/>
            <a:ext cx="755583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(7,P)</a:t>
            </a:r>
          </a:p>
        </p:txBody>
      </p:sp>
      <p:cxnSp>
        <p:nvCxnSpPr>
          <p:cNvPr id="130" name="AutoShape 38"/>
          <p:cNvCxnSpPr>
            <a:cxnSpLocks noChangeShapeType="1"/>
            <a:stCxn id="128" idx="4"/>
            <a:endCxn id="129" idx="0"/>
          </p:cNvCxnSpPr>
          <p:nvPr/>
        </p:nvCxnSpPr>
        <p:spPr bwMode="auto">
          <a:xfrm>
            <a:off x="5952281" y="3812084"/>
            <a:ext cx="86536" cy="3990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31" name="AutoShape 39"/>
          <p:cNvCxnSpPr>
            <a:cxnSpLocks noChangeShapeType="1"/>
            <a:stCxn id="105" idx="4"/>
            <a:endCxn id="128" idx="0"/>
          </p:cNvCxnSpPr>
          <p:nvPr/>
        </p:nvCxnSpPr>
        <p:spPr bwMode="auto">
          <a:xfrm>
            <a:off x="5185154" y="3215184"/>
            <a:ext cx="767127" cy="16410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32" name="Oval 40"/>
          <p:cNvSpPr>
            <a:spLocks noChangeArrowheads="1"/>
          </p:cNvSpPr>
          <p:nvPr/>
        </p:nvSpPr>
        <p:spPr bwMode="auto">
          <a:xfrm>
            <a:off x="7086600" y="3388817"/>
            <a:ext cx="895339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(36,L)</a:t>
            </a:r>
          </a:p>
        </p:txBody>
      </p:sp>
      <p:sp>
        <p:nvSpPr>
          <p:cNvPr id="133" name="Oval 41"/>
          <p:cNvSpPr>
            <a:spLocks noChangeArrowheads="1"/>
          </p:cNvSpPr>
          <p:nvPr/>
        </p:nvSpPr>
        <p:spPr bwMode="auto">
          <a:xfrm>
            <a:off x="6499225" y="4188917"/>
            <a:ext cx="924643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(10,U)</a:t>
            </a:r>
          </a:p>
        </p:txBody>
      </p:sp>
      <p:cxnSp>
        <p:nvCxnSpPr>
          <p:cNvPr id="134" name="AutoShape 42"/>
          <p:cNvCxnSpPr>
            <a:cxnSpLocks noChangeShapeType="1"/>
            <a:stCxn id="128" idx="4"/>
            <a:endCxn id="133" idx="0"/>
          </p:cNvCxnSpPr>
          <p:nvPr/>
        </p:nvCxnSpPr>
        <p:spPr bwMode="auto">
          <a:xfrm>
            <a:off x="5952281" y="3812084"/>
            <a:ext cx="1009266" cy="37683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35" name="AutoShape 43"/>
          <p:cNvCxnSpPr>
            <a:cxnSpLocks noChangeShapeType="1"/>
            <a:stCxn id="102" idx="4"/>
            <a:endCxn id="132" idx="0"/>
          </p:cNvCxnSpPr>
          <p:nvPr/>
        </p:nvCxnSpPr>
        <p:spPr bwMode="auto">
          <a:xfrm flipH="1">
            <a:off x="7534270" y="3237409"/>
            <a:ext cx="526637" cy="15140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36" name="Oval 44"/>
          <p:cNvSpPr>
            <a:spLocks noChangeArrowheads="1"/>
          </p:cNvSpPr>
          <p:nvPr/>
        </p:nvSpPr>
        <p:spPr bwMode="auto">
          <a:xfrm>
            <a:off x="8001000" y="3411042"/>
            <a:ext cx="924643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(40,X)</a:t>
            </a:r>
          </a:p>
        </p:txBody>
      </p:sp>
      <p:cxnSp>
        <p:nvCxnSpPr>
          <p:cNvPr id="137" name="AutoShape 45"/>
          <p:cNvCxnSpPr>
            <a:cxnSpLocks noChangeShapeType="1"/>
            <a:stCxn id="102" idx="4"/>
            <a:endCxn id="136" idx="0"/>
          </p:cNvCxnSpPr>
          <p:nvPr/>
        </p:nvCxnSpPr>
        <p:spPr bwMode="auto">
          <a:xfrm>
            <a:off x="8060907" y="3237409"/>
            <a:ext cx="402415" cy="17363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38" name="Line 48"/>
          <p:cNvSpPr>
            <a:spLocks noChangeShapeType="1"/>
          </p:cNvSpPr>
          <p:nvPr/>
        </p:nvSpPr>
        <p:spPr bwMode="auto">
          <a:xfrm>
            <a:off x="3896862" y="2248541"/>
            <a:ext cx="990600" cy="53290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9" name="Line 49"/>
          <p:cNvSpPr>
            <a:spLocks noChangeShapeType="1"/>
          </p:cNvSpPr>
          <p:nvPr/>
        </p:nvSpPr>
        <p:spPr bwMode="auto">
          <a:xfrm>
            <a:off x="3902075" y="2247900"/>
            <a:ext cx="1965325" cy="20955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0" name="Rectangle 50"/>
          <p:cNvSpPr>
            <a:spLocks noChangeArrowheads="1"/>
          </p:cNvSpPr>
          <p:nvPr/>
        </p:nvSpPr>
        <p:spPr bwMode="auto">
          <a:xfrm>
            <a:off x="4114800" y="48006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" name="Rectangle 51"/>
          <p:cNvSpPr>
            <a:spLocks noChangeArrowheads="1"/>
          </p:cNvSpPr>
          <p:nvPr/>
        </p:nvSpPr>
        <p:spPr bwMode="auto">
          <a:xfrm>
            <a:off x="5791200" y="4724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2" name="Rectangle 52"/>
          <p:cNvSpPr>
            <a:spLocks noChangeArrowheads="1"/>
          </p:cNvSpPr>
          <p:nvPr/>
        </p:nvSpPr>
        <p:spPr bwMode="auto">
          <a:xfrm>
            <a:off x="6172200" y="4724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" name="Rectangle 53"/>
          <p:cNvSpPr>
            <a:spLocks noChangeArrowheads="1"/>
          </p:cNvSpPr>
          <p:nvPr/>
        </p:nvSpPr>
        <p:spPr bwMode="auto">
          <a:xfrm>
            <a:off x="4419600" y="56388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4" name="Rectangle 54"/>
          <p:cNvSpPr>
            <a:spLocks noChangeArrowheads="1"/>
          </p:cNvSpPr>
          <p:nvPr/>
        </p:nvSpPr>
        <p:spPr bwMode="auto">
          <a:xfrm>
            <a:off x="4724400" y="56388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" name="Rectangle 55"/>
          <p:cNvSpPr>
            <a:spLocks noChangeArrowheads="1"/>
          </p:cNvSpPr>
          <p:nvPr/>
        </p:nvSpPr>
        <p:spPr bwMode="auto">
          <a:xfrm>
            <a:off x="6096000" y="3200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6" name="Rectangle 56"/>
          <p:cNvSpPr>
            <a:spLocks noChangeArrowheads="1"/>
          </p:cNvSpPr>
          <p:nvPr/>
        </p:nvSpPr>
        <p:spPr bwMode="auto">
          <a:xfrm>
            <a:off x="6324600" y="3200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" name="Rectangle 57"/>
          <p:cNvSpPr>
            <a:spLocks noChangeArrowheads="1"/>
          </p:cNvSpPr>
          <p:nvPr/>
        </p:nvSpPr>
        <p:spPr bwMode="auto">
          <a:xfrm>
            <a:off x="4419600" y="48006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" name="Rectangle 58"/>
          <p:cNvSpPr>
            <a:spLocks noChangeArrowheads="1"/>
          </p:cNvSpPr>
          <p:nvPr/>
        </p:nvSpPr>
        <p:spPr bwMode="auto">
          <a:xfrm>
            <a:off x="5181600" y="6096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9" name="Rectangle 59"/>
          <p:cNvSpPr>
            <a:spLocks noChangeArrowheads="1"/>
          </p:cNvSpPr>
          <p:nvPr/>
        </p:nvSpPr>
        <p:spPr bwMode="auto">
          <a:xfrm>
            <a:off x="5486400" y="6096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" name="Rectangle 60"/>
          <p:cNvSpPr>
            <a:spLocks noChangeArrowheads="1"/>
          </p:cNvSpPr>
          <p:nvPr/>
        </p:nvSpPr>
        <p:spPr bwMode="auto">
          <a:xfrm>
            <a:off x="6019800" y="6096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1" name="Rectangle 61"/>
          <p:cNvSpPr>
            <a:spLocks noChangeArrowheads="1"/>
          </p:cNvSpPr>
          <p:nvPr/>
        </p:nvSpPr>
        <p:spPr bwMode="auto">
          <a:xfrm>
            <a:off x="6324600" y="6096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2" name="Rectangle 62"/>
          <p:cNvSpPr>
            <a:spLocks noChangeArrowheads="1"/>
          </p:cNvSpPr>
          <p:nvPr/>
        </p:nvSpPr>
        <p:spPr bwMode="auto">
          <a:xfrm>
            <a:off x="6705600" y="4724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" name="Rectangle 63"/>
          <p:cNvSpPr>
            <a:spLocks noChangeArrowheads="1"/>
          </p:cNvSpPr>
          <p:nvPr/>
        </p:nvSpPr>
        <p:spPr bwMode="auto">
          <a:xfrm>
            <a:off x="7086600" y="4724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" name="Rectangle 64"/>
          <p:cNvSpPr>
            <a:spLocks noChangeArrowheads="1"/>
          </p:cNvSpPr>
          <p:nvPr/>
        </p:nvSpPr>
        <p:spPr bwMode="auto">
          <a:xfrm>
            <a:off x="6553200" y="3429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" name="Rectangle 65"/>
          <p:cNvSpPr>
            <a:spLocks noChangeArrowheads="1"/>
          </p:cNvSpPr>
          <p:nvPr/>
        </p:nvSpPr>
        <p:spPr bwMode="auto">
          <a:xfrm>
            <a:off x="6858000" y="3429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6" name="Rectangle 66"/>
          <p:cNvSpPr>
            <a:spLocks noChangeArrowheads="1"/>
          </p:cNvSpPr>
          <p:nvPr/>
        </p:nvSpPr>
        <p:spPr bwMode="auto">
          <a:xfrm>
            <a:off x="7315200" y="3962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7" name="Rectangle 67"/>
          <p:cNvSpPr>
            <a:spLocks noChangeArrowheads="1"/>
          </p:cNvSpPr>
          <p:nvPr/>
        </p:nvSpPr>
        <p:spPr bwMode="auto">
          <a:xfrm>
            <a:off x="7620000" y="3962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" name="Rectangle 68"/>
          <p:cNvSpPr>
            <a:spLocks noChangeArrowheads="1"/>
          </p:cNvSpPr>
          <p:nvPr/>
        </p:nvSpPr>
        <p:spPr bwMode="auto">
          <a:xfrm>
            <a:off x="8229600" y="3962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9" name="Rectangle 69"/>
          <p:cNvSpPr>
            <a:spLocks noChangeArrowheads="1"/>
          </p:cNvSpPr>
          <p:nvPr/>
        </p:nvSpPr>
        <p:spPr bwMode="auto">
          <a:xfrm>
            <a:off x="8534400" y="3962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60" name="AutoShape 70"/>
          <p:cNvCxnSpPr>
            <a:cxnSpLocks noChangeShapeType="1"/>
            <a:stCxn id="114" idx="4"/>
            <a:endCxn id="140" idx="0"/>
          </p:cNvCxnSpPr>
          <p:nvPr/>
        </p:nvCxnSpPr>
        <p:spPr bwMode="auto">
          <a:xfrm flipH="1">
            <a:off x="4191000" y="4609009"/>
            <a:ext cx="163844" cy="1915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1" name="AutoShape 71"/>
          <p:cNvCxnSpPr>
            <a:cxnSpLocks noChangeShapeType="1"/>
            <a:stCxn id="114" idx="4"/>
            <a:endCxn id="147" idx="0"/>
          </p:cNvCxnSpPr>
          <p:nvPr/>
        </p:nvCxnSpPr>
        <p:spPr bwMode="auto">
          <a:xfrm>
            <a:off x="4354844" y="4609009"/>
            <a:ext cx="140956" cy="1915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2" name="AutoShape 72"/>
          <p:cNvCxnSpPr>
            <a:cxnSpLocks noChangeShapeType="1"/>
            <a:stCxn id="120" idx="4"/>
            <a:endCxn id="143" idx="0"/>
          </p:cNvCxnSpPr>
          <p:nvPr/>
        </p:nvCxnSpPr>
        <p:spPr bwMode="auto">
          <a:xfrm flipH="1">
            <a:off x="4495800" y="5440859"/>
            <a:ext cx="181307" cy="19794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3" name="AutoShape 73"/>
          <p:cNvCxnSpPr>
            <a:cxnSpLocks noChangeShapeType="1"/>
            <a:stCxn id="120" idx="4"/>
            <a:endCxn id="144" idx="0"/>
          </p:cNvCxnSpPr>
          <p:nvPr/>
        </p:nvCxnSpPr>
        <p:spPr bwMode="auto">
          <a:xfrm>
            <a:off x="4677107" y="5440859"/>
            <a:ext cx="123493" cy="19794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4" name="AutoShape 74"/>
          <p:cNvCxnSpPr>
            <a:cxnSpLocks noChangeShapeType="1"/>
            <a:stCxn id="146" idx="0"/>
            <a:endCxn id="104" idx="4"/>
          </p:cNvCxnSpPr>
          <p:nvPr/>
        </p:nvCxnSpPr>
        <p:spPr bwMode="auto">
          <a:xfrm flipH="1" flipV="1">
            <a:off x="6137208" y="3085009"/>
            <a:ext cx="263592" cy="115391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5" name="AutoShape 75"/>
          <p:cNvCxnSpPr>
            <a:cxnSpLocks noChangeShapeType="1"/>
            <a:stCxn id="103" idx="4"/>
            <a:endCxn id="154" idx="0"/>
          </p:cNvCxnSpPr>
          <p:nvPr/>
        </p:nvCxnSpPr>
        <p:spPr bwMode="auto">
          <a:xfrm flipH="1">
            <a:off x="6629400" y="3237409"/>
            <a:ext cx="471847" cy="1915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6" name="AutoShape 76"/>
          <p:cNvCxnSpPr>
            <a:cxnSpLocks noChangeShapeType="1"/>
            <a:stCxn id="103" idx="4"/>
            <a:endCxn id="155" idx="0"/>
          </p:cNvCxnSpPr>
          <p:nvPr/>
        </p:nvCxnSpPr>
        <p:spPr bwMode="auto">
          <a:xfrm flipH="1">
            <a:off x="6934200" y="3237409"/>
            <a:ext cx="167047" cy="1915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7" name="AutoShape 77"/>
          <p:cNvCxnSpPr>
            <a:cxnSpLocks noChangeShapeType="1"/>
            <a:stCxn id="132" idx="4"/>
            <a:endCxn id="156" idx="0"/>
          </p:cNvCxnSpPr>
          <p:nvPr/>
        </p:nvCxnSpPr>
        <p:spPr bwMode="auto">
          <a:xfrm flipH="1">
            <a:off x="7391400" y="3821609"/>
            <a:ext cx="142870" cy="1407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8" name="AutoShape 78"/>
          <p:cNvCxnSpPr>
            <a:cxnSpLocks noChangeShapeType="1"/>
            <a:stCxn id="132" idx="4"/>
            <a:endCxn id="157" idx="0"/>
          </p:cNvCxnSpPr>
          <p:nvPr/>
        </p:nvCxnSpPr>
        <p:spPr bwMode="auto">
          <a:xfrm>
            <a:off x="7534270" y="3821609"/>
            <a:ext cx="161930" cy="1407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9" name="AutoShape 79"/>
          <p:cNvCxnSpPr>
            <a:cxnSpLocks noChangeShapeType="1"/>
            <a:stCxn id="136" idx="4"/>
            <a:endCxn id="158" idx="0"/>
          </p:cNvCxnSpPr>
          <p:nvPr/>
        </p:nvCxnSpPr>
        <p:spPr bwMode="auto">
          <a:xfrm flipH="1">
            <a:off x="8305800" y="3843834"/>
            <a:ext cx="157522" cy="118566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0" name="AutoShape 80"/>
          <p:cNvCxnSpPr>
            <a:cxnSpLocks noChangeShapeType="1"/>
            <a:stCxn id="136" idx="4"/>
            <a:endCxn id="159" idx="0"/>
          </p:cNvCxnSpPr>
          <p:nvPr/>
        </p:nvCxnSpPr>
        <p:spPr bwMode="auto">
          <a:xfrm>
            <a:off x="8463322" y="3843834"/>
            <a:ext cx="147278" cy="118566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1" name="AutoShape 81"/>
          <p:cNvCxnSpPr>
            <a:cxnSpLocks noChangeShapeType="1"/>
            <a:stCxn id="139" idx="1"/>
            <a:endCxn id="139" idx="1"/>
          </p:cNvCxnSpPr>
          <p:nvPr/>
        </p:nvCxnSpPr>
        <p:spPr bwMode="auto">
          <a:xfrm>
            <a:off x="5867400" y="4343400"/>
            <a:ext cx="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2" name="AutoShape 82"/>
          <p:cNvCxnSpPr>
            <a:cxnSpLocks noChangeShapeType="1"/>
            <a:stCxn id="133" idx="4"/>
            <a:endCxn id="152" idx="0"/>
          </p:cNvCxnSpPr>
          <p:nvPr/>
        </p:nvCxnSpPr>
        <p:spPr bwMode="auto">
          <a:xfrm flipH="1">
            <a:off x="6781800" y="4621709"/>
            <a:ext cx="179747" cy="10269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3" name="AutoShape 83"/>
          <p:cNvCxnSpPr>
            <a:cxnSpLocks noChangeShapeType="1"/>
            <a:stCxn id="129" idx="4"/>
            <a:endCxn id="142" idx="0"/>
          </p:cNvCxnSpPr>
          <p:nvPr/>
        </p:nvCxnSpPr>
        <p:spPr bwMode="auto">
          <a:xfrm>
            <a:off x="6038817" y="4643934"/>
            <a:ext cx="209583" cy="8046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4" name="AutoShape 84"/>
          <p:cNvCxnSpPr>
            <a:cxnSpLocks noChangeShapeType="1"/>
            <a:stCxn id="129" idx="4"/>
            <a:endCxn id="141" idx="0"/>
          </p:cNvCxnSpPr>
          <p:nvPr/>
        </p:nvCxnSpPr>
        <p:spPr bwMode="auto">
          <a:xfrm flipH="1">
            <a:off x="5867400" y="4643934"/>
            <a:ext cx="171417" cy="8046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5" name="AutoShape 85"/>
          <p:cNvCxnSpPr>
            <a:cxnSpLocks noChangeShapeType="1"/>
            <a:stCxn id="125" idx="4"/>
            <a:endCxn id="148" idx="0"/>
          </p:cNvCxnSpPr>
          <p:nvPr/>
        </p:nvCxnSpPr>
        <p:spPr bwMode="auto">
          <a:xfrm flipH="1">
            <a:off x="5257800" y="5980609"/>
            <a:ext cx="168641" cy="11539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6" name="AutoShape 86"/>
          <p:cNvCxnSpPr>
            <a:cxnSpLocks noChangeShapeType="1"/>
            <a:stCxn id="125" idx="4"/>
            <a:endCxn id="149" idx="0"/>
          </p:cNvCxnSpPr>
          <p:nvPr/>
        </p:nvCxnSpPr>
        <p:spPr bwMode="auto">
          <a:xfrm>
            <a:off x="5426441" y="5980609"/>
            <a:ext cx="136159" cy="11539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7" name="AutoShape 87"/>
          <p:cNvCxnSpPr>
            <a:cxnSpLocks noChangeShapeType="1"/>
            <a:stCxn id="124" idx="4"/>
            <a:endCxn id="150" idx="0"/>
          </p:cNvCxnSpPr>
          <p:nvPr/>
        </p:nvCxnSpPr>
        <p:spPr bwMode="auto">
          <a:xfrm flipH="1">
            <a:off x="6096000" y="5958384"/>
            <a:ext cx="170606" cy="13761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8" name="AutoShape 88"/>
          <p:cNvCxnSpPr>
            <a:cxnSpLocks noChangeShapeType="1"/>
            <a:stCxn id="124" idx="4"/>
            <a:endCxn id="151" idx="0"/>
          </p:cNvCxnSpPr>
          <p:nvPr/>
        </p:nvCxnSpPr>
        <p:spPr bwMode="auto">
          <a:xfrm>
            <a:off x="6266606" y="5958384"/>
            <a:ext cx="134194" cy="13761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9" name="AutoShape 89"/>
          <p:cNvCxnSpPr>
            <a:cxnSpLocks noChangeShapeType="1"/>
            <a:stCxn id="104" idx="4"/>
            <a:endCxn id="145" idx="0"/>
          </p:cNvCxnSpPr>
          <p:nvPr/>
        </p:nvCxnSpPr>
        <p:spPr bwMode="auto">
          <a:xfrm>
            <a:off x="6137208" y="3085009"/>
            <a:ext cx="34992" cy="115391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80" name="AutoShape 90"/>
          <p:cNvCxnSpPr>
            <a:cxnSpLocks noChangeShapeType="1"/>
            <a:stCxn id="133" idx="4"/>
            <a:endCxn id="153" idx="0"/>
          </p:cNvCxnSpPr>
          <p:nvPr/>
        </p:nvCxnSpPr>
        <p:spPr bwMode="auto">
          <a:xfrm>
            <a:off x="6961547" y="4621709"/>
            <a:ext cx="201253" cy="10269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83F9561-43FB-4129-B0C6-E6AF9A520743}"/>
              </a:ext>
            </a:extLst>
          </p:cNvPr>
          <p:cNvCxnSpPr>
            <a:cxnSpLocks/>
            <a:stCxn id="105" idx="5"/>
          </p:cNvCxnSpPr>
          <p:nvPr/>
        </p:nvCxnSpPr>
        <p:spPr bwMode="auto">
          <a:xfrm>
            <a:off x="5457075" y="3151803"/>
            <a:ext cx="363493" cy="32849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2634E9-9303-4FE3-A90E-067AF0C1BD64}"/>
              </a:ext>
            </a:extLst>
          </p:cNvPr>
          <p:cNvSpPr txBox="1"/>
          <p:nvPr/>
        </p:nvSpPr>
        <p:spPr>
          <a:xfrm>
            <a:off x="1066800" y="3200400"/>
            <a:ext cx="2223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Just like any of BST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6C18-9E3E-40C4-AF93-109109989A8F}" type="slidenum">
              <a:rPr lang="en-US"/>
              <a:pPr/>
              <a:t>53</a:t>
            </a:fld>
            <a:endParaRPr lang="en-US"/>
          </a:p>
        </p:txBody>
      </p:sp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762000"/>
          </a:xfrm>
        </p:spPr>
        <p:txBody>
          <a:bodyPr/>
          <a:lstStyle/>
          <a:p>
            <a:r>
              <a:rPr lang="en-US" altLang="en-US" dirty="0"/>
              <a:t>Splaying</a:t>
            </a:r>
          </a:p>
        </p:txBody>
      </p:sp>
      <p:sp>
        <p:nvSpPr>
          <p:cNvPr id="111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572000"/>
          </a:xfrm>
        </p:spPr>
        <p:txBody>
          <a:bodyPr/>
          <a:lstStyle/>
          <a:p>
            <a:r>
              <a:rPr lang="en-US" altLang="en-US" dirty="0"/>
              <a:t>One </a:t>
            </a:r>
            <a:r>
              <a:rPr lang="en-US" altLang="en-US" dirty="0">
                <a:solidFill>
                  <a:srgbClr val="FFFF00"/>
                </a:solidFill>
              </a:rPr>
              <a:t>“splays” x</a:t>
            </a:r>
            <a:r>
              <a:rPr lang="en-US" altLang="en-US" dirty="0"/>
              <a:t> by moving </a:t>
            </a:r>
            <a:r>
              <a:rPr lang="en-US" altLang="en-US" dirty="0">
                <a:solidFill>
                  <a:srgbClr val="FFFF00"/>
                </a:solidFill>
              </a:rPr>
              <a:t>x</a:t>
            </a:r>
            <a:r>
              <a:rPr lang="en-US" altLang="en-US" dirty="0"/>
              <a:t> to the root of a tree through a series of restructurings</a:t>
            </a:r>
          </a:p>
          <a:p>
            <a:pPr lvl="1"/>
            <a:r>
              <a:rPr lang="en-US" altLang="en-US" dirty="0"/>
              <a:t>Operation depends upon the relative positions of </a:t>
            </a:r>
            <a:r>
              <a:rPr lang="en-US" altLang="en-US" dirty="0">
                <a:solidFill>
                  <a:srgbClr val="FFFF00"/>
                </a:solidFill>
              </a:rPr>
              <a:t>x</a:t>
            </a:r>
            <a:r>
              <a:rPr lang="en-US" altLang="en-US" dirty="0"/>
              <a:t>, it parent </a:t>
            </a:r>
            <a:r>
              <a:rPr lang="en-US" altLang="en-US" dirty="0">
                <a:solidFill>
                  <a:srgbClr val="FFFF00"/>
                </a:solidFill>
              </a:rPr>
              <a:t>y</a:t>
            </a:r>
            <a:r>
              <a:rPr lang="en-US" altLang="en-US" dirty="0"/>
              <a:t>, and (if it exists) </a:t>
            </a:r>
            <a:r>
              <a:rPr lang="en-US" altLang="en-US" dirty="0" err="1">
                <a:solidFill>
                  <a:srgbClr val="FFFF00"/>
                </a:solidFill>
              </a:rPr>
              <a:t>x’s</a:t>
            </a:r>
            <a:r>
              <a:rPr lang="en-US" altLang="en-US" dirty="0"/>
              <a:t> grandparent </a:t>
            </a:r>
            <a:r>
              <a:rPr lang="en-US" altLang="en-US" dirty="0">
                <a:solidFill>
                  <a:srgbClr val="FFFF00"/>
                </a:solidFill>
              </a:rPr>
              <a:t>z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4215682"/>
            <a:ext cx="4543425" cy="1518368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6521" name="AutoShape 57"/>
          <p:cNvCxnSpPr>
            <a:cxnSpLocks noChangeShapeType="1"/>
            <a:stCxn id="1086518" idx="5"/>
          </p:cNvCxnSpPr>
          <p:nvPr/>
        </p:nvCxnSpPr>
        <p:spPr bwMode="auto">
          <a:xfrm flipH="1">
            <a:off x="386671" y="2035480"/>
            <a:ext cx="166752" cy="23383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86519" name="AutoShape 55"/>
          <p:cNvCxnSpPr>
            <a:cxnSpLocks noChangeShapeType="1"/>
            <a:stCxn id="1086518" idx="3"/>
            <a:endCxn id="1086511" idx="0"/>
          </p:cNvCxnSpPr>
          <p:nvPr/>
        </p:nvCxnSpPr>
        <p:spPr bwMode="auto">
          <a:xfrm>
            <a:off x="1102340" y="2035480"/>
            <a:ext cx="1140797" cy="132525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501B-515E-4BEA-B8E6-0BB145180765}" type="slidenum">
              <a:rPr lang="en-US"/>
              <a:pPr/>
              <a:t>54</a:t>
            </a:fld>
            <a:endParaRPr lang="en-US"/>
          </a:p>
        </p:txBody>
      </p:sp>
      <p:cxnSp>
        <p:nvCxnSpPr>
          <p:cNvPr id="1086467" name="AutoShape 3"/>
          <p:cNvCxnSpPr>
            <a:cxnSpLocks noChangeShapeType="1"/>
            <a:endCxn id="1086498" idx="0"/>
          </p:cNvCxnSpPr>
          <p:nvPr/>
        </p:nvCxnSpPr>
        <p:spPr bwMode="auto">
          <a:xfrm flipH="1">
            <a:off x="2709863" y="3209925"/>
            <a:ext cx="1331600" cy="1263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864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ln/>
        </p:spPr>
        <p:txBody>
          <a:bodyPr/>
          <a:lstStyle/>
          <a:p>
            <a:r>
              <a:rPr lang="en-US" dirty="0" err="1"/>
              <a:t>zig-zig</a:t>
            </a:r>
            <a:r>
              <a:rPr lang="en-US" dirty="0"/>
              <a:t> (Right Children)</a:t>
            </a:r>
          </a:p>
        </p:txBody>
      </p:sp>
      <p:sp>
        <p:nvSpPr>
          <p:cNvPr id="1086551" name="Rectangle 87"/>
          <p:cNvSpPr>
            <a:spLocks noGrp="1" noChangeArrowheads="1"/>
          </p:cNvSpPr>
          <p:nvPr>
            <p:ph type="body" sz="half" idx="1"/>
          </p:nvPr>
        </p:nvSpPr>
        <p:spPr>
          <a:xfrm>
            <a:off x="5105400" y="1295400"/>
            <a:ext cx="4038600" cy="4495800"/>
          </a:xfrm>
        </p:spPr>
        <p:txBody>
          <a:bodyPr/>
          <a:lstStyle/>
          <a:p>
            <a:r>
              <a:rPr lang="en-US" dirty="0"/>
              <a:t>The node </a:t>
            </a:r>
            <a:r>
              <a:rPr lang="en-US" dirty="0">
                <a:solidFill>
                  <a:srgbClr val="FFFF00"/>
                </a:solidFill>
              </a:rPr>
              <a:t>x</a:t>
            </a:r>
            <a:r>
              <a:rPr lang="en-US" dirty="0"/>
              <a:t> and its parent </a:t>
            </a:r>
            <a:r>
              <a:rPr lang="en-US" dirty="0">
                <a:solidFill>
                  <a:srgbClr val="FFFF00"/>
                </a:solidFill>
              </a:rPr>
              <a:t>y</a:t>
            </a:r>
            <a:r>
              <a:rPr lang="en-US" dirty="0"/>
              <a:t> </a:t>
            </a:r>
            <a:r>
              <a:rPr lang="en-US" i="1" dirty="0"/>
              <a:t>are </a:t>
            </a:r>
            <a:r>
              <a:rPr lang="en-US" dirty="0"/>
              <a:t>both right children</a:t>
            </a:r>
          </a:p>
          <a:p>
            <a:r>
              <a:rPr lang="en-US" dirty="0"/>
              <a:t>One replaces </a:t>
            </a:r>
            <a:r>
              <a:rPr lang="en-US" dirty="0">
                <a:solidFill>
                  <a:srgbClr val="FFFF00"/>
                </a:solidFill>
              </a:rPr>
              <a:t>z</a:t>
            </a:r>
            <a:r>
              <a:rPr lang="en-US" dirty="0"/>
              <a:t> by </a:t>
            </a:r>
            <a:r>
              <a:rPr lang="en-US" dirty="0">
                <a:solidFill>
                  <a:srgbClr val="FFFF00"/>
                </a:solidFill>
              </a:rPr>
              <a:t>x</a:t>
            </a:r>
            <a:r>
              <a:rPr lang="en-US" dirty="0"/>
              <a:t>, making </a:t>
            </a:r>
            <a:r>
              <a:rPr lang="en-US" dirty="0">
                <a:solidFill>
                  <a:srgbClr val="FFFF00"/>
                </a:solidFill>
              </a:rPr>
              <a:t>y</a:t>
            </a:r>
            <a:r>
              <a:rPr lang="en-US" dirty="0"/>
              <a:t> a left child of </a:t>
            </a:r>
            <a:r>
              <a:rPr lang="en-US" dirty="0">
                <a:solidFill>
                  <a:srgbClr val="FFFF00"/>
                </a:solidFill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z</a:t>
            </a:r>
            <a:r>
              <a:rPr lang="en-US" dirty="0"/>
              <a:t> a left child of </a:t>
            </a:r>
            <a:r>
              <a:rPr lang="en-US" dirty="0">
                <a:solidFill>
                  <a:srgbClr val="FFFF00"/>
                </a:solidFill>
              </a:rPr>
              <a:t>y</a:t>
            </a:r>
            <a:r>
              <a:rPr lang="en-US" dirty="0"/>
              <a:t> while maintaining the inorder relationship</a:t>
            </a:r>
          </a:p>
        </p:txBody>
      </p:sp>
      <p:sp>
        <p:nvSpPr>
          <p:cNvPr id="1086496" name="Oval 32"/>
          <p:cNvSpPr>
            <a:spLocks noChangeArrowheads="1"/>
          </p:cNvSpPr>
          <p:nvPr/>
        </p:nvSpPr>
        <p:spPr bwMode="auto">
          <a:xfrm>
            <a:off x="3117850" y="3413125"/>
            <a:ext cx="787400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Y=20</a:t>
            </a:r>
          </a:p>
        </p:txBody>
      </p:sp>
      <p:sp>
        <p:nvSpPr>
          <p:cNvPr id="1086497" name="Oval 33"/>
          <p:cNvSpPr>
            <a:spLocks noChangeArrowheads="1"/>
          </p:cNvSpPr>
          <p:nvPr/>
        </p:nvSpPr>
        <p:spPr bwMode="auto">
          <a:xfrm>
            <a:off x="2665413" y="3929063"/>
            <a:ext cx="776287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b="1">
                <a:latin typeface="Times New Roman" pitchFamily="18" charset="0"/>
              </a:rPr>
              <a:t>Z=10</a:t>
            </a:r>
          </a:p>
        </p:txBody>
      </p:sp>
      <p:sp>
        <p:nvSpPr>
          <p:cNvPr id="1086498" name="AutoShape 34"/>
          <p:cNvSpPr>
            <a:spLocks noChangeArrowheads="1"/>
          </p:cNvSpPr>
          <p:nvPr/>
        </p:nvSpPr>
        <p:spPr bwMode="auto">
          <a:xfrm>
            <a:off x="2438400" y="4473575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1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086499" name="AutoShape 35"/>
          <p:cNvSpPr>
            <a:spLocks noChangeArrowheads="1"/>
          </p:cNvSpPr>
          <p:nvPr/>
        </p:nvSpPr>
        <p:spPr bwMode="auto">
          <a:xfrm>
            <a:off x="3124200" y="4473575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2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086502" name="AutoShape 38"/>
          <p:cNvCxnSpPr>
            <a:cxnSpLocks noChangeShapeType="1"/>
            <a:stCxn id="1086497" idx="5"/>
            <a:endCxn id="1086499" idx="0"/>
          </p:cNvCxnSpPr>
          <p:nvPr/>
        </p:nvCxnSpPr>
        <p:spPr bwMode="auto">
          <a:xfrm>
            <a:off x="3327400" y="4302125"/>
            <a:ext cx="68263" cy="157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86503" name="AutoShape 39"/>
          <p:cNvCxnSpPr>
            <a:cxnSpLocks noChangeShapeType="1"/>
            <a:stCxn id="1086496" idx="5"/>
          </p:cNvCxnSpPr>
          <p:nvPr/>
        </p:nvCxnSpPr>
        <p:spPr bwMode="auto">
          <a:xfrm>
            <a:off x="3789938" y="3772205"/>
            <a:ext cx="273269" cy="20358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86504" name="Oval 40"/>
          <p:cNvSpPr>
            <a:spLocks noChangeArrowheads="1"/>
          </p:cNvSpPr>
          <p:nvPr/>
        </p:nvSpPr>
        <p:spPr bwMode="auto">
          <a:xfrm>
            <a:off x="3733800" y="2852738"/>
            <a:ext cx="787400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X=30</a:t>
            </a:r>
          </a:p>
        </p:txBody>
      </p:sp>
      <p:sp>
        <p:nvSpPr>
          <p:cNvPr id="1086506" name="AutoShape 42"/>
          <p:cNvSpPr>
            <a:spLocks noChangeArrowheads="1"/>
          </p:cNvSpPr>
          <p:nvPr/>
        </p:nvSpPr>
        <p:spPr bwMode="auto">
          <a:xfrm>
            <a:off x="4369634" y="3494586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4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086507" name="AutoShape 43"/>
          <p:cNvCxnSpPr>
            <a:cxnSpLocks noChangeShapeType="1"/>
            <a:stCxn id="1086504" idx="5"/>
            <a:endCxn id="1086506" idx="0"/>
          </p:cNvCxnSpPr>
          <p:nvPr/>
        </p:nvCxnSpPr>
        <p:spPr bwMode="auto">
          <a:xfrm>
            <a:off x="4405888" y="3211817"/>
            <a:ext cx="235209" cy="2827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86509" name="Oval 45"/>
          <p:cNvSpPr>
            <a:spLocks noChangeArrowheads="1"/>
          </p:cNvSpPr>
          <p:nvPr/>
        </p:nvSpPr>
        <p:spPr bwMode="auto">
          <a:xfrm flipH="1">
            <a:off x="1049338" y="2255838"/>
            <a:ext cx="787400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Y=20</a:t>
            </a:r>
          </a:p>
        </p:txBody>
      </p:sp>
      <p:sp>
        <p:nvSpPr>
          <p:cNvPr id="1086510" name="Oval 46"/>
          <p:cNvSpPr>
            <a:spLocks noChangeArrowheads="1"/>
          </p:cNvSpPr>
          <p:nvPr/>
        </p:nvSpPr>
        <p:spPr bwMode="auto">
          <a:xfrm flipH="1">
            <a:off x="1508125" y="2789238"/>
            <a:ext cx="787400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X=30</a:t>
            </a:r>
          </a:p>
        </p:txBody>
      </p:sp>
      <p:sp>
        <p:nvSpPr>
          <p:cNvPr id="1086511" name="AutoShape 47"/>
          <p:cNvSpPr>
            <a:spLocks noChangeArrowheads="1"/>
          </p:cNvSpPr>
          <p:nvPr/>
        </p:nvSpPr>
        <p:spPr bwMode="auto">
          <a:xfrm flipH="1">
            <a:off x="1971675" y="336073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4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086513" name="AutoShape 49"/>
          <p:cNvSpPr>
            <a:spLocks noChangeArrowheads="1"/>
          </p:cNvSpPr>
          <p:nvPr/>
        </p:nvSpPr>
        <p:spPr bwMode="auto">
          <a:xfrm flipH="1">
            <a:off x="636588" y="277018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2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086516" name="AutoShape 52"/>
          <p:cNvCxnSpPr>
            <a:cxnSpLocks noChangeShapeType="1"/>
            <a:stCxn id="1086510" idx="5"/>
          </p:cNvCxnSpPr>
          <p:nvPr/>
        </p:nvCxnSpPr>
        <p:spPr bwMode="auto">
          <a:xfrm flipH="1">
            <a:off x="1557338" y="3162300"/>
            <a:ext cx="65087" cy="184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86517" name="AutoShape 53"/>
          <p:cNvCxnSpPr>
            <a:cxnSpLocks noChangeShapeType="1"/>
            <a:stCxn id="1086509" idx="5"/>
            <a:endCxn id="1086513" idx="0"/>
          </p:cNvCxnSpPr>
          <p:nvPr/>
        </p:nvCxnSpPr>
        <p:spPr bwMode="auto">
          <a:xfrm flipH="1">
            <a:off x="908050" y="2628900"/>
            <a:ext cx="255588" cy="127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86518" name="Oval 54"/>
          <p:cNvSpPr>
            <a:spLocks noChangeArrowheads="1"/>
          </p:cNvSpPr>
          <p:nvPr/>
        </p:nvSpPr>
        <p:spPr bwMode="auto">
          <a:xfrm flipH="1">
            <a:off x="439738" y="1676400"/>
            <a:ext cx="776287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b="1">
                <a:latin typeface="Times New Roman" pitchFamily="18" charset="0"/>
              </a:rPr>
              <a:t>Z=10</a:t>
            </a:r>
          </a:p>
        </p:txBody>
      </p:sp>
      <p:sp>
        <p:nvSpPr>
          <p:cNvPr id="1086520" name="AutoShape 56"/>
          <p:cNvSpPr>
            <a:spLocks noChangeArrowheads="1"/>
          </p:cNvSpPr>
          <p:nvPr/>
        </p:nvSpPr>
        <p:spPr bwMode="auto">
          <a:xfrm flipH="1">
            <a:off x="115208" y="2245346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>
                <a:latin typeface="Times New Roman" pitchFamily="18" charset="0"/>
              </a:rPr>
              <a:t>T</a:t>
            </a:r>
            <a:r>
              <a:rPr lang="en-US" sz="1400" baseline="-25000" dirty="0">
                <a:latin typeface="Times New Roman" pitchFamily="18" charset="0"/>
              </a:rPr>
              <a:t>1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1086522" name="Line 58"/>
          <p:cNvSpPr>
            <a:spLocks noChangeShapeType="1"/>
          </p:cNvSpPr>
          <p:nvPr/>
        </p:nvSpPr>
        <p:spPr bwMode="auto">
          <a:xfrm>
            <a:off x="2209800" y="2362200"/>
            <a:ext cx="990600" cy="9906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47"/>
          <p:cNvSpPr>
            <a:spLocks noChangeArrowheads="1"/>
          </p:cNvSpPr>
          <p:nvPr/>
        </p:nvSpPr>
        <p:spPr bwMode="auto">
          <a:xfrm flipH="1">
            <a:off x="1217100" y="3262613"/>
            <a:ext cx="701184" cy="611386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>
                <a:latin typeface="Times New Roman" pitchFamily="18" charset="0"/>
              </a:rPr>
              <a:t>T</a:t>
            </a:r>
            <a:r>
              <a:rPr lang="en-US" sz="1400" baseline="-25000" dirty="0">
                <a:latin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4" name="AutoShape 47"/>
          <p:cNvSpPr>
            <a:spLocks noChangeArrowheads="1"/>
          </p:cNvSpPr>
          <p:nvPr/>
        </p:nvSpPr>
        <p:spPr bwMode="auto">
          <a:xfrm flipH="1">
            <a:off x="3692061" y="3963613"/>
            <a:ext cx="701184" cy="611386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>
                <a:latin typeface="Times New Roman" pitchFamily="18" charset="0"/>
              </a:rPr>
              <a:t>T</a:t>
            </a:r>
            <a:r>
              <a:rPr lang="en-US" sz="1400" baseline="-25000" dirty="0">
                <a:latin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1502" y="1676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84640" y="39335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03436" y="2170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86200" y="34388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58073" y="27347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45074" y="27692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4649" name="AutoShape 57"/>
          <p:cNvCxnSpPr>
            <a:cxnSpLocks noChangeShapeType="1"/>
          </p:cNvCxnSpPr>
          <p:nvPr/>
        </p:nvCxnSpPr>
        <p:spPr bwMode="auto">
          <a:xfrm flipH="1">
            <a:off x="5876648" y="2759413"/>
            <a:ext cx="215556" cy="18940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4631" name="AutoShape 39"/>
          <p:cNvCxnSpPr>
            <a:cxnSpLocks noChangeShapeType="1"/>
            <a:endCxn id="1134628" idx="0"/>
          </p:cNvCxnSpPr>
          <p:nvPr/>
        </p:nvCxnSpPr>
        <p:spPr bwMode="auto">
          <a:xfrm>
            <a:off x="3163231" y="2284796"/>
            <a:ext cx="262595" cy="21234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4635" name="AutoShape 43"/>
          <p:cNvCxnSpPr>
            <a:cxnSpLocks noChangeShapeType="1"/>
          </p:cNvCxnSpPr>
          <p:nvPr/>
        </p:nvCxnSpPr>
        <p:spPr bwMode="auto">
          <a:xfrm>
            <a:off x="3839750" y="1761729"/>
            <a:ext cx="235405" cy="3062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4633" name="AutoShape 41"/>
          <p:cNvCxnSpPr>
            <a:cxnSpLocks noChangeShapeType="1"/>
            <a:stCxn id="1134632" idx="3"/>
            <a:endCxn id="1134626" idx="0"/>
          </p:cNvCxnSpPr>
          <p:nvPr/>
        </p:nvCxnSpPr>
        <p:spPr bwMode="auto">
          <a:xfrm flipH="1">
            <a:off x="2090738" y="1806880"/>
            <a:ext cx="1147764" cy="126175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4647" name="AutoShape 55"/>
          <p:cNvCxnSpPr>
            <a:cxnSpLocks noChangeShapeType="1"/>
            <a:stCxn id="1134646" idx="3"/>
            <a:endCxn id="1134639" idx="0"/>
          </p:cNvCxnSpPr>
          <p:nvPr/>
        </p:nvCxnSpPr>
        <p:spPr bwMode="auto">
          <a:xfrm>
            <a:off x="6667843" y="2797480"/>
            <a:ext cx="1137894" cy="132525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77C3-34C2-4A7A-9777-C41FBB2C58E3}" type="slidenum">
              <a:rPr lang="en-US"/>
              <a:pPr/>
              <a:t>55</a:t>
            </a:fld>
            <a:endParaRPr lang="en-US"/>
          </a:p>
        </p:txBody>
      </p:sp>
      <p:sp>
        <p:nvSpPr>
          <p:cNvPr id="113459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0637" y="147122"/>
            <a:ext cx="6172200" cy="1143000"/>
          </a:xfrm>
          <a:noFill/>
          <a:ln/>
        </p:spPr>
        <p:txBody>
          <a:bodyPr/>
          <a:lstStyle/>
          <a:p>
            <a:r>
              <a:rPr lang="en-US" dirty="0" err="1"/>
              <a:t>zig-zig</a:t>
            </a:r>
            <a:r>
              <a:rPr lang="en-US" dirty="0"/>
              <a:t> (Left Children)</a:t>
            </a:r>
          </a:p>
        </p:txBody>
      </p:sp>
      <p:sp>
        <p:nvSpPr>
          <p:cNvPr id="1134624" name="Oval 32"/>
          <p:cNvSpPr>
            <a:spLocks noChangeArrowheads="1"/>
          </p:cNvSpPr>
          <p:nvPr/>
        </p:nvSpPr>
        <p:spPr bwMode="auto">
          <a:xfrm>
            <a:off x="2498725" y="2008188"/>
            <a:ext cx="787400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Y=20</a:t>
            </a:r>
          </a:p>
        </p:txBody>
      </p:sp>
      <p:sp>
        <p:nvSpPr>
          <p:cNvPr id="1134625" name="Oval 33"/>
          <p:cNvSpPr>
            <a:spLocks noChangeArrowheads="1"/>
          </p:cNvSpPr>
          <p:nvPr/>
        </p:nvSpPr>
        <p:spPr bwMode="auto">
          <a:xfrm>
            <a:off x="2039938" y="2524125"/>
            <a:ext cx="788987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b="1">
                <a:latin typeface="Times New Roman" pitchFamily="18" charset="0"/>
              </a:rPr>
              <a:t>X=10</a:t>
            </a:r>
          </a:p>
        </p:txBody>
      </p:sp>
      <p:sp>
        <p:nvSpPr>
          <p:cNvPr id="1134626" name="AutoShape 34"/>
          <p:cNvSpPr>
            <a:spLocks noChangeArrowheads="1"/>
          </p:cNvSpPr>
          <p:nvPr/>
        </p:nvSpPr>
        <p:spPr bwMode="auto">
          <a:xfrm>
            <a:off x="1819275" y="306863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1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34627" name="AutoShape 35"/>
          <p:cNvSpPr>
            <a:spLocks noChangeArrowheads="1"/>
          </p:cNvSpPr>
          <p:nvPr/>
        </p:nvSpPr>
        <p:spPr bwMode="auto">
          <a:xfrm>
            <a:off x="2505075" y="306863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2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34628" name="AutoShape 36"/>
          <p:cNvSpPr>
            <a:spLocks noChangeArrowheads="1"/>
          </p:cNvSpPr>
          <p:nvPr/>
        </p:nvSpPr>
        <p:spPr bwMode="auto">
          <a:xfrm>
            <a:off x="3154363" y="249713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3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34630" name="AutoShape 38"/>
          <p:cNvCxnSpPr>
            <a:cxnSpLocks noChangeShapeType="1"/>
            <a:stCxn id="1134625" idx="5"/>
            <a:endCxn id="1134627" idx="0"/>
          </p:cNvCxnSpPr>
          <p:nvPr/>
        </p:nvCxnSpPr>
        <p:spPr bwMode="auto">
          <a:xfrm>
            <a:off x="2713038" y="2897188"/>
            <a:ext cx="63500" cy="1571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4632" name="Oval 40"/>
          <p:cNvSpPr>
            <a:spLocks noChangeArrowheads="1"/>
          </p:cNvSpPr>
          <p:nvPr/>
        </p:nvSpPr>
        <p:spPr bwMode="auto">
          <a:xfrm>
            <a:off x="3127375" y="1447800"/>
            <a:ext cx="758825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Z=30</a:t>
            </a:r>
          </a:p>
        </p:txBody>
      </p:sp>
      <p:sp>
        <p:nvSpPr>
          <p:cNvPr id="1134634" name="AutoShape 42"/>
          <p:cNvSpPr>
            <a:spLocks noChangeArrowheads="1"/>
          </p:cNvSpPr>
          <p:nvPr/>
        </p:nvSpPr>
        <p:spPr bwMode="auto">
          <a:xfrm>
            <a:off x="3806825" y="209258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4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34637" name="Oval 45"/>
          <p:cNvSpPr>
            <a:spLocks noChangeArrowheads="1"/>
          </p:cNvSpPr>
          <p:nvPr/>
        </p:nvSpPr>
        <p:spPr bwMode="auto">
          <a:xfrm flipH="1">
            <a:off x="6611938" y="3017838"/>
            <a:ext cx="787400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Y=20</a:t>
            </a:r>
          </a:p>
        </p:txBody>
      </p:sp>
      <p:sp>
        <p:nvSpPr>
          <p:cNvPr id="1134638" name="Oval 46"/>
          <p:cNvSpPr>
            <a:spLocks noChangeArrowheads="1"/>
          </p:cNvSpPr>
          <p:nvPr/>
        </p:nvSpPr>
        <p:spPr bwMode="auto">
          <a:xfrm flipH="1">
            <a:off x="7083425" y="3551238"/>
            <a:ext cx="758825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Z=30</a:t>
            </a:r>
          </a:p>
        </p:txBody>
      </p:sp>
      <p:sp>
        <p:nvSpPr>
          <p:cNvPr id="1134639" name="AutoShape 47"/>
          <p:cNvSpPr>
            <a:spLocks noChangeArrowheads="1"/>
          </p:cNvSpPr>
          <p:nvPr/>
        </p:nvSpPr>
        <p:spPr bwMode="auto">
          <a:xfrm flipH="1">
            <a:off x="7534275" y="412273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4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34640" name="AutoShape 48"/>
          <p:cNvSpPr>
            <a:spLocks noChangeArrowheads="1"/>
          </p:cNvSpPr>
          <p:nvPr/>
        </p:nvSpPr>
        <p:spPr bwMode="auto">
          <a:xfrm flipH="1">
            <a:off x="6806920" y="412273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3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34641" name="AutoShape 49"/>
          <p:cNvSpPr>
            <a:spLocks noChangeArrowheads="1"/>
          </p:cNvSpPr>
          <p:nvPr/>
        </p:nvSpPr>
        <p:spPr bwMode="auto">
          <a:xfrm flipH="1">
            <a:off x="6199188" y="353218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2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34644" name="AutoShape 52"/>
          <p:cNvCxnSpPr>
            <a:cxnSpLocks noChangeShapeType="1"/>
            <a:stCxn id="1134638" idx="5"/>
            <a:endCxn id="1134640" idx="0"/>
          </p:cNvCxnSpPr>
          <p:nvPr/>
        </p:nvCxnSpPr>
        <p:spPr bwMode="auto">
          <a:xfrm flipH="1">
            <a:off x="7078382" y="3910317"/>
            <a:ext cx="116170" cy="21242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4645" name="AutoShape 53"/>
          <p:cNvCxnSpPr>
            <a:cxnSpLocks noChangeShapeType="1"/>
            <a:stCxn id="1134637" idx="5"/>
            <a:endCxn id="1134641" idx="0"/>
          </p:cNvCxnSpPr>
          <p:nvPr/>
        </p:nvCxnSpPr>
        <p:spPr bwMode="auto">
          <a:xfrm flipH="1">
            <a:off x="6470650" y="3390900"/>
            <a:ext cx="255588" cy="127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4646" name="Oval 54"/>
          <p:cNvSpPr>
            <a:spLocks noChangeArrowheads="1"/>
          </p:cNvSpPr>
          <p:nvPr/>
        </p:nvSpPr>
        <p:spPr bwMode="auto">
          <a:xfrm flipH="1">
            <a:off x="5994400" y="2438400"/>
            <a:ext cx="788988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b="1">
                <a:latin typeface="Times New Roman" pitchFamily="18" charset="0"/>
              </a:rPr>
              <a:t>X=10</a:t>
            </a:r>
          </a:p>
        </p:txBody>
      </p:sp>
      <p:sp>
        <p:nvSpPr>
          <p:cNvPr id="1134648" name="AutoShape 56"/>
          <p:cNvSpPr>
            <a:spLocks noChangeArrowheads="1"/>
          </p:cNvSpPr>
          <p:nvPr/>
        </p:nvSpPr>
        <p:spPr bwMode="auto">
          <a:xfrm flipH="1">
            <a:off x="5638006" y="289718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1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34650" name="Line 58"/>
          <p:cNvSpPr>
            <a:spLocks noChangeShapeType="1"/>
          </p:cNvSpPr>
          <p:nvPr/>
        </p:nvSpPr>
        <p:spPr bwMode="auto">
          <a:xfrm>
            <a:off x="3924300" y="3159247"/>
            <a:ext cx="1295400" cy="4572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803436" y="2464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17588" y="191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38420" y="12631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36797" y="23124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64542" y="2899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2250" y="35243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" name="Rectangle 1"/>
          <p:cNvSpPr/>
          <p:nvPr/>
        </p:nvSpPr>
        <p:spPr>
          <a:xfrm>
            <a:off x="238919" y="4033838"/>
            <a:ext cx="58539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node </a:t>
            </a:r>
            <a:r>
              <a:rPr lang="en-US" sz="2400" dirty="0">
                <a:solidFill>
                  <a:srgbClr val="FFFF00"/>
                </a:solidFill>
              </a:rPr>
              <a:t>x</a:t>
            </a:r>
            <a:r>
              <a:rPr lang="en-US" sz="2400" dirty="0"/>
              <a:t> and its parent </a:t>
            </a:r>
            <a:r>
              <a:rPr lang="en-US" sz="2400" dirty="0">
                <a:solidFill>
                  <a:srgbClr val="FFFF00"/>
                </a:solidFill>
              </a:rPr>
              <a:t>y</a:t>
            </a:r>
            <a:r>
              <a:rPr lang="en-US" sz="2400" dirty="0"/>
              <a:t> are both left children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 replaces </a:t>
            </a:r>
            <a:r>
              <a:rPr lang="en-US" sz="2400" dirty="0">
                <a:solidFill>
                  <a:srgbClr val="FFFF00"/>
                </a:solidFill>
              </a:rPr>
              <a:t>z</a:t>
            </a:r>
            <a:r>
              <a:rPr lang="en-US" sz="2400" dirty="0"/>
              <a:t> by </a:t>
            </a:r>
            <a:r>
              <a:rPr lang="en-US" sz="2400" dirty="0">
                <a:solidFill>
                  <a:srgbClr val="FFFF00"/>
                </a:solidFill>
              </a:rPr>
              <a:t>x</a:t>
            </a:r>
            <a:r>
              <a:rPr lang="en-US" sz="2400" dirty="0"/>
              <a:t>, making </a:t>
            </a:r>
            <a:r>
              <a:rPr lang="en-US" sz="2400" dirty="0">
                <a:solidFill>
                  <a:srgbClr val="FFFF00"/>
                </a:solidFill>
              </a:rPr>
              <a:t>y</a:t>
            </a:r>
            <a:r>
              <a:rPr lang="en-US" sz="2400" dirty="0"/>
              <a:t> a right child of </a:t>
            </a:r>
            <a:r>
              <a:rPr lang="en-US" sz="2400" dirty="0">
                <a:solidFill>
                  <a:srgbClr val="FFFF00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FF00"/>
                </a:solidFill>
              </a:rPr>
              <a:t>z</a:t>
            </a:r>
            <a:r>
              <a:rPr lang="en-US" sz="2400" dirty="0"/>
              <a:t> a right child of </a:t>
            </a:r>
            <a:r>
              <a:rPr lang="en-US" sz="2400" dirty="0">
                <a:solidFill>
                  <a:srgbClr val="FFFF00"/>
                </a:solidFill>
              </a:rPr>
              <a:t>y</a:t>
            </a:r>
            <a:r>
              <a:rPr lang="en-US" sz="2400" dirty="0"/>
              <a:t> while maintaining the in-order relationship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8744" name="AutoShape 56"/>
          <p:cNvCxnSpPr>
            <a:cxnSpLocks noChangeShapeType="1"/>
            <a:stCxn id="1138745" idx="0"/>
            <a:endCxn id="1138735" idx="3"/>
          </p:cNvCxnSpPr>
          <p:nvPr/>
        </p:nvCxnSpPr>
        <p:spPr bwMode="auto">
          <a:xfrm flipV="1">
            <a:off x="2938463" y="2492680"/>
            <a:ext cx="610844" cy="70137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8739" name="AutoShape 51"/>
          <p:cNvCxnSpPr>
            <a:cxnSpLocks noChangeShapeType="1"/>
            <a:stCxn id="1138738" idx="0"/>
            <a:endCxn id="1138735" idx="5"/>
          </p:cNvCxnSpPr>
          <p:nvPr/>
        </p:nvCxnSpPr>
        <p:spPr bwMode="auto">
          <a:xfrm flipH="1" flipV="1">
            <a:off x="4107206" y="2492680"/>
            <a:ext cx="835694" cy="7376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8727" name="AutoShape 39"/>
          <p:cNvCxnSpPr>
            <a:cxnSpLocks noChangeShapeType="1"/>
            <a:stCxn id="1138722" idx="3"/>
            <a:endCxn id="1138724" idx="0"/>
          </p:cNvCxnSpPr>
          <p:nvPr/>
        </p:nvCxnSpPr>
        <p:spPr bwMode="auto">
          <a:xfrm flipH="1">
            <a:off x="927101" y="3072117"/>
            <a:ext cx="523299" cy="74105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A0D7-11F4-4B7F-9B28-E1581EA361E4}" type="slidenum">
              <a:rPr lang="en-US"/>
              <a:pPr/>
              <a:t>56</a:t>
            </a:fld>
            <a:endParaRPr lang="en-US"/>
          </a:p>
        </p:txBody>
      </p:sp>
      <p:sp>
        <p:nvSpPr>
          <p:cNvPr id="113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ln/>
        </p:spPr>
        <p:txBody>
          <a:bodyPr/>
          <a:lstStyle/>
          <a:p>
            <a:r>
              <a:rPr lang="en-US"/>
              <a:t>zig-zag</a:t>
            </a:r>
          </a:p>
        </p:txBody>
      </p:sp>
      <p:sp>
        <p:nvSpPr>
          <p:cNvPr id="11386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105400" y="1295400"/>
            <a:ext cx="4038600" cy="4495800"/>
          </a:xfrm>
        </p:spPr>
        <p:txBody>
          <a:bodyPr/>
          <a:lstStyle/>
          <a:p>
            <a:r>
              <a:rPr lang="en-US" dirty="0"/>
              <a:t>One of </a:t>
            </a:r>
            <a:r>
              <a:rPr lang="en-US" dirty="0">
                <a:solidFill>
                  <a:srgbClr val="FFFF00"/>
                </a:solidFill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y</a:t>
            </a:r>
            <a:r>
              <a:rPr lang="en-US" dirty="0"/>
              <a:t> is a left child and the other is a right child</a:t>
            </a:r>
          </a:p>
          <a:p>
            <a:r>
              <a:rPr lang="en-US" dirty="0"/>
              <a:t>One replaces </a:t>
            </a:r>
            <a:r>
              <a:rPr lang="en-US" dirty="0">
                <a:solidFill>
                  <a:srgbClr val="FFFF00"/>
                </a:solidFill>
              </a:rPr>
              <a:t>z</a:t>
            </a:r>
            <a:r>
              <a:rPr lang="en-US" dirty="0"/>
              <a:t> by </a:t>
            </a:r>
            <a:r>
              <a:rPr lang="en-US" dirty="0">
                <a:solidFill>
                  <a:srgbClr val="FFFF00"/>
                </a:solidFill>
              </a:rPr>
              <a:t>x</a:t>
            </a:r>
            <a:r>
              <a:rPr lang="en-US" dirty="0"/>
              <a:t>, making </a:t>
            </a:r>
            <a:r>
              <a:rPr lang="en-US" dirty="0">
                <a:solidFill>
                  <a:srgbClr val="FFFF00"/>
                </a:solidFill>
              </a:rPr>
              <a:t>x</a:t>
            </a:r>
            <a:r>
              <a:rPr lang="en-US" dirty="0"/>
              <a:t> have </a:t>
            </a:r>
            <a:r>
              <a:rPr lang="en-US" dirty="0">
                <a:solidFill>
                  <a:srgbClr val="FFFF00"/>
                </a:solidFill>
              </a:rPr>
              <a:t>y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z</a:t>
            </a:r>
            <a:r>
              <a:rPr lang="en-US" dirty="0"/>
              <a:t> as its children while maintaining the in-order relationship</a:t>
            </a:r>
          </a:p>
        </p:txBody>
      </p:sp>
      <p:cxnSp>
        <p:nvCxnSpPr>
          <p:cNvPr id="1138720" name="AutoShape 32"/>
          <p:cNvCxnSpPr>
            <a:cxnSpLocks noChangeShapeType="1"/>
            <a:stCxn id="1138731" idx="5"/>
          </p:cNvCxnSpPr>
          <p:nvPr/>
        </p:nvCxnSpPr>
        <p:spPr bwMode="auto">
          <a:xfrm>
            <a:off x="1246186" y="2560942"/>
            <a:ext cx="896939" cy="70958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8722" name="Oval 34"/>
          <p:cNvSpPr>
            <a:spLocks noChangeArrowheads="1"/>
          </p:cNvSpPr>
          <p:nvPr/>
        </p:nvSpPr>
        <p:spPr bwMode="auto">
          <a:xfrm>
            <a:off x="1335088" y="2713038"/>
            <a:ext cx="787400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Y=30</a:t>
            </a:r>
          </a:p>
        </p:txBody>
      </p:sp>
      <p:sp>
        <p:nvSpPr>
          <p:cNvPr id="1138723" name="Oval 35"/>
          <p:cNvSpPr>
            <a:spLocks noChangeArrowheads="1"/>
          </p:cNvSpPr>
          <p:nvPr/>
        </p:nvSpPr>
        <p:spPr bwMode="auto">
          <a:xfrm>
            <a:off x="876300" y="3244850"/>
            <a:ext cx="788988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b="1">
                <a:latin typeface="Times New Roman" pitchFamily="18" charset="0"/>
              </a:rPr>
              <a:t>X=20</a:t>
            </a:r>
          </a:p>
        </p:txBody>
      </p:sp>
      <p:sp>
        <p:nvSpPr>
          <p:cNvPr id="1138724" name="AutoShape 36"/>
          <p:cNvSpPr>
            <a:spLocks noChangeArrowheads="1"/>
          </p:cNvSpPr>
          <p:nvPr/>
        </p:nvSpPr>
        <p:spPr bwMode="auto">
          <a:xfrm>
            <a:off x="655638" y="3813175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2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38725" name="AutoShape 37"/>
          <p:cNvSpPr>
            <a:spLocks noChangeArrowheads="1"/>
          </p:cNvSpPr>
          <p:nvPr/>
        </p:nvSpPr>
        <p:spPr bwMode="auto">
          <a:xfrm>
            <a:off x="1341438" y="3813175"/>
            <a:ext cx="542925" cy="758825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3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38726" name="AutoShape 38"/>
          <p:cNvSpPr>
            <a:spLocks noChangeArrowheads="1"/>
          </p:cNvSpPr>
          <p:nvPr/>
        </p:nvSpPr>
        <p:spPr bwMode="auto">
          <a:xfrm>
            <a:off x="1855235" y="3250194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4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38729" name="AutoShape 41"/>
          <p:cNvCxnSpPr>
            <a:cxnSpLocks noChangeShapeType="1"/>
            <a:stCxn id="1138723" idx="5"/>
            <a:endCxn id="1138725" idx="0"/>
          </p:cNvCxnSpPr>
          <p:nvPr/>
        </p:nvCxnSpPr>
        <p:spPr bwMode="auto">
          <a:xfrm>
            <a:off x="1549400" y="3617913"/>
            <a:ext cx="63500" cy="180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8731" name="Oval 43"/>
          <p:cNvSpPr>
            <a:spLocks noChangeArrowheads="1"/>
          </p:cNvSpPr>
          <p:nvPr/>
        </p:nvSpPr>
        <p:spPr bwMode="auto">
          <a:xfrm>
            <a:off x="598488" y="2201863"/>
            <a:ext cx="758825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Z=10</a:t>
            </a:r>
          </a:p>
        </p:txBody>
      </p:sp>
      <p:sp>
        <p:nvSpPr>
          <p:cNvPr id="1138732" name="AutoShape 44"/>
          <p:cNvSpPr>
            <a:spLocks noChangeArrowheads="1"/>
          </p:cNvSpPr>
          <p:nvPr/>
        </p:nvSpPr>
        <p:spPr bwMode="auto">
          <a:xfrm>
            <a:off x="274638" y="294481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1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38733" name="AutoShape 45"/>
          <p:cNvCxnSpPr>
            <a:cxnSpLocks noChangeShapeType="1"/>
            <a:stCxn id="1138731" idx="3"/>
            <a:endCxn id="1138732" idx="0"/>
          </p:cNvCxnSpPr>
          <p:nvPr/>
        </p:nvCxnSpPr>
        <p:spPr bwMode="auto">
          <a:xfrm flipH="1">
            <a:off x="546100" y="2574925"/>
            <a:ext cx="163513" cy="355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8734" name="Oval 46"/>
          <p:cNvSpPr>
            <a:spLocks noChangeArrowheads="1"/>
          </p:cNvSpPr>
          <p:nvPr/>
        </p:nvSpPr>
        <p:spPr bwMode="auto">
          <a:xfrm>
            <a:off x="4197350" y="2746375"/>
            <a:ext cx="787400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Y=30</a:t>
            </a:r>
          </a:p>
        </p:txBody>
      </p:sp>
      <p:sp>
        <p:nvSpPr>
          <p:cNvPr id="1138735" name="Oval 47"/>
          <p:cNvSpPr>
            <a:spLocks noChangeArrowheads="1"/>
          </p:cNvSpPr>
          <p:nvPr/>
        </p:nvSpPr>
        <p:spPr bwMode="auto">
          <a:xfrm>
            <a:off x="3433763" y="2133600"/>
            <a:ext cx="788987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b="1">
                <a:latin typeface="Times New Roman" pitchFamily="18" charset="0"/>
              </a:rPr>
              <a:t>X=20</a:t>
            </a:r>
          </a:p>
        </p:txBody>
      </p:sp>
      <p:sp>
        <p:nvSpPr>
          <p:cNvPr id="1138736" name="AutoShape 48"/>
          <p:cNvSpPr>
            <a:spLocks noChangeArrowheads="1"/>
          </p:cNvSpPr>
          <p:nvPr/>
        </p:nvSpPr>
        <p:spPr bwMode="auto">
          <a:xfrm>
            <a:off x="3276600" y="319405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2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38737" name="AutoShape 49"/>
          <p:cNvSpPr>
            <a:spLocks noChangeArrowheads="1"/>
          </p:cNvSpPr>
          <p:nvPr/>
        </p:nvSpPr>
        <p:spPr bwMode="auto">
          <a:xfrm>
            <a:off x="3962400" y="323030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3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38738" name="AutoShape 50"/>
          <p:cNvSpPr>
            <a:spLocks noChangeArrowheads="1"/>
          </p:cNvSpPr>
          <p:nvPr/>
        </p:nvSpPr>
        <p:spPr bwMode="auto">
          <a:xfrm>
            <a:off x="4671437" y="323030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4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38740" name="AutoShape 52"/>
          <p:cNvCxnSpPr>
            <a:cxnSpLocks noChangeShapeType="1"/>
            <a:stCxn id="1138743" idx="5"/>
            <a:endCxn id="1138736" idx="0"/>
          </p:cNvCxnSpPr>
          <p:nvPr/>
        </p:nvCxnSpPr>
        <p:spPr bwMode="auto">
          <a:xfrm>
            <a:off x="3479800" y="3052763"/>
            <a:ext cx="68263" cy="127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8741" name="AutoShape 53"/>
          <p:cNvCxnSpPr>
            <a:cxnSpLocks noChangeShapeType="1"/>
            <a:stCxn id="1138734" idx="3"/>
            <a:endCxn id="1138737" idx="0"/>
          </p:cNvCxnSpPr>
          <p:nvPr/>
        </p:nvCxnSpPr>
        <p:spPr bwMode="auto">
          <a:xfrm flipH="1">
            <a:off x="4233863" y="3105455"/>
            <a:ext cx="78799" cy="12484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8743" name="Oval 55"/>
          <p:cNvSpPr>
            <a:spLocks noChangeArrowheads="1"/>
          </p:cNvSpPr>
          <p:nvPr/>
        </p:nvSpPr>
        <p:spPr bwMode="auto">
          <a:xfrm>
            <a:off x="2832100" y="2679700"/>
            <a:ext cx="758825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Z=10</a:t>
            </a:r>
          </a:p>
        </p:txBody>
      </p:sp>
      <p:sp>
        <p:nvSpPr>
          <p:cNvPr id="1138745" name="AutoShape 57"/>
          <p:cNvSpPr>
            <a:spLocks noChangeArrowheads="1"/>
          </p:cNvSpPr>
          <p:nvPr/>
        </p:nvSpPr>
        <p:spPr bwMode="auto">
          <a:xfrm>
            <a:off x="2667000" y="319405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1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38747" name="Line 59"/>
          <p:cNvSpPr>
            <a:spLocks noChangeShapeType="1"/>
          </p:cNvSpPr>
          <p:nvPr/>
        </p:nvSpPr>
        <p:spPr bwMode="auto">
          <a:xfrm>
            <a:off x="2143125" y="2620963"/>
            <a:ext cx="6858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21447" y="18256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10929" y="1837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94053" y="2445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02347" y="2333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71457" y="3270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81518" y="25759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7142" name="AutoShape 22"/>
          <p:cNvCxnSpPr>
            <a:cxnSpLocks noChangeShapeType="1"/>
            <a:stCxn id="1157141" idx="0"/>
            <a:endCxn id="1157138" idx="5"/>
          </p:cNvCxnSpPr>
          <p:nvPr/>
        </p:nvCxnSpPr>
        <p:spPr bwMode="auto">
          <a:xfrm flipH="1" flipV="1">
            <a:off x="5707406" y="2492680"/>
            <a:ext cx="879132" cy="70137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57147" name="AutoShape 27"/>
          <p:cNvCxnSpPr>
            <a:cxnSpLocks noChangeShapeType="1"/>
            <a:stCxn id="1157148" idx="0"/>
            <a:endCxn id="1157138" idx="3"/>
          </p:cNvCxnSpPr>
          <p:nvPr/>
        </p:nvCxnSpPr>
        <p:spPr bwMode="auto">
          <a:xfrm flipV="1">
            <a:off x="4538663" y="2492680"/>
            <a:ext cx="610844" cy="70137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57130" name="AutoShape 10"/>
          <p:cNvCxnSpPr>
            <a:cxnSpLocks noChangeShapeType="1"/>
            <a:endCxn id="1157128" idx="0"/>
          </p:cNvCxnSpPr>
          <p:nvPr/>
        </p:nvCxnSpPr>
        <p:spPr bwMode="auto">
          <a:xfrm>
            <a:off x="1016903" y="3227956"/>
            <a:ext cx="854760" cy="111544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C81D-BE29-4B04-AADD-2DF98145BB45}" type="slidenum">
              <a:rPr lang="en-US"/>
              <a:pPr/>
              <a:t>57</a:t>
            </a:fld>
            <a:endParaRPr lang="en-US"/>
          </a:p>
        </p:txBody>
      </p:sp>
      <p:sp>
        <p:nvSpPr>
          <p:cNvPr id="115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ln/>
        </p:spPr>
        <p:txBody>
          <a:bodyPr/>
          <a:lstStyle/>
          <a:p>
            <a:r>
              <a:rPr lang="en-US"/>
              <a:t>Another zig-zag</a:t>
            </a:r>
          </a:p>
        </p:txBody>
      </p:sp>
      <p:cxnSp>
        <p:nvCxnSpPr>
          <p:cNvPr id="1157124" name="AutoShape 4"/>
          <p:cNvCxnSpPr>
            <a:cxnSpLocks noChangeShapeType="1"/>
            <a:endCxn id="1157129" idx="0"/>
          </p:cNvCxnSpPr>
          <p:nvPr/>
        </p:nvCxnSpPr>
        <p:spPr bwMode="auto">
          <a:xfrm flipH="1">
            <a:off x="347663" y="2218531"/>
            <a:ext cx="1747130" cy="12104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57125" name="Oval 5"/>
          <p:cNvSpPr>
            <a:spLocks noChangeArrowheads="1"/>
          </p:cNvSpPr>
          <p:nvPr/>
        </p:nvSpPr>
        <p:spPr bwMode="auto">
          <a:xfrm>
            <a:off x="600076" y="2845077"/>
            <a:ext cx="787400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Y=10</a:t>
            </a:r>
          </a:p>
        </p:txBody>
      </p:sp>
      <p:sp>
        <p:nvSpPr>
          <p:cNvPr id="1157126" name="Oval 6"/>
          <p:cNvSpPr>
            <a:spLocks noChangeArrowheads="1"/>
          </p:cNvSpPr>
          <p:nvPr/>
        </p:nvSpPr>
        <p:spPr bwMode="auto">
          <a:xfrm>
            <a:off x="990600" y="3657600"/>
            <a:ext cx="788988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b="1">
                <a:latin typeface="Times New Roman" pitchFamily="18" charset="0"/>
              </a:rPr>
              <a:t>X=20</a:t>
            </a:r>
          </a:p>
        </p:txBody>
      </p:sp>
      <p:sp>
        <p:nvSpPr>
          <p:cNvPr id="1157127" name="AutoShape 7"/>
          <p:cNvSpPr>
            <a:spLocks noChangeArrowheads="1"/>
          </p:cNvSpPr>
          <p:nvPr/>
        </p:nvSpPr>
        <p:spPr bwMode="auto">
          <a:xfrm>
            <a:off x="609600" y="434340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2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57128" name="AutoShape 8"/>
          <p:cNvSpPr>
            <a:spLocks noChangeArrowheads="1"/>
          </p:cNvSpPr>
          <p:nvPr/>
        </p:nvSpPr>
        <p:spPr bwMode="auto">
          <a:xfrm>
            <a:off x="1600200" y="434340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3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57129" name="AutoShape 9"/>
          <p:cNvSpPr>
            <a:spLocks noChangeArrowheads="1"/>
          </p:cNvSpPr>
          <p:nvPr/>
        </p:nvSpPr>
        <p:spPr bwMode="auto">
          <a:xfrm>
            <a:off x="76200" y="342900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1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57131" name="AutoShape 11"/>
          <p:cNvCxnSpPr>
            <a:cxnSpLocks noChangeShapeType="1"/>
            <a:stCxn id="1157126" idx="3"/>
            <a:endCxn id="1157127" idx="0"/>
          </p:cNvCxnSpPr>
          <p:nvPr/>
        </p:nvCxnSpPr>
        <p:spPr bwMode="auto">
          <a:xfrm flipH="1">
            <a:off x="881063" y="4030663"/>
            <a:ext cx="225425" cy="298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57134" name="Oval 14"/>
          <p:cNvSpPr>
            <a:spLocks noChangeArrowheads="1"/>
          </p:cNvSpPr>
          <p:nvPr/>
        </p:nvSpPr>
        <p:spPr bwMode="auto">
          <a:xfrm>
            <a:off x="1524000" y="1981200"/>
            <a:ext cx="758825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Z=30</a:t>
            </a:r>
          </a:p>
        </p:txBody>
      </p:sp>
      <p:sp>
        <p:nvSpPr>
          <p:cNvPr id="1157135" name="AutoShape 15"/>
          <p:cNvSpPr>
            <a:spLocks noChangeArrowheads="1"/>
          </p:cNvSpPr>
          <p:nvPr/>
        </p:nvSpPr>
        <p:spPr bwMode="auto">
          <a:xfrm>
            <a:off x="2200275" y="280035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4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57136" name="AutoShape 16"/>
          <p:cNvCxnSpPr>
            <a:cxnSpLocks noChangeShapeType="1"/>
            <a:stCxn id="1157134" idx="4"/>
            <a:endCxn id="1157135" idx="0"/>
          </p:cNvCxnSpPr>
          <p:nvPr/>
        </p:nvCxnSpPr>
        <p:spPr bwMode="auto">
          <a:xfrm>
            <a:off x="1903413" y="2401887"/>
            <a:ext cx="568325" cy="398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57137" name="Oval 17"/>
          <p:cNvSpPr>
            <a:spLocks noChangeArrowheads="1"/>
          </p:cNvSpPr>
          <p:nvPr/>
        </p:nvSpPr>
        <p:spPr bwMode="auto">
          <a:xfrm>
            <a:off x="5830888" y="2746375"/>
            <a:ext cx="717550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z=30</a:t>
            </a:r>
          </a:p>
        </p:txBody>
      </p:sp>
      <p:sp>
        <p:nvSpPr>
          <p:cNvPr id="1157138" name="Oval 18"/>
          <p:cNvSpPr>
            <a:spLocks noChangeArrowheads="1"/>
          </p:cNvSpPr>
          <p:nvPr/>
        </p:nvSpPr>
        <p:spPr bwMode="auto">
          <a:xfrm>
            <a:off x="5033963" y="2133600"/>
            <a:ext cx="788987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b="1">
                <a:latin typeface="Times New Roman" pitchFamily="18" charset="0"/>
              </a:rPr>
              <a:t>X=20</a:t>
            </a:r>
          </a:p>
        </p:txBody>
      </p:sp>
      <p:sp>
        <p:nvSpPr>
          <p:cNvPr id="1157139" name="AutoShape 19"/>
          <p:cNvSpPr>
            <a:spLocks noChangeArrowheads="1"/>
          </p:cNvSpPr>
          <p:nvPr/>
        </p:nvSpPr>
        <p:spPr bwMode="auto">
          <a:xfrm>
            <a:off x="4876800" y="319405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2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57140" name="AutoShape 20"/>
          <p:cNvSpPr>
            <a:spLocks noChangeArrowheads="1"/>
          </p:cNvSpPr>
          <p:nvPr/>
        </p:nvSpPr>
        <p:spPr bwMode="auto">
          <a:xfrm>
            <a:off x="5562600" y="319405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3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57141" name="AutoShape 21"/>
          <p:cNvSpPr>
            <a:spLocks noChangeArrowheads="1"/>
          </p:cNvSpPr>
          <p:nvPr/>
        </p:nvSpPr>
        <p:spPr bwMode="auto">
          <a:xfrm>
            <a:off x="6315075" y="319405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4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57143" name="AutoShape 23"/>
          <p:cNvCxnSpPr>
            <a:cxnSpLocks noChangeShapeType="1"/>
            <a:stCxn id="1157146" idx="5"/>
            <a:endCxn id="1157139" idx="0"/>
          </p:cNvCxnSpPr>
          <p:nvPr/>
        </p:nvCxnSpPr>
        <p:spPr bwMode="auto">
          <a:xfrm>
            <a:off x="5070475" y="3052763"/>
            <a:ext cx="77788" cy="127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57144" name="AutoShape 24"/>
          <p:cNvCxnSpPr>
            <a:cxnSpLocks noChangeShapeType="1"/>
            <a:stCxn id="1157137" idx="3"/>
            <a:endCxn id="1157140" idx="0"/>
          </p:cNvCxnSpPr>
          <p:nvPr/>
        </p:nvCxnSpPr>
        <p:spPr bwMode="auto">
          <a:xfrm flipH="1">
            <a:off x="5834063" y="3119438"/>
            <a:ext cx="101600" cy="603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57146" name="Oval 26"/>
          <p:cNvSpPr>
            <a:spLocks noChangeArrowheads="1"/>
          </p:cNvSpPr>
          <p:nvPr/>
        </p:nvSpPr>
        <p:spPr bwMode="auto">
          <a:xfrm>
            <a:off x="4446588" y="2679700"/>
            <a:ext cx="731837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y=10</a:t>
            </a:r>
          </a:p>
        </p:txBody>
      </p:sp>
      <p:sp>
        <p:nvSpPr>
          <p:cNvPr id="1157148" name="AutoShape 28"/>
          <p:cNvSpPr>
            <a:spLocks noChangeArrowheads="1"/>
          </p:cNvSpPr>
          <p:nvPr/>
        </p:nvSpPr>
        <p:spPr bwMode="auto">
          <a:xfrm>
            <a:off x="4267200" y="319405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1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57150" name="Line 30"/>
          <p:cNvSpPr>
            <a:spLocks noChangeShapeType="1"/>
          </p:cNvSpPr>
          <p:nvPr/>
        </p:nvSpPr>
        <p:spPr bwMode="auto">
          <a:xfrm>
            <a:off x="3057525" y="2620963"/>
            <a:ext cx="1133475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124540" y="26770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44197" y="16388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56005" y="365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06623" y="2845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29947" y="18235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48438" y="27231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6A618-B511-4E9B-8CA4-A1F4F4D07F7B}"/>
              </a:ext>
            </a:extLst>
          </p:cNvPr>
          <p:cNvSpPr/>
          <p:nvPr/>
        </p:nvSpPr>
        <p:spPr>
          <a:xfrm>
            <a:off x="4280038" y="4479449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One of 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FF00"/>
                </a:solidFill>
              </a:rPr>
              <a:t>y</a:t>
            </a:r>
            <a:r>
              <a:rPr lang="en-US" sz="2000" dirty="0"/>
              <a:t> is a left child and the other is a right child</a:t>
            </a:r>
          </a:p>
          <a:p>
            <a:r>
              <a:rPr lang="en-US" sz="2000" dirty="0"/>
              <a:t>One replaces </a:t>
            </a:r>
            <a:r>
              <a:rPr lang="en-US" sz="2000" dirty="0">
                <a:solidFill>
                  <a:srgbClr val="FFFF00"/>
                </a:solidFill>
              </a:rPr>
              <a:t>z</a:t>
            </a:r>
            <a:r>
              <a:rPr lang="en-US" sz="2000" dirty="0"/>
              <a:t> by 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/>
              <a:t>, making 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/>
              <a:t> have </a:t>
            </a:r>
            <a:r>
              <a:rPr lang="en-US" sz="2000" dirty="0">
                <a:solidFill>
                  <a:srgbClr val="FFFF00"/>
                </a:solidFill>
              </a:rPr>
              <a:t>y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FF00"/>
                </a:solidFill>
              </a:rPr>
              <a:t>z</a:t>
            </a:r>
            <a:r>
              <a:rPr lang="en-US" sz="2000" dirty="0"/>
              <a:t> as its children while maintaining the in-order relationship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0791" name="AutoShape 55"/>
          <p:cNvCxnSpPr>
            <a:cxnSpLocks noChangeShapeType="1"/>
            <a:stCxn id="1140792" idx="0"/>
            <a:endCxn id="1140782" idx="3"/>
          </p:cNvCxnSpPr>
          <p:nvPr/>
        </p:nvCxnSpPr>
        <p:spPr bwMode="auto">
          <a:xfrm flipV="1">
            <a:off x="3167063" y="3181655"/>
            <a:ext cx="610844" cy="76010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3E0-CEF9-4489-8ED9-61F5C6FE0FFB}" type="slidenum">
              <a:rPr lang="en-US"/>
              <a:pPr/>
              <a:t>58</a:t>
            </a:fld>
            <a:endParaRPr lang="en-US"/>
          </a:p>
        </p:txBody>
      </p:sp>
      <p:sp>
        <p:nvSpPr>
          <p:cNvPr id="114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ln/>
        </p:spPr>
        <p:txBody>
          <a:bodyPr/>
          <a:lstStyle/>
          <a:p>
            <a:r>
              <a:rPr lang="en-US" dirty="0"/>
              <a:t>zig   </a:t>
            </a:r>
          </a:p>
        </p:txBody>
      </p:sp>
      <p:sp>
        <p:nvSpPr>
          <p:cNvPr id="1140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23634" y="1262063"/>
            <a:ext cx="3673475" cy="4495800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</a:rPr>
              <a:t>x</a:t>
            </a:r>
            <a:r>
              <a:rPr lang="en-US" sz="2400" dirty="0"/>
              <a:t> does </a:t>
            </a:r>
            <a:r>
              <a:rPr lang="en-US" sz="2400" dirty="0">
                <a:solidFill>
                  <a:srgbClr val="FFFF00"/>
                </a:solidFill>
              </a:rPr>
              <a:t>not</a:t>
            </a:r>
            <a:r>
              <a:rPr lang="en-US" sz="2400" dirty="0"/>
              <a:t> have a grandparent  </a:t>
            </a:r>
          </a:p>
          <a:p>
            <a:r>
              <a:rPr lang="en-US" sz="2400" dirty="0"/>
              <a:t>One rotates </a:t>
            </a:r>
            <a:r>
              <a:rPr lang="en-US" sz="2400" dirty="0">
                <a:solidFill>
                  <a:srgbClr val="FFFF00"/>
                </a:solidFill>
              </a:rPr>
              <a:t>x</a:t>
            </a:r>
            <a:r>
              <a:rPr lang="en-US" sz="2400" dirty="0"/>
              <a:t> over </a:t>
            </a:r>
            <a:r>
              <a:rPr lang="en-US" sz="2400" dirty="0">
                <a:solidFill>
                  <a:srgbClr val="FFFF00"/>
                </a:solidFill>
              </a:rPr>
              <a:t>y</a:t>
            </a:r>
            <a:r>
              <a:rPr lang="en-US" sz="2400" dirty="0"/>
              <a:t>, making </a:t>
            </a:r>
            <a:r>
              <a:rPr lang="en-US" sz="2400" dirty="0" err="1">
                <a:solidFill>
                  <a:srgbClr val="FFFF00"/>
                </a:solidFill>
              </a:rPr>
              <a:t>x’s</a:t>
            </a:r>
            <a:r>
              <a:rPr lang="en-US" sz="2400" dirty="0"/>
              <a:t> children be the node y and one of </a:t>
            </a:r>
            <a:r>
              <a:rPr lang="en-US" sz="2400" dirty="0" err="1">
                <a:solidFill>
                  <a:srgbClr val="FFFF00"/>
                </a:solidFill>
              </a:rPr>
              <a:t>x’s</a:t>
            </a:r>
            <a:r>
              <a:rPr lang="en-US" sz="2400" dirty="0"/>
              <a:t> former children </a:t>
            </a:r>
            <a:r>
              <a:rPr lang="en-US" sz="2400" dirty="0">
                <a:solidFill>
                  <a:srgbClr val="FFFF00"/>
                </a:solidFill>
              </a:rPr>
              <a:t>w</a:t>
            </a:r>
            <a:r>
              <a:rPr lang="en-US" sz="2400" dirty="0"/>
              <a:t> while maintaining the inorder relationship</a:t>
            </a:r>
          </a:p>
        </p:txBody>
      </p:sp>
      <p:sp>
        <p:nvSpPr>
          <p:cNvPr id="1140782" name="Oval 46"/>
          <p:cNvSpPr>
            <a:spLocks noChangeArrowheads="1"/>
          </p:cNvSpPr>
          <p:nvPr/>
        </p:nvSpPr>
        <p:spPr bwMode="auto">
          <a:xfrm>
            <a:off x="3662363" y="2822575"/>
            <a:ext cx="788987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b="1">
                <a:latin typeface="Times New Roman" pitchFamily="18" charset="0"/>
              </a:rPr>
              <a:t>X=20</a:t>
            </a:r>
          </a:p>
        </p:txBody>
      </p:sp>
      <p:sp>
        <p:nvSpPr>
          <p:cNvPr id="1140783" name="AutoShape 47"/>
          <p:cNvSpPr>
            <a:spLocks noChangeArrowheads="1"/>
          </p:cNvSpPr>
          <p:nvPr/>
        </p:nvSpPr>
        <p:spPr bwMode="auto">
          <a:xfrm>
            <a:off x="3505200" y="394176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2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40784" name="AutoShape 48"/>
          <p:cNvSpPr>
            <a:spLocks noChangeArrowheads="1"/>
          </p:cNvSpPr>
          <p:nvPr/>
        </p:nvSpPr>
        <p:spPr bwMode="auto">
          <a:xfrm>
            <a:off x="4191000" y="394176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3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40785" name="AutoShape 49"/>
          <p:cNvSpPr>
            <a:spLocks noChangeArrowheads="1"/>
          </p:cNvSpPr>
          <p:nvPr/>
        </p:nvSpPr>
        <p:spPr bwMode="auto">
          <a:xfrm>
            <a:off x="4943475" y="394176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4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40786" name="AutoShape 50"/>
          <p:cNvCxnSpPr>
            <a:cxnSpLocks noChangeShapeType="1"/>
            <a:stCxn id="1140785" idx="0"/>
          </p:cNvCxnSpPr>
          <p:nvPr/>
        </p:nvCxnSpPr>
        <p:spPr bwMode="auto">
          <a:xfrm flipH="1" flipV="1">
            <a:off x="4388998" y="3170381"/>
            <a:ext cx="825940" cy="77138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40787" name="AutoShape 51"/>
          <p:cNvCxnSpPr>
            <a:cxnSpLocks noChangeShapeType="1"/>
            <a:stCxn id="1140790" idx="5"/>
            <a:endCxn id="1140783" idx="0"/>
          </p:cNvCxnSpPr>
          <p:nvPr/>
        </p:nvCxnSpPr>
        <p:spPr bwMode="auto">
          <a:xfrm>
            <a:off x="3720088" y="3749980"/>
            <a:ext cx="56575" cy="19178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40788" name="AutoShape 52"/>
          <p:cNvCxnSpPr>
            <a:cxnSpLocks noChangeShapeType="1"/>
            <a:stCxn id="1140781" idx="3"/>
            <a:endCxn id="1140784" idx="0"/>
          </p:cNvCxnSpPr>
          <p:nvPr/>
        </p:nvCxnSpPr>
        <p:spPr bwMode="auto">
          <a:xfrm flipH="1">
            <a:off x="4462463" y="3749979"/>
            <a:ext cx="59949" cy="19178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40790" name="Oval 54"/>
          <p:cNvSpPr>
            <a:spLocks noChangeArrowheads="1"/>
          </p:cNvSpPr>
          <p:nvPr/>
        </p:nvSpPr>
        <p:spPr bwMode="auto">
          <a:xfrm>
            <a:off x="3048000" y="3390900"/>
            <a:ext cx="787400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Y=10</a:t>
            </a:r>
          </a:p>
        </p:txBody>
      </p:sp>
      <p:sp>
        <p:nvSpPr>
          <p:cNvPr id="1140792" name="AutoShape 56"/>
          <p:cNvSpPr>
            <a:spLocks noChangeArrowheads="1"/>
          </p:cNvSpPr>
          <p:nvPr/>
        </p:nvSpPr>
        <p:spPr bwMode="auto">
          <a:xfrm>
            <a:off x="2895600" y="394176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1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40794" name="Line 58"/>
          <p:cNvSpPr>
            <a:spLocks noChangeShapeType="1"/>
          </p:cNvSpPr>
          <p:nvPr/>
        </p:nvSpPr>
        <p:spPr bwMode="auto">
          <a:xfrm>
            <a:off x="2828925" y="2768600"/>
            <a:ext cx="609600" cy="3048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0797" name="AutoShape 61"/>
          <p:cNvSpPr>
            <a:spLocks noChangeArrowheads="1"/>
          </p:cNvSpPr>
          <p:nvPr/>
        </p:nvSpPr>
        <p:spPr bwMode="auto">
          <a:xfrm flipH="1">
            <a:off x="2123830" y="3334266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4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40799" name="AutoShape 63"/>
          <p:cNvSpPr>
            <a:spLocks noChangeArrowheads="1"/>
          </p:cNvSpPr>
          <p:nvPr/>
        </p:nvSpPr>
        <p:spPr bwMode="auto">
          <a:xfrm flipH="1">
            <a:off x="788988" y="277018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2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40802" name="AutoShape 66"/>
          <p:cNvCxnSpPr>
            <a:cxnSpLocks noChangeShapeType="1"/>
            <a:stCxn id="1140796" idx="5"/>
            <a:endCxn id="38" idx="0"/>
          </p:cNvCxnSpPr>
          <p:nvPr/>
        </p:nvCxnSpPr>
        <p:spPr bwMode="auto">
          <a:xfrm flipH="1">
            <a:off x="1701801" y="3148317"/>
            <a:ext cx="74036" cy="28897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40803" name="AutoShape 67"/>
          <p:cNvCxnSpPr>
            <a:cxnSpLocks noChangeShapeType="1"/>
            <a:stCxn id="1140795" idx="5"/>
            <a:endCxn id="1140799" idx="0"/>
          </p:cNvCxnSpPr>
          <p:nvPr/>
        </p:nvCxnSpPr>
        <p:spPr bwMode="auto">
          <a:xfrm flipH="1">
            <a:off x="1060450" y="2628900"/>
            <a:ext cx="276225" cy="127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40804" name="Oval 68"/>
          <p:cNvSpPr>
            <a:spLocks noChangeArrowheads="1"/>
          </p:cNvSpPr>
          <p:nvPr/>
        </p:nvSpPr>
        <p:spPr bwMode="auto">
          <a:xfrm flipH="1">
            <a:off x="614363" y="1676400"/>
            <a:ext cx="733425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b="1">
                <a:latin typeface="Times New Roman" pitchFamily="18" charset="0"/>
              </a:rPr>
              <a:t>y=10</a:t>
            </a:r>
          </a:p>
        </p:txBody>
      </p:sp>
      <p:cxnSp>
        <p:nvCxnSpPr>
          <p:cNvPr id="1140805" name="AutoShape 69"/>
          <p:cNvCxnSpPr>
            <a:cxnSpLocks noChangeShapeType="1"/>
            <a:stCxn id="1140804" idx="3"/>
            <a:endCxn id="1140797" idx="0"/>
          </p:cNvCxnSpPr>
          <p:nvPr/>
        </p:nvCxnSpPr>
        <p:spPr bwMode="auto">
          <a:xfrm>
            <a:off x="1240380" y="2035480"/>
            <a:ext cx="1154912" cy="129878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40806" name="AutoShape 70"/>
          <p:cNvSpPr>
            <a:spLocks noChangeArrowheads="1"/>
          </p:cNvSpPr>
          <p:nvPr/>
        </p:nvSpPr>
        <p:spPr bwMode="auto">
          <a:xfrm flipH="1">
            <a:off x="228600" y="216058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1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40807" name="AutoShape 71"/>
          <p:cNvCxnSpPr>
            <a:cxnSpLocks noChangeShapeType="1"/>
            <a:stCxn id="1140804" idx="5"/>
            <a:endCxn id="1140806" idx="0"/>
          </p:cNvCxnSpPr>
          <p:nvPr/>
        </p:nvCxnSpPr>
        <p:spPr bwMode="auto">
          <a:xfrm flipH="1">
            <a:off x="500063" y="2049463"/>
            <a:ext cx="220662" cy="968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8" name="AutoShape 61"/>
          <p:cNvSpPr>
            <a:spLocks noChangeArrowheads="1"/>
          </p:cNvSpPr>
          <p:nvPr/>
        </p:nvSpPr>
        <p:spPr bwMode="auto">
          <a:xfrm flipH="1">
            <a:off x="1351209" y="3437291"/>
            <a:ext cx="701184" cy="611386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>
                <a:latin typeface="Times New Roman" pitchFamily="18" charset="0"/>
              </a:rPr>
              <a:t>T</a:t>
            </a:r>
            <a:r>
              <a:rPr lang="en-US" sz="1400" baseline="-25000" dirty="0">
                <a:latin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40977" y="30679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29083" y="19602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37155" y="15909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12257" y="2446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20819" y="33595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82025" y="25712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40795" name="Oval 59"/>
          <p:cNvSpPr>
            <a:spLocks noChangeArrowheads="1"/>
          </p:cNvSpPr>
          <p:nvPr/>
        </p:nvSpPr>
        <p:spPr bwMode="auto">
          <a:xfrm flipH="1">
            <a:off x="1228725" y="2255838"/>
            <a:ext cx="731838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x=20</a:t>
            </a:r>
          </a:p>
        </p:txBody>
      </p:sp>
      <p:sp>
        <p:nvSpPr>
          <p:cNvPr id="1140796" name="Oval 60"/>
          <p:cNvSpPr>
            <a:spLocks noChangeArrowheads="1"/>
          </p:cNvSpPr>
          <p:nvPr/>
        </p:nvSpPr>
        <p:spPr bwMode="auto">
          <a:xfrm flipH="1">
            <a:off x="1660525" y="2789238"/>
            <a:ext cx="787400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w=30</a:t>
            </a:r>
          </a:p>
        </p:txBody>
      </p:sp>
      <p:sp>
        <p:nvSpPr>
          <p:cNvPr id="1140781" name="Oval 45"/>
          <p:cNvSpPr>
            <a:spLocks noChangeArrowheads="1"/>
          </p:cNvSpPr>
          <p:nvPr/>
        </p:nvSpPr>
        <p:spPr bwMode="auto">
          <a:xfrm>
            <a:off x="4398963" y="3390900"/>
            <a:ext cx="842962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>
                <a:latin typeface="Times New Roman" pitchFamily="18" charset="0"/>
              </a:rPr>
              <a:t>W=30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2807" name="AutoShape 23"/>
          <p:cNvCxnSpPr>
            <a:cxnSpLocks noChangeShapeType="1"/>
            <a:stCxn id="1142806" idx="0"/>
            <a:endCxn id="1142803" idx="5"/>
          </p:cNvCxnSpPr>
          <p:nvPr/>
        </p:nvCxnSpPr>
        <p:spPr bwMode="auto">
          <a:xfrm flipH="1" flipV="1">
            <a:off x="6122999" y="3189039"/>
            <a:ext cx="844539" cy="75272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42812" name="AutoShape 28"/>
          <p:cNvCxnSpPr>
            <a:cxnSpLocks noChangeShapeType="1"/>
            <a:stCxn id="1142813" idx="0"/>
            <a:endCxn id="1142803" idx="3"/>
          </p:cNvCxnSpPr>
          <p:nvPr/>
        </p:nvCxnSpPr>
        <p:spPr bwMode="auto">
          <a:xfrm flipV="1">
            <a:off x="4919663" y="3189039"/>
            <a:ext cx="645437" cy="75272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F8E-AA29-435B-A560-CBD4323C1FAA}" type="slidenum">
              <a:rPr lang="en-US"/>
              <a:pPr/>
              <a:t>59</a:t>
            </a:fld>
            <a:endParaRPr lang="en-US"/>
          </a:p>
        </p:txBody>
      </p:sp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ln/>
        </p:spPr>
        <p:txBody>
          <a:bodyPr/>
          <a:lstStyle/>
          <a:p>
            <a:r>
              <a:rPr lang="en-US"/>
              <a:t>Another zig </a:t>
            </a:r>
          </a:p>
        </p:txBody>
      </p:sp>
      <p:sp>
        <p:nvSpPr>
          <p:cNvPr id="1142791" name="AutoShape 7"/>
          <p:cNvSpPr>
            <a:spLocks noChangeArrowheads="1"/>
          </p:cNvSpPr>
          <p:nvPr/>
        </p:nvSpPr>
        <p:spPr bwMode="auto">
          <a:xfrm>
            <a:off x="1752600" y="409733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1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42792" name="AutoShape 8"/>
          <p:cNvSpPr>
            <a:spLocks noChangeArrowheads="1"/>
          </p:cNvSpPr>
          <p:nvPr/>
        </p:nvSpPr>
        <p:spPr bwMode="auto">
          <a:xfrm>
            <a:off x="2438400" y="409733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2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42793" name="AutoShape 9"/>
          <p:cNvSpPr>
            <a:spLocks noChangeArrowheads="1"/>
          </p:cNvSpPr>
          <p:nvPr/>
        </p:nvSpPr>
        <p:spPr bwMode="auto">
          <a:xfrm>
            <a:off x="3087688" y="346868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3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42795" name="AutoShape 11"/>
          <p:cNvCxnSpPr>
            <a:cxnSpLocks noChangeShapeType="1"/>
            <a:stCxn id="1142790" idx="3"/>
            <a:endCxn id="1142791" idx="0"/>
          </p:cNvCxnSpPr>
          <p:nvPr/>
        </p:nvCxnSpPr>
        <p:spPr bwMode="auto">
          <a:xfrm flipH="1">
            <a:off x="2024063" y="3843338"/>
            <a:ext cx="47625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42796" name="AutoShape 12"/>
          <p:cNvCxnSpPr>
            <a:cxnSpLocks noChangeShapeType="1"/>
            <a:stCxn id="1142790" idx="5"/>
            <a:endCxn id="1142792" idx="0"/>
          </p:cNvCxnSpPr>
          <p:nvPr/>
        </p:nvCxnSpPr>
        <p:spPr bwMode="auto">
          <a:xfrm>
            <a:off x="2667000" y="3843338"/>
            <a:ext cx="42863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42797" name="AutoShape 13"/>
          <p:cNvCxnSpPr>
            <a:cxnSpLocks noChangeShapeType="1"/>
            <a:stCxn id="1142789" idx="5"/>
            <a:endCxn id="1142793" idx="0"/>
          </p:cNvCxnSpPr>
          <p:nvPr/>
        </p:nvCxnSpPr>
        <p:spPr bwMode="auto">
          <a:xfrm>
            <a:off x="3103563" y="3276600"/>
            <a:ext cx="255587" cy="177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42798" name="Oval 14"/>
          <p:cNvSpPr>
            <a:spLocks noChangeArrowheads="1"/>
          </p:cNvSpPr>
          <p:nvPr/>
        </p:nvSpPr>
        <p:spPr bwMode="auto">
          <a:xfrm>
            <a:off x="3048000" y="2286000"/>
            <a:ext cx="787400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Y=30</a:t>
            </a:r>
          </a:p>
        </p:txBody>
      </p:sp>
      <p:cxnSp>
        <p:nvCxnSpPr>
          <p:cNvPr id="1142799" name="AutoShape 15"/>
          <p:cNvCxnSpPr>
            <a:cxnSpLocks noChangeShapeType="1"/>
          </p:cNvCxnSpPr>
          <p:nvPr/>
        </p:nvCxnSpPr>
        <p:spPr bwMode="auto">
          <a:xfrm flipH="1">
            <a:off x="2452018" y="2645080"/>
            <a:ext cx="681412" cy="91909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42800" name="AutoShape 16"/>
          <p:cNvSpPr>
            <a:spLocks noChangeArrowheads="1"/>
          </p:cNvSpPr>
          <p:nvPr/>
        </p:nvSpPr>
        <p:spPr bwMode="auto">
          <a:xfrm>
            <a:off x="3657600" y="281940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4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42801" name="AutoShape 17"/>
          <p:cNvCxnSpPr>
            <a:cxnSpLocks noChangeShapeType="1"/>
            <a:stCxn id="1142798" idx="5"/>
            <a:endCxn id="1142800" idx="0"/>
          </p:cNvCxnSpPr>
          <p:nvPr/>
        </p:nvCxnSpPr>
        <p:spPr bwMode="auto">
          <a:xfrm>
            <a:off x="3720088" y="2645080"/>
            <a:ext cx="208975" cy="1743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42802" name="Oval 18"/>
          <p:cNvSpPr>
            <a:spLocks noChangeArrowheads="1"/>
          </p:cNvSpPr>
          <p:nvPr/>
        </p:nvSpPr>
        <p:spPr bwMode="auto">
          <a:xfrm>
            <a:off x="6178550" y="3462338"/>
            <a:ext cx="787400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Y=30</a:t>
            </a:r>
          </a:p>
        </p:txBody>
      </p:sp>
      <p:sp>
        <p:nvSpPr>
          <p:cNvPr id="1142803" name="Oval 19"/>
          <p:cNvSpPr>
            <a:spLocks noChangeArrowheads="1"/>
          </p:cNvSpPr>
          <p:nvPr/>
        </p:nvSpPr>
        <p:spPr bwMode="auto">
          <a:xfrm>
            <a:off x="5449556" y="2829959"/>
            <a:ext cx="788987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b="1">
                <a:latin typeface="Times New Roman" pitchFamily="18" charset="0"/>
              </a:rPr>
              <a:t>X=20</a:t>
            </a:r>
          </a:p>
        </p:txBody>
      </p:sp>
      <p:sp>
        <p:nvSpPr>
          <p:cNvPr id="1142804" name="AutoShape 20"/>
          <p:cNvSpPr>
            <a:spLocks noChangeArrowheads="1"/>
          </p:cNvSpPr>
          <p:nvPr/>
        </p:nvSpPr>
        <p:spPr bwMode="auto">
          <a:xfrm>
            <a:off x="5257800" y="394176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2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42805" name="AutoShape 21"/>
          <p:cNvSpPr>
            <a:spLocks noChangeArrowheads="1"/>
          </p:cNvSpPr>
          <p:nvPr/>
        </p:nvSpPr>
        <p:spPr bwMode="auto">
          <a:xfrm>
            <a:off x="5943600" y="394176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3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42806" name="AutoShape 22"/>
          <p:cNvSpPr>
            <a:spLocks noChangeArrowheads="1"/>
          </p:cNvSpPr>
          <p:nvPr/>
        </p:nvSpPr>
        <p:spPr bwMode="auto">
          <a:xfrm>
            <a:off x="6696075" y="394176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4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42808" name="AutoShape 24"/>
          <p:cNvCxnSpPr>
            <a:cxnSpLocks noChangeShapeType="1"/>
            <a:stCxn id="1142811" idx="5"/>
            <a:endCxn id="1142804" idx="0"/>
          </p:cNvCxnSpPr>
          <p:nvPr/>
        </p:nvCxnSpPr>
        <p:spPr bwMode="auto">
          <a:xfrm>
            <a:off x="5492750" y="3763963"/>
            <a:ext cx="36513" cy="1635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42809" name="AutoShape 25"/>
          <p:cNvCxnSpPr>
            <a:cxnSpLocks noChangeShapeType="1"/>
            <a:stCxn id="1142802" idx="3"/>
            <a:endCxn id="1142805" idx="0"/>
          </p:cNvCxnSpPr>
          <p:nvPr/>
        </p:nvCxnSpPr>
        <p:spPr bwMode="auto">
          <a:xfrm flipH="1">
            <a:off x="6215063" y="3835400"/>
            <a:ext cx="79375" cy="920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42811" name="Oval 27"/>
          <p:cNvSpPr>
            <a:spLocks noChangeArrowheads="1"/>
          </p:cNvSpPr>
          <p:nvPr/>
        </p:nvSpPr>
        <p:spPr bwMode="auto">
          <a:xfrm>
            <a:off x="4773613" y="3390900"/>
            <a:ext cx="842962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W=10</a:t>
            </a:r>
          </a:p>
        </p:txBody>
      </p:sp>
      <p:sp>
        <p:nvSpPr>
          <p:cNvPr id="1142813" name="AutoShape 29"/>
          <p:cNvSpPr>
            <a:spLocks noChangeArrowheads="1"/>
          </p:cNvSpPr>
          <p:nvPr/>
        </p:nvSpPr>
        <p:spPr bwMode="auto">
          <a:xfrm>
            <a:off x="4648200" y="394176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1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42815" name="Line 31"/>
          <p:cNvSpPr>
            <a:spLocks noChangeShapeType="1"/>
          </p:cNvSpPr>
          <p:nvPr/>
        </p:nvSpPr>
        <p:spPr bwMode="auto">
          <a:xfrm>
            <a:off x="4114800" y="2819400"/>
            <a:ext cx="1076325" cy="254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238543" y="2746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96509" y="33418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41700" y="19602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2366" y="34165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75714" y="34279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33444" y="266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42789" name="Oval 5"/>
          <p:cNvSpPr>
            <a:spLocks noChangeArrowheads="1"/>
          </p:cNvSpPr>
          <p:nvPr/>
        </p:nvSpPr>
        <p:spPr bwMode="auto">
          <a:xfrm>
            <a:off x="2430463" y="2903538"/>
            <a:ext cx="788987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b="1">
                <a:latin typeface="Times New Roman" pitchFamily="18" charset="0"/>
              </a:rPr>
              <a:t>X=20</a:t>
            </a:r>
          </a:p>
        </p:txBody>
      </p:sp>
      <p:sp>
        <p:nvSpPr>
          <p:cNvPr id="1142790" name="Oval 6"/>
          <p:cNvSpPr>
            <a:spLocks noChangeArrowheads="1"/>
          </p:cNvSpPr>
          <p:nvPr/>
        </p:nvSpPr>
        <p:spPr bwMode="auto">
          <a:xfrm>
            <a:off x="1947863" y="3470275"/>
            <a:ext cx="842962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W=10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9776-57BC-4884-8A79-60D4B285DEB9}" type="slidenum">
              <a:rPr lang="en-US"/>
              <a:pPr/>
              <a:t>6</a:t>
            </a:fld>
            <a:endParaRPr lang="en-US"/>
          </a:p>
        </p:txBody>
      </p:sp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30213"/>
            <a:ext cx="7010400" cy="622300"/>
          </a:xfrm>
        </p:spPr>
        <p:txBody>
          <a:bodyPr/>
          <a:lstStyle/>
          <a:p>
            <a:r>
              <a:rPr lang="en-US" dirty="0"/>
              <a:t>Binary Search Trees</a:t>
            </a:r>
            <a:endParaRPr lang="en-US" sz="4000" dirty="0"/>
          </a:p>
        </p:txBody>
      </p:sp>
      <p:sp>
        <p:nvSpPr>
          <p:cNvPr id="8857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04799" y="1258094"/>
            <a:ext cx="6994525" cy="1600200"/>
          </a:xfrm>
        </p:spPr>
        <p:txBody>
          <a:bodyPr/>
          <a:lstStyle/>
          <a:p>
            <a:r>
              <a:rPr lang="en-US" sz="2400" dirty="0"/>
              <a:t>An in-order traversal of a binary search trees visits the keys in increasing order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00200" y="2667000"/>
            <a:ext cx="5181600" cy="2193925"/>
            <a:chOff x="2953" y="2544"/>
            <a:chExt cx="2496" cy="1142"/>
          </a:xfrm>
        </p:grpSpPr>
        <p:sp>
          <p:nvSpPr>
            <p:cNvPr id="885766" name="Oval 6"/>
            <p:cNvSpPr>
              <a:spLocks noChangeArrowheads="1"/>
            </p:cNvSpPr>
            <p:nvPr/>
          </p:nvSpPr>
          <p:spPr bwMode="auto">
            <a:xfrm>
              <a:off x="4080" y="2544"/>
              <a:ext cx="202" cy="2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885767" name="Oval 7"/>
            <p:cNvSpPr>
              <a:spLocks noChangeArrowheads="1"/>
            </p:cNvSpPr>
            <p:nvPr/>
          </p:nvSpPr>
          <p:spPr bwMode="auto">
            <a:xfrm>
              <a:off x="4969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885768" name="Oval 8"/>
            <p:cNvSpPr>
              <a:spLocks noChangeArrowheads="1"/>
            </p:cNvSpPr>
            <p:nvPr/>
          </p:nvSpPr>
          <p:spPr bwMode="auto">
            <a:xfrm>
              <a:off x="3480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885769" name="Oval 9"/>
            <p:cNvSpPr>
              <a:spLocks noChangeArrowheads="1"/>
            </p:cNvSpPr>
            <p:nvPr/>
          </p:nvSpPr>
          <p:spPr bwMode="auto">
            <a:xfrm>
              <a:off x="3850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885770" name="Rectangle 10"/>
            <p:cNvSpPr>
              <a:spLocks noChangeAspect="1" noChangeArrowheads="1"/>
            </p:cNvSpPr>
            <p:nvPr/>
          </p:nvSpPr>
          <p:spPr bwMode="auto">
            <a:xfrm>
              <a:off x="3694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5771" name="Rectangle 11"/>
            <p:cNvSpPr>
              <a:spLocks noChangeAspect="1" noChangeArrowheads="1"/>
            </p:cNvSpPr>
            <p:nvPr/>
          </p:nvSpPr>
          <p:spPr bwMode="auto">
            <a:xfrm>
              <a:off x="4063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5772" name="Rectangle 12"/>
            <p:cNvSpPr>
              <a:spLocks noChangeAspect="1" noChangeArrowheads="1"/>
            </p:cNvSpPr>
            <p:nvPr/>
          </p:nvSpPr>
          <p:spPr bwMode="auto">
            <a:xfrm>
              <a:off x="5304" y="3206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5773" name="AutoShape 13"/>
            <p:cNvCxnSpPr>
              <a:cxnSpLocks noChangeShapeType="1"/>
              <a:stCxn id="885766" idx="3"/>
              <a:endCxn id="885768" idx="7"/>
            </p:cNvCxnSpPr>
            <p:nvPr/>
          </p:nvCxnSpPr>
          <p:spPr bwMode="auto">
            <a:xfrm flipH="1">
              <a:off x="3652" y="2721"/>
              <a:ext cx="458" cy="1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74" name="AutoShape 14"/>
            <p:cNvCxnSpPr>
              <a:cxnSpLocks noChangeShapeType="1"/>
              <a:stCxn id="885767" idx="1"/>
              <a:endCxn id="885766" idx="5"/>
            </p:cNvCxnSpPr>
            <p:nvPr/>
          </p:nvCxnSpPr>
          <p:spPr bwMode="auto">
            <a:xfrm flipH="1" flipV="1">
              <a:off x="4252" y="2722"/>
              <a:ext cx="746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75" name="AutoShape 15"/>
            <p:cNvCxnSpPr>
              <a:cxnSpLocks noChangeShapeType="1"/>
              <a:stCxn id="885772" idx="0"/>
              <a:endCxn id="885767" idx="5"/>
            </p:cNvCxnSpPr>
            <p:nvPr/>
          </p:nvCxnSpPr>
          <p:spPr bwMode="auto">
            <a:xfrm flipH="1" flipV="1">
              <a:off x="5141" y="3044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76" name="AutoShape 16"/>
            <p:cNvCxnSpPr>
              <a:cxnSpLocks noChangeShapeType="1"/>
              <a:stCxn id="885786" idx="7"/>
              <a:endCxn id="885767" idx="3"/>
            </p:cNvCxnSpPr>
            <p:nvPr/>
          </p:nvCxnSpPr>
          <p:spPr bwMode="auto">
            <a:xfrm flipV="1">
              <a:off x="4830" y="3044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77" name="AutoShape 17"/>
            <p:cNvCxnSpPr>
              <a:cxnSpLocks noChangeShapeType="1"/>
              <a:stCxn id="885771" idx="0"/>
              <a:endCxn id="885769" idx="5"/>
            </p:cNvCxnSpPr>
            <p:nvPr/>
          </p:nvCxnSpPr>
          <p:spPr bwMode="auto">
            <a:xfrm flipH="1" flipV="1">
              <a:off x="402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78" name="AutoShape 18"/>
            <p:cNvCxnSpPr>
              <a:cxnSpLocks noChangeShapeType="1"/>
              <a:stCxn id="885770" idx="0"/>
              <a:endCxn id="885769" idx="3"/>
            </p:cNvCxnSpPr>
            <p:nvPr/>
          </p:nvCxnSpPr>
          <p:spPr bwMode="auto">
            <a:xfrm flipV="1">
              <a:off x="3767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79" name="AutoShape 19"/>
            <p:cNvCxnSpPr>
              <a:cxnSpLocks noChangeShapeType="1"/>
              <a:stCxn id="885781" idx="7"/>
              <a:endCxn id="885768" idx="3"/>
            </p:cNvCxnSpPr>
            <p:nvPr/>
          </p:nvCxnSpPr>
          <p:spPr bwMode="auto">
            <a:xfrm flipV="1">
              <a:off x="3282" y="3044"/>
              <a:ext cx="227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80" name="AutoShape 20"/>
            <p:cNvCxnSpPr>
              <a:cxnSpLocks noChangeShapeType="1"/>
              <a:stCxn id="885769" idx="1"/>
              <a:endCxn id="885768" idx="5"/>
            </p:cNvCxnSpPr>
            <p:nvPr/>
          </p:nvCxnSpPr>
          <p:spPr bwMode="auto">
            <a:xfrm flipH="1" flipV="1">
              <a:off x="3652" y="3044"/>
              <a:ext cx="22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5781" name="Oval 21"/>
            <p:cNvSpPr>
              <a:spLocks noChangeArrowheads="1"/>
            </p:cNvSpPr>
            <p:nvPr/>
          </p:nvSpPr>
          <p:spPr bwMode="auto">
            <a:xfrm>
              <a:off x="3110" y="3178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885782" name="Rectangle 22"/>
            <p:cNvSpPr>
              <a:spLocks noChangeAspect="1" noChangeArrowheads="1"/>
            </p:cNvSpPr>
            <p:nvPr/>
          </p:nvSpPr>
          <p:spPr bwMode="auto">
            <a:xfrm>
              <a:off x="295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5783" name="Rectangle 23"/>
            <p:cNvSpPr>
              <a:spLocks noChangeAspect="1" noChangeArrowheads="1"/>
            </p:cNvSpPr>
            <p:nvPr/>
          </p:nvSpPr>
          <p:spPr bwMode="auto">
            <a:xfrm>
              <a:off x="332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5784" name="AutoShape 24"/>
            <p:cNvCxnSpPr>
              <a:cxnSpLocks noChangeShapeType="1"/>
              <a:stCxn id="885783" idx="0"/>
              <a:endCxn id="885781" idx="5"/>
            </p:cNvCxnSpPr>
            <p:nvPr/>
          </p:nvCxnSpPr>
          <p:spPr bwMode="auto">
            <a:xfrm flipH="1" flipV="1">
              <a:off x="328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85" name="AutoShape 25"/>
            <p:cNvCxnSpPr>
              <a:cxnSpLocks noChangeShapeType="1"/>
              <a:stCxn id="885782" idx="0"/>
              <a:endCxn id="885781" idx="3"/>
            </p:cNvCxnSpPr>
            <p:nvPr/>
          </p:nvCxnSpPr>
          <p:spPr bwMode="auto">
            <a:xfrm flipV="1">
              <a:off x="3026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5786" name="Oval 26"/>
            <p:cNvSpPr>
              <a:spLocks noChangeArrowheads="1"/>
            </p:cNvSpPr>
            <p:nvPr/>
          </p:nvSpPr>
          <p:spPr bwMode="auto">
            <a:xfrm>
              <a:off x="4658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885787" name="Rectangle 27"/>
            <p:cNvSpPr>
              <a:spLocks noChangeAspect="1" noChangeArrowheads="1"/>
            </p:cNvSpPr>
            <p:nvPr/>
          </p:nvSpPr>
          <p:spPr bwMode="auto">
            <a:xfrm>
              <a:off x="4502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5788" name="Rectangle 28"/>
            <p:cNvSpPr>
              <a:spLocks noChangeAspect="1" noChangeArrowheads="1"/>
            </p:cNvSpPr>
            <p:nvPr/>
          </p:nvSpPr>
          <p:spPr bwMode="auto">
            <a:xfrm>
              <a:off x="4871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5789" name="AutoShape 29"/>
            <p:cNvCxnSpPr>
              <a:cxnSpLocks noChangeShapeType="1"/>
              <a:stCxn id="885788" idx="0"/>
              <a:endCxn id="885786" idx="5"/>
            </p:cNvCxnSpPr>
            <p:nvPr/>
          </p:nvCxnSpPr>
          <p:spPr bwMode="auto">
            <a:xfrm flipH="1" flipV="1">
              <a:off x="4830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90" name="AutoShape 30"/>
            <p:cNvCxnSpPr>
              <a:cxnSpLocks noChangeShapeType="1"/>
              <a:stCxn id="885787" idx="0"/>
              <a:endCxn id="885786" idx="3"/>
            </p:cNvCxnSpPr>
            <p:nvPr/>
          </p:nvCxnSpPr>
          <p:spPr bwMode="auto">
            <a:xfrm flipV="1">
              <a:off x="4575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486840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943600"/>
            <a:ext cx="2133600" cy="457200"/>
          </a:xfrm>
        </p:spPr>
        <p:txBody>
          <a:bodyPr/>
          <a:lstStyle/>
          <a:p>
            <a:fld id="{90602963-D5C6-4369-BF98-A43EFE335D24}" type="slidenum">
              <a:rPr lang="en-US"/>
              <a:pPr/>
              <a:t>60</a:t>
            </a:fld>
            <a:endParaRPr lang="en-US"/>
          </a:p>
        </p:txBody>
      </p:sp>
      <p:sp>
        <p:nvSpPr>
          <p:cNvPr id="115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152400"/>
            <a:ext cx="3452811" cy="685800"/>
          </a:xfrm>
          <a:ln/>
        </p:spPr>
        <p:txBody>
          <a:bodyPr/>
          <a:lstStyle/>
          <a:p>
            <a:r>
              <a:rPr lang="en-US" sz="3200" dirty="0">
                <a:effectLst/>
              </a:rPr>
              <a:t>Splaying Summary</a:t>
            </a:r>
          </a:p>
        </p:txBody>
      </p:sp>
      <p:sp>
        <p:nvSpPr>
          <p:cNvPr id="1151014" name="Text Box 38"/>
          <p:cNvSpPr txBox="1">
            <a:spLocks noChangeArrowheads="1"/>
          </p:cNvSpPr>
          <p:nvPr/>
        </p:nvSpPr>
        <p:spPr bwMode="auto">
          <a:xfrm>
            <a:off x="4227513" y="124421"/>
            <a:ext cx="4648200" cy="92333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3" indent="-169863" eaLnBrk="1" hangingPunct="1"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169863" algn="l"/>
              </a:tabLst>
            </a:pPr>
            <a:r>
              <a:rPr lang="en-US" dirty="0">
                <a:latin typeface="Arial Narrow" pitchFamily="34" charset="0"/>
              </a:rPr>
              <a:t>“</a:t>
            </a:r>
            <a:r>
              <a:rPr lang="en-US" i="1" dirty="0">
                <a:latin typeface="Arial Narrow" pitchFamily="34" charset="0"/>
              </a:rPr>
              <a:t>x</a:t>
            </a:r>
            <a:r>
              <a:rPr lang="en-US" dirty="0">
                <a:latin typeface="Arial Narrow" pitchFamily="34" charset="0"/>
              </a:rPr>
              <a:t> is a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left-left grandchild” means </a:t>
            </a:r>
            <a:r>
              <a:rPr lang="en-US" i="1" dirty="0">
                <a:latin typeface="Arial Narrow" pitchFamily="34" charset="0"/>
              </a:rPr>
              <a:t>x</a:t>
            </a:r>
            <a:r>
              <a:rPr lang="en-US" dirty="0">
                <a:latin typeface="Arial Narrow" pitchFamily="34" charset="0"/>
              </a:rPr>
              <a:t> is a left child of its parent, which is itself a left child of its parent </a:t>
            </a:r>
          </a:p>
          <a:p>
            <a:pPr marL="169863" indent="-169863" eaLnBrk="1" hangingPunct="1"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169863" algn="l"/>
              </a:tabLst>
            </a:pPr>
            <a:r>
              <a:rPr lang="en-US" i="1" dirty="0">
                <a:latin typeface="Arial Narrow" pitchFamily="34" charset="0"/>
              </a:rPr>
              <a:t>p</a:t>
            </a:r>
            <a:r>
              <a:rPr lang="en-US" dirty="0">
                <a:latin typeface="Arial Narrow" pitchFamily="34" charset="0"/>
              </a:rPr>
              <a:t> is </a:t>
            </a:r>
            <a:r>
              <a:rPr lang="en-US" i="1" dirty="0" err="1">
                <a:latin typeface="Arial Narrow" pitchFamily="34" charset="0"/>
              </a:rPr>
              <a:t>x</a:t>
            </a:r>
            <a:r>
              <a:rPr lang="en-US" dirty="0" err="1">
                <a:latin typeface="Arial Narrow" pitchFamily="34" charset="0"/>
              </a:rPr>
              <a:t>’s</a:t>
            </a:r>
            <a:r>
              <a:rPr lang="en-US" dirty="0">
                <a:latin typeface="Arial Narrow" pitchFamily="34" charset="0"/>
              </a:rPr>
              <a:t> parent; </a:t>
            </a:r>
            <a:r>
              <a:rPr lang="en-US" i="1" dirty="0">
                <a:latin typeface="Arial Narrow" pitchFamily="34" charset="0"/>
              </a:rPr>
              <a:t>g</a:t>
            </a:r>
            <a:r>
              <a:rPr lang="en-US" dirty="0">
                <a:latin typeface="Arial Narrow" pitchFamily="34" charset="0"/>
              </a:rPr>
              <a:t> is </a:t>
            </a:r>
            <a:r>
              <a:rPr lang="en-US" i="1" dirty="0" err="1">
                <a:latin typeface="Arial Narrow" pitchFamily="34" charset="0"/>
              </a:rPr>
              <a:t>p</a:t>
            </a:r>
            <a:r>
              <a:rPr lang="en-US" dirty="0" err="1">
                <a:latin typeface="Arial Narrow" pitchFamily="34" charset="0"/>
              </a:rPr>
              <a:t>’s</a:t>
            </a:r>
            <a:r>
              <a:rPr lang="en-US" dirty="0">
                <a:latin typeface="Arial Narrow" pitchFamily="34" charset="0"/>
              </a:rPr>
              <a:t> parent</a:t>
            </a:r>
            <a:endParaRPr lang="en-US" i="1" dirty="0">
              <a:latin typeface="Arial Narrow" pitchFamily="34" charset="0"/>
            </a:endParaRPr>
          </a:p>
        </p:txBody>
      </p:sp>
      <p:sp>
        <p:nvSpPr>
          <p:cNvPr id="1150979" name="AutoShape 3"/>
          <p:cNvSpPr>
            <a:spLocks noChangeArrowheads="1"/>
          </p:cNvSpPr>
          <p:nvPr/>
        </p:nvSpPr>
        <p:spPr bwMode="auto">
          <a:xfrm>
            <a:off x="715963" y="1630363"/>
            <a:ext cx="1914525" cy="987425"/>
          </a:xfrm>
          <a:prstGeom prst="flowChartDecision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is </a:t>
            </a:r>
            <a:r>
              <a:rPr lang="en-US" sz="1600" i="1">
                <a:latin typeface="Times New Roman" pitchFamily="18" charset="0"/>
              </a:rPr>
              <a:t>x</a:t>
            </a:r>
            <a:r>
              <a:rPr lang="en-US" sz="1600">
                <a:latin typeface="Times New Roman" pitchFamily="18" charset="0"/>
              </a:rPr>
              <a:t> the root?</a:t>
            </a:r>
          </a:p>
        </p:txBody>
      </p:sp>
      <p:sp>
        <p:nvSpPr>
          <p:cNvPr id="1150980" name="AutoShape 4"/>
          <p:cNvSpPr>
            <a:spLocks noChangeArrowheads="1"/>
          </p:cNvSpPr>
          <p:nvPr/>
        </p:nvSpPr>
        <p:spPr bwMode="auto">
          <a:xfrm>
            <a:off x="2970213" y="1952625"/>
            <a:ext cx="533400" cy="346075"/>
          </a:xfrm>
          <a:prstGeom prst="flowChartProcess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stop</a:t>
            </a:r>
          </a:p>
        </p:txBody>
      </p:sp>
      <p:cxnSp>
        <p:nvCxnSpPr>
          <p:cNvPr id="1150981" name="AutoShape 5"/>
          <p:cNvCxnSpPr>
            <a:cxnSpLocks noChangeShapeType="1"/>
            <a:stCxn id="1150979" idx="3"/>
            <a:endCxn id="1150980" idx="1"/>
          </p:cNvCxnSpPr>
          <p:nvPr/>
        </p:nvCxnSpPr>
        <p:spPr bwMode="auto">
          <a:xfrm>
            <a:off x="2630488" y="2124075"/>
            <a:ext cx="34925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50982" name="AutoShape 6"/>
          <p:cNvSpPr>
            <a:spLocks noChangeArrowheads="1"/>
          </p:cNvSpPr>
          <p:nvPr/>
        </p:nvSpPr>
        <p:spPr bwMode="auto">
          <a:xfrm>
            <a:off x="544513" y="2906713"/>
            <a:ext cx="2257425" cy="987425"/>
          </a:xfrm>
          <a:prstGeom prst="flowChartDecision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is </a:t>
            </a:r>
            <a:r>
              <a:rPr lang="en-US" sz="1600" i="1">
                <a:latin typeface="Times New Roman" pitchFamily="18" charset="0"/>
              </a:rPr>
              <a:t>x</a:t>
            </a:r>
            <a:r>
              <a:rPr lang="en-US" sz="1600">
                <a:latin typeface="Times New Roman" pitchFamily="18" charset="0"/>
              </a:rPr>
              <a:t> a child of the root?</a:t>
            </a:r>
          </a:p>
        </p:txBody>
      </p:sp>
      <p:cxnSp>
        <p:nvCxnSpPr>
          <p:cNvPr id="1150983" name="AutoShape 7"/>
          <p:cNvCxnSpPr>
            <a:cxnSpLocks noChangeShapeType="1"/>
            <a:stCxn id="1150979" idx="2"/>
            <a:endCxn id="1150982" idx="0"/>
          </p:cNvCxnSpPr>
          <p:nvPr/>
        </p:nvCxnSpPr>
        <p:spPr bwMode="auto">
          <a:xfrm rot="5400000">
            <a:off x="1510506" y="2761457"/>
            <a:ext cx="325437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sp>
        <p:nvSpPr>
          <p:cNvPr id="1150984" name="AutoShape 8"/>
          <p:cNvSpPr>
            <a:spLocks noChangeArrowheads="1"/>
          </p:cNvSpPr>
          <p:nvPr/>
        </p:nvSpPr>
        <p:spPr bwMode="auto">
          <a:xfrm>
            <a:off x="939800" y="5846763"/>
            <a:ext cx="1466850" cy="590550"/>
          </a:xfrm>
          <a:prstGeom prst="flowChartProcess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right-rotate about the root</a:t>
            </a:r>
          </a:p>
        </p:txBody>
      </p:sp>
      <p:sp>
        <p:nvSpPr>
          <p:cNvPr id="1150985" name="AutoShape 9"/>
          <p:cNvSpPr>
            <a:spLocks noChangeArrowheads="1"/>
          </p:cNvSpPr>
          <p:nvPr/>
        </p:nvSpPr>
        <p:spPr bwMode="auto">
          <a:xfrm>
            <a:off x="2517775" y="5848350"/>
            <a:ext cx="1466850" cy="588963"/>
          </a:xfrm>
          <a:prstGeom prst="flowChartProcess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left-rotate about the root</a:t>
            </a:r>
          </a:p>
        </p:txBody>
      </p:sp>
      <p:sp>
        <p:nvSpPr>
          <p:cNvPr id="1150986" name="AutoShape 10"/>
          <p:cNvSpPr>
            <a:spLocks noChangeArrowheads="1"/>
          </p:cNvSpPr>
          <p:nvPr/>
        </p:nvSpPr>
        <p:spPr bwMode="auto">
          <a:xfrm>
            <a:off x="538163" y="4144963"/>
            <a:ext cx="2270125" cy="1476375"/>
          </a:xfrm>
          <a:prstGeom prst="flowChartDecision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is </a:t>
            </a:r>
            <a:r>
              <a:rPr lang="en-US" sz="1600" i="1">
                <a:latin typeface="Times New Roman" pitchFamily="18" charset="0"/>
              </a:rPr>
              <a:t>x</a:t>
            </a:r>
            <a:r>
              <a:rPr lang="en-US" sz="1600">
                <a:latin typeface="Times New Roman" pitchFamily="18" charset="0"/>
              </a:rPr>
              <a:t> the left child of the root?</a:t>
            </a:r>
          </a:p>
        </p:txBody>
      </p:sp>
      <p:cxnSp>
        <p:nvCxnSpPr>
          <p:cNvPr id="1150987" name="AutoShape 11"/>
          <p:cNvCxnSpPr>
            <a:cxnSpLocks noChangeShapeType="1"/>
            <a:stCxn id="1150982" idx="2"/>
            <a:endCxn id="1150986" idx="0"/>
          </p:cNvCxnSpPr>
          <p:nvPr/>
        </p:nvCxnSpPr>
        <p:spPr bwMode="auto">
          <a:xfrm rot="5400000">
            <a:off x="1524794" y="4023519"/>
            <a:ext cx="296862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0988" name="AutoShape 12"/>
          <p:cNvCxnSpPr>
            <a:cxnSpLocks noChangeShapeType="1"/>
            <a:stCxn id="1150986" idx="2"/>
            <a:endCxn id="1150984" idx="0"/>
          </p:cNvCxnSpPr>
          <p:nvPr/>
        </p:nvCxnSpPr>
        <p:spPr bwMode="auto">
          <a:xfrm rot="5400000">
            <a:off x="1540669" y="5725319"/>
            <a:ext cx="265112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0989" name="AutoShape 13"/>
          <p:cNvCxnSpPr>
            <a:cxnSpLocks noChangeShapeType="1"/>
            <a:stCxn id="1150986" idx="3"/>
            <a:endCxn id="1150985" idx="0"/>
          </p:cNvCxnSpPr>
          <p:nvPr/>
        </p:nvCxnSpPr>
        <p:spPr bwMode="auto">
          <a:xfrm>
            <a:off x="2808288" y="4881563"/>
            <a:ext cx="442912" cy="976312"/>
          </a:xfrm>
          <a:prstGeom prst="bentConnector2">
            <a:avLst/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50990" name="AutoShape 14"/>
          <p:cNvSpPr>
            <a:spLocks noChangeArrowheads="1"/>
          </p:cNvSpPr>
          <p:nvPr/>
        </p:nvSpPr>
        <p:spPr bwMode="auto">
          <a:xfrm>
            <a:off x="3984625" y="1422400"/>
            <a:ext cx="3003550" cy="987425"/>
          </a:xfrm>
          <a:prstGeom prst="flowChartDecision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is </a:t>
            </a:r>
            <a:r>
              <a:rPr lang="en-US" sz="1600" i="1">
                <a:latin typeface="Times New Roman" pitchFamily="18" charset="0"/>
              </a:rPr>
              <a:t>x</a:t>
            </a:r>
            <a:r>
              <a:rPr lang="en-US" sz="1600">
                <a:latin typeface="Times New Roman" pitchFamily="18" charset="0"/>
              </a:rPr>
              <a:t> a left-left grandchild?</a:t>
            </a:r>
          </a:p>
        </p:txBody>
      </p:sp>
      <p:sp>
        <p:nvSpPr>
          <p:cNvPr id="1150991" name="AutoShape 15"/>
          <p:cNvSpPr>
            <a:spLocks noChangeArrowheads="1"/>
          </p:cNvSpPr>
          <p:nvPr/>
        </p:nvSpPr>
        <p:spPr bwMode="auto">
          <a:xfrm>
            <a:off x="3178175" y="3282950"/>
            <a:ext cx="220663" cy="219075"/>
          </a:xfrm>
          <a:prstGeom prst="flowChartConnector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0992" name="AutoShape 16"/>
          <p:cNvSpPr>
            <a:spLocks noChangeArrowheads="1"/>
          </p:cNvSpPr>
          <p:nvPr/>
        </p:nvSpPr>
        <p:spPr bwMode="auto">
          <a:xfrm>
            <a:off x="3984625" y="5014913"/>
            <a:ext cx="3003550" cy="987425"/>
          </a:xfrm>
          <a:prstGeom prst="flowChartDecision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is </a:t>
            </a:r>
            <a:r>
              <a:rPr lang="en-US" sz="1600" i="1">
                <a:latin typeface="Times New Roman" pitchFamily="18" charset="0"/>
              </a:rPr>
              <a:t>x</a:t>
            </a:r>
            <a:r>
              <a:rPr lang="en-US" sz="1600">
                <a:latin typeface="Times New Roman" pitchFamily="18" charset="0"/>
              </a:rPr>
              <a:t> a left-right grandchild?</a:t>
            </a:r>
          </a:p>
        </p:txBody>
      </p:sp>
      <p:sp>
        <p:nvSpPr>
          <p:cNvPr id="1150993" name="AutoShape 17"/>
          <p:cNvSpPr>
            <a:spLocks noChangeArrowheads="1"/>
          </p:cNvSpPr>
          <p:nvPr/>
        </p:nvSpPr>
        <p:spPr bwMode="auto">
          <a:xfrm>
            <a:off x="3984625" y="2619375"/>
            <a:ext cx="3003550" cy="987425"/>
          </a:xfrm>
          <a:prstGeom prst="flowChartDecision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is </a:t>
            </a:r>
            <a:r>
              <a:rPr lang="en-US" sz="1600" i="1">
                <a:latin typeface="Times New Roman" pitchFamily="18" charset="0"/>
              </a:rPr>
              <a:t>x</a:t>
            </a:r>
            <a:r>
              <a:rPr lang="en-US" sz="1600">
                <a:latin typeface="Times New Roman" pitchFamily="18" charset="0"/>
              </a:rPr>
              <a:t> a right-right grandchild?</a:t>
            </a:r>
          </a:p>
        </p:txBody>
      </p:sp>
      <p:sp>
        <p:nvSpPr>
          <p:cNvPr id="1150994" name="AutoShape 18"/>
          <p:cNvSpPr>
            <a:spLocks noChangeArrowheads="1"/>
          </p:cNvSpPr>
          <p:nvPr/>
        </p:nvSpPr>
        <p:spPr bwMode="auto">
          <a:xfrm>
            <a:off x="3989388" y="3817938"/>
            <a:ext cx="2990850" cy="987425"/>
          </a:xfrm>
          <a:prstGeom prst="flowChartDecision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is </a:t>
            </a:r>
            <a:r>
              <a:rPr lang="en-US" sz="1600" i="1">
                <a:latin typeface="Times New Roman" pitchFamily="18" charset="0"/>
              </a:rPr>
              <a:t>x</a:t>
            </a:r>
            <a:r>
              <a:rPr lang="en-US" sz="1600">
                <a:latin typeface="Times New Roman" pitchFamily="18" charset="0"/>
              </a:rPr>
              <a:t> a right-left grandchild?</a:t>
            </a:r>
          </a:p>
        </p:txBody>
      </p:sp>
      <p:cxnSp>
        <p:nvCxnSpPr>
          <p:cNvPr id="1150996" name="AutoShape 20"/>
          <p:cNvCxnSpPr>
            <a:cxnSpLocks noChangeShapeType="1"/>
            <a:stCxn id="1150991" idx="6"/>
            <a:endCxn id="1150990" idx="1"/>
          </p:cNvCxnSpPr>
          <p:nvPr/>
        </p:nvCxnSpPr>
        <p:spPr bwMode="auto">
          <a:xfrm flipV="1">
            <a:off x="3398838" y="1914525"/>
            <a:ext cx="585787" cy="14779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50997" name="AutoShape 21"/>
          <p:cNvCxnSpPr>
            <a:cxnSpLocks noChangeShapeType="1"/>
            <a:stCxn id="1150991" idx="6"/>
            <a:endCxn id="1150993" idx="1"/>
          </p:cNvCxnSpPr>
          <p:nvPr/>
        </p:nvCxnSpPr>
        <p:spPr bwMode="auto">
          <a:xfrm flipV="1">
            <a:off x="3398838" y="3113088"/>
            <a:ext cx="585787" cy="279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50998" name="AutoShape 22"/>
          <p:cNvCxnSpPr>
            <a:cxnSpLocks noChangeShapeType="1"/>
            <a:stCxn id="1150991" idx="6"/>
            <a:endCxn id="1150994" idx="1"/>
          </p:cNvCxnSpPr>
          <p:nvPr/>
        </p:nvCxnSpPr>
        <p:spPr bwMode="auto">
          <a:xfrm>
            <a:off x="3398838" y="3392488"/>
            <a:ext cx="592137" cy="9175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50999" name="AutoShape 23"/>
          <p:cNvCxnSpPr>
            <a:cxnSpLocks noChangeShapeType="1"/>
            <a:stCxn id="1150991" idx="6"/>
            <a:endCxn id="1150992" idx="1"/>
          </p:cNvCxnSpPr>
          <p:nvPr/>
        </p:nvCxnSpPr>
        <p:spPr bwMode="auto">
          <a:xfrm>
            <a:off x="3398838" y="3392488"/>
            <a:ext cx="585787" cy="21161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51000" name="AutoShape 24"/>
          <p:cNvSpPr>
            <a:spLocks noChangeArrowheads="1"/>
          </p:cNvSpPr>
          <p:nvPr/>
        </p:nvSpPr>
        <p:spPr bwMode="auto">
          <a:xfrm>
            <a:off x="6551613" y="2232025"/>
            <a:ext cx="1906587" cy="590550"/>
          </a:xfrm>
          <a:prstGeom prst="flowChartProcess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right-rotate about </a:t>
            </a:r>
            <a:r>
              <a:rPr lang="en-US" sz="1600" i="1">
                <a:latin typeface="Times New Roman" pitchFamily="18" charset="0"/>
              </a:rPr>
              <a:t>g</a:t>
            </a:r>
            <a:r>
              <a:rPr lang="en-US" sz="1600">
                <a:latin typeface="Times New Roman" pitchFamily="18" charset="0"/>
              </a:rPr>
              <a:t>, right-rotate about </a:t>
            </a:r>
            <a:r>
              <a:rPr lang="en-US" sz="1600" i="1">
                <a:latin typeface="Times New Roman" pitchFamily="18" charset="0"/>
              </a:rPr>
              <a:t>p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151001" name="AutoShape 25"/>
          <p:cNvSpPr>
            <a:spLocks noChangeArrowheads="1"/>
          </p:cNvSpPr>
          <p:nvPr/>
        </p:nvSpPr>
        <p:spPr bwMode="auto">
          <a:xfrm>
            <a:off x="6551613" y="3405188"/>
            <a:ext cx="1906587" cy="590550"/>
          </a:xfrm>
          <a:prstGeom prst="flowChartProcess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left-rotate about </a:t>
            </a:r>
            <a:r>
              <a:rPr lang="en-US" sz="1600" i="1">
                <a:latin typeface="Times New Roman" pitchFamily="18" charset="0"/>
              </a:rPr>
              <a:t>g</a:t>
            </a:r>
            <a:r>
              <a:rPr lang="en-US" sz="1600">
                <a:latin typeface="Times New Roman" pitchFamily="18" charset="0"/>
              </a:rPr>
              <a:t>, left-rotate about </a:t>
            </a:r>
            <a:r>
              <a:rPr lang="en-US" sz="1600" i="1">
                <a:latin typeface="Times New Roman" pitchFamily="18" charset="0"/>
              </a:rPr>
              <a:t>p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151002" name="AutoShape 26"/>
          <p:cNvSpPr>
            <a:spLocks noChangeArrowheads="1"/>
          </p:cNvSpPr>
          <p:nvPr/>
        </p:nvSpPr>
        <p:spPr bwMode="auto">
          <a:xfrm>
            <a:off x="6551613" y="4597400"/>
            <a:ext cx="1906587" cy="590550"/>
          </a:xfrm>
          <a:prstGeom prst="flowChartProcess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left-rotate about </a:t>
            </a:r>
            <a:r>
              <a:rPr lang="en-US" sz="1600" i="1">
                <a:latin typeface="Times New Roman" pitchFamily="18" charset="0"/>
              </a:rPr>
              <a:t>p</a:t>
            </a:r>
            <a:r>
              <a:rPr lang="en-US" sz="1600">
                <a:latin typeface="Times New Roman" pitchFamily="18" charset="0"/>
              </a:rPr>
              <a:t>, right-rotate about </a:t>
            </a:r>
            <a:r>
              <a:rPr lang="en-US" sz="1600" i="1">
                <a:latin typeface="Times New Roman" pitchFamily="18" charset="0"/>
              </a:rPr>
              <a:t>g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151003" name="AutoShape 27"/>
          <p:cNvSpPr>
            <a:spLocks noChangeArrowheads="1"/>
          </p:cNvSpPr>
          <p:nvPr/>
        </p:nvSpPr>
        <p:spPr bwMode="auto">
          <a:xfrm>
            <a:off x="6551613" y="5845175"/>
            <a:ext cx="1906587" cy="588963"/>
          </a:xfrm>
          <a:prstGeom prst="flowChartProcess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right-rotate about </a:t>
            </a:r>
            <a:r>
              <a:rPr lang="en-US" sz="1600" i="1">
                <a:latin typeface="Times New Roman" pitchFamily="18" charset="0"/>
              </a:rPr>
              <a:t>p</a:t>
            </a:r>
            <a:r>
              <a:rPr lang="en-US" sz="1600">
                <a:latin typeface="Times New Roman" pitchFamily="18" charset="0"/>
              </a:rPr>
              <a:t>, left-rotate about </a:t>
            </a:r>
            <a:r>
              <a:rPr lang="en-US" sz="1600" i="1">
                <a:latin typeface="Times New Roman" pitchFamily="18" charset="0"/>
              </a:rPr>
              <a:t>g</a:t>
            </a:r>
            <a:endParaRPr lang="en-US" sz="1600">
              <a:latin typeface="Times New Roman" pitchFamily="18" charset="0"/>
            </a:endParaRPr>
          </a:p>
        </p:txBody>
      </p:sp>
      <p:cxnSp>
        <p:nvCxnSpPr>
          <p:cNvPr id="1151004" name="AutoShape 28"/>
          <p:cNvCxnSpPr>
            <a:cxnSpLocks noChangeShapeType="1"/>
            <a:stCxn id="1150990" idx="2"/>
            <a:endCxn id="1151000" idx="1"/>
          </p:cNvCxnSpPr>
          <p:nvPr/>
        </p:nvCxnSpPr>
        <p:spPr bwMode="auto">
          <a:xfrm rot="16200000" flipH="1">
            <a:off x="5950744" y="1926431"/>
            <a:ext cx="136525" cy="1065213"/>
          </a:xfrm>
          <a:prstGeom prst="bentConnector2">
            <a:avLst/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51005" name="AutoShape 29"/>
          <p:cNvCxnSpPr>
            <a:cxnSpLocks noChangeShapeType="1"/>
            <a:stCxn id="1150993" idx="2"/>
            <a:endCxn id="1151001" idx="1"/>
          </p:cNvCxnSpPr>
          <p:nvPr/>
        </p:nvCxnSpPr>
        <p:spPr bwMode="auto">
          <a:xfrm rot="16200000" flipH="1">
            <a:off x="5962650" y="3111500"/>
            <a:ext cx="112713" cy="1065213"/>
          </a:xfrm>
          <a:prstGeom prst="bentConnector2">
            <a:avLst/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51006" name="AutoShape 30"/>
          <p:cNvCxnSpPr>
            <a:cxnSpLocks noChangeShapeType="1"/>
            <a:stCxn id="1150994" idx="2"/>
            <a:endCxn id="1151002" idx="1"/>
          </p:cNvCxnSpPr>
          <p:nvPr/>
        </p:nvCxnSpPr>
        <p:spPr bwMode="auto">
          <a:xfrm rot="16200000" flipH="1">
            <a:off x="5965826" y="4306887"/>
            <a:ext cx="106362" cy="1065213"/>
          </a:xfrm>
          <a:prstGeom prst="bentConnector2">
            <a:avLst/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51007" name="AutoShape 31"/>
          <p:cNvCxnSpPr>
            <a:cxnSpLocks noChangeShapeType="1"/>
            <a:stCxn id="1150992" idx="2"/>
            <a:endCxn id="1151003" idx="1"/>
          </p:cNvCxnSpPr>
          <p:nvPr/>
        </p:nvCxnSpPr>
        <p:spPr bwMode="auto">
          <a:xfrm rot="16200000" flipH="1">
            <a:off x="5941219" y="5528469"/>
            <a:ext cx="155575" cy="1065213"/>
          </a:xfrm>
          <a:prstGeom prst="bentConnector2">
            <a:avLst/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51008" name="AutoShape 32"/>
          <p:cNvCxnSpPr>
            <a:cxnSpLocks noChangeShapeType="1"/>
            <a:stCxn id="1151000" idx="3"/>
            <a:endCxn id="1150979" idx="0"/>
          </p:cNvCxnSpPr>
          <p:nvPr/>
        </p:nvCxnSpPr>
        <p:spPr bwMode="auto">
          <a:xfrm flipH="1" flipV="1">
            <a:off x="1673225" y="1649413"/>
            <a:ext cx="6784975" cy="877887"/>
          </a:xfrm>
          <a:prstGeom prst="bentConnector4">
            <a:avLst>
              <a:gd name="adj1" fmla="val -3241"/>
              <a:gd name="adj2" fmla="val 139301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51009" name="AutoShape 33"/>
          <p:cNvCxnSpPr>
            <a:cxnSpLocks noChangeShapeType="1"/>
            <a:stCxn id="1151001" idx="3"/>
            <a:endCxn id="1150979" idx="0"/>
          </p:cNvCxnSpPr>
          <p:nvPr/>
        </p:nvCxnSpPr>
        <p:spPr bwMode="auto">
          <a:xfrm flipH="1" flipV="1">
            <a:off x="1673225" y="1649413"/>
            <a:ext cx="6784975" cy="2051050"/>
          </a:xfrm>
          <a:prstGeom prst="bentConnector4">
            <a:avLst>
              <a:gd name="adj1" fmla="val -3241"/>
              <a:gd name="adj2" fmla="val 116824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51010" name="AutoShape 34"/>
          <p:cNvCxnSpPr>
            <a:cxnSpLocks noChangeShapeType="1"/>
            <a:stCxn id="1151002" idx="3"/>
            <a:endCxn id="1150979" idx="0"/>
          </p:cNvCxnSpPr>
          <p:nvPr/>
        </p:nvCxnSpPr>
        <p:spPr bwMode="auto">
          <a:xfrm flipH="1" flipV="1">
            <a:off x="1673225" y="1649413"/>
            <a:ext cx="6784975" cy="3243262"/>
          </a:xfrm>
          <a:prstGeom prst="bentConnector4">
            <a:avLst>
              <a:gd name="adj1" fmla="val -3241"/>
              <a:gd name="adj2" fmla="val 110644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51011" name="AutoShape 35"/>
          <p:cNvCxnSpPr>
            <a:cxnSpLocks noChangeShapeType="1"/>
            <a:stCxn id="1151003" idx="3"/>
            <a:endCxn id="1150979" idx="0"/>
          </p:cNvCxnSpPr>
          <p:nvPr/>
        </p:nvCxnSpPr>
        <p:spPr bwMode="auto">
          <a:xfrm flipH="1" flipV="1">
            <a:off x="1673225" y="1649413"/>
            <a:ext cx="6784975" cy="4489450"/>
          </a:xfrm>
          <a:prstGeom prst="bentConnector4">
            <a:avLst>
              <a:gd name="adj1" fmla="val -3241"/>
              <a:gd name="adj2" fmla="val 107685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51012" name="AutoShape 36"/>
          <p:cNvSpPr>
            <a:spLocks noChangeArrowheads="1"/>
          </p:cNvSpPr>
          <p:nvPr/>
        </p:nvSpPr>
        <p:spPr bwMode="auto">
          <a:xfrm>
            <a:off x="457200" y="990600"/>
            <a:ext cx="1036638" cy="628650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start with node </a:t>
            </a:r>
            <a:r>
              <a:rPr lang="en-US" sz="1600" i="1">
                <a:latin typeface="Times New Roman" pitchFamily="18" charset="0"/>
              </a:rPr>
              <a:t>x</a:t>
            </a:r>
            <a:endParaRPr lang="en-US" sz="1600">
              <a:latin typeface="Times New Roman" pitchFamily="18" charset="0"/>
            </a:endParaRPr>
          </a:p>
        </p:txBody>
      </p:sp>
      <p:cxnSp>
        <p:nvCxnSpPr>
          <p:cNvPr id="1151013" name="AutoShape 37"/>
          <p:cNvCxnSpPr>
            <a:cxnSpLocks noChangeShapeType="1"/>
            <a:stCxn id="1151012" idx="3"/>
            <a:endCxn id="1150979" idx="0"/>
          </p:cNvCxnSpPr>
          <p:nvPr/>
        </p:nvCxnSpPr>
        <p:spPr bwMode="auto">
          <a:xfrm>
            <a:off x="1492250" y="1303338"/>
            <a:ext cx="180975" cy="346075"/>
          </a:xfrm>
          <a:prstGeom prst="bentConnector2">
            <a:avLst/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51015" name="Text Box 39"/>
          <p:cNvSpPr txBox="1">
            <a:spLocks noChangeArrowheads="1"/>
          </p:cNvSpPr>
          <p:nvPr/>
        </p:nvSpPr>
        <p:spPr bwMode="auto">
          <a:xfrm>
            <a:off x="1274763" y="2590800"/>
            <a:ext cx="3444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dirty="0">
                <a:solidFill>
                  <a:srgbClr val="FFFF00"/>
                </a:solidFill>
                <a:latin typeface="Times New Roman" pitchFamily="18" charset="0"/>
              </a:rPr>
              <a:t>no</a:t>
            </a:r>
          </a:p>
        </p:txBody>
      </p:sp>
      <p:sp>
        <p:nvSpPr>
          <p:cNvPr id="1151016" name="Text Box 40"/>
          <p:cNvSpPr txBox="1">
            <a:spLocks noChangeArrowheads="1"/>
          </p:cNvSpPr>
          <p:nvPr/>
        </p:nvSpPr>
        <p:spPr bwMode="auto">
          <a:xfrm>
            <a:off x="1271588" y="3851275"/>
            <a:ext cx="387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dirty="0">
                <a:solidFill>
                  <a:srgbClr val="FFFF00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1151017" name="Text Box 41"/>
          <p:cNvSpPr txBox="1">
            <a:spLocks noChangeArrowheads="1"/>
          </p:cNvSpPr>
          <p:nvPr/>
        </p:nvSpPr>
        <p:spPr bwMode="auto">
          <a:xfrm>
            <a:off x="1271588" y="5537200"/>
            <a:ext cx="4587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1151018" name="Text Box 42"/>
          <p:cNvSpPr txBox="1">
            <a:spLocks noChangeArrowheads="1"/>
          </p:cNvSpPr>
          <p:nvPr/>
        </p:nvSpPr>
        <p:spPr bwMode="auto">
          <a:xfrm>
            <a:off x="5122863" y="2319338"/>
            <a:ext cx="4587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1151019" name="Text Box 43"/>
          <p:cNvSpPr txBox="1">
            <a:spLocks noChangeArrowheads="1"/>
          </p:cNvSpPr>
          <p:nvPr/>
        </p:nvSpPr>
        <p:spPr bwMode="auto">
          <a:xfrm>
            <a:off x="5121275" y="3513138"/>
            <a:ext cx="4587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1151020" name="Text Box 44"/>
          <p:cNvSpPr txBox="1">
            <a:spLocks noChangeArrowheads="1"/>
          </p:cNvSpPr>
          <p:nvPr/>
        </p:nvSpPr>
        <p:spPr bwMode="auto">
          <a:xfrm>
            <a:off x="5121275" y="4706938"/>
            <a:ext cx="4587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1151021" name="Text Box 45"/>
          <p:cNvSpPr txBox="1">
            <a:spLocks noChangeArrowheads="1"/>
          </p:cNvSpPr>
          <p:nvPr/>
        </p:nvSpPr>
        <p:spPr bwMode="auto">
          <a:xfrm>
            <a:off x="5121275" y="5924550"/>
            <a:ext cx="4587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1151022" name="Text Box 46"/>
          <p:cNvSpPr txBox="1">
            <a:spLocks noChangeArrowheads="1"/>
          </p:cNvSpPr>
          <p:nvPr/>
        </p:nvSpPr>
        <p:spPr bwMode="auto">
          <a:xfrm>
            <a:off x="2867025" y="4657725"/>
            <a:ext cx="3738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dirty="0">
                <a:solidFill>
                  <a:srgbClr val="FFFF00"/>
                </a:solidFill>
                <a:latin typeface="Times New Roman" pitchFamily="18" charset="0"/>
              </a:rPr>
              <a:t>no</a:t>
            </a:r>
          </a:p>
        </p:txBody>
      </p:sp>
      <p:sp>
        <p:nvSpPr>
          <p:cNvPr id="1151023" name="Text Box 47"/>
          <p:cNvSpPr txBox="1">
            <a:spLocks noChangeArrowheads="1"/>
          </p:cNvSpPr>
          <p:nvPr/>
        </p:nvSpPr>
        <p:spPr bwMode="auto">
          <a:xfrm>
            <a:off x="2774950" y="3182938"/>
            <a:ext cx="344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dirty="0">
                <a:solidFill>
                  <a:srgbClr val="FFFF00"/>
                </a:solidFill>
                <a:latin typeface="Times New Roman" pitchFamily="18" charset="0"/>
              </a:rPr>
              <a:t>no</a:t>
            </a:r>
          </a:p>
        </p:txBody>
      </p:sp>
      <p:sp>
        <p:nvSpPr>
          <p:cNvPr id="1151024" name="Text Box 48"/>
          <p:cNvSpPr txBox="1">
            <a:spLocks noChangeArrowheads="1"/>
          </p:cNvSpPr>
          <p:nvPr/>
        </p:nvSpPr>
        <p:spPr bwMode="auto">
          <a:xfrm>
            <a:off x="2582863" y="1906588"/>
            <a:ext cx="387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dirty="0">
                <a:solidFill>
                  <a:srgbClr val="FFFF00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1151025" name="Text Box 49"/>
          <p:cNvSpPr txBox="1">
            <a:spLocks noChangeArrowheads="1"/>
          </p:cNvSpPr>
          <p:nvPr/>
        </p:nvSpPr>
        <p:spPr bwMode="auto">
          <a:xfrm>
            <a:off x="7192963" y="1789113"/>
            <a:ext cx="10414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dirty="0" err="1">
                <a:solidFill>
                  <a:srgbClr val="FFFF00"/>
                </a:solidFill>
                <a:latin typeface="Tahoma" pitchFamily="34" charset="0"/>
              </a:rPr>
              <a:t>zig-zig</a:t>
            </a:r>
            <a:endParaRPr lang="en-US" sz="2400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1151026" name="Text Box 50"/>
          <p:cNvSpPr txBox="1">
            <a:spLocks noChangeArrowheads="1"/>
          </p:cNvSpPr>
          <p:nvPr/>
        </p:nvSpPr>
        <p:spPr bwMode="auto">
          <a:xfrm>
            <a:off x="7221538" y="5384800"/>
            <a:ext cx="1131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dirty="0" err="1">
                <a:solidFill>
                  <a:srgbClr val="FFFF00"/>
                </a:solidFill>
                <a:latin typeface="Tahoma" pitchFamily="34" charset="0"/>
              </a:rPr>
              <a:t>zig-zag</a:t>
            </a:r>
            <a:endParaRPr lang="en-US" sz="2400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1151027" name="Text Box 51"/>
          <p:cNvSpPr txBox="1">
            <a:spLocks noChangeArrowheads="1"/>
          </p:cNvSpPr>
          <p:nvPr/>
        </p:nvSpPr>
        <p:spPr bwMode="auto">
          <a:xfrm>
            <a:off x="7191375" y="4135438"/>
            <a:ext cx="11318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dirty="0" err="1">
                <a:solidFill>
                  <a:srgbClr val="FFFF00"/>
                </a:solidFill>
                <a:latin typeface="Tahoma" pitchFamily="34" charset="0"/>
              </a:rPr>
              <a:t>zig-zag</a:t>
            </a:r>
            <a:endParaRPr lang="en-US" sz="2400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1151028" name="Text Box 52"/>
          <p:cNvSpPr txBox="1">
            <a:spLocks noChangeArrowheads="1"/>
          </p:cNvSpPr>
          <p:nvPr/>
        </p:nvSpPr>
        <p:spPr bwMode="auto">
          <a:xfrm>
            <a:off x="7192963" y="2971800"/>
            <a:ext cx="10414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dirty="0" err="1">
                <a:solidFill>
                  <a:srgbClr val="FFFF00"/>
                </a:solidFill>
                <a:latin typeface="Tahoma" pitchFamily="34" charset="0"/>
              </a:rPr>
              <a:t>zig-zig</a:t>
            </a:r>
            <a:endParaRPr lang="en-US" sz="2400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1151029" name="Text Box 53"/>
          <p:cNvSpPr txBox="1">
            <a:spLocks noChangeArrowheads="1"/>
          </p:cNvSpPr>
          <p:nvPr/>
        </p:nvSpPr>
        <p:spPr bwMode="auto">
          <a:xfrm>
            <a:off x="2728913" y="5384800"/>
            <a:ext cx="5572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dirty="0" err="1">
                <a:solidFill>
                  <a:srgbClr val="FFFF00"/>
                </a:solidFill>
                <a:latin typeface="Tahoma" pitchFamily="34" charset="0"/>
              </a:rPr>
              <a:t>zig</a:t>
            </a:r>
            <a:endParaRPr lang="en-US" sz="2400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1151030" name="Text Box 54"/>
          <p:cNvSpPr txBox="1">
            <a:spLocks noChangeArrowheads="1"/>
          </p:cNvSpPr>
          <p:nvPr/>
        </p:nvSpPr>
        <p:spPr bwMode="auto">
          <a:xfrm>
            <a:off x="1774825" y="5384800"/>
            <a:ext cx="55721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dirty="0" err="1">
                <a:solidFill>
                  <a:srgbClr val="FFFF00"/>
                </a:solidFill>
                <a:latin typeface="Tahoma" pitchFamily="34" charset="0"/>
              </a:rPr>
              <a:t>zig</a:t>
            </a:r>
            <a:endParaRPr lang="en-US" sz="2400" dirty="0">
              <a:solidFill>
                <a:srgbClr val="FFFF00"/>
              </a:solidFill>
              <a:latin typeface="Tahoma" pitchFamily="34" charset="0"/>
            </a:endParaRPr>
          </a:p>
        </p:txBody>
      </p:sp>
      <p:cxnSp>
        <p:nvCxnSpPr>
          <p:cNvPr id="57" name="AutoShape 5"/>
          <p:cNvCxnSpPr>
            <a:cxnSpLocks noChangeShapeType="1"/>
          </p:cNvCxnSpPr>
          <p:nvPr/>
        </p:nvCxnSpPr>
        <p:spPr bwMode="auto">
          <a:xfrm>
            <a:off x="2782888" y="3427412"/>
            <a:ext cx="34925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417E-51EC-424C-94D3-B808721C2003}" type="slidenum">
              <a:rPr lang="en-US"/>
              <a:pPr/>
              <a:t>61</a:t>
            </a:fld>
            <a:endParaRPr lang="en-US"/>
          </a:p>
        </p:txBody>
      </p:sp>
      <p:sp>
        <p:nvSpPr>
          <p:cNvPr id="114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762000"/>
          </a:xfrm>
        </p:spPr>
        <p:txBody>
          <a:bodyPr/>
          <a:lstStyle/>
          <a:p>
            <a:r>
              <a:rPr lang="en-US" altLang="en-US" dirty="0"/>
              <a:t>Summary of Splays  </a:t>
            </a:r>
          </a:p>
        </p:txBody>
      </p:sp>
      <p:sp>
        <p:nvSpPr>
          <p:cNvPr id="114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572000"/>
          </a:xfrm>
        </p:spPr>
        <p:txBody>
          <a:bodyPr/>
          <a:lstStyle/>
          <a:p>
            <a:r>
              <a:rPr lang="en-US" altLang="en-US" dirty="0"/>
              <a:t>One performs a </a:t>
            </a:r>
            <a:r>
              <a:rPr lang="en-US" altLang="en-US" dirty="0" err="1">
                <a:solidFill>
                  <a:srgbClr val="FFFF00"/>
                </a:solidFill>
              </a:rPr>
              <a:t>zig-zig</a:t>
            </a:r>
            <a:r>
              <a:rPr lang="en-US" altLang="en-US" dirty="0"/>
              <a:t> or a </a:t>
            </a:r>
            <a:r>
              <a:rPr lang="en-US" altLang="en-US" dirty="0" err="1">
                <a:solidFill>
                  <a:srgbClr val="FFFF00"/>
                </a:solidFill>
              </a:rPr>
              <a:t>zig-zag</a:t>
            </a:r>
            <a:r>
              <a:rPr lang="en-US" altLang="en-US" dirty="0"/>
              <a:t> when </a:t>
            </a:r>
            <a:r>
              <a:rPr lang="en-US" altLang="en-US" dirty="0">
                <a:solidFill>
                  <a:srgbClr val="FFFF00"/>
                </a:solidFill>
              </a:rPr>
              <a:t>x</a:t>
            </a:r>
            <a:r>
              <a:rPr lang="en-US" altLang="en-US" dirty="0"/>
              <a:t> has a grandparent</a:t>
            </a:r>
          </a:p>
          <a:p>
            <a:r>
              <a:rPr lang="en-US" altLang="en-US" dirty="0"/>
              <a:t>One performs a </a:t>
            </a:r>
            <a:r>
              <a:rPr lang="en-US" altLang="en-US" dirty="0" err="1">
                <a:solidFill>
                  <a:srgbClr val="FFFF00"/>
                </a:solidFill>
              </a:rPr>
              <a:t>zig</a:t>
            </a:r>
            <a:r>
              <a:rPr lang="en-US" altLang="en-US" dirty="0"/>
              <a:t> when </a:t>
            </a:r>
            <a:r>
              <a:rPr lang="en-US" altLang="en-US" dirty="0">
                <a:solidFill>
                  <a:srgbClr val="FFFF00"/>
                </a:solidFill>
              </a:rPr>
              <a:t>x</a:t>
            </a:r>
            <a:r>
              <a:rPr lang="en-US" altLang="en-US" dirty="0"/>
              <a:t> does not have a grandparent</a:t>
            </a:r>
          </a:p>
          <a:p>
            <a:r>
              <a:rPr lang="en-US" altLang="en-US" dirty="0"/>
              <a:t>A splaying step consists of repeating the above restructurings at </a:t>
            </a:r>
            <a:r>
              <a:rPr lang="en-US" altLang="en-US" dirty="0">
                <a:solidFill>
                  <a:srgbClr val="FFFF00"/>
                </a:solidFill>
              </a:rPr>
              <a:t>x</a:t>
            </a:r>
            <a:r>
              <a:rPr lang="en-US" altLang="en-US" dirty="0"/>
              <a:t> until </a:t>
            </a:r>
            <a:r>
              <a:rPr lang="en-US" altLang="en-US" dirty="0">
                <a:solidFill>
                  <a:srgbClr val="FFFF00"/>
                </a:solidFill>
              </a:rPr>
              <a:t>x</a:t>
            </a:r>
            <a:r>
              <a:rPr lang="en-US" altLang="en-US" dirty="0"/>
              <a:t> becomes the root of the tree	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>
            <a:stCxn id="1088559" idx="3"/>
            <a:endCxn id="1088517" idx="2"/>
          </p:cNvCxnSpPr>
          <p:nvPr/>
        </p:nvCxnSpPr>
        <p:spPr bwMode="auto">
          <a:xfrm flipV="1">
            <a:off x="3096910" y="1620867"/>
            <a:ext cx="1272684" cy="10374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1088798" idx="1"/>
          </p:cNvCxnSpPr>
          <p:nvPr/>
        </p:nvCxnSpPr>
        <p:spPr bwMode="auto">
          <a:xfrm>
            <a:off x="3436676" y="2184628"/>
            <a:ext cx="1474562" cy="17005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>
            <a:stCxn id="1088517" idx="6"/>
            <a:endCxn id="1088793" idx="5"/>
          </p:cNvCxnSpPr>
          <p:nvPr/>
        </p:nvCxnSpPr>
        <p:spPr bwMode="auto">
          <a:xfrm>
            <a:off x="4644232" y="1620867"/>
            <a:ext cx="2772647" cy="31002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EF4E-965F-4D3C-B376-C47AABF5BEC5}" type="slidenum">
              <a:rPr lang="en-US"/>
              <a:pPr/>
              <a:t>62</a:t>
            </a:fld>
            <a:endParaRPr lang="en-US"/>
          </a:p>
        </p:txBody>
      </p:sp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943600" cy="762000"/>
          </a:xfrm>
        </p:spPr>
        <p:txBody>
          <a:bodyPr/>
          <a:lstStyle/>
          <a:p>
            <a:r>
              <a:rPr lang="en-US"/>
              <a:t>Splaying Example (1)</a:t>
            </a:r>
          </a:p>
        </p:txBody>
      </p:sp>
      <p:sp>
        <p:nvSpPr>
          <p:cNvPr id="1088517" name="Oval 5"/>
          <p:cNvSpPr>
            <a:spLocks noChangeAspect="1" noChangeArrowheads="1"/>
          </p:cNvSpPr>
          <p:nvPr/>
        </p:nvSpPr>
        <p:spPr bwMode="auto">
          <a:xfrm>
            <a:off x="4369594" y="1472436"/>
            <a:ext cx="274638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8</a:t>
            </a:r>
          </a:p>
        </p:txBody>
      </p:sp>
      <p:sp>
        <p:nvSpPr>
          <p:cNvPr id="1088518" name="Oval 6"/>
          <p:cNvSpPr>
            <a:spLocks noChangeAspect="1" noChangeArrowheads="1"/>
          </p:cNvSpPr>
          <p:nvPr/>
        </p:nvSpPr>
        <p:spPr bwMode="auto">
          <a:xfrm>
            <a:off x="5453857" y="2564421"/>
            <a:ext cx="355600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1088522" name="Oval 10"/>
          <p:cNvSpPr>
            <a:spLocks noChangeAspect="1" noChangeArrowheads="1"/>
          </p:cNvSpPr>
          <p:nvPr/>
        </p:nvSpPr>
        <p:spPr bwMode="auto">
          <a:xfrm>
            <a:off x="4973638" y="2052117"/>
            <a:ext cx="354013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10</a:t>
            </a:r>
          </a:p>
        </p:txBody>
      </p:sp>
      <p:cxnSp>
        <p:nvCxnSpPr>
          <p:cNvPr id="1088528" name="AutoShape 16"/>
          <p:cNvCxnSpPr>
            <a:cxnSpLocks noChangeAspect="1" noChangeShapeType="1"/>
            <a:stCxn id="1088522" idx="4"/>
            <a:endCxn id="1088568" idx="1"/>
          </p:cNvCxnSpPr>
          <p:nvPr/>
        </p:nvCxnSpPr>
        <p:spPr bwMode="auto">
          <a:xfrm flipH="1">
            <a:off x="4721225" y="2348980"/>
            <a:ext cx="429420" cy="27277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88532" name="AutoShape 20"/>
          <p:cNvCxnSpPr>
            <a:cxnSpLocks noChangeAspect="1" noChangeShapeType="1"/>
            <a:stCxn id="1088549" idx="2"/>
            <a:endCxn id="1088569" idx="0"/>
          </p:cNvCxnSpPr>
          <p:nvPr/>
        </p:nvCxnSpPr>
        <p:spPr bwMode="auto">
          <a:xfrm flipH="1">
            <a:off x="5222875" y="3944144"/>
            <a:ext cx="1294607" cy="678656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88534" name="AutoShape 22"/>
          <p:cNvCxnSpPr>
            <a:cxnSpLocks noChangeAspect="1" noChangeShapeType="1"/>
            <a:endCxn id="1088799" idx="1"/>
          </p:cNvCxnSpPr>
          <p:nvPr/>
        </p:nvCxnSpPr>
        <p:spPr bwMode="auto">
          <a:xfrm flipH="1">
            <a:off x="3302000" y="3211513"/>
            <a:ext cx="811344" cy="69453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88546" name="AutoShape 34"/>
          <p:cNvCxnSpPr>
            <a:cxnSpLocks noChangeAspect="1" noChangeShapeType="1"/>
            <a:endCxn id="1088791" idx="7"/>
          </p:cNvCxnSpPr>
          <p:nvPr/>
        </p:nvCxnSpPr>
        <p:spPr bwMode="auto">
          <a:xfrm>
            <a:off x="5695950" y="4370388"/>
            <a:ext cx="403225" cy="32226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088549" name="Oval 37"/>
          <p:cNvSpPr>
            <a:spLocks noChangeAspect="1" noChangeArrowheads="1"/>
          </p:cNvSpPr>
          <p:nvPr/>
        </p:nvSpPr>
        <p:spPr bwMode="auto">
          <a:xfrm>
            <a:off x="6517482" y="3795713"/>
            <a:ext cx="355600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15</a:t>
            </a:r>
          </a:p>
        </p:txBody>
      </p:sp>
      <p:cxnSp>
        <p:nvCxnSpPr>
          <p:cNvPr id="1088551" name="AutoShape 39"/>
          <p:cNvCxnSpPr>
            <a:cxnSpLocks noChangeAspect="1" noChangeShapeType="1"/>
            <a:stCxn id="1088518" idx="3"/>
            <a:endCxn id="1088787" idx="1"/>
          </p:cNvCxnSpPr>
          <p:nvPr/>
        </p:nvCxnSpPr>
        <p:spPr bwMode="auto">
          <a:xfrm flipH="1">
            <a:off x="5026025" y="2817809"/>
            <a:ext cx="479908" cy="34846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088552" name="Oval 40"/>
          <p:cNvSpPr>
            <a:spLocks noChangeAspect="1" noChangeArrowheads="1"/>
          </p:cNvSpPr>
          <p:nvPr/>
        </p:nvSpPr>
        <p:spPr bwMode="auto">
          <a:xfrm>
            <a:off x="5937250" y="3135312"/>
            <a:ext cx="355600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12</a:t>
            </a:r>
          </a:p>
        </p:txBody>
      </p:sp>
      <p:sp>
        <p:nvSpPr>
          <p:cNvPr id="1088555" name="Rectangle 43"/>
          <p:cNvSpPr>
            <a:spLocks noChangeAspect="1" noChangeArrowheads="1"/>
          </p:cNvSpPr>
          <p:nvPr/>
        </p:nvSpPr>
        <p:spPr bwMode="auto">
          <a:xfrm>
            <a:off x="4316413" y="38211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8556" name="Rectangle 44"/>
          <p:cNvSpPr>
            <a:spLocks noChangeAspect="1" noChangeArrowheads="1"/>
          </p:cNvSpPr>
          <p:nvPr/>
        </p:nvSpPr>
        <p:spPr bwMode="auto">
          <a:xfrm>
            <a:off x="4791075" y="38211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8559" name="Rectangle 47"/>
          <p:cNvSpPr>
            <a:spLocks noChangeAspect="1" noChangeArrowheads="1"/>
          </p:cNvSpPr>
          <p:nvPr/>
        </p:nvSpPr>
        <p:spPr bwMode="auto">
          <a:xfrm>
            <a:off x="2906410" y="2573336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8560" name="Rectangle 48"/>
          <p:cNvSpPr>
            <a:spLocks noChangeAspect="1" noChangeArrowheads="1"/>
          </p:cNvSpPr>
          <p:nvPr/>
        </p:nvSpPr>
        <p:spPr bwMode="auto">
          <a:xfrm>
            <a:off x="3302000" y="2898775"/>
            <a:ext cx="188913" cy="171450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8568" name="Rectangle 56"/>
          <p:cNvSpPr>
            <a:spLocks noChangeAspect="1" noChangeArrowheads="1"/>
          </p:cNvSpPr>
          <p:nvPr/>
        </p:nvSpPr>
        <p:spPr bwMode="auto">
          <a:xfrm>
            <a:off x="4721225" y="25368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8569" name="Rectangle 57"/>
          <p:cNvSpPr>
            <a:spLocks noChangeAspect="1" noChangeArrowheads="1"/>
          </p:cNvSpPr>
          <p:nvPr/>
        </p:nvSpPr>
        <p:spPr bwMode="auto">
          <a:xfrm>
            <a:off x="5127625" y="46228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8572" name="Rectangle 60"/>
          <p:cNvSpPr>
            <a:spLocks noChangeAspect="1" noChangeArrowheads="1"/>
          </p:cNvSpPr>
          <p:nvPr/>
        </p:nvSpPr>
        <p:spPr bwMode="auto">
          <a:xfrm>
            <a:off x="5448100" y="38211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88583" name="AutoShape 71"/>
          <p:cNvCxnSpPr>
            <a:cxnSpLocks noChangeAspect="1" noChangeShapeType="1"/>
            <a:endCxn id="1088572" idx="0"/>
          </p:cNvCxnSpPr>
          <p:nvPr/>
        </p:nvCxnSpPr>
        <p:spPr bwMode="auto">
          <a:xfrm flipH="1">
            <a:off x="5543350" y="3388194"/>
            <a:ext cx="476450" cy="43291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88585" name="AutoShape 73"/>
          <p:cNvCxnSpPr>
            <a:cxnSpLocks noChangeAspect="1" noChangeShapeType="1"/>
          </p:cNvCxnSpPr>
          <p:nvPr/>
        </p:nvCxnSpPr>
        <p:spPr bwMode="auto">
          <a:xfrm>
            <a:off x="4725988" y="4732338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88588" name="AutoShape 76"/>
          <p:cNvCxnSpPr>
            <a:cxnSpLocks noChangeAspect="1" noChangeShapeType="1"/>
            <a:endCxn id="1088555" idx="0"/>
          </p:cNvCxnSpPr>
          <p:nvPr/>
        </p:nvCxnSpPr>
        <p:spPr bwMode="auto">
          <a:xfrm flipH="1">
            <a:off x="4411663" y="3639727"/>
            <a:ext cx="142122" cy="181386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088787" name="Rectangle 275"/>
          <p:cNvSpPr>
            <a:spLocks noChangeAspect="1" noChangeArrowheads="1"/>
          </p:cNvSpPr>
          <p:nvPr/>
        </p:nvSpPr>
        <p:spPr bwMode="auto">
          <a:xfrm>
            <a:off x="5026025" y="30813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8791" name="Oval 279"/>
          <p:cNvSpPr>
            <a:spLocks noChangeAspect="1" noChangeArrowheads="1"/>
          </p:cNvSpPr>
          <p:nvPr/>
        </p:nvSpPr>
        <p:spPr bwMode="auto">
          <a:xfrm>
            <a:off x="5795963" y="4649788"/>
            <a:ext cx="355600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14</a:t>
            </a:r>
          </a:p>
        </p:txBody>
      </p:sp>
      <p:sp>
        <p:nvSpPr>
          <p:cNvPr id="1088792" name="Oval 280"/>
          <p:cNvSpPr>
            <a:spLocks noChangeAspect="1" noChangeArrowheads="1"/>
          </p:cNvSpPr>
          <p:nvPr/>
        </p:nvSpPr>
        <p:spPr bwMode="auto">
          <a:xfrm>
            <a:off x="5491163" y="4197350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13</a:t>
            </a:r>
          </a:p>
        </p:txBody>
      </p:sp>
      <p:sp>
        <p:nvSpPr>
          <p:cNvPr id="1088793" name="Oval 281"/>
          <p:cNvSpPr>
            <a:spLocks noChangeAspect="1" noChangeArrowheads="1"/>
          </p:cNvSpPr>
          <p:nvPr/>
        </p:nvSpPr>
        <p:spPr bwMode="auto">
          <a:xfrm>
            <a:off x="7112000" y="4470400"/>
            <a:ext cx="357188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17</a:t>
            </a:r>
          </a:p>
        </p:txBody>
      </p:sp>
      <p:sp>
        <p:nvSpPr>
          <p:cNvPr id="1088794" name="Oval 282"/>
          <p:cNvSpPr>
            <a:spLocks noChangeAspect="1" noChangeArrowheads="1"/>
          </p:cNvSpPr>
          <p:nvPr/>
        </p:nvSpPr>
        <p:spPr bwMode="auto">
          <a:xfrm>
            <a:off x="4438254" y="3379640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1088795" name="Oval 283"/>
          <p:cNvSpPr>
            <a:spLocks noChangeAspect="1" noChangeArrowheads="1"/>
          </p:cNvSpPr>
          <p:nvPr/>
        </p:nvSpPr>
        <p:spPr bwMode="auto">
          <a:xfrm>
            <a:off x="3548063" y="3432175"/>
            <a:ext cx="276225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1088796" name="Oval 284"/>
          <p:cNvSpPr>
            <a:spLocks noChangeAspect="1" noChangeArrowheads="1"/>
          </p:cNvSpPr>
          <p:nvPr/>
        </p:nvSpPr>
        <p:spPr bwMode="auto">
          <a:xfrm>
            <a:off x="4094957" y="2992039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1088797" name="Oval 285"/>
          <p:cNvSpPr>
            <a:spLocks noChangeAspect="1" noChangeArrowheads="1"/>
          </p:cNvSpPr>
          <p:nvPr/>
        </p:nvSpPr>
        <p:spPr bwMode="auto">
          <a:xfrm>
            <a:off x="3687762" y="2538413"/>
            <a:ext cx="274637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1088798" name="Oval 286"/>
          <p:cNvSpPr>
            <a:spLocks noChangeAspect="1" noChangeArrowheads="1"/>
          </p:cNvSpPr>
          <p:nvPr/>
        </p:nvSpPr>
        <p:spPr bwMode="auto">
          <a:xfrm>
            <a:off x="3396456" y="2141153"/>
            <a:ext cx="274637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3</a:t>
            </a:r>
          </a:p>
        </p:txBody>
      </p:sp>
      <p:sp>
        <p:nvSpPr>
          <p:cNvPr id="1088799" name="Rectangle 287"/>
          <p:cNvSpPr>
            <a:spLocks noChangeAspect="1" noChangeArrowheads="1"/>
          </p:cNvSpPr>
          <p:nvPr/>
        </p:nvSpPr>
        <p:spPr bwMode="auto">
          <a:xfrm>
            <a:off x="3302000" y="3821113"/>
            <a:ext cx="188913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8800" name="Rectangle 288"/>
          <p:cNvSpPr>
            <a:spLocks noChangeAspect="1" noChangeArrowheads="1"/>
          </p:cNvSpPr>
          <p:nvPr/>
        </p:nvSpPr>
        <p:spPr bwMode="auto">
          <a:xfrm>
            <a:off x="3776663" y="38211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88801" name="AutoShape 289"/>
          <p:cNvCxnSpPr>
            <a:cxnSpLocks noChangeAspect="1" noChangeShapeType="1"/>
            <a:endCxn id="1088800" idx="0"/>
          </p:cNvCxnSpPr>
          <p:nvPr/>
        </p:nvCxnSpPr>
        <p:spPr bwMode="auto">
          <a:xfrm>
            <a:off x="3602038" y="3716338"/>
            <a:ext cx="269875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88803" name="AutoShape 291"/>
          <p:cNvCxnSpPr>
            <a:cxnSpLocks noChangeAspect="1" noChangeShapeType="1"/>
          </p:cNvCxnSpPr>
          <p:nvPr/>
        </p:nvCxnSpPr>
        <p:spPr bwMode="auto">
          <a:xfrm flipH="1">
            <a:off x="3517900" y="2755900"/>
            <a:ext cx="168275" cy="14763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088807" name="Rectangle 295"/>
          <p:cNvSpPr>
            <a:spLocks noChangeAspect="1" noChangeArrowheads="1"/>
          </p:cNvSpPr>
          <p:nvPr/>
        </p:nvSpPr>
        <p:spPr bwMode="auto">
          <a:xfrm>
            <a:off x="5680075" y="5087938"/>
            <a:ext cx="188913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8808" name="Rectangle 296"/>
          <p:cNvSpPr>
            <a:spLocks noChangeAspect="1" noChangeArrowheads="1"/>
          </p:cNvSpPr>
          <p:nvPr/>
        </p:nvSpPr>
        <p:spPr bwMode="auto">
          <a:xfrm>
            <a:off x="6154738" y="50879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88809" name="AutoShape 297"/>
          <p:cNvCxnSpPr>
            <a:cxnSpLocks noChangeAspect="1" noChangeShapeType="1"/>
            <a:endCxn id="1088808" idx="0"/>
          </p:cNvCxnSpPr>
          <p:nvPr/>
        </p:nvCxnSpPr>
        <p:spPr bwMode="auto">
          <a:xfrm>
            <a:off x="5980113" y="4981575"/>
            <a:ext cx="269875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88810" name="AutoShape 298"/>
          <p:cNvCxnSpPr>
            <a:cxnSpLocks noChangeAspect="1" noChangeShapeType="1"/>
            <a:endCxn id="1088807" idx="0"/>
          </p:cNvCxnSpPr>
          <p:nvPr/>
        </p:nvCxnSpPr>
        <p:spPr bwMode="auto">
          <a:xfrm flipH="1">
            <a:off x="5775325" y="4981575"/>
            <a:ext cx="204788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088811" name="Rectangle 299"/>
          <p:cNvSpPr>
            <a:spLocks noChangeAspect="1" noChangeArrowheads="1"/>
          </p:cNvSpPr>
          <p:nvPr/>
        </p:nvSpPr>
        <p:spPr bwMode="auto">
          <a:xfrm>
            <a:off x="6954838" y="4910138"/>
            <a:ext cx="188912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8812" name="Rectangle 300"/>
          <p:cNvSpPr>
            <a:spLocks noChangeAspect="1" noChangeArrowheads="1"/>
          </p:cNvSpPr>
          <p:nvPr/>
        </p:nvSpPr>
        <p:spPr bwMode="auto">
          <a:xfrm>
            <a:off x="7429500" y="49101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88813" name="AutoShape 301"/>
          <p:cNvCxnSpPr>
            <a:cxnSpLocks noChangeAspect="1" noChangeShapeType="1"/>
            <a:endCxn id="1088812" idx="0"/>
          </p:cNvCxnSpPr>
          <p:nvPr/>
        </p:nvCxnSpPr>
        <p:spPr bwMode="auto">
          <a:xfrm>
            <a:off x="7254875" y="4803775"/>
            <a:ext cx="269875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88814" name="AutoShape 302"/>
          <p:cNvCxnSpPr>
            <a:cxnSpLocks noChangeAspect="1" noChangeShapeType="1"/>
            <a:endCxn id="1088811" idx="0"/>
          </p:cNvCxnSpPr>
          <p:nvPr/>
        </p:nvCxnSpPr>
        <p:spPr bwMode="auto">
          <a:xfrm flipH="1">
            <a:off x="7050088" y="4803775"/>
            <a:ext cx="206375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088817" name="Freeform 305"/>
          <p:cNvSpPr>
            <a:spLocks/>
          </p:cNvSpPr>
          <p:nvPr/>
        </p:nvSpPr>
        <p:spPr bwMode="auto">
          <a:xfrm>
            <a:off x="5330825" y="3727450"/>
            <a:ext cx="1990725" cy="1439863"/>
          </a:xfrm>
          <a:custGeom>
            <a:avLst/>
            <a:gdLst/>
            <a:ahLst/>
            <a:cxnLst>
              <a:cxn ang="0">
                <a:pos x="774" y="0"/>
              </a:cxn>
              <a:cxn ang="0">
                <a:pos x="588" y="12"/>
              </a:cxn>
              <a:cxn ang="0">
                <a:pos x="396" y="48"/>
              </a:cxn>
              <a:cxn ang="0">
                <a:pos x="354" y="60"/>
              </a:cxn>
              <a:cxn ang="0">
                <a:pos x="282" y="120"/>
              </a:cxn>
              <a:cxn ang="0">
                <a:pos x="144" y="192"/>
              </a:cxn>
              <a:cxn ang="0">
                <a:pos x="18" y="258"/>
              </a:cxn>
              <a:cxn ang="0">
                <a:pos x="0" y="336"/>
              </a:cxn>
              <a:cxn ang="0">
                <a:pos x="48" y="534"/>
              </a:cxn>
              <a:cxn ang="0">
                <a:pos x="144" y="666"/>
              </a:cxn>
              <a:cxn ang="0">
                <a:pos x="276" y="762"/>
              </a:cxn>
              <a:cxn ang="0">
                <a:pos x="336" y="756"/>
              </a:cxn>
              <a:cxn ang="0">
                <a:pos x="426" y="636"/>
              </a:cxn>
              <a:cxn ang="0">
                <a:pos x="540" y="552"/>
              </a:cxn>
              <a:cxn ang="0">
                <a:pos x="642" y="492"/>
              </a:cxn>
              <a:cxn ang="0">
                <a:pos x="678" y="468"/>
              </a:cxn>
              <a:cxn ang="0">
                <a:pos x="696" y="456"/>
              </a:cxn>
              <a:cxn ang="0">
                <a:pos x="744" y="408"/>
              </a:cxn>
              <a:cxn ang="0">
                <a:pos x="810" y="336"/>
              </a:cxn>
              <a:cxn ang="0">
                <a:pos x="828" y="300"/>
              </a:cxn>
              <a:cxn ang="0">
                <a:pos x="876" y="240"/>
              </a:cxn>
              <a:cxn ang="0">
                <a:pos x="918" y="180"/>
              </a:cxn>
              <a:cxn ang="0">
                <a:pos x="942" y="126"/>
              </a:cxn>
              <a:cxn ang="0">
                <a:pos x="936" y="96"/>
              </a:cxn>
              <a:cxn ang="0">
                <a:pos x="918" y="84"/>
              </a:cxn>
              <a:cxn ang="0">
                <a:pos x="834" y="24"/>
              </a:cxn>
              <a:cxn ang="0">
                <a:pos x="774" y="0"/>
              </a:cxn>
            </a:cxnLst>
            <a:rect l="0" t="0" r="r" b="b"/>
            <a:pathLst>
              <a:path w="942" h="762">
                <a:moveTo>
                  <a:pt x="774" y="0"/>
                </a:moveTo>
                <a:cubicBezTo>
                  <a:pt x="726" y="2"/>
                  <a:pt x="645" y="1"/>
                  <a:pt x="588" y="12"/>
                </a:cubicBezTo>
                <a:cubicBezTo>
                  <a:pt x="523" y="25"/>
                  <a:pt x="463" y="41"/>
                  <a:pt x="396" y="48"/>
                </a:cubicBezTo>
                <a:cubicBezTo>
                  <a:pt x="382" y="53"/>
                  <a:pt x="367" y="54"/>
                  <a:pt x="354" y="60"/>
                </a:cubicBezTo>
                <a:cubicBezTo>
                  <a:pt x="326" y="72"/>
                  <a:pt x="306" y="103"/>
                  <a:pt x="282" y="120"/>
                </a:cubicBezTo>
                <a:cubicBezTo>
                  <a:pt x="246" y="146"/>
                  <a:pt x="186" y="181"/>
                  <a:pt x="144" y="192"/>
                </a:cubicBezTo>
                <a:cubicBezTo>
                  <a:pt x="100" y="221"/>
                  <a:pt x="56" y="220"/>
                  <a:pt x="18" y="258"/>
                </a:cubicBezTo>
                <a:cubicBezTo>
                  <a:pt x="12" y="284"/>
                  <a:pt x="6" y="310"/>
                  <a:pt x="0" y="336"/>
                </a:cubicBezTo>
                <a:cubicBezTo>
                  <a:pt x="5" y="403"/>
                  <a:pt x="10" y="476"/>
                  <a:pt x="48" y="534"/>
                </a:cubicBezTo>
                <a:cubicBezTo>
                  <a:pt x="59" y="580"/>
                  <a:pt x="105" y="637"/>
                  <a:pt x="144" y="666"/>
                </a:cubicBezTo>
                <a:cubicBezTo>
                  <a:pt x="160" y="713"/>
                  <a:pt x="230" y="747"/>
                  <a:pt x="276" y="762"/>
                </a:cubicBezTo>
                <a:cubicBezTo>
                  <a:pt x="296" y="760"/>
                  <a:pt x="316" y="761"/>
                  <a:pt x="336" y="756"/>
                </a:cubicBezTo>
                <a:cubicBezTo>
                  <a:pt x="370" y="748"/>
                  <a:pt x="400" y="662"/>
                  <a:pt x="426" y="636"/>
                </a:cubicBezTo>
                <a:cubicBezTo>
                  <a:pt x="459" y="603"/>
                  <a:pt x="502" y="579"/>
                  <a:pt x="540" y="552"/>
                </a:cubicBezTo>
                <a:cubicBezTo>
                  <a:pt x="572" y="529"/>
                  <a:pt x="609" y="515"/>
                  <a:pt x="642" y="492"/>
                </a:cubicBezTo>
                <a:cubicBezTo>
                  <a:pt x="654" y="484"/>
                  <a:pt x="666" y="476"/>
                  <a:pt x="678" y="468"/>
                </a:cubicBezTo>
                <a:cubicBezTo>
                  <a:pt x="684" y="464"/>
                  <a:pt x="696" y="456"/>
                  <a:pt x="696" y="456"/>
                </a:cubicBezTo>
                <a:cubicBezTo>
                  <a:pt x="710" y="435"/>
                  <a:pt x="728" y="427"/>
                  <a:pt x="744" y="408"/>
                </a:cubicBezTo>
                <a:cubicBezTo>
                  <a:pt x="765" y="383"/>
                  <a:pt x="783" y="354"/>
                  <a:pt x="810" y="336"/>
                </a:cubicBezTo>
                <a:cubicBezTo>
                  <a:pt x="817" y="325"/>
                  <a:pt x="821" y="311"/>
                  <a:pt x="828" y="300"/>
                </a:cubicBezTo>
                <a:cubicBezTo>
                  <a:pt x="842" y="279"/>
                  <a:pt x="862" y="261"/>
                  <a:pt x="876" y="240"/>
                </a:cubicBezTo>
                <a:cubicBezTo>
                  <a:pt x="893" y="214"/>
                  <a:pt x="893" y="196"/>
                  <a:pt x="918" y="180"/>
                </a:cubicBezTo>
                <a:cubicBezTo>
                  <a:pt x="932" y="137"/>
                  <a:pt x="923" y="155"/>
                  <a:pt x="942" y="126"/>
                </a:cubicBezTo>
                <a:cubicBezTo>
                  <a:pt x="940" y="116"/>
                  <a:pt x="941" y="105"/>
                  <a:pt x="936" y="96"/>
                </a:cubicBezTo>
                <a:cubicBezTo>
                  <a:pt x="932" y="90"/>
                  <a:pt x="923" y="89"/>
                  <a:pt x="918" y="84"/>
                </a:cubicBezTo>
                <a:cubicBezTo>
                  <a:pt x="893" y="59"/>
                  <a:pt x="869" y="34"/>
                  <a:pt x="834" y="24"/>
                </a:cubicBezTo>
                <a:cubicBezTo>
                  <a:pt x="818" y="20"/>
                  <a:pt x="774" y="20"/>
                  <a:pt x="774" y="0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8819" name="Text Box 307"/>
          <p:cNvSpPr txBox="1">
            <a:spLocks noChangeArrowheads="1"/>
          </p:cNvSpPr>
          <p:nvPr/>
        </p:nvSpPr>
        <p:spPr bwMode="auto">
          <a:xfrm>
            <a:off x="304799" y="4495800"/>
            <a:ext cx="3791483" cy="1015663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FFFF00"/>
                </a:solidFill>
              </a:rPr>
              <a:t>Splaying node 14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FFFF00"/>
                </a:solidFill>
              </a:rPr>
              <a:t>Beginning of a </a:t>
            </a:r>
            <a:r>
              <a:rPr lang="en-US" sz="2400" dirty="0" err="1">
                <a:solidFill>
                  <a:srgbClr val="FFFF00"/>
                </a:solidFill>
              </a:rPr>
              <a:t>zig-zag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088820" name="Text Box 308"/>
          <p:cNvSpPr txBox="1">
            <a:spLocks noChangeArrowheads="1"/>
          </p:cNvSpPr>
          <p:nvPr/>
        </p:nvSpPr>
        <p:spPr bwMode="auto">
          <a:xfrm>
            <a:off x="60960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1088821" name="Text Box 309"/>
          <p:cNvSpPr txBox="1">
            <a:spLocks noChangeArrowheads="1"/>
          </p:cNvSpPr>
          <p:nvPr/>
        </p:nvSpPr>
        <p:spPr bwMode="auto">
          <a:xfrm>
            <a:off x="5715000" y="3886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1088822" name="Text Box 310"/>
          <p:cNvSpPr txBox="1">
            <a:spLocks noChangeArrowheads="1"/>
          </p:cNvSpPr>
          <p:nvPr/>
        </p:nvSpPr>
        <p:spPr bwMode="auto">
          <a:xfrm>
            <a:off x="6781800" y="3810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z</a:t>
            </a:r>
          </a:p>
        </p:txBody>
      </p:sp>
      <p:sp>
        <p:nvSpPr>
          <p:cNvPr id="1088825" name="AutoShape 313"/>
          <p:cNvSpPr>
            <a:spLocks noChangeArrowheads="1"/>
          </p:cNvSpPr>
          <p:nvPr/>
        </p:nvSpPr>
        <p:spPr bwMode="auto">
          <a:xfrm>
            <a:off x="5791200" y="47244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8826" name="AutoShape 314"/>
          <p:cNvSpPr>
            <a:spLocks noChangeArrowheads="1"/>
          </p:cNvSpPr>
          <p:nvPr/>
        </p:nvSpPr>
        <p:spPr bwMode="auto">
          <a:xfrm>
            <a:off x="6858000" y="42672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8827" name="Text Box 315"/>
          <p:cNvSpPr txBox="1">
            <a:spLocks noChangeArrowheads="1"/>
          </p:cNvSpPr>
          <p:nvPr/>
        </p:nvSpPr>
        <p:spPr bwMode="auto">
          <a:xfrm>
            <a:off x="7146925" y="5195888"/>
            <a:ext cx="407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4</a:t>
            </a:r>
          </a:p>
        </p:txBody>
      </p:sp>
      <p:sp>
        <p:nvSpPr>
          <p:cNvPr id="1088828" name="Text Box 316"/>
          <p:cNvSpPr txBox="1">
            <a:spLocks noChangeArrowheads="1"/>
          </p:cNvSpPr>
          <p:nvPr/>
        </p:nvSpPr>
        <p:spPr bwMode="auto">
          <a:xfrm>
            <a:off x="6019800" y="5715000"/>
            <a:ext cx="410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1088829" name="AutoShape 317"/>
          <p:cNvSpPr>
            <a:spLocks noChangeArrowheads="1"/>
          </p:cNvSpPr>
          <p:nvPr/>
        </p:nvSpPr>
        <p:spPr bwMode="auto">
          <a:xfrm>
            <a:off x="5257800" y="46482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8830" name="Text Box 318"/>
          <p:cNvSpPr txBox="1">
            <a:spLocks noChangeArrowheads="1"/>
          </p:cNvSpPr>
          <p:nvPr/>
        </p:nvSpPr>
        <p:spPr bwMode="auto">
          <a:xfrm>
            <a:off x="5486400" y="5638800"/>
            <a:ext cx="410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088831" name="AutoShape 319"/>
          <p:cNvSpPr>
            <a:spLocks noChangeArrowheads="1"/>
          </p:cNvSpPr>
          <p:nvPr/>
        </p:nvSpPr>
        <p:spPr bwMode="auto">
          <a:xfrm>
            <a:off x="4800600" y="42672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8832" name="Text Box 320"/>
          <p:cNvSpPr txBox="1">
            <a:spLocks noChangeArrowheads="1"/>
          </p:cNvSpPr>
          <p:nvPr/>
        </p:nvSpPr>
        <p:spPr bwMode="auto">
          <a:xfrm>
            <a:off x="5029200" y="5257800"/>
            <a:ext cx="407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AutoShape 17">
            <a:extLst>
              <a:ext uri="{FF2B5EF4-FFF2-40B4-BE49-F238E27FC236}">
                <a16:creationId xmlns:a16="http://schemas.microsoft.com/office/drawing/2014/main" id="{A97816BD-BB4B-45F5-98E0-B711D443A4F3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flipH="1">
            <a:off x="5589415" y="3446370"/>
            <a:ext cx="310560" cy="28398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59241" name="Line 73"/>
          <p:cNvSpPr>
            <a:spLocks noChangeShapeType="1"/>
          </p:cNvSpPr>
          <p:nvPr/>
        </p:nvSpPr>
        <p:spPr bwMode="auto">
          <a:xfrm>
            <a:off x="5943600" y="4800600"/>
            <a:ext cx="176213" cy="304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1159214" name="AutoShape 46"/>
          <p:cNvCxnSpPr>
            <a:cxnSpLocks noChangeAspect="1" noChangeShapeType="1"/>
            <a:endCxn id="1159213" idx="0"/>
          </p:cNvCxnSpPr>
          <p:nvPr/>
        </p:nvCxnSpPr>
        <p:spPr bwMode="auto">
          <a:xfrm>
            <a:off x="3705204" y="3633944"/>
            <a:ext cx="166709" cy="18716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" name="Straight Connector 10"/>
          <p:cNvCxnSpPr>
            <a:endCxn id="1159189" idx="0"/>
          </p:cNvCxnSpPr>
          <p:nvPr/>
        </p:nvCxnSpPr>
        <p:spPr bwMode="auto">
          <a:xfrm>
            <a:off x="3548063" y="2302601"/>
            <a:ext cx="1338262" cy="1518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1159190" idx="3"/>
            <a:endCxn id="1159171" idx="3"/>
          </p:cNvCxnSpPr>
          <p:nvPr/>
        </p:nvCxnSpPr>
        <p:spPr bwMode="auto">
          <a:xfrm flipV="1">
            <a:off x="3086100" y="1732938"/>
            <a:ext cx="1299130" cy="888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9211" name="Oval 43"/>
          <p:cNvSpPr>
            <a:spLocks noChangeAspect="1" noChangeArrowheads="1"/>
          </p:cNvSpPr>
          <p:nvPr/>
        </p:nvSpPr>
        <p:spPr bwMode="auto">
          <a:xfrm>
            <a:off x="3400491" y="2160855"/>
            <a:ext cx="274637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3</a:t>
            </a:r>
          </a:p>
        </p:txBody>
      </p:sp>
      <p:cxnSp>
        <p:nvCxnSpPr>
          <p:cNvPr id="4" name="Straight Connector 3"/>
          <p:cNvCxnSpPr>
            <a:cxnSpLocks/>
            <a:endCxn id="1159222" idx="3"/>
          </p:cNvCxnSpPr>
          <p:nvPr/>
        </p:nvCxnSpPr>
        <p:spPr bwMode="auto">
          <a:xfrm>
            <a:off x="4567238" y="1690834"/>
            <a:ext cx="3433762" cy="41424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266A-7D79-4CCC-872E-38D7CF0F0850}" type="slidenum">
              <a:rPr lang="en-US"/>
              <a:pPr/>
              <a:t>63</a:t>
            </a:fld>
            <a:endParaRPr lang="en-US"/>
          </a:p>
        </p:txBody>
      </p:sp>
      <p:sp>
        <p:nvSpPr>
          <p:cNvPr id="115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943600" cy="762000"/>
          </a:xfrm>
        </p:spPr>
        <p:txBody>
          <a:bodyPr/>
          <a:lstStyle/>
          <a:p>
            <a:r>
              <a:rPr lang="en-US"/>
              <a:t>Splaying Example (2)</a:t>
            </a:r>
          </a:p>
        </p:txBody>
      </p:sp>
      <p:sp>
        <p:nvSpPr>
          <p:cNvPr id="1159171" name="Oval 3"/>
          <p:cNvSpPr>
            <a:spLocks noChangeAspect="1" noChangeArrowheads="1"/>
          </p:cNvSpPr>
          <p:nvPr/>
        </p:nvSpPr>
        <p:spPr bwMode="auto">
          <a:xfrm>
            <a:off x="4345010" y="1479550"/>
            <a:ext cx="274638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8</a:t>
            </a:r>
          </a:p>
        </p:txBody>
      </p:sp>
      <p:sp>
        <p:nvSpPr>
          <p:cNvPr id="1159172" name="Oval 4"/>
          <p:cNvSpPr>
            <a:spLocks noChangeAspect="1" noChangeArrowheads="1"/>
          </p:cNvSpPr>
          <p:nvPr/>
        </p:nvSpPr>
        <p:spPr bwMode="auto">
          <a:xfrm>
            <a:off x="5284509" y="2628900"/>
            <a:ext cx="355600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1159173" name="Oval 5"/>
          <p:cNvSpPr>
            <a:spLocks noChangeAspect="1" noChangeArrowheads="1"/>
          </p:cNvSpPr>
          <p:nvPr/>
        </p:nvSpPr>
        <p:spPr bwMode="auto">
          <a:xfrm>
            <a:off x="4844256" y="2005738"/>
            <a:ext cx="354013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10</a:t>
            </a:r>
          </a:p>
        </p:txBody>
      </p:sp>
      <p:cxnSp>
        <p:nvCxnSpPr>
          <p:cNvPr id="1159178" name="AutoShape 10"/>
          <p:cNvCxnSpPr>
            <a:cxnSpLocks noChangeAspect="1" noChangeShapeType="1"/>
            <a:stCxn id="1159173" idx="4"/>
            <a:endCxn id="1159192" idx="1"/>
          </p:cNvCxnSpPr>
          <p:nvPr/>
        </p:nvCxnSpPr>
        <p:spPr bwMode="auto">
          <a:xfrm flipH="1">
            <a:off x="4721225" y="2302601"/>
            <a:ext cx="300038" cy="319156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59180" name="AutoShape 12"/>
          <p:cNvCxnSpPr>
            <a:cxnSpLocks noChangeAspect="1" noChangeShapeType="1"/>
            <a:stCxn id="1159184" idx="3"/>
            <a:endCxn id="1159193" idx="0"/>
          </p:cNvCxnSpPr>
          <p:nvPr/>
        </p:nvCxnSpPr>
        <p:spPr bwMode="auto">
          <a:xfrm flipH="1">
            <a:off x="5527675" y="4256105"/>
            <a:ext cx="915676" cy="79849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59181" name="AutoShape 13"/>
          <p:cNvCxnSpPr>
            <a:cxnSpLocks noChangeAspect="1" noChangeShapeType="1"/>
            <a:endCxn id="1159212" idx="0"/>
          </p:cNvCxnSpPr>
          <p:nvPr/>
        </p:nvCxnSpPr>
        <p:spPr bwMode="auto">
          <a:xfrm flipH="1">
            <a:off x="3396457" y="3249671"/>
            <a:ext cx="834508" cy="57144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59184" name="Oval 16"/>
          <p:cNvSpPr>
            <a:spLocks noChangeAspect="1" noChangeArrowheads="1"/>
          </p:cNvSpPr>
          <p:nvPr/>
        </p:nvSpPr>
        <p:spPr bwMode="auto">
          <a:xfrm>
            <a:off x="6391275" y="4004072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 dirty="0">
                <a:latin typeface="Times New Roman" pitchFamily="18" charset="0"/>
              </a:rPr>
              <a:t>14</a:t>
            </a:r>
          </a:p>
        </p:txBody>
      </p:sp>
      <p:cxnSp>
        <p:nvCxnSpPr>
          <p:cNvPr id="1159185" name="AutoShape 17"/>
          <p:cNvCxnSpPr>
            <a:cxnSpLocks noChangeAspect="1" noChangeShapeType="1"/>
            <a:stCxn id="1159172" idx="3"/>
            <a:endCxn id="1159203" idx="1"/>
          </p:cNvCxnSpPr>
          <p:nvPr/>
        </p:nvCxnSpPr>
        <p:spPr bwMode="auto">
          <a:xfrm flipH="1">
            <a:off x="5026025" y="2882288"/>
            <a:ext cx="310560" cy="28398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59186" name="Oval 18"/>
          <p:cNvSpPr>
            <a:spLocks noChangeAspect="1" noChangeArrowheads="1"/>
          </p:cNvSpPr>
          <p:nvPr/>
        </p:nvSpPr>
        <p:spPr bwMode="auto">
          <a:xfrm>
            <a:off x="5795963" y="3289300"/>
            <a:ext cx="355600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12</a:t>
            </a:r>
          </a:p>
        </p:txBody>
      </p:sp>
      <p:sp>
        <p:nvSpPr>
          <p:cNvPr id="1159188" name="Rectangle 20"/>
          <p:cNvSpPr>
            <a:spLocks noChangeAspect="1" noChangeArrowheads="1"/>
          </p:cNvSpPr>
          <p:nvPr/>
        </p:nvSpPr>
        <p:spPr bwMode="auto">
          <a:xfrm>
            <a:off x="4316413" y="38211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9189" name="Rectangle 21"/>
          <p:cNvSpPr>
            <a:spLocks noChangeAspect="1" noChangeArrowheads="1"/>
          </p:cNvSpPr>
          <p:nvPr/>
        </p:nvSpPr>
        <p:spPr bwMode="auto">
          <a:xfrm>
            <a:off x="4791075" y="38211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9190" name="Rectangle 22"/>
          <p:cNvSpPr>
            <a:spLocks noChangeAspect="1" noChangeArrowheads="1"/>
          </p:cNvSpPr>
          <p:nvPr/>
        </p:nvSpPr>
        <p:spPr bwMode="auto">
          <a:xfrm>
            <a:off x="2895600" y="25368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9191" name="Rectangle 23"/>
          <p:cNvSpPr>
            <a:spLocks noChangeAspect="1" noChangeArrowheads="1"/>
          </p:cNvSpPr>
          <p:nvPr/>
        </p:nvSpPr>
        <p:spPr bwMode="auto">
          <a:xfrm>
            <a:off x="3302000" y="2898775"/>
            <a:ext cx="188913" cy="171450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9192" name="Rectangle 24"/>
          <p:cNvSpPr>
            <a:spLocks noChangeAspect="1" noChangeArrowheads="1"/>
          </p:cNvSpPr>
          <p:nvPr/>
        </p:nvSpPr>
        <p:spPr bwMode="auto">
          <a:xfrm>
            <a:off x="4721225" y="25368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9193" name="Rectangle 25"/>
          <p:cNvSpPr>
            <a:spLocks noChangeAspect="1" noChangeArrowheads="1"/>
          </p:cNvSpPr>
          <p:nvPr/>
        </p:nvSpPr>
        <p:spPr bwMode="auto">
          <a:xfrm>
            <a:off x="5432425" y="50546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9194" name="Rectangle 26"/>
          <p:cNvSpPr>
            <a:spLocks noChangeAspect="1" noChangeArrowheads="1"/>
          </p:cNvSpPr>
          <p:nvPr/>
        </p:nvSpPr>
        <p:spPr bwMode="auto">
          <a:xfrm>
            <a:off x="5432425" y="37163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59200" name="AutoShape 32"/>
          <p:cNvCxnSpPr>
            <a:cxnSpLocks noChangeAspect="1" noChangeShapeType="1"/>
          </p:cNvCxnSpPr>
          <p:nvPr/>
        </p:nvCxnSpPr>
        <p:spPr bwMode="auto">
          <a:xfrm>
            <a:off x="4725988" y="4732338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59202" name="AutoShape 34"/>
          <p:cNvCxnSpPr>
            <a:cxnSpLocks noChangeAspect="1" noChangeShapeType="1"/>
            <a:stCxn id="1159207" idx="3"/>
            <a:endCxn id="1159188" idx="0"/>
          </p:cNvCxnSpPr>
          <p:nvPr/>
        </p:nvCxnSpPr>
        <p:spPr bwMode="auto">
          <a:xfrm flipH="1">
            <a:off x="4411663" y="3658240"/>
            <a:ext cx="102492" cy="16287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59203" name="Rectangle 35"/>
          <p:cNvSpPr>
            <a:spLocks noChangeAspect="1" noChangeArrowheads="1"/>
          </p:cNvSpPr>
          <p:nvPr/>
        </p:nvSpPr>
        <p:spPr bwMode="auto">
          <a:xfrm>
            <a:off x="5026025" y="30813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9205" name="Oval 37"/>
          <p:cNvSpPr>
            <a:spLocks noChangeAspect="1" noChangeArrowheads="1"/>
          </p:cNvSpPr>
          <p:nvPr/>
        </p:nvSpPr>
        <p:spPr bwMode="auto">
          <a:xfrm>
            <a:off x="5791200" y="4495800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13</a:t>
            </a:r>
          </a:p>
        </p:txBody>
      </p:sp>
      <p:sp>
        <p:nvSpPr>
          <p:cNvPr id="1159206" name="Oval 38"/>
          <p:cNvSpPr>
            <a:spLocks noChangeAspect="1" noChangeArrowheads="1"/>
          </p:cNvSpPr>
          <p:nvPr/>
        </p:nvSpPr>
        <p:spPr bwMode="auto">
          <a:xfrm>
            <a:off x="7493000" y="5308600"/>
            <a:ext cx="357188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17</a:t>
            </a:r>
          </a:p>
        </p:txBody>
      </p:sp>
      <p:sp>
        <p:nvSpPr>
          <p:cNvPr id="1159207" name="Oval 39"/>
          <p:cNvSpPr>
            <a:spLocks noChangeAspect="1" noChangeArrowheads="1"/>
          </p:cNvSpPr>
          <p:nvPr/>
        </p:nvSpPr>
        <p:spPr bwMode="auto">
          <a:xfrm>
            <a:off x="4473935" y="3406207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1159208" name="Oval 40"/>
          <p:cNvSpPr>
            <a:spLocks noChangeAspect="1" noChangeArrowheads="1"/>
          </p:cNvSpPr>
          <p:nvPr/>
        </p:nvSpPr>
        <p:spPr bwMode="auto">
          <a:xfrm>
            <a:off x="3548063" y="3432175"/>
            <a:ext cx="276225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1159209" name="Oval 41"/>
          <p:cNvSpPr>
            <a:spLocks noChangeAspect="1" noChangeArrowheads="1"/>
          </p:cNvSpPr>
          <p:nvPr/>
        </p:nvSpPr>
        <p:spPr bwMode="auto">
          <a:xfrm>
            <a:off x="4145202" y="3018631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1159210" name="Oval 42"/>
          <p:cNvSpPr>
            <a:spLocks noChangeAspect="1" noChangeArrowheads="1"/>
          </p:cNvSpPr>
          <p:nvPr/>
        </p:nvSpPr>
        <p:spPr bwMode="auto">
          <a:xfrm>
            <a:off x="3686175" y="2536950"/>
            <a:ext cx="274637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1159212" name="Rectangle 44"/>
          <p:cNvSpPr>
            <a:spLocks noChangeAspect="1" noChangeArrowheads="1"/>
          </p:cNvSpPr>
          <p:nvPr/>
        </p:nvSpPr>
        <p:spPr bwMode="auto">
          <a:xfrm>
            <a:off x="3302000" y="3821113"/>
            <a:ext cx="188913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9213" name="Rectangle 45"/>
          <p:cNvSpPr>
            <a:spLocks noChangeAspect="1" noChangeArrowheads="1"/>
          </p:cNvSpPr>
          <p:nvPr/>
        </p:nvSpPr>
        <p:spPr bwMode="auto">
          <a:xfrm>
            <a:off x="3776663" y="38211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59216" name="AutoShape 48"/>
          <p:cNvCxnSpPr>
            <a:cxnSpLocks noChangeAspect="1" noChangeShapeType="1"/>
            <a:stCxn id="1159210" idx="3"/>
            <a:endCxn id="1159191" idx="3"/>
          </p:cNvCxnSpPr>
          <p:nvPr/>
        </p:nvCxnSpPr>
        <p:spPr bwMode="auto">
          <a:xfrm flipH="1">
            <a:off x="3490913" y="2787628"/>
            <a:ext cx="235482" cy="19687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59217" name="Rectangle 49"/>
          <p:cNvSpPr>
            <a:spLocks noChangeAspect="1" noChangeArrowheads="1"/>
          </p:cNvSpPr>
          <p:nvPr/>
        </p:nvSpPr>
        <p:spPr bwMode="auto">
          <a:xfrm>
            <a:off x="6019800" y="5054600"/>
            <a:ext cx="188913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9218" name="Rectangle 50"/>
          <p:cNvSpPr>
            <a:spLocks noChangeAspect="1" noChangeArrowheads="1"/>
          </p:cNvSpPr>
          <p:nvPr/>
        </p:nvSpPr>
        <p:spPr bwMode="auto">
          <a:xfrm>
            <a:off x="6934200" y="52403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9221" name="Rectangle 53"/>
          <p:cNvSpPr>
            <a:spLocks noChangeAspect="1" noChangeArrowheads="1"/>
          </p:cNvSpPr>
          <p:nvPr/>
        </p:nvSpPr>
        <p:spPr bwMode="auto">
          <a:xfrm>
            <a:off x="7335838" y="5748338"/>
            <a:ext cx="188912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9222" name="Rectangle 54"/>
          <p:cNvSpPr>
            <a:spLocks noChangeAspect="1" noChangeArrowheads="1"/>
          </p:cNvSpPr>
          <p:nvPr/>
        </p:nvSpPr>
        <p:spPr bwMode="auto">
          <a:xfrm>
            <a:off x="7810500" y="57483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59224" name="AutoShape 56"/>
          <p:cNvCxnSpPr>
            <a:cxnSpLocks noChangeAspect="1" noChangeShapeType="1"/>
            <a:stCxn id="1159206" idx="3"/>
            <a:endCxn id="1159221" idx="0"/>
          </p:cNvCxnSpPr>
          <p:nvPr/>
        </p:nvCxnSpPr>
        <p:spPr bwMode="auto">
          <a:xfrm flipH="1">
            <a:off x="7430294" y="5559278"/>
            <a:ext cx="115015" cy="18906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59226" name="Text Box 58"/>
          <p:cNvSpPr txBox="1">
            <a:spLocks noChangeArrowheads="1"/>
          </p:cNvSpPr>
          <p:nvPr/>
        </p:nvSpPr>
        <p:spPr bwMode="auto">
          <a:xfrm>
            <a:off x="304800" y="4495800"/>
            <a:ext cx="3048000" cy="461665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US" dirty="0" err="1"/>
              <a:t>zig-zag</a:t>
            </a:r>
            <a:r>
              <a:rPr lang="en-US" dirty="0"/>
              <a:t> complete</a:t>
            </a:r>
          </a:p>
        </p:txBody>
      </p:sp>
      <p:sp>
        <p:nvSpPr>
          <p:cNvPr id="1159227" name="Text Box 59"/>
          <p:cNvSpPr txBox="1">
            <a:spLocks noChangeArrowheads="1"/>
          </p:cNvSpPr>
          <p:nvPr/>
        </p:nvSpPr>
        <p:spPr bwMode="auto">
          <a:xfrm>
            <a:off x="60960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1159228" name="Text Box 60"/>
          <p:cNvSpPr txBox="1">
            <a:spLocks noChangeArrowheads="1"/>
          </p:cNvSpPr>
          <p:nvPr/>
        </p:nvSpPr>
        <p:spPr bwMode="auto">
          <a:xfrm>
            <a:off x="74676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z</a:t>
            </a:r>
          </a:p>
        </p:txBody>
      </p:sp>
      <p:sp>
        <p:nvSpPr>
          <p:cNvPr id="1159229" name="Text Box 61"/>
          <p:cNvSpPr txBox="1">
            <a:spLocks noChangeArrowheads="1"/>
          </p:cNvSpPr>
          <p:nvPr/>
        </p:nvSpPr>
        <p:spPr bwMode="auto">
          <a:xfrm>
            <a:off x="6781800" y="3810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1159230" name="AutoShape 62"/>
          <p:cNvSpPr>
            <a:spLocks noChangeArrowheads="1"/>
          </p:cNvSpPr>
          <p:nvPr/>
        </p:nvSpPr>
        <p:spPr bwMode="auto">
          <a:xfrm>
            <a:off x="6629400" y="49530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9231" name="AutoShape 63"/>
          <p:cNvSpPr>
            <a:spLocks noChangeArrowheads="1"/>
          </p:cNvSpPr>
          <p:nvPr/>
        </p:nvSpPr>
        <p:spPr bwMode="auto">
          <a:xfrm>
            <a:off x="7239000" y="51054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9232" name="Text Box 64"/>
          <p:cNvSpPr txBox="1">
            <a:spLocks noChangeArrowheads="1"/>
          </p:cNvSpPr>
          <p:nvPr/>
        </p:nvSpPr>
        <p:spPr bwMode="auto">
          <a:xfrm>
            <a:off x="7527925" y="6034088"/>
            <a:ext cx="407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4</a:t>
            </a:r>
          </a:p>
        </p:txBody>
      </p:sp>
      <p:sp>
        <p:nvSpPr>
          <p:cNvPr id="1159233" name="Text Box 65"/>
          <p:cNvSpPr txBox="1">
            <a:spLocks noChangeArrowheads="1"/>
          </p:cNvSpPr>
          <p:nvPr/>
        </p:nvSpPr>
        <p:spPr bwMode="auto">
          <a:xfrm>
            <a:off x="6781800" y="6019800"/>
            <a:ext cx="407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3</a:t>
            </a:r>
          </a:p>
        </p:txBody>
      </p:sp>
      <p:sp>
        <p:nvSpPr>
          <p:cNvPr id="1159234" name="AutoShape 66"/>
          <p:cNvSpPr>
            <a:spLocks noChangeArrowheads="1"/>
          </p:cNvSpPr>
          <p:nvPr/>
        </p:nvSpPr>
        <p:spPr bwMode="auto">
          <a:xfrm>
            <a:off x="5715000" y="48006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9235" name="Text Box 67"/>
          <p:cNvSpPr txBox="1">
            <a:spLocks noChangeArrowheads="1"/>
          </p:cNvSpPr>
          <p:nvPr/>
        </p:nvSpPr>
        <p:spPr bwMode="auto">
          <a:xfrm>
            <a:off x="5840413" y="5638800"/>
            <a:ext cx="4079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2</a:t>
            </a:r>
          </a:p>
        </p:txBody>
      </p:sp>
      <p:sp>
        <p:nvSpPr>
          <p:cNvPr id="1159236" name="AutoShape 68"/>
          <p:cNvSpPr>
            <a:spLocks noChangeArrowheads="1"/>
          </p:cNvSpPr>
          <p:nvPr/>
        </p:nvSpPr>
        <p:spPr bwMode="auto">
          <a:xfrm>
            <a:off x="5105400" y="48006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9237" name="Text Box 69"/>
          <p:cNvSpPr txBox="1">
            <a:spLocks noChangeArrowheads="1"/>
          </p:cNvSpPr>
          <p:nvPr/>
        </p:nvSpPr>
        <p:spPr bwMode="auto">
          <a:xfrm>
            <a:off x="5334000" y="5791200"/>
            <a:ext cx="407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sp>
        <p:nvSpPr>
          <p:cNvPr id="1159238" name="Line 70"/>
          <p:cNvSpPr>
            <a:spLocks noChangeShapeType="1"/>
          </p:cNvSpPr>
          <p:nvPr/>
        </p:nvSpPr>
        <p:spPr bwMode="auto">
          <a:xfrm flipH="1">
            <a:off x="7059613" y="4876800"/>
            <a:ext cx="103187" cy="381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6" name="Oval 37"/>
          <p:cNvSpPr>
            <a:spLocks noChangeAspect="1" noChangeArrowheads="1"/>
          </p:cNvSpPr>
          <p:nvPr/>
        </p:nvSpPr>
        <p:spPr bwMode="auto">
          <a:xfrm>
            <a:off x="6901014" y="4633541"/>
            <a:ext cx="421972" cy="324594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 dirty="0">
                <a:latin typeface="Times New Roman" pitchFamily="18" charset="0"/>
              </a:rPr>
              <a:t>15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82" name="Line 66"/>
          <p:cNvSpPr>
            <a:spLocks noChangeShapeType="1"/>
          </p:cNvSpPr>
          <p:nvPr/>
        </p:nvSpPr>
        <p:spPr bwMode="auto">
          <a:xfrm flipH="1">
            <a:off x="6866642" y="4903437"/>
            <a:ext cx="103187" cy="381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1161261" name="AutoShape 45"/>
          <p:cNvCxnSpPr>
            <a:cxnSpLocks noChangeAspect="1" noChangeShapeType="1"/>
            <a:endCxn id="1161260" idx="3"/>
          </p:cNvCxnSpPr>
          <p:nvPr/>
        </p:nvCxnSpPr>
        <p:spPr bwMode="auto">
          <a:xfrm>
            <a:off x="3705398" y="3702827"/>
            <a:ext cx="261765" cy="20321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9" name="Straight Connector 8"/>
          <p:cNvCxnSpPr>
            <a:endCxn id="1161237" idx="2"/>
          </p:cNvCxnSpPr>
          <p:nvPr/>
        </p:nvCxnSpPr>
        <p:spPr bwMode="auto">
          <a:xfrm>
            <a:off x="3487123" y="2243312"/>
            <a:ext cx="1399202" cy="17476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" name="Straight Connector 2"/>
          <p:cNvCxnSpPr/>
          <p:nvPr/>
        </p:nvCxnSpPr>
        <p:spPr bwMode="auto">
          <a:xfrm>
            <a:off x="4362630" y="1589484"/>
            <a:ext cx="3679031" cy="43584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68C7-4FBB-4643-9743-C76485E3AE35}" type="slidenum">
              <a:rPr lang="en-US"/>
              <a:pPr/>
              <a:t>64</a:t>
            </a:fld>
            <a:endParaRPr lang="en-US"/>
          </a:p>
        </p:txBody>
      </p:sp>
      <p:sp>
        <p:nvSpPr>
          <p:cNvPr id="116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943600" cy="762000"/>
          </a:xfrm>
        </p:spPr>
        <p:txBody>
          <a:bodyPr/>
          <a:lstStyle/>
          <a:p>
            <a:r>
              <a:rPr lang="en-US"/>
              <a:t>Splaying Example (3)</a:t>
            </a:r>
          </a:p>
        </p:txBody>
      </p:sp>
      <p:sp>
        <p:nvSpPr>
          <p:cNvPr id="1161219" name="Oval 3"/>
          <p:cNvSpPr>
            <a:spLocks noChangeAspect="1" noChangeArrowheads="1"/>
          </p:cNvSpPr>
          <p:nvPr/>
        </p:nvSpPr>
        <p:spPr bwMode="auto">
          <a:xfrm>
            <a:off x="4193381" y="1452843"/>
            <a:ext cx="274638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8</a:t>
            </a:r>
          </a:p>
        </p:txBody>
      </p:sp>
      <p:sp>
        <p:nvSpPr>
          <p:cNvPr id="1161220" name="Oval 4"/>
          <p:cNvSpPr>
            <a:spLocks noChangeAspect="1" noChangeArrowheads="1"/>
          </p:cNvSpPr>
          <p:nvPr/>
        </p:nvSpPr>
        <p:spPr bwMode="auto">
          <a:xfrm>
            <a:off x="5300176" y="2680295"/>
            <a:ext cx="355600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1161221" name="Oval 5"/>
          <p:cNvSpPr>
            <a:spLocks noChangeAspect="1" noChangeArrowheads="1"/>
          </p:cNvSpPr>
          <p:nvPr/>
        </p:nvSpPr>
        <p:spPr bwMode="auto">
          <a:xfrm>
            <a:off x="4726781" y="2019300"/>
            <a:ext cx="354013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10</a:t>
            </a:r>
          </a:p>
        </p:txBody>
      </p:sp>
      <p:cxnSp>
        <p:nvCxnSpPr>
          <p:cNvPr id="1161222" name="AutoShape 6"/>
          <p:cNvCxnSpPr>
            <a:cxnSpLocks noChangeAspect="1" noChangeShapeType="1"/>
            <a:stCxn id="1161219" idx="4"/>
            <a:endCxn id="1161238" idx="0"/>
          </p:cNvCxnSpPr>
          <p:nvPr/>
        </p:nvCxnSpPr>
        <p:spPr bwMode="auto">
          <a:xfrm flipH="1">
            <a:off x="2990850" y="1749705"/>
            <a:ext cx="1339850" cy="78712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1226" name="AutoShape 10"/>
          <p:cNvCxnSpPr>
            <a:cxnSpLocks noChangeAspect="1" noChangeShapeType="1"/>
            <a:stCxn id="1161221" idx="4"/>
            <a:endCxn id="1161240" idx="1"/>
          </p:cNvCxnSpPr>
          <p:nvPr/>
        </p:nvCxnSpPr>
        <p:spPr bwMode="auto">
          <a:xfrm flipH="1">
            <a:off x="4721225" y="2316163"/>
            <a:ext cx="182563" cy="305594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1228" name="AutoShape 12"/>
          <p:cNvCxnSpPr>
            <a:cxnSpLocks noChangeAspect="1" noChangeShapeType="1"/>
            <a:stCxn id="1161232" idx="2"/>
          </p:cNvCxnSpPr>
          <p:nvPr/>
        </p:nvCxnSpPr>
        <p:spPr bwMode="auto">
          <a:xfrm flipH="1">
            <a:off x="5518077" y="4162426"/>
            <a:ext cx="962098" cy="88311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1229" name="AutoShape 13"/>
          <p:cNvCxnSpPr>
            <a:cxnSpLocks noChangeAspect="1" noChangeShapeType="1"/>
            <a:endCxn id="1161259" idx="0"/>
          </p:cNvCxnSpPr>
          <p:nvPr/>
        </p:nvCxnSpPr>
        <p:spPr bwMode="auto">
          <a:xfrm flipH="1">
            <a:off x="3396457" y="3262313"/>
            <a:ext cx="704056" cy="558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1232" name="Oval 16"/>
          <p:cNvSpPr>
            <a:spLocks noChangeAspect="1" noChangeArrowheads="1"/>
          </p:cNvSpPr>
          <p:nvPr/>
        </p:nvSpPr>
        <p:spPr bwMode="auto">
          <a:xfrm>
            <a:off x="6480175" y="4014788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14</a:t>
            </a:r>
          </a:p>
        </p:txBody>
      </p:sp>
      <p:cxnSp>
        <p:nvCxnSpPr>
          <p:cNvPr id="1161233" name="AutoShape 17"/>
          <p:cNvCxnSpPr>
            <a:cxnSpLocks noChangeAspect="1" noChangeShapeType="1"/>
            <a:stCxn id="1161220" idx="3"/>
            <a:endCxn id="1161250" idx="1"/>
          </p:cNvCxnSpPr>
          <p:nvPr/>
        </p:nvCxnSpPr>
        <p:spPr bwMode="auto">
          <a:xfrm flipH="1">
            <a:off x="5026025" y="2933683"/>
            <a:ext cx="326227" cy="232586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1234" name="Oval 18"/>
          <p:cNvSpPr>
            <a:spLocks noChangeAspect="1" noChangeArrowheads="1"/>
          </p:cNvSpPr>
          <p:nvPr/>
        </p:nvSpPr>
        <p:spPr bwMode="auto">
          <a:xfrm>
            <a:off x="5795963" y="3289300"/>
            <a:ext cx="355600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12</a:t>
            </a:r>
          </a:p>
        </p:txBody>
      </p:sp>
      <p:sp>
        <p:nvSpPr>
          <p:cNvPr id="1161236" name="Rectangle 20"/>
          <p:cNvSpPr>
            <a:spLocks noChangeAspect="1" noChangeArrowheads="1"/>
          </p:cNvSpPr>
          <p:nvPr/>
        </p:nvSpPr>
        <p:spPr bwMode="auto">
          <a:xfrm>
            <a:off x="4316413" y="38211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1237" name="Rectangle 21"/>
          <p:cNvSpPr>
            <a:spLocks noChangeAspect="1" noChangeArrowheads="1"/>
          </p:cNvSpPr>
          <p:nvPr/>
        </p:nvSpPr>
        <p:spPr bwMode="auto">
          <a:xfrm>
            <a:off x="4791075" y="38211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1238" name="Rectangle 22"/>
          <p:cNvSpPr>
            <a:spLocks noChangeAspect="1" noChangeArrowheads="1"/>
          </p:cNvSpPr>
          <p:nvPr/>
        </p:nvSpPr>
        <p:spPr bwMode="auto">
          <a:xfrm>
            <a:off x="2895600" y="25368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1239" name="Rectangle 23"/>
          <p:cNvSpPr>
            <a:spLocks noChangeAspect="1" noChangeArrowheads="1"/>
          </p:cNvSpPr>
          <p:nvPr/>
        </p:nvSpPr>
        <p:spPr bwMode="auto">
          <a:xfrm>
            <a:off x="3302000" y="2898775"/>
            <a:ext cx="188913" cy="171450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1240" name="Rectangle 24"/>
          <p:cNvSpPr>
            <a:spLocks noChangeAspect="1" noChangeArrowheads="1"/>
          </p:cNvSpPr>
          <p:nvPr/>
        </p:nvSpPr>
        <p:spPr bwMode="auto">
          <a:xfrm>
            <a:off x="4721225" y="25368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1241" name="Rectangle 25"/>
          <p:cNvSpPr>
            <a:spLocks noChangeAspect="1" noChangeArrowheads="1"/>
          </p:cNvSpPr>
          <p:nvPr/>
        </p:nvSpPr>
        <p:spPr bwMode="auto">
          <a:xfrm>
            <a:off x="5432425" y="50546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1242" name="Rectangle 26"/>
          <p:cNvSpPr>
            <a:spLocks noChangeAspect="1" noChangeArrowheads="1"/>
          </p:cNvSpPr>
          <p:nvPr/>
        </p:nvSpPr>
        <p:spPr bwMode="auto">
          <a:xfrm>
            <a:off x="5432425" y="37163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61245" name="AutoShape 29"/>
          <p:cNvCxnSpPr>
            <a:cxnSpLocks noChangeAspect="1" noChangeShapeType="1"/>
            <a:stCxn id="1161234" idx="3"/>
          </p:cNvCxnSpPr>
          <p:nvPr/>
        </p:nvCxnSpPr>
        <p:spPr bwMode="auto">
          <a:xfrm flipH="1">
            <a:off x="5473700" y="3543300"/>
            <a:ext cx="374650" cy="1651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1247" name="AutoShape 31"/>
          <p:cNvCxnSpPr>
            <a:cxnSpLocks noChangeAspect="1" noChangeShapeType="1"/>
          </p:cNvCxnSpPr>
          <p:nvPr/>
        </p:nvCxnSpPr>
        <p:spPr bwMode="auto">
          <a:xfrm>
            <a:off x="4725988" y="4732338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1249" name="AutoShape 33"/>
          <p:cNvCxnSpPr>
            <a:cxnSpLocks noChangeAspect="1" noChangeShapeType="1"/>
            <a:endCxn id="1161236" idx="0"/>
          </p:cNvCxnSpPr>
          <p:nvPr/>
        </p:nvCxnSpPr>
        <p:spPr bwMode="auto">
          <a:xfrm flipH="1">
            <a:off x="4411663" y="3716338"/>
            <a:ext cx="204787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1250" name="Rectangle 34"/>
          <p:cNvSpPr>
            <a:spLocks noChangeAspect="1" noChangeArrowheads="1"/>
          </p:cNvSpPr>
          <p:nvPr/>
        </p:nvSpPr>
        <p:spPr bwMode="auto">
          <a:xfrm>
            <a:off x="5026025" y="30813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1251" name="Oval 35"/>
          <p:cNvSpPr>
            <a:spLocks noChangeAspect="1" noChangeArrowheads="1"/>
          </p:cNvSpPr>
          <p:nvPr/>
        </p:nvSpPr>
        <p:spPr bwMode="auto">
          <a:xfrm>
            <a:off x="6858000" y="4639623"/>
            <a:ext cx="477837" cy="324594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900" dirty="0">
                <a:latin typeface="Times New Roman" pitchFamily="18" charset="0"/>
              </a:rPr>
              <a:t>15</a:t>
            </a:r>
          </a:p>
        </p:txBody>
      </p:sp>
      <p:sp>
        <p:nvSpPr>
          <p:cNvPr id="1161252" name="Oval 36"/>
          <p:cNvSpPr>
            <a:spLocks noChangeAspect="1" noChangeArrowheads="1"/>
          </p:cNvSpPr>
          <p:nvPr/>
        </p:nvSpPr>
        <p:spPr bwMode="auto">
          <a:xfrm>
            <a:off x="5791200" y="4495800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13</a:t>
            </a:r>
          </a:p>
        </p:txBody>
      </p:sp>
      <p:sp>
        <p:nvSpPr>
          <p:cNvPr id="1161253" name="Oval 37"/>
          <p:cNvSpPr>
            <a:spLocks noChangeAspect="1" noChangeArrowheads="1"/>
          </p:cNvSpPr>
          <p:nvPr/>
        </p:nvSpPr>
        <p:spPr bwMode="auto">
          <a:xfrm>
            <a:off x="7493000" y="5308600"/>
            <a:ext cx="357188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17</a:t>
            </a:r>
          </a:p>
        </p:txBody>
      </p:sp>
      <p:sp>
        <p:nvSpPr>
          <p:cNvPr id="1161254" name="Oval 38"/>
          <p:cNvSpPr>
            <a:spLocks noChangeAspect="1" noChangeArrowheads="1"/>
          </p:cNvSpPr>
          <p:nvPr/>
        </p:nvSpPr>
        <p:spPr bwMode="auto">
          <a:xfrm>
            <a:off x="4462463" y="3432175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1161255" name="Oval 39"/>
          <p:cNvSpPr>
            <a:spLocks noChangeAspect="1" noChangeArrowheads="1"/>
          </p:cNvSpPr>
          <p:nvPr/>
        </p:nvSpPr>
        <p:spPr bwMode="auto">
          <a:xfrm>
            <a:off x="3511550" y="3498816"/>
            <a:ext cx="276225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1161256" name="Oval 40"/>
          <p:cNvSpPr>
            <a:spLocks noChangeAspect="1" noChangeArrowheads="1"/>
          </p:cNvSpPr>
          <p:nvPr/>
        </p:nvSpPr>
        <p:spPr bwMode="auto">
          <a:xfrm>
            <a:off x="4056063" y="3017838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1161257" name="Oval 41"/>
          <p:cNvSpPr>
            <a:spLocks noChangeAspect="1" noChangeArrowheads="1"/>
          </p:cNvSpPr>
          <p:nvPr/>
        </p:nvSpPr>
        <p:spPr bwMode="auto">
          <a:xfrm>
            <a:off x="3649663" y="2565400"/>
            <a:ext cx="274637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1161258" name="Oval 42"/>
          <p:cNvSpPr>
            <a:spLocks noChangeAspect="1" noChangeArrowheads="1"/>
          </p:cNvSpPr>
          <p:nvPr/>
        </p:nvSpPr>
        <p:spPr bwMode="auto">
          <a:xfrm>
            <a:off x="3349805" y="2094881"/>
            <a:ext cx="274637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 dirty="0">
                <a:latin typeface="Times New Roman" pitchFamily="18" charset="0"/>
              </a:rPr>
              <a:t>3</a:t>
            </a:r>
          </a:p>
        </p:txBody>
      </p:sp>
      <p:sp>
        <p:nvSpPr>
          <p:cNvPr id="1161259" name="Rectangle 43"/>
          <p:cNvSpPr>
            <a:spLocks noChangeAspect="1" noChangeArrowheads="1"/>
          </p:cNvSpPr>
          <p:nvPr/>
        </p:nvSpPr>
        <p:spPr bwMode="auto">
          <a:xfrm>
            <a:off x="3302000" y="3821113"/>
            <a:ext cx="188913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1260" name="Rectangle 44"/>
          <p:cNvSpPr>
            <a:spLocks noChangeAspect="1" noChangeArrowheads="1"/>
          </p:cNvSpPr>
          <p:nvPr/>
        </p:nvSpPr>
        <p:spPr bwMode="auto">
          <a:xfrm>
            <a:off x="3776663" y="38211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61263" name="AutoShape 47"/>
          <p:cNvCxnSpPr>
            <a:cxnSpLocks noChangeAspect="1" noChangeShapeType="1"/>
            <a:endCxn id="1161239" idx="3"/>
          </p:cNvCxnSpPr>
          <p:nvPr/>
        </p:nvCxnSpPr>
        <p:spPr bwMode="auto">
          <a:xfrm flipH="1">
            <a:off x="3490913" y="2757488"/>
            <a:ext cx="195340" cy="22701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1264" name="Rectangle 48"/>
          <p:cNvSpPr>
            <a:spLocks noChangeAspect="1" noChangeArrowheads="1"/>
          </p:cNvSpPr>
          <p:nvPr/>
        </p:nvSpPr>
        <p:spPr bwMode="auto">
          <a:xfrm>
            <a:off x="6019800" y="5054600"/>
            <a:ext cx="188913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1265" name="Rectangle 49"/>
          <p:cNvSpPr>
            <a:spLocks noChangeAspect="1" noChangeArrowheads="1"/>
          </p:cNvSpPr>
          <p:nvPr/>
        </p:nvSpPr>
        <p:spPr bwMode="auto">
          <a:xfrm>
            <a:off x="6731886" y="5237851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1266" name="Rectangle 50"/>
          <p:cNvSpPr>
            <a:spLocks noChangeAspect="1" noChangeArrowheads="1"/>
          </p:cNvSpPr>
          <p:nvPr/>
        </p:nvSpPr>
        <p:spPr bwMode="auto">
          <a:xfrm>
            <a:off x="7335838" y="5748338"/>
            <a:ext cx="188912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1267" name="Rectangle 51"/>
          <p:cNvSpPr>
            <a:spLocks noChangeAspect="1" noChangeArrowheads="1"/>
          </p:cNvSpPr>
          <p:nvPr/>
        </p:nvSpPr>
        <p:spPr bwMode="auto">
          <a:xfrm>
            <a:off x="7810500" y="57483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61269" name="AutoShape 53"/>
          <p:cNvCxnSpPr>
            <a:cxnSpLocks noChangeAspect="1" noChangeShapeType="1"/>
            <a:stCxn id="1161253" idx="3"/>
            <a:endCxn id="1161266" idx="0"/>
          </p:cNvCxnSpPr>
          <p:nvPr/>
        </p:nvCxnSpPr>
        <p:spPr bwMode="auto">
          <a:xfrm flipH="1">
            <a:off x="7430294" y="5559278"/>
            <a:ext cx="115015" cy="18906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1270" name="Text Box 54"/>
          <p:cNvSpPr txBox="1">
            <a:spLocks noChangeArrowheads="1"/>
          </p:cNvSpPr>
          <p:nvPr/>
        </p:nvSpPr>
        <p:spPr bwMode="auto">
          <a:xfrm>
            <a:off x="304800" y="4495800"/>
            <a:ext cx="4479926" cy="461665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Beginning of a </a:t>
            </a:r>
            <a:r>
              <a:rPr lang="en-US" dirty="0" err="1"/>
              <a:t>zig-zig</a:t>
            </a:r>
            <a:endParaRPr lang="en-US" dirty="0"/>
          </a:p>
        </p:txBody>
      </p:sp>
      <p:sp>
        <p:nvSpPr>
          <p:cNvPr id="1161271" name="Text Box 55"/>
          <p:cNvSpPr txBox="1">
            <a:spLocks noChangeArrowheads="1"/>
          </p:cNvSpPr>
          <p:nvPr/>
        </p:nvSpPr>
        <p:spPr bwMode="auto">
          <a:xfrm>
            <a:off x="6172200" y="320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1161272" name="Text Box 56"/>
          <p:cNvSpPr txBox="1">
            <a:spLocks noChangeArrowheads="1"/>
          </p:cNvSpPr>
          <p:nvPr/>
        </p:nvSpPr>
        <p:spPr bwMode="auto">
          <a:xfrm>
            <a:off x="5740400" y="2614669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z</a:t>
            </a:r>
          </a:p>
        </p:txBody>
      </p:sp>
      <p:sp>
        <p:nvSpPr>
          <p:cNvPr id="1161273" name="Text Box 57"/>
          <p:cNvSpPr txBox="1">
            <a:spLocks noChangeArrowheads="1"/>
          </p:cNvSpPr>
          <p:nvPr/>
        </p:nvSpPr>
        <p:spPr bwMode="auto">
          <a:xfrm>
            <a:off x="6781800" y="3810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grpSp>
        <p:nvGrpSpPr>
          <p:cNvPr id="1161291" name="Group 75"/>
          <p:cNvGrpSpPr>
            <a:grpSpLocks/>
          </p:cNvGrpSpPr>
          <p:nvPr/>
        </p:nvGrpSpPr>
        <p:grpSpPr bwMode="auto">
          <a:xfrm>
            <a:off x="6021758" y="4439783"/>
            <a:ext cx="2282997" cy="1816100"/>
            <a:chOff x="3936" y="960"/>
            <a:chExt cx="576" cy="742"/>
          </a:xfrm>
        </p:grpSpPr>
        <p:sp>
          <p:nvSpPr>
            <p:cNvPr id="1161275" name="AutoShape 59"/>
            <p:cNvSpPr>
              <a:spLocks noChangeArrowheads="1"/>
            </p:cNvSpPr>
            <p:nvPr/>
          </p:nvSpPr>
          <p:spPr bwMode="auto">
            <a:xfrm>
              <a:off x="3936" y="96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61276" name="Text Box 60"/>
            <p:cNvSpPr txBox="1">
              <a:spLocks noChangeArrowheads="1"/>
            </p:cNvSpPr>
            <p:nvPr/>
          </p:nvSpPr>
          <p:spPr bwMode="auto">
            <a:xfrm>
              <a:off x="4118" y="1545"/>
              <a:ext cx="17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4</a:t>
              </a:r>
            </a:p>
          </p:txBody>
        </p:sp>
      </p:grpSp>
      <p:grpSp>
        <p:nvGrpSpPr>
          <p:cNvPr id="1161289" name="Group 73"/>
          <p:cNvGrpSpPr>
            <a:grpSpLocks/>
          </p:cNvGrpSpPr>
          <p:nvPr/>
        </p:nvGrpSpPr>
        <p:grpSpPr bwMode="auto">
          <a:xfrm>
            <a:off x="5223056" y="4343400"/>
            <a:ext cx="1415564" cy="1433513"/>
            <a:chOff x="4848" y="1680"/>
            <a:chExt cx="576" cy="903"/>
          </a:xfrm>
        </p:grpSpPr>
        <p:sp>
          <p:nvSpPr>
            <p:cNvPr id="1161274" name="AutoShape 58"/>
            <p:cNvSpPr>
              <a:spLocks noChangeArrowheads="1"/>
            </p:cNvSpPr>
            <p:nvPr/>
          </p:nvSpPr>
          <p:spPr bwMode="auto">
            <a:xfrm>
              <a:off x="4848" y="168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277" name="Text Box 61"/>
            <p:cNvSpPr txBox="1">
              <a:spLocks noChangeArrowheads="1"/>
            </p:cNvSpPr>
            <p:nvPr/>
          </p:nvSpPr>
          <p:spPr bwMode="auto">
            <a:xfrm>
              <a:off x="4975" y="2352"/>
              <a:ext cx="2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1161288" name="Group 72"/>
          <p:cNvGrpSpPr>
            <a:grpSpLocks/>
          </p:cNvGrpSpPr>
          <p:nvPr/>
        </p:nvGrpSpPr>
        <p:grpSpPr bwMode="auto">
          <a:xfrm>
            <a:off x="5029200" y="3276600"/>
            <a:ext cx="914400" cy="1371600"/>
            <a:chOff x="1200" y="720"/>
            <a:chExt cx="576" cy="864"/>
          </a:xfrm>
        </p:grpSpPr>
        <p:sp>
          <p:nvSpPr>
            <p:cNvPr id="1161278" name="AutoShape 62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279" name="Text Box 63"/>
            <p:cNvSpPr txBox="1">
              <a:spLocks noChangeArrowheads="1"/>
            </p:cNvSpPr>
            <p:nvPr/>
          </p:nvSpPr>
          <p:spPr bwMode="auto">
            <a:xfrm>
              <a:off x="1375" y="1353"/>
              <a:ext cx="2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1161287" name="Group 71"/>
          <p:cNvGrpSpPr>
            <a:grpSpLocks/>
          </p:cNvGrpSpPr>
          <p:nvPr/>
        </p:nvGrpSpPr>
        <p:grpSpPr bwMode="auto">
          <a:xfrm>
            <a:off x="4724400" y="2667000"/>
            <a:ext cx="914400" cy="1357313"/>
            <a:chOff x="2592" y="3024"/>
            <a:chExt cx="576" cy="855"/>
          </a:xfrm>
        </p:grpSpPr>
        <p:sp>
          <p:nvSpPr>
            <p:cNvPr id="1161280" name="AutoShape 64"/>
            <p:cNvSpPr>
              <a:spLocks noChangeArrowheads="1"/>
            </p:cNvSpPr>
            <p:nvPr/>
          </p:nvSpPr>
          <p:spPr bwMode="auto">
            <a:xfrm>
              <a:off x="2592" y="3024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281" name="Text Box 65"/>
            <p:cNvSpPr txBox="1">
              <a:spLocks noChangeArrowheads="1"/>
            </p:cNvSpPr>
            <p:nvPr/>
          </p:nvSpPr>
          <p:spPr bwMode="auto">
            <a:xfrm>
              <a:off x="2736" y="3648"/>
              <a:ext cx="2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1</a:t>
              </a:r>
            </a:p>
          </p:txBody>
        </p:sp>
      </p:grpSp>
      <p:sp>
        <p:nvSpPr>
          <p:cNvPr id="1161284" name="Line 68"/>
          <p:cNvSpPr>
            <a:spLocks noChangeShapeType="1"/>
          </p:cNvSpPr>
          <p:nvPr/>
        </p:nvSpPr>
        <p:spPr bwMode="auto">
          <a:xfrm>
            <a:off x="5943600" y="4800600"/>
            <a:ext cx="176213" cy="304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1285" name="Freeform 69"/>
          <p:cNvSpPr>
            <a:spLocks/>
          </p:cNvSpPr>
          <p:nvPr/>
        </p:nvSpPr>
        <p:spPr bwMode="auto">
          <a:xfrm>
            <a:off x="5089525" y="2371725"/>
            <a:ext cx="2335213" cy="2159000"/>
          </a:xfrm>
          <a:custGeom>
            <a:avLst/>
            <a:gdLst/>
            <a:ahLst/>
            <a:cxnLst>
              <a:cxn ang="0">
                <a:pos x="87" y="191"/>
              </a:cxn>
              <a:cxn ang="0">
                <a:pos x="164" y="311"/>
              </a:cxn>
              <a:cxn ang="0">
                <a:pos x="250" y="449"/>
              </a:cxn>
              <a:cxn ang="0">
                <a:pos x="276" y="475"/>
              </a:cxn>
              <a:cxn ang="0">
                <a:pos x="345" y="595"/>
              </a:cxn>
              <a:cxn ang="0">
                <a:pos x="379" y="647"/>
              </a:cxn>
              <a:cxn ang="0">
                <a:pos x="422" y="715"/>
              </a:cxn>
              <a:cxn ang="0">
                <a:pos x="491" y="827"/>
              </a:cxn>
              <a:cxn ang="0">
                <a:pos x="534" y="913"/>
              </a:cxn>
              <a:cxn ang="0">
                <a:pos x="559" y="939"/>
              </a:cxn>
              <a:cxn ang="0">
                <a:pos x="740" y="1145"/>
              </a:cxn>
              <a:cxn ang="0">
                <a:pos x="809" y="1188"/>
              </a:cxn>
              <a:cxn ang="0">
                <a:pos x="835" y="1214"/>
              </a:cxn>
              <a:cxn ang="0">
                <a:pos x="860" y="1223"/>
              </a:cxn>
              <a:cxn ang="0">
                <a:pos x="946" y="1266"/>
              </a:cxn>
              <a:cxn ang="0">
                <a:pos x="1041" y="1326"/>
              </a:cxn>
              <a:cxn ang="0">
                <a:pos x="1161" y="1360"/>
              </a:cxn>
              <a:cxn ang="0">
                <a:pos x="1411" y="1266"/>
              </a:cxn>
              <a:cxn ang="0">
                <a:pos x="1454" y="1137"/>
              </a:cxn>
              <a:cxn ang="0">
                <a:pos x="1393" y="913"/>
              </a:cxn>
              <a:cxn ang="0">
                <a:pos x="1307" y="819"/>
              </a:cxn>
              <a:cxn ang="0">
                <a:pos x="1247" y="750"/>
              </a:cxn>
              <a:cxn ang="0">
                <a:pos x="1187" y="672"/>
              </a:cxn>
              <a:cxn ang="0">
                <a:pos x="1153" y="621"/>
              </a:cxn>
              <a:cxn ang="0">
                <a:pos x="1144" y="595"/>
              </a:cxn>
              <a:cxn ang="0">
                <a:pos x="1093" y="552"/>
              </a:cxn>
              <a:cxn ang="0">
                <a:pos x="946" y="415"/>
              </a:cxn>
              <a:cxn ang="0">
                <a:pos x="809" y="303"/>
              </a:cxn>
              <a:cxn ang="0">
                <a:pos x="723" y="234"/>
              </a:cxn>
              <a:cxn ang="0">
                <a:pos x="568" y="139"/>
              </a:cxn>
              <a:cxn ang="0">
                <a:pos x="517" y="105"/>
              </a:cxn>
              <a:cxn ang="0">
                <a:pos x="413" y="36"/>
              </a:cxn>
              <a:cxn ang="0">
                <a:pos x="121" y="88"/>
              </a:cxn>
              <a:cxn ang="0">
                <a:pos x="95" y="208"/>
              </a:cxn>
              <a:cxn ang="0">
                <a:pos x="87" y="191"/>
              </a:cxn>
            </a:cxnLst>
            <a:rect l="0" t="0" r="r" b="b"/>
            <a:pathLst>
              <a:path w="1471" h="1360">
                <a:moveTo>
                  <a:pt x="87" y="191"/>
                </a:moveTo>
                <a:cubicBezTo>
                  <a:pt x="98" y="239"/>
                  <a:pt x="136" y="270"/>
                  <a:pt x="164" y="311"/>
                </a:cubicBezTo>
                <a:cubicBezTo>
                  <a:pt x="194" y="355"/>
                  <a:pt x="219" y="406"/>
                  <a:pt x="250" y="449"/>
                </a:cubicBezTo>
                <a:cubicBezTo>
                  <a:pt x="257" y="459"/>
                  <a:pt x="269" y="465"/>
                  <a:pt x="276" y="475"/>
                </a:cubicBezTo>
                <a:cubicBezTo>
                  <a:pt x="302" y="513"/>
                  <a:pt x="320" y="556"/>
                  <a:pt x="345" y="595"/>
                </a:cubicBezTo>
                <a:cubicBezTo>
                  <a:pt x="356" y="613"/>
                  <a:pt x="371" y="628"/>
                  <a:pt x="379" y="647"/>
                </a:cubicBezTo>
                <a:cubicBezTo>
                  <a:pt x="400" y="701"/>
                  <a:pt x="385" y="679"/>
                  <a:pt x="422" y="715"/>
                </a:cubicBezTo>
                <a:cubicBezTo>
                  <a:pt x="435" y="778"/>
                  <a:pt x="454" y="775"/>
                  <a:pt x="491" y="827"/>
                </a:cubicBezTo>
                <a:cubicBezTo>
                  <a:pt x="585" y="960"/>
                  <a:pt x="455" y="784"/>
                  <a:pt x="534" y="913"/>
                </a:cubicBezTo>
                <a:cubicBezTo>
                  <a:pt x="540" y="923"/>
                  <a:pt x="552" y="929"/>
                  <a:pt x="559" y="939"/>
                </a:cubicBezTo>
                <a:cubicBezTo>
                  <a:pt x="616" y="1013"/>
                  <a:pt x="653" y="1101"/>
                  <a:pt x="740" y="1145"/>
                </a:cubicBezTo>
                <a:cubicBezTo>
                  <a:pt x="830" y="1238"/>
                  <a:pt x="723" y="1140"/>
                  <a:pt x="809" y="1188"/>
                </a:cubicBezTo>
                <a:cubicBezTo>
                  <a:pt x="820" y="1194"/>
                  <a:pt x="825" y="1207"/>
                  <a:pt x="835" y="1214"/>
                </a:cubicBezTo>
                <a:cubicBezTo>
                  <a:pt x="842" y="1219"/>
                  <a:pt x="852" y="1219"/>
                  <a:pt x="860" y="1223"/>
                </a:cubicBezTo>
                <a:cubicBezTo>
                  <a:pt x="942" y="1269"/>
                  <a:pt x="881" y="1249"/>
                  <a:pt x="946" y="1266"/>
                </a:cubicBezTo>
                <a:cubicBezTo>
                  <a:pt x="1024" y="1314"/>
                  <a:pt x="992" y="1294"/>
                  <a:pt x="1041" y="1326"/>
                </a:cubicBezTo>
                <a:cubicBezTo>
                  <a:pt x="1063" y="1340"/>
                  <a:pt x="1133" y="1351"/>
                  <a:pt x="1161" y="1360"/>
                </a:cubicBezTo>
                <a:cubicBezTo>
                  <a:pt x="1280" y="1353"/>
                  <a:pt x="1340" y="1359"/>
                  <a:pt x="1411" y="1266"/>
                </a:cubicBezTo>
                <a:cubicBezTo>
                  <a:pt x="1424" y="1223"/>
                  <a:pt x="1439" y="1179"/>
                  <a:pt x="1454" y="1137"/>
                </a:cubicBezTo>
                <a:cubicBezTo>
                  <a:pt x="1449" y="1046"/>
                  <a:pt x="1471" y="964"/>
                  <a:pt x="1393" y="913"/>
                </a:cubicBezTo>
                <a:cubicBezTo>
                  <a:pt x="1369" y="876"/>
                  <a:pt x="1337" y="851"/>
                  <a:pt x="1307" y="819"/>
                </a:cubicBezTo>
                <a:cubicBezTo>
                  <a:pt x="1286" y="796"/>
                  <a:pt x="1269" y="772"/>
                  <a:pt x="1247" y="750"/>
                </a:cubicBezTo>
                <a:cubicBezTo>
                  <a:pt x="1237" y="719"/>
                  <a:pt x="1187" y="672"/>
                  <a:pt x="1187" y="672"/>
                </a:cubicBezTo>
                <a:cubicBezTo>
                  <a:pt x="1166" y="593"/>
                  <a:pt x="1196" y="675"/>
                  <a:pt x="1153" y="621"/>
                </a:cubicBezTo>
                <a:cubicBezTo>
                  <a:pt x="1147" y="614"/>
                  <a:pt x="1149" y="603"/>
                  <a:pt x="1144" y="595"/>
                </a:cubicBezTo>
                <a:cubicBezTo>
                  <a:pt x="1127" y="570"/>
                  <a:pt x="1115" y="569"/>
                  <a:pt x="1093" y="552"/>
                </a:cubicBezTo>
                <a:cubicBezTo>
                  <a:pt x="1040" y="510"/>
                  <a:pt x="995" y="458"/>
                  <a:pt x="946" y="415"/>
                </a:cubicBezTo>
                <a:cubicBezTo>
                  <a:pt x="902" y="377"/>
                  <a:pt x="866" y="320"/>
                  <a:pt x="809" y="303"/>
                </a:cubicBezTo>
                <a:cubicBezTo>
                  <a:pt x="777" y="254"/>
                  <a:pt x="802" y="284"/>
                  <a:pt x="723" y="234"/>
                </a:cubicBezTo>
                <a:cubicBezTo>
                  <a:pt x="672" y="202"/>
                  <a:pt x="625" y="159"/>
                  <a:pt x="568" y="139"/>
                </a:cubicBezTo>
                <a:cubicBezTo>
                  <a:pt x="477" y="52"/>
                  <a:pt x="596" y="159"/>
                  <a:pt x="517" y="105"/>
                </a:cubicBezTo>
                <a:cubicBezTo>
                  <a:pt x="481" y="81"/>
                  <a:pt x="455" y="51"/>
                  <a:pt x="413" y="36"/>
                </a:cubicBezTo>
                <a:cubicBezTo>
                  <a:pt x="0" y="51"/>
                  <a:pt x="255" y="0"/>
                  <a:pt x="121" y="88"/>
                </a:cubicBezTo>
                <a:cubicBezTo>
                  <a:pt x="108" y="126"/>
                  <a:pt x="109" y="173"/>
                  <a:pt x="95" y="208"/>
                </a:cubicBezTo>
                <a:cubicBezTo>
                  <a:pt x="93" y="214"/>
                  <a:pt x="90" y="197"/>
                  <a:pt x="87" y="191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335" name="Line 71"/>
          <p:cNvSpPr>
            <a:spLocks noChangeShapeType="1"/>
          </p:cNvSpPr>
          <p:nvPr/>
        </p:nvSpPr>
        <p:spPr bwMode="auto">
          <a:xfrm>
            <a:off x="5257800" y="4038600"/>
            <a:ext cx="176213" cy="304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3334" name="Line 70"/>
          <p:cNvSpPr>
            <a:spLocks noChangeShapeType="1"/>
          </p:cNvSpPr>
          <p:nvPr/>
        </p:nvSpPr>
        <p:spPr bwMode="auto">
          <a:xfrm flipH="1">
            <a:off x="4876800" y="4038600"/>
            <a:ext cx="228600" cy="228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1163308" name="AutoShape 44"/>
          <p:cNvCxnSpPr>
            <a:cxnSpLocks noChangeAspect="1" noChangeShapeType="1"/>
            <a:endCxn id="1163307" idx="0"/>
          </p:cNvCxnSpPr>
          <p:nvPr/>
        </p:nvCxnSpPr>
        <p:spPr bwMode="auto">
          <a:xfrm>
            <a:off x="2641601" y="4016376"/>
            <a:ext cx="269875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3307" name="Rectangle 43"/>
          <p:cNvSpPr>
            <a:spLocks noChangeAspect="1" noChangeArrowheads="1"/>
          </p:cNvSpPr>
          <p:nvPr/>
        </p:nvSpPr>
        <p:spPr bwMode="auto">
          <a:xfrm>
            <a:off x="2816226" y="4121151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1163282" name="AutoShape 18"/>
          <p:cNvCxnSpPr>
            <a:cxnSpLocks noChangeAspect="1" noChangeShapeType="1"/>
            <a:endCxn id="1163284" idx="2"/>
          </p:cNvCxnSpPr>
          <p:nvPr/>
        </p:nvCxnSpPr>
        <p:spPr bwMode="auto">
          <a:xfrm flipH="1">
            <a:off x="3905250" y="2814772"/>
            <a:ext cx="1622868" cy="215569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3340" name="Line 76"/>
          <p:cNvSpPr>
            <a:spLocks noChangeShapeType="1"/>
          </p:cNvSpPr>
          <p:nvPr/>
        </p:nvSpPr>
        <p:spPr bwMode="auto">
          <a:xfrm>
            <a:off x="4860925" y="3519487"/>
            <a:ext cx="244475" cy="290513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3" name="Straight Connector 2"/>
          <p:cNvCxnSpPr>
            <a:stCxn id="1163267" idx="5"/>
            <a:endCxn id="1163314" idx="0"/>
          </p:cNvCxnSpPr>
          <p:nvPr/>
        </p:nvCxnSpPr>
        <p:spPr bwMode="auto">
          <a:xfrm>
            <a:off x="4419068" y="1728176"/>
            <a:ext cx="2877082" cy="25723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6F1F-B24F-4BC7-8765-7779546D6E81}" type="slidenum">
              <a:rPr lang="en-US"/>
              <a:pPr/>
              <a:t>65</a:t>
            </a:fld>
            <a:endParaRPr lang="en-US"/>
          </a:p>
        </p:txBody>
      </p:sp>
      <p:sp>
        <p:nvSpPr>
          <p:cNvPr id="116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943600" cy="762000"/>
          </a:xfrm>
        </p:spPr>
        <p:txBody>
          <a:bodyPr/>
          <a:lstStyle/>
          <a:p>
            <a:r>
              <a:rPr lang="en-US"/>
              <a:t>Splaying Example (4)</a:t>
            </a:r>
          </a:p>
        </p:txBody>
      </p:sp>
      <p:sp>
        <p:nvSpPr>
          <p:cNvPr id="1163267" name="Oval 3"/>
          <p:cNvSpPr>
            <a:spLocks noChangeAspect="1" noChangeArrowheads="1"/>
          </p:cNvSpPr>
          <p:nvPr/>
        </p:nvSpPr>
        <p:spPr bwMode="auto">
          <a:xfrm>
            <a:off x="4184650" y="1474788"/>
            <a:ext cx="274638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8</a:t>
            </a:r>
          </a:p>
        </p:txBody>
      </p:sp>
      <p:sp>
        <p:nvSpPr>
          <p:cNvPr id="1163268" name="Oval 4"/>
          <p:cNvSpPr>
            <a:spLocks noChangeAspect="1" noChangeArrowheads="1"/>
          </p:cNvSpPr>
          <p:nvPr/>
        </p:nvSpPr>
        <p:spPr bwMode="auto">
          <a:xfrm>
            <a:off x="5389563" y="2654300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14</a:t>
            </a:r>
          </a:p>
        </p:txBody>
      </p:sp>
      <p:sp>
        <p:nvSpPr>
          <p:cNvPr id="1163269" name="Oval 5"/>
          <p:cNvSpPr>
            <a:spLocks noChangeAspect="1" noChangeArrowheads="1"/>
          </p:cNvSpPr>
          <p:nvPr/>
        </p:nvSpPr>
        <p:spPr bwMode="auto">
          <a:xfrm>
            <a:off x="4829344" y="2074068"/>
            <a:ext cx="354013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10</a:t>
            </a:r>
          </a:p>
        </p:txBody>
      </p:sp>
      <p:cxnSp>
        <p:nvCxnSpPr>
          <p:cNvPr id="1163270" name="AutoShape 6"/>
          <p:cNvCxnSpPr>
            <a:cxnSpLocks noChangeAspect="1" noChangeShapeType="1"/>
            <a:stCxn id="1163267" idx="4"/>
            <a:endCxn id="1163305" idx="7"/>
          </p:cNvCxnSpPr>
          <p:nvPr/>
        </p:nvCxnSpPr>
        <p:spPr bwMode="auto">
          <a:xfrm flipH="1">
            <a:off x="2465388" y="1771650"/>
            <a:ext cx="1857375" cy="64293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3273" name="AutoShape 9"/>
          <p:cNvCxnSpPr>
            <a:cxnSpLocks noChangeAspect="1" noChangeShapeType="1"/>
            <a:stCxn id="1163305" idx="4"/>
            <a:endCxn id="1163338" idx="3"/>
          </p:cNvCxnSpPr>
          <p:nvPr/>
        </p:nvCxnSpPr>
        <p:spPr bwMode="auto">
          <a:xfrm>
            <a:off x="2367757" y="2668588"/>
            <a:ext cx="1518443" cy="158988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3274" name="AutoShape 10"/>
          <p:cNvCxnSpPr>
            <a:cxnSpLocks noChangeAspect="1" noChangeShapeType="1"/>
            <a:stCxn id="1163269" idx="4"/>
            <a:endCxn id="1163287" idx="1"/>
          </p:cNvCxnSpPr>
          <p:nvPr/>
        </p:nvCxnSpPr>
        <p:spPr bwMode="auto">
          <a:xfrm flipH="1">
            <a:off x="4721225" y="2370931"/>
            <a:ext cx="285126" cy="250826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3277" name="AutoShape 13"/>
          <p:cNvCxnSpPr>
            <a:cxnSpLocks noChangeAspect="1" noChangeShapeType="1"/>
            <a:endCxn id="1163306" idx="0"/>
          </p:cNvCxnSpPr>
          <p:nvPr/>
        </p:nvCxnSpPr>
        <p:spPr bwMode="auto">
          <a:xfrm flipH="1">
            <a:off x="2329657" y="3614738"/>
            <a:ext cx="704056" cy="558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3278" name="AutoShape 14"/>
          <p:cNvCxnSpPr>
            <a:cxnSpLocks noChangeAspect="1" noChangeShapeType="1"/>
          </p:cNvCxnSpPr>
          <p:nvPr/>
        </p:nvCxnSpPr>
        <p:spPr bwMode="auto">
          <a:xfrm flipH="1">
            <a:off x="2032000" y="2617788"/>
            <a:ext cx="374650" cy="35718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3279" name="Oval 15"/>
          <p:cNvSpPr>
            <a:spLocks noChangeAspect="1" noChangeArrowheads="1"/>
          </p:cNvSpPr>
          <p:nvPr/>
        </p:nvSpPr>
        <p:spPr bwMode="auto">
          <a:xfrm>
            <a:off x="4191000" y="4267200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1163281" name="Oval 17"/>
          <p:cNvSpPr>
            <a:spLocks noChangeAspect="1" noChangeArrowheads="1"/>
          </p:cNvSpPr>
          <p:nvPr/>
        </p:nvSpPr>
        <p:spPr bwMode="auto">
          <a:xfrm>
            <a:off x="4719016" y="3448703"/>
            <a:ext cx="355600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12</a:t>
            </a:r>
          </a:p>
        </p:txBody>
      </p:sp>
      <p:sp>
        <p:nvSpPr>
          <p:cNvPr id="1163283" name="Rectangle 19"/>
          <p:cNvSpPr>
            <a:spLocks noChangeAspect="1" noChangeArrowheads="1"/>
          </p:cNvSpPr>
          <p:nvPr/>
        </p:nvSpPr>
        <p:spPr bwMode="auto">
          <a:xfrm>
            <a:off x="3249613" y="41735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3284" name="Rectangle 20"/>
          <p:cNvSpPr>
            <a:spLocks noChangeAspect="1" noChangeArrowheads="1"/>
          </p:cNvSpPr>
          <p:nvPr/>
        </p:nvSpPr>
        <p:spPr bwMode="auto">
          <a:xfrm>
            <a:off x="3810000" y="48006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3285" name="Rectangle 21"/>
          <p:cNvSpPr>
            <a:spLocks noChangeAspect="1" noChangeArrowheads="1"/>
          </p:cNvSpPr>
          <p:nvPr/>
        </p:nvSpPr>
        <p:spPr bwMode="auto">
          <a:xfrm>
            <a:off x="1828800" y="288925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3286" name="Rectangle 22"/>
          <p:cNvSpPr>
            <a:spLocks noChangeAspect="1" noChangeArrowheads="1"/>
          </p:cNvSpPr>
          <p:nvPr/>
        </p:nvSpPr>
        <p:spPr bwMode="auto">
          <a:xfrm>
            <a:off x="2235200" y="3251200"/>
            <a:ext cx="188913" cy="171450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3287" name="Rectangle 23"/>
          <p:cNvSpPr>
            <a:spLocks noChangeAspect="1" noChangeArrowheads="1"/>
          </p:cNvSpPr>
          <p:nvPr/>
        </p:nvSpPr>
        <p:spPr bwMode="auto">
          <a:xfrm>
            <a:off x="4721225" y="25368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3288" name="Rectangle 24"/>
          <p:cNvSpPr>
            <a:spLocks noChangeAspect="1" noChangeArrowheads="1"/>
          </p:cNvSpPr>
          <p:nvPr/>
        </p:nvSpPr>
        <p:spPr bwMode="auto">
          <a:xfrm>
            <a:off x="4724400" y="42672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3289" name="Rectangle 25"/>
          <p:cNvSpPr>
            <a:spLocks noChangeAspect="1" noChangeArrowheads="1"/>
          </p:cNvSpPr>
          <p:nvPr/>
        </p:nvSpPr>
        <p:spPr bwMode="auto">
          <a:xfrm>
            <a:off x="4495800" y="48006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63294" name="AutoShape 30"/>
          <p:cNvCxnSpPr>
            <a:cxnSpLocks noChangeAspect="1" noChangeShapeType="1"/>
          </p:cNvCxnSpPr>
          <p:nvPr/>
        </p:nvCxnSpPr>
        <p:spPr bwMode="auto">
          <a:xfrm>
            <a:off x="4725988" y="4732338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3296" name="AutoShape 32"/>
          <p:cNvCxnSpPr>
            <a:cxnSpLocks noChangeAspect="1" noChangeShapeType="1"/>
            <a:endCxn id="1163283" idx="0"/>
          </p:cNvCxnSpPr>
          <p:nvPr/>
        </p:nvCxnSpPr>
        <p:spPr bwMode="auto">
          <a:xfrm flipH="1">
            <a:off x="3344863" y="4068763"/>
            <a:ext cx="204787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3298" name="Oval 34"/>
          <p:cNvSpPr>
            <a:spLocks noChangeAspect="1" noChangeArrowheads="1"/>
          </p:cNvSpPr>
          <p:nvPr/>
        </p:nvSpPr>
        <p:spPr bwMode="auto">
          <a:xfrm>
            <a:off x="6106649" y="3164970"/>
            <a:ext cx="438082" cy="324594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900" dirty="0">
                <a:latin typeface="Times New Roman" pitchFamily="18" charset="0"/>
              </a:rPr>
              <a:t>15</a:t>
            </a:r>
          </a:p>
        </p:txBody>
      </p:sp>
      <p:sp>
        <p:nvSpPr>
          <p:cNvPr id="1163299" name="Oval 35"/>
          <p:cNvSpPr>
            <a:spLocks noChangeAspect="1" noChangeArrowheads="1"/>
          </p:cNvSpPr>
          <p:nvPr/>
        </p:nvSpPr>
        <p:spPr bwMode="auto">
          <a:xfrm>
            <a:off x="4953000" y="3810000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13</a:t>
            </a:r>
          </a:p>
        </p:txBody>
      </p:sp>
      <p:sp>
        <p:nvSpPr>
          <p:cNvPr id="1163300" name="Oval 36"/>
          <p:cNvSpPr>
            <a:spLocks noChangeAspect="1" noChangeArrowheads="1"/>
          </p:cNvSpPr>
          <p:nvPr/>
        </p:nvSpPr>
        <p:spPr bwMode="auto">
          <a:xfrm>
            <a:off x="6883400" y="3860800"/>
            <a:ext cx="357188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17</a:t>
            </a:r>
          </a:p>
        </p:txBody>
      </p:sp>
      <p:sp>
        <p:nvSpPr>
          <p:cNvPr id="1163301" name="Oval 37"/>
          <p:cNvSpPr>
            <a:spLocks noChangeAspect="1" noChangeArrowheads="1"/>
          </p:cNvSpPr>
          <p:nvPr/>
        </p:nvSpPr>
        <p:spPr bwMode="auto">
          <a:xfrm>
            <a:off x="3395663" y="3784600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1163302" name="Oval 38"/>
          <p:cNvSpPr>
            <a:spLocks noChangeAspect="1" noChangeArrowheads="1"/>
          </p:cNvSpPr>
          <p:nvPr/>
        </p:nvSpPr>
        <p:spPr bwMode="auto">
          <a:xfrm>
            <a:off x="2481263" y="3784600"/>
            <a:ext cx="276225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1163303" name="Oval 39"/>
          <p:cNvSpPr>
            <a:spLocks noChangeAspect="1" noChangeArrowheads="1"/>
          </p:cNvSpPr>
          <p:nvPr/>
        </p:nvSpPr>
        <p:spPr bwMode="auto">
          <a:xfrm>
            <a:off x="2989263" y="3370263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1163304" name="Oval 40"/>
          <p:cNvSpPr>
            <a:spLocks noChangeAspect="1" noChangeArrowheads="1"/>
          </p:cNvSpPr>
          <p:nvPr/>
        </p:nvSpPr>
        <p:spPr bwMode="auto">
          <a:xfrm>
            <a:off x="2582863" y="2917825"/>
            <a:ext cx="274637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1163305" name="Oval 41"/>
          <p:cNvSpPr>
            <a:spLocks noChangeAspect="1" noChangeArrowheads="1"/>
          </p:cNvSpPr>
          <p:nvPr/>
        </p:nvSpPr>
        <p:spPr bwMode="auto">
          <a:xfrm>
            <a:off x="2230438" y="2371725"/>
            <a:ext cx="274637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3</a:t>
            </a:r>
          </a:p>
        </p:txBody>
      </p:sp>
      <p:sp>
        <p:nvSpPr>
          <p:cNvPr id="1163306" name="Rectangle 42"/>
          <p:cNvSpPr>
            <a:spLocks noChangeAspect="1" noChangeArrowheads="1"/>
          </p:cNvSpPr>
          <p:nvPr/>
        </p:nvSpPr>
        <p:spPr bwMode="auto">
          <a:xfrm>
            <a:off x="2235200" y="4173538"/>
            <a:ext cx="188913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63310" name="AutoShape 46"/>
          <p:cNvCxnSpPr>
            <a:cxnSpLocks noChangeAspect="1" noChangeShapeType="1"/>
          </p:cNvCxnSpPr>
          <p:nvPr/>
        </p:nvCxnSpPr>
        <p:spPr bwMode="auto">
          <a:xfrm flipH="1">
            <a:off x="2424113" y="3151258"/>
            <a:ext cx="168275" cy="14763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3311" name="Rectangle 47"/>
          <p:cNvSpPr>
            <a:spLocks noChangeAspect="1" noChangeArrowheads="1"/>
          </p:cNvSpPr>
          <p:nvPr/>
        </p:nvSpPr>
        <p:spPr bwMode="auto">
          <a:xfrm>
            <a:off x="5334000" y="4267200"/>
            <a:ext cx="188913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3312" name="Rectangle 48"/>
          <p:cNvSpPr>
            <a:spLocks noChangeAspect="1" noChangeArrowheads="1"/>
          </p:cNvSpPr>
          <p:nvPr/>
        </p:nvSpPr>
        <p:spPr bwMode="auto">
          <a:xfrm>
            <a:off x="5835454" y="366474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3313" name="Rectangle 49"/>
          <p:cNvSpPr>
            <a:spLocks noChangeAspect="1" noChangeArrowheads="1"/>
          </p:cNvSpPr>
          <p:nvPr/>
        </p:nvSpPr>
        <p:spPr bwMode="auto">
          <a:xfrm>
            <a:off x="6726238" y="4300538"/>
            <a:ext cx="188912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3314" name="Rectangle 50"/>
          <p:cNvSpPr>
            <a:spLocks noChangeAspect="1" noChangeArrowheads="1"/>
          </p:cNvSpPr>
          <p:nvPr/>
        </p:nvSpPr>
        <p:spPr bwMode="auto">
          <a:xfrm>
            <a:off x="7200900" y="43005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63316" name="AutoShape 52"/>
          <p:cNvCxnSpPr>
            <a:cxnSpLocks noChangeAspect="1" noChangeShapeType="1"/>
            <a:stCxn id="1163300" idx="3"/>
            <a:endCxn id="1163313" idx="0"/>
          </p:cNvCxnSpPr>
          <p:nvPr/>
        </p:nvCxnSpPr>
        <p:spPr bwMode="auto">
          <a:xfrm flipH="1">
            <a:off x="6820694" y="4111478"/>
            <a:ext cx="115015" cy="18906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3317" name="Text Box 53"/>
          <p:cNvSpPr txBox="1">
            <a:spLocks noChangeArrowheads="1"/>
          </p:cNvSpPr>
          <p:nvPr/>
        </p:nvSpPr>
        <p:spPr bwMode="auto">
          <a:xfrm>
            <a:off x="179388" y="5070336"/>
            <a:ext cx="3048000" cy="461665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US" dirty="0" err="1"/>
              <a:t>zig-zig</a:t>
            </a:r>
            <a:r>
              <a:rPr lang="en-US" dirty="0"/>
              <a:t> complete</a:t>
            </a:r>
          </a:p>
        </p:txBody>
      </p:sp>
      <p:sp>
        <p:nvSpPr>
          <p:cNvPr id="1163318" name="Text Box 54"/>
          <p:cNvSpPr txBox="1">
            <a:spLocks noChangeArrowheads="1"/>
          </p:cNvSpPr>
          <p:nvPr/>
        </p:nvSpPr>
        <p:spPr bwMode="auto">
          <a:xfrm>
            <a:off x="4343400" y="3138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1163319" name="Text Box 55"/>
          <p:cNvSpPr txBox="1">
            <a:spLocks noChangeArrowheads="1"/>
          </p:cNvSpPr>
          <p:nvPr/>
        </p:nvSpPr>
        <p:spPr bwMode="auto">
          <a:xfrm>
            <a:off x="5715000" y="259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x</a:t>
            </a:r>
          </a:p>
        </p:txBody>
      </p:sp>
      <p:grpSp>
        <p:nvGrpSpPr>
          <p:cNvPr id="1163321" name="Group 57"/>
          <p:cNvGrpSpPr>
            <a:grpSpLocks/>
          </p:cNvGrpSpPr>
          <p:nvPr/>
        </p:nvGrpSpPr>
        <p:grpSpPr bwMode="auto">
          <a:xfrm>
            <a:off x="5418138" y="2638546"/>
            <a:ext cx="2201862" cy="2162053"/>
            <a:chOff x="3936" y="960"/>
            <a:chExt cx="576" cy="719"/>
          </a:xfrm>
        </p:grpSpPr>
        <p:sp>
          <p:nvSpPr>
            <p:cNvPr id="1163322" name="AutoShape 58"/>
            <p:cNvSpPr>
              <a:spLocks noChangeArrowheads="1"/>
            </p:cNvSpPr>
            <p:nvPr/>
          </p:nvSpPr>
          <p:spPr bwMode="auto">
            <a:xfrm>
              <a:off x="3936" y="96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63323" name="Text Box 59"/>
            <p:cNvSpPr txBox="1">
              <a:spLocks noChangeArrowheads="1"/>
            </p:cNvSpPr>
            <p:nvPr/>
          </p:nvSpPr>
          <p:spPr bwMode="auto">
            <a:xfrm>
              <a:off x="4118" y="1545"/>
              <a:ext cx="14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4</a:t>
              </a:r>
            </a:p>
          </p:txBody>
        </p:sp>
      </p:grpSp>
      <p:grpSp>
        <p:nvGrpSpPr>
          <p:cNvPr id="1163324" name="Group 60"/>
          <p:cNvGrpSpPr>
            <a:grpSpLocks/>
          </p:cNvGrpSpPr>
          <p:nvPr/>
        </p:nvGrpSpPr>
        <p:grpSpPr bwMode="auto">
          <a:xfrm>
            <a:off x="4662096" y="3493806"/>
            <a:ext cx="914400" cy="1433513"/>
            <a:chOff x="4848" y="1680"/>
            <a:chExt cx="576" cy="903"/>
          </a:xfrm>
        </p:grpSpPr>
        <p:sp>
          <p:nvSpPr>
            <p:cNvPr id="1163325" name="AutoShape 61"/>
            <p:cNvSpPr>
              <a:spLocks noChangeArrowheads="1"/>
            </p:cNvSpPr>
            <p:nvPr/>
          </p:nvSpPr>
          <p:spPr bwMode="auto">
            <a:xfrm>
              <a:off x="4848" y="168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3326" name="Text Box 62"/>
            <p:cNvSpPr txBox="1">
              <a:spLocks noChangeArrowheads="1"/>
            </p:cNvSpPr>
            <p:nvPr/>
          </p:nvSpPr>
          <p:spPr bwMode="auto">
            <a:xfrm>
              <a:off x="4975" y="2352"/>
              <a:ext cx="2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1163327" name="Group 63"/>
          <p:cNvGrpSpPr>
            <a:grpSpLocks/>
          </p:cNvGrpSpPr>
          <p:nvPr/>
        </p:nvGrpSpPr>
        <p:grpSpPr bwMode="auto">
          <a:xfrm>
            <a:off x="4191000" y="4495800"/>
            <a:ext cx="914400" cy="1371600"/>
            <a:chOff x="1200" y="720"/>
            <a:chExt cx="576" cy="864"/>
          </a:xfrm>
        </p:grpSpPr>
        <p:sp>
          <p:nvSpPr>
            <p:cNvPr id="1163328" name="AutoShape 64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3329" name="Text Box 65"/>
            <p:cNvSpPr txBox="1">
              <a:spLocks noChangeArrowheads="1"/>
            </p:cNvSpPr>
            <p:nvPr/>
          </p:nvSpPr>
          <p:spPr bwMode="auto">
            <a:xfrm>
              <a:off x="1375" y="1353"/>
              <a:ext cx="2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1163330" name="Group 66"/>
          <p:cNvGrpSpPr>
            <a:grpSpLocks/>
          </p:cNvGrpSpPr>
          <p:nvPr/>
        </p:nvGrpSpPr>
        <p:grpSpPr bwMode="auto">
          <a:xfrm>
            <a:off x="3429000" y="4419600"/>
            <a:ext cx="914400" cy="1357313"/>
            <a:chOff x="2592" y="3024"/>
            <a:chExt cx="576" cy="855"/>
          </a:xfrm>
        </p:grpSpPr>
        <p:sp>
          <p:nvSpPr>
            <p:cNvPr id="1163331" name="AutoShape 67"/>
            <p:cNvSpPr>
              <a:spLocks noChangeArrowheads="1"/>
            </p:cNvSpPr>
            <p:nvPr/>
          </p:nvSpPr>
          <p:spPr bwMode="auto">
            <a:xfrm>
              <a:off x="2592" y="3024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3332" name="Text Box 68"/>
            <p:cNvSpPr txBox="1">
              <a:spLocks noChangeArrowheads="1"/>
            </p:cNvSpPr>
            <p:nvPr/>
          </p:nvSpPr>
          <p:spPr bwMode="auto">
            <a:xfrm>
              <a:off x="2736" y="3648"/>
              <a:ext cx="2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1</a:t>
              </a:r>
            </a:p>
          </p:txBody>
        </p:sp>
      </p:grpSp>
      <p:sp>
        <p:nvSpPr>
          <p:cNvPr id="1163333" name="Line 69"/>
          <p:cNvSpPr>
            <a:spLocks noChangeShapeType="1"/>
          </p:cNvSpPr>
          <p:nvPr/>
        </p:nvSpPr>
        <p:spPr bwMode="auto">
          <a:xfrm flipH="1">
            <a:off x="5904968" y="3299305"/>
            <a:ext cx="235482" cy="395783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3338" name="Rectangle 74"/>
          <p:cNvSpPr>
            <a:spLocks noChangeAspect="1" noChangeArrowheads="1"/>
          </p:cNvSpPr>
          <p:nvPr/>
        </p:nvSpPr>
        <p:spPr bwMode="auto">
          <a:xfrm>
            <a:off x="3697288" y="4173538"/>
            <a:ext cx="188912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3339" name="Line 75"/>
          <p:cNvSpPr>
            <a:spLocks noChangeShapeType="1"/>
          </p:cNvSpPr>
          <p:nvPr/>
        </p:nvSpPr>
        <p:spPr bwMode="auto">
          <a:xfrm>
            <a:off x="4419600" y="4572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3341" name="Text Box 77"/>
          <p:cNvSpPr txBox="1">
            <a:spLocks noChangeArrowheads="1"/>
          </p:cNvSpPr>
          <p:nvPr/>
        </p:nvSpPr>
        <p:spPr bwMode="auto">
          <a:xfrm>
            <a:off x="3962400" y="3962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Z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78" name="Line 66"/>
          <p:cNvSpPr>
            <a:spLocks noChangeShapeType="1"/>
          </p:cNvSpPr>
          <p:nvPr/>
        </p:nvSpPr>
        <p:spPr bwMode="auto">
          <a:xfrm flipH="1">
            <a:off x="4876800" y="4038600"/>
            <a:ext cx="228600" cy="228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5383" name="Line 71"/>
          <p:cNvSpPr>
            <a:spLocks noChangeShapeType="1"/>
          </p:cNvSpPr>
          <p:nvPr/>
        </p:nvSpPr>
        <p:spPr bwMode="auto">
          <a:xfrm>
            <a:off x="4876800" y="3581400"/>
            <a:ext cx="570464" cy="762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1165329" name="AutoShape 17"/>
          <p:cNvCxnSpPr>
            <a:cxnSpLocks noChangeAspect="1" noChangeShapeType="1"/>
          </p:cNvCxnSpPr>
          <p:nvPr/>
        </p:nvCxnSpPr>
        <p:spPr bwMode="auto">
          <a:xfrm flipH="1">
            <a:off x="3935811" y="2651125"/>
            <a:ext cx="1683543" cy="208117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5319" name="AutoShape 7"/>
          <p:cNvCxnSpPr>
            <a:cxnSpLocks noChangeAspect="1" noChangeShapeType="1"/>
            <a:stCxn id="1165315" idx="5"/>
          </p:cNvCxnSpPr>
          <p:nvPr/>
        </p:nvCxnSpPr>
        <p:spPr bwMode="auto">
          <a:xfrm>
            <a:off x="4419068" y="1728176"/>
            <a:ext cx="3277132" cy="244519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E7D5-84B1-49F8-AEA3-11942455DAD0}" type="slidenum">
              <a:rPr lang="en-US"/>
              <a:pPr/>
              <a:t>66</a:t>
            </a:fld>
            <a:endParaRPr lang="en-US"/>
          </a:p>
        </p:txBody>
      </p:sp>
      <p:sp>
        <p:nvSpPr>
          <p:cNvPr id="116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943600" cy="762000"/>
          </a:xfrm>
        </p:spPr>
        <p:txBody>
          <a:bodyPr/>
          <a:lstStyle/>
          <a:p>
            <a:r>
              <a:rPr lang="en-US"/>
              <a:t>Splaying Example (5)</a:t>
            </a:r>
          </a:p>
        </p:txBody>
      </p:sp>
      <p:sp>
        <p:nvSpPr>
          <p:cNvPr id="1165315" name="Oval 3"/>
          <p:cNvSpPr>
            <a:spLocks noChangeAspect="1" noChangeArrowheads="1"/>
          </p:cNvSpPr>
          <p:nvPr/>
        </p:nvSpPr>
        <p:spPr bwMode="auto">
          <a:xfrm>
            <a:off x="4184650" y="1474788"/>
            <a:ext cx="274638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8</a:t>
            </a:r>
          </a:p>
        </p:txBody>
      </p:sp>
      <p:sp>
        <p:nvSpPr>
          <p:cNvPr id="1165316" name="Oval 4"/>
          <p:cNvSpPr>
            <a:spLocks noChangeAspect="1" noChangeArrowheads="1"/>
          </p:cNvSpPr>
          <p:nvPr/>
        </p:nvSpPr>
        <p:spPr bwMode="auto">
          <a:xfrm>
            <a:off x="5506243" y="2509084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14</a:t>
            </a:r>
          </a:p>
        </p:txBody>
      </p:sp>
      <p:sp>
        <p:nvSpPr>
          <p:cNvPr id="1165317" name="Oval 5"/>
          <p:cNvSpPr>
            <a:spLocks noChangeAspect="1" noChangeArrowheads="1"/>
          </p:cNvSpPr>
          <p:nvPr/>
        </p:nvSpPr>
        <p:spPr bwMode="auto">
          <a:xfrm>
            <a:off x="4984750" y="2019300"/>
            <a:ext cx="354013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10</a:t>
            </a:r>
          </a:p>
        </p:txBody>
      </p:sp>
      <p:cxnSp>
        <p:nvCxnSpPr>
          <p:cNvPr id="1165318" name="AutoShape 6"/>
          <p:cNvCxnSpPr>
            <a:cxnSpLocks noChangeAspect="1" noChangeShapeType="1"/>
          </p:cNvCxnSpPr>
          <p:nvPr/>
        </p:nvCxnSpPr>
        <p:spPr bwMode="auto">
          <a:xfrm flipH="1">
            <a:off x="1871130" y="1688898"/>
            <a:ext cx="2313520" cy="1161074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5321" name="AutoShape 9"/>
          <p:cNvCxnSpPr>
            <a:cxnSpLocks noChangeAspect="1" noChangeShapeType="1"/>
            <a:stCxn id="1165350" idx="4"/>
            <a:endCxn id="1165381" idx="3"/>
          </p:cNvCxnSpPr>
          <p:nvPr/>
        </p:nvCxnSpPr>
        <p:spPr bwMode="auto">
          <a:xfrm>
            <a:off x="2367757" y="2668588"/>
            <a:ext cx="1518443" cy="158988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5322" name="AutoShape 10"/>
          <p:cNvCxnSpPr>
            <a:cxnSpLocks noChangeAspect="1" noChangeShapeType="1"/>
            <a:stCxn id="1165317" idx="4"/>
            <a:endCxn id="1165334" idx="1"/>
          </p:cNvCxnSpPr>
          <p:nvPr/>
        </p:nvCxnSpPr>
        <p:spPr bwMode="auto">
          <a:xfrm flipH="1">
            <a:off x="4721225" y="2344738"/>
            <a:ext cx="439738" cy="27781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5325" name="AutoShape 13"/>
          <p:cNvCxnSpPr>
            <a:cxnSpLocks noChangeAspect="1" noChangeShapeType="1"/>
            <a:endCxn id="1165351" idx="0"/>
          </p:cNvCxnSpPr>
          <p:nvPr/>
        </p:nvCxnSpPr>
        <p:spPr bwMode="auto">
          <a:xfrm flipH="1">
            <a:off x="2329657" y="3614738"/>
            <a:ext cx="704056" cy="558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5327" name="Oval 15"/>
          <p:cNvSpPr>
            <a:spLocks noChangeAspect="1" noChangeArrowheads="1"/>
          </p:cNvSpPr>
          <p:nvPr/>
        </p:nvSpPr>
        <p:spPr bwMode="auto">
          <a:xfrm>
            <a:off x="4241800" y="3971925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1165328" name="Oval 16"/>
          <p:cNvSpPr>
            <a:spLocks noChangeAspect="1" noChangeArrowheads="1"/>
          </p:cNvSpPr>
          <p:nvPr/>
        </p:nvSpPr>
        <p:spPr bwMode="auto">
          <a:xfrm>
            <a:off x="4664193" y="3353166"/>
            <a:ext cx="355600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12</a:t>
            </a:r>
          </a:p>
        </p:txBody>
      </p:sp>
      <p:sp>
        <p:nvSpPr>
          <p:cNvPr id="1165330" name="Rectangle 18"/>
          <p:cNvSpPr>
            <a:spLocks noChangeAspect="1" noChangeArrowheads="1"/>
          </p:cNvSpPr>
          <p:nvPr/>
        </p:nvSpPr>
        <p:spPr bwMode="auto">
          <a:xfrm>
            <a:off x="3249613" y="41735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5331" name="Rectangle 19"/>
          <p:cNvSpPr>
            <a:spLocks noChangeAspect="1" noChangeArrowheads="1"/>
          </p:cNvSpPr>
          <p:nvPr/>
        </p:nvSpPr>
        <p:spPr bwMode="auto">
          <a:xfrm>
            <a:off x="3874536" y="4557117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5332" name="Rectangle 20"/>
          <p:cNvSpPr>
            <a:spLocks noChangeAspect="1" noChangeArrowheads="1"/>
          </p:cNvSpPr>
          <p:nvPr/>
        </p:nvSpPr>
        <p:spPr bwMode="auto">
          <a:xfrm>
            <a:off x="1881728" y="2798967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5333" name="Rectangle 21"/>
          <p:cNvSpPr>
            <a:spLocks noChangeAspect="1" noChangeArrowheads="1"/>
          </p:cNvSpPr>
          <p:nvPr/>
        </p:nvSpPr>
        <p:spPr bwMode="auto">
          <a:xfrm>
            <a:off x="2235200" y="3251200"/>
            <a:ext cx="188913" cy="171450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5334" name="Rectangle 22"/>
          <p:cNvSpPr>
            <a:spLocks noChangeAspect="1" noChangeArrowheads="1"/>
          </p:cNvSpPr>
          <p:nvPr/>
        </p:nvSpPr>
        <p:spPr bwMode="auto">
          <a:xfrm>
            <a:off x="4721225" y="25368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5335" name="Rectangle 23"/>
          <p:cNvSpPr>
            <a:spLocks noChangeAspect="1" noChangeArrowheads="1"/>
          </p:cNvSpPr>
          <p:nvPr/>
        </p:nvSpPr>
        <p:spPr bwMode="auto">
          <a:xfrm>
            <a:off x="4724400" y="42672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5336" name="Rectangle 24"/>
          <p:cNvSpPr>
            <a:spLocks noChangeAspect="1" noChangeArrowheads="1"/>
          </p:cNvSpPr>
          <p:nvPr/>
        </p:nvSpPr>
        <p:spPr bwMode="auto">
          <a:xfrm>
            <a:off x="4495800" y="4582298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65340" name="AutoShape 28"/>
          <p:cNvCxnSpPr>
            <a:cxnSpLocks noChangeAspect="1" noChangeShapeType="1"/>
          </p:cNvCxnSpPr>
          <p:nvPr/>
        </p:nvCxnSpPr>
        <p:spPr bwMode="auto">
          <a:xfrm>
            <a:off x="4725988" y="4732338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5342" name="AutoShape 30"/>
          <p:cNvCxnSpPr>
            <a:cxnSpLocks noChangeAspect="1" noChangeShapeType="1"/>
            <a:endCxn id="1165330" idx="0"/>
          </p:cNvCxnSpPr>
          <p:nvPr/>
        </p:nvCxnSpPr>
        <p:spPr bwMode="auto">
          <a:xfrm flipH="1">
            <a:off x="3344863" y="4068763"/>
            <a:ext cx="204787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5343" name="Oval 31"/>
          <p:cNvSpPr>
            <a:spLocks noChangeAspect="1" noChangeArrowheads="1"/>
          </p:cNvSpPr>
          <p:nvPr/>
        </p:nvSpPr>
        <p:spPr bwMode="auto">
          <a:xfrm>
            <a:off x="6502400" y="3168507"/>
            <a:ext cx="448160" cy="28131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700" dirty="0">
                <a:latin typeface="Times New Roman" pitchFamily="18" charset="0"/>
              </a:rPr>
              <a:t>15</a:t>
            </a:r>
          </a:p>
        </p:txBody>
      </p:sp>
      <p:sp>
        <p:nvSpPr>
          <p:cNvPr id="1165344" name="Oval 32"/>
          <p:cNvSpPr>
            <a:spLocks noChangeAspect="1" noChangeArrowheads="1"/>
          </p:cNvSpPr>
          <p:nvPr/>
        </p:nvSpPr>
        <p:spPr bwMode="auto">
          <a:xfrm>
            <a:off x="4953000" y="3810000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13</a:t>
            </a:r>
          </a:p>
        </p:txBody>
      </p:sp>
      <p:sp>
        <p:nvSpPr>
          <p:cNvPr id="1165345" name="Oval 33"/>
          <p:cNvSpPr>
            <a:spLocks noChangeAspect="1" noChangeArrowheads="1"/>
          </p:cNvSpPr>
          <p:nvPr/>
        </p:nvSpPr>
        <p:spPr bwMode="auto">
          <a:xfrm>
            <a:off x="7117556" y="3688590"/>
            <a:ext cx="357188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17</a:t>
            </a:r>
          </a:p>
        </p:txBody>
      </p:sp>
      <p:sp>
        <p:nvSpPr>
          <p:cNvPr id="1165346" name="Oval 34"/>
          <p:cNvSpPr>
            <a:spLocks noChangeAspect="1" noChangeArrowheads="1"/>
          </p:cNvSpPr>
          <p:nvPr/>
        </p:nvSpPr>
        <p:spPr bwMode="auto">
          <a:xfrm>
            <a:off x="3395663" y="3784600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1165347" name="Oval 35"/>
          <p:cNvSpPr>
            <a:spLocks noChangeAspect="1" noChangeArrowheads="1"/>
          </p:cNvSpPr>
          <p:nvPr/>
        </p:nvSpPr>
        <p:spPr bwMode="auto">
          <a:xfrm>
            <a:off x="2481263" y="3784600"/>
            <a:ext cx="276225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1165348" name="Oval 36"/>
          <p:cNvSpPr>
            <a:spLocks noChangeAspect="1" noChangeArrowheads="1"/>
          </p:cNvSpPr>
          <p:nvPr/>
        </p:nvSpPr>
        <p:spPr bwMode="auto">
          <a:xfrm>
            <a:off x="2989263" y="3370263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1165349" name="Oval 37"/>
          <p:cNvSpPr>
            <a:spLocks noChangeAspect="1" noChangeArrowheads="1"/>
          </p:cNvSpPr>
          <p:nvPr/>
        </p:nvSpPr>
        <p:spPr bwMode="auto">
          <a:xfrm>
            <a:off x="2582863" y="2917825"/>
            <a:ext cx="274637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1165350" name="Oval 38"/>
          <p:cNvSpPr>
            <a:spLocks noChangeAspect="1" noChangeArrowheads="1"/>
          </p:cNvSpPr>
          <p:nvPr/>
        </p:nvSpPr>
        <p:spPr bwMode="auto">
          <a:xfrm>
            <a:off x="2230438" y="2371725"/>
            <a:ext cx="274637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3</a:t>
            </a:r>
          </a:p>
        </p:txBody>
      </p:sp>
      <p:sp>
        <p:nvSpPr>
          <p:cNvPr id="1165351" name="Rectangle 39"/>
          <p:cNvSpPr>
            <a:spLocks noChangeAspect="1" noChangeArrowheads="1"/>
          </p:cNvSpPr>
          <p:nvPr/>
        </p:nvSpPr>
        <p:spPr bwMode="auto">
          <a:xfrm>
            <a:off x="2235200" y="4173538"/>
            <a:ext cx="188913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5352" name="Rectangle 40"/>
          <p:cNvSpPr>
            <a:spLocks noChangeAspect="1" noChangeArrowheads="1"/>
          </p:cNvSpPr>
          <p:nvPr/>
        </p:nvSpPr>
        <p:spPr bwMode="auto">
          <a:xfrm>
            <a:off x="2709863" y="41735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65353" name="AutoShape 41"/>
          <p:cNvCxnSpPr>
            <a:cxnSpLocks noChangeAspect="1" noChangeShapeType="1"/>
            <a:endCxn id="1165352" idx="0"/>
          </p:cNvCxnSpPr>
          <p:nvPr/>
        </p:nvCxnSpPr>
        <p:spPr bwMode="auto">
          <a:xfrm>
            <a:off x="2535238" y="4068763"/>
            <a:ext cx="269875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5355" name="AutoShape 43"/>
          <p:cNvCxnSpPr>
            <a:cxnSpLocks noChangeAspect="1" noChangeShapeType="1"/>
            <a:stCxn id="1165349" idx="3"/>
            <a:endCxn id="1165333" idx="3"/>
          </p:cNvCxnSpPr>
          <p:nvPr/>
        </p:nvCxnSpPr>
        <p:spPr bwMode="auto">
          <a:xfrm flipH="1">
            <a:off x="2424113" y="3189288"/>
            <a:ext cx="168275" cy="14763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5356" name="Rectangle 44"/>
          <p:cNvSpPr>
            <a:spLocks noChangeAspect="1" noChangeArrowheads="1"/>
          </p:cNvSpPr>
          <p:nvPr/>
        </p:nvSpPr>
        <p:spPr bwMode="auto">
          <a:xfrm>
            <a:off x="5334000" y="4267200"/>
            <a:ext cx="188913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5357" name="Rectangle 45"/>
          <p:cNvSpPr>
            <a:spLocks noChangeAspect="1" noChangeArrowheads="1"/>
          </p:cNvSpPr>
          <p:nvPr/>
        </p:nvSpPr>
        <p:spPr bwMode="auto">
          <a:xfrm>
            <a:off x="6324600" y="37925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5358" name="Rectangle 46"/>
          <p:cNvSpPr>
            <a:spLocks noChangeAspect="1" noChangeArrowheads="1"/>
          </p:cNvSpPr>
          <p:nvPr/>
        </p:nvSpPr>
        <p:spPr bwMode="auto">
          <a:xfrm>
            <a:off x="6899299" y="3997240"/>
            <a:ext cx="188912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5359" name="Rectangle 47"/>
          <p:cNvSpPr>
            <a:spLocks noChangeAspect="1" noChangeArrowheads="1"/>
          </p:cNvSpPr>
          <p:nvPr/>
        </p:nvSpPr>
        <p:spPr bwMode="auto">
          <a:xfrm>
            <a:off x="7530454" y="4066531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65361" name="AutoShape 49"/>
          <p:cNvCxnSpPr>
            <a:cxnSpLocks noChangeAspect="1" noChangeShapeType="1"/>
            <a:endCxn id="1165358" idx="0"/>
          </p:cNvCxnSpPr>
          <p:nvPr/>
        </p:nvCxnSpPr>
        <p:spPr bwMode="auto">
          <a:xfrm flipH="1">
            <a:off x="6994549" y="3890877"/>
            <a:ext cx="206375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5362" name="Text Box 50"/>
          <p:cNvSpPr txBox="1">
            <a:spLocks noChangeArrowheads="1"/>
          </p:cNvSpPr>
          <p:nvPr/>
        </p:nvSpPr>
        <p:spPr bwMode="auto">
          <a:xfrm>
            <a:off x="331788" y="5396731"/>
            <a:ext cx="4521200" cy="461665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Beginning of a </a:t>
            </a:r>
            <a:r>
              <a:rPr lang="en-US" dirty="0" err="1"/>
              <a:t>zig-zig</a:t>
            </a:r>
            <a:endParaRPr lang="en-US" dirty="0"/>
          </a:p>
        </p:txBody>
      </p:sp>
      <p:sp>
        <p:nvSpPr>
          <p:cNvPr id="1165363" name="Text Box 51"/>
          <p:cNvSpPr txBox="1">
            <a:spLocks noChangeArrowheads="1"/>
          </p:cNvSpPr>
          <p:nvPr/>
        </p:nvSpPr>
        <p:spPr bwMode="auto">
          <a:xfrm>
            <a:off x="5181600" y="1676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1165364" name="Text Box 52"/>
          <p:cNvSpPr txBox="1">
            <a:spLocks noChangeArrowheads="1"/>
          </p:cNvSpPr>
          <p:nvPr/>
        </p:nvSpPr>
        <p:spPr bwMode="auto">
          <a:xfrm>
            <a:off x="5816600" y="2436356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x</a:t>
            </a:r>
          </a:p>
        </p:txBody>
      </p:sp>
      <p:sp>
        <p:nvSpPr>
          <p:cNvPr id="1165366" name="AutoShape 54"/>
          <p:cNvSpPr>
            <a:spLocks noChangeArrowheads="1"/>
          </p:cNvSpPr>
          <p:nvPr/>
        </p:nvSpPr>
        <p:spPr bwMode="auto">
          <a:xfrm>
            <a:off x="762000" y="2057400"/>
            <a:ext cx="3276600" cy="2446338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65367" name="Text Box 55"/>
          <p:cNvSpPr txBox="1">
            <a:spLocks noChangeArrowheads="1"/>
          </p:cNvSpPr>
          <p:nvPr/>
        </p:nvSpPr>
        <p:spPr bwMode="auto">
          <a:xfrm>
            <a:off x="1797050" y="4508500"/>
            <a:ext cx="409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grpSp>
        <p:nvGrpSpPr>
          <p:cNvPr id="1165368" name="Group 56"/>
          <p:cNvGrpSpPr>
            <a:grpSpLocks/>
          </p:cNvGrpSpPr>
          <p:nvPr/>
        </p:nvGrpSpPr>
        <p:grpSpPr bwMode="auto">
          <a:xfrm>
            <a:off x="3655461" y="3048818"/>
            <a:ext cx="2136775" cy="2238375"/>
            <a:chOff x="4848" y="1680"/>
            <a:chExt cx="576" cy="804"/>
          </a:xfrm>
        </p:grpSpPr>
        <p:sp>
          <p:nvSpPr>
            <p:cNvPr id="1165369" name="AutoShape 57"/>
            <p:cNvSpPr>
              <a:spLocks noChangeArrowheads="1"/>
            </p:cNvSpPr>
            <p:nvPr/>
          </p:nvSpPr>
          <p:spPr bwMode="auto">
            <a:xfrm>
              <a:off x="4848" y="168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5370" name="Text Box 58"/>
            <p:cNvSpPr txBox="1">
              <a:spLocks noChangeArrowheads="1"/>
            </p:cNvSpPr>
            <p:nvPr/>
          </p:nvSpPr>
          <p:spPr bwMode="auto">
            <a:xfrm>
              <a:off x="4975" y="2352"/>
              <a:ext cx="110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1165371" name="Group 59"/>
          <p:cNvGrpSpPr>
            <a:grpSpLocks/>
          </p:cNvGrpSpPr>
          <p:nvPr/>
        </p:nvGrpSpPr>
        <p:grpSpPr bwMode="auto">
          <a:xfrm>
            <a:off x="4267200" y="2209800"/>
            <a:ext cx="838200" cy="844550"/>
            <a:chOff x="1200" y="720"/>
            <a:chExt cx="576" cy="1121"/>
          </a:xfrm>
        </p:grpSpPr>
        <p:sp>
          <p:nvSpPr>
            <p:cNvPr id="1165372" name="AutoShape 60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5373" name="Text Box 61"/>
            <p:cNvSpPr txBox="1">
              <a:spLocks noChangeArrowheads="1"/>
            </p:cNvSpPr>
            <p:nvPr/>
          </p:nvSpPr>
          <p:spPr bwMode="auto">
            <a:xfrm>
              <a:off x="1375" y="1354"/>
              <a:ext cx="280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1165374" name="Group 62"/>
          <p:cNvGrpSpPr>
            <a:grpSpLocks/>
          </p:cNvGrpSpPr>
          <p:nvPr/>
        </p:nvGrpSpPr>
        <p:grpSpPr bwMode="auto">
          <a:xfrm>
            <a:off x="5695554" y="2668379"/>
            <a:ext cx="2254125" cy="2081173"/>
            <a:chOff x="2592" y="3024"/>
            <a:chExt cx="576" cy="771"/>
          </a:xfrm>
        </p:grpSpPr>
        <p:sp>
          <p:nvSpPr>
            <p:cNvPr id="1165375" name="AutoShape 63"/>
            <p:cNvSpPr>
              <a:spLocks noChangeArrowheads="1"/>
            </p:cNvSpPr>
            <p:nvPr/>
          </p:nvSpPr>
          <p:spPr bwMode="auto">
            <a:xfrm>
              <a:off x="2592" y="3024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5376" name="Text Box 64"/>
            <p:cNvSpPr txBox="1">
              <a:spLocks noChangeArrowheads="1"/>
            </p:cNvSpPr>
            <p:nvPr/>
          </p:nvSpPr>
          <p:spPr bwMode="auto">
            <a:xfrm>
              <a:off x="2736" y="3648"/>
              <a:ext cx="114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4</a:t>
              </a:r>
            </a:p>
          </p:txBody>
        </p:sp>
      </p:grpSp>
      <p:sp>
        <p:nvSpPr>
          <p:cNvPr id="1165377" name="Line 65"/>
          <p:cNvSpPr>
            <a:spLocks noChangeShapeType="1"/>
          </p:cNvSpPr>
          <p:nvPr/>
        </p:nvSpPr>
        <p:spPr bwMode="auto">
          <a:xfrm flipH="1">
            <a:off x="6450012" y="3449822"/>
            <a:ext cx="190499" cy="360178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5381" name="Rectangle 69"/>
          <p:cNvSpPr>
            <a:spLocks noChangeAspect="1" noChangeArrowheads="1"/>
          </p:cNvSpPr>
          <p:nvPr/>
        </p:nvSpPr>
        <p:spPr bwMode="auto">
          <a:xfrm>
            <a:off x="3697288" y="4173538"/>
            <a:ext cx="188912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5382" name="Line 70"/>
          <p:cNvSpPr>
            <a:spLocks noChangeShapeType="1"/>
          </p:cNvSpPr>
          <p:nvPr/>
        </p:nvSpPr>
        <p:spPr bwMode="auto">
          <a:xfrm>
            <a:off x="4412159" y="4292206"/>
            <a:ext cx="159841" cy="30995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5384" name="Text Box 72"/>
          <p:cNvSpPr txBox="1">
            <a:spLocks noChangeArrowheads="1"/>
          </p:cNvSpPr>
          <p:nvPr/>
        </p:nvSpPr>
        <p:spPr bwMode="auto">
          <a:xfrm>
            <a:off x="4495800" y="121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Z</a:t>
            </a:r>
          </a:p>
        </p:txBody>
      </p:sp>
      <p:sp>
        <p:nvSpPr>
          <p:cNvPr id="1165385" name="Freeform 73"/>
          <p:cNvSpPr>
            <a:spLocks/>
          </p:cNvSpPr>
          <p:nvPr/>
        </p:nvSpPr>
        <p:spPr bwMode="auto">
          <a:xfrm>
            <a:off x="3563144" y="1240499"/>
            <a:ext cx="2755900" cy="2020887"/>
          </a:xfrm>
          <a:custGeom>
            <a:avLst/>
            <a:gdLst/>
            <a:ahLst/>
            <a:cxnLst>
              <a:cxn ang="0">
                <a:pos x="0" y="172"/>
              </a:cxn>
              <a:cxn ang="0">
                <a:pos x="112" y="284"/>
              </a:cxn>
              <a:cxn ang="0">
                <a:pos x="241" y="404"/>
              </a:cxn>
              <a:cxn ang="0">
                <a:pos x="301" y="482"/>
              </a:cxn>
              <a:cxn ang="0">
                <a:pos x="507" y="680"/>
              </a:cxn>
              <a:cxn ang="0">
                <a:pos x="584" y="740"/>
              </a:cxn>
              <a:cxn ang="0">
                <a:pos x="903" y="963"/>
              </a:cxn>
              <a:cxn ang="0">
                <a:pos x="971" y="1015"/>
              </a:cxn>
              <a:cxn ang="0">
                <a:pos x="1109" y="1084"/>
              </a:cxn>
              <a:cxn ang="0">
                <a:pos x="1246" y="1161"/>
              </a:cxn>
              <a:cxn ang="0">
                <a:pos x="1436" y="1273"/>
              </a:cxn>
              <a:cxn ang="0">
                <a:pos x="1539" y="1264"/>
              </a:cxn>
              <a:cxn ang="0">
                <a:pos x="1573" y="1238"/>
              </a:cxn>
              <a:cxn ang="0">
                <a:pos x="1693" y="1187"/>
              </a:cxn>
              <a:cxn ang="0">
                <a:pos x="1736" y="1075"/>
              </a:cxn>
              <a:cxn ang="0">
                <a:pos x="1702" y="886"/>
              </a:cxn>
              <a:cxn ang="0">
                <a:pos x="1685" y="851"/>
              </a:cxn>
              <a:cxn ang="0">
                <a:pos x="1668" y="800"/>
              </a:cxn>
              <a:cxn ang="0">
                <a:pos x="1616" y="662"/>
              </a:cxn>
              <a:cxn ang="0">
                <a:pos x="1521" y="576"/>
              </a:cxn>
              <a:cxn ang="0">
                <a:pos x="1470" y="525"/>
              </a:cxn>
              <a:cxn ang="0">
                <a:pos x="1401" y="465"/>
              </a:cxn>
              <a:cxn ang="0">
                <a:pos x="1358" y="422"/>
              </a:cxn>
              <a:cxn ang="0">
                <a:pos x="1255" y="310"/>
              </a:cxn>
              <a:cxn ang="0">
                <a:pos x="1143" y="189"/>
              </a:cxn>
              <a:cxn ang="0">
                <a:pos x="1049" y="129"/>
              </a:cxn>
              <a:cxn ang="0">
                <a:pos x="928" y="86"/>
              </a:cxn>
              <a:cxn ang="0">
                <a:pos x="748" y="18"/>
              </a:cxn>
              <a:cxn ang="0">
                <a:pos x="645" y="0"/>
              </a:cxn>
              <a:cxn ang="0">
                <a:pos x="473" y="9"/>
              </a:cxn>
              <a:cxn ang="0">
                <a:pos x="284" y="43"/>
              </a:cxn>
              <a:cxn ang="0">
                <a:pos x="137" y="69"/>
              </a:cxn>
              <a:cxn ang="0">
                <a:pos x="77" y="86"/>
              </a:cxn>
              <a:cxn ang="0">
                <a:pos x="34" y="112"/>
              </a:cxn>
              <a:cxn ang="0">
                <a:pos x="0" y="172"/>
              </a:cxn>
            </a:cxnLst>
            <a:rect l="0" t="0" r="r" b="b"/>
            <a:pathLst>
              <a:path w="1736" h="1273">
                <a:moveTo>
                  <a:pt x="0" y="172"/>
                </a:moveTo>
                <a:cubicBezTo>
                  <a:pt x="47" y="203"/>
                  <a:pt x="71" y="248"/>
                  <a:pt x="112" y="284"/>
                </a:cubicBezTo>
                <a:cubicBezTo>
                  <a:pt x="151" y="318"/>
                  <a:pt x="210" y="364"/>
                  <a:pt x="241" y="404"/>
                </a:cubicBezTo>
                <a:cubicBezTo>
                  <a:pt x="297" y="476"/>
                  <a:pt x="232" y="421"/>
                  <a:pt x="301" y="482"/>
                </a:cubicBezTo>
                <a:cubicBezTo>
                  <a:pt x="373" y="545"/>
                  <a:pt x="440" y="613"/>
                  <a:pt x="507" y="680"/>
                </a:cubicBezTo>
                <a:cubicBezTo>
                  <a:pt x="530" y="703"/>
                  <a:pt x="560" y="718"/>
                  <a:pt x="584" y="740"/>
                </a:cubicBezTo>
                <a:cubicBezTo>
                  <a:pt x="681" y="826"/>
                  <a:pt x="792" y="896"/>
                  <a:pt x="903" y="963"/>
                </a:cubicBezTo>
                <a:cubicBezTo>
                  <a:pt x="927" y="978"/>
                  <a:pt x="948" y="998"/>
                  <a:pt x="971" y="1015"/>
                </a:cubicBezTo>
                <a:cubicBezTo>
                  <a:pt x="999" y="1036"/>
                  <a:pt x="1074" y="1069"/>
                  <a:pt x="1109" y="1084"/>
                </a:cubicBezTo>
                <a:cubicBezTo>
                  <a:pt x="1149" y="1122"/>
                  <a:pt x="1196" y="1141"/>
                  <a:pt x="1246" y="1161"/>
                </a:cubicBezTo>
                <a:cubicBezTo>
                  <a:pt x="1302" y="1217"/>
                  <a:pt x="1367" y="1239"/>
                  <a:pt x="1436" y="1273"/>
                </a:cubicBezTo>
                <a:cubicBezTo>
                  <a:pt x="1470" y="1270"/>
                  <a:pt x="1506" y="1273"/>
                  <a:pt x="1539" y="1264"/>
                </a:cubicBezTo>
                <a:cubicBezTo>
                  <a:pt x="1553" y="1260"/>
                  <a:pt x="1560" y="1244"/>
                  <a:pt x="1573" y="1238"/>
                </a:cubicBezTo>
                <a:cubicBezTo>
                  <a:pt x="1614" y="1218"/>
                  <a:pt x="1655" y="1213"/>
                  <a:pt x="1693" y="1187"/>
                </a:cubicBezTo>
                <a:cubicBezTo>
                  <a:pt x="1707" y="1147"/>
                  <a:pt x="1726" y="1117"/>
                  <a:pt x="1736" y="1075"/>
                </a:cubicBezTo>
                <a:cubicBezTo>
                  <a:pt x="1730" y="1011"/>
                  <a:pt x="1721" y="948"/>
                  <a:pt x="1702" y="886"/>
                </a:cubicBezTo>
                <a:cubicBezTo>
                  <a:pt x="1698" y="874"/>
                  <a:pt x="1690" y="863"/>
                  <a:pt x="1685" y="851"/>
                </a:cubicBezTo>
                <a:cubicBezTo>
                  <a:pt x="1678" y="834"/>
                  <a:pt x="1673" y="817"/>
                  <a:pt x="1668" y="800"/>
                </a:cubicBezTo>
                <a:cubicBezTo>
                  <a:pt x="1655" y="755"/>
                  <a:pt x="1648" y="700"/>
                  <a:pt x="1616" y="662"/>
                </a:cubicBezTo>
                <a:cubicBezTo>
                  <a:pt x="1588" y="629"/>
                  <a:pt x="1550" y="606"/>
                  <a:pt x="1521" y="576"/>
                </a:cubicBezTo>
                <a:cubicBezTo>
                  <a:pt x="1461" y="515"/>
                  <a:pt x="1529" y="564"/>
                  <a:pt x="1470" y="525"/>
                </a:cubicBezTo>
                <a:cubicBezTo>
                  <a:pt x="1432" y="467"/>
                  <a:pt x="1481" y="535"/>
                  <a:pt x="1401" y="465"/>
                </a:cubicBezTo>
                <a:cubicBezTo>
                  <a:pt x="1309" y="385"/>
                  <a:pt x="1462" y="490"/>
                  <a:pt x="1358" y="422"/>
                </a:cubicBezTo>
                <a:cubicBezTo>
                  <a:pt x="1329" y="377"/>
                  <a:pt x="1291" y="347"/>
                  <a:pt x="1255" y="310"/>
                </a:cubicBezTo>
                <a:cubicBezTo>
                  <a:pt x="1222" y="276"/>
                  <a:pt x="1185" y="210"/>
                  <a:pt x="1143" y="189"/>
                </a:cubicBezTo>
                <a:cubicBezTo>
                  <a:pt x="1087" y="161"/>
                  <a:pt x="1119" y="179"/>
                  <a:pt x="1049" y="129"/>
                </a:cubicBezTo>
                <a:cubicBezTo>
                  <a:pt x="1017" y="106"/>
                  <a:pt x="966" y="96"/>
                  <a:pt x="928" y="86"/>
                </a:cubicBezTo>
                <a:cubicBezTo>
                  <a:pt x="892" y="61"/>
                  <a:pt x="793" y="27"/>
                  <a:pt x="748" y="18"/>
                </a:cubicBezTo>
                <a:cubicBezTo>
                  <a:pt x="714" y="12"/>
                  <a:pt x="645" y="0"/>
                  <a:pt x="645" y="0"/>
                </a:cubicBezTo>
                <a:cubicBezTo>
                  <a:pt x="588" y="3"/>
                  <a:pt x="530" y="3"/>
                  <a:pt x="473" y="9"/>
                </a:cubicBezTo>
                <a:cubicBezTo>
                  <a:pt x="396" y="17"/>
                  <a:pt x="372" y="36"/>
                  <a:pt x="284" y="43"/>
                </a:cubicBezTo>
                <a:cubicBezTo>
                  <a:pt x="234" y="56"/>
                  <a:pt x="188" y="63"/>
                  <a:pt x="137" y="69"/>
                </a:cubicBezTo>
                <a:cubicBezTo>
                  <a:pt x="136" y="69"/>
                  <a:pt x="82" y="83"/>
                  <a:pt x="77" y="86"/>
                </a:cubicBezTo>
                <a:cubicBezTo>
                  <a:pt x="18" y="122"/>
                  <a:pt x="107" y="90"/>
                  <a:pt x="34" y="112"/>
                </a:cubicBezTo>
                <a:cubicBezTo>
                  <a:pt x="22" y="150"/>
                  <a:pt x="44" y="239"/>
                  <a:pt x="0" y="172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7401" name="AutoShape 41"/>
          <p:cNvCxnSpPr>
            <a:cxnSpLocks noChangeAspect="1" noChangeShapeType="1"/>
            <a:endCxn id="1167400" idx="0"/>
          </p:cNvCxnSpPr>
          <p:nvPr/>
        </p:nvCxnSpPr>
        <p:spPr bwMode="auto">
          <a:xfrm>
            <a:off x="2118428" y="5016890"/>
            <a:ext cx="164950" cy="132564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7409" name="AutoShape 49"/>
          <p:cNvCxnSpPr>
            <a:cxnSpLocks noChangeAspect="1" noChangeShapeType="1"/>
          </p:cNvCxnSpPr>
          <p:nvPr/>
        </p:nvCxnSpPr>
        <p:spPr bwMode="auto">
          <a:xfrm flipH="1">
            <a:off x="6386788" y="3351772"/>
            <a:ext cx="206375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7424" name="Line 64"/>
          <p:cNvSpPr>
            <a:spLocks noChangeShapeType="1"/>
          </p:cNvSpPr>
          <p:nvPr/>
        </p:nvSpPr>
        <p:spPr bwMode="auto">
          <a:xfrm flipH="1">
            <a:off x="5791995" y="2987808"/>
            <a:ext cx="228080" cy="306691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439" name="Line 79"/>
          <p:cNvSpPr>
            <a:spLocks noChangeShapeType="1"/>
          </p:cNvSpPr>
          <p:nvPr/>
        </p:nvSpPr>
        <p:spPr bwMode="auto">
          <a:xfrm>
            <a:off x="4419600" y="1752600"/>
            <a:ext cx="2760663" cy="1814748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1167369" name="AutoShape 9"/>
          <p:cNvCxnSpPr>
            <a:cxnSpLocks noChangeAspect="1" noChangeShapeType="1"/>
            <a:endCxn id="1167428" idx="0"/>
          </p:cNvCxnSpPr>
          <p:nvPr/>
        </p:nvCxnSpPr>
        <p:spPr bwMode="auto">
          <a:xfrm>
            <a:off x="1910886" y="3748746"/>
            <a:ext cx="1423658" cy="141539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7387" name="AutoShape 27"/>
          <p:cNvCxnSpPr>
            <a:cxnSpLocks noChangeAspect="1" noChangeShapeType="1"/>
            <a:stCxn id="1167376" idx="4"/>
            <a:endCxn id="1167379" idx="2"/>
          </p:cNvCxnSpPr>
          <p:nvPr/>
        </p:nvCxnSpPr>
        <p:spPr bwMode="auto">
          <a:xfrm flipH="1">
            <a:off x="3499025" y="3034643"/>
            <a:ext cx="909374" cy="125372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7425" name="Line 65"/>
          <p:cNvSpPr>
            <a:spLocks noChangeShapeType="1"/>
          </p:cNvSpPr>
          <p:nvPr/>
        </p:nvSpPr>
        <p:spPr bwMode="auto">
          <a:xfrm flipH="1">
            <a:off x="4586199" y="3420691"/>
            <a:ext cx="228600" cy="228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437" name="Line 77"/>
          <p:cNvSpPr>
            <a:spLocks noChangeShapeType="1"/>
          </p:cNvSpPr>
          <p:nvPr/>
        </p:nvSpPr>
        <p:spPr bwMode="auto">
          <a:xfrm>
            <a:off x="3821768" y="2334015"/>
            <a:ext cx="1391279" cy="1323532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435" name="Line 75"/>
          <p:cNvSpPr>
            <a:spLocks noChangeShapeType="1"/>
          </p:cNvSpPr>
          <p:nvPr/>
        </p:nvSpPr>
        <p:spPr bwMode="auto">
          <a:xfrm>
            <a:off x="2438400" y="3048000"/>
            <a:ext cx="533400" cy="457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1167366" name="AutoShape 6"/>
          <p:cNvCxnSpPr>
            <a:cxnSpLocks noChangeAspect="1" noChangeShapeType="1"/>
            <a:stCxn id="1167363" idx="4"/>
            <a:endCxn id="1167380" idx="3"/>
          </p:cNvCxnSpPr>
          <p:nvPr/>
        </p:nvCxnSpPr>
        <p:spPr bwMode="auto">
          <a:xfrm flipH="1">
            <a:off x="1532420" y="1770063"/>
            <a:ext cx="2790343" cy="215586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962E-9670-4708-8AC3-FC0DFD98459F}" type="slidenum">
              <a:rPr lang="en-US"/>
              <a:pPr/>
              <a:t>67</a:t>
            </a:fld>
            <a:endParaRPr lang="en-US"/>
          </a:p>
        </p:txBody>
      </p:sp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943600" cy="762000"/>
          </a:xfrm>
        </p:spPr>
        <p:txBody>
          <a:bodyPr/>
          <a:lstStyle/>
          <a:p>
            <a:r>
              <a:rPr lang="en-US"/>
              <a:t>Splaying Example (6)</a:t>
            </a:r>
          </a:p>
        </p:txBody>
      </p:sp>
      <p:sp>
        <p:nvSpPr>
          <p:cNvPr id="1167363" name="Oval 3"/>
          <p:cNvSpPr>
            <a:spLocks noChangeAspect="1" noChangeArrowheads="1"/>
          </p:cNvSpPr>
          <p:nvPr/>
        </p:nvSpPr>
        <p:spPr bwMode="auto">
          <a:xfrm>
            <a:off x="4144963" y="1474788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14</a:t>
            </a:r>
          </a:p>
        </p:txBody>
      </p:sp>
      <p:sp>
        <p:nvSpPr>
          <p:cNvPr id="1167364" name="Oval 4"/>
          <p:cNvSpPr>
            <a:spLocks noChangeAspect="1" noChangeArrowheads="1"/>
          </p:cNvSpPr>
          <p:nvPr/>
        </p:nvSpPr>
        <p:spPr bwMode="auto">
          <a:xfrm>
            <a:off x="2365376" y="2959950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8</a:t>
            </a:r>
          </a:p>
        </p:txBody>
      </p:sp>
      <p:sp>
        <p:nvSpPr>
          <p:cNvPr id="1167365" name="Oval 5"/>
          <p:cNvSpPr>
            <a:spLocks noChangeAspect="1" noChangeArrowheads="1"/>
          </p:cNvSpPr>
          <p:nvPr/>
        </p:nvSpPr>
        <p:spPr bwMode="auto">
          <a:xfrm>
            <a:off x="3508375" y="2122206"/>
            <a:ext cx="354013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10</a:t>
            </a:r>
          </a:p>
        </p:txBody>
      </p:sp>
      <p:sp>
        <p:nvSpPr>
          <p:cNvPr id="1167382" name="Rectangle 22"/>
          <p:cNvSpPr>
            <a:spLocks noChangeAspect="1" noChangeArrowheads="1"/>
          </p:cNvSpPr>
          <p:nvPr/>
        </p:nvSpPr>
        <p:spPr bwMode="auto">
          <a:xfrm>
            <a:off x="2895600" y="35052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7410" name="Text Box 50"/>
          <p:cNvSpPr txBox="1">
            <a:spLocks noChangeArrowheads="1"/>
          </p:cNvSpPr>
          <p:nvPr/>
        </p:nvSpPr>
        <p:spPr bwMode="auto">
          <a:xfrm>
            <a:off x="5626193" y="5106334"/>
            <a:ext cx="3048000" cy="461665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US" dirty="0" err="1"/>
              <a:t>zig-zig</a:t>
            </a:r>
            <a:r>
              <a:rPr lang="en-US" dirty="0"/>
              <a:t> complete</a:t>
            </a:r>
          </a:p>
        </p:txBody>
      </p:sp>
      <p:sp>
        <p:nvSpPr>
          <p:cNvPr id="1167411" name="Text Box 51"/>
          <p:cNvSpPr txBox="1">
            <a:spLocks noChangeArrowheads="1"/>
          </p:cNvSpPr>
          <p:nvPr/>
        </p:nvSpPr>
        <p:spPr bwMode="auto">
          <a:xfrm>
            <a:off x="3343060" y="1848644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y</a:t>
            </a:r>
          </a:p>
        </p:txBody>
      </p:sp>
      <p:sp>
        <p:nvSpPr>
          <p:cNvPr id="1167412" name="Text Box 52"/>
          <p:cNvSpPr txBox="1">
            <a:spLocks noChangeArrowheads="1"/>
          </p:cNvSpPr>
          <p:nvPr/>
        </p:nvSpPr>
        <p:spPr bwMode="auto">
          <a:xfrm>
            <a:off x="4572000" y="121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grpSp>
        <p:nvGrpSpPr>
          <p:cNvPr id="1167418" name="Group 58"/>
          <p:cNvGrpSpPr>
            <a:grpSpLocks/>
          </p:cNvGrpSpPr>
          <p:nvPr/>
        </p:nvGrpSpPr>
        <p:grpSpPr bwMode="auto">
          <a:xfrm>
            <a:off x="2514600" y="3352800"/>
            <a:ext cx="838200" cy="844550"/>
            <a:chOff x="1200" y="720"/>
            <a:chExt cx="576" cy="1121"/>
          </a:xfrm>
        </p:grpSpPr>
        <p:sp>
          <p:nvSpPr>
            <p:cNvPr id="1167419" name="AutoShape 59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20" name="Text Box 60"/>
            <p:cNvSpPr txBox="1">
              <a:spLocks noChangeArrowheads="1"/>
            </p:cNvSpPr>
            <p:nvPr/>
          </p:nvSpPr>
          <p:spPr bwMode="auto">
            <a:xfrm>
              <a:off x="1375" y="1354"/>
              <a:ext cx="280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1167391" name="Oval 31"/>
          <p:cNvSpPr>
            <a:spLocks noChangeAspect="1" noChangeArrowheads="1"/>
          </p:cNvSpPr>
          <p:nvPr/>
        </p:nvSpPr>
        <p:spPr bwMode="auto">
          <a:xfrm>
            <a:off x="5952927" y="2670527"/>
            <a:ext cx="438150" cy="323850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900" dirty="0">
                <a:latin typeface="Times New Roman" pitchFamily="18" charset="0"/>
              </a:rPr>
              <a:t>15</a:t>
            </a:r>
          </a:p>
        </p:txBody>
      </p:sp>
      <p:sp>
        <p:nvSpPr>
          <p:cNvPr id="1167393" name="Oval 33"/>
          <p:cNvSpPr>
            <a:spLocks noChangeAspect="1" noChangeArrowheads="1"/>
          </p:cNvSpPr>
          <p:nvPr/>
        </p:nvSpPr>
        <p:spPr bwMode="auto">
          <a:xfrm>
            <a:off x="6476999" y="3097564"/>
            <a:ext cx="357188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17</a:t>
            </a:r>
          </a:p>
        </p:txBody>
      </p:sp>
      <p:sp>
        <p:nvSpPr>
          <p:cNvPr id="1167405" name="Rectangle 45"/>
          <p:cNvSpPr>
            <a:spLocks noChangeAspect="1" noChangeArrowheads="1"/>
          </p:cNvSpPr>
          <p:nvPr/>
        </p:nvSpPr>
        <p:spPr bwMode="auto">
          <a:xfrm>
            <a:off x="5732738" y="3209569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7406" name="Rectangle 46"/>
          <p:cNvSpPr>
            <a:spLocks noChangeAspect="1" noChangeArrowheads="1"/>
          </p:cNvSpPr>
          <p:nvPr/>
        </p:nvSpPr>
        <p:spPr bwMode="auto">
          <a:xfrm>
            <a:off x="6290402" y="3459536"/>
            <a:ext cx="188913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7407" name="Rectangle 47"/>
          <p:cNvSpPr>
            <a:spLocks noChangeAspect="1" noChangeArrowheads="1"/>
          </p:cNvSpPr>
          <p:nvPr/>
        </p:nvSpPr>
        <p:spPr bwMode="auto">
          <a:xfrm>
            <a:off x="7016751" y="347433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167421" name="Group 61"/>
          <p:cNvGrpSpPr>
            <a:grpSpLocks/>
          </p:cNvGrpSpPr>
          <p:nvPr/>
        </p:nvGrpSpPr>
        <p:grpSpPr bwMode="auto">
          <a:xfrm>
            <a:off x="5207837" y="2173815"/>
            <a:ext cx="2240316" cy="2141186"/>
            <a:chOff x="2592" y="3024"/>
            <a:chExt cx="576" cy="771"/>
          </a:xfrm>
        </p:grpSpPr>
        <p:sp>
          <p:nvSpPr>
            <p:cNvPr id="1167422" name="AutoShape 62"/>
            <p:cNvSpPr>
              <a:spLocks noChangeArrowheads="1"/>
            </p:cNvSpPr>
            <p:nvPr/>
          </p:nvSpPr>
          <p:spPr bwMode="auto">
            <a:xfrm>
              <a:off x="2592" y="3024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23" name="Text Box 63"/>
            <p:cNvSpPr txBox="1">
              <a:spLocks noChangeArrowheads="1"/>
            </p:cNvSpPr>
            <p:nvPr/>
          </p:nvSpPr>
          <p:spPr bwMode="auto">
            <a:xfrm>
              <a:off x="2736" y="3648"/>
              <a:ext cx="114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4</a:t>
              </a:r>
            </a:p>
          </p:txBody>
        </p:sp>
      </p:grpSp>
      <p:cxnSp>
        <p:nvCxnSpPr>
          <p:cNvPr id="1167373" name="AutoShape 13"/>
          <p:cNvCxnSpPr>
            <a:cxnSpLocks noChangeAspect="1" noChangeShapeType="1"/>
            <a:endCxn id="1167399" idx="0"/>
          </p:cNvCxnSpPr>
          <p:nvPr/>
        </p:nvCxnSpPr>
        <p:spPr bwMode="auto">
          <a:xfrm flipH="1">
            <a:off x="1872457" y="4605338"/>
            <a:ext cx="704056" cy="558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7378" name="Rectangle 18"/>
          <p:cNvSpPr>
            <a:spLocks noChangeAspect="1" noChangeArrowheads="1"/>
          </p:cNvSpPr>
          <p:nvPr/>
        </p:nvSpPr>
        <p:spPr bwMode="auto">
          <a:xfrm>
            <a:off x="2792413" y="51641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7379" name="Rectangle 19"/>
          <p:cNvSpPr>
            <a:spLocks noChangeAspect="1" noChangeArrowheads="1"/>
          </p:cNvSpPr>
          <p:nvPr/>
        </p:nvSpPr>
        <p:spPr bwMode="auto">
          <a:xfrm>
            <a:off x="3403775" y="41185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7380" name="Rectangle 20"/>
          <p:cNvSpPr>
            <a:spLocks noChangeAspect="1" noChangeArrowheads="1"/>
          </p:cNvSpPr>
          <p:nvPr/>
        </p:nvSpPr>
        <p:spPr bwMode="auto">
          <a:xfrm>
            <a:off x="1341920" y="38410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7381" name="Rectangle 21"/>
          <p:cNvSpPr>
            <a:spLocks noChangeAspect="1" noChangeArrowheads="1"/>
          </p:cNvSpPr>
          <p:nvPr/>
        </p:nvSpPr>
        <p:spPr bwMode="auto">
          <a:xfrm>
            <a:off x="1778000" y="4241800"/>
            <a:ext cx="188913" cy="171450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67390" name="AutoShape 30"/>
          <p:cNvCxnSpPr>
            <a:cxnSpLocks noChangeAspect="1" noChangeShapeType="1"/>
            <a:endCxn id="1167378" idx="0"/>
          </p:cNvCxnSpPr>
          <p:nvPr/>
        </p:nvCxnSpPr>
        <p:spPr bwMode="auto">
          <a:xfrm flipH="1">
            <a:off x="2887663" y="5059363"/>
            <a:ext cx="204787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7394" name="Oval 34"/>
          <p:cNvSpPr>
            <a:spLocks noChangeAspect="1" noChangeArrowheads="1"/>
          </p:cNvSpPr>
          <p:nvPr/>
        </p:nvSpPr>
        <p:spPr bwMode="auto">
          <a:xfrm>
            <a:off x="2938463" y="4775200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1167395" name="Oval 35"/>
          <p:cNvSpPr>
            <a:spLocks noChangeAspect="1" noChangeArrowheads="1"/>
          </p:cNvSpPr>
          <p:nvPr/>
        </p:nvSpPr>
        <p:spPr bwMode="auto">
          <a:xfrm>
            <a:off x="2024063" y="4775200"/>
            <a:ext cx="276225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1167396" name="Oval 36"/>
          <p:cNvSpPr>
            <a:spLocks noChangeAspect="1" noChangeArrowheads="1"/>
          </p:cNvSpPr>
          <p:nvPr/>
        </p:nvSpPr>
        <p:spPr bwMode="auto">
          <a:xfrm>
            <a:off x="2532063" y="4360863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1167397" name="Oval 37"/>
          <p:cNvSpPr>
            <a:spLocks noChangeAspect="1" noChangeArrowheads="1"/>
          </p:cNvSpPr>
          <p:nvPr/>
        </p:nvSpPr>
        <p:spPr bwMode="auto">
          <a:xfrm>
            <a:off x="2125663" y="3908425"/>
            <a:ext cx="274637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1167398" name="Oval 38"/>
          <p:cNvSpPr>
            <a:spLocks noChangeAspect="1" noChangeArrowheads="1"/>
          </p:cNvSpPr>
          <p:nvPr/>
        </p:nvSpPr>
        <p:spPr bwMode="auto">
          <a:xfrm>
            <a:off x="1773568" y="3452441"/>
            <a:ext cx="274637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3</a:t>
            </a:r>
          </a:p>
        </p:txBody>
      </p:sp>
      <p:sp>
        <p:nvSpPr>
          <p:cNvPr id="1167399" name="Rectangle 39"/>
          <p:cNvSpPr>
            <a:spLocks noChangeAspect="1" noChangeArrowheads="1"/>
          </p:cNvSpPr>
          <p:nvPr/>
        </p:nvSpPr>
        <p:spPr bwMode="auto">
          <a:xfrm>
            <a:off x="1778000" y="5164138"/>
            <a:ext cx="188913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7400" name="Rectangle 40"/>
          <p:cNvSpPr>
            <a:spLocks noChangeAspect="1" noChangeArrowheads="1"/>
          </p:cNvSpPr>
          <p:nvPr/>
        </p:nvSpPr>
        <p:spPr bwMode="auto">
          <a:xfrm>
            <a:off x="2188128" y="5149454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67403" name="AutoShape 43"/>
          <p:cNvCxnSpPr>
            <a:cxnSpLocks noChangeAspect="1" noChangeShapeType="1"/>
            <a:stCxn id="1167397" idx="3"/>
            <a:endCxn id="1167381" idx="3"/>
          </p:cNvCxnSpPr>
          <p:nvPr/>
        </p:nvCxnSpPr>
        <p:spPr bwMode="auto">
          <a:xfrm flipH="1">
            <a:off x="1966913" y="4159103"/>
            <a:ext cx="198970" cy="16842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7413" name="AutoShape 53"/>
          <p:cNvSpPr>
            <a:spLocks noChangeArrowheads="1"/>
          </p:cNvSpPr>
          <p:nvPr/>
        </p:nvSpPr>
        <p:spPr bwMode="auto">
          <a:xfrm>
            <a:off x="269479" y="3020145"/>
            <a:ext cx="3405162" cy="2394024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67414" name="Text Box 54"/>
          <p:cNvSpPr txBox="1">
            <a:spLocks noChangeArrowheads="1"/>
          </p:cNvSpPr>
          <p:nvPr/>
        </p:nvSpPr>
        <p:spPr bwMode="auto">
          <a:xfrm>
            <a:off x="1339850" y="5499100"/>
            <a:ext cx="409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sp>
        <p:nvSpPr>
          <p:cNvPr id="1167428" name="Rectangle 68"/>
          <p:cNvSpPr>
            <a:spLocks noChangeAspect="1" noChangeArrowheads="1"/>
          </p:cNvSpPr>
          <p:nvPr/>
        </p:nvSpPr>
        <p:spPr bwMode="auto">
          <a:xfrm>
            <a:off x="3240088" y="5164138"/>
            <a:ext cx="188912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7375" name="Oval 15"/>
          <p:cNvSpPr>
            <a:spLocks noChangeAspect="1" noChangeArrowheads="1"/>
          </p:cNvSpPr>
          <p:nvPr/>
        </p:nvSpPr>
        <p:spPr bwMode="auto">
          <a:xfrm>
            <a:off x="3781287" y="3548176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1167376" name="Oval 16"/>
          <p:cNvSpPr>
            <a:spLocks noChangeAspect="1" noChangeArrowheads="1"/>
          </p:cNvSpPr>
          <p:nvPr/>
        </p:nvSpPr>
        <p:spPr bwMode="auto">
          <a:xfrm>
            <a:off x="4230599" y="2737780"/>
            <a:ext cx="355600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12</a:t>
            </a:r>
          </a:p>
        </p:txBody>
      </p:sp>
      <p:sp>
        <p:nvSpPr>
          <p:cNvPr id="1167383" name="Rectangle 23"/>
          <p:cNvSpPr>
            <a:spLocks noChangeAspect="1" noChangeArrowheads="1"/>
          </p:cNvSpPr>
          <p:nvPr/>
        </p:nvSpPr>
        <p:spPr bwMode="auto">
          <a:xfrm>
            <a:off x="4433799" y="3649291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7384" name="Rectangle 24"/>
          <p:cNvSpPr>
            <a:spLocks noChangeAspect="1" noChangeArrowheads="1"/>
          </p:cNvSpPr>
          <p:nvPr/>
        </p:nvSpPr>
        <p:spPr bwMode="auto">
          <a:xfrm>
            <a:off x="4174001" y="406672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67388" name="AutoShape 28"/>
          <p:cNvCxnSpPr>
            <a:cxnSpLocks noChangeAspect="1" noChangeShapeType="1"/>
          </p:cNvCxnSpPr>
          <p:nvPr/>
        </p:nvCxnSpPr>
        <p:spPr bwMode="auto">
          <a:xfrm>
            <a:off x="4435387" y="4114429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7392" name="Oval 32"/>
          <p:cNvSpPr>
            <a:spLocks noChangeAspect="1" noChangeArrowheads="1"/>
          </p:cNvSpPr>
          <p:nvPr/>
        </p:nvSpPr>
        <p:spPr bwMode="auto">
          <a:xfrm>
            <a:off x="4662399" y="3192091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13</a:t>
            </a:r>
          </a:p>
        </p:txBody>
      </p:sp>
      <p:sp>
        <p:nvSpPr>
          <p:cNvPr id="1167404" name="Rectangle 44"/>
          <p:cNvSpPr>
            <a:spLocks noChangeAspect="1" noChangeArrowheads="1"/>
          </p:cNvSpPr>
          <p:nvPr/>
        </p:nvSpPr>
        <p:spPr bwMode="auto">
          <a:xfrm>
            <a:off x="5043399" y="3649291"/>
            <a:ext cx="188913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167415" name="Group 55"/>
          <p:cNvGrpSpPr>
            <a:grpSpLocks/>
          </p:cNvGrpSpPr>
          <p:nvPr/>
        </p:nvGrpSpPr>
        <p:grpSpPr bwMode="auto">
          <a:xfrm>
            <a:off x="3230533" y="2450380"/>
            <a:ext cx="2376318" cy="2348102"/>
            <a:chOff x="4848" y="1680"/>
            <a:chExt cx="576" cy="804"/>
          </a:xfrm>
        </p:grpSpPr>
        <p:sp>
          <p:nvSpPr>
            <p:cNvPr id="1167416" name="AutoShape 56"/>
            <p:cNvSpPr>
              <a:spLocks noChangeArrowheads="1"/>
            </p:cNvSpPr>
            <p:nvPr/>
          </p:nvSpPr>
          <p:spPr bwMode="auto">
            <a:xfrm>
              <a:off x="4848" y="168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17" name="Text Box 57"/>
            <p:cNvSpPr txBox="1">
              <a:spLocks noChangeArrowheads="1"/>
            </p:cNvSpPr>
            <p:nvPr/>
          </p:nvSpPr>
          <p:spPr bwMode="auto">
            <a:xfrm>
              <a:off x="4975" y="2352"/>
              <a:ext cx="110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1167429" name="Line 69"/>
          <p:cNvSpPr>
            <a:spLocks noChangeShapeType="1"/>
          </p:cNvSpPr>
          <p:nvPr/>
        </p:nvSpPr>
        <p:spPr bwMode="auto">
          <a:xfrm>
            <a:off x="4038436" y="3837924"/>
            <a:ext cx="228600" cy="228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431" name="Text Box 71"/>
          <p:cNvSpPr txBox="1">
            <a:spLocks noChangeArrowheads="1"/>
          </p:cNvSpPr>
          <p:nvPr/>
        </p:nvSpPr>
        <p:spPr bwMode="auto">
          <a:xfrm>
            <a:off x="2137677" y="2694837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Z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-1752600" y="1219200"/>
            <a:ext cx="914400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E6CD-D43B-4F1D-A218-95D0A09C36F2}" type="slidenum">
              <a:rPr lang="en-US"/>
              <a:pPr/>
              <a:t>68</a:t>
            </a:fld>
            <a:endParaRPr lang="en-US"/>
          </a:p>
        </p:txBody>
      </p:sp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534400" cy="1143000"/>
          </a:xfrm>
        </p:spPr>
        <p:txBody>
          <a:bodyPr/>
          <a:lstStyle/>
          <a:p>
            <a:r>
              <a:rPr lang="en-US"/>
              <a:t>What Node to Splay (When)</a:t>
            </a:r>
          </a:p>
        </p:txBody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0536" y="1828800"/>
            <a:ext cx="7467600" cy="444500"/>
          </a:xfrm>
          <a:solidFill>
            <a:schemeClr val="accent4">
              <a:lumMod val="10000"/>
            </a:schemeClr>
          </a:solidFill>
        </p:spPr>
        <p:txBody>
          <a:bodyPr/>
          <a:lstStyle/>
          <a:p>
            <a:pPr algn="ctr">
              <a:lnSpc>
                <a:spcPct val="90000"/>
              </a:lnSpc>
              <a:buNone/>
            </a:pPr>
            <a:r>
              <a:rPr lang="en-US" sz="2400" dirty="0">
                <a:solidFill>
                  <a:srgbClr val="FFFF00"/>
                </a:solidFill>
              </a:rPr>
              <a:t>Which nodes are splayed after each operation?</a:t>
            </a:r>
          </a:p>
        </p:txBody>
      </p:sp>
      <p:sp>
        <p:nvSpPr>
          <p:cNvPr id="1096708" name="Rectangle 4"/>
          <p:cNvSpPr>
            <a:spLocks noChangeArrowheads="1"/>
          </p:cNvSpPr>
          <p:nvPr/>
        </p:nvSpPr>
        <p:spPr bwMode="auto">
          <a:xfrm>
            <a:off x="2819400" y="4672013"/>
            <a:ext cx="6072188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sz="2000" dirty="0"/>
              <a:t>use the parent of the internal node that was actually removed from the tree (the parent of the node that the removed item was swapped with) (deletion)</a:t>
            </a:r>
          </a:p>
        </p:txBody>
      </p:sp>
      <p:sp>
        <p:nvSpPr>
          <p:cNvPr id="1096709" name="Rectangle 5"/>
          <p:cNvSpPr>
            <a:spLocks noChangeArrowheads="1"/>
          </p:cNvSpPr>
          <p:nvPr/>
        </p:nvSpPr>
        <p:spPr bwMode="auto">
          <a:xfrm>
            <a:off x="762000" y="5072063"/>
            <a:ext cx="194468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sz="2000" dirty="0"/>
              <a:t> erase(k)</a:t>
            </a:r>
          </a:p>
        </p:txBody>
      </p:sp>
      <p:sp>
        <p:nvSpPr>
          <p:cNvPr id="1096710" name="Rectangle 6"/>
          <p:cNvSpPr>
            <a:spLocks noChangeArrowheads="1"/>
          </p:cNvSpPr>
          <p:nvPr/>
        </p:nvSpPr>
        <p:spPr bwMode="auto">
          <a:xfrm>
            <a:off x="2819400" y="4051300"/>
            <a:ext cx="57880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sz="2000" dirty="0"/>
              <a:t>use the new node containing the entry inserted</a:t>
            </a:r>
          </a:p>
        </p:txBody>
      </p:sp>
      <p:sp>
        <p:nvSpPr>
          <p:cNvPr id="1096711" name="Rectangle 7"/>
          <p:cNvSpPr>
            <a:spLocks noChangeArrowheads="1"/>
          </p:cNvSpPr>
          <p:nvPr/>
        </p:nvSpPr>
        <p:spPr bwMode="auto">
          <a:xfrm>
            <a:off x="833438" y="4038600"/>
            <a:ext cx="194468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sz="2000"/>
              <a:t>insert(k,v)</a:t>
            </a:r>
          </a:p>
        </p:txBody>
      </p:sp>
      <p:sp>
        <p:nvSpPr>
          <p:cNvPr id="1096712" name="Rectangle 8"/>
          <p:cNvSpPr>
            <a:spLocks noChangeArrowheads="1"/>
          </p:cNvSpPr>
          <p:nvPr/>
        </p:nvSpPr>
        <p:spPr bwMode="auto">
          <a:xfrm>
            <a:off x="2859088" y="3028950"/>
            <a:ext cx="628491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sz="2000" dirty="0"/>
              <a:t>if key found, use that node (search)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sz="2000" dirty="0"/>
              <a:t>if key not found, use parent of ending external node</a:t>
            </a:r>
          </a:p>
        </p:txBody>
      </p:sp>
      <p:sp>
        <p:nvSpPr>
          <p:cNvPr id="1096713" name="Rectangle 9"/>
          <p:cNvSpPr>
            <a:spLocks noChangeArrowheads="1"/>
          </p:cNvSpPr>
          <p:nvPr/>
        </p:nvSpPr>
        <p:spPr bwMode="auto">
          <a:xfrm>
            <a:off x="914400" y="3181350"/>
            <a:ext cx="15906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sz="2000"/>
              <a:t>find(k)</a:t>
            </a:r>
          </a:p>
        </p:txBody>
      </p:sp>
      <p:sp>
        <p:nvSpPr>
          <p:cNvPr id="1096714" name="Rectangle 10"/>
          <p:cNvSpPr>
            <a:spLocks noChangeArrowheads="1"/>
          </p:cNvSpPr>
          <p:nvPr/>
        </p:nvSpPr>
        <p:spPr bwMode="auto">
          <a:xfrm>
            <a:off x="2514600" y="2590800"/>
            <a:ext cx="628491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sz="2000" b="1" dirty="0"/>
              <a:t>splay node</a:t>
            </a:r>
          </a:p>
        </p:txBody>
      </p:sp>
      <p:sp>
        <p:nvSpPr>
          <p:cNvPr id="1096715" name="Rectangle 11"/>
          <p:cNvSpPr>
            <a:spLocks noChangeArrowheads="1"/>
          </p:cNvSpPr>
          <p:nvPr/>
        </p:nvSpPr>
        <p:spPr bwMode="auto">
          <a:xfrm>
            <a:off x="762000" y="2590800"/>
            <a:ext cx="19446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sz="2000" b="1" dirty="0"/>
              <a:t>method</a:t>
            </a:r>
          </a:p>
        </p:txBody>
      </p:sp>
      <p:sp>
        <p:nvSpPr>
          <p:cNvPr id="1096716" name="Line 12"/>
          <p:cNvSpPr>
            <a:spLocks noChangeShapeType="1"/>
          </p:cNvSpPr>
          <p:nvPr/>
        </p:nvSpPr>
        <p:spPr bwMode="auto">
          <a:xfrm>
            <a:off x="762000" y="2514600"/>
            <a:ext cx="8229600" cy="0"/>
          </a:xfrm>
          <a:prstGeom prst="line">
            <a:avLst/>
          </a:prstGeom>
          <a:noFill/>
          <a:ln w="28575" cap="sq">
            <a:solidFill>
              <a:srgbClr val="FFFF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6717" name="Line 13"/>
          <p:cNvSpPr>
            <a:spLocks noChangeShapeType="1"/>
          </p:cNvSpPr>
          <p:nvPr/>
        </p:nvSpPr>
        <p:spPr bwMode="auto">
          <a:xfrm>
            <a:off x="762000" y="297180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6718" name="Line 14"/>
          <p:cNvSpPr>
            <a:spLocks noChangeShapeType="1"/>
          </p:cNvSpPr>
          <p:nvPr/>
        </p:nvSpPr>
        <p:spPr bwMode="auto">
          <a:xfrm>
            <a:off x="762000" y="464820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6719" name="Line 15"/>
          <p:cNvSpPr>
            <a:spLocks noChangeShapeType="1"/>
          </p:cNvSpPr>
          <p:nvPr/>
        </p:nvSpPr>
        <p:spPr bwMode="auto">
          <a:xfrm>
            <a:off x="762000" y="5867400"/>
            <a:ext cx="8229600" cy="0"/>
          </a:xfrm>
          <a:prstGeom prst="line">
            <a:avLst/>
          </a:prstGeom>
          <a:noFill/>
          <a:ln w="28575" cap="sq">
            <a:solidFill>
              <a:srgbClr val="FFFF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6720" name="Line 16"/>
          <p:cNvSpPr>
            <a:spLocks noChangeShapeType="1"/>
          </p:cNvSpPr>
          <p:nvPr/>
        </p:nvSpPr>
        <p:spPr bwMode="auto">
          <a:xfrm>
            <a:off x="762000" y="2514600"/>
            <a:ext cx="0" cy="3352800"/>
          </a:xfrm>
          <a:prstGeom prst="line">
            <a:avLst/>
          </a:prstGeom>
          <a:noFill/>
          <a:ln w="28575" cap="sq">
            <a:solidFill>
              <a:srgbClr val="FFFF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6721" name="Line 17"/>
          <p:cNvSpPr>
            <a:spLocks noChangeShapeType="1"/>
          </p:cNvSpPr>
          <p:nvPr/>
        </p:nvSpPr>
        <p:spPr bwMode="auto">
          <a:xfrm>
            <a:off x="2678113" y="2514600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6722" name="Line 18"/>
          <p:cNvSpPr>
            <a:spLocks noChangeShapeType="1"/>
          </p:cNvSpPr>
          <p:nvPr/>
        </p:nvSpPr>
        <p:spPr bwMode="auto">
          <a:xfrm>
            <a:off x="8991600" y="2514600"/>
            <a:ext cx="0" cy="3352800"/>
          </a:xfrm>
          <a:prstGeom prst="line">
            <a:avLst/>
          </a:prstGeom>
          <a:noFill/>
          <a:ln w="28575" cap="sq">
            <a:solidFill>
              <a:srgbClr val="FFFF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6723" name="Line 19"/>
          <p:cNvSpPr>
            <a:spLocks noChangeShapeType="1"/>
          </p:cNvSpPr>
          <p:nvPr/>
        </p:nvSpPr>
        <p:spPr bwMode="auto">
          <a:xfrm>
            <a:off x="762000" y="396240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967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582574"/>
              </p:ext>
            </p:extLst>
          </p:nvPr>
        </p:nvGraphicFramePr>
        <p:xfrm>
          <a:off x="152399" y="1214551"/>
          <a:ext cx="1066800" cy="77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71" name="Clip" r:id="rId4" imgW="3497263" imgH="2095500" progId="">
                  <p:embed/>
                </p:oleObj>
              </mc:Choice>
              <mc:Fallback>
                <p:oleObj name="Clip" r:id="rId4" imgW="3497263" imgH="20955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99" y="1214551"/>
                        <a:ext cx="1066800" cy="77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5871" name="AutoShape 79"/>
          <p:cNvCxnSpPr>
            <a:cxnSpLocks noChangeAspect="1" noChangeShapeType="1"/>
            <a:stCxn id="1185867" idx="5"/>
            <a:endCxn id="1185885" idx="0"/>
          </p:cNvCxnSpPr>
          <p:nvPr/>
        </p:nvCxnSpPr>
        <p:spPr bwMode="auto">
          <a:xfrm>
            <a:off x="5066768" y="1701188"/>
            <a:ext cx="1619782" cy="154842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4156612" y="2131616"/>
            <a:ext cx="1314450" cy="18232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5801" name="AutoShape 9"/>
          <p:cNvCxnSpPr>
            <a:cxnSpLocks noChangeAspect="1" noChangeShapeType="1"/>
            <a:stCxn id="1185833" idx="4"/>
            <a:endCxn id="1185812" idx="3"/>
          </p:cNvCxnSpPr>
          <p:nvPr/>
        </p:nvCxnSpPr>
        <p:spPr bwMode="auto">
          <a:xfrm>
            <a:off x="716349" y="2469917"/>
            <a:ext cx="1522026" cy="143612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5799" name="AutoShape 7"/>
          <p:cNvCxnSpPr>
            <a:cxnSpLocks noChangeAspect="1" noChangeShapeType="1"/>
            <a:stCxn id="1185795" idx="5"/>
            <a:endCxn id="1185817" idx="1"/>
          </p:cNvCxnSpPr>
          <p:nvPr/>
        </p:nvCxnSpPr>
        <p:spPr bwMode="auto">
          <a:xfrm>
            <a:off x="1675868" y="1728176"/>
            <a:ext cx="1524532" cy="143809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A59E-6E01-40EC-ABD2-13E3E371615D}" type="slidenum">
              <a:rPr lang="en-US"/>
              <a:pPr/>
              <a:t>69</a:t>
            </a:fld>
            <a:endParaRPr lang="en-US"/>
          </a:p>
        </p:txBody>
      </p:sp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477000" cy="762000"/>
          </a:xfrm>
        </p:spPr>
        <p:txBody>
          <a:bodyPr/>
          <a:lstStyle/>
          <a:p>
            <a:r>
              <a:rPr lang="en-US" sz="3600" dirty="0"/>
              <a:t>Deleting the Root (1)</a:t>
            </a:r>
          </a:p>
        </p:txBody>
      </p:sp>
      <p:sp>
        <p:nvSpPr>
          <p:cNvPr id="1185795" name="Oval 3"/>
          <p:cNvSpPr>
            <a:spLocks noChangeAspect="1" noChangeArrowheads="1"/>
          </p:cNvSpPr>
          <p:nvPr/>
        </p:nvSpPr>
        <p:spPr bwMode="auto">
          <a:xfrm>
            <a:off x="1441450" y="1474788"/>
            <a:ext cx="274638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8</a:t>
            </a:r>
          </a:p>
        </p:txBody>
      </p:sp>
      <p:sp>
        <p:nvSpPr>
          <p:cNvPr id="1185796" name="Oval 4"/>
          <p:cNvSpPr>
            <a:spLocks noChangeAspect="1" noChangeArrowheads="1"/>
          </p:cNvSpPr>
          <p:nvPr/>
        </p:nvSpPr>
        <p:spPr bwMode="auto">
          <a:xfrm>
            <a:off x="2646363" y="2654300"/>
            <a:ext cx="355600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1185797" name="Oval 5"/>
          <p:cNvSpPr>
            <a:spLocks noChangeAspect="1" noChangeArrowheads="1"/>
          </p:cNvSpPr>
          <p:nvPr/>
        </p:nvSpPr>
        <p:spPr bwMode="auto">
          <a:xfrm>
            <a:off x="2201192" y="2172941"/>
            <a:ext cx="354013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10</a:t>
            </a:r>
          </a:p>
        </p:txBody>
      </p:sp>
      <p:cxnSp>
        <p:nvCxnSpPr>
          <p:cNvPr id="1185798" name="AutoShape 6"/>
          <p:cNvCxnSpPr>
            <a:cxnSpLocks noChangeAspect="1" noChangeShapeType="1"/>
            <a:stCxn id="1185795" idx="3"/>
            <a:endCxn id="1185813" idx="3"/>
          </p:cNvCxnSpPr>
          <p:nvPr/>
        </p:nvCxnSpPr>
        <p:spPr bwMode="auto">
          <a:xfrm flipH="1">
            <a:off x="342900" y="1728176"/>
            <a:ext cx="1138770" cy="89358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5802" name="AutoShape 10"/>
          <p:cNvCxnSpPr>
            <a:cxnSpLocks noChangeAspect="1" noChangeShapeType="1"/>
            <a:stCxn id="1185797" idx="4"/>
            <a:endCxn id="1185815" idx="1"/>
          </p:cNvCxnSpPr>
          <p:nvPr/>
        </p:nvCxnSpPr>
        <p:spPr bwMode="auto">
          <a:xfrm flipH="1">
            <a:off x="1978025" y="2469804"/>
            <a:ext cx="400174" cy="15195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5805" name="AutoShape 13"/>
          <p:cNvCxnSpPr>
            <a:cxnSpLocks noChangeAspect="1" noChangeShapeType="1"/>
            <a:endCxn id="1185834" idx="0"/>
          </p:cNvCxnSpPr>
          <p:nvPr/>
        </p:nvCxnSpPr>
        <p:spPr bwMode="auto">
          <a:xfrm flipH="1">
            <a:off x="653257" y="3262313"/>
            <a:ext cx="704056" cy="558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5808" name="AutoShape 16"/>
          <p:cNvCxnSpPr>
            <a:cxnSpLocks noChangeAspect="1" noChangeShapeType="1"/>
            <a:stCxn id="1185796" idx="3"/>
            <a:endCxn id="1185825" idx="1"/>
          </p:cNvCxnSpPr>
          <p:nvPr/>
        </p:nvCxnSpPr>
        <p:spPr bwMode="auto">
          <a:xfrm flipH="1">
            <a:off x="2282825" y="2927350"/>
            <a:ext cx="374650" cy="23812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5811" name="Rectangle 19"/>
          <p:cNvSpPr>
            <a:spLocks noChangeAspect="1" noChangeArrowheads="1"/>
          </p:cNvSpPr>
          <p:nvPr/>
        </p:nvSpPr>
        <p:spPr bwMode="auto">
          <a:xfrm>
            <a:off x="1573213" y="38211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12" name="Rectangle 20"/>
          <p:cNvSpPr>
            <a:spLocks noChangeAspect="1" noChangeArrowheads="1"/>
          </p:cNvSpPr>
          <p:nvPr/>
        </p:nvSpPr>
        <p:spPr bwMode="auto">
          <a:xfrm>
            <a:off x="2047875" y="38211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13" name="Rectangle 21"/>
          <p:cNvSpPr>
            <a:spLocks noChangeAspect="1" noChangeArrowheads="1"/>
          </p:cNvSpPr>
          <p:nvPr/>
        </p:nvSpPr>
        <p:spPr bwMode="auto">
          <a:xfrm>
            <a:off x="152400" y="25368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14" name="Rectangle 22"/>
          <p:cNvSpPr>
            <a:spLocks noChangeAspect="1" noChangeArrowheads="1"/>
          </p:cNvSpPr>
          <p:nvPr/>
        </p:nvSpPr>
        <p:spPr bwMode="auto">
          <a:xfrm>
            <a:off x="558800" y="2898775"/>
            <a:ext cx="188913" cy="171450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15" name="Rectangle 23"/>
          <p:cNvSpPr>
            <a:spLocks noChangeAspect="1" noChangeArrowheads="1"/>
          </p:cNvSpPr>
          <p:nvPr/>
        </p:nvSpPr>
        <p:spPr bwMode="auto">
          <a:xfrm>
            <a:off x="1978025" y="25368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17" name="Rectangle 25"/>
          <p:cNvSpPr>
            <a:spLocks noChangeAspect="1" noChangeArrowheads="1"/>
          </p:cNvSpPr>
          <p:nvPr/>
        </p:nvSpPr>
        <p:spPr bwMode="auto">
          <a:xfrm>
            <a:off x="3200400" y="30813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85822" name="AutoShape 30"/>
          <p:cNvCxnSpPr>
            <a:cxnSpLocks noChangeAspect="1" noChangeShapeType="1"/>
          </p:cNvCxnSpPr>
          <p:nvPr/>
        </p:nvCxnSpPr>
        <p:spPr bwMode="auto">
          <a:xfrm>
            <a:off x="1982788" y="4732338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5824" name="AutoShape 32"/>
          <p:cNvCxnSpPr>
            <a:cxnSpLocks noChangeAspect="1" noChangeShapeType="1"/>
            <a:endCxn id="1185811" idx="0"/>
          </p:cNvCxnSpPr>
          <p:nvPr/>
        </p:nvCxnSpPr>
        <p:spPr bwMode="auto">
          <a:xfrm flipH="1">
            <a:off x="1668463" y="3716338"/>
            <a:ext cx="204787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5825" name="Rectangle 33"/>
          <p:cNvSpPr>
            <a:spLocks noChangeAspect="1" noChangeArrowheads="1"/>
          </p:cNvSpPr>
          <p:nvPr/>
        </p:nvSpPr>
        <p:spPr bwMode="auto">
          <a:xfrm>
            <a:off x="2282825" y="30813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29" name="Oval 37"/>
          <p:cNvSpPr>
            <a:spLocks noChangeAspect="1" noChangeArrowheads="1"/>
          </p:cNvSpPr>
          <p:nvPr/>
        </p:nvSpPr>
        <p:spPr bwMode="auto">
          <a:xfrm>
            <a:off x="1719263" y="3432175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1185830" name="Oval 38"/>
          <p:cNvSpPr>
            <a:spLocks noChangeAspect="1" noChangeArrowheads="1"/>
          </p:cNvSpPr>
          <p:nvPr/>
        </p:nvSpPr>
        <p:spPr bwMode="auto">
          <a:xfrm>
            <a:off x="804863" y="3432175"/>
            <a:ext cx="276225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1185831" name="Oval 39"/>
          <p:cNvSpPr>
            <a:spLocks noChangeAspect="1" noChangeArrowheads="1"/>
          </p:cNvSpPr>
          <p:nvPr/>
        </p:nvSpPr>
        <p:spPr bwMode="auto">
          <a:xfrm>
            <a:off x="1312863" y="3017838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1185832" name="Oval 40"/>
          <p:cNvSpPr>
            <a:spLocks noChangeAspect="1" noChangeArrowheads="1"/>
          </p:cNvSpPr>
          <p:nvPr/>
        </p:nvSpPr>
        <p:spPr bwMode="auto">
          <a:xfrm>
            <a:off x="906463" y="2565400"/>
            <a:ext cx="274637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1185833" name="Oval 41"/>
          <p:cNvSpPr>
            <a:spLocks noChangeAspect="1" noChangeArrowheads="1"/>
          </p:cNvSpPr>
          <p:nvPr/>
        </p:nvSpPr>
        <p:spPr bwMode="auto">
          <a:xfrm>
            <a:off x="579030" y="2173054"/>
            <a:ext cx="274637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3</a:t>
            </a:r>
          </a:p>
        </p:txBody>
      </p:sp>
      <p:sp>
        <p:nvSpPr>
          <p:cNvPr id="1185834" name="Rectangle 42"/>
          <p:cNvSpPr>
            <a:spLocks noChangeAspect="1" noChangeArrowheads="1"/>
          </p:cNvSpPr>
          <p:nvPr/>
        </p:nvSpPr>
        <p:spPr bwMode="auto">
          <a:xfrm>
            <a:off x="558800" y="3821113"/>
            <a:ext cx="188913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35" name="Rectangle 43"/>
          <p:cNvSpPr>
            <a:spLocks noChangeAspect="1" noChangeArrowheads="1"/>
          </p:cNvSpPr>
          <p:nvPr/>
        </p:nvSpPr>
        <p:spPr bwMode="auto">
          <a:xfrm>
            <a:off x="1033463" y="38211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85836" name="AutoShape 44"/>
          <p:cNvCxnSpPr>
            <a:cxnSpLocks noChangeAspect="1" noChangeShapeType="1"/>
            <a:endCxn id="1185835" idx="0"/>
          </p:cNvCxnSpPr>
          <p:nvPr/>
        </p:nvCxnSpPr>
        <p:spPr bwMode="auto">
          <a:xfrm>
            <a:off x="858838" y="3716338"/>
            <a:ext cx="269875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5838" name="AutoShape 46"/>
          <p:cNvCxnSpPr>
            <a:cxnSpLocks noChangeAspect="1" noChangeShapeType="1"/>
            <a:stCxn id="1185832" idx="3"/>
            <a:endCxn id="1185814" idx="3"/>
          </p:cNvCxnSpPr>
          <p:nvPr/>
        </p:nvCxnSpPr>
        <p:spPr bwMode="auto">
          <a:xfrm flipH="1">
            <a:off x="747713" y="2836863"/>
            <a:ext cx="168275" cy="14763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5866" name="Text Box 74"/>
          <p:cNvSpPr txBox="1">
            <a:spLocks noChangeArrowheads="1"/>
          </p:cNvSpPr>
          <p:nvPr/>
        </p:nvSpPr>
        <p:spPr bwMode="auto">
          <a:xfrm>
            <a:off x="990600" y="44958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Initial tree</a:t>
            </a:r>
          </a:p>
        </p:txBody>
      </p:sp>
      <p:sp>
        <p:nvSpPr>
          <p:cNvPr id="1185867" name="Oval 75"/>
          <p:cNvSpPr>
            <a:spLocks noChangeAspect="1" noChangeArrowheads="1"/>
          </p:cNvSpPr>
          <p:nvPr/>
        </p:nvSpPr>
        <p:spPr bwMode="auto">
          <a:xfrm>
            <a:off x="4832350" y="1447800"/>
            <a:ext cx="274638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8</a:t>
            </a:r>
          </a:p>
        </p:txBody>
      </p:sp>
      <p:sp>
        <p:nvSpPr>
          <p:cNvPr id="1185868" name="Oval 76"/>
          <p:cNvSpPr>
            <a:spLocks noChangeAspect="1" noChangeArrowheads="1"/>
          </p:cNvSpPr>
          <p:nvPr/>
        </p:nvSpPr>
        <p:spPr bwMode="auto">
          <a:xfrm>
            <a:off x="6037263" y="2627313"/>
            <a:ext cx="355600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1185869" name="Oval 77"/>
          <p:cNvSpPr>
            <a:spLocks noChangeAspect="1" noChangeArrowheads="1"/>
          </p:cNvSpPr>
          <p:nvPr/>
        </p:nvSpPr>
        <p:spPr bwMode="auto">
          <a:xfrm>
            <a:off x="5444858" y="2031559"/>
            <a:ext cx="354013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10</a:t>
            </a:r>
          </a:p>
        </p:txBody>
      </p:sp>
      <p:cxnSp>
        <p:nvCxnSpPr>
          <p:cNvPr id="1185870" name="AutoShape 78"/>
          <p:cNvCxnSpPr>
            <a:cxnSpLocks noChangeAspect="1" noChangeShapeType="1"/>
            <a:stCxn id="1185867" idx="4"/>
            <a:endCxn id="1185895" idx="7"/>
          </p:cNvCxnSpPr>
          <p:nvPr/>
        </p:nvCxnSpPr>
        <p:spPr bwMode="auto">
          <a:xfrm flipH="1">
            <a:off x="4179888" y="1744663"/>
            <a:ext cx="790575" cy="29051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5874" name="AutoShape 82"/>
          <p:cNvCxnSpPr>
            <a:cxnSpLocks noChangeAspect="1" noChangeShapeType="1"/>
            <a:stCxn id="1185869" idx="4"/>
            <a:endCxn id="1185884" idx="1"/>
          </p:cNvCxnSpPr>
          <p:nvPr/>
        </p:nvCxnSpPr>
        <p:spPr bwMode="auto">
          <a:xfrm flipH="1">
            <a:off x="5368925" y="2328421"/>
            <a:ext cx="252940" cy="26634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5876" name="AutoShape 84"/>
          <p:cNvCxnSpPr>
            <a:cxnSpLocks noChangeAspect="1" noChangeShapeType="1"/>
            <a:endCxn id="1185896" idx="0"/>
          </p:cNvCxnSpPr>
          <p:nvPr/>
        </p:nvCxnSpPr>
        <p:spPr bwMode="auto">
          <a:xfrm flipH="1">
            <a:off x="4044157" y="3172618"/>
            <a:ext cx="806194" cy="62150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5877" name="AutoShape 85"/>
          <p:cNvCxnSpPr>
            <a:cxnSpLocks noChangeAspect="1" noChangeShapeType="1"/>
          </p:cNvCxnSpPr>
          <p:nvPr/>
        </p:nvCxnSpPr>
        <p:spPr bwMode="auto">
          <a:xfrm flipH="1">
            <a:off x="3746500" y="2238375"/>
            <a:ext cx="374650" cy="35718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5878" name="AutoShape 86"/>
          <p:cNvCxnSpPr>
            <a:cxnSpLocks noChangeAspect="1" noChangeShapeType="1"/>
            <a:stCxn id="1185868" idx="3"/>
            <a:endCxn id="1185890" idx="1"/>
          </p:cNvCxnSpPr>
          <p:nvPr/>
        </p:nvCxnSpPr>
        <p:spPr bwMode="auto">
          <a:xfrm flipH="1">
            <a:off x="5673725" y="2881313"/>
            <a:ext cx="415925" cy="25876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5880" name="Rectangle 88"/>
          <p:cNvSpPr>
            <a:spLocks noChangeAspect="1" noChangeArrowheads="1"/>
          </p:cNvSpPr>
          <p:nvPr/>
        </p:nvSpPr>
        <p:spPr bwMode="auto">
          <a:xfrm>
            <a:off x="4964113" y="37941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81" name="Rectangle 89"/>
          <p:cNvSpPr>
            <a:spLocks noChangeAspect="1" noChangeArrowheads="1"/>
          </p:cNvSpPr>
          <p:nvPr/>
        </p:nvSpPr>
        <p:spPr bwMode="auto">
          <a:xfrm>
            <a:off x="5324165" y="37687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82" name="Rectangle 90"/>
          <p:cNvSpPr>
            <a:spLocks noChangeAspect="1" noChangeArrowheads="1"/>
          </p:cNvSpPr>
          <p:nvPr/>
        </p:nvSpPr>
        <p:spPr bwMode="auto">
          <a:xfrm>
            <a:off x="3543300" y="25098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83" name="Rectangle 91"/>
          <p:cNvSpPr>
            <a:spLocks noChangeAspect="1" noChangeArrowheads="1"/>
          </p:cNvSpPr>
          <p:nvPr/>
        </p:nvSpPr>
        <p:spPr bwMode="auto">
          <a:xfrm>
            <a:off x="3949700" y="2871788"/>
            <a:ext cx="188913" cy="171450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84" name="Rectangle 92"/>
          <p:cNvSpPr>
            <a:spLocks noChangeAspect="1" noChangeArrowheads="1"/>
          </p:cNvSpPr>
          <p:nvPr/>
        </p:nvSpPr>
        <p:spPr bwMode="auto">
          <a:xfrm>
            <a:off x="5368925" y="25098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85" name="Rectangle 93"/>
          <p:cNvSpPr>
            <a:spLocks noChangeAspect="1" noChangeArrowheads="1"/>
          </p:cNvSpPr>
          <p:nvPr/>
        </p:nvSpPr>
        <p:spPr bwMode="auto">
          <a:xfrm>
            <a:off x="6591300" y="32496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85887" name="AutoShape 95"/>
          <p:cNvCxnSpPr>
            <a:cxnSpLocks noChangeAspect="1" noChangeShapeType="1"/>
          </p:cNvCxnSpPr>
          <p:nvPr/>
        </p:nvCxnSpPr>
        <p:spPr bwMode="auto">
          <a:xfrm>
            <a:off x="5373688" y="4705350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5889" name="AutoShape 97"/>
          <p:cNvCxnSpPr>
            <a:cxnSpLocks noChangeAspect="1" noChangeShapeType="1"/>
            <a:endCxn id="1185880" idx="0"/>
          </p:cNvCxnSpPr>
          <p:nvPr/>
        </p:nvCxnSpPr>
        <p:spPr bwMode="auto">
          <a:xfrm flipH="1">
            <a:off x="5059363" y="3689350"/>
            <a:ext cx="204787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5890" name="Rectangle 98"/>
          <p:cNvSpPr>
            <a:spLocks noChangeAspect="1" noChangeArrowheads="1"/>
          </p:cNvSpPr>
          <p:nvPr/>
        </p:nvSpPr>
        <p:spPr bwMode="auto">
          <a:xfrm>
            <a:off x="5673725" y="305435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91" name="Oval 99"/>
          <p:cNvSpPr>
            <a:spLocks noChangeAspect="1" noChangeArrowheads="1"/>
          </p:cNvSpPr>
          <p:nvPr/>
        </p:nvSpPr>
        <p:spPr bwMode="auto">
          <a:xfrm>
            <a:off x="5110163" y="3405188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1185892" name="Oval 100"/>
          <p:cNvSpPr>
            <a:spLocks noChangeAspect="1" noChangeArrowheads="1"/>
          </p:cNvSpPr>
          <p:nvPr/>
        </p:nvSpPr>
        <p:spPr bwMode="auto">
          <a:xfrm>
            <a:off x="4195763" y="3405188"/>
            <a:ext cx="276225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1185893" name="Oval 101"/>
          <p:cNvSpPr>
            <a:spLocks noChangeAspect="1" noChangeArrowheads="1"/>
          </p:cNvSpPr>
          <p:nvPr/>
        </p:nvSpPr>
        <p:spPr bwMode="auto">
          <a:xfrm>
            <a:off x="4746838" y="2967038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1185894" name="Oval 102"/>
          <p:cNvSpPr>
            <a:spLocks noChangeAspect="1" noChangeArrowheads="1"/>
          </p:cNvSpPr>
          <p:nvPr/>
        </p:nvSpPr>
        <p:spPr bwMode="auto">
          <a:xfrm>
            <a:off x="4335665" y="2489201"/>
            <a:ext cx="274637" cy="293687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1185895" name="Oval 103"/>
          <p:cNvSpPr>
            <a:spLocks noChangeAspect="1" noChangeArrowheads="1"/>
          </p:cNvSpPr>
          <p:nvPr/>
        </p:nvSpPr>
        <p:spPr bwMode="auto">
          <a:xfrm>
            <a:off x="3944938" y="1992313"/>
            <a:ext cx="274637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3</a:t>
            </a:r>
          </a:p>
        </p:txBody>
      </p:sp>
      <p:sp>
        <p:nvSpPr>
          <p:cNvPr id="1185896" name="Rectangle 104"/>
          <p:cNvSpPr>
            <a:spLocks noChangeAspect="1" noChangeArrowheads="1"/>
          </p:cNvSpPr>
          <p:nvPr/>
        </p:nvSpPr>
        <p:spPr bwMode="auto">
          <a:xfrm>
            <a:off x="3949700" y="3794125"/>
            <a:ext cx="188913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97" name="Rectangle 105"/>
          <p:cNvSpPr>
            <a:spLocks noChangeAspect="1" noChangeArrowheads="1"/>
          </p:cNvSpPr>
          <p:nvPr/>
        </p:nvSpPr>
        <p:spPr bwMode="auto">
          <a:xfrm>
            <a:off x="4424363" y="37941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85898" name="AutoShape 106"/>
          <p:cNvCxnSpPr>
            <a:cxnSpLocks noChangeAspect="1" noChangeShapeType="1"/>
            <a:stCxn id="1185892" idx="5"/>
            <a:endCxn id="1185897" idx="0"/>
          </p:cNvCxnSpPr>
          <p:nvPr/>
        </p:nvCxnSpPr>
        <p:spPr bwMode="auto">
          <a:xfrm>
            <a:off x="4431536" y="3657221"/>
            <a:ext cx="88077" cy="136904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5900" name="AutoShape 108"/>
          <p:cNvCxnSpPr>
            <a:cxnSpLocks noChangeAspect="1" noChangeShapeType="1"/>
            <a:stCxn id="1185894" idx="3"/>
            <a:endCxn id="1185883" idx="3"/>
          </p:cNvCxnSpPr>
          <p:nvPr/>
        </p:nvCxnSpPr>
        <p:spPr bwMode="auto">
          <a:xfrm flipH="1">
            <a:off x="4138613" y="2739879"/>
            <a:ext cx="237272" cy="217634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5901" name="Text Box 109"/>
          <p:cNvSpPr txBox="1">
            <a:spLocks noChangeArrowheads="1"/>
          </p:cNvSpPr>
          <p:nvPr/>
        </p:nvSpPr>
        <p:spPr bwMode="auto">
          <a:xfrm>
            <a:off x="4381500" y="4468813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removing 8</a:t>
            </a:r>
          </a:p>
        </p:txBody>
      </p:sp>
      <p:sp>
        <p:nvSpPr>
          <p:cNvPr id="1185902" name="Line 110"/>
          <p:cNvSpPr>
            <a:spLocks noChangeShapeType="1"/>
          </p:cNvSpPr>
          <p:nvPr/>
        </p:nvSpPr>
        <p:spPr bwMode="auto">
          <a:xfrm flipV="1">
            <a:off x="5334000" y="1447800"/>
            <a:ext cx="914400" cy="76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85903" name="Line 111"/>
          <p:cNvSpPr>
            <a:spLocks noChangeShapeType="1"/>
          </p:cNvSpPr>
          <p:nvPr/>
        </p:nvSpPr>
        <p:spPr bwMode="auto">
          <a:xfrm flipH="1" flipV="1">
            <a:off x="5000626" y="1771650"/>
            <a:ext cx="257174" cy="1657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7" name="TextBox 1"/>
          <p:cNvSpPr txBox="1"/>
          <p:nvPr/>
        </p:nvSpPr>
        <p:spPr>
          <a:xfrm>
            <a:off x="6466046" y="4229397"/>
            <a:ext cx="2307907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/>
              <a:t>Note: In the book’s example, the right most node of the left subtree was used during the deletion</a:t>
            </a:r>
          </a:p>
        </p:txBody>
      </p:sp>
    </p:spTree>
    <p:extLst>
      <p:ext uri="{BB962C8B-B14F-4D97-AF65-F5344CB8AC3E}">
        <p14:creationId xmlns:p14="http://schemas.microsoft.com/office/powerpoint/2010/main" val="133172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6184BF-021F-4E17-8531-78D4FEFD0250}" type="slidenum">
              <a:rPr lang="en-US"/>
              <a:pPr/>
              <a:t>7</a:t>
            </a:fld>
            <a:endParaRPr lang="en-US"/>
          </a:p>
        </p:txBody>
      </p:sp>
      <p:sp>
        <p:nvSpPr>
          <p:cNvPr id="10328" name="Freeform 3"/>
          <p:cNvSpPr>
            <a:spLocks/>
          </p:cNvSpPr>
          <p:nvPr/>
        </p:nvSpPr>
        <p:spPr bwMode="auto">
          <a:xfrm>
            <a:off x="3760788" y="1780415"/>
            <a:ext cx="3541860" cy="4544185"/>
          </a:xfrm>
          <a:custGeom>
            <a:avLst/>
            <a:gdLst>
              <a:gd name="T0" fmla="*/ 1261 w 2361"/>
              <a:gd name="T1" fmla="*/ 0 h 2809"/>
              <a:gd name="T2" fmla="*/ 1083 w 2361"/>
              <a:gd name="T3" fmla="*/ 24 h 2809"/>
              <a:gd name="T4" fmla="*/ 940 w 2361"/>
              <a:gd name="T5" fmla="*/ 107 h 2809"/>
              <a:gd name="T6" fmla="*/ 868 w 2361"/>
              <a:gd name="T7" fmla="*/ 184 h 2809"/>
              <a:gd name="T8" fmla="*/ 809 w 2361"/>
              <a:gd name="T9" fmla="*/ 256 h 2809"/>
              <a:gd name="T10" fmla="*/ 737 w 2361"/>
              <a:gd name="T11" fmla="*/ 315 h 2809"/>
              <a:gd name="T12" fmla="*/ 637 w 2361"/>
              <a:gd name="T13" fmla="*/ 440 h 2809"/>
              <a:gd name="T14" fmla="*/ 613 w 2361"/>
              <a:gd name="T15" fmla="*/ 499 h 2809"/>
              <a:gd name="T16" fmla="*/ 583 w 2361"/>
              <a:gd name="T17" fmla="*/ 547 h 2809"/>
              <a:gd name="T18" fmla="*/ 571 w 2361"/>
              <a:gd name="T19" fmla="*/ 564 h 2809"/>
              <a:gd name="T20" fmla="*/ 482 w 2361"/>
              <a:gd name="T21" fmla="*/ 707 h 2809"/>
              <a:gd name="T22" fmla="*/ 381 w 2361"/>
              <a:gd name="T23" fmla="*/ 790 h 2809"/>
              <a:gd name="T24" fmla="*/ 346 w 2361"/>
              <a:gd name="T25" fmla="*/ 861 h 2809"/>
              <a:gd name="T26" fmla="*/ 291 w 2361"/>
              <a:gd name="T27" fmla="*/ 974 h 2809"/>
              <a:gd name="T28" fmla="*/ 267 w 2361"/>
              <a:gd name="T29" fmla="*/ 1010 h 2809"/>
              <a:gd name="T30" fmla="*/ 250 w 2361"/>
              <a:gd name="T31" fmla="*/ 1034 h 2809"/>
              <a:gd name="T32" fmla="*/ 178 w 2361"/>
              <a:gd name="T33" fmla="*/ 1212 h 2809"/>
              <a:gd name="T34" fmla="*/ 137 w 2361"/>
              <a:gd name="T35" fmla="*/ 1277 h 2809"/>
              <a:gd name="T36" fmla="*/ 119 w 2361"/>
              <a:gd name="T37" fmla="*/ 1319 h 2809"/>
              <a:gd name="T38" fmla="*/ 54 w 2361"/>
              <a:gd name="T39" fmla="*/ 1455 h 2809"/>
              <a:gd name="T40" fmla="*/ 0 w 2361"/>
              <a:gd name="T41" fmla="*/ 1710 h 2809"/>
              <a:gd name="T42" fmla="*/ 42 w 2361"/>
              <a:gd name="T43" fmla="*/ 1889 h 2809"/>
              <a:gd name="T44" fmla="*/ 65 w 2361"/>
              <a:gd name="T45" fmla="*/ 1948 h 2809"/>
              <a:gd name="T46" fmla="*/ 107 w 2361"/>
              <a:gd name="T47" fmla="*/ 2013 h 2809"/>
              <a:gd name="T48" fmla="*/ 155 w 2361"/>
              <a:gd name="T49" fmla="*/ 2061 h 2809"/>
              <a:gd name="T50" fmla="*/ 304 w 2361"/>
              <a:gd name="T51" fmla="*/ 2292 h 2809"/>
              <a:gd name="T52" fmla="*/ 363 w 2361"/>
              <a:gd name="T53" fmla="*/ 2370 h 2809"/>
              <a:gd name="T54" fmla="*/ 399 w 2361"/>
              <a:gd name="T55" fmla="*/ 2435 h 2809"/>
              <a:gd name="T56" fmla="*/ 476 w 2361"/>
              <a:gd name="T57" fmla="*/ 2482 h 2809"/>
              <a:gd name="T58" fmla="*/ 524 w 2361"/>
              <a:gd name="T59" fmla="*/ 2518 h 2809"/>
              <a:gd name="T60" fmla="*/ 726 w 2361"/>
              <a:gd name="T61" fmla="*/ 2637 h 2809"/>
              <a:gd name="T62" fmla="*/ 868 w 2361"/>
              <a:gd name="T63" fmla="*/ 2762 h 2809"/>
              <a:gd name="T64" fmla="*/ 1148 w 2361"/>
              <a:gd name="T65" fmla="*/ 2785 h 2809"/>
              <a:gd name="T66" fmla="*/ 1427 w 2361"/>
              <a:gd name="T67" fmla="*/ 2791 h 2809"/>
              <a:gd name="T68" fmla="*/ 1541 w 2361"/>
              <a:gd name="T69" fmla="*/ 2773 h 2809"/>
              <a:gd name="T70" fmla="*/ 1684 w 2361"/>
              <a:gd name="T71" fmla="*/ 2726 h 2809"/>
              <a:gd name="T72" fmla="*/ 1862 w 2361"/>
              <a:gd name="T73" fmla="*/ 2619 h 2809"/>
              <a:gd name="T74" fmla="*/ 1992 w 2361"/>
              <a:gd name="T75" fmla="*/ 2518 h 2809"/>
              <a:gd name="T76" fmla="*/ 2118 w 2361"/>
              <a:gd name="T77" fmla="*/ 2435 h 2809"/>
              <a:gd name="T78" fmla="*/ 2177 w 2361"/>
              <a:gd name="T79" fmla="*/ 2322 h 2809"/>
              <a:gd name="T80" fmla="*/ 2225 w 2361"/>
              <a:gd name="T81" fmla="*/ 2186 h 2809"/>
              <a:gd name="T82" fmla="*/ 2267 w 2361"/>
              <a:gd name="T83" fmla="*/ 2102 h 2809"/>
              <a:gd name="T84" fmla="*/ 2320 w 2361"/>
              <a:gd name="T85" fmla="*/ 2007 h 2809"/>
              <a:gd name="T86" fmla="*/ 2350 w 2361"/>
              <a:gd name="T87" fmla="*/ 1948 h 2809"/>
              <a:gd name="T88" fmla="*/ 2362 w 2361"/>
              <a:gd name="T89" fmla="*/ 1877 h 2809"/>
              <a:gd name="T90" fmla="*/ 2338 w 2361"/>
              <a:gd name="T91" fmla="*/ 1693 h 2809"/>
              <a:gd name="T92" fmla="*/ 2278 w 2361"/>
              <a:gd name="T93" fmla="*/ 1604 h 2809"/>
              <a:gd name="T94" fmla="*/ 2237 w 2361"/>
              <a:gd name="T95" fmla="*/ 1550 h 2809"/>
              <a:gd name="T96" fmla="*/ 2183 w 2361"/>
              <a:gd name="T97" fmla="*/ 1509 h 2809"/>
              <a:gd name="T98" fmla="*/ 2052 w 2361"/>
              <a:gd name="T99" fmla="*/ 1396 h 2809"/>
              <a:gd name="T100" fmla="*/ 1927 w 2361"/>
              <a:gd name="T101" fmla="*/ 1182 h 2809"/>
              <a:gd name="T102" fmla="*/ 1850 w 2361"/>
              <a:gd name="T103" fmla="*/ 1045 h 2809"/>
              <a:gd name="T104" fmla="*/ 1796 w 2361"/>
              <a:gd name="T105" fmla="*/ 950 h 2809"/>
              <a:gd name="T106" fmla="*/ 1761 w 2361"/>
              <a:gd name="T107" fmla="*/ 683 h 2809"/>
              <a:gd name="T108" fmla="*/ 1731 w 2361"/>
              <a:gd name="T109" fmla="*/ 588 h 2809"/>
              <a:gd name="T110" fmla="*/ 1672 w 2361"/>
              <a:gd name="T111" fmla="*/ 517 h 2809"/>
              <a:gd name="T112" fmla="*/ 1630 w 2361"/>
              <a:gd name="T113" fmla="*/ 458 h 2809"/>
              <a:gd name="T114" fmla="*/ 1589 w 2361"/>
              <a:gd name="T115" fmla="*/ 380 h 2809"/>
              <a:gd name="T116" fmla="*/ 1523 w 2361"/>
              <a:gd name="T117" fmla="*/ 315 h 2809"/>
              <a:gd name="T118" fmla="*/ 1457 w 2361"/>
              <a:gd name="T119" fmla="*/ 220 h 2809"/>
              <a:gd name="T120" fmla="*/ 1392 w 2361"/>
              <a:gd name="T121" fmla="*/ 125 h 2809"/>
              <a:gd name="T122" fmla="*/ 1356 w 2361"/>
              <a:gd name="T123" fmla="*/ 66 h 2809"/>
              <a:gd name="T124" fmla="*/ 1261 w 2361"/>
              <a:gd name="T125" fmla="*/ 0 h 280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2361"/>
              <a:gd name="T190" fmla="*/ 0 h 2809"/>
              <a:gd name="T191" fmla="*/ 2361 w 2361"/>
              <a:gd name="T192" fmla="*/ 2809 h 2809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2361" h="2809">
                <a:moveTo>
                  <a:pt x="1259" y="0"/>
                </a:moveTo>
                <a:cubicBezTo>
                  <a:pt x="1187" y="4"/>
                  <a:pt x="1145" y="8"/>
                  <a:pt x="1081" y="24"/>
                </a:cubicBezTo>
                <a:cubicBezTo>
                  <a:pt x="1034" y="52"/>
                  <a:pt x="986" y="78"/>
                  <a:pt x="938" y="107"/>
                </a:cubicBezTo>
                <a:cubicBezTo>
                  <a:pt x="919" y="136"/>
                  <a:pt x="889" y="156"/>
                  <a:pt x="867" y="184"/>
                </a:cubicBezTo>
                <a:cubicBezTo>
                  <a:pt x="844" y="213"/>
                  <a:pt x="841" y="234"/>
                  <a:pt x="808" y="256"/>
                </a:cubicBezTo>
                <a:cubicBezTo>
                  <a:pt x="783" y="272"/>
                  <a:pt x="757" y="294"/>
                  <a:pt x="736" y="315"/>
                </a:cubicBezTo>
                <a:cubicBezTo>
                  <a:pt x="699" y="353"/>
                  <a:pt x="673" y="401"/>
                  <a:pt x="636" y="440"/>
                </a:cubicBezTo>
                <a:cubicBezTo>
                  <a:pt x="630" y="459"/>
                  <a:pt x="622" y="481"/>
                  <a:pt x="612" y="499"/>
                </a:cubicBezTo>
                <a:cubicBezTo>
                  <a:pt x="603" y="516"/>
                  <a:pt x="592" y="531"/>
                  <a:pt x="582" y="547"/>
                </a:cubicBezTo>
                <a:cubicBezTo>
                  <a:pt x="578" y="553"/>
                  <a:pt x="570" y="564"/>
                  <a:pt x="570" y="564"/>
                </a:cubicBezTo>
                <a:cubicBezTo>
                  <a:pt x="553" y="614"/>
                  <a:pt x="509" y="662"/>
                  <a:pt x="481" y="707"/>
                </a:cubicBezTo>
                <a:cubicBezTo>
                  <a:pt x="480" y="708"/>
                  <a:pt x="394" y="776"/>
                  <a:pt x="380" y="790"/>
                </a:cubicBezTo>
                <a:cubicBezTo>
                  <a:pt x="364" y="806"/>
                  <a:pt x="356" y="841"/>
                  <a:pt x="345" y="861"/>
                </a:cubicBezTo>
                <a:cubicBezTo>
                  <a:pt x="325" y="898"/>
                  <a:pt x="311" y="937"/>
                  <a:pt x="291" y="974"/>
                </a:cubicBezTo>
                <a:cubicBezTo>
                  <a:pt x="284" y="987"/>
                  <a:pt x="275" y="998"/>
                  <a:pt x="267" y="1010"/>
                </a:cubicBezTo>
                <a:cubicBezTo>
                  <a:pt x="261" y="1018"/>
                  <a:pt x="250" y="1034"/>
                  <a:pt x="250" y="1034"/>
                </a:cubicBezTo>
                <a:cubicBezTo>
                  <a:pt x="229" y="1094"/>
                  <a:pt x="198" y="1151"/>
                  <a:pt x="178" y="1212"/>
                </a:cubicBezTo>
                <a:cubicBezTo>
                  <a:pt x="170" y="1235"/>
                  <a:pt x="149" y="1257"/>
                  <a:pt x="137" y="1277"/>
                </a:cubicBezTo>
                <a:cubicBezTo>
                  <a:pt x="101" y="1334"/>
                  <a:pt x="143" y="1273"/>
                  <a:pt x="119" y="1319"/>
                </a:cubicBezTo>
                <a:cubicBezTo>
                  <a:pt x="96" y="1364"/>
                  <a:pt x="71" y="1407"/>
                  <a:pt x="54" y="1455"/>
                </a:cubicBezTo>
                <a:cubicBezTo>
                  <a:pt x="25" y="1537"/>
                  <a:pt x="29" y="1629"/>
                  <a:pt x="0" y="1710"/>
                </a:cubicBezTo>
                <a:cubicBezTo>
                  <a:pt x="5" y="1785"/>
                  <a:pt x="10" y="1826"/>
                  <a:pt x="42" y="1889"/>
                </a:cubicBezTo>
                <a:cubicBezTo>
                  <a:pt x="52" y="1909"/>
                  <a:pt x="52" y="1929"/>
                  <a:pt x="65" y="1948"/>
                </a:cubicBezTo>
                <a:cubicBezTo>
                  <a:pt x="78" y="1967"/>
                  <a:pt x="92" y="1996"/>
                  <a:pt x="107" y="2013"/>
                </a:cubicBezTo>
                <a:cubicBezTo>
                  <a:pt x="122" y="2030"/>
                  <a:pt x="155" y="2061"/>
                  <a:pt x="155" y="2061"/>
                </a:cubicBezTo>
                <a:cubicBezTo>
                  <a:pt x="187" y="2150"/>
                  <a:pt x="245" y="2219"/>
                  <a:pt x="303" y="2292"/>
                </a:cubicBezTo>
                <a:cubicBezTo>
                  <a:pt x="322" y="2316"/>
                  <a:pt x="347" y="2343"/>
                  <a:pt x="362" y="2370"/>
                </a:cubicBezTo>
                <a:cubicBezTo>
                  <a:pt x="374" y="2392"/>
                  <a:pt x="380" y="2417"/>
                  <a:pt x="398" y="2435"/>
                </a:cubicBezTo>
                <a:cubicBezTo>
                  <a:pt x="420" y="2457"/>
                  <a:pt x="449" y="2466"/>
                  <a:pt x="475" y="2482"/>
                </a:cubicBezTo>
                <a:cubicBezTo>
                  <a:pt x="489" y="2503"/>
                  <a:pt x="499" y="2510"/>
                  <a:pt x="523" y="2518"/>
                </a:cubicBezTo>
                <a:cubicBezTo>
                  <a:pt x="583" y="2565"/>
                  <a:pt x="667" y="2584"/>
                  <a:pt x="725" y="2637"/>
                </a:cubicBezTo>
                <a:cubicBezTo>
                  <a:pt x="765" y="2673"/>
                  <a:pt x="813" y="2741"/>
                  <a:pt x="867" y="2762"/>
                </a:cubicBezTo>
                <a:cubicBezTo>
                  <a:pt x="950" y="2794"/>
                  <a:pt x="1062" y="2781"/>
                  <a:pt x="1146" y="2785"/>
                </a:cubicBezTo>
                <a:cubicBezTo>
                  <a:pt x="1241" y="2809"/>
                  <a:pt x="1317" y="2794"/>
                  <a:pt x="1425" y="2791"/>
                </a:cubicBezTo>
                <a:cubicBezTo>
                  <a:pt x="1464" y="2783"/>
                  <a:pt x="1498" y="2777"/>
                  <a:pt x="1538" y="2773"/>
                </a:cubicBezTo>
                <a:cubicBezTo>
                  <a:pt x="1587" y="2761"/>
                  <a:pt x="1632" y="2738"/>
                  <a:pt x="1681" y="2726"/>
                </a:cubicBezTo>
                <a:cubicBezTo>
                  <a:pt x="1742" y="2694"/>
                  <a:pt x="1804" y="2661"/>
                  <a:pt x="1859" y="2619"/>
                </a:cubicBezTo>
                <a:cubicBezTo>
                  <a:pt x="1903" y="2586"/>
                  <a:pt x="1943" y="2549"/>
                  <a:pt x="1989" y="2518"/>
                </a:cubicBezTo>
                <a:cubicBezTo>
                  <a:pt x="2031" y="2490"/>
                  <a:pt x="2074" y="2467"/>
                  <a:pt x="2114" y="2435"/>
                </a:cubicBezTo>
                <a:cubicBezTo>
                  <a:pt x="2123" y="2398"/>
                  <a:pt x="2150" y="2352"/>
                  <a:pt x="2173" y="2322"/>
                </a:cubicBezTo>
                <a:cubicBezTo>
                  <a:pt x="2189" y="2215"/>
                  <a:pt x="2184" y="2259"/>
                  <a:pt x="2221" y="2186"/>
                </a:cubicBezTo>
                <a:cubicBezTo>
                  <a:pt x="2271" y="2087"/>
                  <a:pt x="2222" y="2157"/>
                  <a:pt x="2263" y="2102"/>
                </a:cubicBezTo>
                <a:cubicBezTo>
                  <a:pt x="2275" y="2067"/>
                  <a:pt x="2301" y="2040"/>
                  <a:pt x="2316" y="2007"/>
                </a:cubicBezTo>
                <a:cubicBezTo>
                  <a:pt x="2344" y="1946"/>
                  <a:pt x="2311" y="1995"/>
                  <a:pt x="2346" y="1948"/>
                </a:cubicBezTo>
                <a:cubicBezTo>
                  <a:pt x="2349" y="1924"/>
                  <a:pt x="2358" y="1901"/>
                  <a:pt x="2358" y="1877"/>
                </a:cubicBezTo>
                <a:cubicBezTo>
                  <a:pt x="2358" y="1828"/>
                  <a:pt x="2361" y="1740"/>
                  <a:pt x="2334" y="1693"/>
                </a:cubicBezTo>
                <a:cubicBezTo>
                  <a:pt x="2316" y="1662"/>
                  <a:pt x="2293" y="1634"/>
                  <a:pt x="2274" y="1604"/>
                </a:cubicBezTo>
                <a:cubicBezTo>
                  <a:pt x="2264" y="1587"/>
                  <a:pt x="2248" y="1563"/>
                  <a:pt x="2233" y="1550"/>
                </a:cubicBezTo>
                <a:cubicBezTo>
                  <a:pt x="2141" y="1469"/>
                  <a:pt x="2236" y="1566"/>
                  <a:pt x="2179" y="1509"/>
                </a:cubicBezTo>
                <a:cubicBezTo>
                  <a:pt x="2137" y="1467"/>
                  <a:pt x="2102" y="1423"/>
                  <a:pt x="2049" y="1396"/>
                </a:cubicBezTo>
                <a:cubicBezTo>
                  <a:pt x="2013" y="1325"/>
                  <a:pt x="1981" y="1239"/>
                  <a:pt x="1924" y="1182"/>
                </a:cubicBezTo>
                <a:cubicBezTo>
                  <a:pt x="1905" y="1135"/>
                  <a:pt x="1877" y="1086"/>
                  <a:pt x="1847" y="1045"/>
                </a:cubicBezTo>
                <a:cubicBezTo>
                  <a:pt x="1834" y="1008"/>
                  <a:pt x="1805" y="986"/>
                  <a:pt x="1793" y="950"/>
                </a:cubicBezTo>
                <a:cubicBezTo>
                  <a:pt x="1781" y="867"/>
                  <a:pt x="1807" y="757"/>
                  <a:pt x="1758" y="683"/>
                </a:cubicBezTo>
                <a:cubicBezTo>
                  <a:pt x="1754" y="663"/>
                  <a:pt x="1739" y="606"/>
                  <a:pt x="1728" y="588"/>
                </a:cubicBezTo>
                <a:cubicBezTo>
                  <a:pt x="1678" y="505"/>
                  <a:pt x="1704" y="559"/>
                  <a:pt x="1669" y="517"/>
                </a:cubicBezTo>
                <a:cubicBezTo>
                  <a:pt x="1653" y="498"/>
                  <a:pt x="1643" y="477"/>
                  <a:pt x="1627" y="458"/>
                </a:cubicBezTo>
                <a:cubicBezTo>
                  <a:pt x="1608" y="436"/>
                  <a:pt x="1603" y="402"/>
                  <a:pt x="1586" y="380"/>
                </a:cubicBezTo>
                <a:cubicBezTo>
                  <a:pt x="1571" y="361"/>
                  <a:pt x="1536" y="335"/>
                  <a:pt x="1520" y="315"/>
                </a:cubicBezTo>
                <a:cubicBezTo>
                  <a:pt x="1496" y="286"/>
                  <a:pt x="1478" y="250"/>
                  <a:pt x="1455" y="220"/>
                </a:cubicBezTo>
                <a:cubicBezTo>
                  <a:pt x="1442" y="180"/>
                  <a:pt x="1408" y="161"/>
                  <a:pt x="1390" y="125"/>
                </a:cubicBezTo>
                <a:cubicBezTo>
                  <a:pt x="1380" y="104"/>
                  <a:pt x="1354" y="66"/>
                  <a:pt x="1354" y="66"/>
                </a:cubicBezTo>
                <a:cubicBezTo>
                  <a:pt x="1339" y="22"/>
                  <a:pt x="1295" y="22"/>
                  <a:pt x="1259" y="0"/>
                </a:cubicBezTo>
                <a:close/>
              </a:path>
            </a:pathLst>
          </a:custGeom>
          <a:solidFill>
            <a:schemeClr val="accent4">
              <a:lumMod val="1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29" name="Freeform 4"/>
          <p:cNvSpPr>
            <a:spLocks/>
          </p:cNvSpPr>
          <p:nvPr/>
        </p:nvSpPr>
        <p:spPr bwMode="auto">
          <a:xfrm>
            <a:off x="6525492" y="1829721"/>
            <a:ext cx="2575922" cy="2360258"/>
          </a:xfrm>
          <a:custGeom>
            <a:avLst/>
            <a:gdLst>
              <a:gd name="T0" fmla="*/ 761 w 1473"/>
              <a:gd name="T1" fmla="*/ 0 h 1459"/>
              <a:gd name="T2" fmla="*/ 559 w 1473"/>
              <a:gd name="T3" fmla="*/ 18 h 1459"/>
              <a:gd name="T4" fmla="*/ 511 w 1473"/>
              <a:gd name="T5" fmla="*/ 54 h 1459"/>
              <a:gd name="T6" fmla="*/ 410 w 1473"/>
              <a:gd name="T7" fmla="*/ 89 h 1459"/>
              <a:gd name="T8" fmla="*/ 351 w 1473"/>
              <a:gd name="T9" fmla="*/ 119 h 1459"/>
              <a:gd name="T10" fmla="*/ 185 w 1473"/>
              <a:gd name="T11" fmla="*/ 273 h 1459"/>
              <a:gd name="T12" fmla="*/ 167 w 1473"/>
              <a:gd name="T13" fmla="*/ 297 h 1459"/>
              <a:gd name="T14" fmla="*/ 131 w 1473"/>
              <a:gd name="T15" fmla="*/ 333 h 1459"/>
              <a:gd name="T16" fmla="*/ 90 w 1473"/>
              <a:gd name="T17" fmla="*/ 410 h 1459"/>
              <a:gd name="T18" fmla="*/ 60 w 1473"/>
              <a:gd name="T19" fmla="*/ 535 h 1459"/>
              <a:gd name="T20" fmla="*/ 1 w 1473"/>
              <a:gd name="T21" fmla="*/ 736 h 1459"/>
              <a:gd name="T22" fmla="*/ 6 w 1473"/>
              <a:gd name="T23" fmla="*/ 826 h 1459"/>
              <a:gd name="T24" fmla="*/ 24 w 1473"/>
              <a:gd name="T25" fmla="*/ 843 h 1459"/>
              <a:gd name="T26" fmla="*/ 96 w 1473"/>
              <a:gd name="T27" fmla="*/ 938 h 1459"/>
              <a:gd name="T28" fmla="*/ 202 w 1473"/>
              <a:gd name="T29" fmla="*/ 1111 h 1459"/>
              <a:gd name="T30" fmla="*/ 214 w 1473"/>
              <a:gd name="T31" fmla="*/ 1128 h 1459"/>
              <a:gd name="T32" fmla="*/ 232 w 1473"/>
              <a:gd name="T33" fmla="*/ 1140 h 1459"/>
              <a:gd name="T34" fmla="*/ 351 w 1473"/>
              <a:gd name="T35" fmla="*/ 1271 h 1459"/>
              <a:gd name="T36" fmla="*/ 392 w 1473"/>
              <a:gd name="T37" fmla="*/ 1295 h 1459"/>
              <a:gd name="T38" fmla="*/ 464 w 1473"/>
              <a:gd name="T39" fmla="*/ 1354 h 1459"/>
              <a:gd name="T40" fmla="*/ 577 w 1473"/>
              <a:gd name="T41" fmla="*/ 1384 h 1459"/>
              <a:gd name="T42" fmla="*/ 630 w 1473"/>
              <a:gd name="T43" fmla="*/ 1402 h 1459"/>
              <a:gd name="T44" fmla="*/ 767 w 1473"/>
              <a:gd name="T45" fmla="*/ 1425 h 1459"/>
              <a:gd name="T46" fmla="*/ 1271 w 1473"/>
              <a:gd name="T47" fmla="*/ 1384 h 1459"/>
              <a:gd name="T48" fmla="*/ 1372 w 1473"/>
              <a:gd name="T49" fmla="*/ 1318 h 1459"/>
              <a:gd name="T50" fmla="*/ 1438 w 1473"/>
              <a:gd name="T51" fmla="*/ 1259 h 1459"/>
              <a:gd name="T52" fmla="*/ 1473 w 1473"/>
              <a:gd name="T53" fmla="*/ 1194 h 1459"/>
              <a:gd name="T54" fmla="*/ 1467 w 1473"/>
              <a:gd name="T55" fmla="*/ 998 h 1459"/>
              <a:gd name="T56" fmla="*/ 1455 w 1473"/>
              <a:gd name="T57" fmla="*/ 974 h 1459"/>
              <a:gd name="T58" fmla="*/ 1426 w 1473"/>
              <a:gd name="T59" fmla="*/ 891 h 1459"/>
              <a:gd name="T60" fmla="*/ 1366 w 1473"/>
              <a:gd name="T61" fmla="*/ 802 h 1459"/>
              <a:gd name="T62" fmla="*/ 1348 w 1473"/>
              <a:gd name="T63" fmla="*/ 731 h 1459"/>
              <a:gd name="T64" fmla="*/ 1277 w 1473"/>
              <a:gd name="T65" fmla="*/ 612 h 1459"/>
              <a:gd name="T66" fmla="*/ 1194 w 1473"/>
              <a:gd name="T67" fmla="*/ 493 h 1459"/>
              <a:gd name="T68" fmla="*/ 1123 w 1473"/>
              <a:gd name="T69" fmla="*/ 398 h 1459"/>
              <a:gd name="T70" fmla="*/ 998 w 1473"/>
              <a:gd name="T71" fmla="*/ 238 h 1459"/>
              <a:gd name="T72" fmla="*/ 957 w 1473"/>
              <a:gd name="T73" fmla="*/ 196 h 1459"/>
              <a:gd name="T74" fmla="*/ 879 w 1473"/>
              <a:gd name="T75" fmla="*/ 101 h 1459"/>
              <a:gd name="T76" fmla="*/ 749 w 1473"/>
              <a:gd name="T77" fmla="*/ 12 h 1459"/>
              <a:gd name="T78" fmla="*/ 761 w 1473"/>
              <a:gd name="T79" fmla="*/ 0 h 145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473"/>
              <a:gd name="T121" fmla="*/ 0 h 1459"/>
              <a:gd name="T122" fmla="*/ 1473 w 1473"/>
              <a:gd name="T123" fmla="*/ 1459 h 1459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473" h="1459">
                <a:moveTo>
                  <a:pt x="761" y="0"/>
                </a:moveTo>
                <a:cubicBezTo>
                  <a:pt x="694" y="6"/>
                  <a:pt x="625" y="4"/>
                  <a:pt x="559" y="18"/>
                </a:cubicBezTo>
                <a:cubicBezTo>
                  <a:pt x="539" y="22"/>
                  <a:pt x="529" y="46"/>
                  <a:pt x="511" y="54"/>
                </a:cubicBezTo>
                <a:cubicBezTo>
                  <a:pt x="478" y="69"/>
                  <a:pt x="445" y="80"/>
                  <a:pt x="410" y="89"/>
                </a:cubicBezTo>
                <a:cubicBezTo>
                  <a:pt x="368" y="118"/>
                  <a:pt x="389" y="110"/>
                  <a:pt x="351" y="119"/>
                </a:cubicBezTo>
                <a:cubicBezTo>
                  <a:pt x="285" y="163"/>
                  <a:pt x="232" y="209"/>
                  <a:pt x="185" y="273"/>
                </a:cubicBezTo>
                <a:cubicBezTo>
                  <a:pt x="179" y="281"/>
                  <a:pt x="174" y="290"/>
                  <a:pt x="167" y="297"/>
                </a:cubicBezTo>
                <a:cubicBezTo>
                  <a:pt x="155" y="309"/>
                  <a:pt x="131" y="333"/>
                  <a:pt x="131" y="333"/>
                </a:cubicBezTo>
                <a:cubicBezTo>
                  <a:pt x="121" y="360"/>
                  <a:pt x="107" y="387"/>
                  <a:pt x="90" y="410"/>
                </a:cubicBezTo>
                <a:cubicBezTo>
                  <a:pt x="76" y="451"/>
                  <a:pt x="73" y="494"/>
                  <a:pt x="60" y="535"/>
                </a:cubicBezTo>
                <a:cubicBezTo>
                  <a:pt x="40" y="602"/>
                  <a:pt x="16" y="668"/>
                  <a:pt x="1" y="736"/>
                </a:cubicBezTo>
                <a:cubicBezTo>
                  <a:pt x="3" y="766"/>
                  <a:pt x="0" y="797"/>
                  <a:pt x="6" y="826"/>
                </a:cubicBezTo>
                <a:cubicBezTo>
                  <a:pt x="8" y="834"/>
                  <a:pt x="19" y="836"/>
                  <a:pt x="24" y="843"/>
                </a:cubicBezTo>
                <a:cubicBezTo>
                  <a:pt x="49" y="880"/>
                  <a:pt x="52" y="916"/>
                  <a:pt x="96" y="938"/>
                </a:cubicBezTo>
                <a:cubicBezTo>
                  <a:pt x="120" y="1004"/>
                  <a:pt x="142" y="1069"/>
                  <a:pt x="202" y="1111"/>
                </a:cubicBezTo>
                <a:cubicBezTo>
                  <a:pt x="206" y="1117"/>
                  <a:pt x="209" y="1123"/>
                  <a:pt x="214" y="1128"/>
                </a:cubicBezTo>
                <a:cubicBezTo>
                  <a:pt x="219" y="1133"/>
                  <a:pt x="227" y="1135"/>
                  <a:pt x="232" y="1140"/>
                </a:cubicBezTo>
                <a:cubicBezTo>
                  <a:pt x="271" y="1185"/>
                  <a:pt x="287" y="1255"/>
                  <a:pt x="351" y="1271"/>
                </a:cubicBezTo>
                <a:cubicBezTo>
                  <a:pt x="364" y="1280"/>
                  <a:pt x="380" y="1285"/>
                  <a:pt x="392" y="1295"/>
                </a:cubicBezTo>
                <a:cubicBezTo>
                  <a:pt x="420" y="1318"/>
                  <a:pt x="427" y="1345"/>
                  <a:pt x="464" y="1354"/>
                </a:cubicBezTo>
                <a:cubicBezTo>
                  <a:pt x="519" y="1388"/>
                  <a:pt x="476" y="1367"/>
                  <a:pt x="577" y="1384"/>
                </a:cubicBezTo>
                <a:cubicBezTo>
                  <a:pt x="605" y="1389"/>
                  <a:pt x="600" y="1392"/>
                  <a:pt x="630" y="1402"/>
                </a:cubicBezTo>
                <a:cubicBezTo>
                  <a:pt x="674" y="1416"/>
                  <a:pt x="721" y="1420"/>
                  <a:pt x="767" y="1425"/>
                </a:cubicBezTo>
                <a:cubicBezTo>
                  <a:pt x="931" y="1459"/>
                  <a:pt x="1109" y="1418"/>
                  <a:pt x="1271" y="1384"/>
                </a:cubicBezTo>
                <a:cubicBezTo>
                  <a:pt x="1307" y="1366"/>
                  <a:pt x="1333" y="1331"/>
                  <a:pt x="1372" y="1318"/>
                </a:cubicBezTo>
                <a:cubicBezTo>
                  <a:pt x="1389" y="1295"/>
                  <a:pt x="1414" y="1275"/>
                  <a:pt x="1438" y="1259"/>
                </a:cubicBezTo>
                <a:cubicBezTo>
                  <a:pt x="1450" y="1237"/>
                  <a:pt x="1465" y="1218"/>
                  <a:pt x="1473" y="1194"/>
                </a:cubicBezTo>
                <a:cubicBezTo>
                  <a:pt x="1471" y="1129"/>
                  <a:pt x="1472" y="1063"/>
                  <a:pt x="1467" y="998"/>
                </a:cubicBezTo>
                <a:cubicBezTo>
                  <a:pt x="1466" y="989"/>
                  <a:pt x="1458" y="982"/>
                  <a:pt x="1455" y="974"/>
                </a:cubicBezTo>
                <a:cubicBezTo>
                  <a:pt x="1445" y="950"/>
                  <a:pt x="1439" y="913"/>
                  <a:pt x="1426" y="891"/>
                </a:cubicBezTo>
                <a:cubicBezTo>
                  <a:pt x="1409" y="861"/>
                  <a:pt x="1378" y="837"/>
                  <a:pt x="1366" y="802"/>
                </a:cubicBezTo>
                <a:cubicBezTo>
                  <a:pt x="1358" y="779"/>
                  <a:pt x="1357" y="753"/>
                  <a:pt x="1348" y="731"/>
                </a:cubicBezTo>
                <a:cubicBezTo>
                  <a:pt x="1334" y="696"/>
                  <a:pt x="1299" y="645"/>
                  <a:pt x="1277" y="612"/>
                </a:cubicBezTo>
                <a:cubicBezTo>
                  <a:pt x="1265" y="564"/>
                  <a:pt x="1228" y="527"/>
                  <a:pt x="1194" y="493"/>
                </a:cubicBezTo>
                <a:cubicBezTo>
                  <a:pt x="1181" y="453"/>
                  <a:pt x="1158" y="422"/>
                  <a:pt x="1123" y="398"/>
                </a:cubicBezTo>
                <a:cubicBezTo>
                  <a:pt x="1094" y="339"/>
                  <a:pt x="1042" y="287"/>
                  <a:pt x="998" y="238"/>
                </a:cubicBezTo>
                <a:cubicBezTo>
                  <a:pt x="985" y="223"/>
                  <a:pt x="968" y="212"/>
                  <a:pt x="957" y="196"/>
                </a:cubicBezTo>
                <a:cubicBezTo>
                  <a:pt x="938" y="167"/>
                  <a:pt x="910" y="117"/>
                  <a:pt x="879" y="101"/>
                </a:cubicBezTo>
                <a:cubicBezTo>
                  <a:pt x="834" y="77"/>
                  <a:pt x="792" y="41"/>
                  <a:pt x="749" y="12"/>
                </a:cubicBezTo>
                <a:cubicBezTo>
                  <a:pt x="744" y="9"/>
                  <a:pt x="757" y="4"/>
                  <a:pt x="761" y="0"/>
                </a:cubicBezTo>
                <a:close/>
              </a:path>
            </a:pathLst>
          </a:custGeom>
          <a:solidFill>
            <a:srgbClr val="00B050"/>
          </a:soli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0330" name="Text Box 5"/>
          <p:cNvSpPr txBox="1">
            <a:spLocks noChangeArrowheads="1"/>
          </p:cNvSpPr>
          <p:nvPr/>
        </p:nvSpPr>
        <p:spPr bwMode="auto">
          <a:xfrm>
            <a:off x="7019874" y="5641249"/>
            <a:ext cx="1960378" cy="583998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FF00"/>
                </a:solidFill>
                <a:latin typeface="Times New Roman" pitchFamily="18" charset="0"/>
              </a:rPr>
              <a:t>All the keys in the black region are </a:t>
            </a:r>
            <a:r>
              <a:rPr lang="en-US" sz="16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 20</a:t>
            </a:r>
            <a:endParaRPr lang="en-US" sz="16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0331" name="Text Box 6"/>
          <p:cNvSpPr txBox="1">
            <a:spLocks noChangeArrowheads="1"/>
          </p:cNvSpPr>
          <p:nvPr/>
        </p:nvSpPr>
        <p:spPr bwMode="auto">
          <a:xfrm>
            <a:off x="6982180" y="1154638"/>
            <a:ext cx="2134101" cy="583998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FF00"/>
                </a:solidFill>
                <a:latin typeface="Times New Roman" pitchFamily="18" charset="0"/>
              </a:rPr>
              <a:t>All the keys in the  green region are </a:t>
            </a:r>
            <a:r>
              <a:rPr lang="en-US" sz="16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 20</a:t>
            </a:r>
            <a:endParaRPr lang="en-US" sz="16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0245" name="Rectangle 7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839200" cy="990600"/>
          </a:xfrm>
        </p:spPr>
        <p:txBody>
          <a:bodyPr/>
          <a:lstStyle/>
          <a:p>
            <a:pPr eaLnBrk="1" hangingPunct="1"/>
            <a:r>
              <a:rPr lang="en-US" sz="3200" dirty="0"/>
              <a:t>Binary Search Trees (BST)</a:t>
            </a:r>
            <a:endParaRPr lang="en-US" sz="3600" dirty="0"/>
          </a:p>
        </p:txBody>
      </p:sp>
      <p:sp>
        <p:nvSpPr>
          <p:cNvPr id="10246" name="Rectangle 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2362200"/>
            <a:ext cx="3814762" cy="4000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BST Rules: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Entries stored only at internal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Keys stored at nodes in the left sub-tree of </a:t>
            </a:r>
            <a:r>
              <a:rPr lang="en-US" sz="1800" i="1" dirty="0"/>
              <a:t>v</a:t>
            </a:r>
            <a:r>
              <a:rPr lang="en-US" sz="1800" dirty="0"/>
              <a:t> are less than or equal to the key stored at </a:t>
            </a:r>
            <a:r>
              <a:rPr lang="en-US" sz="1800" i="1" dirty="0"/>
              <a:t>v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Keys stored at nodes in the right sub-tree of </a:t>
            </a:r>
            <a:r>
              <a:rPr lang="en-US" sz="1800" i="1" dirty="0"/>
              <a:t>v</a:t>
            </a:r>
            <a:r>
              <a:rPr lang="en-US" sz="1800" dirty="0"/>
              <a:t> are greater than or equal to the key stored at </a:t>
            </a:r>
            <a:r>
              <a:rPr lang="en-US" sz="1800" i="1" dirty="0"/>
              <a:t>v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An inorder traversal will return the keys in order</a:t>
            </a:r>
          </a:p>
        </p:txBody>
      </p:sp>
      <p:sp>
        <p:nvSpPr>
          <p:cNvPr id="10247" name="Oval 9"/>
          <p:cNvSpPr>
            <a:spLocks noChangeArrowheads="1"/>
          </p:cNvSpPr>
          <p:nvPr/>
        </p:nvSpPr>
        <p:spPr bwMode="auto">
          <a:xfrm>
            <a:off x="6072188" y="1280617"/>
            <a:ext cx="895339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(20,Z)</a:t>
            </a:r>
          </a:p>
        </p:txBody>
      </p:sp>
      <p:sp>
        <p:nvSpPr>
          <p:cNvPr id="10248" name="Oval 10"/>
          <p:cNvSpPr>
            <a:spLocks noChangeArrowheads="1"/>
          </p:cNvSpPr>
          <p:nvPr/>
        </p:nvSpPr>
        <p:spPr bwMode="auto">
          <a:xfrm>
            <a:off x="7620000" y="2804617"/>
            <a:ext cx="881814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(37,P)</a:t>
            </a:r>
          </a:p>
        </p:txBody>
      </p:sp>
      <p:sp>
        <p:nvSpPr>
          <p:cNvPr id="10249" name="Oval 11"/>
          <p:cNvSpPr>
            <a:spLocks noChangeArrowheads="1"/>
          </p:cNvSpPr>
          <p:nvPr/>
        </p:nvSpPr>
        <p:spPr bwMode="auto">
          <a:xfrm>
            <a:off x="6638925" y="2804617"/>
            <a:ext cx="924643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(21,O)</a:t>
            </a:r>
          </a:p>
        </p:txBody>
      </p:sp>
      <p:sp>
        <p:nvSpPr>
          <p:cNvPr id="10250" name="Oval 12"/>
          <p:cNvSpPr>
            <a:spLocks noChangeArrowheads="1"/>
          </p:cNvSpPr>
          <p:nvPr/>
        </p:nvSpPr>
        <p:spPr bwMode="auto">
          <a:xfrm>
            <a:off x="5621502" y="2664515"/>
            <a:ext cx="841240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(14,J)</a:t>
            </a:r>
          </a:p>
        </p:txBody>
      </p:sp>
      <p:sp>
        <p:nvSpPr>
          <p:cNvPr id="10251" name="Oval 13"/>
          <p:cNvSpPr>
            <a:spLocks noChangeArrowheads="1"/>
          </p:cNvSpPr>
          <p:nvPr/>
        </p:nvSpPr>
        <p:spPr bwMode="auto">
          <a:xfrm>
            <a:off x="4800600" y="2782392"/>
            <a:ext cx="769108" cy="432792"/>
          </a:xfrm>
          <a:prstGeom prst="ellipse">
            <a:avLst/>
          </a:prstGeom>
          <a:solidFill>
            <a:srgbClr val="0070C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Times New Roman" pitchFamily="18" charset="0"/>
              </a:rPr>
              <a:t>(7,T)</a:t>
            </a:r>
          </a:p>
        </p:txBody>
      </p:sp>
      <p:sp>
        <p:nvSpPr>
          <p:cNvPr id="10252" name="Oval 14"/>
          <p:cNvSpPr>
            <a:spLocks noChangeArrowheads="1"/>
          </p:cNvSpPr>
          <p:nvPr/>
        </p:nvSpPr>
        <p:spPr bwMode="auto">
          <a:xfrm>
            <a:off x="7086600" y="2010867"/>
            <a:ext cx="911118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Times New Roman" pitchFamily="18" charset="0"/>
              </a:rPr>
              <a:t>(35,R)</a:t>
            </a:r>
          </a:p>
        </p:txBody>
      </p:sp>
      <p:sp>
        <p:nvSpPr>
          <p:cNvPr id="10253" name="Oval 15"/>
          <p:cNvSpPr>
            <a:spLocks noChangeArrowheads="1"/>
          </p:cNvSpPr>
          <p:nvPr/>
        </p:nvSpPr>
        <p:spPr bwMode="auto">
          <a:xfrm>
            <a:off x="5181600" y="2010867"/>
            <a:ext cx="924643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(10,A)</a:t>
            </a:r>
          </a:p>
        </p:txBody>
      </p:sp>
      <p:cxnSp>
        <p:nvCxnSpPr>
          <p:cNvPr id="10254" name="AutoShape 16"/>
          <p:cNvCxnSpPr>
            <a:cxnSpLocks noChangeShapeType="1"/>
            <a:stCxn id="10247" idx="4"/>
            <a:endCxn id="10253" idx="0"/>
          </p:cNvCxnSpPr>
          <p:nvPr/>
        </p:nvCxnSpPr>
        <p:spPr bwMode="auto">
          <a:xfrm flipH="1">
            <a:off x="5643922" y="1713409"/>
            <a:ext cx="875936" cy="2974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55" name="AutoShape 17"/>
          <p:cNvCxnSpPr>
            <a:cxnSpLocks noChangeShapeType="1"/>
            <a:stCxn id="10247" idx="4"/>
            <a:endCxn id="10252" idx="0"/>
          </p:cNvCxnSpPr>
          <p:nvPr/>
        </p:nvCxnSpPr>
        <p:spPr bwMode="auto">
          <a:xfrm>
            <a:off x="6519858" y="1713409"/>
            <a:ext cx="1022301" cy="2974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56" name="AutoShape 18"/>
          <p:cNvCxnSpPr>
            <a:cxnSpLocks noChangeShapeType="1"/>
            <a:stCxn id="10253" idx="4"/>
            <a:endCxn id="10251" idx="0"/>
          </p:cNvCxnSpPr>
          <p:nvPr/>
        </p:nvCxnSpPr>
        <p:spPr bwMode="auto">
          <a:xfrm flipH="1">
            <a:off x="5185154" y="2443659"/>
            <a:ext cx="458768" cy="33873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57" name="AutoShape 19"/>
          <p:cNvCxnSpPr>
            <a:cxnSpLocks noChangeShapeType="1"/>
            <a:stCxn id="10253" idx="4"/>
            <a:endCxn id="10250" idx="0"/>
          </p:cNvCxnSpPr>
          <p:nvPr/>
        </p:nvCxnSpPr>
        <p:spPr bwMode="auto">
          <a:xfrm>
            <a:off x="5643922" y="2443659"/>
            <a:ext cx="398200" cy="220856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58" name="AutoShape 20"/>
          <p:cNvCxnSpPr>
            <a:cxnSpLocks noChangeShapeType="1"/>
            <a:stCxn id="10252" idx="4"/>
            <a:endCxn id="10249" idx="0"/>
          </p:cNvCxnSpPr>
          <p:nvPr/>
        </p:nvCxnSpPr>
        <p:spPr bwMode="auto">
          <a:xfrm flipH="1">
            <a:off x="7101247" y="2443659"/>
            <a:ext cx="440912" cy="3609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59" name="AutoShape 21"/>
          <p:cNvCxnSpPr>
            <a:cxnSpLocks noChangeShapeType="1"/>
            <a:stCxn id="10252" idx="4"/>
            <a:endCxn id="10248" idx="0"/>
          </p:cNvCxnSpPr>
          <p:nvPr/>
        </p:nvCxnSpPr>
        <p:spPr bwMode="auto">
          <a:xfrm>
            <a:off x="7542159" y="2443659"/>
            <a:ext cx="518748" cy="3609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0260" name="Oval 22"/>
          <p:cNvSpPr>
            <a:spLocks noChangeArrowheads="1"/>
          </p:cNvSpPr>
          <p:nvPr/>
        </p:nvSpPr>
        <p:spPr bwMode="auto">
          <a:xfrm>
            <a:off x="3962400" y="4176217"/>
            <a:ext cx="784887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(1,C)</a:t>
            </a:r>
          </a:p>
        </p:txBody>
      </p:sp>
      <p:sp>
        <p:nvSpPr>
          <p:cNvPr id="10261" name="Oval 23"/>
          <p:cNvSpPr>
            <a:spLocks noChangeArrowheads="1"/>
          </p:cNvSpPr>
          <p:nvPr/>
        </p:nvSpPr>
        <p:spPr bwMode="auto">
          <a:xfrm>
            <a:off x="4383088" y="3377705"/>
            <a:ext cx="798412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(1,Q)</a:t>
            </a:r>
          </a:p>
        </p:txBody>
      </p:sp>
      <p:cxnSp>
        <p:nvCxnSpPr>
          <p:cNvPr id="10262" name="AutoShape 24"/>
          <p:cNvCxnSpPr>
            <a:cxnSpLocks noChangeShapeType="1"/>
            <a:stCxn id="10261" idx="4"/>
            <a:endCxn id="10260" idx="0"/>
          </p:cNvCxnSpPr>
          <p:nvPr/>
        </p:nvCxnSpPr>
        <p:spPr bwMode="auto">
          <a:xfrm flipH="1">
            <a:off x="4354844" y="3810497"/>
            <a:ext cx="427450" cy="36572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63" name="AutoShape 25"/>
          <p:cNvCxnSpPr>
            <a:cxnSpLocks noChangeShapeType="1"/>
            <a:stCxn id="10261" idx="4"/>
            <a:endCxn id="10267" idx="0"/>
          </p:cNvCxnSpPr>
          <p:nvPr/>
        </p:nvCxnSpPr>
        <p:spPr bwMode="auto">
          <a:xfrm>
            <a:off x="4782294" y="3810497"/>
            <a:ext cx="434975" cy="38794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64" name="AutoShape 26"/>
          <p:cNvCxnSpPr>
            <a:cxnSpLocks noChangeShapeType="1"/>
            <a:stCxn id="10251" idx="4"/>
            <a:endCxn id="10261" idx="0"/>
          </p:cNvCxnSpPr>
          <p:nvPr/>
        </p:nvCxnSpPr>
        <p:spPr bwMode="auto">
          <a:xfrm flipH="1">
            <a:off x="4782294" y="3215184"/>
            <a:ext cx="402860" cy="16252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0265" name="Oval 27"/>
          <p:cNvSpPr>
            <a:spLocks noChangeArrowheads="1"/>
          </p:cNvSpPr>
          <p:nvPr/>
        </p:nvSpPr>
        <p:spPr bwMode="auto">
          <a:xfrm>
            <a:off x="5407025" y="5014417"/>
            <a:ext cx="798412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(5,G)</a:t>
            </a:r>
          </a:p>
        </p:txBody>
      </p:sp>
      <p:sp>
        <p:nvSpPr>
          <p:cNvPr id="10266" name="Oval 28"/>
          <p:cNvSpPr>
            <a:spLocks noChangeArrowheads="1"/>
          </p:cNvSpPr>
          <p:nvPr/>
        </p:nvSpPr>
        <p:spPr bwMode="auto">
          <a:xfrm>
            <a:off x="4284663" y="5008067"/>
            <a:ext cx="784887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(2,R)</a:t>
            </a:r>
          </a:p>
        </p:txBody>
      </p:sp>
      <p:sp>
        <p:nvSpPr>
          <p:cNvPr id="10267" name="Oval 29"/>
          <p:cNvSpPr>
            <a:spLocks noChangeArrowheads="1"/>
          </p:cNvSpPr>
          <p:nvPr/>
        </p:nvSpPr>
        <p:spPr bwMode="auto">
          <a:xfrm>
            <a:off x="4818063" y="4198442"/>
            <a:ext cx="798412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(5,H)</a:t>
            </a:r>
          </a:p>
        </p:txBody>
      </p:sp>
      <p:cxnSp>
        <p:nvCxnSpPr>
          <p:cNvPr id="10268" name="AutoShape 30"/>
          <p:cNvCxnSpPr>
            <a:cxnSpLocks noChangeShapeType="1"/>
            <a:stCxn id="10267" idx="4"/>
            <a:endCxn id="10266" idx="0"/>
          </p:cNvCxnSpPr>
          <p:nvPr/>
        </p:nvCxnSpPr>
        <p:spPr bwMode="auto">
          <a:xfrm flipH="1">
            <a:off x="4677107" y="4631234"/>
            <a:ext cx="540162" cy="37683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69" name="AutoShape 31"/>
          <p:cNvCxnSpPr>
            <a:cxnSpLocks noChangeShapeType="1"/>
            <a:stCxn id="10267" idx="4"/>
            <a:endCxn id="10265" idx="0"/>
          </p:cNvCxnSpPr>
          <p:nvPr/>
        </p:nvCxnSpPr>
        <p:spPr bwMode="auto">
          <a:xfrm>
            <a:off x="5217269" y="4631234"/>
            <a:ext cx="588962" cy="38318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sp>
        <p:nvSpPr>
          <p:cNvPr id="10270" name="Oval 32"/>
          <p:cNvSpPr>
            <a:spLocks noChangeArrowheads="1"/>
          </p:cNvSpPr>
          <p:nvPr/>
        </p:nvSpPr>
        <p:spPr bwMode="auto">
          <a:xfrm>
            <a:off x="5867400" y="5525592"/>
            <a:ext cx="798412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(6,Y)</a:t>
            </a:r>
          </a:p>
        </p:txBody>
      </p:sp>
      <p:sp>
        <p:nvSpPr>
          <p:cNvPr id="10271" name="Oval 33"/>
          <p:cNvSpPr>
            <a:spLocks noChangeArrowheads="1"/>
          </p:cNvSpPr>
          <p:nvPr/>
        </p:nvSpPr>
        <p:spPr bwMode="auto">
          <a:xfrm>
            <a:off x="5076825" y="5547817"/>
            <a:ext cx="699231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(5,I)</a:t>
            </a:r>
          </a:p>
        </p:txBody>
      </p:sp>
      <p:cxnSp>
        <p:nvCxnSpPr>
          <p:cNvPr id="10272" name="AutoShape 34"/>
          <p:cNvCxnSpPr>
            <a:cxnSpLocks noChangeShapeType="1"/>
            <a:stCxn id="10265" idx="4"/>
            <a:endCxn id="10271" idx="0"/>
          </p:cNvCxnSpPr>
          <p:nvPr/>
        </p:nvCxnSpPr>
        <p:spPr bwMode="auto">
          <a:xfrm flipH="1">
            <a:off x="5426441" y="5447209"/>
            <a:ext cx="379790" cy="10060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73" name="AutoShape 35"/>
          <p:cNvCxnSpPr>
            <a:cxnSpLocks noChangeShapeType="1"/>
            <a:stCxn id="10265" idx="4"/>
            <a:endCxn id="10270" idx="0"/>
          </p:cNvCxnSpPr>
          <p:nvPr/>
        </p:nvCxnSpPr>
        <p:spPr bwMode="auto">
          <a:xfrm>
            <a:off x="5806231" y="5447209"/>
            <a:ext cx="460375" cy="7838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sp>
        <p:nvSpPr>
          <p:cNvPr id="10274" name="Oval 36"/>
          <p:cNvSpPr>
            <a:spLocks noChangeArrowheads="1"/>
          </p:cNvSpPr>
          <p:nvPr/>
        </p:nvSpPr>
        <p:spPr bwMode="auto">
          <a:xfrm>
            <a:off x="5553075" y="3379292"/>
            <a:ext cx="798412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(8,N)</a:t>
            </a:r>
          </a:p>
        </p:txBody>
      </p:sp>
      <p:sp>
        <p:nvSpPr>
          <p:cNvPr id="10275" name="Oval 37"/>
          <p:cNvSpPr>
            <a:spLocks noChangeArrowheads="1"/>
          </p:cNvSpPr>
          <p:nvPr/>
        </p:nvSpPr>
        <p:spPr bwMode="auto">
          <a:xfrm>
            <a:off x="5661025" y="4211142"/>
            <a:ext cx="755583" cy="432792"/>
          </a:xfrm>
          <a:prstGeom prst="ellipse">
            <a:avLst/>
          </a:prstGeom>
          <a:solidFill>
            <a:srgbClr val="0070C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(7,P)</a:t>
            </a:r>
          </a:p>
        </p:txBody>
      </p:sp>
      <p:cxnSp>
        <p:nvCxnSpPr>
          <p:cNvPr id="10276" name="AutoShape 38"/>
          <p:cNvCxnSpPr>
            <a:cxnSpLocks noChangeShapeType="1"/>
            <a:stCxn id="10274" idx="4"/>
            <a:endCxn id="10275" idx="0"/>
          </p:cNvCxnSpPr>
          <p:nvPr/>
        </p:nvCxnSpPr>
        <p:spPr bwMode="auto">
          <a:xfrm>
            <a:off x="5952281" y="3812084"/>
            <a:ext cx="86536" cy="3990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77" name="AutoShape 39"/>
          <p:cNvCxnSpPr>
            <a:cxnSpLocks noChangeShapeType="1"/>
            <a:stCxn id="10251" idx="4"/>
            <a:endCxn id="10274" idx="0"/>
          </p:cNvCxnSpPr>
          <p:nvPr/>
        </p:nvCxnSpPr>
        <p:spPr bwMode="auto">
          <a:xfrm>
            <a:off x="5185154" y="3215184"/>
            <a:ext cx="767127" cy="16410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0278" name="Oval 40"/>
          <p:cNvSpPr>
            <a:spLocks noChangeArrowheads="1"/>
          </p:cNvSpPr>
          <p:nvPr/>
        </p:nvSpPr>
        <p:spPr bwMode="auto">
          <a:xfrm>
            <a:off x="7086600" y="3388817"/>
            <a:ext cx="895339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(36,L)</a:t>
            </a:r>
          </a:p>
        </p:txBody>
      </p:sp>
      <p:sp>
        <p:nvSpPr>
          <p:cNvPr id="10279" name="Oval 41"/>
          <p:cNvSpPr>
            <a:spLocks noChangeArrowheads="1"/>
          </p:cNvSpPr>
          <p:nvPr/>
        </p:nvSpPr>
        <p:spPr bwMode="auto">
          <a:xfrm>
            <a:off x="6499225" y="4188917"/>
            <a:ext cx="924643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(10,U)</a:t>
            </a:r>
          </a:p>
        </p:txBody>
      </p:sp>
      <p:cxnSp>
        <p:nvCxnSpPr>
          <p:cNvPr id="10280" name="AutoShape 42"/>
          <p:cNvCxnSpPr>
            <a:cxnSpLocks noChangeShapeType="1"/>
            <a:stCxn id="10274" idx="4"/>
            <a:endCxn id="10279" idx="0"/>
          </p:cNvCxnSpPr>
          <p:nvPr/>
        </p:nvCxnSpPr>
        <p:spPr bwMode="auto">
          <a:xfrm>
            <a:off x="5952281" y="3812084"/>
            <a:ext cx="1009266" cy="37683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81" name="AutoShape 43"/>
          <p:cNvCxnSpPr>
            <a:cxnSpLocks noChangeShapeType="1"/>
            <a:stCxn id="10248" idx="4"/>
            <a:endCxn id="10278" idx="0"/>
          </p:cNvCxnSpPr>
          <p:nvPr/>
        </p:nvCxnSpPr>
        <p:spPr bwMode="auto">
          <a:xfrm flipH="1">
            <a:off x="7534270" y="3237409"/>
            <a:ext cx="526637" cy="15140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0282" name="Oval 44"/>
          <p:cNvSpPr>
            <a:spLocks noChangeArrowheads="1"/>
          </p:cNvSpPr>
          <p:nvPr/>
        </p:nvSpPr>
        <p:spPr bwMode="auto">
          <a:xfrm>
            <a:off x="8001000" y="3411042"/>
            <a:ext cx="924643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(40,X)</a:t>
            </a:r>
          </a:p>
        </p:txBody>
      </p:sp>
      <p:cxnSp>
        <p:nvCxnSpPr>
          <p:cNvPr id="10283" name="AutoShape 45"/>
          <p:cNvCxnSpPr>
            <a:cxnSpLocks noChangeShapeType="1"/>
            <a:stCxn id="10248" idx="4"/>
            <a:endCxn id="10282" idx="0"/>
          </p:cNvCxnSpPr>
          <p:nvPr/>
        </p:nvCxnSpPr>
        <p:spPr bwMode="auto">
          <a:xfrm>
            <a:off x="8060907" y="3237409"/>
            <a:ext cx="402415" cy="17363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0285" name="Line 48"/>
          <p:cNvSpPr>
            <a:spLocks noChangeShapeType="1"/>
          </p:cNvSpPr>
          <p:nvPr/>
        </p:nvSpPr>
        <p:spPr bwMode="auto">
          <a:xfrm>
            <a:off x="3939455" y="2225675"/>
            <a:ext cx="1013546" cy="5937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0286" name="Line 49"/>
          <p:cNvSpPr>
            <a:spLocks noChangeShapeType="1"/>
          </p:cNvSpPr>
          <p:nvPr/>
        </p:nvSpPr>
        <p:spPr bwMode="auto">
          <a:xfrm>
            <a:off x="3902076" y="2247900"/>
            <a:ext cx="1897806" cy="20193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0287" name="Rectangle 50"/>
          <p:cNvSpPr>
            <a:spLocks noChangeArrowheads="1"/>
          </p:cNvSpPr>
          <p:nvPr/>
        </p:nvSpPr>
        <p:spPr bwMode="auto">
          <a:xfrm>
            <a:off x="4114800" y="48006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88" name="Rectangle 51"/>
          <p:cNvSpPr>
            <a:spLocks noChangeArrowheads="1"/>
          </p:cNvSpPr>
          <p:nvPr/>
        </p:nvSpPr>
        <p:spPr bwMode="auto">
          <a:xfrm>
            <a:off x="5791200" y="4724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89" name="Rectangle 52"/>
          <p:cNvSpPr>
            <a:spLocks noChangeArrowheads="1"/>
          </p:cNvSpPr>
          <p:nvPr/>
        </p:nvSpPr>
        <p:spPr bwMode="auto">
          <a:xfrm>
            <a:off x="6172200" y="4724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0" name="Rectangle 53"/>
          <p:cNvSpPr>
            <a:spLocks noChangeArrowheads="1"/>
          </p:cNvSpPr>
          <p:nvPr/>
        </p:nvSpPr>
        <p:spPr bwMode="auto">
          <a:xfrm>
            <a:off x="4419600" y="56388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1" name="Rectangle 54"/>
          <p:cNvSpPr>
            <a:spLocks noChangeArrowheads="1"/>
          </p:cNvSpPr>
          <p:nvPr/>
        </p:nvSpPr>
        <p:spPr bwMode="auto">
          <a:xfrm>
            <a:off x="4724400" y="56388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2" name="Rectangle 55"/>
          <p:cNvSpPr>
            <a:spLocks noChangeArrowheads="1"/>
          </p:cNvSpPr>
          <p:nvPr/>
        </p:nvSpPr>
        <p:spPr bwMode="auto">
          <a:xfrm>
            <a:off x="6096000" y="3200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3" name="Rectangle 56"/>
          <p:cNvSpPr>
            <a:spLocks noChangeArrowheads="1"/>
          </p:cNvSpPr>
          <p:nvPr/>
        </p:nvSpPr>
        <p:spPr bwMode="auto">
          <a:xfrm>
            <a:off x="6324600" y="3200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4" name="Rectangle 57"/>
          <p:cNvSpPr>
            <a:spLocks noChangeArrowheads="1"/>
          </p:cNvSpPr>
          <p:nvPr/>
        </p:nvSpPr>
        <p:spPr bwMode="auto">
          <a:xfrm>
            <a:off x="4419600" y="48006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5" name="Rectangle 58"/>
          <p:cNvSpPr>
            <a:spLocks noChangeArrowheads="1"/>
          </p:cNvSpPr>
          <p:nvPr/>
        </p:nvSpPr>
        <p:spPr bwMode="auto">
          <a:xfrm>
            <a:off x="5181600" y="6096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6" name="Rectangle 59"/>
          <p:cNvSpPr>
            <a:spLocks noChangeArrowheads="1"/>
          </p:cNvSpPr>
          <p:nvPr/>
        </p:nvSpPr>
        <p:spPr bwMode="auto">
          <a:xfrm>
            <a:off x="5486400" y="6096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7" name="Rectangle 60"/>
          <p:cNvSpPr>
            <a:spLocks noChangeArrowheads="1"/>
          </p:cNvSpPr>
          <p:nvPr/>
        </p:nvSpPr>
        <p:spPr bwMode="auto">
          <a:xfrm>
            <a:off x="6019800" y="6096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8" name="Rectangle 61"/>
          <p:cNvSpPr>
            <a:spLocks noChangeArrowheads="1"/>
          </p:cNvSpPr>
          <p:nvPr/>
        </p:nvSpPr>
        <p:spPr bwMode="auto">
          <a:xfrm>
            <a:off x="6324600" y="6096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9" name="Rectangle 62"/>
          <p:cNvSpPr>
            <a:spLocks noChangeArrowheads="1"/>
          </p:cNvSpPr>
          <p:nvPr/>
        </p:nvSpPr>
        <p:spPr bwMode="auto">
          <a:xfrm>
            <a:off x="6705600" y="4724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00" name="Rectangle 63"/>
          <p:cNvSpPr>
            <a:spLocks noChangeArrowheads="1"/>
          </p:cNvSpPr>
          <p:nvPr/>
        </p:nvSpPr>
        <p:spPr bwMode="auto">
          <a:xfrm>
            <a:off x="7086600" y="4724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01" name="Rectangle 64"/>
          <p:cNvSpPr>
            <a:spLocks noChangeArrowheads="1"/>
          </p:cNvSpPr>
          <p:nvPr/>
        </p:nvSpPr>
        <p:spPr bwMode="auto">
          <a:xfrm>
            <a:off x="6553200" y="3429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02" name="Rectangle 65"/>
          <p:cNvSpPr>
            <a:spLocks noChangeArrowheads="1"/>
          </p:cNvSpPr>
          <p:nvPr/>
        </p:nvSpPr>
        <p:spPr bwMode="auto">
          <a:xfrm>
            <a:off x="6858000" y="3429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03" name="Rectangle 66"/>
          <p:cNvSpPr>
            <a:spLocks noChangeArrowheads="1"/>
          </p:cNvSpPr>
          <p:nvPr/>
        </p:nvSpPr>
        <p:spPr bwMode="auto">
          <a:xfrm>
            <a:off x="7315200" y="3962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04" name="Rectangle 67"/>
          <p:cNvSpPr>
            <a:spLocks noChangeArrowheads="1"/>
          </p:cNvSpPr>
          <p:nvPr/>
        </p:nvSpPr>
        <p:spPr bwMode="auto">
          <a:xfrm>
            <a:off x="7620000" y="3962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05" name="Rectangle 68"/>
          <p:cNvSpPr>
            <a:spLocks noChangeArrowheads="1"/>
          </p:cNvSpPr>
          <p:nvPr/>
        </p:nvSpPr>
        <p:spPr bwMode="auto">
          <a:xfrm>
            <a:off x="8229600" y="3962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06" name="Rectangle 69"/>
          <p:cNvSpPr>
            <a:spLocks noChangeArrowheads="1"/>
          </p:cNvSpPr>
          <p:nvPr/>
        </p:nvSpPr>
        <p:spPr bwMode="auto">
          <a:xfrm>
            <a:off x="8534400" y="3962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307" name="AutoShape 70"/>
          <p:cNvCxnSpPr>
            <a:cxnSpLocks noChangeShapeType="1"/>
            <a:stCxn id="10260" idx="4"/>
            <a:endCxn id="10287" idx="0"/>
          </p:cNvCxnSpPr>
          <p:nvPr/>
        </p:nvCxnSpPr>
        <p:spPr bwMode="auto">
          <a:xfrm flipH="1">
            <a:off x="4191000" y="4609009"/>
            <a:ext cx="163844" cy="1915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08" name="AutoShape 71"/>
          <p:cNvCxnSpPr>
            <a:cxnSpLocks noChangeShapeType="1"/>
            <a:stCxn id="10260" idx="4"/>
            <a:endCxn id="10294" idx="0"/>
          </p:cNvCxnSpPr>
          <p:nvPr/>
        </p:nvCxnSpPr>
        <p:spPr bwMode="auto">
          <a:xfrm>
            <a:off x="4354844" y="4609009"/>
            <a:ext cx="140956" cy="1915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09" name="AutoShape 72"/>
          <p:cNvCxnSpPr>
            <a:cxnSpLocks noChangeShapeType="1"/>
            <a:stCxn id="10266" idx="4"/>
            <a:endCxn id="10290" idx="0"/>
          </p:cNvCxnSpPr>
          <p:nvPr/>
        </p:nvCxnSpPr>
        <p:spPr bwMode="auto">
          <a:xfrm flipH="1">
            <a:off x="4495800" y="5440859"/>
            <a:ext cx="181307" cy="19794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10" name="AutoShape 73"/>
          <p:cNvCxnSpPr>
            <a:cxnSpLocks noChangeShapeType="1"/>
            <a:stCxn id="10266" idx="4"/>
            <a:endCxn id="10291" idx="0"/>
          </p:cNvCxnSpPr>
          <p:nvPr/>
        </p:nvCxnSpPr>
        <p:spPr bwMode="auto">
          <a:xfrm>
            <a:off x="4677107" y="5440859"/>
            <a:ext cx="123493" cy="19794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11" name="AutoShape 74"/>
          <p:cNvCxnSpPr>
            <a:cxnSpLocks noChangeShapeType="1"/>
            <a:stCxn id="10293" idx="0"/>
            <a:endCxn id="10250" idx="4"/>
          </p:cNvCxnSpPr>
          <p:nvPr/>
        </p:nvCxnSpPr>
        <p:spPr bwMode="auto">
          <a:xfrm flipH="1" flipV="1">
            <a:off x="6042122" y="3097307"/>
            <a:ext cx="358678" cy="10309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12" name="AutoShape 75"/>
          <p:cNvCxnSpPr>
            <a:cxnSpLocks noChangeShapeType="1"/>
            <a:stCxn id="10249" idx="4"/>
            <a:endCxn id="10301" idx="0"/>
          </p:cNvCxnSpPr>
          <p:nvPr/>
        </p:nvCxnSpPr>
        <p:spPr bwMode="auto">
          <a:xfrm flipH="1">
            <a:off x="6629400" y="3237409"/>
            <a:ext cx="471847" cy="1915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13" name="AutoShape 76"/>
          <p:cNvCxnSpPr>
            <a:cxnSpLocks noChangeShapeType="1"/>
            <a:stCxn id="10249" idx="4"/>
            <a:endCxn id="10302" idx="0"/>
          </p:cNvCxnSpPr>
          <p:nvPr/>
        </p:nvCxnSpPr>
        <p:spPr bwMode="auto">
          <a:xfrm flipH="1">
            <a:off x="6934200" y="3237409"/>
            <a:ext cx="167047" cy="1915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14" name="AutoShape 77"/>
          <p:cNvCxnSpPr>
            <a:cxnSpLocks noChangeShapeType="1"/>
            <a:stCxn id="10278" idx="4"/>
            <a:endCxn id="10303" idx="0"/>
          </p:cNvCxnSpPr>
          <p:nvPr/>
        </p:nvCxnSpPr>
        <p:spPr bwMode="auto">
          <a:xfrm flipH="1">
            <a:off x="7391400" y="3821609"/>
            <a:ext cx="142870" cy="1407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15" name="AutoShape 78"/>
          <p:cNvCxnSpPr>
            <a:cxnSpLocks noChangeShapeType="1"/>
            <a:stCxn id="10278" idx="4"/>
            <a:endCxn id="10304" idx="0"/>
          </p:cNvCxnSpPr>
          <p:nvPr/>
        </p:nvCxnSpPr>
        <p:spPr bwMode="auto">
          <a:xfrm>
            <a:off x="7534270" y="3821609"/>
            <a:ext cx="161930" cy="1407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16" name="AutoShape 79"/>
          <p:cNvCxnSpPr>
            <a:cxnSpLocks noChangeShapeType="1"/>
            <a:stCxn id="10282" idx="4"/>
            <a:endCxn id="10305" idx="0"/>
          </p:cNvCxnSpPr>
          <p:nvPr/>
        </p:nvCxnSpPr>
        <p:spPr bwMode="auto">
          <a:xfrm flipH="1">
            <a:off x="8305800" y="3843834"/>
            <a:ext cx="157522" cy="118566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17" name="AutoShape 80"/>
          <p:cNvCxnSpPr>
            <a:cxnSpLocks noChangeShapeType="1"/>
            <a:stCxn id="10282" idx="4"/>
            <a:endCxn id="10306" idx="0"/>
          </p:cNvCxnSpPr>
          <p:nvPr/>
        </p:nvCxnSpPr>
        <p:spPr bwMode="auto">
          <a:xfrm>
            <a:off x="8463322" y="3843834"/>
            <a:ext cx="147278" cy="118566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18" name="AutoShape 81"/>
          <p:cNvCxnSpPr>
            <a:cxnSpLocks noChangeShapeType="1"/>
            <a:stCxn id="10286" idx="1"/>
            <a:endCxn id="10286" idx="1"/>
          </p:cNvCxnSpPr>
          <p:nvPr/>
        </p:nvCxnSpPr>
        <p:spPr bwMode="auto">
          <a:xfrm>
            <a:off x="5799882" y="4267200"/>
            <a:ext cx="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19" name="AutoShape 82"/>
          <p:cNvCxnSpPr>
            <a:cxnSpLocks noChangeShapeType="1"/>
            <a:stCxn id="10279" idx="4"/>
            <a:endCxn id="10299" idx="0"/>
          </p:cNvCxnSpPr>
          <p:nvPr/>
        </p:nvCxnSpPr>
        <p:spPr bwMode="auto">
          <a:xfrm flipH="1">
            <a:off x="6781800" y="4621709"/>
            <a:ext cx="179747" cy="10269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20" name="AutoShape 83"/>
          <p:cNvCxnSpPr>
            <a:cxnSpLocks noChangeShapeType="1"/>
            <a:stCxn id="10275" idx="4"/>
            <a:endCxn id="10289" idx="0"/>
          </p:cNvCxnSpPr>
          <p:nvPr/>
        </p:nvCxnSpPr>
        <p:spPr bwMode="auto">
          <a:xfrm>
            <a:off x="6038817" y="4643934"/>
            <a:ext cx="209583" cy="8046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21" name="AutoShape 84"/>
          <p:cNvCxnSpPr>
            <a:cxnSpLocks noChangeShapeType="1"/>
            <a:stCxn id="10275" idx="4"/>
            <a:endCxn id="10288" idx="0"/>
          </p:cNvCxnSpPr>
          <p:nvPr/>
        </p:nvCxnSpPr>
        <p:spPr bwMode="auto">
          <a:xfrm flipH="1">
            <a:off x="5867400" y="4643934"/>
            <a:ext cx="171417" cy="8046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22" name="AutoShape 85"/>
          <p:cNvCxnSpPr>
            <a:cxnSpLocks noChangeShapeType="1"/>
            <a:stCxn id="10271" idx="4"/>
            <a:endCxn id="10295" idx="0"/>
          </p:cNvCxnSpPr>
          <p:nvPr/>
        </p:nvCxnSpPr>
        <p:spPr bwMode="auto">
          <a:xfrm flipH="1">
            <a:off x="5257800" y="5980609"/>
            <a:ext cx="168641" cy="11539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23" name="AutoShape 86"/>
          <p:cNvCxnSpPr>
            <a:cxnSpLocks noChangeShapeType="1"/>
            <a:stCxn id="10271" idx="4"/>
            <a:endCxn id="10296" idx="0"/>
          </p:cNvCxnSpPr>
          <p:nvPr/>
        </p:nvCxnSpPr>
        <p:spPr bwMode="auto">
          <a:xfrm>
            <a:off x="5426441" y="5980609"/>
            <a:ext cx="136159" cy="11539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24" name="AutoShape 87"/>
          <p:cNvCxnSpPr>
            <a:cxnSpLocks noChangeShapeType="1"/>
            <a:stCxn id="10270" idx="4"/>
            <a:endCxn id="10297" idx="0"/>
          </p:cNvCxnSpPr>
          <p:nvPr/>
        </p:nvCxnSpPr>
        <p:spPr bwMode="auto">
          <a:xfrm flipH="1">
            <a:off x="6096000" y="5958384"/>
            <a:ext cx="170606" cy="13761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25" name="AutoShape 88"/>
          <p:cNvCxnSpPr>
            <a:cxnSpLocks noChangeShapeType="1"/>
            <a:stCxn id="10270" idx="4"/>
            <a:endCxn id="10298" idx="0"/>
          </p:cNvCxnSpPr>
          <p:nvPr/>
        </p:nvCxnSpPr>
        <p:spPr bwMode="auto">
          <a:xfrm>
            <a:off x="6266606" y="5958384"/>
            <a:ext cx="134194" cy="13761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26" name="AutoShape 89"/>
          <p:cNvCxnSpPr>
            <a:cxnSpLocks noChangeShapeType="1"/>
            <a:stCxn id="10250" idx="4"/>
            <a:endCxn id="10292" idx="0"/>
          </p:cNvCxnSpPr>
          <p:nvPr/>
        </p:nvCxnSpPr>
        <p:spPr bwMode="auto">
          <a:xfrm>
            <a:off x="6042122" y="3097307"/>
            <a:ext cx="130078" cy="10309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27" name="AutoShape 90"/>
          <p:cNvCxnSpPr>
            <a:cxnSpLocks noChangeShapeType="1"/>
            <a:stCxn id="10279" idx="4"/>
            <a:endCxn id="10300" idx="0"/>
          </p:cNvCxnSpPr>
          <p:nvPr/>
        </p:nvCxnSpPr>
        <p:spPr bwMode="auto">
          <a:xfrm>
            <a:off x="6961547" y="4621709"/>
            <a:ext cx="201253" cy="10269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sp>
        <p:nvSpPr>
          <p:cNvPr id="10284" name="Text Box 47"/>
          <p:cNvSpPr txBox="1">
            <a:spLocks noChangeArrowheads="1"/>
          </p:cNvSpPr>
          <p:nvPr/>
        </p:nvSpPr>
        <p:spPr bwMode="auto">
          <a:xfrm>
            <a:off x="457200" y="1474857"/>
            <a:ext cx="4164421" cy="707886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latin typeface="Times New Roman" pitchFamily="18" charset="0"/>
              </a:defRPr>
            </a:lvl1pPr>
          </a:lstStyle>
          <a:p>
            <a:r>
              <a:rPr lang="en-US" sz="2000" dirty="0">
                <a:solidFill>
                  <a:srgbClr val="FFFF00"/>
                </a:solidFill>
              </a:rPr>
              <a:t>Note that two keys of equal value may be well-separated</a:t>
            </a:r>
          </a:p>
        </p:txBody>
      </p:sp>
    </p:spTree>
    <p:extLst>
      <p:ext uri="{BB962C8B-B14F-4D97-AF65-F5344CB8AC3E}">
        <p14:creationId xmlns:p14="http://schemas.microsoft.com/office/powerpoint/2010/main" val="624723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7924" name="AutoShape 84"/>
          <p:cNvCxnSpPr>
            <a:cxnSpLocks noChangeAspect="1" noChangeShapeType="1"/>
            <a:endCxn id="1187940" idx="0"/>
          </p:cNvCxnSpPr>
          <p:nvPr/>
        </p:nvCxnSpPr>
        <p:spPr bwMode="auto">
          <a:xfrm flipH="1">
            <a:off x="5034757" y="3235325"/>
            <a:ext cx="704056" cy="558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7918" name="AutoShape 78"/>
          <p:cNvCxnSpPr>
            <a:cxnSpLocks noChangeAspect="1" noChangeShapeType="1"/>
            <a:stCxn id="1187915" idx="4"/>
            <a:endCxn id="1187929" idx="0"/>
          </p:cNvCxnSpPr>
          <p:nvPr/>
        </p:nvCxnSpPr>
        <p:spPr bwMode="auto">
          <a:xfrm flipH="1">
            <a:off x="4629150" y="1601787"/>
            <a:ext cx="1176341" cy="9080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7921" name="AutoShape 81"/>
          <p:cNvCxnSpPr>
            <a:cxnSpLocks noChangeAspect="1" noChangeShapeType="1"/>
            <a:stCxn id="1187939" idx="4"/>
            <a:endCxn id="1187928" idx="3"/>
          </p:cNvCxnSpPr>
          <p:nvPr/>
        </p:nvCxnSpPr>
        <p:spPr bwMode="auto">
          <a:xfrm>
            <a:off x="5072857" y="2289175"/>
            <a:ext cx="1251743" cy="122475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7919" name="AutoShape 79"/>
          <p:cNvCxnSpPr>
            <a:cxnSpLocks noChangeAspect="1" noChangeShapeType="1"/>
            <a:stCxn id="1187915" idx="5"/>
            <a:endCxn id="1187932" idx="3"/>
          </p:cNvCxnSpPr>
          <p:nvPr/>
        </p:nvCxnSpPr>
        <p:spPr bwMode="auto">
          <a:xfrm>
            <a:off x="5902590" y="1558312"/>
            <a:ext cx="1671027" cy="156350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7909" name="AutoShape 69"/>
          <p:cNvCxnSpPr>
            <a:cxnSpLocks noChangeAspect="1" noChangeShapeType="1"/>
            <a:endCxn id="1187908" idx="3"/>
          </p:cNvCxnSpPr>
          <p:nvPr/>
        </p:nvCxnSpPr>
        <p:spPr bwMode="auto">
          <a:xfrm>
            <a:off x="938543" y="3661568"/>
            <a:ext cx="285420" cy="21748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7887" name="AutoShape 47"/>
          <p:cNvCxnSpPr>
            <a:cxnSpLocks noChangeAspect="1" noChangeShapeType="1"/>
            <a:endCxn id="1187907" idx="0"/>
          </p:cNvCxnSpPr>
          <p:nvPr/>
        </p:nvCxnSpPr>
        <p:spPr bwMode="auto">
          <a:xfrm flipH="1">
            <a:off x="653257" y="3235325"/>
            <a:ext cx="704056" cy="558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7884" name="AutoShape 44"/>
          <p:cNvCxnSpPr>
            <a:cxnSpLocks noChangeAspect="1" noChangeShapeType="1"/>
            <a:stCxn id="1187906" idx="4"/>
            <a:endCxn id="1187892" idx="1"/>
          </p:cNvCxnSpPr>
          <p:nvPr/>
        </p:nvCxnSpPr>
        <p:spPr bwMode="auto">
          <a:xfrm>
            <a:off x="718582" y="2437606"/>
            <a:ext cx="1034018" cy="1076326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7882" name="AutoShape 42"/>
          <p:cNvCxnSpPr>
            <a:cxnSpLocks noChangeAspect="1" noChangeShapeType="1"/>
            <a:stCxn id="1187878" idx="5"/>
            <a:endCxn id="1187896" idx="2"/>
          </p:cNvCxnSpPr>
          <p:nvPr/>
        </p:nvCxnSpPr>
        <p:spPr bwMode="auto">
          <a:xfrm>
            <a:off x="1675868" y="1701188"/>
            <a:ext cx="1619782" cy="152302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BAA0-BB2A-4554-96E3-63E365993A90}" type="slidenum">
              <a:rPr lang="en-US"/>
              <a:pPr/>
              <a:t>70</a:t>
            </a:fld>
            <a:endParaRPr lang="en-US"/>
          </a:p>
        </p:txBody>
      </p:sp>
      <p:sp>
        <p:nvSpPr>
          <p:cNvPr id="118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477000" cy="762000"/>
          </a:xfrm>
        </p:spPr>
        <p:txBody>
          <a:bodyPr/>
          <a:lstStyle/>
          <a:p>
            <a:r>
              <a:rPr lang="en-US" sz="3600" dirty="0"/>
              <a:t>Deleting the Root (2)</a:t>
            </a:r>
          </a:p>
        </p:txBody>
      </p:sp>
      <p:sp>
        <p:nvSpPr>
          <p:cNvPr id="1187878" name="Oval 38"/>
          <p:cNvSpPr>
            <a:spLocks noChangeAspect="1" noChangeArrowheads="1"/>
          </p:cNvSpPr>
          <p:nvPr/>
        </p:nvSpPr>
        <p:spPr bwMode="auto">
          <a:xfrm>
            <a:off x="1441450" y="1447800"/>
            <a:ext cx="274638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1187879" name="Oval 39"/>
          <p:cNvSpPr>
            <a:spLocks noChangeAspect="1" noChangeArrowheads="1"/>
          </p:cNvSpPr>
          <p:nvPr/>
        </p:nvSpPr>
        <p:spPr bwMode="auto">
          <a:xfrm>
            <a:off x="2646363" y="2627313"/>
            <a:ext cx="355600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1187880" name="Oval 40"/>
          <p:cNvSpPr>
            <a:spLocks noChangeAspect="1" noChangeArrowheads="1"/>
          </p:cNvSpPr>
          <p:nvPr/>
        </p:nvSpPr>
        <p:spPr bwMode="auto">
          <a:xfrm>
            <a:off x="2150268" y="2071246"/>
            <a:ext cx="354013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10</a:t>
            </a:r>
          </a:p>
        </p:txBody>
      </p:sp>
      <p:cxnSp>
        <p:nvCxnSpPr>
          <p:cNvPr id="1187881" name="AutoShape 41"/>
          <p:cNvCxnSpPr>
            <a:cxnSpLocks noChangeAspect="1" noChangeShapeType="1"/>
            <a:stCxn id="1187878" idx="3"/>
            <a:endCxn id="1187893" idx="3"/>
          </p:cNvCxnSpPr>
          <p:nvPr/>
        </p:nvCxnSpPr>
        <p:spPr bwMode="auto">
          <a:xfrm flipH="1">
            <a:off x="342900" y="1701188"/>
            <a:ext cx="1138770" cy="89358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7885" name="AutoShape 45"/>
          <p:cNvCxnSpPr>
            <a:cxnSpLocks noChangeAspect="1" noChangeShapeType="1"/>
            <a:stCxn id="1187880" idx="4"/>
            <a:endCxn id="1187895" idx="1"/>
          </p:cNvCxnSpPr>
          <p:nvPr/>
        </p:nvCxnSpPr>
        <p:spPr bwMode="auto">
          <a:xfrm flipH="1">
            <a:off x="1978025" y="2368108"/>
            <a:ext cx="349250" cy="29448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7889" name="AutoShape 49"/>
          <p:cNvCxnSpPr>
            <a:cxnSpLocks noChangeAspect="1" noChangeShapeType="1"/>
            <a:stCxn id="1187879" idx="3"/>
            <a:endCxn id="1187901" idx="1"/>
          </p:cNvCxnSpPr>
          <p:nvPr/>
        </p:nvCxnSpPr>
        <p:spPr bwMode="auto">
          <a:xfrm flipH="1">
            <a:off x="2282825" y="2881313"/>
            <a:ext cx="415925" cy="25876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7892" name="Rectangle 52"/>
          <p:cNvSpPr>
            <a:spLocks noChangeAspect="1" noChangeArrowheads="1"/>
          </p:cNvSpPr>
          <p:nvPr/>
        </p:nvSpPr>
        <p:spPr bwMode="auto">
          <a:xfrm>
            <a:off x="1752600" y="34290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7893" name="Rectangle 53"/>
          <p:cNvSpPr>
            <a:spLocks noChangeAspect="1" noChangeArrowheads="1"/>
          </p:cNvSpPr>
          <p:nvPr/>
        </p:nvSpPr>
        <p:spPr bwMode="auto">
          <a:xfrm>
            <a:off x="152400" y="25098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7894" name="Rectangle 54"/>
          <p:cNvSpPr>
            <a:spLocks noChangeAspect="1" noChangeArrowheads="1"/>
          </p:cNvSpPr>
          <p:nvPr/>
        </p:nvSpPr>
        <p:spPr bwMode="auto">
          <a:xfrm>
            <a:off x="558800" y="2871788"/>
            <a:ext cx="188913" cy="171450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7895" name="Rectangle 55"/>
          <p:cNvSpPr>
            <a:spLocks noChangeAspect="1" noChangeArrowheads="1"/>
          </p:cNvSpPr>
          <p:nvPr/>
        </p:nvSpPr>
        <p:spPr bwMode="auto">
          <a:xfrm>
            <a:off x="1978025" y="257765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7896" name="Rectangle 56"/>
          <p:cNvSpPr>
            <a:spLocks noChangeAspect="1" noChangeArrowheads="1"/>
          </p:cNvSpPr>
          <p:nvPr/>
        </p:nvSpPr>
        <p:spPr bwMode="auto">
          <a:xfrm>
            <a:off x="3200400" y="305435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87898" name="AutoShape 58"/>
          <p:cNvCxnSpPr>
            <a:cxnSpLocks noChangeAspect="1" noChangeShapeType="1"/>
          </p:cNvCxnSpPr>
          <p:nvPr/>
        </p:nvCxnSpPr>
        <p:spPr bwMode="auto">
          <a:xfrm>
            <a:off x="1982788" y="4705350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7901" name="Rectangle 61"/>
          <p:cNvSpPr>
            <a:spLocks noChangeAspect="1" noChangeArrowheads="1"/>
          </p:cNvSpPr>
          <p:nvPr/>
        </p:nvSpPr>
        <p:spPr bwMode="auto">
          <a:xfrm>
            <a:off x="2282825" y="305435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7903" name="Oval 63"/>
          <p:cNvSpPr>
            <a:spLocks noChangeAspect="1" noChangeArrowheads="1"/>
          </p:cNvSpPr>
          <p:nvPr/>
        </p:nvSpPr>
        <p:spPr bwMode="auto">
          <a:xfrm>
            <a:off x="804863" y="3405188"/>
            <a:ext cx="276225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1187904" name="Oval 64"/>
          <p:cNvSpPr>
            <a:spLocks noChangeAspect="1" noChangeArrowheads="1"/>
          </p:cNvSpPr>
          <p:nvPr/>
        </p:nvSpPr>
        <p:spPr bwMode="auto">
          <a:xfrm>
            <a:off x="1312863" y="2990850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1187905" name="Oval 65"/>
          <p:cNvSpPr>
            <a:spLocks noChangeAspect="1" noChangeArrowheads="1"/>
          </p:cNvSpPr>
          <p:nvPr/>
        </p:nvSpPr>
        <p:spPr bwMode="auto">
          <a:xfrm>
            <a:off x="906463" y="2538413"/>
            <a:ext cx="274637" cy="293687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1187906" name="Oval 66"/>
          <p:cNvSpPr>
            <a:spLocks noChangeAspect="1" noChangeArrowheads="1"/>
          </p:cNvSpPr>
          <p:nvPr/>
        </p:nvSpPr>
        <p:spPr bwMode="auto">
          <a:xfrm>
            <a:off x="581263" y="2140744"/>
            <a:ext cx="274637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3</a:t>
            </a:r>
          </a:p>
        </p:txBody>
      </p:sp>
      <p:sp>
        <p:nvSpPr>
          <p:cNvPr id="1187907" name="Rectangle 67"/>
          <p:cNvSpPr>
            <a:spLocks noChangeAspect="1" noChangeArrowheads="1"/>
          </p:cNvSpPr>
          <p:nvPr/>
        </p:nvSpPr>
        <p:spPr bwMode="auto">
          <a:xfrm>
            <a:off x="558800" y="3794125"/>
            <a:ext cx="188913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7908" name="Rectangle 68"/>
          <p:cNvSpPr>
            <a:spLocks noChangeAspect="1" noChangeArrowheads="1"/>
          </p:cNvSpPr>
          <p:nvPr/>
        </p:nvSpPr>
        <p:spPr bwMode="auto">
          <a:xfrm>
            <a:off x="1033463" y="37941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87911" name="AutoShape 71"/>
          <p:cNvCxnSpPr>
            <a:cxnSpLocks noChangeAspect="1" noChangeShapeType="1"/>
            <a:stCxn id="1187905" idx="3"/>
            <a:endCxn id="1187894" idx="3"/>
          </p:cNvCxnSpPr>
          <p:nvPr/>
        </p:nvCxnSpPr>
        <p:spPr bwMode="auto">
          <a:xfrm flipH="1">
            <a:off x="747713" y="2789238"/>
            <a:ext cx="198437" cy="168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7912" name="Text Box 72"/>
          <p:cNvSpPr txBox="1">
            <a:spLocks noChangeArrowheads="1"/>
          </p:cNvSpPr>
          <p:nvPr/>
        </p:nvSpPr>
        <p:spPr bwMode="auto">
          <a:xfrm>
            <a:off x="685800" y="43434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</a:rPr>
              <a:t>7 move to the root</a:t>
            </a:r>
          </a:p>
        </p:txBody>
      </p:sp>
      <p:sp>
        <p:nvSpPr>
          <p:cNvPr id="1187915" name="Oval 75"/>
          <p:cNvSpPr>
            <a:spLocks noChangeAspect="1" noChangeArrowheads="1"/>
          </p:cNvSpPr>
          <p:nvPr/>
        </p:nvSpPr>
        <p:spPr bwMode="auto">
          <a:xfrm>
            <a:off x="5668172" y="1304924"/>
            <a:ext cx="274638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1187916" name="Oval 76"/>
          <p:cNvSpPr>
            <a:spLocks noChangeAspect="1" noChangeArrowheads="1"/>
          </p:cNvSpPr>
          <p:nvPr/>
        </p:nvSpPr>
        <p:spPr bwMode="auto">
          <a:xfrm>
            <a:off x="7027863" y="2627313"/>
            <a:ext cx="355600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1187917" name="Oval 77"/>
          <p:cNvSpPr>
            <a:spLocks noChangeAspect="1" noChangeArrowheads="1"/>
          </p:cNvSpPr>
          <p:nvPr/>
        </p:nvSpPr>
        <p:spPr bwMode="auto">
          <a:xfrm>
            <a:off x="6427945" y="2045494"/>
            <a:ext cx="354013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10</a:t>
            </a:r>
          </a:p>
        </p:txBody>
      </p:sp>
      <p:cxnSp>
        <p:nvCxnSpPr>
          <p:cNvPr id="1187922" name="AutoShape 82"/>
          <p:cNvCxnSpPr>
            <a:cxnSpLocks noChangeAspect="1" noChangeShapeType="1"/>
            <a:stCxn id="1187917" idx="4"/>
            <a:endCxn id="1187931" idx="1"/>
          </p:cNvCxnSpPr>
          <p:nvPr/>
        </p:nvCxnSpPr>
        <p:spPr bwMode="auto">
          <a:xfrm flipH="1">
            <a:off x="6359525" y="2342356"/>
            <a:ext cx="245427" cy="25241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7926" name="AutoShape 86"/>
          <p:cNvCxnSpPr>
            <a:cxnSpLocks noChangeAspect="1" noChangeShapeType="1"/>
            <a:stCxn id="1187916" idx="3"/>
            <a:endCxn id="1187935" idx="1"/>
          </p:cNvCxnSpPr>
          <p:nvPr/>
        </p:nvCxnSpPr>
        <p:spPr bwMode="auto">
          <a:xfrm flipH="1">
            <a:off x="6664325" y="2881313"/>
            <a:ext cx="415925" cy="25876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7928" name="Rectangle 88"/>
          <p:cNvSpPr>
            <a:spLocks noChangeAspect="1" noChangeArrowheads="1"/>
          </p:cNvSpPr>
          <p:nvPr/>
        </p:nvSpPr>
        <p:spPr bwMode="auto">
          <a:xfrm>
            <a:off x="6134100" y="34290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7929" name="Rectangle 89"/>
          <p:cNvSpPr>
            <a:spLocks noChangeAspect="1" noChangeArrowheads="1"/>
          </p:cNvSpPr>
          <p:nvPr/>
        </p:nvSpPr>
        <p:spPr bwMode="auto">
          <a:xfrm>
            <a:off x="4533900" y="25098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7930" name="Rectangle 90"/>
          <p:cNvSpPr>
            <a:spLocks noChangeAspect="1" noChangeArrowheads="1"/>
          </p:cNvSpPr>
          <p:nvPr/>
        </p:nvSpPr>
        <p:spPr bwMode="auto">
          <a:xfrm>
            <a:off x="4940300" y="2871788"/>
            <a:ext cx="188913" cy="171450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7931" name="Rectangle 91"/>
          <p:cNvSpPr>
            <a:spLocks noChangeAspect="1" noChangeArrowheads="1"/>
          </p:cNvSpPr>
          <p:nvPr/>
        </p:nvSpPr>
        <p:spPr bwMode="auto">
          <a:xfrm>
            <a:off x="6359525" y="25098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7932" name="Rectangle 92"/>
          <p:cNvSpPr>
            <a:spLocks noChangeAspect="1" noChangeArrowheads="1"/>
          </p:cNvSpPr>
          <p:nvPr/>
        </p:nvSpPr>
        <p:spPr bwMode="auto">
          <a:xfrm>
            <a:off x="7383117" y="303688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87934" name="AutoShape 94"/>
          <p:cNvCxnSpPr>
            <a:cxnSpLocks noChangeAspect="1" noChangeShapeType="1"/>
          </p:cNvCxnSpPr>
          <p:nvPr/>
        </p:nvCxnSpPr>
        <p:spPr bwMode="auto">
          <a:xfrm>
            <a:off x="6364288" y="4705350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7935" name="Rectangle 95"/>
          <p:cNvSpPr>
            <a:spLocks noChangeAspect="1" noChangeArrowheads="1"/>
          </p:cNvSpPr>
          <p:nvPr/>
        </p:nvSpPr>
        <p:spPr bwMode="auto">
          <a:xfrm>
            <a:off x="6664325" y="305435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7936" name="Oval 96"/>
          <p:cNvSpPr>
            <a:spLocks noChangeAspect="1" noChangeArrowheads="1"/>
          </p:cNvSpPr>
          <p:nvPr/>
        </p:nvSpPr>
        <p:spPr bwMode="auto">
          <a:xfrm>
            <a:off x="5186363" y="3405188"/>
            <a:ext cx="276225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1187937" name="Oval 97"/>
          <p:cNvSpPr>
            <a:spLocks noChangeAspect="1" noChangeArrowheads="1"/>
          </p:cNvSpPr>
          <p:nvPr/>
        </p:nvSpPr>
        <p:spPr bwMode="auto">
          <a:xfrm>
            <a:off x="5694363" y="2990850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1187938" name="Oval 98"/>
          <p:cNvSpPr>
            <a:spLocks noChangeAspect="1" noChangeArrowheads="1"/>
          </p:cNvSpPr>
          <p:nvPr/>
        </p:nvSpPr>
        <p:spPr bwMode="auto">
          <a:xfrm>
            <a:off x="5287963" y="2538413"/>
            <a:ext cx="274637" cy="293687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1187939" name="Oval 99"/>
          <p:cNvSpPr>
            <a:spLocks noChangeAspect="1" noChangeArrowheads="1"/>
          </p:cNvSpPr>
          <p:nvPr/>
        </p:nvSpPr>
        <p:spPr bwMode="auto">
          <a:xfrm>
            <a:off x="4935538" y="1992313"/>
            <a:ext cx="274637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3</a:t>
            </a:r>
          </a:p>
        </p:txBody>
      </p:sp>
      <p:sp>
        <p:nvSpPr>
          <p:cNvPr id="1187940" name="Rectangle 100"/>
          <p:cNvSpPr>
            <a:spLocks noChangeAspect="1" noChangeArrowheads="1"/>
          </p:cNvSpPr>
          <p:nvPr/>
        </p:nvSpPr>
        <p:spPr bwMode="auto">
          <a:xfrm>
            <a:off x="4940300" y="3794125"/>
            <a:ext cx="188913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7941" name="Rectangle 101"/>
          <p:cNvSpPr>
            <a:spLocks noChangeAspect="1" noChangeArrowheads="1"/>
          </p:cNvSpPr>
          <p:nvPr/>
        </p:nvSpPr>
        <p:spPr bwMode="auto">
          <a:xfrm>
            <a:off x="5414963" y="37941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87942" name="AutoShape 102"/>
          <p:cNvCxnSpPr>
            <a:cxnSpLocks noChangeAspect="1" noChangeShapeType="1"/>
            <a:stCxn id="1187936" idx="4"/>
            <a:endCxn id="1187941" idx="0"/>
          </p:cNvCxnSpPr>
          <p:nvPr/>
        </p:nvCxnSpPr>
        <p:spPr bwMode="auto">
          <a:xfrm>
            <a:off x="5324476" y="3700463"/>
            <a:ext cx="185737" cy="9366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7944" name="AutoShape 104"/>
          <p:cNvCxnSpPr>
            <a:cxnSpLocks noChangeAspect="1" noChangeShapeType="1"/>
            <a:stCxn id="1187938" idx="3"/>
            <a:endCxn id="1187930" idx="3"/>
          </p:cNvCxnSpPr>
          <p:nvPr/>
        </p:nvCxnSpPr>
        <p:spPr bwMode="auto">
          <a:xfrm flipH="1">
            <a:off x="5129213" y="2789238"/>
            <a:ext cx="198437" cy="168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7945" name="Text Box 105"/>
          <p:cNvSpPr txBox="1">
            <a:spLocks noChangeArrowheads="1"/>
          </p:cNvSpPr>
          <p:nvPr/>
        </p:nvSpPr>
        <p:spPr bwMode="auto">
          <a:xfrm>
            <a:off x="4876800" y="43434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beginning of splaying</a:t>
            </a:r>
          </a:p>
        </p:txBody>
      </p:sp>
      <p:sp>
        <p:nvSpPr>
          <p:cNvPr id="1187947" name="Freeform 107"/>
          <p:cNvSpPr>
            <a:spLocks/>
          </p:cNvSpPr>
          <p:nvPr/>
        </p:nvSpPr>
        <p:spPr bwMode="auto">
          <a:xfrm>
            <a:off x="4403324" y="1855045"/>
            <a:ext cx="1736725" cy="1584325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99" y="165"/>
              </a:cxn>
              <a:cxn ang="0">
                <a:pos x="115" y="190"/>
              </a:cxn>
              <a:cxn ang="0">
                <a:pos x="255" y="321"/>
              </a:cxn>
              <a:cxn ang="0">
                <a:pos x="321" y="371"/>
              </a:cxn>
              <a:cxn ang="0">
                <a:pos x="337" y="395"/>
              </a:cxn>
              <a:cxn ang="0">
                <a:pos x="379" y="428"/>
              </a:cxn>
              <a:cxn ang="0">
                <a:pos x="436" y="494"/>
              </a:cxn>
              <a:cxn ang="0">
                <a:pos x="510" y="593"/>
              </a:cxn>
              <a:cxn ang="0">
                <a:pos x="535" y="642"/>
              </a:cxn>
              <a:cxn ang="0">
                <a:pos x="601" y="725"/>
              </a:cxn>
              <a:cxn ang="0">
                <a:pos x="617" y="757"/>
              </a:cxn>
              <a:cxn ang="0">
                <a:pos x="765" y="881"/>
              </a:cxn>
              <a:cxn ang="0">
                <a:pos x="872" y="955"/>
              </a:cxn>
              <a:cxn ang="0">
                <a:pos x="1020" y="971"/>
              </a:cxn>
              <a:cxn ang="0">
                <a:pos x="1062" y="947"/>
              </a:cxn>
              <a:cxn ang="0">
                <a:pos x="1094" y="906"/>
              </a:cxn>
              <a:cxn ang="0">
                <a:pos x="955" y="502"/>
              </a:cxn>
              <a:cxn ang="0">
                <a:pos x="757" y="354"/>
              </a:cxn>
              <a:cxn ang="0">
                <a:pos x="625" y="264"/>
              </a:cxn>
              <a:cxn ang="0">
                <a:pos x="518" y="157"/>
              </a:cxn>
              <a:cxn ang="0">
                <a:pos x="395" y="66"/>
              </a:cxn>
              <a:cxn ang="0">
                <a:pos x="239" y="0"/>
              </a:cxn>
              <a:cxn ang="0">
                <a:pos x="74" y="9"/>
              </a:cxn>
              <a:cxn ang="0">
                <a:pos x="16" y="58"/>
              </a:cxn>
              <a:cxn ang="0">
                <a:pos x="0" y="66"/>
              </a:cxn>
            </a:cxnLst>
            <a:rect l="0" t="0" r="r" b="b"/>
            <a:pathLst>
              <a:path w="1094" h="998">
                <a:moveTo>
                  <a:pt x="0" y="66"/>
                </a:moveTo>
                <a:cubicBezTo>
                  <a:pt x="32" y="100"/>
                  <a:pt x="66" y="132"/>
                  <a:pt x="99" y="165"/>
                </a:cubicBezTo>
                <a:cubicBezTo>
                  <a:pt x="106" y="172"/>
                  <a:pt x="109" y="182"/>
                  <a:pt x="115" y="190"/>
                </a:cubicBezTo>
                <a:cubicBezTo>
                  <a:pt x="153" y="237"/>
                  <a:pt x="204" y="288"/>
                  <a:pt x="255" y="321"/>
                </a:cubicBezTo>
                <a:cubicBezTo>
                  <a:pt x="293" y="377"/>
                  <a:pt x="243" y="312"/>
                  <a:pt x="321" y="371"/>
                </a:cubicBezTo>
                <a:cubicBezTo>
                  <a:pt x="329" y="377"/>
                  <a:pt x="331" y="388"/>
                  <a:pt x="337" y="395"/>
                </a:cubicBezTo>
                <a:cubicBezTo>
                  <a:pt x="351" y="413"/>
                  <a:pt x="359" y="415"/>
                  <a:pt x="379" y="428"/>
                </a:cubicBezTo>
                <a:cubicBezTo>
                  <a:pt x="416" y="486"/>
                  <a:pt x="394" y="467"/>
                  <a:pt x="436" y="494"/>
                </a:cubicBezTo>
                <a:cubicBezTo>
                  <a:pt x="456" y="532"/>
                  <a:pt x="488" y="557"/>
                  <a:pt x="510" y="593"/>
                </a:cubicBezTo>
                <a:cubicBezTo>
                  <a:pt x="520" y="609"/>
                  <a:pt x="525" y="626"/>
                  <a:pt x="535" y="642"/>
                </a:cubicBezTo>
                <a:cubicBezTo>
                  <a:pt x="553" y="671"/>
                  <a:pt x="583" y="694"/>
                  <a:pt x="601" y="725"/>
                </a:cubicBezTo>
                <a:cubicBezTo>
                  <a:pt x="607" y="735"/>
                  <a:pt x="610" y="748"/>
                  <a:pt x="617" y="757"/>
                </a:cubicBezTo>
                <a:cubicBezTo>
                  <a:pt x="658" y="810"/>
                  <a:pt x="714" y="840"/>
                  <a:pt x="765" y="881"/>
                </a:cubicBezTo>
                <a:cubicBezTo>
                  <a:pt x="797" y="906"/>
                  <a:pt x="833" y="942"/>
                  <a:pt x="872" y="955"/>
                </a:cubicBezTo>
                <a:cubicBezTo>
                  <a:pt x="918" y="998"/>
                  <a:pt x="947" y="977"/>
                  <a:pt x="1020" y="971"/>
                </a:cubicBezTo>
                <a:cubicBezTo>
                  <a:pt x="1069" y="925"/>
                  <a:pt x="1001" y="984"/>
                  <a:pt x="1062" y="947"/>
                </a:cubicBezTo>
                <a:cubicBezTo>
                  <a:pt x="1073" y="940"/>
                  <a:pt x="1088" y="915"/>
                  <a:pt x="1094" y="906"/>
                </a:cubicBezTo>
                <a:cubicBezTo>
                  <a:pt x="1082" y="753"/>
                  <a:pt x="1055" y="622"/>
                  <a:pt x="955" y="502"/>
                </a:cubicBezTo>
                <a:cubicBezTo>
                  <a:pt x="901" y="438"/>
                  <a:pt x="823" y="401"/>
                  <a:pt x="757" y="354"/>
                </a:cubicBezTo>
                <a:cubicBezTo>
                  <a:pt x="716" y="325"/>
                  <a:pt x="672" y="279"/>
                  <a:pt x="625" y="264"/>
                </a:cubicBezTo>
                <a:cubicBezTo>
                  <a:pt x="590" y="226"/>
                  <a:pt x="557" y="190"/>
                  <a:pt x="518" y="157"/>
                </a:cubicBezTo>
                <a:cubicBezTo>
                  <a:pt x="471" y="116"/>
                  <a:pt x="456" y="81"/>
                  <a:pt x="395" y="66"/>
                </a:cubicBezTo>
                <a:cubicBezTo>
                  <a:pt x="350" y="37"/>
                  <a:pt x="289" y="19"/>
                  <a:pt x="239" y="0"/>
                </a:cubicBezTo>
                <a:cubicBezTo>
                  <a:pt x="184" y="3"/>
                  <a:pt x="129" y="2"/>
                  <a:pt x="74" y="9"/>
                </a:cubicBezTo>
                <a:cubicBezTo>
                  <a:pt x="35" y="14"/>
                  <a:pt x="59" y="44"/>
                  <a:pt x="16" y="58"/>
                </a:cubicBezTo>
                <a:cubicBezTo>
                  <a:pt x="6" y="89"/>
                  <a:pt x="12" y="91"/>
                  <a:pt x="0" y="6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1187948" name="Group 108"/>
          <p:cNvGrpSpPr>
            <a:grpSpLocks/>
          </p:cNvGrpSpPr>
          <p:nvPr/>
        </p:nvGrpSpPr>
        <p:grpSpPr bwMode="auto">
          <a:xfrm>
            <a:off x="4114800" y="2362200"/>
            <a:ext cx="838200" cy="844550"/>
            <a:chOff x="1200" y="720"/>
            <a:chExt cx="576" cy="1121"/>
          </a:xfrm>
        </p:grpSpPr>
        <p:sp>
          <p:nvSpPr>
            <p:cNvPr id="1187949" name="AutoShape 109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50" name="Text Box 110"/>
            <p:cNvSpPr txBox="1">
              <a:spLocks noChangeArrowheads="1"/>
            </p:cNvSpPr>
            <p:nvPr/>
          </p:nvSpPr>
          <p:spPr bwMode="auto">
            <a:xfrm>
              <a:off x="1375" y="1354"/>
              <a:ext cx="280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1187951" name="Group 111"/>
          <p:cNvGrpSpPr>
            <a:grpSpLocks/>
          </p:cNvGrpSpPr>
          <p:nvPr/>
        </p:nvGrpSpPr>
        <p:grpSpPr bwMode="auto">
          <a:xfrm>
            <a:off x="4648200" y="2667000"/>
            <a:ext cx="838200" cy="844550"/>
            <a:chOff x="1200" y="720"/>
            <a:chExt cx="576" cy="1121"/>
          </a:xfrm>
        </p:grpSpPr>
        <p:sp>
          <p:nvSpPr>
            <p:cNvPr id="1187952" name="AutoShape 112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53" name="Text Box 113"/>
            <p:cNvSpPr txBox="1">
              <a:spLocks noChangeArrowheads="1"/>
            </p:cNvSpPr>
            <p:nvPr/>
          </p:nvSpPr>
          <p:spPr bwMode="auto">
            <a:xfrm>
              <a:off x="1375" y="1354"/>
              <a:ext cx="280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1187954" name="Group 114"/>
          <p:cNvGrpSpPr>
            <a:grpSpLocks/>
          </p:cNvGrpSpPr>
          <p:nvPr/>
        </p:nvGrpSpPr>
        <p:grpSpPr bwMode="auto">
          <a:xfrm>
            <a:off x="5867400" y="3200400"/>
            <a:ext cx="838200" cy="844550"/>
            <a:chOff x="1200" y="720"/>
            <a:chExt cx="576" cy="1121"/>
          </a:xfrm>
        </p:grpSpPr>
        <p:sp>
          <p:nvSpPr>
            <p:cNvPr id="1187955" name="AutoShape 115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56" name="Text Box 116"/>
            <p:cNvSpPr txBox="1">
              <a:spLocks noChangeArrowheads="1"/>
            </p:cNvSpPr>
            <p:nvPr/>
          </p:nvSpPr>
          <p:spPr bwMode="auto">
            <a:xfrm>
              <a:off x="1375" y="1354"/>
              <a:ext cx="280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4</a:t>
              </a:r>
            </a:p>
          </p:txBody>
        </p:sp>
      </p:grpSp>
      <p:grpSp>
        <p:nvGrpSpPr>
          <p:cNvPr id="1187957" name="Group 117"/>
          <p:cNvGrpSpPr>
            <a:grpSpLocks/>
          </p:cNvGrpSpPr>
          <p:nvPr/>
        </p:nvGrpSpPr>
        <p:grpSpPr bwMode="auto">
          <a:xfrm>
            <a:off x="4724400" y="3370263"/>
            <a:ext cx="1143000" cy="973137"/>
            <a:chOff x="1200" y="720"/>
            <a:chExt cx="576" cy="1017"/>
          </a:xfrm>
        </p:grpSpPr>
        <p:sp>
          <p:nvSpPr>
            <p:cNvPr id="1187958" name="AutoShape 118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59" name="Text Box 119"/>
            <p:cNvSpPr txBox="1">
              <a:spLocks noChangeArrowheads="1"/>
            </p:cNvSpPr>
            <p:nvPr/>
          </p:nvSpPr>
          <p:spPr bwMode="auto">
            <a:xfrm>
              <a:off x="1375" y="1353"/>
              <a:ext cx="2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3</a:t>
              </a: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9975" name="AutoShape 87"/>
          <p:cNvCxnSpPr>
            <a:cxnSpLocks noChangeAspect="1" noChangeShapeType="1"/>
          </p:cNvCxnSpPr>
          <p:nvPr/>
        </p:nvCxnSpPr>
        <p:spPr bwMode="auto">
          <a:xfrm flipH="1">
            <a:off x="4946550" y="1690927"/>
            <a:ext cx="1940719" cy="20605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9976" name="AutoShape 88"/>
          <p:cNvCxnSpPr>
            <a:cxnSpLocks noChangeAspect="1" noChangeShapeType="1"/>
            <a:stCxn id="1189972" idx="5"/>
            <a:endCxn id="1189986" idx="2"/>
          </p:cNvCxnSpPr>
          <p:nvPr/>
        </p:nvCxnSpPr>
        <p:spPr bwMode="auto">
          <a:xfrm>
            <a:off x="7009868" y="1701188"/>
            <a:ext cx="1405227" cy="140078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90015" name="Line 127"/>
          <p:cNvSpPr>
            <a:spLocks noChangeShapeType="1"/>
          </p:cNvSpPr>
          <p:nvPr/>
        </p:nvSpPr>
        <p:spPr bwMode="auto">
          <a:xfrm>
            <a:off x="5817974" y="2910314"/>
            <a:ext cx="398677" cy="51460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89995" name="Rectangle 107"/>
          <p:cNvSpPr>
            <a:spLocks noChangeAspect="1" noChangeArrowheads="1"/>
          </p:cNvSpPr>
          <p:nvPr/>
        </p:nvSpPr>
        <p:spPr bwMode="auto">
          <a:xfrm>
            <a:off x="4798748" y="3726329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9969" name="Line 81"/>
          <p:cNvSpPr>
            <a:spLocks noChangeShapeType="1"/>
          </p:cNvSpPr>
          <p:nvPr/>
        </p:nvSpPr>
        <p:spPr bwMode="auto">
          <a:xfrm>
            <a:off x="1523999" y="2819399"/>
            <a:ext cx="520701" cy="66833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1189926" name="AutoShape 38"/>
          <p:cNvCxnSpPr>
            <a:cxnSpLocks noChangeAspect="1" noChangeShapeType="1"/>
            <a:stCxn id="1189922" idx="5"/>
            <a:endCxn id="1189939" idx="3"/>
          </p:cNvCxnSpPr>
          <p:nvPr/>
        </p:nvCxnSpPr>
        <p:spPr bwMode="auto">
          <a:xfrm>
            <a:off x="2780768" y="1701188"/>
            <a:ext cx="1524532" cy="1431744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E8A6-D59C-4B49-AC8B-54E60B08A668}" type="slidenum">
              <a:rPr lang="en-US"/>
              <a:pPr/>
              <a:t>71</a:t>
            </a:fld>
            <a:endParaRPr lang="en-US"/>
          </a:p>
        </p:txBody>
      </p:sp>
      <p:sp>
        <p:nvSpPr>
          <p:cNvPr id="118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477000" cy="762000"/>
          </a:xfrm>
        </p:spPr>
        <p:txBody>
          <a:bodyPr/>
          <a:lstStyle/>
          <a:p>
            <a:r>
              <a:rPr lang="en-US" sz="3600" dirty="0"/>
              <a:t>Deleting the Root (3)</a:t>
            </a:r>
          </a:p>
        </p:txBody>
      </p:sp>
      <p:cxnSp>
        <p:nvCxnSpPr>
          <p:cNvPr id="1189910" name="AutoShape 22"/>
          <p:cNvCxnSpPr>
            <a:cxnSpLocks noChangeAspect="1" noChangeShapeType="1"/>
          </p:cNvCxnSpPr>
          <p:nvPr/>
        </p:nvCxnSpPr>
        <p:spPr bwMode="auto">
          <a:xfrm>
            <a:off x="1982788" y="4705350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9922" name="Oval 34"/>
          <p:cNvSpPr>
            <a:spLocks noChangeAspect="1" noChangeArrowheads="1"/>
          </p:cNvSpPr>
          <p:nvPr/>
        </p:nvSpPr>
        <p:spPr bwMode="auto">
          <a:xfrm>
            <a:off x="2546350" y="1447800"/>
            <a:ext cx="274638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1189923" name="Oval 35"/>
          <p:cNvSpPr>
            <a:spLocks noChangeAspect="1" noChangeArrowheads="1"/>
          </p:cNvSpPr>
          <p:nvPr/>
        </p:nvSpPr>
        <p:spPr bwMode="auto">
          <a:xfrm>
            <a:off x="3751263" y="2627313"/>
            <a:ext cx="355600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1189924" name="Oval 36"/>
          <p:cNvSpPr>
            <a:spLocks noChangeAspect="1" noChangeArrowheads="1"/>
          </p:cNvSpPr>
          <p:nvPr/>
        </p:nvSpPr>
        <p:spPr bwMode="auto">
          <a:xfrm>
            <a:off x="3139897" y="1992313"/>
            <a:ext cx="354013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10</a:t>
            </a:r>
          </a:p>
        </p:txBody>
      </p:sp>
      <p:cxnSp>
        <p:nvCxnSpPr>
          <p:cNvPr id="1189925" name="AutoShape 37"/>
          <p:cNvCxnSpPr>
            <a:cxnSpLocks noChangeAspect="1" noChangeShapeType="1"/>
            <a:stCxn id="1189922" idx="4"/>
            <a:endCxn id="1189936" idx="0"/>
          </p:cNvCxnSpPr>
          <p:nvPr/>
        </p:nvCxnSpPr>
        <p:spPr bwMode="auto">
          <a:xfrm flipH="1">
            <a:off x="742950" y="1744663"/>
            <a:ext cx="1940719" cy="20605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9928" name="AutoShape 40"/>
          <p:cNvCxnSpPr>
            <a:cxnSpLocks noChangeAspect="1" noChangeShapeType="1"/>
            <a:stCxn id="1189946" idx="4"/>
          </p:cNvCxnSpPr>
          <p:nvPr/>
        </p:nvCxnSpPr>
        <p:spPr bwMode="auto">
          <a:xfrm>
            <a:off x="2272328" y="2264568"/>
            <a:ext cx="371475" cy="2984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9929" name="AutoShape 41"/>
          <p:cNvCxnSpPr>
            <a:cxnSpLocks noChangeAspect="1" noChangeShapeType="1"/>
            <a:stCxn id="1189924" idx="4"/>
            <a:endCxn id="1189938" idx="1"/>
          </p:cNvCxnSpPr>
          <p:nvPr/>
        </p:nvCxnSpPr>
        <p:spPr bwMode="auto">
          <a:xfrm flipH="1">
            <a:off x="3082925" y="2289175"/>
            <a:ext cx="233979" cy="305594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9933" name="AutoShape 45"/>
          <p:cNvCxnSpPr>
            <a:cxnSpLocks noChangeAspect="1" noChangeShapeType="1"/>
            <a:stCxn id="1189923" idx="3"/>
            <a:endCxn id="1189942" idx="1"/>
          </p:cNvCxnSpPr>
          <p:nvPr/>
        </p:nvCxnSpPr>
        <p:spPr bwMode="auto">
          <a:xfrm flipH="1">
            <a:off x="3387725" y="2881313"/>
            <a:ext cx="415925" cy="25876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9935" name="Rectangle 47"/>
          <p:cNvSpPr>
            <a:spLocks noChangeAspect="1" noChangeArrowheads="1"/>
          </p:cNvSpPr>
          <p:nvPr/>
        </p:nvSpPr>
        <p:spPr bwMode="auto">
          <a:xfrm>
            <a:off x="2482318" y="2501793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9938" name="Rectangle 50"/>
          <p:cNvSpPr>
            <a:spLocks noChangeAspect="1" noChangeArrowheads="1"/>
          </p:cNvSpPr>
          <p:nvPr/>
        </p:nvSpPr>
        <p:spPr bwMode="auto">
          <a:xfrm>
            <a:off x="3082925" y="25098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9939" name="Rectangle 51"/>
          <p:cNvSpPr>
            <a:spLocks noChangeAspect="1" noChangeArrowheads="1"/>
          </p:cNvSpPr>
          <p:nvPr/>
        </p:nvSpPr>
        <p:spPr bwMode="auto">
          <a:xfrm>
            <a:off x="4114800" y="30480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89940" name="AutoShape 52"/>
          <p:cNvCxnSpPr>
            <a:cxnSpLocks noChangeAspect="1" noChangeShapeType="1"/>
            <a:endCxn id="1189944" idx="5"/>
          </p:cNvCxnSpPr>
          <p:nvPr/>
        </p:nvCxnSpPr>
        <p:spPr bwMode="auto">
          <a:xfrm flipH="1" flipV="1">
            <a:off x="1073150" y="3681413"/>
            <a:ext cx="220663" cy="20796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9941" name="AutoShape 53"/>
          <p:cNvCxnSpPr>
            <a:cxnSpLocks noChangeAspect="1" noChangeShapeType="1"/>
          </p:cNvCxnSpPr>
          <p:nvPr/>
        </p:nvCxnSpPr>
        <p:spPr bwMode="auto">
          <a:xfrm>
            <a:off x="2401888" y="4705350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9942" name="Rectangle 54"/>
          <p:cNvSpPr>
            <a:spLocks noChangeAspect="1" noChangeArrowheads="1"/>
          </p:cNvSpPr>
          <p:nvPr/>
        </p:nvSpPr>
        <p:spPr bwMode="auto">
          <a:xfrm>
            <a:off x="3387725" y="305435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9944" name="Oval 56"/>
          <p:cNvSpPr>
            <a:spLocks noChangeAspect="1" noChangeArrowheads="1"/>
          </p:cNvSpPr>
          <p:nvPr/>
        </p:nvSpPr>
        <p:spPr bwMode="auto">
          <a:xfrm>
            <a:off x="838200" y="3429000"/>
            <a:ext cx="274638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3</a:t>
            </a:r>
          </a:p>
        </p:txBody>
      </p:sp>
      <p:sp>
        <p:nvSpPr>
          <p:cNvPr id="1189945" name="Oval 57"/>
          <p:cNvSpPr>
            <a:spLocks noChangeAspect="1" noChangeArrowheads="1"/>
          </p:cNvSpPr>
          <p:nvPr/>
        </p:nvSpPr>
        <p:spPr bwMode="auto">
          <a:xfrm>
            <a:off x="1423988" y="2693194"/>
            <a:ext cx="274638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1189946" name="Oval 58"/>
          <p:cNvSpPr>
            <a:spLocks noChangeAspect="1" noChangeArrowheads="1"/>
          </p:cNvSpPr>
          <p:nvPr/>
        </p:nvSpPr>
        <p:spPr bwMode="auto">
          <a:xfrm>
            <a:off x="2134216" y="1967706"/>
            <a:ext cx="274637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1189952" name="Text Box 64"/>
          <p:cNvSpPr txBox="1">
            <a:spLocks noChangeArrowheads="1"/>
          </p:cNvSpPr>
          <p:nvPr/>
        </p:nvSpPr>
        <p:spPr bwMode="auto">
          <a:xfrm>
            <a:off x="533400" y="4662488"/>
            <a:ext cx="2514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</a:rPr>
              <a:t>splaying complete</a:t>
            </a:r>
          </a:p>
        </p:txBody>
      </p:sp>
      <p:grpSp>
        <p:nvGrpSpPr>
          <p:cNvPr id="1189966" name="Group 78"/>
          <p:cNvGrpSpPr>
            <a:grpSpLocks/>
          </p:cNvGrpSpPr>
          <p:nvPr/>
        </p:nvGrpSpPr>
        <p:grpSpPr bwMode="auto">
          <a:xfrm>
            <a:off x="228600" y="3657600"/>
            <a:ext cx="838200" cy="844550"/>
            <a:chOff x="528" y="1488"/>
            <a:chExt cx="528" cy="532"/>
          </a:xfrm>
        </p:grpSpPr>
        <p:sp>
          <p:nvSpPr>
            <p:cNvPr id="1189936" name="Rectangle 48"/>
            <p:cNvSpPr>
              <a:spLocks noChangeAspect="1" noChangeArrowheads="1"/>
            </p:cNvSpPr>
            <p:nvPr/>
          </p:nvSpPr>
          <p:spPr bwMode="auto">
            <a:xfrm>
              <a:off x="792" y="1581"/>
              <a:ext cx="120" cy="107"/>
            </a:xfrm>
            <a:prstGeom prst="rect">
              <a:avLst/>
            </a:prstGeom>
            <a:solidFill>
              <a:srgbClr val="EF0129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189954" name="Group 66"/>
            <p:cNvGrpSpPr>
              <a:grpSpLocks/>
            </p:cNvGrpSpPr>
            <p:nvPr/>
          </p:nvGrpSpPr>
          <p:grpSpPr bwMode="auto">
            <a:xfrm>
              <a:off x="528" y="1488"/>
              <a:ext cx="528" cy="532"/>
              <a:chOff x="1200" y="720"/>
              <a:chExt cx="576" cy="1121"/>
            </a:xfrm>
          </p:grpSpPr>
          <p:sp>
            <p:nvSpPr>
              <p:cNvPr id="1189955" name="AutoShape 67"/>
              <p:cNvSpPr>
                <a:spLocks noChangeArrowheads="1"/>
              </p:cNvSpPr>
              <p:nvPr/>
            </p:nvSpPr>
            <p:spPr bwMode="auto">
              <a:xfrm>
                <a:off x="1200" y="720"/>
                <a:ext cx="576" cy="624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9956" name="Text Box 68"/>
              <p:cNvSpPr txBox="1">
                <a:spLocks noChangeArrowheads="1"/>
              </p:cNvSpPr>
              <p:nvPr/>
            </p:nvSpPr>
            <p:spPr bwMode="auto">
              <a:xfrm>
                <a:off x="1375" y="1354"/>
                <a:ext cx="280" cy="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  <a:r>
                  <a:rPr lang="en-US" baseline="-25000"/>
                  <a:t>1</a:t>
                </a:r>
              </a:p>
            </p:txBody>
          </p:sp>
        </p:grpSp>
      </p:grpSp>
      <p:grpSp>
        <p:nvGrpSpPr>
          <p:cNvPr id="1189967" name="Group 79"/>
          <p:cNvGrpSpPr>
            <a:grpSpLocks/>
          </p:cNvGrpSpPr>
          <p:nvPr/>
        </p:nvGrpSpPr>
        <p:grpSpPr bwMode="auto">
          <a:xfrm>
            <a:off x="990600" y="3657600"/>
            <a:ext cx="838200" cy="844550"/>
            <a:chOff x="864" y="1680"/>
            <a:chExt cx="528" cy="532"/>
          </a:xfrm>
        </p:grpSpPr>
        <p:sp>
          <p:nvSpPr>
            <p:cNvPr id="1189937" name="Rectangle 49"/>
            <p:cNvSpPr>
              <a:spLocks noChangeAspect="1" noChangeArrowheads="1"/>
            </p:cNvSpPr>
            <p:nvPr/>
          </p:nvSpPr>
          <p:spPr bwMode="auto">
            <a:xfrm>
              <a:off x="1048" y="1809"/>
              <a:ext cx="119" cy="108"/>
            </a:xfrm>
            <a:prstGeom prst="rect">
              <a:avLst/>
            </a:prstGeom>
            <a:solidFill>
              <a:srgbClr val="EF0129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189957" name="Group 69"/>
            <p:cNvGrpSpPr>
              <a:grpSpLocks/>
            </p:cNvGrpSpPr>
            <p:nvPr/>
          </p:nvGrpSpPr>
          <p:grpSpPr bwMode="auto">
            <a:xfrm>
              <a:off x="864" y="1680"/>
              <a:ext cx="528" cy="532"/>
              <a:chOff x="1200" y="720"/>
              <a:chExt cx="576" cy="1121"/>
            </a:xfrm>
          </p:grpSpPr>
          <p:sp>
            <p:nvSpPr>
              <p:cNvPr id="1189958" name="AutoShape 70"/>
              <p:cNvSpPr>
                <a:spLocks noChangeArrowheads="1"/>
              </p:cNvSpPr>
              <p:nvPr/>
            </p:nvSpPr>
            <p:spPr bwMode="auto">
              <a:xfrm>
                <a:off x="1200" y="720"/>
                <a:ext cx="576" cy="624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9959" name="Text Box 71"/>
              <p:cNvSpPr txBox="1">
                <a:spLocks noChangeArrowheads="1"/>
              </p:cNvSpPr>
              <p:nvPr/>
            </p:nvSpPr>
            <p:spPr bwMode="auto">
              <a:xfrm>
                <a:off x="1375" y="1354"/>
                <a:ext cx="280" cy="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  <a:r>
                  <a:rPr lang="en-US" baseline="-25000"/>
                  <a:t>2</a:t>
                </a:r>
              </a:p>
            </p:txBody>
          </p:sp>
        </p:grpSp>
      </p:grpSp>
      <p:grpSp>
        <p:nvGrpSpPr>
          <p:cNvPr id="1189960" name="Group 72"/>
          <p:cNvGrpSpPr>
            <a:grpSpLocks/>
          </p:cNvGrpSpPr>
          <p:nvPr/>
        </p:nvGrpSpPr>
        <p:grpSpPr bwMode="auto">
          <a:xfrm>
            <a:off x="2153135" y="2257425"/>
            <a:ext cx="838200" cy="844550"/>
            <a:chOff x="1200" y="720"/>
            <a:chExt cx="576" cy="1121"/>
          </a:xfrm>
        </p:grpSpPr>
        <p:sp>
          <p:nvSpPr>
            <p:cNvPr id="1189961" name="AutoShape 73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962" name="Text Box 74"/>
            <p:cNvSpPr txBox="1">
              <a:spLocks noChangeArrowheads="1"/>
            </p:cNvSpPr>
            <p:nvPr/>
          </p:nvSpPr>
          <p:spPr bwMode="auto">
            <a:xfrm>
              <a:off x="1375" y="1354"/>
              <a:ext cx="280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4</a:t>
              </a:r>
            </a:p>
          </p:txBody>
        </p:sp>
      </p:grpSp>
      <p:sp>
        <p:nvSpPr>
          <p:cNvPr id="1189943" name="Oval 55"/>
          <p:cNvSpPr>
            <a:spLocks noChangeAspect="1" noChangeArrowheads="1"/>
          </p:cNvSpPr>
          <p:nvPr/>
        </p:nvSpPr>
        <p:spPr bwMode="auto">
          <a:xfrm>
            <a:off x="1681163" y="2989263"/>
            <a:ext cx="276225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1189947" name="Rectangle 59"/>
          <p:cNvSpPr>
            <a:spLocks noChangeAspect="1" noChangeArrowheads="1"/>
          </p:cNvSpPr>
          <p:nvPr/>
        </p:nvSpPr>
        <p:spPr bwMode="auto">
          <a:xfrm>
            <a:off x="1435100" y="3378200"/>
            <a:ext cx="188913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9948" name="Rectangle 60"/>
          <p:cNvSpPr>
            <a:spLocks noChangeAspect="1" noChangeArrowheads="1"/>
          </p:cNvSpPr>
          <p:nvPr/>
        </p:nvSpPr>
        <p:spPr bwMode="auto">
          <a:xfrm>
            <a:off x="1909763" y="33782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89950" name="AutoShape 62"/>
          <p:cNvCxnSpPr>
            <a:cxnSpLocks noChangeAspect="1" noChangeShapeType="1"/>
            <a:endCxn id="1189947" idx="0"/>
          </p:cNvCxnSpPr>
          <p:nvPr/>
        </p:nvCxnSpPr>
        <p:spPr bwMode="auto">
          <a:xfrm flipH="1">
            <a:off x="1530350" y="3273425"/>
            <a:ext cx="204788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grpSp>
        <p:nvGrpSpPr>
          <p:cNvPr id="1189963" name="Group 75"/>
          <p:cNvGrpSpPr>
            <a:grpSpLocks/>
          </p:cNvGrpSpPr>
          <p:nvPr/>
        </p:nvGrpSpPr>
        <p:grpSpPr bwMode="auto">
          <a:xfrm>
            <a:off x="1219200" y="2954338"/>
            <a:ext cx="1143000" cy="973137"/>
            <a:chOff x="1200" y="720"/>
            <a:chExt cx="576" cy="1017"/>
          </a:xfrm>
        </p:grpSpPr>
        <p:sp>
          <p:nvSpPr>
            <p:cNvPr id="1189964" name="AutoShape 76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965" name="Text Box 77"/>
            <p:cNvSpPr txBox="1">
              <a:spLocks noChangeArrowheads="1"/>
            </p:cNvSpPr>
            <p:nvPr/>
          </p:nvSpPr>
          <p:spPr bwMode="auto">
            <a:xfrm>
              <a:off x="1375" y="1353"/>
              <a:ext cx="2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3</a:t>
              </a:r>
            </a:p>
          </p:txBody>
        </p:sp>
      </p:grpSp>
      <p:cxnSp>
        <p:nvCxnSpPr>
          <p:cNvPr id="1189971" name="AutoShape 83"/>
          <p:cNvCxnSpPr>
            <a:cxnSpLocks noChangeAspect="1" noChangeShapeType="1"/>
          </p:cNvCxnSpPr>
          <p:nvPr/>
        </p:nvCxnSpPr>
        <p:spPr bwMode="auto">
          <a:xfrm>
            <a:off x="6211888" y="4705350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9972" name="Oval 84"/>
          <p:cNvSpPr>
            <a:spLocks noChangeAspect="1" noChangeArrowheads="1"/>
          </p:cNvSpPr>
          <p:nvPr/>
        </p:nvSpPr>
        <p:spPr bwMode="auto">
          <a:xfrm>
            <a:off x="6775450" y="1447800"/>
            <a:ext cx="274638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1189973" name="Oval 85"/>
          <p:cNvSpPr>
            <a:spLocks noChangeAspect="1" noChangeArrowheads="1"/>
          </p:cNvSpPr>
          <p:nvPr/>
        </p:nvSpPr>
        <p:spPr bwMode="auto">
          <a:xfrm>
            <a:off x="7980363" y="2627313"/>
            <a:ext cx="355600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1189974" name="Oval 86"/>
          <p:cNvSpPr>
            <a:spLocks noChangeAspect="1" noChangeArrowheads="1"/>
          </p:cNvSpPr>
          <p:nvPr/>
        </p:nvSpPr>
        <p:spPr bwMode="auto">
          <a:xfrm>
            <a:off x="7249843" y="1901826"/>
            <a:ext cx="354013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10</a:t>
            </a:r>
          </a:p>
        </p:txBody>
      </p:sp>
      <p:cxnSp>
        <p:nvCxnSpPr>
          <p:cNvPr id="1189978" name="AutoShape 90"/>
          <p:cNvCxnSpPr>
            <a:cxnSpLocks noChangeAspect="1" noChangeShapeType="1"/>
            <a:stCxn id="1189992" idx="4"/>
          </p:cNvCxnSpPr>
          <p:nvPr/>
        </p:nvCxnSpPr>
        <p:spPr bwMode="auto">
          <a:xfrm>
            <a:off x="6346826" y="2366169"/>
            <a:ext cx="371475" cy="2984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9979" name="AutoShape 91"/>
          <p:cNvCxnSpPr>
            <a:cxnSpLocks noChangeAspect="1" noChangeShapeType="1"/>
            <a:stCxn id="1189974" idx="4"/>
            <a:endCxn id="1189985" idx="1"/>
          </p:cNvCxnSpPr>
          <p:nvPr/>
        </p:nvCxnSpPr>
        <p:spPr bwMode="auto">
          <a:xfrm flipH="1">
            <a:off x="7312025" y="2198688"/>
            <a:ext cx="114825" cy="39608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9982" name="AutoShape 94"/>
          <p:cNvCxnSpPr>
            <a:cxnSpLocks noChangeAspect="1" noChangeShapeType="1"/>
            <a:stCxn id="1189973" idx="3"/>
            <a:endCxn id="1189989" idx="1"/>
          </p:cNvCxnSpPr>
          <p:nvPr/>
        </p:nvCxnSpPr>
        <p:spPr bwMode="auto">
          <a:xfrm flipH="1">
            <a:off x="7616825" y="2881313"/>
            <a:ext cx="415925" cy="25876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9984" name="Rectangle 96"/>
          <p:cNvSpPr>
            <a:spLocks noChangeAspect="1" noChangeArrowheads="1"/>
          </p:cNvSpPr>
          <p:nvPr/>
        </p:nvSpPr>
        <p:spPr bwMode="auto">
          <a:xfrm>
            <a:off x="6501864" y="2515299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9985" name="Rectangle 97"/>
          <p:cNvSpPr>
            <a:spLocks noChangeAspect="1" noChangeArrowheads="1"/>
          </p:cNvSpPr>
          <p:nvPr/>
        </p:nvSpPr>
        <p:spPr bwMode="auto">
          <a:xfrm>
            <a:off x="7312025" y="25098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9986" name="Rectangle 98"/>
          <p:cNvSpPr>
            <a:spLocks noChangeAspect="1" noChangeArrowheads="1"/>
          </p:cNvSpPr>
          <p:nvPr/>
        </p:nvSpPr>
        <p:spPr bwMode="auto">
          <a:xfrm>
            <a:off x="8319845" y="2932112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89987" name="AutoShape 99"/>
          <p:cNvCxnSpPr>
            <a:cxnSpLocks noChangeAspect="1" noChangeShapeType="1"/>
            <a:endCxn id="1189990" idx="5"/>
          </p:cNvCxnSpPr>
          <p:nvPr/>
        </p:nvCxnSpPr>
        <p:spPr bwMode="auto">
          <a:xfrm flipH="1" flipV="1">
            <a:off x="5302250" y="3681413"/>
            <a:ext cx="220663" cy="20796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9988" name="AutoShape 100"/>
          <p:cNvCxnSpPr>
            <a:cxnSpLocks noChangeAspect="1" noChangeShapeType="1"/>
          </p:cNvCxnSpPr>
          <p:nvPr/>
        </p:nvCxnSpPr>
        <p:spPr bwMode="auto">
          <a:xfrm>
            <a:off x="6630988" y="4705350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9989" name="Rectangle 101"/>
          <p:cNvSpPr>
            <a:spLocks noChangeAspect="1" noChangeArrowheads="1"/>
          </p:cNvSpPr>
          <p:nvPr/>
        </p:nvSpPr>
        <p:spPr bwMode="auto">
          <a:xfrm>
            <a:off x="7616825" y="305435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9990" name="Oval 102"/>
          <p:cNvSpPr>
            <a:spLocks noChangeAspect="1" noChangeArrowheads="1"/>
          </p:cNvSpPr>
          <p:nvPr/>
        </p:nvSpPr>
        <p:spPr bwMode="auto">
          <a:xfrm>
            <a:off x="5067300" y="3429000"/>
            <a:ext cx="274638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3</a:t>
            </a:r>
          </a:p>
        </p:txBody>
      </p:sp>
      <p:sp>
        <p:nvSpPr>
          <p:cNvPr id="1189991" name="Oval 103"/>
          <p:cNvSpPr>
            <a:spLocks noChangeAspect="1" noChangeArrowheads="1"/>
          </p:cNvSpPr>
          <p:nvPr/>
        </p:nvSpPr>
        <p:spPr bwMode="auto">
          <a:xfrm>
            <a:off x="5666179" y="2732302"/>
            <a:ext cx="274638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1189992" name="Oval 104"/>
          <p:cNvSpPr>
            <a:spLocks noChangeAspect="1" noChangeArrowheads="1"/>
          </p:cNvSpPr>
          <p:nvPr/>
        </p:nvSpPr>
        <p:spPr bwMode="auto">
          <a:xfrm>
            <a:off x="6208714" y="2069307"/>
            <a:ext cx="274637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1189993" name="Text Box 105"/>
          <p:cNvSpPr txBox="1">
            <a:spLocks noChangeArrowheads="1"/>
          </p:cNvSpPr>
          <p:nvPr/>
        </p:nvSpPr>
        <p:spPr bwMode="auto">
          <a:xfrm>
            <a:off x="4762500" y="4662488"/>
            <a:ext cx="2514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Begin another splaying</a:t>
            </a:r>
          </a:p>
        </p:txBody>
      </p:sp>
      <p:grpSp>
        <p:nvGrpSpPr>
          <p:cNvPr id="1189996" name="Group 108"/>
          <p:cNvGrpSpPr>
            <a:grpSpLocks/>
          </p:cNvGrpSpPr>
          <p:nvPr/>
        </p:nvGrpSpPr>
        <p:grpSpPr bwMode="auto">
          <a:xfrm>
            <a:off x="4495800" y="3352800"/>
            <a:ext cx="1371600" cy="1000125"/>
            <a:chOff x="1200" y="720"/>
            <a:chExt cx="576" cy="1002"/>
          </a:xfrm>
        </p:grpSpPr>
        <p:sp>
          <p:nvSpPr>
            <p:cNvPr id="1189997" name="AutoShape 109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998" name="Text Box 110"/>
            <p:cNvSpPr txBox="1">
              <a:spLocks noChangeArrowheads="1"/>
            </p:cNvSpPr>
            <p:nvPr/>
          </p:nvSpPr>
          <p:spPr bwMode="auto">
            <a:xfrm>
              <a:off x="1375" y="1355"/>
              <a:ext cx="172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1</a:t>
              </a:r>
            </a:p>
          </p:txBody>
        </p:sp>
      </p:grpSp>
      <p:sp>
        <p:nvSpPr>
          <p:cNvPr id="1190000" name="Rectangle 112"/>
          <p:cNvSpPr>
            <a:spLocks noChangeAspect="1" noChangeArrowheads="1"/>
          </p:cNvSpPr>
          <p:nvPr/>
        </p:nvSpPr>
        <p:spPr bwMode="auto">
          <a:xfrm>
            <a:off x="5511800" y="3862388"/>
            <a:ext cx="188913" cy="171450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190001" name="Group 113"/>
          <p:cNvGrpSpPr>
            <a:grpSpLocks/>
          </p:cNvGrpSpPr>
          <p:nvPr/>
        </p:nvGrpSpPr>
        <p:grpSpPr bwMode="auto">
          <a:xfrm>
            <a:off x="5486400" y="3124200"/>
            <a:ext cx="1219200" cy="844550"/>
            <a:chOff x="1200" y="720"/>
            <a:chExt cx="576" cy="1121"/>
          </a:xfrm>
        </p:grpSpPr>
        <p:sp>
          <p:nvSpPr>
            <p:cNvPr id="1190002" name="AutoShape 114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0003" name="Text Box 115"/>
            <p:cNvSpPr txBox="1">
              <a:spLocks noChangeArrowheads="1"/>
            </p:cNvSpPr>
            <p:nvPr/>
          </p:nvSpPr>
          <p:spPr bwMode="auto">
            <a:xfrm>
              <a:off x="1375" y="1354"/>
              <a:ext cx="1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1190004" name="Group 116"/>
          <p:cNvGrpSpPr>
            <a:grpSpLocks/>
          </p:cNvGrpSpPr>
          <p:nvPr/>
        </p:nvGrpSpPr>
        <p:grpSpPr bwMode="auto">
          <a:xfrm>
            <a:off x="7088188" y="1785938"/>
            <a:ext cx="1446212" cy="1663700"/>
            <a:chOff x="1200" y="720"/>
            <a:chExt cx="576" cy="813"/>
          </a:xfrm>
        </p:grpSpPr>
        <p:sp>
          <p:nvSpPr>
            <p:cNvPr id="1190005" name="AutoShape 117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0006" name="Text Box 118"/>
            <p:cNvSpPr txBox="1">
              <a:spLocks noChangeArrowheads="1"/>
            </p:cNvSpPr>
            <p:nvPr/>
          </p:nvSpPr>
          <p:spPr bwMode="auto">
            <a:xfrm>
              <a:off x="1375" y="1353"/>
              <a:ext cx="28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4</a:t>
              </a:r>
            </a:p>
          </p:txBody>
        </p:sp>
      </p:grpSp>
      <p:sp>
        <p:nvSpPr>
          <p:cNvPr id="1190007" name="Oval 119"/>
          <p:cNvSpPr>
            <a:spLocks noChangeAspect="1" noChangeArrowheads="1"/>
          </p:cNvSpPr>
          <p:nvPr/>
        </p:nvSpPr>
        <p:spPr bwMode="auto">
          <a:xfrm>
            <a:off x="5910263" y="2989263"/>
            <a:ext cx="276225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1190008" name="Rectangle 120"/>
          <p:cNvSpPr>
            <a:spLocks noChangeAspect="1" noChangeArrowheads="1"/>
          </p:cNvSpPr>
          <p:nvPr/>
        </p:nvSpPr>
        <p:spPr bwMode="auto">
          <a:xfrm>
            <a:off x="5664200" y="3378200"/>
            <a:ext cx="188913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0009" name="Rectangle 121"/>
          <p:cNvSpPr>
            <a:spLocks noChangeAspect="1" noChangeArrowheads="1"/>
          </p:cNvSpPr>
          <p:nvPr/>
        </p:nvSpPr>
        <p:spPr bwMode="auto">
          <a:xfrm>
            <a:off x="6138863" y="33782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90011" name="AutoShape 123"/>
          <p:cNvCxnSpPr>
            <a:cxnSpLocks noChangeAspect="1" noChangeShapeType="1"/>
            <a:endCxn id="1190008" idx="0"/>
          </p:cNvCxnSpPr>
          <p:nvPr/>
        </p:nvCxnSpPr>
        <p:spPr bwMode="auto">
          <a:xfrm flipH="1">
            <a:off x="5759450" y="3273425"/>
            <a:ext cx="204788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grpSp>
        <p:nvGrpSpPr>
          <p:cNvPr id="1190017" name="Group 129"/>
          <p:cNvGrpSpPr>
            <a:grpSpLocks/>
          </p:cNvGrpSpPr>
          <p:nvPr/>
        </p:nvGrpSpPr>
        <p:grpSpPr bwMode="auto">
          <a:xfrm>
            <a:off x="6096000" y="2514600"/>
            <a:ext cx="838200" cy="593725"/>
            <a:chOff x="3432" y="1861"/>
            <a:chExt cx="720" cy="999"/>
          </a:xfrm>
        </p:grpSpPr>
        <p:sp>
          <p:nvSpPr>
            <p:cNvPr id="1190013" name="AutoShape 125"/>
            <p:cNvSpPr>
              <a:spLocks noChangeArrowheads="1"/>
            </p:cNvSpPr>
            <p:nvPr/>
          </p:nvSpPr>
          <p:spPr bwMode="auto">
            <a:xfrm>
              <a:off x="3432" y="1861"/>
              <a:ext cx="720" cy="37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0014" name="Text Box 126"/>
            <p:cNvSpPr txBox="1">
              <a:spLocks noChangeArrowheads="1"/>
            </p:cNvSpPr>
            <p:nvPr/>
          </p:nvSpPr>
          <p:spPr bwMode="auto">
            <a:xfrm>
              <a:off x="3650" y="2243"/>
              <a:ext cx="351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1190018" name="Freeform 130"/>
          <p:cNvSpPr>
            <a:spLocks/>
          </p:cNvSpPr>
          <p:nvPr/>
        </p:nvSpPr>
        <p:spPr bwMode="auto">
          <a:xfrm>
            <a:off x="5221960" y="1333740"/>
            <a:ext cx="2168525" cy="1827212"/>
          </a:xfrm>
          <a:custGeom>
            <a:avLst/>
            <a:gdLst/>
            <a:ahLst/>
            <a:cxnLst>
              <a:cxn ang="0">
                <a:pos x="1333" y="0"/>
              </a:cxn>
              <a:cxn ang="0">
                <a:pos x="922" y="33"/>
              </a:cxn>
              <a:cxn ang="0">
                <a:pos x="766" y="74"/>
              </a:cxn>
              <a:cxn ang="0">
                <a:pos x="667" y="115"/>
              </a:cxn>
              <a:cxn ang="0">
                <a:pos x="601" y="148"/>
              </a:cxn>
              <a:cxn ang="0">
                <a:pos x="412" y="247"/>
              </a:cxn>
              <a:cxn ang="0">
                <a:pos x="362" y="280"/>
              </a:cxn>
              <a:cxn ang="0">
                <a:pos x="329" y="305"/>
              </a:cxn>
              <a:cxn ang="0">
                <a:pos x="288" y="321"/>
              </a:cxn>
              <a:cxn ang="0">
                <a:pos x="222" y="371"/>
              </a:cxn>
              <a:cxn ang="0">
                <a:pos x="157" y="403"/>
              </a:cxn>
              <a:cxn ang="0">
                <a:pos x="41" y="535"/>
              </a:cxn>
              <a:cxn ang="0">
                <a:pos x="0" y="675"/>
              </a:cxn>
              <a:cxn ang="0">
                <a:pos x="9" y="963"/>
              </a:cxn>
              <a:cxn ang="0">
                <a:pos x="255" y="1119"/>
              </a:cxn>
              <a:cxn ang="0">
                <a:pos x="453" y="1037"/>
              </a:cxn>
              <a:cxn ang="0">
                <a:pos x="593" y="872"/>
              </a:cxn>
              <a:cxn ang="0">
                <a:pos x="626" y="848"/>
              </a:cxn>
              <a:cxn ang="0">
                <a:pos x="683" y="766"/>
              </a:cxn>
              <a:cxn ang="0">
                <a:pos x="716" y="741"/>
              </a:cxn>
              <a:cxn ang="0">
                <a:pos x="823" y="634"/>
              </a:cxn>
              <a:cxn ang="0">
                <a:pos x="922" y="552"/>
              </a:cxn>
              <a:cxn ang="0">
                <a:pos x="988" y="527"/>
              </a:cxn>
              <a:cxn ang="0">
                <a:pos x="1054" y="494"/>
              </a:cxn>
              <a:cxn ang="0">
                <a:pos x="1086" y="478"/>
              </a:cxn>
              <a:cxn ang="0">
                <a:pos x="1284" y="428"/>
              </a:cxn>
              <a:cxn ang="0">
                <a:pos x="1309" y="66"/>
              </a:cxn>
              <a:cxn ang="0">
                <a:pos x="1350" y="33"/>
              </a:cxn>
              <a:cxn ang="0">
                <a:pos x="1333" y="0"/>
              </a:cxn>
            </a:cxnLst>
            <a:rect l="0" t="0" r="r" b="b"/>
            <a:pathLst>
              <a:path w="1366" h="1151">
                <a:moveTo>
                  <a:pt x="1333" y="0"/>
                </a:moveTo>
                <a:cubicBezTo>
                  <a:pt x="1182" y="8"/>
                  <a:pt x="1061" y="6"/>
                  <a:pt x="922" y="33"/>
                </a:cubicBezTo>
                <a:cubicBezTo>
                  <a:pt x="872" y="54"/>
                  <a:pt x="819" y="64"/>
                  <a:pt x="766" y="74"/>
                </a:cubicBezTo>
                <a:cubicBezTo>
                  <a:pt x="734" y="90"/>
                  <a:pt x="698" y="98"/>
                  <a:pt x="667" y="115"/>
                </a:cubicBezTo>
                <a:cubicBezTo>
                  <a:pt x="598" y="153"/>
                  <a:pt x="670" y="131"/>
                  <a:pt x="601" y="148"/>
                </a:cubicBezTo>
                <a:cubicBezTo>
                  <a:pt x="538" y="180"/>
                  <a:pt x="474" y="214"/>
                  <a:pt x="412" y="247"/>
                </a:cubicBezTo>
                <a:cubicBezTo>
                  <a:pt x="394" y="256"/>
                  <a:pt x="378" y="268"/>
                  <a:pt x="362" y="280"/>
                </a:cubicBezTo>
                <a:cubicBezTo>
                  <a:pt x="351" y="288"/>
                  <a:pt x="341" y="298"/>
                  <a:pt x="329" y="305"/>
                </a:cubicBezTo>
                <a:cubicBezTo>
                  <a:pt x="316" y="312"/>
                  <a:pt x="300" y="313"/>
                  <a:pt x="288" y="321"/>
                </a:cubicBezTo>
                <a:cubicBezTo>
                  <a:pt x="265" y="335"/>
                  <a:pt x="247" y="359"/>
                  <a:pt x="222" y="371"/>
                </a:cubicBezTo>
                <a:cubicBezTo>
                  <a:pt x="200" y="382"/>
                  <a:pt x="157" y="403"/>
                  <a:pt x="157" y="403"/>
                </a:cubicBezTo>
                <a:cubicBezTo>
                  <a:pt x="114" y="446"/>
                  <a:pt x="75" y="485"/>
                  <a:pt x="41" y="535"/>
                </a:cubicBezTo>
                <a:cubicBezTo>
                  <a:pt x="26" y="583"/>
                  <a:pt x="11" y="625"/>
                  <a:pt x="0" y="675"/>
                </a:cubicBezTo>
                <a:cubicBezTo>
                  <a:pt x="3" y="771"/>
                  <a:pt x="4" y="867"/>
                  <a:pt x="9" y="963"/>
                </a:cubicBezTo>
                <a:cubicBezTo>
                  <a:pt x="14" y="1061"/>
                  <a:pt x="180" y="1109"/>
                  <a:pt x="255" y="1119"/>
                </a:cubicBezTo>
                <a:cubicBezTo>
                  <a:pt x="344" y="1151"/>
                  <a:pt x="396" y="1094"/>
                  <a:pt x="453" y="1037"/>
                </a:cubicBezTo>
                <a:cubicBezTo>
                  <a:pt x="480" y="980"/>
                  <a:pt x="549" y="916"/>
                  <a:pt x="593" y="872"/>
                </a:cubicBezTo>
                <a:cubicBezTo>
                  <a:pt x="603" y="862"/>
                  <a:pt x="617" y="858"/>
                  <a:pt x="626" y="848"/>
                </a:cubicBezTo>
                <a:cubicBezTo>
                  <a:pt x="636" y="837"/>
                  <a:pt x="669" y="788"/>
                  <a:pt x="683" y="766"/>
                </a:cubicBezTo>
                <a:cubicBezTo>
                  <a:pt x="691" y="755"/>
                  <a:pt x="706" y="751"/>
                  <a:pt x="716" y="741"/>
                </a:cubicBezTo>
                <a:cubicBezTo>
                  <a:pt x="752" y="705"/>
                  <a:pt x="779" y="662"/>
                  <a:pt x="823" y="634"/>
                </a:cubicBezTo>
                <a:cubicBezTo>
                  <a:pt x="851" y="597"/>
                  <a:pt x="883" y="577"/>
                  <a:pt x="922" y="552"/>
                </a:cubicBezTo>
                <a:cubicBezTo>
                  <a:pt x="942" y="539"/>
                  <a:pt x="988" y="527"/>
                  <a:pt x="988" y="527"/>
                </a:cubicBezTo>
                <a:cubicBezTo>
                  <a:pt x="1030" y="483"/>
                  <a:pt x="991" y="515"/>
                  <a:pt x="1054" y="494"/>
                </a:cubicBezTo>
                <a:cubicBezTo>
                  <a:pt x="1065" y="490"/>
                  <a:pt x="1075" y="482"/>
                  <a:pt x="1086" y="478"/>
                </a:cubicBezTo>
                <a:cubicBezTo>
                  <a:pt x="1150" y="456"/>
                  <a:pt x="1219" y="449"/>
                  <a:pt x="1284" y="428"/>
                </a:cubicBezTo>
                <a:cubicBezTo>
                  <a:pt x="1363" y="305"/>
                  <a:pt x="1273" y="455"/>
                  <a:pt x="1309" y="66"/>
                </a:cubicBezTo>
                <a:cubicBezTo>
                  <a:pt x="1311" y="49"/>
                  <a:pt x="1338" y="45"/>
                  <a:pt x="1350" y="33"/>
                </a:cubicBezTo>
                <a:cubicBezTo>
                  <a:pt x="1361" y="0"/>
                  <a:pt x="1366" y="11"/>
                  <a:pt x="1333" y="0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1990" name="AutoShape 54"/>
          <p:cNvCxnSpPr>
            <a:cxnSpLocks noChangeAspect="1" noChangeShapeType="1"/>
            <a:stCxn id="1191986" idx="5"/>
            <a:endCxn id="1192037" idx="3"/>
          </p:cNvCxnSpPr>
          <p:nvPr/>
        </p:nvCxnSpPr>
        <p:spPr bwMode="auto">
          <a:xfrm>
            <a:off x="4097599" y="1530531"/>
            <a:ext cx="1920614" cy="21786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92031" name="Oval 95"/>
          <p:cNvSpPr>
            <a:spLocks noChangeAspect="1" noChangeArrowheads="1"/>
          </p:cNvSpPr>
          <p:nvPr/>
        </p:nvSpPr>
        <p:spPr bwMode="auto">
          <a:xfrm>
            <a:off x="5018882" y="2656987"/>
            <a:ext cx="354012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10</a:t>
            </a: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DA73-1EBF-477A-9879-159D4F0128A4}" type="slidenum">
              <a:rPr lang="en-US"/>
              <a:pPr/>
              <a:t>72</a:t>
            </a:fld>
            <a:endParaRPr lang="en-US"/>
          </a:p>
        </p:txBody>
      </p:sp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477000" cy="762000"/>
          </a:xfrm>
        </p:spPr>
        <p:txBody>
          <a:bodyPr/>
          <a:lstStyle/>
          <a:p>
            <a:r>
              <a:rPr lang="en-US" sz="3600" dirty="0"/>
              <a:t>Deleting the Root (4)</a:t>
            </a:r>
          </a:p>
        </p:txBody>
      </p:sp>
      <p:cxnSp>
        <p:nvCxnSpPr>
          <p:cNvPr id="1191939" name="AutoShape 3"/>
          <p:cNvCxnSpPr>
            <a:cxnSpLocks noChangeAspect="1" noChangeShapeType="1"/>
          </p:cNvCxnSpPr>
          <p:nvPr/>
        </p:nvCxnSpPr>
        <p:spPr bwMode="auto">
          <a:xfrm>
            <a:off x="1982788" y="4705350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91956" name="AutoShape 20"/>
          <p:cNvCxnSpPr>
            <a:cxnSpLocks noChangeAspect="1" noChangeShapeType="1"/>
          </p:cNvCxnSpPr>
          <p:nvPr/>
        </p:nvCxnSpPr>
        <p:spPr bwMode="auto">
          <a:xfrm>
            <a:off x="2401888" y="4705350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91961" name="Text Box 25"/>
          <p:cNvSpPr txBox="1">
            <a:spLocks noChangeArrowheads="1"/>
          </p:cNvSpPr>
          <p:nvPr/>
        </p:nvSpPr>
        <p:spPr bwMode="auto">
          <a:xfrm>
            <a:off x="2743200" y="43434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</a:rPr>
              <a:t>splaying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complete</a:t>
            </a:r>
          </a:p>
        </p:txBody>
      </p:sp>
      <p:cxnSp>
        <p:nvCxnSpPr>
          <p:cNvPr id="1191985" name="AutoShape 49"/>
          <p:cNvCxnSpPr>
            <a:cxnSpLocks noChangeAspect="1" noChangeShapeType="1"/>
          </p:cNvCxnSpPr>
          <p:nvPr/>
        </p:nvCxnSpPr>
        <p:spPr bwMode="auto">
          <a:xfrm>
            <a:off x="3316288" y="4705350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91986" name="Oval 50"/>
          <p:cNvSpPr>
            <a:spLocks noChangeAspect="1" noChangeArrowheads="1"/>
          </p:cNvSpPr>
          <p:nvPr/>
        </p:nvSpPr>
        <p:spPr bwMode="auto">
          <a:xfrm>
            <a:off x="3863181" y="1277143"/>
            <a:ext cx="274638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1191988" name="Oval 52"/>
          <p:cNvSpPr>
            <a:spLocks noChangeAspect="1" noChangeArrowheads="1"/>
          </p:cNvSpPr>
          <p:nvPr/>
        </p:nvSpPr>
        <p:spPr bwMode="auto">
          <a:xfrm>
            <a:off x="4566806" y="2133601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7</a:t>
            </a:r>
          </a:p>
        </p:txBody>
      </p:sp>
      <p:cxnSp>
        <p:nvCxnSpPr>
          <p:cNvPr id="1191989" name="AutoShape 53"/>
          <p:cNvCxnSpPr>
            <a:cxnSpLocks noChangeAspect="1" noChangeShapeType="1"/>
            <a:stCxn id="1191986" idx="3"/>
            <a:endCxn id="1192008" idx="0"/>
          </p:cNvCxnSpPr>
          <p:nvPr/>
        </p:nvCxnSpPr>
        <p:spPr bwMode="auto">
          <a:xfrm flipH="1">
            <a:off x="1543050" y="1530531"/>
            <a:ext cx="2360351" cy="184766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91992" name="AutoShape 56"/>
          <p:cNvCxnSpPr>
            <a:cxnSpLocks noChangeAspect="1" noChangeShapeType="1"/>
            <a:stCxn id="1192006" idx="4"/>
            <a:endCxn id="1192021" idx="0"/>
          </p:cNvCxnSpPr>
          <p:nvPr/>
        </p:nvCxnSpPr>
        <p:spPr bwMode="auto">
          <a:xfrm>
            <a:off x="2714837" y="2681949"/>
            <a:ext cx="623676" cy="6962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91993" name="AutoShape 57"/>
          <p:cNvCxnSpPr>
            <a:cxnSpLocks noChangeAspect="1" noChangeShapeType="1"/>
            <a:stCxn id="1191988" idx="4"/>
            <a:endCxn id="1191999" idx="1"/>
          </p:cNvCxnSpPr>
          <p:nvPr/>
        </p:nvCxnSpPr>
        <p:spPr bwMode="auto">
          <a:xfrm flipH="1">
            <a:off x="4416425" y="2428876"/>
            <a:ext cx="287700" cy="16589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91999" name="Rectangle 63"/>
          <p:cNvSpPr>
            <a:spLocks noChangeAspect="1" noChangeArrowheads="1"/>
          </p:cNvSpPr>
          <p:nvPr/>
        </p:nvSpPr>
        <p:spPr bwMode="auto">
          <a:xfrm>
            <a:off x="4416425" y="25098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92001" name="AutoShape 65"/>
          <p:cNvCxnSpPr>
            <a:cxnSpLocks noChangeAspect="1" noChangeShapeType="1"/>
            <a:endCxn id="1192004" idx="5"/>
          </p:cNvCxnSpPr>
          <p:nvPr/>
        </p:nvCxnSpPr>
        <p:spPr bwMode="auto">
          <a:xfrm flipH="1" flipV="1">
            <a:off x="1911350" y="3224213"/>
            <a:ext cx="220663" cy="20796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92002" name="AutoShape 66"/>
          <p:cNvCxnSpPr>
            <a:cxnSpLocks noChangeAspect="1" noChangeShapeType="1"/>
          </p:cNvCxnSpPr>
          <p:nvPr/>
        </p:nvCxnSpPr>
        <p:spPr bwMode="auto">
          <a:xfrm>
            <a:off x="3735388" y="4705350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92004" name="Oval 68"/>
          <p:cNvSpPr>
            <a:spLocks noChangeAspect="1" noChangeArrowheads="1"/>
          </p:cNvSpPr>
          <p:nvPr/>
        </p:nvSpPr>
        <p:spPr bwMode="auto">
          <a:xfrm>
            <a:off x="1676400" y="2971800"/>
            <a:ext cx="274638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3</a:t>
            </a:r>
          </a:p>
        </p:txBody>
      </p:sp>
      <p:sp>
        <p:nvSpPr>
          <p:cNvPr id="1192006" name="Oval 70"/>
          <p:cNvSpPr>
            <a:spLocks noChangeAspect="1" noChangeArrowheads="1"/>
          </p:cNvSpPr>
          <p:nvPr/>
        </p:nvSpPr>
        <p:spPr bwMode="auto">
          <a:xfrm>
            <a:off x="2577518" y="2385086"/>
            <a:ext cx="274638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1192008" name="Rectangle 72"/>
          <p:cNvSpPr>
            <a:spLocks noChangeAspect="1" noChangeArrowheads="1"/>
          </p:cNvSpPr>
          <p:nvPr/>
        </p:nvSpPr>
        <p:spPr bwMode="auto">
          <a:xfrm>
            <a:off x="1447800" y="33782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192009" name="Group 73"/>
          <p:cNvGrpSpPr>
            <a:grpSpLocks/>
          </p:cNvGrpSpPr>
          <p:nvPr/>
        </p:nvGrpSpPr>
        <p:grpSpPr bwMode="auto">
          <a:xfrm>
            <a:off x="1219200" y="2886075"/>
            <a:ext cx="1371600" cy="1000125"/>
            <a:chOff x="1200" y="720"/>
            <a:chExt cx="576" cy="1002"/>
          </a:xfrm>
        </p:grpSpPr>
        <p:sp>
          <p:nvSpPr>
            <p:cNvPr id="1192010" name="AutoShape 74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2011" name="Text Box 75"/>
            <p:cNvSpPr txBox="1">
              <a:spLocks noChangeArrowheads="1"/>
            </p:cNvSpPr>
            <p:nvPr/>
          </p:nvSpPr>
          <p:spPr bwMode="auto">
            <a:xfrm>
              <a:off x="1375" y="1355"/>
              <a:ext cx="172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1</a:t>
              </a:r>
            </a:p>
          </p:txBody>
        </p:sp>
      </p:grpSp>
      <p:sp>
        <p:nvSpPr>
          <p:cNvPr id="1192012" name="Rectangle 76"/>
          <p:cNvSpPr>
            <a:spLocks noChangeAspect="1" noChangeArrowheads="1"/>
          </p:cNvSpPr>
          <p:nvPr/>
        </p:nvSpPr>
        <p:spPr bwMode="auto">
          <a:xfrm>
            <a:off x="2057400" y="3352800"/>
            <a:ext cx="188913" cy="171450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192013" name="Group 77"/>
          <p:cNvGrpSpPr>
            <a:grpSpLocks/>
          </p:cNvGrpSpPr>
          <p:nvPr/>
        </p:nvGrpSpPr>
        <p:grpSpPr bwMode="auto">
          <a:xfrm>
            <a:off x="2590800" y="3124200"/>
            <a:ext cx="1219200" cy="844550"/>
            <a:chOff x="1200" y="720"/>
            <a:chExt cx="576" cy="1121"/>
          </a:xfrm>
        </p:grpSpPr>
        <p:sp>
          <p:nvSpPr>
            <p:cNvPr id="1192014" name="AutoShape 78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2015" name="Text Box 79"/>
            <p:cNvSpPr txBox="1">
              <a:spLocks noChangeArrowheads="1"/>
            </p:cNvSpPr>
            <p:nvPr/>
          </p:nvSpPr>
          <p:spPr bwMode="auto">
            <a:xfrm>
              <a:off x="1375" y="1354"/>
              <a:ext cx="1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1192019" name="Oval 83"/>
          <p:cNvSpPr>
            <a:spLocks noChangeAspect="1" noChangeArrowheads="1"/>
          </p:cNvSpPr>
          <p:nvPr/>
        </p:nvSpPr>
        <p:spPr bwMode="auto">
          <a:xfrm>
            <a:off x="3014663" y="2989263"/>
            <a:ext cx="276225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1192020" name="Rectangle 84"/>
          <p:cNvSpPr>
            <a:spLocks noChangeAspect="1" noChangeArrowheads="1"/>
          </p:cNvSpPr>
          <p:nvPr/>
        </p:nvSpPr>
        <p:spPr bwMode="auto">
          <a:xfrm>
            <a:off x="2768600" y="3378200"/>
            <a:ext cx="188913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2021" name="Rectangle 85"/>
          <p:cNvSpPr>
            <a:spLocks noChangeAspect="1" noChangeArrowheads="1"/>
          </p:cNvSpPr>
          <p:nvPr/>
        </p:nvSpPr>
        <p:spPr bwMode="auto">
          <a:xfrm>
            <a:off x="3243263" y="33782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92023" name="AutoShape 87"/>
          <p:cNvCxnSpPr>
            <a:cxnSpLocks noChangeAspect="1" noChangeShapeType="1"/>
            <a:endCxn id="1192020" idx="0"/>
          </p:cNvCxnSpPr>
          <p:nvPr/>
        </p:nvCxnSpPr>
        <p:spPr bwMode="auto">
          <a:xfrm flipH="1">
            <a:off x="2863850" y="3273425"/>
            <a:ext cx="204788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grpSp>
        <p:nvGrpSpPr>
          <p:cNvPr id="1192024" name="Group 88"/>
          <p:cNvGrpSpPr>
            <a:grpSpLocks/>
          </p:cNvGrpSpPr>
          <p:nvPr/>
        </p:nvGrpSpPr>
        <p:grpSpPr bwMode="auto">
          <a:xfrm>
            <a:off x="4038600" y="2454275"/>
            <a:ext cx="838200" cy="593725"/>
            <a:chOff x="3432" y="1861"/>
            <a:chExt cx="720" cy="999"/>
          </a:xfrm>
        </p:grpSpPr>
        <p:sp>
          <p:nvSpPr>
            <p:cNvPr id="1192025" name="AutoShape 89"/>
            <p:cNvSpPr>
              <a:spLocks noChangeArrowheads="1"/>
            </p:cNvSpPr>
            <p:nvPr/>
          </p:nvSpPr>
          <p:spPr bwMode="auto">
            <a:xfrm>
              <a:off x="3432" y="1861"/>
              <a:ext cx="720" cy="37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2026" name="Text Box 90"/>
            <p:cNvSpPr txBox="1">
              <a:spLocks noChangeArrowheads="1"/>
            </p:cNvSpPr>
            <p:nvPr/>
          </p:nvSpPr>
          <p:spPr bwMode="auto">
            <a:xfrm>
              <a:off x="3650" y="2243"/>
              <a:ext cx="351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1192030" name="Oval 94"/>
          <p:cNvSpPr>
            <a:spLocks noChangeAspect="1" noChangeArrowheads="1"/>
          </p:cNvSpPr>
          <p:nvPr/>
        </p:nvSpPr>
        <p:spPr bwMode="auto">
          <a:xfrm>
            <a:off x="5464175" y="3203575"/>
            <a:ext cx="355600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11</a:t>
            </a:r>
          </a:p>
        </p:txBody>
      </p:sp>
      <p:cxnSp>
        <p:nvCxnSpPr>
          <p:cNvPr id="1192032" name="AutoShape 96"/>
          <p:cNvCxnSpPr>
            <a:cxnSpLocks noChangeAspect="1" noChangeShapeType="1"/>
            <a:stCxn id="1192031" idx="4"/>
            <a:endCxn id="1192036" idx="1"/>
          </p:cNvCxnSpPr>
          <p:nvPr/>
        </p:nvCxnSpPr>
        <p:spPr bwMode="auto">
          <a:xfrm flipH="1">
            <a:off x="4795838" y="2953850"/>
            <a:ext cx="400050" cy="21718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92034" name="AutoShape 98"/>
          <p:cNvCxnSpPr>
            <a:cxnSpLocks noChangeAspect="1" noChangeShapeType="1"/>
            <a:stCxn id="1192030" idx="3"/>
            <a:endCxn id="1192038" idx="1"/>
          </p:cNvCxnSpPr>
          <p:nvPr/>
        </p:nvCxnSpPr>
        <p:spPr bwMode="auto">
          <a:xfrm flipH="1">
            <a:off x="5100638" y="3457575"/>
            <a:ext cx="415925" cy="2587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92036" name="Rectangle 100"/>
          <p:cNvSpPr>
            <a:spLocks noChangeAspect="1" noChangeArrowheads="1"/>
          </p:cNvSpPr>
          <p:nvPr/>
        </p:nvSpPr>
        <p:spPr bwMode="auto">
          <a:xfrm>
            <a:off x="4795838" y="30861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2037" name="Rectangle 101"/>
          <p:cNvSpPr>
            <a:spLocks noChangeAspect="1" noChangeArrowheads="1"/>
          </p:cNvSpPr>
          <p:nvPr/>
        </p:nvSpPr>
        <p:spPr bwMode="auto">
          <a:xfrm>
            <a:off x="5827713" y="362426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2038" name="Rectangle 102"/>
          <p:cNvSpPr>
            <a:spLocks noChangeAspect="1" noChangeArrowheads="1"/>
          </p:cNvSpPr>
          <p:nvPr/>
        </p:nvSpPr>
        <p:spPr bwMode="auto">
          <a:xfrm>
            <a:off x="5100638" y="36306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2040" name="AutoShape 104"/>
          <p:cNvSpPr>
            <a:spLocks noChangeArrowheads="1"/>
          </p:cNvSpPr>
          <p:nvPr/>
        </p:nvSpPr>
        <p:spPr bwMode="auto">
          <a:xfrm>
            <a:off x="4191000" y="2374900"/>
            <a:ext cx="2057400" cy="15113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2041" name="Text Box 105"/>
          <p:cNvSpPr txBox="1">
            <a:spLocks noChangeArrowheads="1"/>
          </p:cNvSpPr>
          <p:nvPr/>
        </p:nvSpPr>
        <p:spPr bwMode="auto">
          <a:xfrm>
            <a:off x="5011738" y="3822700"/>
            <a:ext cx="703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4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A59E-6E01-40EC-ABD2-13E3E371615D}" type="slidenum">
              <a:rPr lang="en-US"/>
              <a:pPr/>
              <a:t>73</a:t>
            </a:fld>
            <a:endParaRPr lang="en-US"/>
          </a:p>
        </p:txBody>
      </p:sp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477000" cy="762000"/>
          </a:xfrm>
        </p:spPr>
        <p:txBody>
          <a:bodyPr/>
          <a:lstStyle/>
          <a:p>
            <a:r>
              <a:rPr lang="en-US" sz="3600" dirty="0"/>
              <a:t>Splaying when Searching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804987"/>
            <a:ext cx="8877300" cy="3248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46978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A59E-6E01-40EC-ABD2-13E3E371615D}" type="slidenum">
              <a:rPr lang="en-US"/>
              <a:pPr/>
              <a:t>74</a:t>
            </a:fld>
            <a:endParaRPr lang="en-US"/>
          </a:p>
        </p:txBody>
      </p:sp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477000" cy="762000"/>
          </a:xfrm>
        </p:spPr>
        <p:txBody>
          <a:bodyPr/>
          <a:lstStyle/>
          <a:p>
            <a:r>
              <a:rPr lang="en-US" sz="3600" dirty="0"/>
              <a:t>Splaying when Inserting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" y="1935232"/>
            <a:ext cx="9063038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018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A59E-6E01-40EC-ABD2-13E3E371615D}" type="slidenum">
              <a:rPr lang="en-US"/>
              <a:pPr/>
              <a:t>75</a:t>
            </a:fld>
            <a:endParaRPr lang="en-US"/>
          </a:p>
        </p:txBody>
      </p:sp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477000" cy="762000"/>
          </a:xfrm>
        </p:spPr>
        <p:txBody>
          <a:bodyPr/>
          <a:lstStyle/>
          <a:p>
            <a:r>
              <a:rPr lang="en-US" sz="3600" dirty="0"/>
              <a:t>Splaying when Deleting (1)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1652587"/>
            <a:ext cx="8315325" cy="3552825"/>
          </a:xfrm>
          <a:prstGeom prst="rect">
            <a:avLst/>
          </a:prstGeom>
          <a:ln>
            <a:solidFill>
              <a:srgbClr val="EF0129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2AA90B-EFCF-4E5F-9071-6C3D5487CC14}"/>
              </a:ext>
            </a:extLst>
          </p:cNvPr>
          <p:cNvSpPr txBox="1"/>
          <p:nvPr/>
        </p:nvSpPr>
        <p:spPr>
          <a:xfrm>
            <a:off x="3590480" y="5357574"/>
            <a:ext cx="196303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Splay 30’s parent</a:t>
            </a:r>
          </a:p>
        </p:txBody>
      </p:sp>
    </p:spTree>
    <p:extLst>
      <p:ext uri="{BB962C8B-B14F-4D97-AF65-F5344CB8AC3E}">
        <p14:creationId xmlns:p14="http://schemas.microsoft.com/office/powerpoint/2010/main" val="40853403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A59E-6E01-40EC-ABD2-13E3E371615D}" type="slidenum">
              <a:rPr lang="en-US"/>
              <a:pPr/>
              <a:t>76</a:t>
            </a:fld>
            <a:endParaRPr lang="en-US"/>
          </a:p>
        </p:txBody>
      </p:sp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477000" cy="762000"/>
          </a:xfrm>
        </p:spPr>
        <p:txBody>
          <a:bodyPr/>
          <a:lstStyle/>
          <a:p>
            <a:r>
              <a:rPr lang="en-US" sz="3600" dirty="0"/>
              <a:t>Splaying when Deleting (2)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74" y="1752600"/>
            <a:ext cx="4731229" cy="31575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DC555D-7A93-4FB6-A326-46F9AAC0EE66}"/>
              </a:ext>
            </a:extLst>
          </p:cNvPr>
          <p:cNvSpPr txBox="1"/>
          <p:nvPr/>
        </p:nvSpPr>
        <p:spPr>
          <a:xfrm>
            <a:off x="3590481" y="5209936"/>
            <a:ext cx="196303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Splay 30’s parent</a:t>
            </a:r>
          </a:p>
        </p:txBody>
      </p:sp>
    </p:spTree>
    <p:extLst>
      <p:ext uri="{BB962C8B-B14F-4D97-AF65-F5344CB8AC3E}">
        <p14:creationId xmlns:p14="http://schemas.microsoft.com/office/powerpoint/2010/main" val="22187955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Splay Trees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1D3942-FD52-4FB2-A60C-F74E0CB36222}" type="slidenum">
              <a:rPr lang="en-US"/>
              <a:pPr/>
              <a:t>77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Splay Tree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overall running time of a search, insertion, or deletion is O(h), where h is height of the tree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height of a tree could be as large as n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390937"/>
              </p:ext>
            </p:extLst>
          </p:nvPr>
        </p:nvGraphicFramePr>
        <p:xfrm>
          <a:off x="6553200" y="4102900"/>
          <a:ext cx="1828800" cy="1869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417" name="Clip" r:id="rId3" imgW="630022" imgH="643738" progId="">
                  <p:embed/>
                </p:oleObj>
              </mc:Choice>
              <mc:Fallback>
                <p:oleObj name="Clip" r:id="rId3" imgW="630022" imgH="643738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02900"/>
                        <a:ext cx="1828800" cy="18696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en-US"/>
              <a:t>(2,4) Trees</a:t>
            </a:r>
          </a:p>
        </p:txBody>
      </p:sp>
      <p:sp>
        <p:nvSpPr>
          <p:cNvPr id="1072131" name="Oval 3"/>
          <p:cNvSpPr>
            <a:spLocks noChangeArrowheads="1"/>
          </p:cNvSpPr>
          <p:nvPr/>
        </p:nvSpPr>
        <p:spPr bwMode="auto">
          <a:xfrm>
            <a:off x="3810000" y="3581400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9</a:t>
            </a:r>
          </a:p>
        </p:txBody>
      </p:sp>
      <p:sp>
        <p:nvSpPr>
          <p:cNvPr id="1072132" name="Oval 4"/>
          <p:cNvSpPr>
            <a:spLocks noChangeArrowheads="1"/>
          </p:cNvSpPr>
          <p:nvPr/>
        </p:nvSpPr>
        <p:spPr bwMode="auto">
          <a:xfrm>
            <a:off x="4610100" y="4343400"/>
            <a:ext cx="1295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10  14</a:t>
            </a:r>
          </a:p>
        </p:txBody>
      </p:sp>
      <p:sp>
        <p:nvSpPr>
          <p:cNvPr id="1072133" name="Rectangle 5"/>
          <p:cNvSpPr>
            <a:spLocks noChangeArrowheads="1"/>
          </p:cNvSpPr>
          <p:nvPr/>
        </p:nvSpPr>
        <p:spPr bwMode="auto">
          <a:xfrm>
            <a:off x="4448175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2134" name="Rectangle 6"/>
          <p:cNvSpPr>
            <a:spLocks noChangeArrowheads="1"/>
          </p:cNvSpPr>
          <p:nvPr/>
        </p:nvSpPr>
        <p:spPr bwMode="auto">
          <a:xfrm>
            <a:off x="5133975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2135" name="Rectangle 7"/>
          <p:cNvSpPr>
            <a:spLocks noChangeArrowheads="1"/>
          </p:cNvSpPr>
          <p:nvPr/>
        </p:nvSpPr>
        <p:spPr bwMode="auto">
          <a:xfrm>
            <a:off x="5791200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72136" name="AutoShape 8"/>
          <p:cNvCxnSpPr>
            <a:cxnSpLocks noChangeShapeType="1"/>
            <a:stCxn id="1072133" idx="0"/>
            <a:endCxn id="1072132" idx="3"/>
          </p:cNvCxnSpPr>
          <p:nvPr/>
        </p:nvCxnSpPr>
        <p:spPr bwMode="auto">
          <a:xfrm flipV="1">
            <a:off x="4562475" y="4687888"/>
            <a:ext cx="236538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72137" name="AutoShape 9"/>
          <p:cNvCxnSpPr>
            <a:cxnSpLocks noChangeShapeType="1"/>
            <a:stCxn id="1072134" idx="0"/>
            <a:endCxn id="1072132" idx="4"/>
          </p:cNvCxnSpPr>
          <p:nvPr/>
        </p:nvCxnSpPr>
        <p:spPr bwMode="auto">
          <a:xfrm flipV="1">
            <a:off x="5248275" y="4743450"/>
            <a:ext cx="9525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72138" name="AutoShape 10"/>
          <p:cNvCxnSpPr>
            <a:cxnSpLocks noChangeShapeType="1"/>
            <a:stCxn id="1072135" idx="0"/>
            <a:endCxn id="1072132" idx="5"/>
          </p:cNvCxnSpPr>
          <p:nvPr/>
        </p:nvCxnSpPr>
        <p:spPr bwMode="auto">
          <a:xfrm flipH="1" flipV="1">
            <a:off x="5716588" y="4687888"/>
            <a:ext cx="188912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72139" name="AutoShape 11"/>
          <p:cNvCxnSpPr>
            <a:cxnSpLocks noChangeShapeType="1"/>
            <a:stCxn id="1072141" idx="0"/>
            <a:endCxn id="1072131" idx="3"/>
          </p:cNvCxnSpPr>
          <p:nvPr/>
        </p:nvCxnSpPr>
        <p:spPr bwMode="auto">
          <a:xfrm flipV="1">
            <a:off x="3314700" y="3916363"/>
            <a:ext cx="628650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72140" name="AutoShape 12"/>
          <p:cNvCxnSpPr>
            <a:cxnSpLocks noChangeShapeType="1"/>
            <a:stCxn id="1072132" idx="0"/>
            <a:endCxn id="1072131" idx="5"/>
          </p:cNvCxnSpPr>
          <p:nvPr/>
        </p:nvCxnSpPr>
        <p:spPr bwMode="auto">
          <a:xfrm flipH="1" flipV="1">
            <a:off x="4591050" y="3916363"/>
            <a:ext cx="666750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72141" name="Oval 13"/>
          <p:cNvSpPr>
            <a:spLocks noChangeArrowheads="1"/>
          </p:cNvSpPr>
          <p:nvPr/>
        </p:nvSpPr>
        <p:spPr bwMode="auto">
          <a:xfrm>
            <a:off x="2667000" y="4343400"/>
            <a:ext cx="1295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2  5  7</a:t>
            </a:r>
          </a:p>
        </p:txBody>
      </p:sp>
      <p:sp>
        <p:nvSpPr>
          <p:cNvPr id="1072142" name="Rectangle 14"/>
          <p:cNvSpPr>
            <a:spLocks noChangeArrowheads="1"/>
          </p:cNvSpPr>
          <p:nvPr/>
        </p:nvSpPr>
        <p:spPr bwMode="auto">
          <a:xfrm>
            <a:off x="2514600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2143" name="Rectangle 15"/>
          <p:cNvSpPr>
            <a:spLocks noChangeArrowheads="1"/>
          </p:cNvSpPr>
          <p:nvPr/>
        </p:nvSpPr>
        <p:spPr bwMode="auto">
          <a:xfrm>
            <a:off x="3048000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2144" name="Rectangle 16"/>
          <p:cNvSpPr>
            <a:spLocks noChangeArrowheads="1"/>
          </p:cNvSpPr>
          <p:nvPr/>
        </p:nvSpPr>
        <p:spPr bwMode="auto">
          <a:xfrm>
            <a:off x="3810000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72145" name="AutoShape 17"/>
          <p:cNvCxnSpPr>
            <a:cxnSpLocks noChangeShapeType="1"/>
            <a:stCxn id="1072142" idx="0"/>
            <a:endCxn id="1072141" idx="3"/>
          </p:cNvCxnSpPr>
          <p:nvPr/>
        </p:nvCxnSpPr>
        <p:spPr bwMode="auto">
          <a:xfrm flipV="1">
            <a:off x="2628900" y="4678363"/>
            <a:ext cx="2270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72146" name="AutoShape 18"/>
          <p:cNvCxnSpPr>
            <a:cxnSpLocks noChangeShapeType="1"/>
            <a:stCxn id="1072143" idx="0"/>
            <a:endCxn id="1072141" idx="4"/>
          </p:cNvCxnSpPr>
          <p:nvPr/>
        </p:nvCxnSpPr>
        <p:spPr bwMode="auto">
          <a:xfrm flipV="1">
            <a:off x="3162300" y="4733925"/>
            <a:ext cx="1524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72147" name="AutoShape 19"/>
          <p:cNvCxnSpPr>
            <a:cxnSpLocks noChangeShapeType="1"/>
            <a:stCxn id="1072144" idx="0"/>
            <a:endCxn id="1072141" idx="5"/>
          </p:cNvCxnSpPr>
          <p:nvPr/>
        </p:nvCxnSpPr>
        <p:spPr bwMode="auto">
          <a:xfrm flipH="1" flipV="1">
            <a:off x="3773488" y="4678363"/>
            <a:ext cx="1508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72148" name="Rectangle 20"/>
          <p:cNvSpPr>
            <a:spLocks noChangeArrowheads="1"/>
          </p:cNvSpPr>
          <p:nvPr/>
        </p:nvSpPr>
        <p:spPr bwMode="auto">
          <a:xfrm>
            <a:off x="3429000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72149" name="AutoShape 21"/>
          <p:cNvCxnSpPr>
            <a:cxnSpLocks noChangeShapeType="1"/>
            <a:stCxn id="1072148" idx="0"/>
            <a:endCxn id="1072141" idx="4"/>
          </p:cNvCxnSpPr>
          <p:nvPr/>
        </p:nvCxnSpPr>
        <p:spPr bwMode="auto">
          <a:xfrm flipH="1" flipV="1">
            <a:off x="3314700" y="4733925"/>
            <a:ext cx="2286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565-1AE2-442C-A76A-16CB6A25E267}" type="slidenum">
              <a:rPr lang="en-US"/>
              <a:pPr/>
              <a:t>79</a:t>
            </a:fld>
            <a:endParaRPr lang="en-US"/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Search Tree (1) </a:t>
            </a:r>
          </a:p>
        </p:txBody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FFFF00"/>
                </a:solidFill>
              </a:rPr>
              <a:t>v</a:t>
            </a:r>
            <a:r>
              <a:rPr lang="en-US" sz="2400" dirty="0"/>
              <a:t> be a node of an ordered tree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</a:rPr>
              <a:t>v</a:t>
            </a:r>
            <a:r>
              <a:rPr lang="en-US" sz="2400" dirty="0"/>
              <a:t> is called a </a:t>
            </a:r>
            <a:r>
              <a:rPr lang="en-US" sz="2400" dirty="0">
                <a:solidFill>
                  <a:srgbClr val="FFFF00"/>
                </a:solidFill>
              </a:rPr>
              <a:t>d-node</a:t>
            </a:r>
            <a:r>
              <a:rPr lang="en-US" sz="2400" dirty="0"/>
              <a:t> if </a:t>
            </a:r>
            <a:r>
              <a:rPr lang="en-US" sz="2400" dirty="0">
                <a:solidFill>
                  <a:srgbClr val="FFFF00"/>
                </a:solidFill>
              </a:rPr>
              <a:t>v</a:t>
            </a:r>
            <a:r>
              <a:rPr lang="en-US" sz="2400" dirty="0"/>
              <a:t> has </a:t>
            </a:r>
            <a:r>
              <a:rPr lang="en-US" sz="2400" dirty="0">
                <a:solidFill>
                  <a:srgbClr val="FFFF00"/>
                </a:solidFill>
              </a:rPr>
              <a:t>d</a:t>
            </a:r>
            <a:r>
              <a:rPr lang="en-US" sz="2400" dirty="0"/>
              <a:t> children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Multi-Way Search Tree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Each internal node has at least two children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Is a d-node where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dirty="0"/>
              <a:t> is </a:t>
            </a:r>
            <a:r>
              <a:rPr lang="en-US" dirty="0">
                <a:solidFill>
                  <a:srgbClr val="FFFF00"/>
                </a:solidFill>
                <a:sym typeface="Symbol" pitchFamily="18" charset="2"/>
              </a:rPr>
              <a:t></a:t>
            </a:r>
            <a:r>
              <a:rPr lang="en-US" dirty="0"/>
              <a:t>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41413"/>
            <a:ext cx="3876675" cy="2385646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5EF5-C19D-49BF-ABE1-37CD1E76C5DD}" type="slidenum">
              <a:rPr lang="en-US"/>
              <a:pPr/>
              <a:t>8</a:t>
            </a:fld>
            <a:endParaRPr lang="en-US"/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55650"/>
          </a:xfrm>
        </p:spPr>
        <p:txBody>
          <a:bodyPr/>
          <a:lstStyle/>
          <a:p>
            <a:r>
              <a:rPr lang="en-US" dirty="0"/>
              <a:t>Searching</a:t>
            </a:r>
            <a:endParaRPr lang="en-US" sz="4000" dirty="0"/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479550"/>
            <a:ext cx="78867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To search for a key k in a map or dictionary, one traces a downward path starting at the root (decision tree)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next node visited depends on the outcome of the comparison of </a:t>
            </a:r>
            <a:r>
              <a:rPr lang="en-US" sz="2400" b="1" i="1" dirty="0"/>
              <a:t>k</a:t>
            </a:r>
            <a:r>
              <a:rPr lang="en-US" sz="2400" dirty="0"/>
              <a:t> with the key of the current node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If we reach a leaf, the key is not found and we return </a:t>
            </a:r>
            <a:r>
              <a:rPr lang="en-US" sz="2400" dirty="0">
                <a:solidFill>
                  <a:srgbClr val="FFFF00"/>
                </a:solidFill>
              </a:rPr>
              <a:t>null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FFFF00"/>
                </a:solidFill>
              </a:rPr>
              <a:t>find(</a:t>
            </a:r>
            <a:r>
              <a:rPr lang="en-US" sz="2400" dirty="0">
                <a:solidFill>
                  <a:srgbClr val="FFFF00"/>
                </a:solidFill>
                <a:sym typeface="Symbol" pitchFamily="18" charset="2"/>
              </a:rPr>
              <a:t>4</a:t>
            </a:r>
            <a:r>
              <a:rPr lang="en-US" sz="2400" dirty="0">
                <a:solidFill>
                  <a:srgbClr val="FFFF00"/>
                </a:solidFill>
              </a:rPr>
              <a:t>):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Call </a:t>
            </a:r>
            <a:r>
              <a:rPr lang="en-US" sz="2000" dirty="0" err="1"/>
              <a:t>TreeSearch</a:t>
            </a:r>
            <a:r>
              <a:rPr lang="en-US" sz="2000" dirty="0"/>
              <a:t>(4,root</a:t>
            </a:r>
            <a:r>
              <a:rPr lang="en-US" sz="2400" dirty="0"/>
              <a:t>)</a:t>
            </a:r>
          </a:p>
        </p:txBody>
      </p:sp>
      <p:grpSp>
        <p:nvGrpSpPr>
          <p:cNvPr id="887813" name="Group 5"/>
          <p:cNvGrpSpPr>
            <a:grpSpLocks/>
          </p:cNvGrpSpPr>
          <p:nvPr/>
        </p:nvGrpSpPr>
        <p:grpSpPr bwMode="auto">
          <a:xfrm>
            <a:off x="4343400" y="4267200"/>
            <a:ext cx="3962400" cy="1812925"/>
            <a:chOff x="2880" y="2794"/>
            <a:chExt cx="2496" cy="1142"/>
          </a:xfrm>
        </p:grpSpPr>
        <p:sp>
          <p:nvSpPr>
            <p:cNvPr id="887814" name="Oval 6"/>
            <p:cNvSpPr>
              <a:spLocks noChangeArrowheads="1"/>
            </p:cNvSpPr>
            <p:nvPr/>
          </p:nvSpPr>
          <p:spPr bwMode="auto">
            <a:xfrm>
              <a:off x="4007" y="2794"/>
              <a:ext cx="202" cy="20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887815" name="Oval 7"/>
            <p:cNvSpPr>
              <a:spLocks noChangeArrowheads="1"/>
            </p:cNvSpPr>
            <p:nvPr/>
          </p:nvSpPr>
          <p:spPr bwMode="auto">
            <a:xfrm>
              <a:off x="4896" y="311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887816" name="Oval 8"/>
            <p:cNvSpPr>
              <a:spLocks noChangeArrowheads="1"/>
            </p:cNvSpPr>
            <p:nvPr/>
          </p:nvSpPr>
          <p:spPr bwMode="auto">
            <a:xfrm>
              <a:off x="3407" y="3116"/>
              <a:ext cx="201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887817" name="Oval 9"/>
            <p:cNvSpPr>
              <a:spLocks noChangeArrowheads="1"/>
            </p:cNvSpPr>
            <p:nvPr/>
          </p:nvSpPr>
          <p:spPr bwMode="auto">
            <a:xfrm>
              <a:off x="3777" y="3428"/>
              <a:ext cx="202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887818" name="Rectangle 10"/>
            <p:cNvSpPr>
              <a:spLocks noChangeAspect="1" noChangeArrowheads="1"/>
            </p:cNvSpPr>
            <p:nvPr/>
          </p:nvSpPr>
          <p:spPr bwMode="auto">
            <a:xfrm>
              <a:off x="3621" y="379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7819" name="Rectangle 11"/>
            <p:cNvSpPr>
              <a:spLocks noChangeAspect="1" noChangeArrowheads="1"/>
            </p:cNvSpPr>
            <p:nvPr/>
          </p:nvSpPr>
          <p:spPr bwMode="auto">
            <a:xfrm>
              <a:off x="3990" y="379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7820" name="Rectangle 12"/>
            <p:cNvSpPr>
              <a:spLocks noChangeAspect="1" noChangeArrowheads="1"/>
            </p:cNvSpPr>
            <p:nvPr/>
          </p:nvSpPr>
          <p:spPr bwMode="auto">
            <a:xfrm>
              <a:off x="5231" y="3456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7821" name="AutoShape 13"/>
            <p:cNvCxnSpPr>
              <a:cxnSpLocks noChangeShapeType="1"/>
              <a:stCxn id="887814" idx="3"/>
              <a:endCxn id="887816" idx="7"/>
            </p:cNvCxnSpPr>
            <p:nvPr/>
          </p:nvCxnSpPr>
          <p:spPr bwMode="auto">
            <a:xfrm flipH="1">
              <a:off x="3579" y="2984"/>
              <a:ext cx="458" cy="144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887822" name="AutoShape 14"/>
            <p:cNvCxnSpPr>
              <a:cxnSpLocks noChangeShapeType="1"/>
              <a:stCxn id="887815" idx="1"/>
              <a:endCxn id="887814" idx="5"/>
            </p:cNvCxnSpPr>
            <p:nvPr/>
          </p:nvCxnSpPr>
          <p:spPr bwMode="auto">
            <a:xfrm flipH="1" flipV="1">
              <a:off x="4179" y="2984"/>
              <a:ext cx="74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7823" name="AutoShape 15"/>
            <p:cNvCxnSpPr>
              <a:cxnSpLocks noChangeShapeType="1"/>
              <a:stCxn id="887820" idx="0"/>
              <a:endCxn id="887815" idx="5"/>
            </p:cNvCxnSpPr>
            <p:nvPr/>
          </p:nvCxnSpPr>
          <p:spPr bwMode="auto">
            <a:xfrm flipH="1" flipV="1">
              <a:off x="5068" y="3294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7824" name="AutoShape 16"/>
            <p:cNvCxnSpPr>
              <a:cxnSpLocks noChangeShapeType="1"/>
              <a:stCxn id="887834" idx="7"/>
              <a:endCxn id="887815" idx="3"/>
            </p:cNvCxnSpPr>
            <p:nvPr/>
          </p:nvCxnSpPr>
          <p:spPr bwMode="auto">
            <a:xfrm flipV="1">
              <a:off x="4780" y="3294"/>
              <a:ext cx="145" cy="1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7825" name="AutoShape 17"/>
            <p:cNvCxnSpPr>
              <a:cxnSpLocks noChangeShapeType="1"/>
              <a:stCxn id="887819" idx="0"/>
              <a:endCxn id="887817" idx="5"/>
            </p:cNvCxnSpPr>
            <p:nvPr/>
          </p:nvCxnSpPr>
          <p:spPr bwMode="auto">
            <a:xfrm flipH="1" flipV="1">
              <a:off x="3949" y="3618"/>
              <a:ext cx="114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7826" name="AutoShape 18"/>
            <p:cNvCxnSpPr>
              <a:cxnSpLocks noChangeShapeType="1"/>
              <a:stCxn id="887818" idx="0"/>
              <a:endCxn id="887817" idx="3"/>
            </p:cNvCxnSpPr>
            <p:nvPr/>
          </p:nvCxnSpPr>
          <p:spPr bwMode="auto">
            <a:xfrm flipV="1">
              <a:off x="3694" y="3618"/>
              <a:ext cx="11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7827" name="AutoShape 19"/>
            <p:cNvCxnSpPr>
              <a:cxnSpLocks noChangeShapeType="1"/>
              <a:stCxn id="887829" idx="7"/>
              <a:endCxn id="887816" idx="3"/>
            </p:cNvCxnSpPr>
            <p:nvPr/>
          </p:nvCxnSpPr>
          <p:spPr bwMode="auto">
            <a:xfrm flipV="1">
              <a:off x="3209" y="3306"/>
              <a:ext cx="227" cy="14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7828" name="AutoShape 20"/>
            <p:cNvCxnSpPr>
              <a:cxnSpLocks noChangeShapeType="1"/>
              <a:stCxn id="887817" idx="1"/>
              <a:endCxn id="887816" idx="5"/>
            </p:cNvCxnSpPr>
            <p:nvPr/>
          </p:nvCxnSpPr>
          <p:spPr bwMode="auto">
            <a:xfrm flipH="1" flipV="1">
              <a:off x="3579" y="3306"/>
              <a:ext cx="228" cy="134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887829" name="Oval 21"/>
            <p:cNvSpPr>
              <a:spLocks noChangeArrowheads="1"/>
            </p:cNvSpPr>
            <p:nvPr/>
          </p:nvSpPr>
          <p:spPr bwMode="auto">
            <a:xfrm>
              <a:off x="3037" y="3428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887830" name="Rectangle 22"/>
            <p:cNvSpPr>
              <a:spLocks noChangeAspect="1" noChangeArrowheads="1"/>
            </p:cNvSpPr>
            <p:nvPr/>
          </p:nvSpPr>
          <p:spPr bwMode="auto">
            <a:xfrm>
              <a:off x="2880" y="379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7831" name="Rectangle 23"/>
            <p:cNvSpPr>
              <a:spLocks noChangeAspect="1" noChangeArrowheads="1"/>
            </p:cNvSpPr>
            <p:nvPr/>
          </p:nvSpPr>
          <p:spPr bwMode="auto">
            <a:xfrm>
              <a:off x="3250" y="379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7832" name="AutoShape 24"/>
            <p:cNvCxnSpPr>
              <a:cxnSpLocks noChangeShapeType="1"/>
              <a:stCxn id="887831" idx="0"/>
              <a:endCxn id="887829" idx="5"/>
            </p:cNvCxnSpPr>
            <p:nvPr/>
          </p:nvCxnSpPr>
          <p:spPr bwMode="auto">
            <a:xfrm flipH="1" flipV="1">
              <a:off x="3209" y="360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7833" name="AutoShape 25"/>
            <p:cNvCxnSpPr>
              <a:cxnSpLocks noChangeShapeType="1"/>
              <a:stCxn id="887830" idx="0"/>
              <a:endCxn id="887829" idx="3"/>
            </p:cNvCxnSpPr>
            <p:nvPr/>
          </p:nvCxnSpPr>
          <p:spPr bwMode="auto">
            <a:xfrm flipV="1">
              <a:off x="2953" y="360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7834" name="Oval 26"/>
            <p:cNvSpPr>
              <a:spLocks noChangeArrowheads="1"/>
            </p:cNvSpPr>
            <p:nvPr/>
          </p:nvSpPr>
          <p:spPr bwMode="auto">
            <a:xfrm>
              <a:off x="4608" y="341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887835" name="Rectangle 27"/>
            <p:cNvSpPr>
              <a:spLocks noChangeAspect="1" noChangeArrowheads="1"/>
            </p:cNvSpPr>
            <p:nvPr/>
          </p:nvSpPr>
          <p:spPr bwMode="auto">
            <a:xfrm>
              <a:off x="4429" y="379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7836" name="Rectangle 28"/>
            <p:cNvSpPr>
              <a:spLocks noChangeAspect="1" noChangeArrowheads="1"/>
            </p:cNvSpPr>
            <p:nvPr/>
          </p:nvSpPr>
          <p:spPr bwMode="auto">
            <a:xfrm>
              <a:off x="4798" y="379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7837" name="AutoShape 29"/>
            <p:cNvCxnSpPr>
              <a:cxnSpLocks noChangeShapeType="1"/>
              <a:stCxn id="887836" idx="0"/>
              <a:endCxn id="887834" idx="5"/>
            </p:cNvCxnSpPr>
            <p:nvPr/>
          </p:nvCxnSpPr>
          <p:spPr bwMode="auto">
            <a:xfrm flipH="1" flipV="1">
              <a:off x="4780" y="3596"/>
              <a:ext cx="91" cy="1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7838" name="AutoShape 30"/>
            <p:cNvCxnSpPr>
              <a:cxnSpLocks noChangeShapeType="1"/>
              <a:stCxn id="887835" idx="0"/>
              <a:endCxn id="887834" idx="3"/>
            </p:cNvCxnSpPr>
            <p:nvPr/>
          </p:nvCxnSpPr>
          <p:spPr bwMode="auto">
            <a:xfrm flipV="1">
              <a:off x="4502" y="3596"/>
              <a:ext cx="136" cy="1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7839" name="Text Box 31"/>
            <p:cNvSpPr txBox="1">
              <a:spLocks noChangeArrowheads="1"/>
            </p:cNvSpPr>
            <p:nvPr/>
          </p:nvSpPr>
          <p:spPr bwMode="auto">
            <a:xfrm>
              <a:off x="3660" y="2814"/>
              <a:ext cx="2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&lt;</a:t>
              </a:r>
            </a:p>
          </p:txBody>
        </p:sp>
        <p:sp>
          <p:nvSpPr>
            <p:cNvPr id="887840" name="Text Box 32"/>
            <p:cNvSpPr txBox="1">
              <a:spLocks noChangeArrowheads="1"/>
            </p:cNvSpPr>
            <p:nvPr/>
          </p:nvSpPr>
          <p:spPr bwMode="auto">
            <a:xfrm>
              <a:off x="3660" y="3150"/>
              <a:ext cx="2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&gt;</a:t>
              </a:r>
            </a:p>
          </p:txBody>
        </p:sp>
        <p:sp>
          <p:nvSpPr>
            <p:cNvPr id="887841" name="Text Box 33"/>
            <p:cNvSpPr txBox="1">
              <a:spLocks noChangeArrowheads="1"/>
            </p:cNvSpPr>
            <p:nvPr/>
          </p:nvSpPr>
          <p:spPr bwMode="auto">
            <a:xfrm>
              <a:off x="3984" y="3398"/>
              <a:ext cx="2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=</a:t>
              </a: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565-1AE2-442C-A76A-16CB6A25E267}" type="slidenum">
              <a:rPr lang="en-US"/>
              <a:pPr/>
              <a:t>80</a:t>
            </a:fld>
            <a:endParaRPr lang="en-US"/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Search Tree (2) </a:t>
            </a:r>
          </a:p>
        </p:txBody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 dirty="0"/>
              <a:t>Each internal d-node with children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400" baseline="-25000" dirty="0">
                <a:solidFill>
                  <a:srgbClr val="FFFF00"/>
                </a:solidFill>
                <a:latin typeface="Times New Roman" pitchFamily="18" charset="0"/>
              </a:rPr>
              <a:t>1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400" baseline="-25000" dirty="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… 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400" b="1" i="1" baseline="-25000" dirty="0" err="1">
                <a:solidFill>
                  <a:srgbClr val="FFFF00"/>
                </a:solidFill>
                <a:latin typeface="Times New Roman" pitchFamily="18" charset="0"/>
              </a:rPr>
              <a:t>d</a:t>
            </a:r>
            <a:r>
              <a:rPr lang="en-US" sz="2400" baseline="-25000" dirty="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lang="en-US" sz="2400" dirty="0"/>
              <a:t>stores an ordered set of </a:t>
            </a:r>
            <a:r>
              <a:rPr lang="en-US" sz="2400" dirty="0">
                <a:solidFill>
                  <a:srgbClr val="FFFF00"/>
                </a:solidFill>
              </a:rPr>
              <a:t>d-1</a:t>
            </a:r>
            <a:r>
              <a:rPr lang="en-US" sz="2400" dirty="0"/>
              <a:t> key-value entries 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 err="1">
                <a:latin typeface="Times New Roman" pitchFamily="18" charset="0"/>
              </a:rPr>
              <a:t>k</a:t>
            </a:r>
            <a:r>
              <a:rPr lang="en-US" sz="2400" b="1" i="1" baseline="-25000" dirty="0" err="1">
                <a:latin typeface="Times New Roman" pitchFamily="18" charset="0"/>
              </a:rPr>
              <a:t>i</a:t>
            </a:r>
            <a:r>
              <a:rPr lang="en-US" sz="2400" b="1" i="1" baseline="-25000" dirty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,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x</a:t>
            </a:r>
            <a:r>
              <a:rPr lang="en-US" sz="2400" b="1" i="1" baseline="-25000" dirty="0">
                <a:latin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dirty="0"/>
              <a:t>  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/>
              <a:t>where </a:t>
            </a:r>
            <a:r>
              <a:rPr lang="en-US" b="1" i="1" dirty="0">
                <a:latin typeface="Times New Roman" pitchFamily="18" charset="0"/>
              </a:rPr>
              <a:t>k</a:t>
            </a:r>
            <a:r>
              <a:rPr lang="en-US" b="1" i="1" baseline="-25000" dirty="0">
                <a:latin typeface="Times New Roman" pitchFamily="18" charset="0"/>
              </a:rPr>
              <a:t>1</a:t>
            </a:r>
            <a:r>
              <a:rPr lang="en-US" b="1" i="1" dirty="0">
                <a:latin typeface="Times New Roman" pitchFamily="18" charset="0"/>
              </a:rPr>
              <a:t> </a:t>
            </a:r>
            <a:r>
              <a:rPr lang="en-US" i="1" dirty="0">
                <a:solidFill>
                  <a:srgbClr val="FFFF00"/>
                </a:solidFill>
                <a:sym typeface="Symbol" pitchFamily="18" charset="2"/>
              </a:rPr>
              <a:t>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… </a:t>
            </a:r>
            <a:r>
              <a:rPr lang="en-US" i="1" dirty="0">
                <a:solidFill>
                  <a:srgbClr val="FFFF00"/>
                </a:solidFill>
                <a:sym typeface="Symbol" pitchFamily="18" charset="2"/>
              </a:rPr>
              <a:t></a:t>
            </a:r>
            <a:r>
              <a:rPr lang="en-US" i="1" dirty="0">
                <a:solidFill>
                  <a:srgbClr val="FFFF00"/>
                </a:solidFill>
              </a:rPr>
              <a:t>  </a:t>
            </a:r>
            <a:r>
              <a:rPr lang="en-US" b="1" i="1" dirty="0">
                <a:latin typeface="Times New Roman" pitchFamily="18" charset="0"/>
              </a:rPr>
              <a:t>k</a:t>
            </a:r>
            <a:r>
              <a:rPr lang="en-US" b="1" i="1" baseline="-25000" dirty="0">
                <a:latin typeface="Times New Roman" pitchFamily="18" charset="0"/>
              </a:rPr>
              <a:t>d-1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d-nodes store d-1 regular keys</a:t>
            </a:r>
            <a:endParaRPr lang="en-US" b="1" i="1" baseline="-25000" dirty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Define k</a:t>
            </a:r>
            <a:r>
              <a:rPr lang="en-US" sz="2400" baseline="-25000" dirty="0">
                <a:latin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</a:rPr>
              <a:t>= -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Define </a:t>
            </a:r>
            <a:r>
              <a:rPr lang="en-US" sz="2400" dirty="0" err="1">
                <a:latin typeface="Times New Roman" pitchFamily="18" charset="0"/>
              </a:rPr>
              <a:t>k</a:t>
            </a:r>
            <a:r>
              <a:rPr lang="en-US" sz="2400" baseline="-25000" dirty="0" err="1">
                <a:latin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</a:rPr>
              <a:t>= 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For each entry (</a:t>
            </a:r>
            <a:r>
              <a:rPr lang="en-US" sz="2400" dirty="0" err="1"/>
              <a:t>k,x</a:t>
            </a:r>
            <a:r>
              <a:rPr lang="en-US" sz="2400" dirty="0"/>
              <a:t>) stored at a node in the subtree of v rooted at v</a:t>
            </a:r>
            <a:r>
              <a:rPr lang="en-US" sz="2400" baseline="-25000" dirty="0"/>
              <a:t>i</a:t>
            </a:r>
            <a:r>
              <a:rPr lang="en-US" sz="2400" dirty="0"/>
              <a:t>, </a:t>
            </a:r>
            <a:r>
              <a:rPr lang="en-US" sz="2400" b="1" i="1" dirty="0">
                <a:latin typeface="Times New Roman" pitchFamily="18" charset="0"/>
              </a:rPr>
              <a:t>k</a:t>
            </a:r>
            <a:r>
              <a:rPr lang="en-US" sz="2400" b="1" i="1" baseline="-25000" dirty="0">
                <a:latin typeface="Times New Roman" pitchFamily="18" charset="0"/>
              </a:rPr>
              <a:t>i-1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i="1" dirty="0">
                <a:solidFill>
                  <a:srgbClr val="FFFF00"/>
                </a:solidFill>
                <a:sym typeface="Symbol" pitchFamily="18" charset="2"/>
              </a:rPr>
              <a:t>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k</a:t>
            </a:r>
            <a:r>
              <a:rPr lang="en-US" i="1" dirty="0">
                <a:solidFill>
                  <a:srgbClr val="FFFF00"/>
                </a:solidFill>
                <a:sym typeface="Symbol" pitchFamily="18" charset="2"/>
              </a:rPr>
              <a:t>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sz="2400" i="1" dirty="0">
                <a:solidFill>
                  <a:srgbClr val="E4BB0C"/>
                </a:solidFill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k</a:t>
            </a:r>
            <a:r>
              <a:rPr lang="en-US" sz="2400" b="1" i="1" baseline="-25000" dirty="0">
                <a:latin typeface="Times New Roman" pitchFamily="18" charset="0"/>
              </a:rPr>
              <a:t>i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Each key k, is stored between two other keys</a:t>
            </a:r>
          </a:p>
          <a:p>
            <a:pPr marL="0" indent="0" eaLnBrk="0" hangingPunct="0">
              <a:lnSpc>
                <a:spcPct val="90000"/>
              </a:lnSpc>
              <a:buClrTx/>
              <a:buNone/>
            </a:pPr>
            <a:r>
              <a:rPr lang="en-US" sz="2400" dirty="0"/>
              <a:t>  </a:t>
            </a:r>
          </a:p>
        </p:txBody>
      </p:sp>
      <p:graphicFrame>
        <p:nvGraphicFramePr>
          <p:cNvPr id="92061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798748"/>
              </p:ext>
            </p:extLst>
          </p:nvPr>
        </p:nvGraphicFramePr>
        <p:xfrm>
          <a:off x="2819400" y="2767853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606" name="Equation" r:id="rId4" imgW="152202" imgH="126835" progId="Equation.3">
                  <p:embed/>
                </p:oleObj>
              </mc:Choice>
              <mc:Fallback>
                <p:oleObj name="Equation" r:id="rId4" imgW="152202" imgH="126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767853"/>
                        <a:ext cx="457200" cy="381000"/>
                      </a:xfrm>
                      <a:prstGeom prst="rect">
                        <a:avLst/>
                      </a:prstGeom>
                      <a:solidFill>
                        <a:srgbClr val="F8F0D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061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753496"/>
              </p:ext>
            </p:extLst>
          </p:nvPr>
        </p:nvGraphicFramePr>
        <p:xfrm>
          <a:off x="2702859" y="3225053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607" name="Equation" r:id="rId6" imgW="152202" imgH="126835" progId="Equation.3">
                  <p:embed/>
                </p:oleObj>
              </mc:Choice>
              <mc:Fallback>
                <p:oleObj name="Equation" r:id="rId6" imgW="152202" imgH="126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2859" y="3225053"/>
                        <a:ext cx="457200" cy="381000"/>
                      </a:xfrm>
                      <a:prstGeom prst="rect">
                        <a:avLst/>
                      </a:prstGeom>
                      <a:solidFill>
                        <a:srgbClr val="F8F0D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73713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9361-112D-4406-A79B-981983AC40C3}" type="slidenum">
              <a:rPr lang="en-US"/>
              <a:pPr/>
              <a:t>81</a:t>
            </a:fld>
            <a:endParaRPr lang="en-US"/>
          </a:p>
        </p:txBody>
      </p:sp>
      <p:sp>
        <p:nvSpPr>
          <p:cNvPr id="120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838200"/>
          </a:xfrm>
        </p:spPr>
        <p:txBody>
          <a:bodyPr/>
          <a:lstStyle/>
          <a:p>
            <a:r>
              <a:rPr lang="en-US" dirty="0"/>
              <a:t>Multi-Way Search Tree (3) </a:t>
            </a:r>
          </a:p>
        </p:txBody>
      </p:sp>
      <p:sp>
        <p:nvSpPr>
          <p:cNvPr id="1208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610600" cy="2743200"/>
          </a:xfrm>
        </p:spPr>
        <p:txBody>
          <a:bodyPr/>
          <a:lstStyle/>
          <a:p>
            <a:r>
              <a:rPr lang="en-US" dirty="0"/>
              <a:t>External nodes do not store any entries and serve as placeholders</a:t>
            </a:r>
          </a:p>
          <a:p>
            <a:pPr lvl="1"/>
            <a:r>
              <a:rPr lang="en-US" dirty="0"/>
              <a:t>An n-entry multi-way search tree has n+1 external nodes</a:t>
            </a:r>
          </a:p>
          <a:p>
            <a:r>
              <a:rPr lang="en-US" dirty="0"/>
              <a:t>A binary search tree is a multi-way search tree where each internal node and two children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08324" name="Oval 4"/>
          <p:cNvSpPr>
            <a:spLocks noChangeArrowheads="1"/>
          </p:cNvSpPr>
          <p:nvPr/>
        </p:nvSpPr>
        <p:spPr bwMode="auto">
          <a:xfrm>
            <a:off x="3276600" y="4267200"/>
            <a:ext cx="1524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11    24</a:t>
            </a:r>
          </a:p>
        </p:txBody>
      </p:sp>
      <p:sp>
        <p:nvSpPr>
          <p:cNvPr id="1208325" name="Oval 5"/>
          <p:cNvSpPr>
            <a:spLocks noChangeArrowheads="1"/>
          </p:cNvSpPr>
          <p:nvPr/>
        </p:nvSpPr>
        <p:spPr bwMode="auto">
          <a:xfrm>
            <a:off x="838200" y="4876800"/>
            <a:ext cx="1981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2   6   8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08326" name="Oval 6"/>
          <p:cNvSpPr>
            <a:spLocks noChangeArrowheads="1"/>
          </p:cNvSpPr>
          <p:nvPr/>
        </p:nvSpPr>
        <p:spPr bwMode="auto">
          <a:xfrm>
            <a:off x="3505200" y="48768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15</a:t>
            </a:r>
          </a:p>
        </p:txBody>
      </p:sp>
      <p:sp>
        <p:nvSpPr>
          <p:cNvPr id="1208327" name="Oval 7"/>
          <p:cNvSpPr>
            <a:spLocks noChangeArrowheads="1"/>
          </p:cNvSpPr>
          <p:nvPr/>
        </p:nvSpPr>
        <p:spPr bwMode="auto">
          <a:xfrm>
            <a:off x="6134100" y="5486400"/>
            <a:ext cx="9906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30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08328" name="Oval 8"/>
          <p:cNvSpPr>
            <a:spLocks noChangeArrowheads="1"/>
          </p:cNvSpPr>
          <p:nvPr/>
        </p:nvSpPr>
        <p:spPr bwMode="auto">
          <a:xfrm>
            <a:off x="5791200" y="4876800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27    32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08329" name="Rectangle 9"/>
          <p:cNvSpPr>
            <a:spLocks noChangeArrowheads="1"/>
          </p:cNvSpPr>
          <p:nvPr/>
        </p:nvSpPr>
        <p:spPr bwMode="auto">
          <a:xfrm>
            <a:off x="55626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30" name="Rectangle 10"/>
          <p:cNvSpPr>
            <a:spLocks noChangeArrowheads="1"/>
          </p:cNvSpPr>
          <p:nvPr/>
        </p:nvSpPr>
        <p:spPr bwMode="auto">
          <a:xfrm>
            <a:off x="73914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31" name="Rectangle 11"/>
          <p:cNvSpPr>
            <a:spLocks noChangeArrowheads="1"/>
          </p:cNvSpPr>
          <p:nvPr/>
        </p:nvSpPr>
        <p:spPr bwMode="auto">
          <a:xfrm>
            <a:off x="35052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32" name="Rectangle 12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33" name="Rectangle 13"/>
          <p:cNvSpPr>
            <a:spLocks noChangeArrowheads="1"/>
          </p:cNvSpPr>
          <p:nvPr/>
        </p:nvSpPr>
        <p:spPr bwMode="auto">
          <a:xfrm>
            <a:off x="7620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34" name="Rectangle 14"/>
          <p:cNvSpPr>
            <a:spLocks noChangeArrowheads="1"/>
          </p:cNvSpPr>
          <p:nvPr/>
        </p:nvSpPr>
        <p:spPr bwMode="auto">
          <a:xfrm>
            <a:off x="13716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35" name="Rectangle 15"/>
          <p:cNvSpPr>
            <a:spLocks noChangeArrowheads="1"/>
          </p:cNvSpPr>
          <p:nvPr/>
        </p:nvSpPr>
        <p:spPr bwMode="auto">
          <a:xfrm>
            <a:off x="19812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36" name="Rectangle 16"/>
          <p:cNvSpPr>
            <a:spLocks noChangeArrowheads="1"/>
          </p:cNvSpPr>
          <p:nvPr/>
        </p:nvSpPr>
        <p:spPr bwMode="auto">
          <a:xfrm>
            <a:off x="25908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08337" name="AutoShape 17"/>
          <p:cNvCxnSpPr>
            <a:cxnSpLocks noChangeShapeType="1"/>
            <a:stCxn id="1208324" idx="3"/>
            <a:endCxn id="1208325" idx="0"/>
          </p:cNvCxnSpPr>
          <p:nvPr/>
        </p:nvCxnSpPr>
        <p:spPr bwMode="auto">
          <a:xfrm flipH="1">
            <a:off x="1828800" y="4602163"/>
            <a:ext cx="1671638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08338" name="AutoShape 18"/>
          <p:cNvCxnSpPr>
            <a:cxnSpLocks noChangeShapeType="1"/>
            <a:stCxn id="1208324" idx="4"/>
            <a:endCxn id="1208326" idx="0"/>
          </p:cNvCxnSpPr>
          <p:nvPr/>
        </p:nvCxnSpPr>
        <p:spPr bwMode="auto">
          <a:xfrm>
            <a:off x="4038600" y="4657725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08339" name="AutoShape 19"/>
          <p:cNvCxnSpPr>
            <a:cxnSpLocks noChangeShapeType="1"/>
            <a:stCxn id="1208324" idx="5"/>
            <a:endCxn id="1208328" idx="0"/>
          </p:cNvCxnSpPr>
          <p:nvPr/>
        </p:nvCxnSpPr>
        <p:spPr bwMode="auto">
          <a:xfrm>
            <a:off x="4576763" y="4602163"/>
            <a:ext cx="2052637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08340" name="AutoShape 20"/>
          <p:cNvCxnSpPr>
            <a:cxnSpLocks noChangeShapeType="1"/>
            <a:stCxn id="1208325" idx="3"/>
            <a:endCxn id="1208333" idx="0"/>
          </p:cNvCxnSpPr>
          <p:nvPr/>
        </p:nvCxnSpPr>
        <p:spPr bwMode="auto">
          <a:xfrm flipH="1">
            <a:off x="914400" y="5211763"/>
            <a:ext cx="2143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08341" name="AutoShape 21"/>
          <p:cNvCxnSpPr>
            <a:cxnSpLocks noChangeShapeType="1"/>
            <a:stCxn id="1208325" idx="5"/>
            <a:endCxn id="1208336" idx="0"/>
          </p:cNvCxnSpPr>
          <p:nvPr/>
        </p:nvCxnSpPr>
        <p:spPr bwMode="auto">
          <a:xfrm>
            <a:off x="2528888" y="5211763"/>
            <a:ext cx="2143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08342" name="Line 22"/>
          <p:cNvSpPr>
            <a:spLocks noChangeShapeType="1"/>
          </p:cNvSpPr>
          <p:nvPr/>
        </p:nvSpPr>
        <p:spPr bwMode="auto">
          <a:xfrm flipV="1">
            <a:off x="1524000" y="52578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43" name="Line 23"/>
          <p:cNvSpPr>
            <a:spLocks noChangeShapeType="1"/>
          </p:cNvSpPr>
          <p:nvPr/>
        </p:nvSpPr>
        <p:spPr bwMode="auto">
          <a:xfrm flipH="1" flipV="1">
            <a:off x="2057400" y="52578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44" name="Rectangle 24"/>
          <p:cNvSpPr>
            <a:spLocks noChangeArrowheads="1"/>
          </p:cNvSpPr>
          <p:nvPr/>
        </p:nvSpPr>
        <p:spPr bwMode="auto">
          <a:xfrm>
            <a:off x="6134100" y="60960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45" name="Rectangle 25"/>
          <p:cNvSpPr>
            <a:spLocks noChangeArrowheads="1"/>
          </p:cNvSpPr>
          <p:nvPr/>
        </p:nvSpPr>
        <p:spPr bwMode="auto">
          <a:xfrm>
            <a:off x="6819900" y="60960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08346" name="AutoShape 26"/>
          <p:cNvCxnSpPr>
            <a:cxnSpLocks noChangeShapeType="1"/>
            <a:stCxn id="1208327" idx="0"/>
            <a:endCxn id="1208328" idx="4"/>
          </p:cNvCxnSpPr>
          <p:nvPr/>
        </p:nvCxnSpPr>
        <p:spPr bwMode="auto">
          <a:xfrm flipV="1">
            <a:off x="6629400" y="5267325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08347" name="AutoShape 27"/>
          <p:cNvCxnSpPr>
            <a:cxnSpLocks noChangeShapeType="1"/>
            <a:stCxn id="1208329" idx="0"/>
            <a:endCxn id="1208328" idx="3"/>
          </p:cNvCxnSpPr>
          <p:nvPr/>
        </p:nvCxnSpPr>
        <p:spPr bwMode="auto">
          <a:xfrm flipV="1">
            <a:off x="5715000" y="5211763"/>
            <a:ext cx="3222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08348" name="AutoShape 28"/>
          <p:cNvCxnSpPr>
            <a:cxnSpLocks noChangeShapeType="1"/>
            <a:stCxn id="1208330" idx="0"/>
            <a:endCxn id="1208328" idx="5"/>
          </p:cNvCxnSpPr>
          <p:nvPr/>
        </p:nvCxnSpPr>
        <p:spPr bwMode="auto">
          <a:xfrm flipH="1" flipV="1">
            <a:off x="7221538" y="5211763"/>
            <a:ext cx="3222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08349" name="Line 29"/>
          <p:cNvSpPr>
            <a:spLocks noChangeShapeType="1"/>
          </p:cNvSpPr>
          <p:nvPr/>
        </p:nvSpPr>
        <p:spPr bwMode="auto">
          <a:xfrm flipH="1" flipV="1">
            <a:off x="4267200" y="52578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50" name="Line 30"/>
          <p:cNvSpPr>
            <a:spLocks noChangeShapeType="1"/>
          </p:cNvSpPr>
          <p:nvPr/>
        </p:nvSpPr>
        <p:spPr bwMode="auto">
          <a:xfrm flipV="1">
            <a:off x="3657600" y="52578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51" name="Line 31"/>
          <p:cNvSpPr>
            <a:spLocks noChangeShapeType="1"/>
          </p:cNvSpPr>
          <p:nvPr/>
        </p:nvSpPr>
        <p:spPr bwMode="auto">
          <a:xfrm flipV="1">
            <a:off x="6286500" y="58674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52" name="Line 32"/>
          <p:cNvSpPr>
            <a:spLocks noChangeShapeType="1"/>
          </p:cNvSpPr>
          <p:nvPr/>
        </p:nvSpPr>
        <p:spPr bwMode="auto">
          <a:xfrm flipH="1" flipV="1">
            <a:off x="6819900" y="58674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9624" y="5868890"/>
            <a:ext cx="2993127" cy="369332"/>
          </a:xfrm>
          <a:prstGeom prst="rect">
            <a:avLst/>
          </a:prstGeom>
          <a:solidFill>
            <a:srgbClr val="0000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 external nodes </a:t>
            </a:r>
            <a:r>
              <a:rPr lang="en-US" dirty="0">
                <a:solidFill>
                  <a:srgbClr val="FFFF00"/>
                </a:solidFill>
              </a:rPr>
              <a:t>=&gt;</a:t>
            </a:r>
            <a:r>
              <a:rPr lang="en-US" dirty="0"/>
              <a:t> 4 node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155997" y="6302931"/>
            <a:ext cx="2895600" cy="457200"/>
          </a:xfrm>
          <a:noFill/>
        </p:spPr>
        <p:txBody>
          <a:bodyPr/>
          <a:lstStyle/>
          <a:p>
            <a:fld id="{91BE6430-F6AB-44D3-A750-007FA56DB6E4}" type="slidenum">
              <a:rPr lang="en-US"/>
              <a:pPr/>
              <a:t>82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Multi-Way Inorder Traversal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One can extend the notion of inorder traversal from binary trees to multi-way search trees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Namely, we visit item 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k</a:t>
            </a:r>
            <a:r>
              <a:rPr lang="en-US" sz="2400" b="1" i="1" baseline="-25000" dirty="0">
                <a:latin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b="1" i="1" baseline="-25000" dirty="0">
                <a:latin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dirty="0"/>
              <a:t> of node </a:t>
            </a:r>
            <a:r>
              <a:rPr lang="en-US" sz="2400" b="1" i="1" dirty="0">
                <a:latin typeface="Times New Roman" pitchFamily="18" charset="0"/>
              </a:rPr>
              <a:t>v</a:t>
            </a:r>
            <a:r>
              <a:rPr lang="en-US" sz="2400" dirty="0"/>
              <a:t> between the recursive traversals of the subtrees of </a:t>
            </a:r>
            <a:r>
              <a:rPr lang="en-US" sz="2400" b="1" i="1" dirty="0">
                <a:latin typeface="Times New Roman" pitchFamily="18" charset="0"/>
              </a:rPr>
              <a:t>v</a:t>
            </a:r>
            <a:r>
              <a:rPr lang="en-US" sz="2400" dirty="0"/>
              <a:t> rooted at children </a:t>
            </a:r>
            <a:r>
              <a:rPr lang="en-US" sz="2400" b="1" i="1" dirty="0">
                <a:latin typeface="Times New Roman" pitchFamily="18" charset="0"/>
              </a:rPr>
              <a:t>v</a:t>
            </a:r>
            <a:r>
              <a:rPr lang="en-US" sz="2400" b="1" i="1" baseline="-25000" dirty="0">
                <a:latin typeface="Times New Roman" pitchFamily="18" charset="0"/>
              </a:rPr>
              <a:t>i</a:t>
            </a:r>
            <a:r>
              <a:rPr lang="en-US" sz="2400" dirty="0"/>
              <a:t> and </a:t>
            </a:r>
            <a:r>
              <a:rPr lang="en-US" sz="2400" b="1" i="1" dirty="0">
                <a:latin typeface="Times New Roman" pitchFamily="18" charset="0"/>
              </a:rPr>
              <a:t>v</a:t>
            </a:r>
            <a:r>
              <a:rPr lang="en-US" sz="2400" b="1" i="1" baseline="-25000" dirty="0">
                <a:latin typeface="Times New Roman" pitchFamily="18" charset="0"/>
              </a:rPr>
              <a:t>i</a:t>
            </a:r>
            <a:r>
              <a:rPr lang="en-US" sz="2400" b="1" i="1" dirty="0">
                <a:latin typeface="Symbol" pitchFamily="18" charset="2"/>
              </a:rPr>
              <a:t> </a:t>
            </a:r>
            <a:r>
              <a:rPr lang="en-US" sz="2400" baseline="-25000" dirty="0">
                <a:latin typeface="Symbol" pitchFamily="18" charset="2"/>
              </a:rPr>
              <a:t>+</a:t>
            </a:r>
            <a:r>
              <a:rPr lang="en-US" sz="2400" b="1" i="1" dirty="0">
                <a:latin typeface="Symbol" pitchFamily="18" charset="2"/>
              </a:rPr>
              <a:t> </a:t>
            </a:r>
            <a:r>
              <a:rPr lang="en-US" sz="2400" baseline="-25000" dirty="0"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An inorder traversal of a multi-way search tree visits the keys in increasing order</a:t>
            </a:r>
          </a:p>
        </p:txBody>
      </p:sp>
      <p:sp>
        <p:nvSpPr>
          <p:cNvPr id="5126" name="Oval 4"/>
          <p:cNvSpPr>
            <a:spLocks noChangeArrowheads="1"/>
          </p:cNvSpPr>
          <p:nvPr/>
        </p:nvSpPr>
        <p:spPr bwMode="auto">
          <a:xfrm>
            <a:off x="3810000" y="4014788"/>
            <a:ext cx="1524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11    24</a:t>
            </a:r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1371600" y="4624388"/>
            <a:ext cx="1981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2   6   8</a:t>
            </a:r>
            <a:endParaRPr lang="en-US" sz="2400"/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4075580" y="4634194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  15</a:t>
            </a:r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6667500" y="5233988"/>
            <a:ext cx="9906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30</a:t>
            </a:r>
            <a:endParaRPr lang="en-US" sz="2400"/>
          </a:p>
        </p:txBody>
      </p:sp>
      <p:sp>
        <p:nvSpPr>
          <p:cNvPr id="5130" name="Oval 8"/>
          <p:cNvSpPr>
            <a:spLocks noChangeArrowheads="1"/>
          </p:cNvSpPr>
          <p:nvPr/>
        </p:nvSpPr>
        <p:spPr bwMode="auto">
          <a:xfrm>
            <a:off x="6324600" y="4624388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27    32</a:t>
            </a:r>
            <a:endParaRPr lang="en-US" sz="2400"/>
          </a:p>
        </p:txBody>
      </p:sp>
      <p:sp>
        <p:nvSpPr>
          <p:cNvPr id="5131" name="Rectangle 9"/>
          <p:cNvSpPr>
            <a:spLocks noChangeArrowheads="1"/>
          </p:cNvSpPr>
          <p:nvPr/>
        </p:nvSpPr>
        <p:spPr bwMode="auto">
          <a:xfrm>
            <a:off x="6096000" y="52339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Rectangle 10"/>
          <p:cNvSpPr>
            <a:spLocks noChangeArrowheads="1"/>
          </p:cNvSpPr>
          <p:nvPr/>
        </p:nvSpPr>
        <p:spPr bwMode="auto">
          <a:xfrm>
            <a:off x="7924800" y="52339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Rectangle 11"/>
          <p:cNvSpPr>
            <a:spLocks noChangeArrowheads="1"/>
          </p:cNvSpPr>
          <p:nvPr/>
        </p:nvSpPr>
        <p:spPr bwMode="auto">
          <a:xfrm>
            <a:off x="4038600" y="52339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Rectangle 12"/>
          <p:cNvSpPr>
            <a:spLocks noChangeArrowheads="1"/>
          </p:cNvSpPr>
          <p:nvPr/>
        </p:nvSpPr>
        <p:spPr bwMode="auto">
          <a:xfrm>
            <a:off x="4800600" y="52339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Rectangle 13"/>
          <p:cNvSpPr>
            <a:spLocks noChangeArrowheads="1"/>
          </p:cNvSpPr>
          <p:nvPr/>
        </p:nvSpPr>
        <p:spPr bwMode="auto">
          <a:xfrm>
            <a:off x="1295400" y="52339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Rectangle 14"/>
          <p:cNvSpPr>
            <a:spLocks noChangeArrowheads="1"/>
          </p:cNvSpPr>
          <p:nvPr/>
        </p:nvSpPr>
        <p:spPr bwMode="auto">
          <a:xfrm>
            <a:off x="1905000" y="52339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Rectangle 15"/>
          <p:cNvSpPr>
            <a:spLocks noChangeArrowheads="1"/>
          </p:cNvSpPr>
          <p:nvPr/>
        </p:nvSpPr>
        <p:spPr bwMode="auto">
          <a:xfrm>
            <a:off x="2514600" y="52339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Rectangle 16"/>
          <p:cNvSpPr>
            <a:spLocks noChangeArrowheads="1"/>
          </p:cNvSpPr>
          <p:nvPr/>
        </p:nvSpPr>
        <p:spPr bwMode="auto">
          <a:xfrm>
            <a:off x="3124200" y="52339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39" name="AutoShape 17"/>
          <p:cNvCxnSpPr>
            <a:cxnSpLocks noChangeShapeType="1"/>
            <a:stCxn id="5126" idx="3"/>
            <a:endCxn id="5127" idx="0"/>
          </p:cNvCxnSpPr>
          <p:nvPr/>
        </p:nvCxnSpPr>
        <p:spPr bwMode="auto">
          <a:xfrm flipH="1">
            <a:off x="2362200" y="4349750"/>
            <a:ext cx="167163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0" name="AutoShape 18"/>
          <p:cNvCxnSpPr>
            <a:cxnSpLocks noChangeShapeType="1"/>
            <a:stCxn id="5126" idx="4"/>
            <a:endCxn id="5128" idx="0"/>
          </p:cNvCxnSpPr>
          <p:nvPr/>
        </p:nvCxnSpPr>
        <p:spPr bwMode="auto">
          <a:xfrm>
            <a:off x="4572000" y="4395788"/>
            <a:ext cx="36980" cy="2384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1" name="AutoShape 19"/>
          <p:cNvCxnSpPr>
            <a:cxnSpLocks noChangeShapeType="1"/>
            <a:stCxn id="5126" idx="5"/>
            <a:endCxn id="5130" idx="0"/>
          </p:cNvCxnSpPr>
          <p:nvPr/>
        </p:nvCxnSpPr>
        <p:spPr bwMode="auto">
          <a:xfrm>
            <a:off x="5110163" y="4349750"/>
            <a:ext cx="205263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2" name="AutoShape 20"/>
          <p:cNvCxnSpPr>
            <a:cxnSpLocks noChangeShapeType="1"/>
            <a:stCxn id="5127" idx="3"/>
            <a:endCxn id="5135" idx="0"/>
          </p:cNvCxnSpPr>
          <p:nvPr/>
        </p:nvCxnSpPr>
        <p:spPr bwMode="auto">
          <a:xfrm flipH="1">
            <a:off x="1447800" y="4959350"/>
            <a:ext cx="21431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3" name="AutoShape 21"/>
          <p:cNvCxnSpPr>
            <a:cxnSpLocks noChangeShapeType="1"/>
            <a:stCxn id="5127" idx="5"/>
            <a:endCxn id="5138" idx="0"/>
          </p:cNvCxnSpPr>
          <p:nvPr/>
        </p:nvCxnSpPr>
        <p:spPr bwMode="auto">
          <a:xfrm>
            <a:off x="3062288" y="4959350"/>
            <a:ext cx="214312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144" name="Line 22"/>
          <p:cNvSpPr>
            <a:spLocks noChangeShapeType="1"/>
          </p:cNvSpPr>
          <p:nvPr/>
        </p:nvSpPr>
        <p:spPr bwMode="auto">
          <a:xfrm flipV="1">
            <a:off x="2057400" y="5005388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Line 23"/>
          <p:cNvSpPr>
            <a:spLocks noChangeShapeType="1"/>
          </p:cNvSpPr>
          <p:nvPr/>
        </p:nvSpPr>
        <p:spPr bwMode="auto">
          <a:xfrm flipH="1" flipV="1">
            <a:off x="2590800" y="5005388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Rectangle 24"/>
          <p:cNvSpPr>
            <a:spLocks noChangeArrowheads="1"/>
          </p:cNvSpPr>
          <p:nvPr/>
        </p:nvSpPr>
        <p:spPr bwMode="auto">
          <a:xfrm>
            <a:off x="6667500" y="58435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Rectangle 25"/>
          <p:cNvSpPr>
            <a:spLocks noChangeArrowheads="1"/>
          </p:cNvSpPr>
          <p:nvPr/>
        </p:nvSpPr>
        <p:spPr bwMode="auto">
          <a:xfrm>
            <a:off x="7353300" y="58435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48" name="AutoShape 26"/>
          <p:cNvCxnSpPr>
            <a:cxnSpLocks noChangeShapeType="1"/>
            <a:stCxn id="5129" idx="0"/>
            <a:endCxn id="5130" idx="4"/>
          </p:cNvCxnSpPr>
          <p:nvPr/>
        </p:nvCxnSpPr>
        <p:spPr bwMode="auto">
          <a:xfrm flipV="1">
            <a:off x="7162800" y="5014913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9" name="AutoShape 27"/>
          <p:cNvCxnSpPr>
            <a:cxnSpLocks noChangeShapeType="1"/>
            <a:stCxn id="5131" idx="0"/>
            <a:endCxn id="5130" idx="3"/>
          </p:cNvCxnSpPr>
          <p:nvPr/>
        </p:nvCxnSpPr>
        <p:spPr bwMode="auto">
          <a:xfrm flipV="1">
            <a:off x="6248400" y="4959350"/>
            <a:ext cx="3222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50" name="AutoShape 28"/>
          <p:cNvCxnSpPr>
            <a:cxnSpLocks noChangeShapeType="1"/>
            <a:stCxn id="5132" idx="0"/>
            <a:endCxn id="5130" idx="5"/>
          </p:cNvCxnSpPr>
          <p:nvPr/>
        </p:nvCxnSpPr>
        <p:spPr bwMode="auto">
          <a:xfrm flipH="1" flipV="1">
            <a:off x="7754938" y="4959350"/>
            <a:ext cx="322262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151" name="Line 29"/>
          <p:cNvSpPr>
            <a:spLocks noChangeShapeType="1"/>
          </p:cNvSpPr>
          <p:nvPr/>
        </p:nvSpPr>
        <p:spPr bwMode="auto">
          <a:xfrm flipH="1" flipV="1">
            <a:off x="4800600" y="500538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2" name="Line 30"/>
          <p:cNvSpPr>
            <a:spLocks noChangeShapeType="1"/>
          </p:cNvSpPr>
          <p:nvPr/>
        </p:nvSpPr>
        <p:spPr bwMode="auto">
          <a:xfrm flipV="1">
            <a:off x="4191000" y="500538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Line 31"/>
          <p:cNvSpPr>
            <a:spLocks noChangeShapeType="1"/>
          </p:cNvSpPr>
          <p:nvPr/>
        </p:nvSpPr>
        <p:spPr bwMode="auto">
          <a:xfrm flipV="1">
            <a:off x="6819900" y="561498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Line 32"/>
          <p:cNvSpPr>
            <a:spLocks noChangeShapeType="1"/>
          </p:cNvSpPr>
          <p:nvPr/>
        </p:nvSpPr>
        <p:spPr bwMode="auto">
          <a:xfrm flipH="1" flipV="1">
            <a:off x="7353300" y="561498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Text Box 33"/>
          <p:cNvSpPr txBox="1">
            <a:spLocks noChangeArrowheads="1"/>
          </p:cNvSpPr>
          <p:nvPr/>
        </p:nvSpPr>
        <p:spPr bwMode="auto">
          <a:xfrm>
            <a:off x="1295400" y="5538788"/>
            <a:ext cx="31290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5156" name="Text Box 34"/>
          <p:cNvSpPr txBox="1">
            <a:spLocks noChangeArrowheads="1"/>
          </p:cNvSpPr>
          <p:nvPr/>
        </p:nvSpPr>
        <p:spPr bwMode="auto">
          <a:xfrm>
            <a:off x="1905000" y="5538788"/>
            <a:ext cx="31290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5157" name="Text Box 35"/>
          <p:cNvSpPr txBox="1">
            <a:spLocks noChangeArrowheads="1"/>
          </p:cNvSpPr>
          <p:nvPr/>
        </p:nvSpPr>
        <p:spPr bwMode="auto">
          <a:xfrm>
            <a:off x="2514600" y="5538788"/>
            <a:ext cx="31290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5158" name="Text Box 36"/>
          <p:cNvSpPr txBox="1">
            <a:spLocks noChangeArrowheads="1"/>
          </p:cNvSpPr>
          <p:nvPr/>
        </p:nvSpPr>
        <p:spPr bwMode="auto">
          <a:xfrm>
            <a:off x="3124200" y="5538788"/>
            <a:ext cx="31290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5159" name="Text Box 37"/>
          <p:cNvSpPr txBox="1">
            <a:spLocks noChangeArrowheads="1"/>
          </p:cNvSpPr>
          <p:nvPr/>
        </p:nvSpPr>
        <p:spPr bwMode="auto">
          <a:xfrm>
            <a:off x="4038600" y="5538788"/>
            <a:ext cx="31290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5160" name="Text Box 38"/>
          <p:cNvSpPr txBox="1">
            <a:spLocks noChangeArrowheads="1"/>
          </p:cNvSpPr>
          <p:nvPr/>
        </p:nvSpPr>
        <p:spPr bwMode="auto">
          <a:xfrm>
            <a:off x="4738688" y="5538788"/>
            <a:ext cx="43497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5161" name="Text Box 39"/>
          <p:cNvSpPr txBox="1">
            <a:spLocks noChangeArrowheads="1"/>
          </p:cNvSpPr>
          <p:nvPr/>
        </p:nvSpPr>
        <p:spPr bwMode="auto">
          <a:xfrm>
            <a:off x="6034088" y="5538788"/>
            <a:ext cx="44114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5162" name="Text Box 40"/>
          <p:cNvSpPr txBox="1">
            <a:spLocks noChangeArrowheads="1"/>
          </p:cNvSpPr>
          <p:nvPr/>
        </p:nvSpPr>
        <p:spPr bwMode="auto">
          <a:xfrm>
            <a:off x="7862888" y="5538788"/>
            <a:ext cx="44114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5163" name="Text Box 41"/>
          <p:cNvSpPr txBox="1">
            <a:spLocks noChangeArrowheads="1"/>
          </p:cNvSpPr>
          <p:nvPr/>
        </p:nvSpPr>
        <p:spPr bwMode="auto">
          <a:xfrm>
            <a:off x="6596063" y="6186488"/>
            <a:ext cx="44114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15</a:t>
            </a:r>
          </a:p>
        </p:txBody>
      </p:sp>
      <p:sp>
        <p:nvSpPr>
          <p:cNvPr id="5164" name="Text Box 42"/>
          <p:cNvSpPr txBox="1">
            <a:spLocks noChangeArrowheads="1"/>
          </p:cNvSpPr>
          <p:nvPr/>
        </p:nvSpPr>
        <p:spPr bwMode="auto">
          <a:xfrm>
            <a:off x="7300913" y="6186488"/>
            <a:ext cx="44114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17</a:t>
            </a:r>
          </a:p>
        </p:txBody>
      </p:sp>
      <p:sp>
        <p:nvSpPr>
          <p:cNvPr id="5165" name="Text Box 43"/>
          <p:cNvSpPr txBox="1">
            <a:spLocks noChangeArrowheads="1"/>
          </p:cNvSpPr>
          <p:nvPr/>
        </p:nvSpPr>
        <p:spPr bwMode="auto">
          <a:xfrm>
            <a:off x="1684577" y="4866008"/>
            <a:ext cx="31290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5166" name="Text Box 44"/>
          <p:cNvSpPr txBox="1">
            <a:spLocks noChangeArrowheads="1"/>
          </p:cNvSpPr>
          <p:nvPr/>
        </p:nvSpPr>
        <p:spPr bwMode="auto">
          <a:xfrm>
            <a:off x="2143423" y="4866008"/>
            <a:ext cx="31290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5167" name="Text Box 45"/>
          <p:cNvSpPr txBox="1">
            <a:spLocks noChangeArrowheads="1"/>
          </p:cNvSpPr>
          <p:nvPr/>
        </p:nvSpPr>
        <p:spPr bwMode="auto">
          <a:xfrm>
            <a:off x="2586318" y="4866008"/>
            <a:ext cx="31290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5168" name="Text Box 46"/>
          <p:cNvSpPr txBox="1">
            <a:spLocks noChangeArrowheads="1"/>
          </p:cNvSpPr>
          <p:nvPr/>
        </p:nvSpPr>
        <p:spPr bwMode="auto">
          <a:xfrm>
            <a:off x="6477000" y="4924425"/>
            <a:ext cx="44114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14</a:t>
            </a:r>
          </a:p>
        </p:txBody>
      </p:sp>
      <p:sp>
        <p:nvSpPr>
          <p:cNvPr id="5169" name="Text Box 47"/>
          <p:cNvSpPr txBox="1">
            <a:spLocks noChangeArrowheads="1"/>
          </p:cNvSpPr>
          <p:nvPr/>
        </p:nvSpPr>
        <p:spPr bwMode="auto">
          <a:xfrm>
            <a:off x="7391400" y="4924425"/>
            <a:ext cx="44114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18</a:t>
            </a:r>
          </a:p>
        </p:txBody>
      </p:sp>
      <p:sp>
        <p:nvSpPr>
          <p:cNvPr id="5170" name="Text Box 49"/>
          <p:cNvSpPr txBox="1">
            <a:spLocks noChangeArrowheads="1"/>
          </p:cNvSpPr>
          <p:nvPr/>
        </p:nvSpPr>
        <p:spPr bwMode="auto">
          <a:xfrm>
            <a:off x="4017729" y="4300019"/>
            <a:ext cx="31290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5171" name="Text Box 50"/>
          <p:cNvSpPr txBox="1">
            <a:spLocks noChangeArrowheads="1"/>
          </p:cNvSpPr>
          <p:nvPr/>
        </p:nvSpPr>
        <p:spPr bwMode="auto">
          <a:xfrm>
            <a:off x="4800600" y="4314825"/>
            <a:ext cx="44114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12</a:t>
            </a:r>
          </a:p>
        </p:txBody>
      </p:sp>
      <p:sp>
        <p:nvSpPr>
          <p:cNvPr id="5172" name="Text Box 51"/>
          <p:cNvSpPr txBox="1">
            <a:spLocks noChangeArrowheads="1"/>
          </p:cNvSpPr>
          <p:nvPr/>
        </p:nvSpPr>
        <p:spPr bwMode="auto">
          <a:xfrm>
            <a:off x="4343400" y="4972050"/>
            <a:ext cx="44114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5173" name="Text Box 52"/>
          <p:cNvSpPr txBox="1">
            <a:spLocks noChangeArrowheads="1"/>
          </p:cNvSpPr>
          <p:nvPr/>
        </p:nvSpPr>
        <p:spPr bwMode="auto">
          <a:xfrm>
            <a:off x="6934200" y="5553075"/>
            <a:ext cx="44114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16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4A91-DD14-4A20-8DBB-108CC00A9011}" type="slidenum">
              <a:rPr lang="en-US"/>
              <a:pPr/>
              <a:t>83</a:t>
            </a:fld>
            <a:endParaRPr lang="en-US"/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63613"/>
          </a:xfrm>
        </p:spPr>
        <p:txBody>
          <a:bodyPr/>
          <a:lstStyle/>
          <a:p>
            <a:r>
              <a:rPr lang="en-US"/>
              <a:t>Multi-Way Searching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69534"/>
            <a:ext cx="8839200" cy="304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/>
              <a:t>Similar to search in a binary search tree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At each internal node with children </a:t>
            </a:r>
            <a:r>
              <a:rPr lang="en-US" sz="2200" b="1" i="1" dirty="0">
                <a:latin typeface="Times New Roman" pitchFamily="18" charset="0"/>
              </a:rPr>
              <a:t>v</a:t>
            </a:r>
            <a:r>
              <a:rPr lang="en-US" sz="2200" baseline="-25000" dirty="0">
                <a:latin typeface="Times New Roman" pitchFamily="18" charset="0"/>
              </a:rPr>
              <a:t>1 </a:t>
            </a:r>
            <a:r>
              <a:rPr lang="en-US" sz="2200" b="1" i="1" dirty="0">
                <a:latin typeface="Times New Roman" pitchFamily="18" charset="0"/>
              </a:rPr>
              <a:t>v</a:t>
            </a:r>
            <a:r>
              <a:rPr lang="en-US" sz="2200" baseline="-25000" dirty="0">
                <a:latin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</a:rPr>
              <a:t> … </a:t>
            </a:r>
            <a:r>
              <a:rPr lang="en-US" sz="2200" b="1" i="1" dirty="0" err="1">
                <a:latin typeface="Times New Roman" pitchFamily="18" charset="0"/>
              </a:rPr>
              <a:t>v</a:t>
            </a:r>
            <a:r>
              <a:rPr lang="en-US" sz="2200" b="1" i="1" baseline="-25000" dirty="0" err="1">
                <a:latin typeface="Times New Roman" pitchFamily="18" charset="0"/>
              </a:rPr>
              <a:t>d</a:t>
            </a:r>
            <a:r>
              <a:rPr lang="en-US" sz="2200" dirty="0"/>
              <a:t> and keys </a:t>
            </a:r>
            <a:r>
              <a:rPr lang="en-US" sz="2200" b="1" i="1" dirty="0">
                <a:latin typeface="Times New Roman" pitchFamily="18" charset="0"/>
              </a:rPr>
              <a:t>k</a:t>
            </a:r>
            <a:r>
              <a:rPr lang="en-US" sz="2200" baseline="-25000" dirty="0">
                <a:latin typeface="Times New Roman" pitchFamily="18" charset="0"/>
              </a:rPr>
              <a:t>1 </a:t>
            </a:r>
            <a:r>
              <a:rPr lang="en-US" sz="2200" b="1" i="1" dirty="0">
                <a:latin typeface="Times New Roman" pitchFamily="18" charset="0"/>
              </a:rPr>
              <a:t>k</a:t>
            </a:r>
            <a:r>
              <a:rPr lang="en-US" sz="2200" baseline="-25000" dirty="0">
                <a:latin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</a:rPr>
              <a:t> … </a:t>
            </a:r>
            <a:r>
              <a:rPr lang="en-US" sz="2200" b="1" i="1" dirty="0">
                <a:latin typeface="Times New Roman" pitchFamily="18" charset="0"/>
              </a:rPr>
              <a:t>k</a:t>
            </a:r>
            <a:r>
              <a:rPr lang="en-US" sz="2200" b="1" i="1" baseline="-25000" dirty="0">
                <a:latin typeface="Times New Roman" pitchFamily="18" charset="0"/>
              </a:rPr>
              <a:t>d</a:t>
            </a:r>
            <a:r>
              <a:rPr lang="en-US" sz="2200" baseline="-25000" dirty="0">
                <a:latin typeface="Symbol" pitchFamily="18" charset="2"/>
              </a:rPr>
              <a:t>-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endParaRPr lang="en-US" sz="2200" dirty="0"/>
          </a:p>
          <a:p>
            <a:pPr lvl="1">
              <a:lnSpc>
                <a:spcPct val="80000"/>
              </a:lnSpc>
            </a:pPr>
            <a:r>
              <a:rPr lang="en-US" sz="2200" b="1" i="1" dirty="0">
                <a:latin typeface="Times New Roman" pitchFamily="18" charset="0"/>
              </a:rPr>
              <a:t>k</a:t>
            </a:r>
            <a:r>
              <a:rPr lang="en-US" sz="2200" dirty="0"/>
              <a:t> </a:t>
            </a:r>
            <a:r>
              <a:rPr lang="en-US" sz="2200" dirty="0">
                <a:latin typeface="Symbol" pitchFamily="18" charset="2"/>
              </a:rPr>
              <a:t>=</a:t>
            </a:r>
            <a:r>
              <a:rPr lang="en-US" sz="2200" dirty="0"/>
              <a:t> </a:t>
            </a:r>
            <a:r>
              <a:rPr lang="en-US" sz="2200" b="1" i="1" dirty="0">
                <a:latin typeface="Times New Roman" pitchFamily="18" charset="0"/>
              </a:rPr>
              <a:t>k</a:t>
            </a:r>
            <a:r>
              <a:rPr lang="en-US" sz="2200" b="1" i="1" baseline="-25000" dirty="0">
                <a:latin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</a:rPr>
              <a:t> (</a:t>
            </a:r>
            <a:r>
              <a:rPr lang="en-US" sz="2200" b="1" i="1" dirty="0" err="1">
                <a:latin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</a:rPr>
              <a:t> = 1, …, </a:t>
            </a:r>
            <a:r>
              <a:rPr lang="en-US" sz="2200" b="1" i="1" dirty="0">
                <a:latin typeface="Times New Roman" pitchFamily="18" charset="0"/>
              </a:rPr>
              <a:t>d</a:t>
            </a:r>
            <a:r>
              <a:rPr lang="en-US" sz="2200" dirty="0">
                <a:latin typeface="Symbol" pitchFamily="18" charset="2"/>
              </a:rPr>
              <a:t> (1)</a:t>
            </a:r>
            <a:r>
              <a:rPr lang="en-US" sz="2200" dirty="0">
                <a:latin typeface="Times New Roman" pitchFamily="18" charset="0"/>
              </a:rPr>
              <a:t>)</a:t>
            </a:r>
            <a:r>
              <a:rPr lang="en-US" sz="2200" dirty="0"/>
              <a:t>: the search terminates successfully</a:t>
            </a:r>
            <a:endParaRPr lang="en-US" sz="2200" b="1" i="1" dirty="0">
              <a:latin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200" b="1" i="1" dirty="0">
                <a:latin typeface="Times New Roman" pitchFamily="18" charset="0"/>
              </a:rPr>
              <a:t>k</a:t>
            </a:r>
            <a:r>
              <a:rPr lang="en-US" sz="2200" dirty="0"/>
              <a:t> </a:t>
            </a:r>
            <a:r>
              <a:rPr lang="en-US" sz="2200" dirty="0">
                <a:latin typeface="Symbol" pitchFamily="18" charset="2"/>
              </a:rPr>
              <a:t>&lt;</a:t>
            </a:r>
            <a:r>
              <a:rPr lang="en-US" sz="2200" dirty="0"/>
              <a:t> </a:t>
            </a:r>
            <a:r>
              <a:rPr lang="en-US" sz="2200" b="1" i="1" dirty="0">
                <a:latin typeface="Times New Roman" pitchFamily="18" charset="0"/>
              </a:rPr>
              <a:t>k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/>
              <a:t>: we continue the search in child </a:t>
            </a:r>
            <a:r>
              <a:rPr lang="en-US" sz="2200" b="1" i="1" dirty="0">
                <a:latin typeface="Times New Roman" pitchFamily="18" charset="0"/>
              </a:rPr>
              <a:t>v</a:t>
            </a:r>
            <a:r>
              <a:rPr lang="en-US" sz="2200" baseline="-25000" dirty="0">
                <a:latin typeface="Times New Roman" pitchFamily="18" charset="0"/>
              </a:rPr>
              <a:t>1</a:t>
            </a:r>
          </a:p>
          <a:p>
            <a:pPr lvl="1">
              <a:lnSpc>
                <a:spcPct val="80000"/>
              </a:lnSpc>
            </a:pPr>
            <a:r>
              <a:rPr lang="en-US" sz="2200" b="1" i="1" dirty="0">
                <a:latin typeface="Times New Roman" pitchFamily="18" charset="0"/>
              </a:rPr>
              <a:t>k</a:t>
            </a:r>
            <a:r>
              <a:rPr lang="en-US" sz="2200" b="1" i="1" baseline="-25000" dirty="0">
                <a:latin typeface="Times New Roman" pitchFamily="18" charset="0"/>
              </a:rPr>
              <a:t>i</a:t>
            </a:r>
            <a:r>
              <a:rPr lang="en-US" sz="2200" baseline="-25000" dirty="0">
                <a:latin typeface="Symbol" pitchFamily="18" charset="2"/>
              </a:rPr>
              <a:t>-</a:t>
            </a:r>
            <a:r>
              <a:rPr lang="en-US" sz="2200" baseline="-250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&lt;</a:t>
            </a:r>
            <a:r>
              <a:rPr lang="en-US" sz="2200" baseline="-25000" dirty="0">
                <a:latin typeface="Times New Roman" pitchFamily="18" charset="0"/>
              </a:rPr>
              <a:t>  </a:t>
            </a:r>
            <a:r>
              <a:rPr lang="en-US" sz="2200" b="1" i="1" dirty="0">
                <a:latin typeface="Times New Roman" pitchFamily="18" charset="0"/>
              </a:rPr>
              <a:t>k</a:t>
            </a:r>
            <a:r>
              <a:rPr lang="en-US" sz="2200" dirty="0"/>
              <a:t> </a:t>
            </a:r>
            <a:r>
              <a:rPr lang="en-US" sz="2200" dirty="0">
                <a:latin typeface="Symbol" pitchFamily="18" charset="2"/>
              </a:rPr>
              <a:t>&lt;</a:t>
            </a:r>
            <a:r>
              <a:rPr lang="en-US" sz="2200" dirty="0"/>
              <a:t> </a:t>
            </a:r>
            <a:r>
              <a:rPr lang="en-US" sz="2200" b="1" i="1" dirty="0">
                <a:latin typeface="Times New Roman" pitchFamily="18" charset="0"/>
              </a:rPr>
              <a:t>k</a:t>
            </a:r>
            <a:r>
              <a:rPr lang="en-US" sz="2200" b="1" i="1" baseline="-25000" dirty="0">
                <a:latin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</a:rPr>
              <a:t> (</a:t>
            </a:r>
            <a:r>
              <a:rPr lang="en-US" sz="2200" b="1" i="1" dirty="0" err="1">
                <a:latin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</a:rPr>
              <a:t> = 2, …, </a:t>
            </a:r>
            <a:r>
              <a:rPr lang="en-US" sz="2200" b="1" i="1" dirty="0">
                <a:latin typeface="Times New Roman" pitchFamily="18" charset="0"/>
              </a:rPr>
              <a:t>d</a:t>
            </a:r>
            <a:r>
              <a:rPr lang="en-US" sz="2200" dirty="0">
                <a:latin typeface="Symbol" pitchFamily="18" charset="2"/>
              </a:rPr>
              <a:t> (1)</a:t>
            </a:r>
            <a:r>
              <a:rPr lang="en-US" sz="2200" dirty="0">
                <a:latin typeface="Times New Roman" pitchFamily="18" charset="0"/>
              </a:rPr>
              <a:t>)</a:t>
            </a:r>
            <a:r>
              <a:rPr lang="en-US" sz="2200" dirty="0"/>
              <a:t>: we continue the search in child </a:t>
            </a:r>
            <a:r>
              <a:rPr lang="en-US" sz="2200" b="1" i="1" dirty="0">
                <a:latin typeface="Times New Roman" pitchFamily="18" charset="0"/>
              </a:rPr>
              <a:t>v</a:t>
            </a:r>
            <a:r>
              <a:rPr lang="en-US" sz="2200" b="1" i="1" baseline="-25000" dirty="0">
                <a:latin typeface="Times New Roman" pitchFamily="18" charset="0"/>
              </a:rPr>
              <a:t>i</a:t>
            </a:r>
          </a:p>
          <a:p>
            <a:pPr lvl="1">
              <a:lnSpc>
                <a:spcPct val="80000"/>
              </a:lnSpc>
            </a:pPr>
            <a:r>
              <a:rPr lang="en-US" sz="2200" b="1" i="1" dirty="0">
                <a:latin typeface="Times New Roman" pitchFamily="18" charset="0"/>
              </a:rPr>
              <a:t>k</a:t>
            </a:r>
            <a:r>
              <a:rPr lang="en-US" sz="2200" dirty="0"/>
              <a:t> </a:t>
            </a:r>
            <a:r>
              <a:rPr lang="en-US" sz="2200" dirty="0">
                <a:latin typeface="Symbol" pitchFamily="18" charset="2"/>
              </a:rPr>
              <a:t>&gt; </a:t>
            </a:r>
            <a:r>
              <a:rPr lang="en-US" sz="2200" b="1" i="1" dirty="0">
                <a:latin typeface="Times New Roman" pitchFamily="18" charset="0"/>
              </a:rPr>
              <a:t>k</a:t>
            </a:r>
            <a:r>
              <a:rPr lang="en-US" sz="2200" b="1" i="1" baseline="-25000" dirty="0">
                <a:latin typeface="Times New Roman" pitchFamily="18" charset="0"/>
              </a:rPr>
              <a:t>d</a:t>
            </a:r>
            <a:r>
              <a:rPr lang="en-US" sz="2200" baseline="-25000" dirty="0">
                <a:latin typeface="Symbol" pitchFamily="18" charset="2"/>
              </a:rPr>
              <a:t>-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/>
              <a:t>: we continue the search in child </a:t>
            </a:r>
            <a:r>
              <a:rPr lang="en-US" sz="2200" b="1" i="1" dirty="0" err="1">
                <a:latin typeface="Times New Roman" pitchFamily="18" charset="0"/>
              </a:rPr>
              <a:t>v</a:t>
            </a:r>
            <a:r>
              <a:rPr lang="en-US" sz="2200" b="1" i="1" baseline="-25000" dirty="0" err="1">
                <a:latin typeface="Times New Roman" pitchFamily="18" charset="0"/>
              </a:rPr>
              <a:t>d</a:t>
            </a: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200" dirty="0"/>
              <a:t>Reaching an external node terminates the search unsuccessfully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Example: search for 30</a:t>
            </a:r>
          </a:p>
        </p:txBody>
      </p:sp>
      <p:sp>
        <p:nvSpPr>
          <p:cNvPr id="924676" name="Oval 4"/>
          <p:cNvSpPr>
            <a:spLocks noChangeArrowheads="1"/>
          </p:cNvSpPr>
          <p:nvPr/>
        </p:nvSpPr>
        <p:spPr bwMode="auto">
          <a:xfrm>
            <a:off x="4114800" y="4038600"/>
            <a:ext cx="1524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11    24</a:t>
            </a:r>
          </a:p>
        </p:txBody>
      </p:sp>
      <p:sp>
        <p:nvSpPr>
          <p:cNvPr id="924677" name="Oval 5"/>
          <p:cNvSpPr>
            <a:spLocks noChangeArrowheads="1"/>
          </p:cNvSpPr>
          <p:nvPr/>
        </p:nvSpPr>
        <p:spPr bwMode="auto">
          <a:xfrm>
            <a:off x="1676400" y="4648200"/>
            <a:ext cx="1981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2   6   8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924678" name="Oval 6"/>
          <p:cNvSpPr>
            <a:spLocks noChangeArrowheads="1"/>
          </p:cNvSpPr>
          <p:nvPr/>
        </p:nvSpPr>
        <p:spPr bwMode="auto">
          <a:xfrm>
            <a:off x="4343400" y="46482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15</a:t>
            </a:r>
          </a:p>
        </p:txBody>
      </p:sp>
      <p:sp>
        <p:nvSpPr>
          <p:cNvPr id="924679" name="Oval 7"/>
          <p:cNvSpPr>
            <a:spLocks noChangeArrowheads="1"/>
          </p:cNvSpPr>
          <p:nvPr/>
        </p:nvSpPr>
        <p:spPr bwMode="auto">
          <a:xfrm>
            <a:off x="6972300" y="5257800"/>
            <a:ext cx="990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30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924680" name="Oval 8"/>
          <p:cNvSpPr>
            <a:spLocks noChangeArrowheads="1"/>
          </p:cNvSpPr>
          <p:nvPr/>
        </p:nvSpPr>
        <p:spPr bwMode="auto">
          <a:xfrm>
            <a:off x="6629400" y="4648200"/>
            <a:ext cx="1676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27    32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924681" name="Rectangle 9"/>
          <p:cNvSpPr>
            <a:spLocks noChangeArrowheads="1"/>
          </p:cNvSpPr>
          <p:nvPr/>
        </p:nvSpPr>
        <p:spPr bwMode="auto">
          <a:xfrm>
            <a:off x="6400800" y="52578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82" name="Rectangle 10"/>
          <p:cNvSpPr>
            <a:spLocks noChangeArrowheads="1"/>
          </p:cNvSpPr>
          <p:nvPr/>
        </p:nvSpPr>
        <p:spPr bwMode="auto">
          <a:xfrm>
            <a:off x="8229600" y="52578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83" name="Rectangle 11"/>
          <p:cNvSpPr>
            <a:spLocks noChangeArrowheads="1"/>
          </p:cNvSpPr>
          <p:nvPr/>
        </p:nvSpPr>
        <p:spPr bwMode="auto">
          <a:xfrm>
            <a:off x="4343400" y="52578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84" name="Rectangle 12"/>
          <p:cNvSpPr>
            <a:spLocks noChangeArrowheads="1"/>
          </p:cNvSpPr>
          <p:nvPr/>
        </p:nvSpPr>
        <p:spPr bwMode="auto">
          <a:xfrm>
            <a:off x="5105400" y="52578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85" name="Rectangle 13"/>
          <p:cNvSpPr>
            <a:spLocks noChangeArrowheads="1"/>
          </p:cNvSpPr>
          <p:nvPr/>
        </p:nvSpPr>
        <p:spPr bwMode="auto">
          <a:xfrm>
            <a:off x="1600200" y="52578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86" name="Rectangle 14"/>
          <p:cNvSpPr>
            <a:spLocks noChangeArrowheads="1"/>
          </p:cNvSpPr>
          <p:nvPr/>
        </p:nvSpPr>
        <p:spPr bwMode="auto">
          <a:xfrm>
            <a:off x="2209800" y="52578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87" name="Rectangle 15"/>
          <p:cNvSpPr>
            <a:spLocks noChangeArrowheads="1"/>
          </p:cNvSpPr>
          <p:nvPr/>
        </p:nvSpPr>
        <p:spPr bwMode="auto">
          <a:xfrm>
            <a:off x="2819400" y="52578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88" name="Rectangle 16"/>
          <p:cNvSpPr>
            <a:spLocks noChangeArrowheads="1"/>
          </p:cNvSpPr>
          <p:nvPr/>
        </p:nvSpPr>
        <p:spPr bwMode="auto">
          <a:xfrm>
            <a:off x="3429000" y="52578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4689" name="AutoShape 17"/>
          <p:cNvCxnSpPr>
            <a:cxnSpLocks noChangeShapeType="1"/>
            <a:stCxn id="924676" idx="3"/>
            <a:endCxn id="924677" idx="0"/>
          </p:cNvCxnSpPr>
          <p:nvPr/>
        </p:nvCxnSpPr>
        <p:spPr bwMode="auto">
          <a:xfrm flipH="1">
            <a:off x="2667000" y="4383088"/>
            <a:ext cx="1671638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4690" name="AutoShape 18"/>
          <p:cNvCxnSpPr>
            <a:cxnSpLocks noChangeShapeType="1"/>
            <a:stCxn id="924676" idx="4"/>
            <a:endCxn id="924678" idx="0"/>
          </p:cNvCxnSpPr>
          <p:nvPr/>
        </p:nvCxnSpPr>
        <p:spPr bwMode="auto">
          <a:xfrm>
            <a:off x="4876800" y="4438650"/>
            <a:ext cx="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4691" name="AutoShape 19"/>
          <p:cNvCxnSpPr>
            <a:cxnSpLocks noChangeShapeType="1"/>
            <a:stCxn id="924676" idx="5"/>
            <a:endCxn id="924680" idx="0"/>
          </p:cNvCxnSpPr>
          <p:nvPr/>
        </p:nvCxnSpPr>
        <p:spPr bwMode="auto">
          <a:xfrm>
            <a:off x="5414963" y="4383088"/>
            <a:ext cx="2052637" cy="2460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924692" name="AutoShape 20"/>
          <p:cNvCxnSpPr>
            <a:cxnSpLocks noChangeShapeType="1"/>
            <a:stCxn id="924677" idx="3"/>
            <a:endCxn id="924685" idx="0"/>
          </p:cNvCxnSpPr>
          <p:nvPr/>
        </p:nvCxnSpPr>
        <p:spPr bwMode="auto">
          <a:xfrm flipH="1">
            <a:off x="1752600" y="4983163"/>
            <a:ext cx="2143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4693" name="AutoShape 21"/>
          <p:cNvCxnSpPr>
            <a:cxnSpLocks noChangeShapeType="1"/>
            <a:stCxn id="924677" idx="5"/>
            <a:endCxn id="924688" idx="0"/>
          </p:cNvCxnSpPr>
          <p:nvPr/>
        </p:nvCxnSpPr>
        <p:spPr bwMode="auto">
          <a:xfrm>
            <a:off x="3367088" y="4983163"/>
            <a:ext cx="2143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4694" name="Line 22"/>
          <p:cNvSpPr>
            <a:spLocks noChangeShapeType="1"/>
          </p:cNvSpPr>
          <p:nvPr/>
        </p:nvSpPr>
        <p:spPr bwMode="auto">
          <a:xfrm flipV="1">
            <a:off x="2362200" y="50292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95" name="Line 23"/>
          <p:cNvSpPr>
            <a:spLocks noChangeShapeType="1"/>
          </p:cNvSpPr>
          <p:nvPr/>
        </p:nvSpPr>
        <p:spPr bwMode="auto">
          <a:xfrm flipH="1" flipV="1">
            <a:off x="2895600" y="50292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96" name="Rectangle 24"/>
          <p:cNvSpPr>
            <a:spLocks noChangeArrowheads="1"/>
          </p:cNvSpPr>
          <p:nvPr/>
        </p:nvSpPr>
        <p:spPr bwMode="auto">
          <a:xfrm>
            <a:off x="6972300" y="5867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97" name="Rectangle 25"/>
          <p:cNvSpPr>
            <a:spLocks noChangeArrowheads="1"/>
          </p:cNvSpPr>
          <p:nvPr/>
        </p:nvSpPr>
        <p:spPr bwMode="auto">
          <a:xfrm>
            <a:off x="7658100" y="5867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4698" name="AutoShape 26"/>
          <p:cNvCxnSpPr>
            <a:cxnSpLocks noChangeShapeType="1"/>
            <a:stCxn id="924679" idx="0"/>
            <a:endCxn id="924680" idx="4"/>
          </p:cNvCxnSpPr>
          <p:nvPr/>
        </p:nvCxnSpPr>
        <p:spPr bwMode="auto">
          <a:xfrm flipV="1">
            <a:off x="7467600" y="5048250"/>
            <a:ext cx="0" cy="190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924699" name="AutoShape 27"/>
          <p:cNvCxnSpPr>
            <a:cxnSpLocks noChangeShapeType="1"/>
            <a:stCxn id="924681" idx="0"/>
            <a:endCxn id="924680" idx="3"/>
          </p:cNvCxnSpPr>
          <p:nvPr/>
        </p:nvCxnSpPr>
        <p:spPr bwMode="auto">
          <a:xfrm flipV="1">
            <a:off x="6553200" y="4992688"/>
            <a:ext cx="322263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4700" name="AutoShape 28"/>
          <p:cNvCxnSpPr>
            <a:cxnSpLocks noChangeShapeType="1"/>
            <a:stCxn id="924682" idx="0"/>
            <a:endCxn id="924680" idx="5"/>
          </p:cNvCxnSpPr>
          <p:nvPr/>
        </p:nvCxnSpPr>
        <p:spPr bwMode="auto">
          <a:xfrm flipH="1" flipV="1">
            <a:off x="8059738" y="4992688"/>
            <a:ext cx="322262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4701" name="Line 29"/>
          <p:cNvSpPr>
            <a:spLocks noChangeShapeType="1"/>
          </p:cNvSpPr>
          <p:nvPr/>
        </p:nvSpPr>
        <p:spPr bwMode="auto">
          <a:xfrm flipH="1" flipV="1">
            <a:off x="5105400" y="50292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02" name="Line 30"/>
          <p:cNvSpPr>
            <a:spLocks noChangeShapeType="1"/>
          </p:cNvSpPr>
          <p:nvPr/>
        </p:nvSpPr>
        <p:spPr bwMode="auto">
          <a:xfrm flipV="1">
            <a:off x="4495800" y="50292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03" name="Line 31"/>
          <p:cNvSpPr>
            <a:spLocks noChangeShapeType="1"/>
          </p:cNvSpPr>
          <p:nvPr/>
        </p:nvSpPr>
        <p:spPr bwMode="auto">
          <a:xfrm flipV="1">
            <a:off x="7124700" y="56388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04" name="Line 32"/>
          <p:cNvSpPr>
            <a:spLocks noChangeShapeType="1"/>
          </p:cNvSpPr>
          <p:nvPr/>
        </p:nvSpPr>
        <p:spPr bwMode="auto">
          <a:xfrm flipH="1" flipV="1">
            <a:off x="7658100" y="56388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05" name="Line 33"/>
          <p:cNvSpPr>
            <a:spLocks noChangeShapeType="1"/>
          </p:cNvSpPr>
          <p:nvPr/>
        </p:nvSpPr>
        <p:spPr bwMode="auto">
          <a:xfrm>
            <a:off x="5562600" y="4267200"/>
            <a:ext cx="1905000" cy="30480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4706" name="Line 34"/>
          <p:cNvSpPr>
            <a:spLocks noChangeShapeType="1"/>
          </p:cNvSpPr>
          <p:nvPr/>
        </p:nvSpPr>
        <p:spPr bwMode="auto">
          <a:xfrm>
            <a:off x="7315200" y="5029200"/>
            <a:ext cx="0" cy="22860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23913"/>
          </a:xfrm>
        </p:spPr>
        <p:txBody>
          <a:bodyPr/>
          <a:lstStyle/>
          <a:p>
            <a:r>
              <a:rPr lang="en-US" dirty="0"/>
              <a:t>(2,4) Trees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2–4 tree (also called a 2–3–4 tree) is a self-balancing data structure that is commonly used to implement dictionaries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numbers mean a tree where every node with children (internal node) has either two, three, or four child nodes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400050" lvl="1" indent="0" eaLnBrk="0" hangingPunct="0">
              <a:spcBef>
                <a:spcPct val="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A 2-node has one data element, and has two child nodes; </a:t>
            </a:r>
          </a:p>
          <a:p>
            <a:pPr marL="400050" lvl="1" indent="0" eaLnBrk="0" hangingPunct="0">
              <a:spcBef>
                <a:spcPct val="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A 3-node has two data elements, and has three child nodes; </a:t>
            </a:r>
          </a:p>
          <a:p>
            <a:pPr marL="400050" lvl="1" indent="0" eaLnBrk="0" hangingPunct="0">
              <a:spcBef>
                <a:spcPct val="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A 4-node has three data elements, and has four child nodes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191000"/>
            <a:ext cx="6012996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E0D7-95F2-48F3-B63C-17A374D64DC9}" type="slidenum">
              <a:rPr lang="en-US"/>
              <a:pPr/>
              <a:t>85</a:t>
            </a:fld>
            <a:endParaRPr lang="en-US"/>
          </a:p>
        </p:txBody>
      </p:sp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23913"/>
          </a:xfrm>
        </p:spPr>
        <p:txBody>
          <a:bodyPr/>
          <a:lstStyle/>
          <a:p>
            <a:r>
              <a:rPr lang="en-US" dirty="0"/>
              <a:t>(2,4) Trees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243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(2,4) is a multi-way search with the following properties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FF00"/>
                </a:solidFill>
              </a:rPr>
              <a:t>Node-Size Property</a:t>
            </a:r>
            <a:r>
              <a:rPr lang="en-US" sz="2000" dirty="0"/>
              <a:t>: every internal node has at most four children (and at least two children)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FF00"/>
                </a:solidFill>
              </a:rPr>
              <a:t>Depth Property</a:t>
            </a:r>
            <a:r>
              <a:rPr lang="en-US" sz="2000" dirty="0"/>
              <a:t>: all the external nodes have the same depth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Depending on the number of children, an internal node of a (2,4) tree is called a 2-node, 3-node or 4-node</a:t>
            </a:r>
          </a:p>
        </p:txBody>
      </p:sp>
      <p:sp>
        <p:nvSpPr>
          <p:cNvPr id="926724" name="Oval 4"/>
          <p:cNvSpPr>
            <a:spLocks noChangeArrowheads="1"/>
          </p:cNvSpPr>
          <p:nvPr/>
        </p:nvSpPr>
        <p:spPr bwMode="auto">
          <a:xfrm>
            <a:off x="3533775" y="3962400"/>
            <a:ext cx="2438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10   15   24</a:t>
            </a:r>
          </a:p>
        </p:txBody>
      </p:sp>
      <p:sp>
        <p:nvSpPr>
          <p:cNvPr id="926725" name="Oval 5"/>
          <p:cNvSpPr>
            <a:spLocks noChangeArrowheads="1"/>
          </p:cNvSpPr>
          <p:nvPr/>
        </p:nvSpPr>
        <p:spPr bwMode="auto">
          <a:xfrm>
            <a:off x="1143000" y="4876800"/>
            <a:ext cx="1600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2   8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926726" name="Oval 6"/>
          <p:cNvSpPr>
            <a:spLocks noChangeArrowheads="1"/>
          </p:cNvSpPr>
          <p:nvPr/>
        </p:nvSpPr>
        <p:spPr bwMode="auto">
          <a:xfrm>
            <a:off x="3505200" y="48768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12</a:t>
            </a:r>
          </a:p>
        </p:txBody>
      </p:sp>
      <p:sp>
        <p:nvSpPr>
          <p:cNvPr id="926727" name="Oval 7"/>
          <p:cNvSpPr>
            <a:spLocks noChangeArrowheads="1"/>
          </p:cNvSpPr>
          <p:nvPr/>
        </p:nvSpPr>
        <p:spPr bwMode="auto">
          <a:xfrm>
            <a:off x="6705600" y="4876800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27    32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926728" name="Rectangle 8"/>
          <p:cNvSpPr>
            <a:spLocks noChangeAspect="1" noChangeArrowheads="1"/>
          </p:cNvSpPr>
          <p:nvPr/>
        </p:nvSpPr>
        <p:spPr bwMode="auto">
          <a:xfrm>
            <a:off x="6656388" y="5562600"/>
            <a:ext cx="201612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29" name="Rectangle 9"/>
          <p:cNvSpPr>
            <a:spLocks noChangeAspect="1" noChangeArrowheads="1"/>
          </p:cNvSpPr>
          <p:nvPr/>
        </p:nvSpPr>
        <p:spPr bwMode="auto">
          <a:xfrm>
            <a:off x="8229600" y="5562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30" name="Rectangle 10"/>
          <p:cNvSpPr>
            <a:spLocks noChangeAspect="1" noChangeArrowheads="1"/>
          </p:cNvSpPr>
          <p:nvPr/>
        </p:nvSpPr>
        <p:spPr bwMode="auto">
          <a:xfrm>
            <a:off x="3505200" y="5562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31" name="Rectangle 11"/>
          <p:cNvSpPr>
            <a:spLocks noChangeAspect="1" noChangeArrowheads="1"/>
          </p:cNvSpPr>
          <p:nvPr/>
        </p:nvSpPr>
        <p:spPr bwMode="auto">
          <a:xfrm>
            <a:off x="4267200" y="5562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32" name="Rectangle 12"/>
          <p:cNvSpPr>
            <a:spLocks noChangeAspect="1" noChangeArrowheads="1"/>
          </p:cNvSpPr>
          <p:nvPr/>
        </p:nvSpPr>
        <p:spPr bwMode="auto">
          <a:xfrm>
            <a:off x="1017588" y="5562600"/>
            <a:ext cx="201612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33" name="Rectangle 13"/>
          <p:cNvSpPr>
            <a:spLocks noChangeAspect="1" noChangeArrowheads="1"/>
          </p:cNvSpPr>
          <p:nvPr/>
        </p:nvSpPr>
        <p:spPr bwMode="auto">
          <a:xfrm>
            <a:off x="1838325" y="5562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34" name="Rectangle 14"/>
          <p:cNvSpPr>
            <a:spLocks noChangeAspect="1" noChangeArrowheads="1"/>
          </p:cNvSpPr>
          <p:nvPr/>
        </p:nvSpPr>
        <p:spPr bwMode="auto">
          <a:xfrm>
            <a:off x="2667000" y="5562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6735" name="AutoShape 15"/>
          <p:cNvCxnSpPr>
            <a:cxnSpLocks noChangeShapeType="1"/>
            <a:stCxn id="926724" idx="3"/>
            <a:endCxn id="926725" idx="0"/>
          </p:cNvCxnSpPr>
          <p:nvPr/>
        </p:nvCxnSpPr>
        <p:spPr bwMode="auto">
          <a:xfrm flipH="1">
            <a:off x="1943100" y="4297363"/>
            <a:ext cx="1947863" cy="569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6736" name="AutoShape 16"/>
          <p:cNvCxnSpPr>
            <a:cxnSpLocks noChangeShapeType="1"/>
            <a:endCxn id="926726" idx="0"/>
          </p:cNvCxnSpPr>
          <p:nvPr/>
        </p:nvCxnSpPr>
        <p:spPr bwMode="auto">
          <a:xfrm flipH="1">
            <a:off x="4038600" y="4324350"/>
            <a:ext cx="447675" cy="542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6737" name="AutoShape 17"/>
          <p:cNvCxnSpPr>
            <a:cxnSpLocks noChangeShapeType="1"/>
            <a:stCxn id="926724" idx="5"/>
            <a:endCxn id="926727" idx="0"/>
          </p:cNvCxnSpPr>
          <p:nvPr/>
        </p:nvCxnSpPr>
        <p:spPr bwMode="auto">
          <a:xfrm>
            <a:off x="5614988" y="4297363"/>
            <a:ext cx="1928812" cy="569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6738" name="AutoShape 18"/>
          <p:cNvCxnSpPr>
            <a:cxnSpLocks noChangeShapeType="1"/>
            <a:stCxn id="926725" idx="3"/>
            <a:endCxn id="926732" idx="0"/>
          </p:cNvCxnSpPr>
          <p:nvPr/>
        </p:nvCxnSpPr>
        <p:spPr bwMode="auto">
          <a:xfrm flipH="1">
            <a:off x="1119188" y="5211763"/>
            <a:ext cx="258762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6739" name="AutoShape 19"/>
          <p:cNvCxnSpPr>
            <a:cxnSpLocks noChangeShapeType="1"/>
            <a:stCxn id="926725" idx="5"/>
            <a:endCxn id="926734" idx="0"/>
          </p:cNvCxnSpPr>
          <p:nvPr/>
        </p:nvCxnSpPr>
        <p:spPr bwMode="auto">
          <a:xfrm>
            <a:off x="2508250" y="5211763"/>
            <a:ext cx="2603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6740" name="Rectangle 20"/>
          <p:cNvSpPr>
            <a:spLocks noChangeAspect="1" noChangeArrowheads="1"/>
          </p:cNvSpPr>
          <p:nvPr/>
        </p:nvSpPr>
        <p:spPr bwMode="auto">
          <a:xfrm>
            <a:off x="7456488" y="5562600"/>
            <a:ext cx="201612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6741" name="AutoShape 21"/>
          <p:cNvCxnSpPr>
            <a:cxnSpLocks noChangeShapeType="1"/>
            <a:stCxn id="926740" idx="0"/>
            <a:endCxn id="926727" idx="4"/>
          </p:cNvCxnSpPr>
          <p:nvPr/>
        </p:nvCxnSpPr>
        <p:spPr bwMode="auto">
          <a:xfrm flipH="1" flipV="1">
            <a:off x="7543800" y="5267325"/>
            <a:ext cx="14288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6742" name="AutoShape 22"/>
          <p:cNvCxnSpPr>
            <a:cxnSpLocks noChangeShapeType="1"/>
            <a:stCxn id="926728" idx="0"/>
            <a:endCxn id="926727" idx="3"/>
          </p:cNvCxnSpPr>
          <p:nvPr/>
        </p:nvCxnSpPr>
        <p:spPr bwMode="auto">
          <a:xfrm flipV="1">
            <a:off x="6757988" y="5211763"/>
            <a:ext cx="193675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6743" name="AutoShape 23"/>
          <p:cNvCxnSpPr>
            <a:cxnSpLocks noChangeShapeType="1"/>
            <a:stCxn id="926729" idx="0"/>
            <a:endCxn id="926727" idx="5"/>
          </p:cNvCxnSpPr>
          <p:nvPr/>
        </p:nvCxnSpPr>
        <p:spPr bwMode="auto">
          <a:xfrm flipH="1" flipV="1">
            <a:off x="8135938" y="5211763"/>
            <a:ext cx="195262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6744" name="AutoShape 24"/>
          <p:cNvCxnSpPr>
            <a:cxnSpLocks noChangeShapeType="1"/>
            <a:stCxn id="926733" idx="0"/>
            <a:endCxn id="926725" idx="4"/>
          </p:cNvCxnSpPr>
          <p:nvPr/>
        </p:nvCxnSpPr>
        <p:spPr bwMode="auto">
          <a:xfrm flipV="1">
            <a:off x="1939925" y="5267325"/>
            <a:ext cx="3175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6745" name="Oval 25"/>
          <p:cNvSpPr>
            <a:spLocks noChangeArrowheads="1"/>
          </p:cNvSpPr>
          <p:nvPr/>
        </p:nvSpPr>
        <p:spPr bwMode="auto">
          <a:xfrm>
            <a:off x="4953000" y="48768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18</a:t>
            </a:r>
          </a:p>
        </p:txBody>
      </p:sp>
      <p:sp>
        <p:nvSpPr>
          <p:cNvPr id="926746" name="Rectangle 26"/>
          <p:cNvSpPr>
            <a:spLocks noChangeAspect="1" noChangeArrowheads="1"/>
          </p:cNvSpPr>
          <p:nvPr/>
        </p:nvSpPr>
        <p:spPr bwMode="auto">
          <a:xfrm>
            <a:off x="4953000" y="5562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47" name="Rectangle 27"/>
          <p:cNvSpPr>
            <a:spLocks noChangeAspect="1" noChangeArrowheads="1"/>
          </p:cNvSpPr>
          <p:nvPr/>
        </p:nvSpPr>
        <p:spPr bwMode="auto">
          <a:xfrm>
            <a:off x="5791200" y="5562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6748" name="AutoShape 28"/>
          <p:cNvCxnSpPr>
            <a:cxnSpLocks noChangeShapeType="1"/>
            <a:endCxn id="926745" idx="0"/>
          </p:cNvCxnSpPr>
          <p:nvPr/>
        </p:nvCxnSpPr>
        <p:spPr bwMode="auto">
          <a:xfrm>
            <a:off x="5038725" y="4343400"/>
            <a:ext cx="447675" cy="523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6749" name="AutoShape 29"/>
          <p:cNvCxnSpPr>
            <a:cxnSpLocks noChangeShapeType="1"/>
            <a:stCxn id="926730" idx="0"/>
          </p:cNvCxnSpPr>
          <p:nvPr/>
        </p:nvCxnSpPr>
        <p:spPr bwMode="auto">
          <a:xfrm flipV="1">
            <a:off x="3606800" y="5249863"/>
            <a:ext cx="255588" cy="303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6750" name="AutoShape 30"/>
          <p:cNvCxnSpPr>
            <a:cxnSpLocks noChangeShapeType="1"/>
            <a:stCxn id="926746" idx="0"/>
          </p:cNvCxnSpPr>
          <p:nvPr/>
        </p:nvCxnSpPr>
        <p:spPr bwMode="auto">
          <a:xfrm flipV="1">
            <a:off x="5054600" y="5257800"/>
            <a:ext cx="268288" cy="295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6751" name="AutoShape 31"/>
          <p:cNvCxnSpPr>
            <a:cxnSpLocks noChangeShapeType="1"/>
            <a:stCxn id="926747" idx="0"/>
          </p:cNvCxnSpPr>
          <p:nvPr/>
        </p:nvCxnSpPr>
        <p:spPr bwMode="auto">
          <a:xfrm flipH="1" flipV="1">
            <a:off x="5691188" y="5238750"/>
            <a:ext cx="201612" cy="314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6752" name="AutoShape 32"/>
          <p:cNvCxnSpPr>
            <a:cxnSpLocks noChangeShapeType="1"/>
            <a:stCxn id="926731" idx="0"/>
          </p:cNvCxnSpPr>
          <p:nvPr/>
        </p:nvCxnSpPr>
        <p:spPr bwMode="auto">
          <a:xfrm flipH="1" flipV="1">
            <a:off x="4187825" y="5257800"/>
            <a:ext cx="180975" cy="295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6753" name="Text Box 33"/>
          <p:cNvSpPr txBox="1">
            <a:spLocks noChangeArrowheads="1"/>
          </p:cNvSpPr>
          <p:nvPr/>
        </p:nvSpPr>
        <p:spPr bwMode="auto">
          <a:xfrm>
            <a:off x="5562600" y="6019800"/>
            <a:ext cx="3276600" cy="376238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FFFF00"/>
                </a:solidFill>
              </a:rPr>
              <a:t>External nodes are empty</a:t>
            </a:r>
          </a:p>
        </p:txBody>
      </p:sp>
    </p:spTree>
    <p:extLst>
      <p:ext uri="{BB962C8B-B14F-4D97-AF65-F5344CB8AC3E}">
        <p14:creationId xmlns:p14="http://schemas.microsoft.com/office/powerpoint/2010/main" val="35336954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9882-2A18-429F-BA59-E0B00900633D}" type="slidenum">
              <a:rPr lang="en-US"/>
              <a:pPr/>
              <a:t>86</a:t>
            </a:fld>
            <a:endParaRPr lang="en-US"/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93763"/>
          </a:xfrm>
        </p:spPr>
        <p:txBody>
          <a:bodyPr/>
          <a:lstStyle/>
          <a:p>
            <a:r>
              <a:rPr lang="en-US"/>
              <a:t>Height of a (2,4) Tree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2667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FF00"/>
                </a:solidFill>
              </a:rPr>
              <a:t>Theorem</a:t>
            </a:r>
            <a:r>
              <a:rPr lang="en-US" sz="2000" dirty="0">
                <a:solidFill>
                  <a:srgbClr val="FFFF0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400" dirty="0"/>
              <a:t>A (2,4) tree storing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/>
              <a:t>items has height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(log 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Proof: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Let </a:t>
            </a:r>
            <a:r>
              <a:rPr lang="en-US" sz="2000" b="1" i="1" dirty="0">
                <a:latin typeface="Times New Roman" pitchFamily="18" charset="0"/>
              </a:rPr>
              <a:t>h</a:t>
            </a:r>
            <a:r>
              <a:rPr lang="en-US" sz="2000" dirty="0"/>
              <a:t> be the height of a (2,4) tree with </a:t>
            </a:r>
            <a:r>
              <a:rPr lang="en-US" sz="2000" b="1" i="1" dirty="0">
                <a:latin typeface="Times New Roman" pitchFamily="18" charset="0"/>
              </a:rPr>
              <a:t>n </a:t>
            </a:r>
            <a:r>
              <a:rPr lang="en-US" sz="2000" dirty="0"/>
              <a:t>items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Since there are at least </a:t>
            </a:r>
            <a:r>
              <a:rPr lang="en-US" sz="2000" dirty="0">
                <a:latin typeface="Times New Roman" pitchFamily="18" charset="0"/>
              </a:rPr>
              <a:t>2</a:t>
            </a:r>
            <a:r>
              <a:rPr lang="en-US" sz="2000" b="1" i="1" baseline="30000" dirty="0">
                <a:latin typeface="Times New Roman" pitchFamily="18" charset="0"/>
              </a:rPr>
              <a:t>i</a:t>
            </a:r>
            <a:r>
              <a:rPr lang="en-US" sz="2000" dirty="0"/>
              <a:t> items at depth </a:t>
            </a:r>
            <a:r>
              <a:rPr lang="en-US" sz="2000" b="1" i="1" dirty="0">
                <a:latin typeface="Times New Roman" pitchFamily="18" charset="0"/>
              </a:rPr>
              <a:t>i</a:t>
            </a:r>
            <a:r>
              <a:rPr lang="en-US" sz="2000" dirty="0"/>
              <a:t>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latin typeface="Times New Roman" pitchFamily="18" charset="0"/>
              </a:rPr>
              <a:t>0, … , </a:t>
            </a:r>
            <a:r>
              <a:rPr lang="en-US" sz="2000" b="1" i="1" dirty="0">
                <a:latin typeface="Times New Roman" pitchFamily="18" charset="0"/>
              </a:rPr>
              <a:t>h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(1)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/>
              <a:t>and no items at depth </a:t>
            </a:r>
            <a:r>
              <a:rPr lang="en-US" sz="2000" b="1" i="1" dirty="0">
                <a:latin typeface="Times New Roman" pitchFamily="18" charset="0"/>
              </a:rPr>
              <a:t>h</a:t>
            </a:r>
            <a:r>
              <a:rPr lang="en-US" sz="2000" dirty="0"/>
              <a:t>, we have</a:t>
            </a:r>
            <a:br>
              <a:rPr lang="en-US" sz="2000" dirty="0"/>
            </a:br>
            <a:r>
              <a:rPr lang="en-US" sz="2000" dirty="0"/>
              <a:t>		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/>
              <a:t>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>
                <a:latin typeface="Times New Roman" pitchFamily="18" charset="0"/>
              </a:rPr>
              <a:t>1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+ </a:t>
            </a:r>
            <a:r>
              <a:rPr lang="en-US" sz="2000" dirty="0">
                <a:latin typeface="Times New Roman" pitchFamily="18" charset="0"/>
              </a:rPr>
              <a:t>2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sz="2000" dirty="0">
                <a:latin typeface="Times New Roman" pitchFamily="18" charset="0"/>
              </a:rPr>
              <a:t> 4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sz="2000" dirty="0">
                <a:latin typeface="Times New Roman" pitchFamily="18" charset="0"/>
              </a:rPr>
              <a:t> …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sz="2000" dirty="0">
                <a:latin typeface="Times New Roman" pitchFamily="18" charset="0"/>
              </a:rPr>
              <a:t> 2</a:t>
            </a:r>
            <a:r>
              <a:rPr lang="en-US" sz="2000" b="1" i="1" baseline="30000" dirty="0">
                <a:latin typeface="Times New Roman" pitchFamily="18" charset="0"/>
              </a:rPr>
              <a:t>h</a:t>
            </a:r>
            <a:r>
              <a:rPr lang="en-US" sz="2000" baseline="30000" dirty="0">
                <a:latin typeface="Symbol" pitchFamily="18" charset="2"/>
              </a:rPr>
              <a:t>-</a:t>
            </a:r>
            <a:r>
              <a:rPr lang="en-US" sz="2000" baseline="30000" dirty="0">
                <a:latin typeface="Times New Roman" pitchFamily="18" charset="0"/>
              </a:rPr>
              <a:t>1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latin typeface="Times New Roman" pitchFamily="18" charset="0"/>
              </a:rPr>
              <a:t>2</a:t>
            </a:r>
            <a:r>
              <a:rPr lang="en-US" sz="2000" b="1" i="1" baseline="30000" dirty="0">
                <a:latin typeface="Times New Roman" pitchFamily="18" charset="0"/>
              </a:rPr>
              <a:t>h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(1)</a:t>
            </a:r>
            <a:endParaRPr lang="en-US" sz="2000" b="1" i="1" baseline="30000" dirty="0">
              <a:latin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/>
              <a:t>Thus, </a:t>
            </a:r>
            <a:r>
              <a:rPr lang="en-US" sz="2000" b="1" i="1" dirty="0">
                <a:latin typeface="Times New Roman" pitchFamily="18" charset="0"/>
              </a:rPr>
              <a:t>h</a:t>
            </a:r>
            <a:r>
              <a:rPr lang="en-US" sz="2000" dirty="0"/>
              <a:t>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</a:t>
            </a:r>
            <a:r>
              <a:rPr lang="en-US" sz="2000" dirty="0"/>
              <a:t> </a:t>
            </a:r>
            <a:r>
              <a:rPr lang="en-US" sz="2000" dirty="0">
                <a:latin typeface="Times New Roman" pitchFamily="18" charset="0"/>
              </a:rPr>
              <a:t>log (</a:t>
            </a:r>
            <a:r>
              <a:rPr lang="en-US" sz="2000" b="1" i="1" dirty="0">
                <a:latin typeface="Times New Roman" pitchFamily="18" charset="0"/>
              </a:rPr>
              <a:t>n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+ </a:t>
            </a:r>
            <a:r>
              <a:rPr lang="en-US" sz="2000" dirty="0">
                <a:latin typeface="Times New Roman" pitchFamily="18" charset="0"/>
              </a:rPr>
              <a:t>1)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Searching in a (2,4) tree with 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/>
              <a:t> items takes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(log 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dirty="0"/>
              <a:t> time</a:t>
            </a:r>
          </a:p>
        </p:txBody>
      </p:sp>
      <p:sp>
        <p:nvSpPr>
          <p:cNvPr id="928772" name="Line 4"/>
          <p:cNvSpPr>
            <a:spLocks noChangeShapeType="1"/>
          </p:cNvSpPr>
          <p:nvPr/>
        </p:nvSpPr>
        <p:spPr bwMode="auto">
          <a:xfrm flipH="1">
            <a:off x="2397125" y="5743575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8773" name="Line 5"/>
          <p:cNvSpPr>
            <a:spLocks noChangeShapeType="1"/>
          </p:cNvSpPr>
          <p:nvPr/>
        </p:nvSpPr>
        <p:spPr bwMode="auto">
          <a:xfrm flipH="1">
            <a:off x="2397125" y="528796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8774" name="Line 6"/>
          <p:cNvSpPr>
            <a:spLocks noChangeShapeType="1"/>
          </p:cNvSpPr>
          <p:nvPr/>
        </p:nvSpPr>
        <p:spPr bwMode="auto">
          <a:xfrm flipH="1">
            <a:off x="2397125" y="483076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8775" name="Line 7"/>
          <p:cNvSpPr>
            <a:spLocks noChangeShapeType="1"/>
          </p:cNvSpPr>
          <p:nvPr/>
        </p:nvSpPr>
        <p:spPr bwMode="auto">
          <a:xfrm flipH="1">
            <a:off x="2397125" y="4375150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8776" name="Oval 8"/>
          <p:cNvSpPr>
            <a:spLocks noChangeArrowheads="1"/>
          </p:cNvSpPr>
          <p:nvPr/>
        </p:nvSpPr>
        <p:spPr bwMode="auto">
          <a:xfrm>
            <a:off x="5646738" y="4171950"/>
            <a:ext cx="338137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 sz="200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928777" name="Group 9"/>
          <p:cNvGrpSpPr>
            <a:grpSpLocks/>
          </p:cNvGrpSpPr>
          <p:nvPr/>
        </p:nvGrpSpPr>
        <p:grpSpPr bwMode="auto">
          <a:xfrm>
            <a:off x="4470400" y="4645025"/>
            <a:ext cx="2743200" cy="338138"/>
            <a:chOff x="2139" y="2808"/>
            <a:chExt cx="1950" cy="240"/>
          </a:xfrm>
        </p:grpSpPr>
        <p:sp>
          <p:nvSpPr>
            <p:cNvPr id="928778" name="Oval 10"/>
            <p:cNvSpPr>
              <a:spLocks noChangeArrowheads="1"/>
            </p:cNvSpPr>
            <p:nvPr/>
          </p:nvSpPr>
          <p:spPr bwMode="auto">
            <a:xfrm>
              <a:off x="384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28779" name="Oval 11"/>
            <p:cNvSpPr>
              <a:spLocks noChangeArrowheads="1"/>
            </p:cNvSpPr>
            <p:nvPr/>
          </p:nvSpPr>
          <p:spPr bwMode="auto">
            <a:xfrm>
              <a:off x="213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</p:grpSp>
      <p:cxnSp>
        <p:nvCxnSpPr>
          <p:cNvPr id="928780" name="AutoShape 12"/>
          <p:cNvCxnSpPr>
            <a:cxnSpLocks noChangeShapeType="1"/>
            <a:stCxn id="928776" idx="3"/>
            <a:endCxn id="928779" idx="7"/>
          </p:cNvCxnSpPr>
          <p:nvPr/>
        </p:nvCxnSpPr>
        <p:spPr bwMode="auto">
          <a:xfrm flipH="1">
            <a:off x="4759325" y="4470400"/>
            <a:ext cx="936625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8781" name="AutoShape 13"/>
          <p:cNvCxnSpPr>
            <a:cxnSpLocks noChangeShapeType="1"/>
            <a:stCxn id="928778" idx="1"/>
            <a:endCxn id="928776" idx="5"/>
          </p:cNvCxnSpPr>
          <p:nvPr/>
        </p:nvCxnSpPr>
        <p:spPr bwMode="auto">
          <a:xfrm flipH="1" flipV="1">
            <a:off x="5935663" y="4470400"/>
            <a:ext cx="98901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8782" name="AutoShape 14"/>
          <p:cNvCxnSpPr>
            <a:cxnSpLocks noChangeShapeType="1"/>
            <a:stCxn id="928796" idx="1"/>
            <a:endCxn id="928778" idx="5"/>
          </p:cNvCxnSpPr>
          <p:nvPr/>
        </p:nvCxnSpPr>
        <p:spPr bwMode="auto">
          <a:xfrm flipH="1" flipV="1">
            <a:off x="7164388" y="4943475"/>
            <a:ext cx="36036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8783" name="AutoShape 15"/>
          <p:cNvCxnSpPr>
            <a:cxnSpLocks noChangeShapeType="1"/>
            <a:stCxn id="928795" idx="7"/>
            <a:endCxn id="928778" idx="3"/>
          </p:cNvCxnSpPr>
          <p:nvPr/>
        </p:nvCxnSpPr>
        <p:spPr bwMode="auto">
          <a:xfrm flipV="1">
            <a:off x="6562725" y="4943475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8784" name="AutoShape 16"/>
          <p:cNvCxnSpPr>
            <a:cxnSpLocks noChangeShapeType="1"/>
            <a:stCxn id="928800" idx="0"/>
            <a:endCxn id="928793" idx="5"/>
          </p:cNvCxnSpPr>
          <p:nvPr/>
        </p:nvCxnSpPr>
        <p:spPr bwMode="auto">
          <a:xfrm flipH="1" flipV="1">
            <a:off x="5359400" y="5416550"/>
            <a:ext cx="182563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8785" name="AutoShape 17"/>
          <p:cNvCxnSpPr>
            <a:cxnSpLocks noChangeShapeType="1"/>
            <a:stCxn id="928799" idx="0"/>
            <a:endCxn id="928793" idx="3"/>
          </p:cNvCxnSpPr>
          <p:nvPr/>
        </p:nvCxnSpPr>
        <p:spPr bwMode="auto">
          <a:xfrm flipV="1">
            <a:off x="4938713" y="5416550"/>
            <a:ext cx="180975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8786" name="AutoShape 18"/>
          <p:cNvCxnSpPr>
            <a:cxnSpLocks noChangeShapeType="1"/>
            <a:stCxn id="928794" idx="7"/>
            <a:endCxn id="928779" idx="3"/>
          </p:cNvCxnSpPr>
          <p:nvPr/>
        </p:nvCxnSpPr>
        <p:spPr bwMode="auto">
          <a:xfrm flipV="1">
            <a:off x="4157663" y="4943475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8787" name="AutoShape 19"/>
          <p:cNvCxnSpPr>
            <a:cxnSpLocks noChangeShapeType="1"/>
            <a:stCxn id="928793" idx="1"/>
            <a:endCxn id="928779" idx="5"/>
          </p:cNvCxnSpPr>
          <p:nvPr/>
        </p:nvCxnSpPr>
        <p:spPr bwMode="auto">
          <a:xfrm flipH="1" flipV="1">
            <a:off x="4759325" y="4943475"/>
            <a:ext cx="360363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8788" name="AutoShape 20"/>
          <p:cNvCxnSpPr>
            <a:cxnSpLocks noChangeShapeType="1"/>
            <a:stCxn id="928801" idx="0"/>
            <a:endCxn id="928794" idx="5"/>
          </p:cNvCxnSpPr>
          <p:nvPr/>
        </p:nvCxnSpPr>
        <p:spPr bwMode="auto">
          <a:xfrm flipH="1" flipV="1">
            <a:off x="4157663" y="5416550"/>
            <a:ext cx="180975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8789" name="AutoShape 21"/>
          <p:cNvCxnSpPr>
            <a:cxnSpLocks noChangeShapeType="1"/>
            <a:stCxn id="928816" idx="0"/>
            <a:endCxn id="928794" idx="3"/>
          </p:cNvCxnSpPr>
          <p:nvPr/>
        </p:nvCxnSpPr>
        <p:spPr bwMode="auto">
          <a:xfrm flipV="1">
            <a:off x="3706813" y="5416550"/>
            <a:ext cx="211137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8790" name="AutoShape 22"/>
          <p:cNvCxnSpPr>
            <a:cxnSpLocks noChangeShapeType="1"/>
            <a:stCxn id="928803" idx="0"/>
            <a:endCxn id="928795" idx="5"/>
          </p:cNvCxnSpPr>
          <p:nvPr/>
        </p:nvCxnSpPr>
        <p:spPr bwMode="auto">
          <a:xfrm flipH="1" flipV="1">
            <a:off x="6562725" y="5416550"/>
            <a:ext cx="180975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8791" name="AutoShape 23"/>
          <p:cNvCxnSpPr>
            <a:cxnSpLocks noChangeShapeType="1"/>
            <a:stCxn id="928802" idx="0"/>
            <a:endCxn id="928795" idx="3"/>
          </p:cNvCxnSpPr>
          <p:nvPr/>
        </p:nvCxnSpPr>
        <p:spPr bwMode="auto">
          <a:xfrm flipV="1">
            <a:off x="6142038" y="5416550"/>
            <a:ext cx="180975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928792" name="Group 24"/>
          <p:cNvGrpSpPr>
            <a:grpSpLocks/>
          </p:cNvGrpSpPr>
          <p:nvPr/>
        </p:nvGrpSpPr>
        <p:grpSpPr bwMode="auto">
          <a:xfrm>
            <a:off x="3868738" y="5118100"/>
            <a:ext cx="3944937" cy="338138"/>
            <a:chOff x="1711" y="3144"/>
            <a:chExt cx="2805" cy="240"/>
          </a:xfrm>
        </p:grpSpPr>
        <p:sp>
          <p:nvSpPr>
            <p:cNvPr id="928793" name="Oval 25"/>
            <p:cNvSpPr>
              <a:spLocks noChangeArrowheads="1"/>
            </p:cNvSpPr>
            <p:nvPr/>
          </p:nvSpPr>
          <p:spPr bwMode="auto">
            <a:xfrm>
              <a:off x="256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28794" name="Oval 26"/>
            <p:cNvSpPr>
              <a:spLocks noChangeArrowheads="1"/>
            </p:cNvSpPr>
            <p:nvPr/>
          </p:nvSpPr>
          <p:spPr bwMode="auto">
            <a:xfrm>
              <a:off x="171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28795" name="Oval 27"/>
            <p:cNvSpPr>
              <a:spLocks noChangeArrowheads="1"/>
            </p:cNvSpPr>
            <p:nvPr/>
          </p:nvSpPr>
          <p:spPr bwMode="auto">
            <a:xfrm>
              <a:off x="342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28796" name="Oval 28"/>
            <p:cNvSpPr>
              <a:spLocks noChangeArrowheads="1"/>
            </p:cNvSpPr>
            <p:nvPr/>
          </p:nvSpPr>
          <p:spPr bwMode="auto">
            <a:xfrm>
              <a:off x="427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</p:grpSp>
      <p:cxnSp>
        <p:nvCxnSpPr>
          <p:cNvPr id="928797" name="AutoShape 29"/>
          <p:cNvCxnSpPr>
            <a:cxnSpLocks noChangeShapeType="1"/>
            <a:stCxn id="928805" idx="0"/>
            <a:endCxn id="928796" idx="5"/>
          </p:cNvCxnSpPr>
          <p:nvPr/>
        </p:nvCxnSpPr>
        <p:spPr bwMode="auto">
          <a:xfrm flipH="1" flipV="1">
            <a:off x="7764463" y="5416550"/>
            <a:ext cx="182562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8798" name="AutoShape 30"/>
          <p:cNvCxnSpPr>
            <a:cxnSpLocks noChangeShapeType="1"/>
            <a:stCxn id="928804" idx="0"/>
            <a:endCxn id="928796" idx="3"/>
          </p:cNvCxnSpPr>
          <p:nvPr/>
        </p:nvCxnSpPr>
        <p:spPr bwMode="auto">
          <a:xfrm flipV="1">
            <a:off x="7343775" y="5416550"/>
            <a:ext cx="180975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8799" name="Rectangle 31"/>
          <p:cNvSpPr>
            <a:spLocks noChangeAspect="1" noChangeArrowheads="1"/>
          </p:cNvSpPr>
          <p:nvPr/>
        </p:nvSpPr>
        <p:spPr bwMode="auto">
          <a:xfrm>
            <a:off x="4816475" y="5638800"/>
            <a:ext cx="244475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928800" name="Rectangle 32"/>
          <p:cNvSpPr>
            <a:spLocks noChangeAspect="1" noChangeArrowheads="1"/>
          </p:cNvSpPr>
          <p:nvPr/>
        </p:nvSpPr>
        <p:spPr bwMode="auto">
          <a:xfrm>
            <a:off x="5419725" y="5638800"/>
            <a:ext cx="242888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928801" name="Rectangle 33"/>
          <p:cNvSpPr>
            <a:spLocks noChangeAspect="1" noChangeArrowheads="1"/>
          </p:cNvSpPr>
          <p:nvPr/>
        </p:nvSpPr>
        <p:spPr bwMode="auto">
          <a:xfrm>
            <a:off x="4216400" y="5638800"/>
            <a:ext cx="242888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928802" name="Rectangle 34"/>
          <p:cNvSpPr>
            <a:spLocks noChangeAspect="1" noChangeArrowheads="1"/>
          </p:cNvSpPr>
          <p:nvPr/>
        </p:nvSpPr>
        <p:spPr bwMode="auto">
          <a:xfrm>
            <a:off x="6019800" y="5638800"/>
            <a:ext cx="242888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928803" name="Rectangle 35"/>
          <p:cNvSpPr>
            <a:spLocks noChangeAspect="1" noChangeArrowheads="1"/>
          </p:cNvSpPr>
          <p:nvPr/>
        </p:nvSpPr>
        <p:spPr bwMode="auto">
          <a:xfrm>
            <a:off x="6621463" y="5638800"/>
            <a:ext cx="242887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928804" name="Rectangle 36"/>
          <p:cNvSpPr>
            <a:spLocks noChangeAspect="1" noChangeArrowheads="1"/>
          </p:cNvSpPr>
          <p:nvPr/>
        </p:nvSpPr>
        <p:spPr bwMode="auto">
          <a:xfrm>
            <a:off x="7221538" y="5638800"/>
            <a:ext cx="244475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928805" name="Rectangle 37"/>
          <p:cNvSpPr>
            <a:spLocks noChangeAspect="1" noChangeArrowheads="1"/>
          </p:cNvSpPr>
          <p:nvPr/>
        </p:nvSpPr>
        <p:spPr bwMode="auto">
          <a:xfrm>
            <a:off x="7824788" y="5638800"/>
            <a:ext cx="242887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928806" name="Text Box 38"/>
          <p:cNvSpPr txBox="1">
            <a:spLocks noChangeArrowheads="1"/>
          </p:cNvSpPr>
          <p:nvPr/>
        </p:nvSpPr>
        <p:spPr bwMode="auto">
          <a:xfrm>
            <a:off x="2030413" y="418941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928807" name="Text Box 39"/>
          <p:cNvSpPr txBox="1">
            <a:spLocks noChangeArrowheads="1"/>
          </p:cNvSpPr>
          <p:nvPr/>
        </p:nvSpPr>
        <p:spPr bwMode="auto">
          <a:xfrm>
            <a:off x="2030413" y="46497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2</a:t>
            </a:r>
          </a:p>
        </p:txBody>
      </p:sp>
      <p:sp>
        <p:nvSpPr>
          <p:cNvPr id="928808" name="Text Box 40"/>
          <p:cNvSpPr txBox="1">
            <a:spLocks noChangeArrowheads="1"/>
          </p:cNvSpPr>
          <p:nvPr/>
        </p:nvSpPr>
        <p:spPr bwMode="auto">
          <a:xfrm>
            <a:off x="1908175" y="5110163"/>
            <a:ext cx="54292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2</a:t>
            </a:r>
            <a:r>
              <a:rPr lang="en-US" b="1" i="1" baseline="30000">
                <a:latin typeface="Times New Roman" pitchFamily="18" charset="0"/>
              </a:rPr>
              <a:t>h</a:t>
            </a:r>
            <a:r>
              <a:rPr lang="en-US" baseline="30000">
                <a:latin typeface="Symbol" pitchFamily="18" charset="2"/>
              </a:rPr>
              <a:t>-</a:t>
            </a:r>
            <a:r>
              <a:rPr lang="en-US" baseline="30000">
                <a:latin typeface="Times New Roman" pitchFamily="18" charset="0"/>
              </a:rPr>
              <a:t>1</a:t>
            </a:r>
          </a:p>
        </p:txBody>
      </p:sp>
      <p:sp>
        <p:nvSpPr>
          <p:cNvPr id="928809" name="Text Box 41"/>
          <p:cNvSpPr txBox="1">
            <a:spLocks noChangeArrowheads="1"/>
          </p:cNvSpPr>
          <p:nvPr/>
        </p:nvSpPr>
        <p:spPr bwMode="auto">
          <a:xfrm>
            <a:off x="2030413" y="55705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928810" name="Text Box 42"/>
          <p:cNvSpPr txBox="1">
            <a:spLocks noChangeArrowheads="1"/>
          </p:cNvSpPr>
          <p:nvPr/>
        </p:nvSpPr>
        <p:spPr bwMode="auto">
          <a:xfrm>
            <a:off x="1817688" y="3841750"/>
            <a:ext cx="7270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ahoma" pitchFamily="34" charset="0"/>
              </a:rPr>
              <a:t>items</a:t>
            </a:r>
          </a:p>
        </p:txBody>
      </p:sp>
      <p:sp>
        <p:nvSpPr>
          <p:cNvPr id="928811" name="Text Box 43"/>
          <p:cNvSpPr txBox="1">
            <a:spLocks noChangeArrowheads="1"/>
          </p:cNvSpPr>
          <p:nvPr/>
        </p:nvSpPr>
        <p:spPr bwMode="auto">
          <a:xfrm>
            <a:off x="1301750" y="418941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928812" name="Text Box 44"/>
          <p:cNvSpPr txBox="1">
            <a:spLocks noChangeArrowheads="1"/>
          </p:cNvSpPr>
          <p:nvPr/>
        </p:nvSpPr>
        <p:spPr bwMode="auto">
          <a:xfrm>
            <a:off x="1301750" y="46497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928813" name="Text Box 45"/>
          <p:cNvSpPr txBox="1">
            <a:spLocks noChangeArrowheads="1"/>
          </p:cNvSpPr>
          <p:nvPr/>
        </p:nvSpPr>
        <p:spPr bwMode="auto">
          <a:xfrm>
            <a:off x="1176338" y="5105400"/>
            <a:ext cx="550862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latin typeface="Times New Roman" pitchFamily="18" charset="0"/>
              </a:rPr>
              <a:t>h</a:t>
            </a:r>
            <a:r>
              <a:rPr lang="en-US">
                <a:latin typeface="Symbol" pitchFamily="18" charset="2"/>
              </a:rPr>
              <a:t>-</a:t>
            </a:r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928814" name="Text Box 46"/>
          <p:cNvSpPr txBox="1">
            <a:spLocks noChangeArrowheads="1"/>
          </p:cNvSpPr>
          <p:nvPr/>
        </p:nvSpPr>
        <p:spPr bwMode="auto">
          <a:xfrm>
            <a:off x="1295400" y="5570538"/>
            <a:ext cx="3111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latin typeface="Times New Roman" pitchFamily="18" charset="0"/>
              </a:rPr>
              <a:t>h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28815" name="Text Box 47"/>
          <p:cNvSpPr txBox="1">
            <a:spLocks noChangeArrowheads="1"/>
          </p:cNvSpPr>
          <p:nvPr/>
        </p:nvSpPr>
        <p:spPr bwMode="auto">
          <a:xfrm>
            <a:off x="1069975" y="3841750"/>
            <a:ext cx="7620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ahoma" pitchFamily="34" charset="0"/>
              </a:rPr>
              <a:t>depth</a:t>
            </a:r>
          </a:p>
        </p:txBody>
      </p:sp>
      <p:sp>
        <p:nvSpPr>
          <p:cNvPr id="928816" name="Rectangle 48"/>
          <p:cNvSpPr>
            <a:spLocks noChangeAspect="1" noChangeArrowheads="1"/>
          </p:cNvSpPr>
          <p:nvPr/>
        </p:nvSpPr>
        <p:spPr bwMode="auto">
          <a:xfrm>
            <a:off x="3584575" y="5637213"/>
            <a:ext cx="242888" cy="2428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1786-DB8A-4D8D-ADBF-BC49526C73FC}" type="slidenum">
              <a:rPr lang="en-US"/>
              <a:pPr/>
              <a:t>87</a:t>
            </a:fld>
            <a:endParaRPr lang="en-US"/>
          </a:p>
        </p:txBody>
      </p:sp>
      <p:sp>
        <p:nvSpPr>
          <p:cNvPr id="930888" name="Rectangle 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930889" name="Rectangle 7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229600" cy="4495800"/>
          </a:xfrm>
        </p:spPr>
        <p:txBody>
          <a:bodyPr/>
          <a:lstStyle/>
          <a:p>
            <a:r>
              <a:rPr lang="en-US" sz="2800" dirty="0"/>
              <a:t>To insert a new item (k, x) one first performs a search for key k</a:t>
            </a:r>
          </a:p>
          <a:p>
            <a:pPr lvl="1"/>
            <a:r>
              <a:rPr lang="en-US" sz="2400" dirty="0"/>
              <a:t>If the tree has no entry with key k, the search terminates at node z</a:t>
            </a:r>
          </a:p>
          <a:p>
            <a:pPr lvl="2"/>
            <a:r>
              <a:rPr lang="en-US" dirty="0"/>
              <a:t>Let v be the parent of z, one inserts the new entry into node v and adds a new child w (an external node) to v on the left of z</a:t>
            </a:r>
          </a:p>
          <a:p>
            <a:pPr lvl="2"/>
            <a:r>
              <a:rPr lang="en-US" dirty="0"/>
              <a:t>Entry (</a:t>
            </a:r>
            <a:r>
              <a:rPr lang="en-US" dirty="0" err="1"/>
              <a:t>k,x,w</a:t>
            </a:r>
            <a:r>
              <a:rPr lang="en-US" dirty="0"/>
              <a:t>) is added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400" dirty="0"/>
              <a:t>The depth property is always preserved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The insert may cause an overflow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 Node </a:t>
            </a:r>
            <a:r>
              <a:rPr lang="en-US" dirty="0">
                <a:solidFill>
                  <a:srgbClr val="FFFF00"/>
                </a:solidFill>
              </a:rPr>
              <a:t>v</a:t>
            </a:r>
            <a:r>
              <a:rPr lang="en-US" sz="2000" dirty="0"/>
              <a:t> may become a 5-node </a:t>
            </a:r>
          </a:p>
          <a:p>
            <a:pPr lvl="3">
              <a:spcBef>
                <a:spcPts val="0"/>
              </a:spcBef>
            </a:pPr>
            <a:r>
              <a:rPr lang="en-US" sz="2400" dirty="0">
                <a:solidFill>
                  <a:srgbClr val="FFFF00"/>
                </a:solidFill>
              </a:rPr>
              <a:t>This must be resolved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25" y="5096920"/>
            <a:ext cx="2009775" cy="931359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0007-6CB1-4E5A-BC82-10622646BBFC}" type="slidenum">
              <a:rPr lang="en-US"/>
              <a:pPr/>
              <a:t>88</a:t>
            </a:fld>
            <a:endParaRPr lang="en-US"/>
          </a:p>
        </p:txBody>
      </p:sp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</a:t>
            </a:r>
          </a:p>
        </p:txBody>
      </p:sp>
      <p:sp>
        <p:nvSpPr>
          <p:cNvPr id="1214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19200"/>
            <a:ext cx="8382000" cy="1752600"/>
          </a:xfrm>
        </p:spPr>
        <p:txBody>
          <a:bodyPr/>
          <a:lstStyle/>
          <a:p>
            <a:r>
              <a:rPr lang="en-US" sz="2800"/>
              <a:t>Example: inserting key 30 causes an </a:t>
            </a:r>
            <a:r>
              <a:rPr lang="en-US" sz="2800">
                <a:solidFill>
                  <a:srgbClr val="FFFF00"/>
                </a:solidFill>
              </a:rPr>
              <a:t>overflow</a:t>
            </a:r>
          </a:p>
        </p:txBody>
      </p:sp>
      <p:sp>
        <p:nvSpPr>
          <p:cNvPr id="1214469" name="Oval 5"/>
          <p:cNvSpPr>
            <a:spLocks noChangeAspect="1" noChangeArrowheads="1"/>
          </p:cNvSpPr>
          <p:nvPr/>
        </p:nvSpPr>
        <p:spPr bwMode="auto">
          <a:xfrm>
            <a:off x="5867401" y="2719388"/>
            <a:ext cx="1697038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27   32   35</a:t>
            </a:r>
          </a:p>
        </p:txBody>
      </p:sp>
      <p:cxnSp>
        <p:nvCxnSpPr>
          <p:cNvPr id="1214470" name="AutoShape 6"/>
          <p:cNvCxnSpPr>
            <a:cxnSpLocks noChangeAspect="1" noChangeShapeType="1"/>
            <a:stCxn id="1214499" idx="0"/>
            <a:endCxn id="1214469" idx="5"/>
          </p:cNvCxnSpPr>
          <p:nvPr/>
        </p:nvCxnSpPr>
        <p:spPr bwMode="auto">
          <a:xfrm flipH="1" flipV="1">
            <a:off x="7315201" y="2982913"/>
            <a:ext cx="96838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14471" name="Oval 7"/>
          <p:cNvSpPr>
            <a:spLocks noChangeAspect="1" noChangeArrowheads="1"/>
          </p:cNvSpPr>
          <p:nvPr/>
        </p:nvSpPr>
        <p:spPr bwMode="auto">
          <a:xfrm>
            <a:off x="3498851" y="2209800"/>
            <a:ext cx="1820863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10   15   24</a:t>
            </a:r>
          </a:p>
        </p:txBody>
      </p:sp>
      <p:sp>
        <p:nvSpPr>
          <p:cNvPr id="1214472" name="Oval 8"/>
          <p:cNvSpPr>
            <a:spLocks noChangeAspect="1" noChangeArrowheads="1"/>
          </p:cNvSpPr>
          <p:nvPr/>
        </p:nvSpPr>
        <p:spPr bwMode="auto">
          <a:xfrm>
            <a:off x="1714501" y="2719388"/>
            <a:ext cx="1195388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2   8</a:t>
            </a:r>
          </a:p>
        </p:txBody>
      </p:sp>
      <p:sp>
        <p:nvSpPr>
          <p:cNvPr id="1214473" name="Oval 9"/>
          <p:cNvSpPr>
            <a:spLocks noChangeAspect="1" noChangeArrowheads="1"/>
          </p:cNvSpPr>
          <p:nvPr/>
        </p:nvSpPr>
        <p:spPr bwMode="auto">
          <a:xfrm>
            <a:off x="3478213" y="271938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12</a:t>
            </a:r>
          </a:p>
        </p:txBody>
      </p:sp>
      <p:sp>
        <p:nvSpPr>
          <p:cNvPr id="1214474" name="Rectangle 10"/>
          <p:cNvSpPr>
            <a:spLocks noChangeAspect="1" noChangeArrowheads="1"/>
          </p:cNvSpPr>
          <p:nvPr/>
        </p:nvSpPr>
        <p:spPr bwMode="auto">
          <a:xfrm>
            <a:off x="5830888" y="3232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475" name="Rectangle 11"/>
          <p:cNvSpPr>
            <a:spLocks noChangeAspect="1" noChangeArrowheads="1"/>
          </p:cNvSpPr>
          <p:nvPr/>
        </p:nvSpPr>
        <p:spPr bwMode="auto">
          <a:xfrm>
            <a:off x="3478213" y="3232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476" name="Rectangle 12"/>
          <p:cNvSpPr>
            <a:spLocks noChangeAspect="1" noChangeArrowheads="1"/>
          </p:cNvSpPr>
          <p:nvPr/>
        </p:nvSpPr>
        <p:spPr bwMode="auto">
          <a:xfrm>
            <a:off x="4046538" y="3232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477" name="Rectangle 13"/>
          <p:cNvSpPr>
            <a:spLocks noChangeAspect="1" noChangeArrowheads="1"/>
          </p:cNvSpPr>
          <p:nvPr/>
        </p:nvSpPr>
        <p:spPr bwMode="auto">
          <a:xfrm>
            <a:off x="1620838" y="3232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478" name="Rectangle 14"/>
          <p:cNvSpPr>
            <a:spLocks noChangeAspect="1" noChangeArrowheads="1"/>
          </p:cNvSpPr>
          <p:nvPr/>
        </p:nvSpPr>
        <p:spPr bwMode="auto">
          <a:xfrm>
            <a:off x="2233613" y="3232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479" name="Rectangle 15"/>
          <p:cNvSpPr>
            <a:spLocks noChangeAspect="1" noChangeArrowheads="1"/>
          </p:cNvSpPr>
          <p:nvPr/>
        </p:nvSpPr>
        <p:spPr bwMode="auto">
          <a:xfrm>
            <a:off x="2852738" y="3232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4480" name="AutoShape 16"/>
          <p:cNvCxnSpPr>
            <a:cxnSpLocks noChangeAspect="1" noChangeShapeType="1"/>
            <a:stCxn id="1214471" idx="3"/>
            <a:endCxn id="1214472" idx="0"/>
          </p:cNvCxnSpPr>
          <p:nvPr/>
        </p:nvCxnSpPr>
        <p:spPr bwMode="auto">
          <a:xfrm flipH="1">
            <a:off x="2312988" y="2471738"/>
            <a:ext cx="1452563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481" name="AutoShape 17"/>
          <p:cNvCxnSpPr>
            <a:cxnSpLocks noChangeAspect="1" noChangeShapeType="1"/>
            <a:stCxn id="1214471" idx="5"/>
            <a:endCxn id="1214469" idx="0"/>
          </p:cNvCxnSpPr>
          <p:nvPr/>
        </p:nvCxnSpPr>
        <p:spPr bwMode="auto">
          <a:xfrm>
            <a:off x="5053013" y="2471738"/>
            <a:ext cx="1663700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214482" name="AutoShape 18"/>
          <p:cNvCxnSpPr>
            <a:cxnSpLocks noChangeAspect="1" noChangeShapeType="1"/>
            <a:stCxn id="1214472" idx="3"/>
            <a:endCxn id="1214477" idx="0"/>
          </p:cNvCxnSpPr>
          <p:nvPr/>
        </p:nvCxnSpPr>
        <p:spPr bwMode="auto">
          <a:xfrm flipH="1">
            <a:off x="1697038" y="2970213"/>
            <a:ext cx="19208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483" name="AutoShape 19"/>
          <p:cNvCxnSpPr>
            <a:cxnSpLocks noChangeAspect="1" noChangeShapeType="1"/>
            <a:stCxn id="1214472" idx="5"/>
            <a:endCxn id="1214479" idx="0"/>
          </p:cNvCxnSpPr>
          <p:nvPr/>
        </p:nvCxnSpPr>
        <p:spPr bwMode="auto">
          <a:xfrm>
            <a:off x="2733676" y="2970213"/>
            <a:ext cx="195263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14484" name="Rectangle 20"/>
          <p:cNvSpPr>
            <a:spLocks noChangeAspect="1" noChangeArrowheads="1"/>
          </p:cNvSpPr>
          <p:nvPr/>
        </p:nvSpPr>
        <p:spPr bwMode="auto">
          <a:xfrm>
            <a:off x="6429376" y="3232150"/>
            <a:ext cx="149225" cy="15081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4485" name="AutoShape 21"/>
          <p:cNvCxnSpPr>
            <a:cxnSpLocks noChangeAspect="1" noChangeShapeType="1"/>
            <a:stCxn id="1214474" idx="0"/>
            <a:endCxn id="1214469" idx="3"/>
          </p:cNvCxnSpPr>
          <p:nvPr/>
        </p:nvCxnSpPr>
        <p:spPr bwMode="auto">
          <a:xfrm flipV="1">
            <a:off x="5907088" y="2982913"/>
            <a:ext cx="209550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486" name="AutoShape 22"/>
          <p:cNvCxnSpPr>
            <a:cxnSpLocks noChangeAspect="1" noChangeShapeType="1"/>
            <a:stCxn id="1214478" idx="0"/>
            <a:endCxn id="1214472" idx="4"/>
          </p:cNvCxnSpPr>
          <p:nvPr/>
        </p:nvCxnSpPr>
        <p:spPr bwMode="auto">
          <a:xfrm flipV="1">
            <a:off x="2309813" y="3011488"/>
            <a:ext cx="1588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14487" name="Oval 23"/>
          <p:cNvSpPr>
            <a:spLocks noChangeAspect="1" noChangeArrowheads="1"/>
          </p:cNvSpPr>
          <p:nvPr/>
        </p:nvSpPr>
        <p:spPr bwMode="auto">
          <a:xfrm>
            <a:off x="4559301" y="271938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18</a:t>
            </a:r>
          </a:p>
        </p:txBody>
      </p:sp>
      <p:sp>
        <p:nvSpPr>
          <p:cNvPr id="1214488" name="Rectangle 24"/>
          <p:cNvSpPr>
            <a:spLocks noChangeAspect="1" noChangeArrowheads="1"/>
          </p:cNvSpPr>
          <p:nvPr/>
        </p:nvSpPr>
        <p:spPr bwMode="auto">
          <a:xfrm>
            <a:off x="4559301" y="3232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489" name="Rectangle 25"/>
          <p:cNvSpPr>
            <a:spLocks noChangeAspect="1" noChangeArrowheads="1"/>
          </p:cNvSpPr>
          <p:nvPr/>
        </p:nvSpPr>
        <p:spPr bwMode="auto">
          <a:xfrm>
            <a:off x="5184776" y="3232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4490" name="AutoShape 26"/>
          <p:cNvCxnSpPr>
            <a:cxnSpLocks noChangeAspect="1" noChangeShapeType="1"/>
            <a:stCxn id="1214475" idx="0"/>
          </p:cNvCxnSpPr>
          <p:nvPr/>
        </p:nvCxnSpPr>
        <p:spPr bwMode="auto">
          <a:xfrm flipV="1">
            <a:off x="3554413" y="2995613"/>
            <a:ext cx="190500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491" name="AutoShape 27"/>
          <p:cNvCxnSpPr>
            <a:cxnSpLocks noChangeAspect="1" noChangeShapeType="1"/>
            <a:stCxn id="1214488" idx="0"/>
          </p:cNvCxnSpPr>
          <p:nvPr/>
        </p:nvCxnSpPr>
        <p:spPr bwMode="auto">
          <a:xfrm flipV="1">
            <a:off x="4635501" y="3001963"/>
            <a:ext cx="200025" cy="220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492" name="AutoShape 28"/>
          <p:cNvCxnSpPr>
            <a:cxnSpLocks noChangeAspect="1" noChangeShapeType="1"/>
            <a:stCxn id="1214489" idx="0"/>
          </p:cNvCxnSpPr>
          <p:nvPr/>
        </p:nvCxnSpPr>
        <p:spPr bwMode="auto">
          <a:xfrm flipH="1" flipV="1">
            <a:off x="5110163" y="2987675"/>
            <a:ext cx="150813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493" name="AutoShape 29"/>
          <p:cNvCxnSpPr>
            <a:cxnSpLocks noChangeAspect="1" noChangeShapeType="1"/>
            <a:stCxn id="1214476" idx="0"/>
          </p:cNvCxnSpPr>
          <p:nvPr/>
        </p:nvCxnSpPr>
        <p:spPr bwMode="auto">
          <a:xfrm flipH="1" flipV="1">
            <a:off x="3987801" y="3001963"/>
            <a:ext cx="134938" cy="220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14494" name="Rectangle 30"/>
          <p:cNvSpPr>
            <a:spLocks noChangeAspect="1" noChangeArrowheads="1"/>
          </p:cNvSpPr>
          <p:nvPr/>
        </p:nvSpPr>
        <p:spPr bwMode="auto">
          <a:xfrm>
            <a:off x="6954838" y="3232150"/>
            <a:ext cx="149225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4495" name="AutoShape 31"/>
          <p:cNvCxnSpPr>
            <a:cxnSpLocks noChangeShapeType="1"/>
            <a:stCxn id="1214484" idx="0"/>
          </p:cNvCxnSpPr>
          <p:nvPr/>
        </p:nvCxnSpPr>
        <p:spPr bwMode="auto">
          <a:xfrm flipV="1">
            <a:off x="6503988" y="2998788"/>
            <a:ext cx="53975" cy="2143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214496" name="AutoShape 32"/>
          <p:cNvCxnSpPr>
            <a:cxnSpLocks noChangeShapeType="1"/>
            <a:stCxn id="1214494" idx="0"/>
          </p:cNvCxnSpPr>
          <p:nvPr/>
        </p:nvCxnSpPr>
        <p:spPr bwMode="auto">
          <a:xfrm flipH="1" flipV="1">
            <a:off x="6894513" y="3001963"/>
            <a:ext cx="134938" cy="220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497" name="AutoShape 33"/>
          <p:cNvCxnSpPr>
            <a:cxnSpLocks noChangeShapeType="1"/>
            <a:stCxn id="1214487" idx="0"/>
          </p:cNvCxnSpPr>
          <p:nvPr/>
        </p:nvCxnSpPr>
        <p:spPr bwMode="auto">
          <a:xfrm flipH="1" flipV="1">
            <a:off x="4608513" y="2493963"/>
            <a:ext cx="349250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498" name="AutoShape 34"/>
          <p:cNvCxnSpPr>
            <a:cxnSpLocks noChangeShapeType="1"/>
            <a:stCxn id="1214473" idx="0"/>
          </p:cNvCxnSpPr>
          <p:nvPr/>
        </p:nvCxnSpPr>
        <p:spPr bwMode="auto">
          <a:xfrm flipV="1">
            <a:off x="3876676" y="2487613"/>
            <a:ext cx="31273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14499" name="Rectangle 35"/>
          <p:cNvSpPr>
            <a:spLocks noChangeAspect="1" noChangeArrowheads="1"/>
          </p:cNvSpPr>
          <p:nvPr/>
        </p:nvSpPr>
        <p:spPr bwMode="auto">
          <a:xfrm>
            <a:off x="7335838" y="3232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500" name="Oval 36"/>
          <p:cNvSpPr>
            <a:spLocks noChangeAspect="1" noChangeArrowheads="1"/>
          </p:cNvSpPr>
          <p:nvPr/>
        </p:nvSpPr>
        <p:spPr bwMode="auto">
          <a:xfrm>
            <a:off x="3498851" y="4038600"/>
            <a:ext cx="1820863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10   15   24</a:t>
            </a:r>
          </a:p>
        </p:txBody>
      </p:sp>
      <p:sp>
        <p:nvSpPr>
          <p:cNvPr id="1214501" name="Oval 37"/>
          <p:cNvSpPr>
            <a:spLocks noChangeAspect="1" noChangeArrowheads="1"/>
          </p:cNvSpPr>
          <p:nvPr/>
        </p:nvSpPr>
        <p:spPr bwMode="auto">
          <a:xfrm>
            <a:off x="1714501" y="4548188"/>
            <a:ext cx="1195388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2   8</a:t>
            </a:r>
          </a:p>
        </p:txBody>
      </p:sp>
      <p:sp>
        <p:nvSpPr>
          <p:cNvPr id="1214502" name="Oval 38"/>
          <p:cNvSpPr>
            <a:spLocks noChangeAspect="1" noChangeArrowheads="1"/>
          </p:cNvSpPr>
          <p:nvPr/>
        </p:nvSpPr>
        <p:spPr bwMode="auto">
          <a:xfrm>
            <a:off x="3478213" y="454818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12</a:t>
            </a:r>
          </a:p>
        </p:txBody>
      </p:sp>
      <p:sp>
        <p:nvSpPr>
          <p:cNvPr id="1214503" name="Oval 39"/>
          <p:cNvSpPr>
            <a:spLocks noChangeAspect="1" noChangeArrowheads="1"/>
          </p:cNvSpPr>
          <p:nvPr/>
        </p:nvSpPr>
        <p:spPr bwMode="auto">
          <a:xfrm>
            <a:off x="5867401" y="4548188"/>
            <a:ext cx="2078038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27   </a:t>
            </a:r>
            <a:r>
              <a:rPr lang="en-US" sz="1600">
                <a:solidFill>
                  <a:srgbClr val="FFFF00"/>
                </a:solidFill>
                <a:latin typeface="Tahoma" pitchFamily="34" charset="0"/>
              </a:rPr>
              <a:t>30 </a:t>
            </a:r>
            <a:r>
              <a:rPr lang="en-US" sz="1600">
                <a:latin typeface="Tahoma" pitchFamily="34" charset="0"/>
              </a:rPr>
              <a:t>  32   35</a:t>
            </a:r>
          </a:p>
        </p:txBody>
      </p:sp>
      <p:sp>
        <p:nvSpPr>
          <p:cNvPr id="1214504" name="Rectangle 40"/>
          <p:cNvSpPr>
            <a:spLocks noChangeAspect="1" noChangeArrowheads="1"/>
          </p:cNvSpPr>
          <p:nvPr/>
        </p:nvSpPr>
        <p:spPr bwMode="auto">
          <a:xfrm>
            <a:off x="5830888" y="5048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505" name="Rectangle 41"/>
          <p:cNvSpPr>
            <a:spLocks noChangeAspect="1" noChangeArrowheads="1"/>
          </p:cNvSpPr>
          <p:nvPr/>
        </p:nvSpPr>
        <p:spPr bwMode="auto">
          <a:xfrm>
            <a:off x="7793038" y="5048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506" name="Rectangle 42"/>
          <p:cNvSpPr>
            <a:spLocks noChangeAspect="1" noChangeArrowheads="1"/>
          </p:cNvSpPr>
          <p:nvPr/>
        </p:nvSpPr>
        <p:spPr bwMode="auto">
          <a:xfrm>
            <a:off x="3478213" y="5048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507" name="Rectangle 43"/>
          <p:cNvSpPr>
            <a:spLocks noChangeAspect="1" noChangeArrowheads="1"/>
          </p:cNvSpPr>
          <p:nvPr/>
        </p:nvSpPr>
        <p:spPr bwMode="auto">
          <a:xfrm>
            <a:off x="4046538" y="5048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508" name="Rectangle 44"/>
          <p:cNvSpPr>
            <a:spLocks noChangeAspect="1" noChangeArrowheads="1"/>
          </p:cNvSpPr>
          <p:nvPr/>
        </p:nvSpPr>
        <p:spPr bwMode="auto">
          <a:xfrm>
            <a:off x="1620838" y="5048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509" name="Rectangle 45"/>
          <p:cNvSpPr>
            <a:spLocks noChangeAspect="1" noChangeArrowheads="1"/>
          </p:cNvSpPr>
          <p:nvPr/>
        </p:nvSpPr>
        <p:spPr bwMode="auto">
          <a:xfrm>
            <a:off x="2233613" y="5048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510" name="Rectangle 46"/>
          <p:cNvSpPr>
            <a:spLocks noChangeAspect="1" noChangeArrowheads="1"/>
          </p:cNvSpPr>
          <p:nvPr/>
        </p:nvSpPr>
        <p:spPr bwMode="auto">
          <a:xfrm>
            <a:off x="2852738" y="5048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4511" name="AutoShape 47"/>
          <p:cNvCxnSpPr>
            <a:cxnSpLocks noChangeAspect="1" noChangeShapeType="1"/>
            <a:stCxn id="1214500" idx="3"/>
            <a:endCxn id="1214501" idx="0"/>
          </p:cNvCxnSpPr>
          <p:nvPr/>
        </p:nvCxnSpPr>
        <p:spPr bwMode="auto">
          <a:xfrm flipH="1">
            <a:off x="2312988" y="4300538"/>
            <a:ext cx="1452563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512" name="AutoShape 48"/>
          <p:cNvCxnSpPr>
            <a:cxnSpLocks noChangeAspect="1" noChangeShapeType="1"/>
            <a:stCxn id="1214500" idx="5"/>
            <a:endCxn id="1214503" idx="0"/>
          </p:cNvCxnSpPr>
          <p:nvPr/>
        </p:nvCxnSpPr>
        <p:spPr bwMode="auto">
          <a:xfrm>
            <a:off x="5053013" y="4300538"/>
            <a:ext cx="1854200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214513" name="AutoShape 49"/>
          <p:cNvCxnSpPr>
            <a:cxnSpLocks noChangeAspect="1" noChangeShapeType="1"/>
            <a:stCxn id="1214501" idx="3"/>
            <a:endCxn id="1214508" idx="0"/>
          </p:cNvCxnSpPr>
          <p:nvPr/>
        </p:nvCxnSpPr>
        <p:spPr bwMode="auto">
          <a:xfrm flipH="1">
            <a:off x="1697038" y="4802188"/>
            <a:ext cx="192088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514" name="AutoShape 50"/>
          <p:cNvCxnSpPr>
            <a:cxnSpLocks noChangeAspect="1" noChangeShapeType="1"/>
            <a:stCxn id="1214501" idx="5"/>
            <a:endCxn id="1214510" idx="0"/>
          </p:cNvCxnSpPr>
          <p:nvPr/>
        </p:nvCxnSpPr>
        <p:spPr bwMode="auto">
          <a:xfrm>
            <a:off x="2735263" y="4802188"/>
            <a:ext cx="193675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14515" name="Rectangle 51"/>
          <p:cNvSpPr>
            <a:spLocks noChangeAspect="1" noChangeArrowheads="1"/>
          </p:cNvSpPr>
          <p:nvPr/>
        </p:nvSpPr>
        <p:spPr bwMode="auto">
          <a:xfrm>
            <a:off x="6429376" y="5048250"/>
            <a:ext cx="149225" cy="15081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4516" name="AutoShape 52"/>
          <p:cNvCxnSpPr>
            <a:cxnSpLocks noChangeAspect="1" noChangeShapeType="1"/>
            <a:stCxn id="1214504" idx="0"/>
            <a:endCxn id="1214503" idx="3"/>
          </p:cNvCxnSpPr>
          <p:nvPr/>
        </p:nvCxnSpPr>
        <p:spPr bwMode="auto">
          <a:xfrm flipV="1">
            <a:off x="5907088" y="4811713"/>
            <a:ext cx="265113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517" name="AutoShape 53"/>
          <p:cNvCxnSpPr>
            <a:cxnSpLocks noChangeAspect="1" noChangeShapeType="1"/>
            <a:stCxn id="1214505" idx="0"/>
            <a:endCxn id="1214503" idx="5"/>
          </p:cNvCxnSpPr>
          <p:nvPr/>
        </p:nvCxnSpPr>
        <p:spPr bwMode="auto">
          <a:xfrm flipH="1" flipV="1">
            <a:off x="7640638" y="4811713"/>
            <a:ext cx="228600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518" name="AutoShape 54"/>
          <p:cNvCxnSpPr>
            <a:cxnSpLocks noChangeAspect="1" noChangeShapeType="1"/>
            <a:stCxn id="1214509" idx="0"/>
            <a:endCxn id="1214501" idx="4"/>
          </p:cNvCxnSpPr>
          <p:nvPr/>
        </p:nvCxnSpPr>
        <p:spPr bwMode="auto">
          <a:xfrm flipV="1">
            <a:off x="2309813" y="4843463"/>
            <a:ext cx="3175" cy="195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14519" name="Oval 55"/>
          <p:cNvSpPr>
            <a:spLocks noChangeAspect="1" noChangeArrowheads="1"/>
          </p:cNvSpPr>
          <p:nvPr/>
        </p:nvSpPr>
        <p:spPr bwMode="auto">
          <a:xfrm>
            <a:off x="4559301" y="454818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18</a:t>
            </a:r>
          </a:p>
        </p:txBody>
      </p:sp>
      <p:sp>
        <p:nvSpPr>
          <p:cNvPr id="1214520" name="Rectangle 56"/>
          <p:cNvSpPr>
            <a:spLocks noChangeAspect="1" noChangeArrowheads="1"/>
          </p:cNvSpPr>
          <p:nvPr/>
        </p:nvSpPr>
        <p:spPr bwMode="auto">
          <a:xfrm>
            <a:off x="4559301" y="5048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521" name="Rectangle 57"/>
          <p:cNvSpPr>
            <a:spLocks noChangeAspect="1" noChangeArrowheads="1"/>
          </p:cNvSpPr>
          <p:nvPr/>
        </p:nvSpPr>
        <p:spPr bwMode="auto">
          <a:xfrm>
            <a:off x="5184776" y="5048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4522" name="AutoShape 58"/>
          <p:cNvCxnSpPr>
            <a:cxnSpLocks noChangeAspect="1" noChangeShapeType="1"/>
            <a:stCxn id="1214506" idx="0"/>
          </p:cNvCxnSpPr>
          <p:nvPr/>
        </p:nvCxnSpPr>
        <p:spPr bwMode="auto">
          <a:xfrm flipV="1">
            <a:off x="3554413" y="4811713"/>
            <a:ext cx="190500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523" name="AutoShape 59"/>
          <p:cNvCxnSpPr>
            <a:cxnSpLocks noChangeAspect="1" noChangeShapeType="1"/>
            <a:stCxn id="1214520" idx="0"/>
          </p:cNvCxnSpPr>
          <p:nvPr/>
        </p:nvCxnSpPr>
        <p:spPr bwMode="auto">
          <a:xfrm flipV="1">
            <a:off x="4635501" y="4818063"/>
            <a:ext cx="200025" cy="220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524" name="AutoShape 60"/>
          <p:cNvCxnSpPr>
            <a:cxnSpLocks noChangeAspect="1" noChangeShapeType="1"/>
            <a:stCxn id="1214521" idx="0"/>
          </p:cNvCxnSpPr>
          <p:nvPr/>
        </p:nvCxnSpPr>
        <p:spPr bwMode="auto">
          <a:xfrm flipH="1" flipV="1">
            <a:off x="5121276" y="4821238"/>
            <a:ext cx="139700" cy="217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525" name="AutoShape 61"/>
          <p:cNvCxnSpPr>
            <a:cxnSpLocks noChangeAspect="1" noChangeShapeType="1"/>
            <a:stCxn id="1214507" idx="0"/>
          </p:cNvCxnSpPr>
          <p:nvPr/>
        </p:nvCxnSpPr>
        <p:spPr bwMode="auto">
          <a:xfrm flipH="1" flipV="1">
            <a:off x="3987801" y="4818063"/>
            <a:ext cx="134938" cy="220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14526" name="Rectangle 62"/>
          <p:cNvSpPr>
            <a:spLocks noChangeAspect="1" noChangeArrowheads="1"/>
          </p:cNvSpPr>
          <p:nvPr/>
        </p:nvSpPr>
        <p:spPr bwMode="auto">
          <a:xfrm>
            <a:off x="6843713" y="5048250"/>
            <a:ext cx="149225" cy="15081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4527" name="AutoShape 63"/>
          <p:cNvCxnSpPr>
            <a:cxnSpLocks noChangeShapeType="1"/>
            <a:stCxn id="1214515" idx="0"/>
          </p:cNvCxnSpPr>
          <p:nvPr/>
        </p:nvCxnSpPr>
        <p:spPr bwMode="auto">
          <a:xfrm flipV="1">
            <a:off x="6503988" y="4833938"/>
            <a:ext cx="82550" cy="1952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214528" name="AutoShape 64"/>
          <p:cNvCxnSpPr>
            <a:cxnSpLocks noChangeShapeType="1"/>
            <a:stCxn id="1214526" idx="0"/>
            <a:endCxn id="1214503" idx="4"/>
          </p:cNvCxnSpPr>
          <p:nvPr/>
        </p:nvCxnSpPr>
        <p:spPr bwMode="auto">
          <a:xfrm flipH="1" flipV="1">
            <a:off x="6907213" y="4852988"/>
            <a:ext cx="11113" cy="1762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214529" name="AutoShape 65"/>
          <p:cNvCxnSpPr>
            <a:cxnSpLocks noChangeShapeType="1"/>
            <a:stCxn id="1214519" idx="0"/>
          </p:cNvCxnSpPr>
          <p:nvPr/>
        </p:nvCxnSpPr>
        <p:spPr bwMode="auto">
          <a:xfrm flipH="1" flipV="1">
            <a:off x="4608513" y="4322763"/>
            <a:ext cx="349250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530" name="AutoShape 66"/>
          <p:cNvCxnSpPr>
            <a:cxnSpLocks noChangeShapeType="1"/>
            <a:stCxn id="1214502" idx="0"/>
          </p:cNvCxnSpPr>
          <p:nvPr/>
        </p:nvCxnSpPr>
        <p:spPr bwMode="auto">
          <a:xfrm flipV="1">
            <a:off x="3876676" y="4316413"/>
            <a:ext cx="31273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14531" name="AutoShape 67"/>
          <p:cNvSpPr>
            <a:spLocks noChangeArrowheads="1"/>
          </p:cNvSpPr>
          <p:nvPr/>
        </p:nvSpPr>
        <p:spPr bwMode="auto">
          <a:xfrm>
            <a:off x="4287838" y="35052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FFFF0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532" name="Rectangle 68"/>
          <p:cNvSpPr>
            <a:spLocks noChangeAspect="1" noChangeArrowheads="1"/>
          </p:cNvSpPr>
          <p:nvPr/>
        </p:nvSpPr>
        <p:spPr bwMode="auto">
          <a:xfrm>
            <a:off x="7259638" y="5048250"/>
            <a:ext cx="149225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4533" name="AutoShape 69"/>
          <p:cNvCxnSpPr>
            <a:cxnSpLocks noChangeShapeType="1"/>
            <a:stCxn id="1214532" idx="0"/>
          </p:cNvCxnSpPr>
          <p:nvPr/>
        </p:nvCxnSpPr>
        <p:spPr bwMode="auto">
          <a:xfrm flipH="1" flipV="1">
            <a:off x="7250113" y="4852988"/>
            <a:ext cx="84138" cy="18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14534" name="Text Box 70"/>
          <p:cNvSpPr txBox="1">
            <a:spLocks noChangeArrowheads="1"/>
          </p:cNvSpPr>
          <p:nvPr/>
        </p:nvSpPr>
        <p:spPr bwMode="auto">
          <a:xfrm>
            <a:off x="6650038" y="2344738"/>
            <a:ext cx="2968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214535" name="Text Box 71"/>
          <p:cNvSpPr txBox="1">
            <a:spLocks noChangeArrowheads="1"/>
          </p:cNvSpPr>
          <p:nvPr/>
        </p:nvSpPr>
        <p:spPr bwMode="auto">
          <a:xfrm>
            <a:off x="6886576" y="4191000"/>
            <a:ext cx="2968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214538" name="Oval 74"/>
          <p:cNvSpPr>
            <a:spLocks noChangeArrowheads="1"/>
          </p:cNvSpPr>
          <p:nvPr/>
        </p:nvSpPr>
        <p:spPr bwMode="auto">
          <a:xfrm>
            <a:off x="6324600" y="4953000"/>
            <a:ext cx="381000" cy="381000"/>
          </a:xfrm>
          <a:prstGeom prst="ellips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96B6-5FFB-4A75-8315-F9284CD01BBC}" type="slidenum">
              <a:rPr lang="en-US"/>
              <a:pPr/>
              <a:t>89</a:t>
            </a:fld>
            <a:endParaRPr lang="en-US"/>
          </a:p>
        </p:txBody>
      </p:sp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23913"/>
          </a:xfrm>
        </p:spPr>
        <p:txBody>
          <a:bodyPr/>
          <a:lstStyle/>
          <a:p>
            <a:r>
              <a:rPr lang="en-US"/>
              <a:t>Overflow and Split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01050" cy="2790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We handle an </a:t>
            </a:r>
            <a:r>
              <a:rPr lang="en-US" sz="2400" dirty="0">
                <a:solidFill>
                  <a:srgbClr val="FFFF00"/>
                </a:solidFill>
              </a:rPr>
              <a:t>overflow </a:t>
            </a:r>
            <a:r>
              <a:rPr lang="en-US" sz="2400" dirty="0"/>
              <a:t>at a 5-node </a:t>
            </a:r>
            <a:r>
              <a:rPr lang="en-US" sz="2400" b="1" i="1" dirty="0">
                <a:latin typeface="Times New Roman" pitchFamily="18" charset="0"/>
              </a:rPr>
              <a:t>v</a:t>
            </a:r>
            <a:r>
              <a:rPr lang="en-US" sz="2400" dirty="0"/>
              <a:t> with a </a:t>
            </a:r>
            <a:r>
              <a:rPr lang="en-US" sz="2400" dirty="0">
                <a:solidFill>
                  <a:srgbClr val="FFFF00"/>
                </a:solidFill>
              </a:rPr>
              <a:t>split operation: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Replace </a:t>
            </a:r>
            <a:r>
              <a:rPr lang="en-US" sz="2000" dirty="0">
                <a:solidFill>
                  <a:srgbClr val="FFFF00"/>
                </a:solidFill>
              </a:rPr>
              <a:t>v</a:t>
            </a:r>
            <a:r>
              <a:rPr lang="en-US" sz="2000" dirty="0"/>
              <a:t> with two nodes </a:t>
            </a:r>
            <a:r>
              <a:rPr lang="en-US" sz="2000" dirty="0">
                <a:solidFill>
                  <a:srgbClr val="FFFF00"/>
                </a:solidFill>
              </a:rPr>
              <a:t>v’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FF00"/>
                </a:solidFill>
              </a:rPr>
              <a:t>v’’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solidFill>
                  <a:srgbClr val="FFFF00"/>
                </a:solidFill>
              </a:rPr>
              <a:t>v’</a:t>
            </a:r>
            <a:r>
              <a:rPr lang="en-US" sz="1800" dirty="0"/>
              <a:t> is a 3-node with children v</a:t>
            </a:r>
            <a:r>
              <a:rPr lang="en-US" sz="1800" baseline="-25000" dirty="0"/>
              <a:t>1</a:t>
            </a:r>
            <a:r>
              <a:rPr lang="en-US" sz="1800" dirty="0"/>
              <a:t>, v</a:t>
            </a:r>
            <a:r>
              <a:rPr lang="en-US" sz="1800" baseline="-25000" dirty="0"/>
              <a:t>2</a:t>
            </a:r>
            <a:r>
              <a:rPr lang="en-US" sz="1800" dirty="0"/>
              <a:t>, an v</a:t>
            </a:r>
            <a:r>
              <a:rPr lang="en-US" sz="1800" baseline="-25000" dirty="0"/>
              <a:t>3</a:t>
            </a:r>
            <a:r>
              <a:rPr lang="en-US" sz="1800" dirty="0"/>
              <a:t> storing keys k</a:t>
            </a:r>
            <a:r>
              <a:rPr lang="en-US" sz="1800" baseline="-25000" dirty="0"/>
              <a:t>1</a:t>
            </a:r>
            <a:r>
              <a:rPr lang="en-US" sz="1800" dirty="0"/>
              <a:t> and k</a:t>
            </a:r>
            <a:r>
              <a:rPr lang="en-US" sz="1800" baseline="-25000" dirty="0"/>
              <a:t>2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solidFill>
                  <a:srgbClr val="FFFF00"/>
                </a:solidFill>
              </a:rPr>
              <a:t>v’’ </a:t>
            </a:r>
            <a:r>
              <a:rPr lang="en-US" sz="1800" dirty="0"/>
              <a:t>is a 2-node with children v</a:t>
            </a:r>
            <a:r>
              <a:rPr lang="en-US" sz="1800" baseline="-25000" dirty="0"/>
              <a:t>4 </a:t>
            </a:r>
            <a:r>
              <a:rPr lang="en-US" sz="1800" dirty="0"/>
              <a:t>an v</a:t>
            </a:r>
            <a:r>
              <a:rPr lang="en-US" sz="1800" baseline="-25000" dirty="0"/>
              <a:t>5</a:t>
            </a:r>
            <a:r>
              <a:rPr lang="en-US" sz="1800" dirty="0"/>
              <a:t> storing key k</a:t>
            </a:r>
            <a:r>
              <a:rPr lang="en-US" sz="1800" baseline="-25000" dirty="0"/>
              <a:t>4</a:t>
            </a:r>
            <a:r>
              <a:rPr lang="en-US" sz="1800" dirty="0"/>
              <a:t> 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If v was a root of a tree, create a new root u; else let u be the parent of v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Insert key k</a:t>
            </a:r>
            <a:r>
              <a:rPr lang="en-US" sz="2000" baseline="-25000" dirty="0"/>
              <a:t>3 </a:t>
            </a:r>
            <a:r>
              <a:rPr lang="en-US" sz="2000" dirty="0"/>
              <a:t>into u and make v’ and v’’ children of u 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If v was a child </a:t>
            </a:r>
            <a:r>
              <a:rPr lang="en-US" sz="1800" dirty="0" err="1"/>
              <a:t>i</a:t>
            </a:r>
            <a:r>
              <a:rPr lang="en-US" sz="1800" dirty="0"/>
              <a:t> of u, then v’ and v’’ become children </a:t>
            </a:r>
            <a:r>
              <a:rPr lang="en-US" sz="1800" dirty="0" err="1"/>
              <a:t>i</a:t>
            </a:r>
            <a:r>
              <a:rPr lang="en-US" sz="1800" dirty="0"/>
              <a:t> and i+1 respectfully</a:t>
            </a:r>
          </a:p>
        </p:txBody>
      </p:sp>
      <p:sp>
        <p:nvSpPr>
          <p:cNvPr id="932868" name="Oval 4"/>
          <p:cNvSpPr>
            <a:spLocks noChangeAspect="1" noChangeArrowheads="1"/>
          </p:cNvSpPr>
          <p:nvPr/>
        </p:nvSpPr>
        <p:spPr bwMode="auto">
          <a:xfrm>
            <a:off x="1722438" y="4283075"/>
            <a:ext cx="1179512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15   24</a:t>
            </a:r>
          </a:p>
        </p:txBody>
      </p:sp>
      <p:sp>
        <p:nvSpPr>
          <p:cNvPr id="932869" name="Oval 5"/>
          <p:cNvSpPr>
            <a:spLocks noChangeAspect="1" noChangeArrowheads="1"/>
          </p:cNvSpPr>
          <p:nvPr/>
        </p:nvSpPr>
        <p:spPr bwMode="auto">
          <a:xfrm>
            <a:off x="609600" y="5076825"/>
            <a:ext cx="684213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12</a:t>
            </a:r>
          </a:p>
        </p:txBody>
      </p:sp>
      <p:sp>
        <p:nvSpPr>
          <p:cNvPr id="932870" name="Oval 6"/>
          <p:cNvSpPr>
            <a:spLocks noChangeAspect="1" noChangeArrowheads="1"/>
          </p:cNvSpPr>
          <p:nvPr/>
        </p:nvSpPr>
        <p:spPr bwMode="auto">
          <a:xfrm>
            <a:off x="2255838" y="5076825"/>
            <a:ext cx="1785937" cy="393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27  30 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32</a:t>
            </a:r>
            <a:r>
              <a:rPr lang="en-US">
                <a:latin typeface="Tahoma" pitchFamily="34" charset="0"/>
              </a:rPr>
              <a:t>  35</a:t>
            </a:r>
          </a:p>
        </p:txBody>
      </p:sp>
      <p:sp>
        <p:nvSpPr>
          <p:cNvPr id="932871" name="Rectangle 7"/>
          <p:cNvSpPr>
            <a:spLocks noChangeAspect="1" noChangeArrowheads="1"/>
          </p:cNvSpPr>
          <p:nvPr/>
        </p:nvSpPr>
        <p:spPr bwMode="auto">
          <a:xfrm>
            <a:off x="2284413" y="5654675"/>
            <a:ext cx="182562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872" name="Rectangle 8"/>
          <p:cNvSpPr>
            <a:spLocks noChangeAspect="1" noChangeArrowheads="1"/>
          </p:cNvSpPr>
          <p:nvPr/>
        </p:nvSpPr>
        <p:spPr bwMode="auto">
          <a:xfrm>
            <a:off x="3902075" y="5654675"/>
            <a:ext cx="185738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873" name="Rectangle 9"/>
          <p:cNvSpPr>
            <a:spLocks noChangeAspect="1" noChangeArrowheads="1"/>
          </p:cNvSpPr>
          <p:nvPr/>
        </p:nvSpPr>
        <p:spPr bwMode="auto">
          <a:xfrm>
            <a:off x="661988" y="5654675"/>
            <a:ext cx="128587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874" name="Rectangle 10"/>
          <p:cNvSpPr>
            <a:spLocks noChangeAspect="1" noChangeArrowheads="1"/>
          </p:cNvSpPr>
          <p:nvPr/>
        </p:nvSpPr>
        <p:spPr bwMode="auto">
          <a:xfrm>
            <a:off x="1066800" y="5654675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2875" name="AutoShape 11"/>
          <p:cNvCxnSpPr>
            <a:cxnSpLocks noChangeAspect="1" noChangeShapeType="1"/>
            <a:stCxn id="932868" idx="5"/>
            <a:endCxn id="932870" idx="0"/>
          </p:cNvCxnSpPr>
          <p:nvPr/>
        </p:nvCxnSpPr>
        <p:spPr bwMode="auto">
          <a:xfrm>
            <a:off x="2728913" y="4629150"/>
            <a:ext cx="420687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2876" name="Rectangle 12"/>
          <p:cNvSpPr>
            <a:spLocks noChangeAspect="1" noChangeArrowheads="1"/>
          </p:cNvSpPr>
          <p:nvPr/>
        </p:nvSpPr>
        <p:spPr bwMode="auto">
          <a:xfrm>
            <a:off x="2689225" y="5654675"/>
            <a:ext cx="182563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2877" name="AutoShape 13"/>
          <p:cNvCxnSpPr>
            <a:cxnSpLocks noChangeAspect="1" noChangeShapeType="1"/>
            <a:stCxn id="932871" idx="0"/>
            <a:endCxn id="932870" idx="3"/>
          </p:cNvCxnSpPr>
          <p:nvPr/>
        </p:nvCxnSpPr>
        <p:spPr bwMode="auto">
          <a:xfrm flipV="1">
            <a:off x="2376488" y="5432425"/>
            <a:ext cx="141287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878" name="AutoShape 14"/>
          <p:cNvCxnSpPr>
            <a:cxnSpLocks noChangeAspect="1" noChangeShapeType="1"/>
            <a:stCxn id="932872" idx="0"/>
            <a:endCxn id="932870" idx="5"/>
          </p:cNvCxnSpPr>
          <p:nvPr/>
        </p:nvCxnSpPr>
        <p:spPr bwMode="auto">
          <a:xfrm flipH="1" flipV="1">
            <a:off x="3779838" y="5432425"/>
            <a:ext cx="215900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2879" name="Oval 15"/>
          <p:cNvSpPr>
            <a:spLocks noChangeAspect="1" noChangeArrowheads="1"/>
          </p:cNvSpPr>
          <p:nvPr/>
        </p:nvSpPr>
        <p:spPr bwMode="auto">
          <a:xfrm>
            <a:off x="1420813" y="5076825"/>
            <a:ext cx="684212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18</a:t>
            </a:r>
          </a:p>
        </p:txBody>
      </p:sp>
      <p:sp>
        <p:nvSpPr>
          <p:cNvPr id="932880" name="Rectangle 16"/>
          <p:cNvSpPr>
            <a:spLocks noChangeAspect="1" noChangeArrowheads="1"/>
          </p:cNvSpPr>
          <p:nvPr/>
        </p:nvSpPr>
        <p:spPr bwMode="auto">
          <a:xfrm>
            <a:off x="1471613" y="5654675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881" name="Rectangle 17"/>
          <p:cNvSpPr>
            <a:spLocks noChangeAspect="1" noChangeArrowheads="1"/>
          </p:cNvSpPr>
          <p:nvPr/>
        </p:nvSpPr>
        <p:spPr bwMode="auto">
          <a:xfrm>
            <a:off x="1876425" y="5654675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2882" name="AutoShape 18"/>
          <p:cNvCxnSpPr>
            <a:cxnSpLocks noChangeAspect="1" noChangeShapeType="1"/>
            <a:stCxn id="932873" idx="0"/>
            <a:endCxn id="932869" idx="3"/>
          </p:cNvCxnSpPr>
          <p:nvPr/>
        </p:nvCxnSpPr>
        <p:spPr bwMode="auto">
          <a:xfrm flipH="1" flipV="1">
            <a:off x="711200" y="5421313"/>
            <a:ext cx="1587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883" name="AutoShape 19"/>
          <p:cNvCxnSpPr>
            <a:cxnSpLocks noChangeAspect="1" noChangeShapeType="1"/>
            <a:stCxn id="932880" idx="0"/>
            <a:endCxn id="932879" idx="3"/>
          </p:cNvCxnSpPr>
          <p:nvPr/>
        </p:nvCxnSpPr>
        <p:spPr bwMode="auto">
          <a:xfrm flipH="1" flipV="1">
            <a:off x="1520825" y="5421313"/>
            <a:ext cx="1587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884" name="AutoShape 20"/>
          <p:cNvCxnSpPr>
            <a:cxnSpLocks noChangeAspect="1" noChangeShapeType="1"/>
            <a:stCxn id="932881" idx="0"/>
            <a:endCxn id="932879" idx="5"/>
          </p:cNvCxnSpPr>
          <p:nvPr/>
        </p:nvCxnSpPr>
        <p:spPr bwMode="auto">
          <a:xfrm flipV="1">
            <a:off x="1943100" y="5421313"/>
            <a:ext cx="603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885" name="AutoShape 21"/>
          <p:cNvCxnSpPr>
            <a:cxnSpLocks noChangeAspect="1" noChangeShapeType="1"/>
            <a:stCxn id="932874" idx="0"/>
            <a:endCxn id="932869" idx="5"/>
          </p:cNvCxnSpPr>
          <p:nvPr/>
        </p:nvCxnSpPr>
        <p:spPr bwMode="auto">
          <a:xfrm flipV="1">
            <a:off x="1131888" y="5421313"/>
            <a:ext cx="61912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2886" name="Rectangle 22"/>
          <p:cNvSpPr>
            <a:spLocks noChangeAspect="1" noChangeArrowheads="1"/>
          </p:cNvSpPr>
          <p:nvPr/>
        </p:nvSpPr>
        <p:spPr bwMode="auto">
          <a:xfrm>
            <a:off x="3092450" y="5654675"/>
            <a:ext cx="182563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2887" name="AutoShape 23"/>
          <p:cNvCxnSpPr>
            <a:cxnSpLocks noChangeShapeType="1"/>
            <a:stCxn id="932876" idx="0"/>
          </p:cNvCxnSpPr>
          <p:nvPr/>
        </p:nvCxnSpPr>
        <p:spPr bwMode="auto">
          <a:xfrm flipV="1">
            <a:off x="2781300" y="5476875"/>
            <a:ext cx="71438" cy="168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888" name="AutoShape 24"/>
          <p:cNvCxnSpPr>
            <a:cxnSpLocks noChangeShapeType="1"/>
            <a:stCxn id="932886" idx="0"/>
            <a:endCxn id="932870" idx="4"/>
          </p:cNvCxnSpPr>
          <p:nvPr/>
        </p:nvCxnSpPr>
        <p:spPr bwMode="auto">
          <a:xfrm flipH="1" flipV="1">
            <a:off x="3149600" y="5489575"/>
            <a:ext cx="34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889" name="AutoShape 25"/>
          <p:cNvCxnSpPr>
            <a:cxnSpLocks noChangeShapeType="1"/>
            <a:stCxn id="932879" idx="0"/>
            <a:endCxn id="932868" idx="4"/>
          </p:cNvCxnSpPr>
          <p:nvPr/>
        </p:nvCxnSpPr>
        <p:spPr bwMode="auto">
          <a:xfrm flipV="1">
            <a:off x="1763713" y="4686300"/>
            <a:ext cx="549275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890" name="AutoShape 26"/>
          <p:cNvCxnSpPr>
            <a:cxnSpLocks noChangeShapeType="1"/>
            <a:stCxn id="932869" idx="0"/>
            <a:endCxn id="932868" idx="3"/>
          </p:cNvCxnSpPr>
          <p:nvPr/>
        </p:nvCxnSpPr>
        <p:spPr bwMode="auto">
          <a:xfrm flipV="1">
            <a:off x="952500" y="4629150"/>
            <a:ext cx="942975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2891" name="Rectangle 27"/>
          <p:cNvSpPr>
            <a:spLocks noChangeAspect="1" noChangeArrowheads="1"/>
          </p:cNvSpPr>
          <p:nvPr/>
        </p:nvSpPr>
        <p:spPr bwMode="auto">
          <a:xfrm>
            <a:off x="3497263" y="5654675"/>
            <a:ext cx="1809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2892" name="AutoShape 28"/>
          <p:cNvCxnSpPr>
            <a:cxnSpLocks noChangeShapeType="1"/>
            <a:stCxn id="932891" idx="0"/>
          </p:cNvCxnSpPr>
          <p:nvPr/>
        </p:nvCxnSpPr>
        <p:spPr bwMode="auto">
          <a:xfrm flipH="1" flipV="1">
            <a:off x="3514725" y="5486400"/>
            <a:ext cx="73025" cy="158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2893" name="Text Box 29"/>
          <p:cNvSpPr txBox="1">
            <a:spLocks noChangeArrowheads="1"/>
          </p:cNvSpPr>
          <p:nvPr/>
        </p:nvSpPr>
        <p:spPr bwMode="auto">
          <a:xfrm>
            <a:off x="3200400" y="4732338"/>
            <a:ext cx="2968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932894" name="Text Box 30"/>
          <p:cNvSpPr txBox="1">
            <a:spLocks noChangeArrowheads="1"/>
          </p:cNvSpPr>
          <p:nvPr/>
        </p:nvSpPr>
        <p:spPr bwMode="auto">
          <a:xfrm>
            <a:off x="1654175" y="3978275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932895" name="Text Box 31"/>
          <p:cNvSpPr txBox="1">
            <a:spLocks noChangeArrowheads="1"/>
          </p:cNvSpPr>
          <p:nvPr/>
        </p:nvSpPr>
        <p:spPr bwMode="auto">
          <a:xfrm>
            <a:off x="2181225" y="5703888"/>
            <a:ext cx="5143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932896" name="Text Box 32"/>
          <p:cNvSpPr txBox="1">
            <a:spLocks noChangeArrowheads="1"/>
          </p:cNvSpPr>
          <p:nvPr/>
        </p:nvSpPr>
        <p:spPr bwMode="auto">
          <a:xfrm>
            <a:off x="2574925" y="5703888"/>
            <a:ext cx="5127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932897" name="Text Box 33"/>
          <p:cNvSpPr txBox="1">
            <a:spLocks noChangeArrowheads="1"/>
          </p:cNvSpPr>
          <p:nvPr/>
        </p:nvSpPr>
        <p:spPr bwMode="auto">
          <a:xfrm>
            <a:off x="2967038" y="5703888"/>
            <a:ext cx="5143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932898" name="Text Box 34"/>
          <p:cNvSpPr txBox="1">
            <a:spLocks noChangeArrowheads="1"/>
          </p:cNvSpPr>
          <p:nvPr/>
        </p:nvSpPr>
        <p:spPr bwMode="auto">
          <a:xfrm>
            <a:off x="3360738" y="5703888"/>
            <a:ext cx="5127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932899" name="Text Box 35"/>
          <p:cNvSpPr txBox="1">
            <a:spLocks noChangeArrowheads="1"/>
          </p:cNvSpPr>
          <p:nvPr/>
        </p:nvSpPr>
        <p:spPr bwMode="auto">
          <a:xfrm>
            <a:off x="3752850" y="5703888"/>
            <a:ext cx="5143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</a:rPr>
              <a:t>5</a:t>
            </a:r>
          </a:p>
        </p:txBody>
      </p:sp>
      <p:sp>
        <p:nvSpPr>
          <p:cNvPr id="932900" name="Oval 36"/>
          <p:cNvSpPr>
            <a:spLocks noChangeAspect="1" noChangeArrowheads="1"/>
          </p:cNvSpPr>
          <p:nvPr/>
        </p:nvSpPr>
        <p:spPr bwMode="auto">
          <a:xfrm>
            <a:off x="6096000" y="4267200"/>
            <a:ext cx="1600200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15  24 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32</a:t>
            </a:r>
          </a:p>
        </p:txBody>
      </p:sp>
      <p:sp>
        <p:nvSpPr>
          <p:cNvPr id="932901" name="Oval 37"/>
          <p:cNvSpPr>
            <a:spLocks noChangeAspect="1" noChangeArrowheads="1"/>
          </p:cNvSpPr>
          <p:nvPr/>
        </p:nvSpPr>
        <p:spPr bwMode="auto">
          <a:xfrm>
            <a:off x="4824413" y="5076825"/>
            <a:ext cx="684212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12</a:t>
            </a:r>
          </a:p>
        </p:txBody>
      </p:sp>
      <p:sp>
        <p:nvSpPr>
          <p:cNvPr id="932902" name="Oval 38"/>
          <p:cNvSpPr>
            <a:spLocks noChangeAspect="1" noChangeArrowheads="1"/>
          </p:cNvSpPr>
          <p:nvPr/>
        </p:nvSpPr>
        <p:spPr bwMode="auto">
          <a:xfrm>
            <a:off x="6553200" y="5076825"/>
            <a:ext cx="1066800" cy="393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27  30</a:t>
            </a:r>
          </a:p>
        </p:txBody>
      </p:sp>
      <p:sp>
        <p:nvSpPr>
          <p:cNvPr id="932903" name="Rectangle 39"/>
          <p:cNvSpPr>
            <a:spLocks noChangeAspect="1" noChangeArrowheads="1"/>
          </p:cNvSpPr>
          <p:nvPr/>
        </p:nvSpPr>
        <p:spPr bwMode="auto">
          <a:xfrm>
            <a:off x="6499225" y="5638800"/>
            <a:ext cx="182563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904" name="Rectangle 40"/>
          <p:cNvSpPr>
            <a:spLocks noChangeAspect="1" noChangeArrowheads="1"/>
          </p:cNvSpPr>
          <p:nvPr/>
        </p:nvSpPr>
        <p:spPr bwMode="auto">
          <a:xfrm>
            <a:off x="8424863" y="5638800"/>
            <a:ext cx="185737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905" name="Rectangle 41"/>
          <p:cNvSpPr>
            <a:spLocks noChangeAspect="1" noChangeArrowheads="1"/>
          </p:cNvSpPr>
          <p:nvPr/>
        </p:nvSpPr>
        <p:spPr bwMode="auto">
          <a:xfrm>
            <a:off x="4876800" y="5638800"/>
            <a:ext cx="128588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906" name="Rectangle 42"/>
          <p:cNvSpPr>
            <a:spLocks noChangeAspect="1" noChangeArrowheads="1"/>
          </p:cNvSpPr>
          <p:nvPr/>
        </p:nvSpPr>
        <p:spPr bwMode="auto">
          <a:xfrm>
            <a:off x="5281613" y="5638800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2907" name="AutoShape 43"/>
          <p:cNvCxnSpPr>
            <a:cxnSpLocks noChangeAspect="1" noChangeShapeType="1"/>
            <a:stCxn id="932900" idx="5"/>
            <a:endCxn id="932932" idx="0"/>
          </p:cNvCxnSpPr>
          <p:nvPr/>
        </p:nvCxnSpPr>
        <p:spPr bwMode="auto">
          <a:xfrm>
            <a:off x="7461250" y="4613275"/>
            <a:ext cx="730250" cy="444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932908" name="Rectangle 44"/>
          <p:cNvSpPr>
            <a:spLocks noChangeAspect="1" noChangeArrowheads="1"/>
          </p:cNvSpPr>
          <p:nvPr/>
        </p:nvSpPr>
        <p:spPr bwMode="auto">
          <a:xfrm>
            <a:off x="6904038" y="5638800"/>
            <a:ext cx="182562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2909" name="AutoShape 45"/>
          <p:cNvCxnSpPr>
            <a:cxnSpLocks noChangeAspect="1" noChangeShapeType="1"/>
            <a:stCxn id="932903" idx="0"/>
            <a:endCxn id="932902" idx="3"/>
          </p:cNvCxnSpPr>
          <p:nvPr/>
        </p:nvCxnSpPr>
        <p:spPr bwMode="auto">
          <a:xfrm flipV="1">
            <a:off x="6591300" y="5432425"/>
            <a:ext cx="117475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910" name="AutoShape 46"/>
          <p:cNvCxnSpPr>
            <a:cxnSpLocks noChangeAspect="1" noChangeShapeType="1"/>
            <a:stCxn id="932932" idx="5"/>
            <a:endCxn id="932904" idx="0"/>
          </p:cNvCxnSpPr>
          <p:nvPr/>
        </p:nvCxnSpPr>
        <p:spPr bwMode="auto">
          <a:xfrm>
            <a:off x="8432800" y="5432425"/>
            <a:ext cx="85725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2911" name="Oval 47"/>
          <p:cNvSpPr>
            <a:spLocks noChangeAspect="1" noChangeArrowheads="1"/>
          </p:cNvSpPr>
          <p:nvPr/>
        </p:nvSpPr>
        <p:spPr bwMode="auto">
          <a:xfrm>
            <a:off x="5635625" y="5076825"/>
            <a:ext cx="684213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18</a:t>
            </a:r>
          </a:p>
        </p:txBody>
      </p:sp>
      <p:sp>
        <p:nvSpPr>
          <p:cNvPr id="932912" name="Rectangle 48"/>
          <p:cNvSpPr>
            <a:spLocks noChangeAspect="1" noChangeArrowheads="1"/>
          </p:cNvSpPr>
          <p:nvPr/>
        </p:nvSpPr>
        <p:spPr bwMode="auto">
          <a:xfrm>
            <a:off x="5686425" y="5638800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913" name="Rectangle 49"/>
          <p:cNvSpPr>
            <a:spLocks noChangeAspect="1" noChangeArrowheads="1"/>
          </p:cNvSpPr>
          <p:nvPr/>
        </p:nvSpPr>
        <p:spPr bwMode="auto">
          <a:xfrm>
            <a:off x="6091238" y="5638800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2914" name="AutoShape 50"/>
          <p:cNvCxnSpPr>
            <a:cxnSpLocks noChangeAspect="1" noChangeShapeType="1"/>
            <a:stCxn id="932905" idx="0"/>
            <a:endCxn id="932901" idx="3"/>
          </p:cNvCxnSpPr>
          <p:nvPr/>
        </p:nvCxnSpPr>
        <p:spPr bwMode="auto">
          <a:xfrm flipH="1" flipV="1">
            <a:off x="4924425" y="5422900"/>
            <a:ext cx="17463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915" name="AutoShape 51"/>
          <p:cNvCxnSpPr>
            <a:cxnSpLocks noChangeAspect="1" noChangeShapeType="1"/>
            <a:stCxn id="932912" idx="0"/>
            <a:endCxn id="932911" idx="3"/>
          </p:cNvCxnSpPr>
          <p:nvPr/>
        </p:nvCxnSpPr>
        <p:spPr bwMode="auto">
          <a:xfrm flipH="1" flipV="1">
            <a:off x="5735638" y="5422900"/>
            <a:ext cx="15875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916" name="AutoShape 52"/>
          <p:cNvCxnSpPr>
            <a:cxnSpLocks noChangeAspect="1" noChangeShapeType="1"/>
            <a:stCxn id="932913" idx="0"/>
            <a:endCxn id="932911" idx="5"/>
          </p:cNvCxnSpPr>
          <p:nvPr/>
        </p:nvCxnSpPr>
        <p:spPr bwMode="auto">
          <a:xfrm flipV="1">
            <a:off x="6156325" y="5422900"/>
            <a:ext cx="635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917" name="AutoShape 53"/>
          <p:cNvCxnSpPr>
            <a:cxnSpLocks noChangeAspect="1" noChangeShapeType="1"/>
            <a:stCxn id="932906" idx="0"/>
            <a:endCxn id="932901" idx="5"/>
          </p:cNvCxnSpPr>
          <p:nvPr/>
        </p:nvCxnSpPr>
        <p:spPr bwMode="auto">
          <a:xfrm flipV="1">
            <a:off x="5346700" y="5422900"/>
            <a:ext cx="61913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2918" name="Rectangle 54"/>
          <p:cNvSpPr>
            <a:spLocks noChangeAspect="1" noChangeArrowheads="1"/>
          </p:cNvSpPr>
          <p:nvPr/>
        </p:nvSpPr>
        <p:spPr bwMode="auto">
          <a:xfrm>
            <a:off x="7307263" y="5638800"/>
            <a:ext cx="182562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2919" name="AutoShape 55"/>
          <p:cNvCxnSpPr>
            <a:cxnSpLocks noChangeShapeType="1"/>
            <a:stCxn id="932908" idx="0"/>
          </p:cNvCxnSpPr>
          <p:nvPr/>
        </p:nvCxnSpPr>
        <p:spPr bwMode="auto">
          <a:xfrm flipV="1">
            <a:off x="6996113" y="5461000"/>
            <a:ext cx="71437" cy="168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920" name="AutoShape 56"/>
          <p:cNvCxnSpPr>
            <a:cxnSpLocks noChangeShapeType="1"/>
            <a:stCxn id="932918" idx="0"/>
            <a:endCxn id="932902" idx="5"/>
          </p:cNvCxnSpPr>
          <p:nvPr/>
        </p:nvCxnSpPr>
        <p:spPr bwMode="auto">
          <a:xfrm flipV="1">
            <a:off x="7399338" y="5432425"/>
            <a:ext cx="65087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921" name="AutoShape 57"/>
          <p:cNvCxnSpPr>
            <a:cxnSpLocks noChangeShapeType="1"/>
            <a:stCxn id="932911" idx="0"/>
          </p:cNvCxnSpPr>
          <p:nvPr/>
        </p:nvCxnSpPr>
        <p:spPr bwMode="auto">
          <a:xfrm flipV="1">
            <a:off x="5978525" y="4670425"/>
            <a:ext cx="746125" cy="396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922" name="AutoShape 58"/>
          <p:cNvCxnSpPr>
            <a:cxnSpLocks noChangeShapeType="1"/>
            <a:stCxn id="932901" idx="0"/>
            <a:endCxn id="932900" idx="3"/>
          </p:cNvCxnSpPr>
          <p:nvPr/>
        </p:nvCxnSpPr>
        <p:spPr bwMode="auto">
          <a:xfrm flipV="1">
            <a:off x="5167313" y="4613275"/>
            <a:ext cx="1163637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2923" name="Rectangle 59"/>
          <p:cNvSpPr>
            <a:spLocks noChangeAspect="1" noChangeArrowheads="1"/>
          </p:cNvSpPr>
          <p:nvPr/>
        </p:nvSpPr>
        <p:spPr bwMode="auto">
          <a:xfrm>
            <a:off x="7764463" y="5638800"/>
            <a:ext cx="1809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2924" name="AutoShape 60"/>
          <p:cNvCxnSpPr>
            <a:cxnSpLocks noChangeShapeType="1"/>
            <a:stCxn id="932923" idx="0"/>
            <a:endCxn id="932932" idx="3"/>
          </p:cNvCxnSpPr>
          <p:nvPr/>
        </p:nvCxnSpPr>
        <p:spPr bwMode="auto">
          <a:xfrm flipV="1">
            <a:off x="7854950" y="5432425"/>
            <a:ext cx="93663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2925" name="Text Box 61"/>
          <p:cNvSpPr txBox="1">
            <a:spLocks noChangeArrowheads="1"/>
          </p:cNvSpPr>
          <p:nvPr/>
        </p:nvSpPr>
        <p:spPr bwMode="auto">
          <a:xfrm>
            <a:off x="7277100" y="4732338"/>
            <a:ext cx="35083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i="1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000" i="1">
                <a:solidFill>
                  <a:srgbClr val="FFFF00"/>
                </a:solidFill>
                <a:latin typeface="Times New Roman" pitchFamily="18" charset="0"/>
              </a:rPr>
              <a:t>'</a:t>
            </a:r>
          </a:p>
        </p:txBody>
      </p:sp>
      <p:sp>
        <p:nvSpPr>
          <p:cNvPr id="932926" name="Text Box 62"/>
          <p:cNvSpPr txBox="1">
            <a:spLocks noChangeArrowheads="1"/>
          </p:cNvSpPr>
          <p:nvPr/>
        </p:nvSpPr>
        <p:spPr bwMode="auto">
          <a:xfrm>
            <a:off x="5999163" y="3962400"/>
            <a:ext cx="32543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932927" name="Text Box 63"/>
          <p:cNvSpPr txBox="1">
            <a:spLocks noChangeArrowheads="1"/>
          </p:cNvSpPr>
          <p:nvPr/>
        </p:nvSpPr>
        <p:spPr bwMode="auto">
          <a:xfrm>
            <a:off x="6396038" y="5688013"/>
            <a:ext cx="5143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932928" name="Text Box 64"/>
          <p:cNvSpPr txBox="1">
            <a:spLocks noChangeArrowheads="1"/>
          </p:cNvSpPr>
          <p:nvPr/>
        </p:nvSpPr>
        <p:spPr bwMode="auto">
          <a:xfrm>
            <a:off x="6789738" y="5688013"/>
            <a:ext cx="5127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932929" name="Text Box 65"/>
          <p:cNvSpPr txBox="1">
            <a:spLocks noChangeArrowheads="1"/>
          </p:cNvSpPr>
          <p:nvPr/>
        </p:nvSpPr>
        <p:spPr bwMode="auto">
          <a:xfrm>
            <a:off x="7181850" y="5688013"/>
            <a:ext cx="5143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932930" name="Text Box 66"/>
          <p:cNvSpPr txBox="1">
            <a:spLocks noChangeArrowheads="1"/>
          </p:cNvSpPr>
          <p:nvPr/>
        </p:nvSpPr>
        <p:spPr bwMode="auto">
          <a:xfrm>
            <a:off x="7627938" y="5688013"/>
            <a:ext cx="5127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932931" name="Text Box 67"/>
          <p:cNvSpPr txBox="1">
            <a:spLocks noChangeArrowheads="1"/>
          </p:cNvSpPr>
          <p:nvPr/>
        </p:nvSpPr>
        <p:spPr bwMode="auto">
          <a:xfrm>
            <a:off x="8248650" y="5688013"/>
            <a:ext cx="5143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</a:rPr>
              <a:t>5</a:t>
            </a:r>
          </a:p>
        </p:txBody>
      </p:sp>
      <p:sp>
        <p:nvSpPr>
          <p:cNvPr id="932932" name="Oval 68"/>
          <p:cNvSpPr>
            <a:spLocks noChangeAspect="1" noChangeArrowheads="1"/>
          </p:cNvSpPr>
          <p:nvPr/>
        </p:nvSpPr>
        <p:spPr bwMode="auto">
          <a:xfrm>
            <a:off x="7848600" y="5076825"/>
            <a:ext cx="684213" cy="393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35</a:t>
            </a:r>
          </a:p>
        </p:txBody>
      </p:sp>
      <p:cxnSp>
        <p:nvCxnSpPr>
          <p:cNvPr id="932933" name="AutoShape 69"/>
          <p:cNvCxnSpPr>
            <a:cxnSpLocks noChangeAspect="1" noChangeShapeType="1"/>
            <a:endCxn id="932902" idx="0"/>
          </p:cNvCxnSpPr>
          <p:nvPr/>
        </p:nvCxnSpPr>
        <p:spPr bwMode="auto">
          <a:xfrm>
            <a:off x="6886575" y="4651375"/>
            <a:ext cx="200025" cy="406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932934" name="Text Box 70"/>
          <p:cNvSpPr txBox="1">
            <a:spLocks noChangeArrowheads="1"/>
          </p:cNvSpPr>
          <p:nvPr/>
        </p:nvSpPr>
        <p:spPr bwMode="auto">
          <a:xfrm>
            <a:off x="8190706" y="4719637"/>
            <a:ext cx="482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000" i="1" dirty="0">
                <a:solidFill>
                  <a:srgbClr val="FFFF00"/>
                </a:solidFill>
                <a:latin typeface="Times New Roman" pitchFamily="18" charset="0"/>
              </a:rPr>
              <a:t>"</a:t>
            </a:r>
          </a:p>
        </p:txBody>
      </p:sp>
      <p:sp>
        <p:nvSpPr>
          <p:cNvPr id="932935" name="AutoShape 71"/>
          <p:cNvSpPr>
            <a:spLocks noChangeArrowheads="1"/>
          </p:cNvSpPr>
          <p:nvPr/>
        </p:nvSpPr>
        <p:spPr bwMode="auto">
          <a:xfrm>
            <a:off x="4114800" y="4495800"/>
            <a:ext cx="633413" cy="314325"/>
          </a:xfrm>
          <a:prstGeom prst="rightArrow">
            <a:avLst>
              <a:gd name="adj1" fmla="val 50000"/>
              <a:gd name="adj2" fmla="val 50379"/>
            </a:avLst>
          </a:prstGeom>
          <a:solidFill>
            <a:srgbClr val="FFFF0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36A6-06DF-448B-90B8-A0CE36BF4115}" type="slidenum">
              <a:rPr lang="en-US"/>
              <a:pPr/>
              <a:t>9</a:t>
            </a:fld>
            <a:endParaRPr lang="en-US"/>
          </a:p>
        </p:txBody>
      </p:sp>
      <p:sp>
        <p:nvSpPr>
          <p:cNvPr id="977954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Analysis of Binary Tree Searching</a:t>
            </a:r>
          </a:p>
        </p:txBody>
      </p:sp>
      <p:sp>
        <p:nvSpPr>
          <p:cNvPr id="977955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488576" y="1143000"/>
            <a:ext cx="8229600" cy="4495800"/>
          </a:xfrm>
        </p:spPr>
        <p:txBody>
          <a:bodyPr/>
          <a:lstStyle/>
          <a:p>
            <a:r>
              <a:rPr lang="en-US" sz="2400" dirty="0" err="1"/>
              <a:t>TreeSearch</a:t>
            </a:r>
            <a:r>
              <a:rPr lang="en-US" sz="2400" dirty="0"/>
              <a:t> is recursive algorithm </a:t>
            </a:r>
          </a:p>
          <a:p>
            <a:pPr lvl="1"/>
            <a:r>
              <a:rPr lang="en-US" sz="2400" dirty="0" err="1"/>
              <a:t>TreeSearch</a:t>
            </a:r>
            <a:r>
              <a:rPr lang="en-US" sz="2400" dirty="0"/>
              <a:t> is called on the nodes of a path that starts at the root and goes down one level at a time</a:t>
            </a:r>
          </a:p>
          <a:p>
            <a:pPr lvl="2"/>
            <a:r>
              <a:rPr lang="en-US" dirty="0"/>
              <a:t>The number of nodes is bounded by h+1</a:t>
            </a:r>
          </a:p>
          <a:p>
            <a:pPr lvl="2"/>
            <a:r>
              <a:rPr lang="en-US" dirty="0"/>
              <a:t>Algorithm runs in in </a:t>
            </a:r>
            <a:r>
              <a:rPr lang="en-US" dirty="0">
                <a:solidFill>
                  <a:srgbClr val="FFFF00"/>
                </a:solidFill>
              </a:rPr>
              <a:t>O(h)</a:t>
            </a:r>
            <a:r>
              <a:rPr lang="en-US" dirty="0"/>
              <a:t> time  (height of the tree) – worst case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10000" y="3352800"/>
            <a:ext cx="4191000" cy="2708434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Algorithm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TreeSearch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k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,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 v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)	</a:t>
            </a:r>
          </a:p>
          <a:p>
            <a:pPr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if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T.isExternal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marL="285750" lvl="1"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	return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</a:p>
          <a:p>
            <a:pPr marL="285750" lvl="1"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if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k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&lt;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key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marL="285750" lvl="1"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return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TreeSearch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k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,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T.left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))</a:t>
            </a:r>
          </a:p>
          <a:p>
            <a:pPr marL="285750" lvl="1"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else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if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k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&gt;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key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)  then</a:t>
            </a:r>
          </a:p>
          <a:p>
            <a:pPr marL="285750" lvl="1"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return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TreeSearch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k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,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T.right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))</a:t>
            </a:r>
          </a:p>
          <a:p>
            <a:pPr marL="285750" lvl="1" defTabSz="285750"/>
            <a:r>
              <a:rPr lang="en-US" sz="2000" b="1" dirty="0">
                <a:solidFill>
                  <a:srgbClr val="FFFF00"/>
                </a:solidFill>
                <a:latin typeface="Garamond" pitchFamily="18" charset="0"/>
              </a:rPr>
              <a:t>     return</a:t>
            </a:r>
            <a:r>
              <a:rPr lang="en-US" sz="2000" dirty="0">
                <a:solidFill>
                  <a:srgbClr val="FFFF00"/>
                </a:solidFill>
                <a:latin typeface="Garamond" pitchFamily="18" charset="0"/>
              </a:rPr>
              <a:t> </a:t>
            </a:r>
            <a:r>
              <a:rPr lang="en-US" sz="2000" b="1" i="1" dirty="0">
                <a:solidFill>
                  <a:srgbClr val="FFFF00"/>
                </a:solidFill>
                <a:latin typeface="Garamond" pitchFamily="18" charset="0"/>
              </a:rPr>
              <a:t>v </a:t>
            </a:r>
            <a:r>
              <a:rPr lang="en-US" sz="2000" b="1" dirty="0">
                <a:solidFill>
                  <a:srgbClr val="FFFF00"/>
                </a:solidFill>
                <a:latin typeface="Garamond" pitchFamily="18" charset="0"/>
              </a:rPr>
              <a:t>  {</a:t>
            </a:r>
            <a:r>
              <a:rPr lang="en-US" sz="2000" b="1" i="1" dirty="0">
                <a:solidFill>
                  <a:srgbClr val="FFFF00"/>
                </a:solidFill>
                <a:latin typeface="Garamond" pitchFamily="18" charset="0"/>
              </a:rPr>
              <a:t>k</a:t>
            </a:r>
            <a:r>
              <a:rPr lang="en-US" sz="2000" dirty="0">
                <a:solidFill>
                  <a:srgbClr val="FFFF00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Garamond" pitchFamily="18" charset="0"/>
                <a:sym typeface="Symbol" pitchFamily="18" charset="2"/>
              </a:rPr>
              <a:t>=</a:t>
            </a:r>
            <a:r>
              <a:rPr lang="en-US" sz="2000" dirty="0">
                <a:solidFill>
                  <a:srgbClr val="FFFF00"/>
                </a:solidFill>
                <a:latin typeface="Garamond" pitchFamily="18" charset="0"/>
              </a:rPr>
              <a:t> </a:t>
            </a:r>
            <a:r>
              <a:rPr lang="en-US" sz="2000" b="1" i="1" dirty="0">
                <a:solidFill>
                  <a:srgbClr val="FFFF00"/>
                </a:solidFill>
                <a:latin typeface="Garamond" pitchFamily="18" charset="0"/>
              </a:rPr>
              <a:t>key</a:t>
            </a:r>
            <a:r>
              <a:rPr lang="en-US" sz="2000" dirty="0">
                <a:solidFill>
                  <a:srgbClr val="FFFF00"/>
                </a:solidFill>
                <a:latin typeface="Garamond" pitchFamily="18" charset="0"/>
              </a:rPr>
              <a:t>(</a:t>
            </a:r>
            <a:r>
              <a:rPr lang="en-US" sz="2000" b="1" i="1" dirty="0">
                <a:solidFill>
                  <a:srgbClr val="FFFF00"/>
                </a:solidFill>
                <a:latin typeface="Garamond" pitchFamily="18" charset="0"/>
              </a:rPr>
              <a:t>v</a:t>
            </a:r>
            <a:r>
              <a:rPr lang="en-US" sz="2000" dirty="0">
                <a:solidFill>
                  <a:srgbClr val="FFFF00"/>
                </a:solidFill>
                <a:latin typeface="Garamond" pitchFamily="18" charset="0"/>
              </a:rPr>
              <a:t>)}</a:t>
            </a:r>
            <a:endParaRPr lang="en-US" dirty="0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Example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C6C2-B4EC-422E-9D85-AC0972D248A9}" type="slidenum">
              <a:rPr lang="en-US" smtClean="0"/>
              <a:pPr/>
              <a:t>90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143000"/>
            <a:ext cx="4491091" cy="52593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9000" y="3048000"/>
            <a:ext cx="147989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Figure 10.23</a:t>
            </a:r>
          </a:p>
        </p:txBody>
      </p:sp>
    </p:spTree>
    <p:extLst>
      <p:ext uri="{BB962C8B-B14F-4D97-AF65-F5344CB8AC3E}">
        <p14:creationId xmlns:p14="http://schemas.microsoft.com/office/powerpoint/2010/main" val="3965408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C6C2-B4EC-422E-9D85-AC0972D248A9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0" y="3048000"/>
            <a:ext cx="147989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Figure 10.25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80011"/>
            <a:ext cx="6387376" cy="447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516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E7F2-2D94-44AC-9463-EC18A34E03A3}" type="slidenum">
              <a:rPr lang="en-US"/>
              <a:pPr/>
              <a:t>92</a:t>
            </a:fld>
            <a:endParaRPr lang="en-US" dirty="0"/>
          </a:p>
        </p:txBody>
      </p:sp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Insertion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3888" y="1295400"/>
            <a:ext cx="3962400" cy="4572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Algorithm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2"/>
                </a:solidFill>
                <a:latin typeface="Times New Roman" pitchFamily="18" charset="0"/>
              </a:rPr>
              <a:t>insert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</a:rPr>
              <a:t>k,x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</a:rPr>
              <a:t>1.	Search for key </a:t>
            </a:r>
            <a:r>
              <a:rPr lang="en-US" sz="2400" b="1" i="1" dirty="0">
                <a:latin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 to locate the insertion node </a:t>
            </a:r>
            <a:r>
              <a:rPr lang="en-US" sz="2400" b="1" i="1" dirty="0">
                <a:latin typeface="Times New Roman" pitchFamily="18" charset="0"/>
              </a:rPr>
              <a:t>v</a:t>
            </a:r>
            <a:endParaRPr lang="en-US" sz="2400" dirty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</a:rPr>
              <a:t>2.	Add the new entry (</a:t>
            </a:r>
            <a:r>
              <a:rPr lang="en-US" sz="2400" dirty="0" err="1">
                <a:latin typeface="Times New Roman" pitchFamily="18" charset="0"/>
              </a:rPr>
              <a:t>k,x</a:t>
            </a:r>
            <a:r>
              <a:rPr lang="en-US" sz="2400" dirty="0">
                <a:latin typeface="Times New Roman" pitchFamily="18" charset="0"/>
              </a:rPr>
              <a:t>) at node </a:t>
            </a:r>
            <a:r>
              <a:rPr lang="en-US" sz="2400" b="1" i="1" dirty="0">
                <a:latin typeface="Times New Roman" pitchFamily="18" charset="0"/>
              </a:rPr>
              <a:t>v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</a:rPr>
              <a:t>3.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while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overflow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</a:rPr>
              <a:t>)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FFFF00"/>
                </a:solidFill>
                <a:latin typeface="Times New Roman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</a:rPr>
              <a:t>isRoot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>
                <a:latin typeface="Times New Roman" pitchFamily="18" charset="0"/>
              </a:rPr>
              <a:t>	 create a new empty root above </a:t>
            </a:r>
            <a:r>
              <a:rPr lang="en-US" b="1" i="1" dirty="0">
                <a:latin typeface="Times New Roman" pitchFamily="18" charset="0"/>
              </a:rPr>
              <a:t>v</a:t>
            </a:r>
            <a:endParaRPr lang="en-US" dirty="0">
              <a:latin typeface="Times New Roman" pitchFamily="18" charset="0"/>
            </a:endParaRPr>
          </a:p>
          <a:p>
            <a:pPr lvl="1">
              <a:buFontTx/>
              <a:buNone/>
            </a:pPr>
            <a:r>
              <a:rPr lang="en-US" b="1" i="1" dirty="0">
                <a:latin typeface="Times New Roman" pitchFamily="18" charset="0"/>
              </a:rPr>
              <a:t>v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b="1" i="1" dirty="0">
                <a:latin typeface="Times New Roman" pitchFamily="18" charset="0"/>
              </a:rPr>
              <a:t> split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</a:rPr>
              <a:t>)</a:t>
            </a:r>
          </a:p>
        </p:txBody>
      </p:sp>
      <p:sp>
        <p:nvSpPr>
          <p:cNvPr id="9349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05388" y="1143000"/>
            <a:ext cx="3681412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Let </a:t>
            </a:r>
            <a:r>
              <a:rPr lang="en-US" sz="2400" b="1" i="1" dirty="0">
                <a:latin typeface="+mj-lt"/>
              </a:rPr>
              <a:t>T</a:t>
            </a:r>
            <a:r>
              <a:rPr lang="en-US" sz="2400" dirty="0">
                <a:latin typeface="+mj-lt"/>
              </a:rPr>
              <a:t> be a (2,4) tree with </a:t>
            </a:r>
            <a:r>
              <a:rPr lang="en-US" sz="2400" b="1" i="1" dirty="0">
                <a:latin typeface="+mj-lt"/>
              </a:rPr>
              <a:t>n</a:t>
            </a:r>
            <a:r>
              <a:rPr lang="en-US" sz="2400" dirty="0">
                <a:latin typeface="+mj-lt"/>
              </a:rPr>
              <a:t> items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Tree </a:t>
            </a:r>
            <a:r>
              <a:rPr lang="en-US" sz="2000" b="1" i="1" dirty="0">
                <a:latin typeface="Times New Roman" pitchFamily="18" charset="0"/>
              </a:rPr>
              <a:t>T</a:t>
            </a:r>
            <a:r>
              <a:rPr lang="en-US" sz="2000" dirty="0"/>
              <a:t> has</a:t>
            </a:r>
            <a:r>
              <a:rPr lang="en-US" sz="2000" b="1" i="1" dirty="0">
                <a:latin typeface="Times New Roman" pitchFamily="18" charset="0"/>
              </a:rPr>
              <a:t> O</a:t>
            </a:r>
            <a:r>
              <a:rPr lang="en-US" sz="2000" dirty="0">
                <a:latin typeface="Times New Roman" pitchFamily="18" charset="0"/>
              </a:rPr>
              <a:t>(log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 </a:t>
            </a:r>
            <a:r>
              <a:rPr lang="en-US" sz="2000" dirty="0"/>
              <a:t>height</a:t>
            </a:r>
            <a:r>
              <a:rPr lang="en-US" sz="2000" b="1" i="1" dirty="0">
                <a:latin typeface="Times New Roman" pitchFamily="18" charset="0"/>
              </a:rPr>
              <a:t> 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Step 1 takes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(log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dirty="0"/>
              <a:t> time because we visit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(log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dirty="0"/>
              <a:t> nodes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Step 2 takes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(1)</a:t>
            </a:r>
            <a:r>
              <a:rPr lang="en-US" sz="2000" dirty="0"/>
              <a:t> time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Step 3 takes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(log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dirty="0"/>
              <a:t> time because each split takes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(1)</a:t>
            </a:r>
            <a:r>
              <a:rPr lang="en-US" sz="2000" dirty="0"/>
              <a:t> time and we perform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(log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 </a:t>
            </a:r>
            <a:r>
              <a:rPr lang="en-US" sz="2000" dirty="0"/>
              <a:t>splits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Thus, an insertion in a (2,4) tree takes </a:t>
            </a:r>
            <a:r>
              <a:rPr lang="en-US" sz="2400" b="1" i="1" dirty="0">
                <a:solidFill>
                  <a:srgbClr val="FFFF00"/>
                </a:solidFill>
                <a:latin typeface="+mj-lt"/>
              </a:rPr>
              <a:t>O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(log </a:t>
            </a:r>
            <a:r>
              <a:rPr lang="en-US" sz="2400" b="1" i="1" dirty="0">
                <a:solidFill>
                  <a:srgbClr val="FFFF00"/>
                </a:solidFill>
                <a:latin typeface="+mj-lt"/>
              </a:rPr>
              <a:t>n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) time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E1FBF-663A-4445-B092-BF5115DF707F}" type="slidenum">
              <a:rPr lang="en-US"/>
              <a:pPr/>
              <a:t>93</a:t>
            </a:fld>
            <a:endParaRPr lang="en-US"/>
          </a:p>
        </p:txBody>
      </p:sp>
      <p:sp>
        <p:nvSpPr>
          <p:cNvPr id="937026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(1)</a:t>
            </a:r>
          </a:p>
        </p:txBody>
      </p:sp>
      <p:sp>
        <p:nvSpPr>
          <p:cNvPr id="937027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495800"/>
          </a:xfrm>
        </p:spPr>
        <p:txBody>
          <a:bodyPr/>
          <a:lstStyle/>
          <a:p>
            <a:r>
              <a:rPr lang="en-US" sz="2700" dirty="0"/>
              <a:t>Removing an entry can always be reduced to the case where the entry to be removed is stored at a node </a:t>
            </a:r>
            <a:r>
              <a:rPr lang="en-US" sz="2700" dirty="0">
                <a:solidFill>
                  <a:srgbClr val="FFFF00"/>
                </a:solidFill>
              </a:rPr>
              <a:t>v</a:t>
            </a:r>
            <a:r>
              <a:rPr lang="en-US" sz="2700" dirty="0"/>
              <a:t> whose children are </a:t>
            </a:r>
            <a:r>
              <a:rPr lang="en-US" sz="2700" dirty="0">
                <a:solidFill>
                  <a:srgbClr val="FFFF00"/>
                </a:solidFill>
              </a:rPr>
              <a:t>external </a:t>
            </a:r>
            <a:r>
              <a:rPr lang="en-US" sz="2700" dirty="0"/>
              <a:t>nodes</a:t>
            </a:r>
          </a:p>
          <a:p>
            <a:pPr lvl="1"/>
            <a:r>
              <a:rPr lang="en-US" sz="2400" dirty="0"/>
              <a:t>If the entry at node </a:t>
            </a:r>
            <a:r>
              <a:rPr lang="en-US" sz="2400" dirty="0">
                <a:solidFill>
                  <a:srgbClr val="FFFF00"/>
                </a:solidFill>
              </a:rPr>
              <a:t>z</a:t>
            </a:r>
            <a:r>
              <a:rPr lang="en-US" sz="2400" dirty="0"/>
              <a:t> has only internal children, one </a:t>
            </a:r>
            <a:r>
              <a:rPr lang="en-US" sz="2400" dirty="0">
                <a:solidFill>
                  <a:srgbClr val="FFFF00"/>
                </a:solidFill>
              </a:rPr>
              <a:t>swaps</a:t>
            </a:r>
            <a:r>
              <a:rPr lang="en-US" sz="2400" dirty="0"/>
              <a:t> the entry (k</a:t>
            </a:r>
            <a:r>
              <a:rPr lang="en-US" sz="2400" baseline="-25000" dirty="0"/>
              <a:t>i</a:t>
            </a:r>
            <a:r>
              <a:rPr lang="en-US" sz="2400" dirty="0"/>
              <a:t>,x</a:t>
            </a:r>
            <a:r>
              <a:rPr lang="en-US" sz="2400" baseline="-25000" dirty="0"/>
              <a:t>i</a:t>
            </a:r>
            <a:r>
              <a:rPr lang="en-US" sz="2400" dirty="0"/>
              <a:t>) with the appropriate entry that is stored at a node </a:t>
            </a:r>
            <a:r>
              <a:rPr lang="en-US" sz="2400" dirty="0">
                <a:solidFill>
                  <a:srgbClr val="FFFF00"/>
                </a:solidFill>
              </a:rPr>
              <a:t>v</a:t>
            </a:r>
            <a:r>
              <a:rPr lang="en-US" sz="2400" dirty="0"/>
              <a:t> with external-node children as follows</a:t>
            </a:r>
          </a:p>
          <a:p>
            <a:pPr lvl="2"/>
            <a:r>
              <a:rPr lang="en-US" dirty="0"/>
              <a:t>One finds the </a:t>
            </a:r>
            <a:r>
              <a:rPr lang="en-US" dirty="0">
                <a:solidFill>
                  <a:srgbClr val="FFFF00"/>
                </a:solidFill>
              </a:rPr>
              <a:t>right-most internal node v</a:t>
            </a:r>
            <a:r>
              <a:rPr lang="en-US" dirty="0"/>
              <a:t> rooted at the 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r>
              <a:rPr lang="en-US" b="1" baseline="30000" dirty="0" err="1">
                <a:solidFill>
                  <a:srgbClr val="FFFF00"/>
                </a:solidFill>
              </a:rPr>
              <a:t>th</a:t>
            </a:r>
            <a:r>
              <a:rPr lang="en-US" b="1" dirty="0"/>
              <a:t> </a:t>
            </a:r>
            <a:r>
              <a:rPr lang="en-US" dirty="0"/>
              <a:t>child of </a:t>
            </a:r>
            <a:r>
              <a:rPr lang="en-US" dirty="0">
                <a:solidFill>
                  <a:srgbClr val="FFFF00"/>
                </a:solidFill>
              </a:rPr>
              <a:t>z</a:t>
            </a:r>
            <a:r>
              <a:rPr lang="en-US" dirty="0"/>
              <a:t>, noting that the children of node v are all external nodes</a:t>
            </a:r>
          </a:p>
          <a:p>
            <a:pPr lvl="2"/>
            <a:r>
              <a:rPr lang="en-US" dirty="0"/>
              <a:t>One swaps the entry (k</a:t>
            </a:r>
            <a:r>
              <a:rPr lang="en-US" baseline="-25000" dirty="0"/>
              <a:t>i</a:t>
            </a:r>
            <a:r>
              <a:rPr lang="en-US" dirty="0"/>
              <a:t>,x</a:t>
            </a:r>
            <a:r>
              <a:rPr lang="en-US" baseline="-25000" dirty="0"/>
              <a:t>i</a:t>
            </a:r>
            <a:r>
              <a:rPr lang="en-US" dirty="0"/>
              <a:t>) at </a:t>
            </a:r>
            <a:r>
              <a:rPr lang="en-US" dirty="0">
                <a:solidFill>
                  <a:srgbClr val="FFFF00"/>
                </a:solidFill>
              </a:rPr>
              <a:t>z</a:t>
            </a:r>
            <a:r>
              <a:rPr lang="en-US" dirty="0"/>
              <a:t> with the last entry of v</a:t>
            </a:r>
          </a:p>
          <a:p>
            <a:pPr lvl="1"/>
            <a:endParaRPr lang="en-US" dirty="0"/>
          </a:p>
          <a:p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13" y="5638801"/>
            <a:ext cx="1468690" cy="11001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7702-80D3-4A0A-BCCC-BFCDFF1375C6}" type="slidenum">
              <a:rPr lang="en-US"/>
              <a:pPr/>
              <a:t>94</a:t>
            </a:fld>
            <a:endParaRPr lang="en-US"/>
          </a:p>
        </p:txBody>
      </p:sp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(2)</a:t>
            </a:r>
          </a:p>
        </p:txBody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761" y="1375893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Since the entry stored at node </a:t>
            </a:r>
            <a:r>
              <a:rPr lang="en-US" sz="2800" dirty="0">
                <a:solidFill>
                  <a:srgbClr val="FFFF00"/>
                </a:solidFill>
              </a:rPr>
              <a:t>v</a:t>
            </a:r>
            <a:r>
              <a:rPr lang="en-US" sz="2800" dirty="0"/>
              <a:t> to be removed has only external children, one simply removes the entry from </a:t>
            </a:r>
            <a:r>
              <a:rPr lang="en-US" sz="2800" dirty="0">
                <a:solidFill>
                  <a:srgbClr val="FFFF00"/>
                </a:solidFill>
              </a:rPr>
              <a:t>v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Removing an entry (and a child) always preserves the depth property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size property may become violated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v was a 2-node, then it becomes a 1-node with one child and no keys </a:t>
            </a:r>
            <a:r>
              <a:rPr lang="en-US" dirty="0">
                <a:solidFill>
                  <a:srgbClr val="FFFF00"/>
                </a:solidFill>
              </a:rPr>
              <a:t>(underflow)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dirty="0"/>
              <a:t>To handle an underflow at node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b="1" i="1" dirty="0">
                <a:latin typeface="Times New Roman" pitchFamily="18" charset="0"/>
              </a:rPr>
              <a:t> </a:t>
            </a:r>
            <a:r>
              <a:rPr lang="en-US" dirty="0"/>
              <a:t>with parent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u</a:t>
            </a:r>
            <a:r>
              <a:rPr lang="en-US" dirty="0"/>
              <a:t>, one considers two cases</a:t>
            </a:r>
          </a:p>
          <a:p>
            <a:pPr lvl="1">
              <a:lnSpc>
                <a:spcPct val="90000"/>
              </a:lnSpc>
            </a:pPr>
            <a:endParaRPr lang="en-US" sz="20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38" y="5412855"/>
            <a:ext cx="1300162" cy="1294384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AB01-73E5-4C7C-BD4F-A4CA45CCC7EE}" type="slidenum">
              <a:rPr lang="en-US"/>
              <a:pPr/>
              <a:t>95</a:t>
            </a:fld>
            <a:endParaRPr lang="en-US"/>
          </a:p>
        </p:txBody>
      </p:sp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93763"/>
          </a:xfrm>
        </p:spPr>
        <p:txBody>
          <a:bodyPr/>
          <a:lstStyle/>
          <a:p>
            <a:r>
              <a:rPr lang="en-US" dirty="0"/>
              <a:t>Underflow and Transfer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534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FF00"/>
                </a:solidFill>
              </a:rPr>
              <a:t>Case 1</a:t>
            </a:r>
            <a:r>
              <a:rPr lang="en-US" sz="2800" dirty="0">
                <a:solidFill>
                  <a:schemeClr val="tx2"/>
                </a:solidFill>
              </a:rPr>
              <a:t>:</a:t>
            </a:r>
            <a:r>
              <a:rPr lang="en-US" sz="2800" dirty="0"/>
              <a:t> An adjacent sibling </a:t>
            </a: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  <a:r>
              <a:rPr lang="en-US" sz="2800" dirty="0"/>
              <a:t> of </a:t>
            </a: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800" dirty="0"/>
              <a:t> is a 3-node or a 4-node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FF00"/>
                </a:solidFill>
              </a:rPr>
              <a:t>Transfer operation: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/>
              <a:t>		1. Move a child of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  <a:r>
              <a:rPr lang="en-US" sz="2400" dirty="0"/>
              <a:t> to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400" dirty="0"/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/>
              <a:t>		2. Move a key of </a:t>
            </a:r>
            <a:r>
              <a:rPr lang="en-US" sz="2400" dirty="0">
                <a:solidFill>
                  <a:srgbClr val="FFFF00"/>
                </a:solidFill>
              </a:rPr>
              <a:t>w</a:t>
            </a:r>
            <a:r>
              <a:rPr lang="en-US" sz="2400" dirty="0"/>
              <a:t> to parent </a:t>
            </a:r>
            <a:r>
              <a:rPr lang="en-US" sz="2400" dirty="0">
                <a:solidFill>
                  <a:srgbClr val="FFFF00"/>
                </a:solidFill>
              </a:rPr>
              <a:t>u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FFFF00"/>
                </a:solidFill>
              </a:rPr>
              <a:t>w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FF00"/>
                </a:solidFill>
              </a:rPr>
              <a:t>v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i="1" dirty="0">
                <a:latin typeface="Times New Roman" pitchFamily="18" charset="0"/>
              </a:rPr>
              <a:t>		</a:t>
            </a:r>
            <a:r>
              <a:rPr lang="en-US" sz="2400" dirty="0"/>
              <a:t>3. Move a key of </a:t>
            </a:r>
            <a:r>
              <a:rPr lang="en-US" sz="2400" dirty="0">
                <a:solidFill>
                  <a:srgbClr val="FFFF00"/>
                </a:solidFill>
              </a:rPr>
              <a:t>u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FFFF00"/>
                </a:solidFill>
              </a:rPr>
              <a:t>v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After a transfer, no underflow occurs</a:t>
            </a:r>
          </a:p>
        </p:txBody>
      </p:sp>
      <p:sp>
        <p:nvSpPr>
          <p:cNvPr id="941061" name="Oval 5"/>
          <p:cNvSpPr>
            <a:spLocks noChangeArrowheads="1"/>
          </p:cNvSpPr>
          <p:nvPr/>
        </p:nvSpPr>
        <p:spPr bwMode="auto">
          <a:xfrm>
            <a:off x="1905000" y="4114800"/>
            <a:ext cx="990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4  </a:t>
            </a:r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941062" name="Oval 6"/>
          <p:cNvSpPr>
            <a:spLocks noChangeArrowheads="1"/>
          </p:cNvSpPr>
          <p:nvPr/>
        </p:nvSpPr>
        <p:spPr bwMode="auto">
          <a:xfrm>
            <a:off x="2057400" y="4876800"/>
            <a:ext cx="914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6</a:t>
            </a:r>
            <a:r>
              <a:rPr lang="en-US" sz="2000"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941063" name="Oval 7"/>
          <p:cNvSpPr>
            <a:spLocks noChangeArrowheads="1"/>
          </p:cNvSpPr>
          <p:nvPr/>
        </p:nvSpPr>
        <p:spPr bwMode="auto">
          <a:xfrm>
            <a:off x="609600" y="4876800"/>
            <a:ext cx="914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2</a:t>
            </a:r>
          </a:p>
        </p:txBody>
      </p:sp>
      <p:sp>
        <p:nvSpPr>
          <p:cNvPr id="941064" name="Oval 8"/>
          <p:cNvSpPr>
            <a:spLocks noChangeArrowheads="1"/>
          </p:cNvSpPr>
          <p:nvPr/>
        </p:nvSpPr>
        <p:spPr bwMode="auto">
          <a:xfrm>
            <a:off x="3276600" y="4876800"/>
            <a:ext cx="609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941065" name="Rectangle 9"/>
          <p:cNvSpPr>
            <a:spLocks noChangeArrowheads="1"/>
          </p:cNvSpPr>
          <p:nvPr/>
        </p:nvSpPr>
        <p:spPr bwMode="auto">
          <a:xfrm>
            <a:off x="1828800" y="54864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066" name="Rectangle 10"/>
          <p:cNvSpPr>
            <a:spLocks noChangeArrowheads="1"/>
          </p:cNvSpPr>
          <p:nvPr/>
        </p:nvSpPr>
        <p:spPr bwMode="auto">
          <a:xfrm>
            <a:off x="2362200" y="54864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067" name="Rectangle 11"/>
          <p:cNvSpPr>
            <a:spLocks noChangeArrowheads="1"/>
          </p:cNvSpPr>
          <p:nvPr/>
        </p:nvSpPr>
        <p:spPr bwMode="auto">
          <a:xfrm>
            <a:off x="2819400" y="54864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068" name="Rectangle 12"/>
          <p:cNvSpPr>
            <a:spLocks noChangeArrowheads="1"/>
          </p:cNvSpPr>
          <p:nvPr/>
        </p:nvSpPr>
        <p:spPr bwMode="auto">
          <a:xfrm>
            <a:off x="609600" y="54864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069" name="Rectangle 13"/>
          <p:cNvSpPr>
            <a:spLocks noChangeArrowheads="1"/>
          </p:cNvSpPr>
          <p:nvPr/>
        </p:nvSpPr>
        <p:spPr bwMode="auto">
          <a:xfrm>
            <a:off x="1295400" y="54864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070" name="Rectangle 14"/>
          <p:cNvSpPr>
            <a:spLocks noChangeArrowheads="1"/>
          </p:cNvSpPr>
          <p:nvPr/>
        </p:nvSpPr>
        <p:spPr bwMode="auto">
          <a:xfrm>
            <a:off x="3276600" y="54864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41071" name="AutoShape 15"/>
          <p:cNvCxnSpPr>
            <a:cxnSpLocks noChangeShapeType="1"/>
            <a:stCxn id="941065" idx="0"/>
            <a:endCxn id="941062" idx="3"/>
          </p:cNvCxnSpPr>
          <p:nvPr/>
        </p:nvCxnSpPr>
        <p:spPr bwMode="auto">
          <a:xfrm flipV="1">
            <a:off x="1943100" y="5211763"/>
            <a:ext cx="247650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072" name="AutoShape 16"/>
          <p:cNvCxnSpPr>
            <a:cxnSpLocks noChangeShapeType="1"/>
            <a:stCxn id="941066" idx="0"/>
            <a:endCxn id="941062" idx="4"/>
          </p:cNvCxnSpPr>
          <p:nvPr/>
        </p:nvCxnSpPr>
        <p:spPr bwMode="auto">
          <a:xfrm flipV="1">
            <a:off x="2476500" y="5267325"/>
            <a:ext cx="381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073" name="AutoShape 17"/>
          <p:cNvCxnSpPr>
            <a:cxnSpLocks noChangeShapeType="1"/>
            <a:stCxn id="941067" idx="0"/>
            <a:endCxn id="941062" idx="5"/>
          </p:cNvCxnSpPr>
          <p:nvPr/>
        </p:nvCxnSpPr>
        <p:spPr bwMode="auto">
          <a:xfrm flipH="1" flipV="1">
            <a:off x="2838450" y="5211763"/>
            <a:ext cx="95250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074" name="AutoShape 18"/>
          <p:cNvCxnSpPr>
            <a:cxnSpLocks noChangeShapeType="1"/>
            <a:stCxn id="941068" idx="0"/>
            <a:endCxn id="941063" idx="3"/>
          </p:cNvCxnSpPr>
          <p:nvPr/>
        </p:nvCxnSpPr>
        <p:spPr bwMode="auto">
          <a:xfrm flipV="1">
            <a:off x="723900" y="5211763"/>
            <a:ext cx="19050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075" name="AutoShape 19"/>
          <p:cNvCxnSpPr>
            <a:cxnSpLocks noChangeShapeType="1"/>
            <a:stCxn id="941069" idx="0"/>
            <a:endCxn id="941063" idx="5"/>
          </p:cNvCxnSpPr>
          <p:nvPr/>
        </p:nvCxnSpPr>
        <p:spPr bwMode="auto">
          <a:xfrm flipH="1" flipV="1">
            <a:off x="1390650" y="5211763"/>
            <a:ext cx="19050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076" name="AutoShape 20"/>
          <p:cNvCxnSpPr>
            <a:cxnSpLocks noChangeShapeType="1"/>
            <a:stCxn id="941070" idx="0"/>
            <a:endCxn id="941064" idx="4"/>
          </p:cNvCxnSpPr>
          <p:nvPr/>
        </p:nvCxnSpPr>
        <p:spPr bwMode="auto">
          <a:xfrm flipV="1">
            <a:off x="3390900" y="5276850"/>
            <a:ext cx="190500" cy="200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077" name="AutoShape 21"/>
          <p:cNvCxnSpPr>
            <a:cxnSpLocks noChangeShapeType="1"/>
            <a:stCxn id="941062" idx="0"/>
            <a:endCxn id="941061" idx="4"/>
          </p:cNvCxnSpPr>
          <p:nvPr/>
        </p:nvCxnSpPr>
        <p:spPr bwMode="auto">
          <a:xfrm flipH="1" flipV="1">
            <a:off x="2400300" y="4505325"/>
            <a:ext cx="11430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078" name="AutoShape 22"/>
          <p:cNvCxnSpPr>
            <a:cxnSpLocks noChangeShapeType="1"/>
            <a:stCxn id="941063" idx="0"/>
            <a:endCxn id="941061" idx="3"/>
          </p:cNvCxnSpPr>
          <p:nvPr/>
        </p:nvCxnSpPr>
        <p:spPr bwMode="auto">
          <a:xfrm flipV="1">
            <a:off x="1066800" y="4449763"/>
            <a:ext cx="982663" cy="417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079" name="AutoShape 23"/>
          <p:cNvCxnSpPr>
            <a:cxnSpLocks noChangeShapeType="1"/>
            <a:stCxn id="941064" idx="0"/>
            <a:endCxn id="941061" idx="5"/>
          </p:cNvCxnSpPr>
          <p:nvPr/>
        </p:nvCxnSpPr>
        <p:spPr bwMode="auto">
          <a:xfrm flipH="1" flipV="1">
            <a:off x="2751138" y="4449763"/>
            <a:ext cx="830262" cy="407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1080" name="Rectangle 24"/>
          <p:cNvSpPr>
            <a:spLocks noChangeArrowheads="1"/>
          </p:cNvSpPr>
          <p:nvPr/>
        </p:nvSpPr>
        <p:spPr bwMode="auto">
          <a:xfrm>
            <a:off x="2039938" y="3733800"/>
            <a:ext cx="1698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2400" b="1" i="1">
                <a:latin typeface="Times New Roman" pitchFamily="18" charset="0"/>
              </a:rPr>
              <a:t>u</a:t>
            </a:r>
            <a:endParaRPr lang="en-US" sz="2400" b="1">
              <a:latin typeface="Tahoma" pitchFamily="34" charset="0"/>
            </a:endParaRPr>
          </a:p>
        </p:txBody>
      </p:sp>
      <p:sp>
        <p:nvSpPr>
          <p:cNvPr id="941081" name="Rectangle 25"/>
          <p:cNvSpPr>
            <a:spLocks noChangeArrowheads="1"/>
          </p:cNvSpPr>
          <p:nvPr/>
        </p:nvSpPr>
        <p:spPr bwMode="auto">
          <a:xfrm>
            <a:off x="3733141" y="4572000"/>
            <a:ext cx="13625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endParaRPr lang="en-US" sz="2400" b="1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41082" name="Rectangle 26"/>
          <p:cNvSpPr>
            <a:spLocks noChangeArrowheads="1"/>
          </p:cNvSpPr>
          <p:nvPr/>
        </p:nvSpPr>
        <p:spPr bwMode="auto">
          <a:xfrm>
            <a:off x="2742208" y="4572000"/>
            <a:ext cx="205184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  <a:endParaRPr lang="en-US" sz="2400" b="1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41083" name="AutoShape 27"/>
          <p:cNvSpPr>
            <a:spLocks noChangeArrowheads="1"/>
          </p:cNvSpPr>
          <p:nvPr/>
        </p:nvSpPr>
        <p:spPr bwMode="auto">
          <a:xfrm>
            <a:off x="4114800" y="4572000"/>
            <a:ext cx="633413" cy="314325"/>
          </a:xfrm>
          <a:prstGeom prst="rightArrow">
            <a:avLst>
              <a:gd name="adj1" fmla="val 50000"/>
              <a:gd name="adj2" fmla="val 50379"/>
            </a:avLst>
          </a:prstGeom>
          <a:solidFill>
            <a:srgbClr val="FFFF00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084" name="Oval 28"/>
          <p:cNvSpPr>
            <a:spLocks noChangeArrowheads="1"/>
          </p:cNvSpPr>
          <p:nvPr/>
        </p:nvSpPr>
        <p:spPr bwMode="auto">
          <a:xfrm>
            <a:off x="6248400" y="4114800"/>
            <a:ext cx="990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 dirty="0">
                <a:latin typeface="Tahoma" pitchFamily="34" charset="0"/>
              </a:rPr>
              <a:t>4  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941085" name="Oval 29"/>
          <p:cNvSpPr>
            <a:spLocks noChangeArrowheads="1"/>
          </p:cNvSpPr>
          <p:nvPr/>
        </p:nvSpPr>
        <p:spPr bwMode="auto">
          <a:xfrm>
            <a:off x="6400800" y="4876800"/>
            <a:ext cx="6858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6</a:t>
            </a:r>
          </a:p>
        </p:txBody>
      </p:sp>
      <p:sp>
        <p:nvSpPr>
          <p:cNvPr id="941086" name="Oval 30"/>
          <p:cNvSpPr>
            <a:spLocks noChangeArrowheads="1"/>
          </p:cNvSpPr>
          <p:nvPr/>
        </p:nvSpPr>
        <p:spPr bwMode="auto">
          <a:xfrm>
            <a:off x="4953000" y="4876800"/>
            <a:ext cx="914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2</a:t>
            </a:r>
          </a:p>
        </p:txBody>
      </p:sp>
      <p:sp>
        <p:nvSpPr>
          <p:cNvPr id="941087" name="Oval 31"/>
          <p:cNvSpPr>
            <a:spLocks noChangeArrowheads="1"/>
          </p:cNvSpPr>
          <p:nvPr/>
        </p:nvSpPr>
        <p:spPr bwMode="auto">
          <a:xfrm>
            <a:off x="7772400" y="4876800"/>
            <a:ext cx="609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941088" name="Rectangle 32"/>
          <p:cNvSpPr>
            <a:spLocks noChangeArrowheads="1"/>
          </p:cNvSpPr>
          <p:nvPr/>
        </p:nvSpPr>
        <p:spPr bwMode="auto">
          <a:xfrm>
            <a:off x="6324600" y="54864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089" name="Rectangle 33"/>
          <p:cNvSpPr>
            <a:spLocks noChangeArrowheads="1"/>
          </p:cNvSpPr>
          <p:nvPr/>
        </p:nvSpPr>
        <p:spPr bwMode="auto">
          <a:xfrm>
            <a:off x="6934200" y="54864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090" name="Rectangle 34"/>
          <p:cNvSpPr>
            <a:spLocks noChangeArrowheads="1"/>
          </p:cNvSpPr>
          <p:nvPr/>
        </p:nvSpPr>
        <p:spPr bwMode="auto">
          <a:xfrm>
            <a:off x="7620000" y="54864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091" name="Rectangle 35"/>
          <p:cNvSpPr>
            <a:spLocks noChangeArrowheads="1"/>
          </p:cNvSpPr>
          <p:nvPr/>
        </p:nvSpPr>
        <p:spPr bwMode="auto">
          <a:xfrm>
            <a:off x="4953000" y="54864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092" name="Rectangle 36"/>
          <p:cNvSpPr>
            <a:spLocks noChangeArrowheads="1"/>
          </p:cNvSpPr>
          <p:nvPr/>
        </p:nvSpPr>
        <p:spPr bwMode="auto">
          <a:xfrm>
            <a:off x="5638800" y="54864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093" name="Rectangle 37"/>
          <p:cNvSpPr>
            <a:spLocks noChangeArrowheads="1"/>
          </p:cNvSpPr>
          <p:nvPr/>
        </p:nvSpPr>
        <p:spPr bwMode="auto">
          <a:xfrm>
            <a:off x="8305800" y="54864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41094" name="AutoShape 38"/>
          <p:cNvCxnSpPr>
            <a:cxnSpLocks noChangeShapeType="1"/>
            <a:stCxn id="941088" idx="0"/>
            <a:endCxn id="941085" idx="3"/>
          </p:cNvCxnSpPr>
          <p:nvPr/>
        </p:nvCxnSpPr>
        <p:spPr bwMode="auto">
          <a:xfrm flipV="1">
            <a:off x="6438900" y="5211763"/>
            <a:ext cx="61913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095" name="AutoShape 39"/>
          <p:cNvCxnSpPr>
            <a:cxnSpLocks noChangeShapeType="1"/>
            <a:stCxn id="941089" idx="0"/>
            <a:endCxn id="941085" idx="5"/>
          </p:cNvCxnSpPr>
          <p:nvPr/>
        </p:nvCxnSpPr>
        <p:spPr bwMode="auto">
          <a:xfrm flipH="1" flipV="1">
            <a:off x="6986588" y="5211763"/>
            <a:ext cx="61912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096" name="AutoShape 40"/>
          <p:cNvCxnSpPr>
            <a:cxnSpLocks noChangeShapeType="1"/>
            <a:stCxn id="941090" idx="0"/>
            <a:endCxn id="941087" idx="3"/>
          </p:cNvCxnSpPr>
          <p:nvPr/>
        </p:nvCxnSpPr>
        <p:spPr bwMode="auto">
          <a:xfrm flipV="1">
            <a:off x="7734300" y="5221288"/>
            <a:ext cx="127000" cy="255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097" name="AutoShape 41"/>
          <p:cNvCxnSpPr>
            <a:cxnSpLocks noChangeShapeType="1"/>
            <a:stCxn id="941091" idx="0"/>
            <a:endCxn id="941086" idx="3"/>
          </p:cNvCxnSpPr>
          <p:nvPr/>
        </p:nvCxnSpPr>
        <p:spPr bwMode="auto">
          <a:xfrm flipV="1">
            <a:off x="5067300" y="5211763"/>
            <a:ext cx="19050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098" name="AutoShape 42"/>
          <p:cNvCxnSpPr>
            <a:cxnSpLocks noChangeShapeType="1"/>
            <a:stCxn id="941092" idx="0"/>
            <a:endCxn id="941086" idx="5"/>
          </p:cNvCxnSpPr>
          <p:nvPr/>
        </p:nvCxnSpPr>
        <p:spPr bwMode="auto">
          <a:xfrm flipH="1" flipV="1">
            <a:off x="5734050" y="5211763"/>
            <a:ext cx="19050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099" name="AutoShape 43"/>
          <p:cNvCxnSpPr>
            <a:cxnSpLocks noChangeShapeType="1"/>
            <a:stCxn id="941093" idx="0"/>
            <a:endCxn id="941087" idx="5"/>
          </p:cNvCxnSpPr>
          <p:nvPr/>
        </p:nvCxnSpPr>
        <p:spPr bwMode="auto">
          <a:xfrm flipH="1" flipV="1">
            <a:off x="8293100" y="5221288"/>
            <a:ext cx="127000" cy="255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100" name="AutoShape 44"/>
          <p:cNvCxnSpPr>
            <a:cxnSpLocks noChangeShapeType="1"/>
            <a:stCxn id="941085" idx="0"/>
            <a:endCxn id="941084" idx="4"/>
          </p:cNvCxnSpPr>
          <p:nvPr/>
        </p:nvCxnSpPr>
        <p:spPr bwMode="auto">
          <a:xfrm flipV="1">
            <a:off x="6743700" y="4505325"/>
            <a:ext cx="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101" name="AutoShape 45"/>
          <p:cNvCxnSpPr>
            <a:cxnSpLocks noChangeShapeType="1"/>
            <a:stCxn id="941086" idx="0"/>
            <a:endCxn id="941084" idx="3"/>
          </p:cNvCxnSpPr>
          <p:nvPr/>
        </p:nvCxnSpPr>
        <p:spPr bwMode="auto">
          <a:xfrm flipV="1">
            <a:off x="5410200" y="4449763"/>
            <a:ext cx="982663" cy="417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102" name="AutoShape 46"/>
          <p:cNvCxnSpPr>
            <a:cxnSpLocks noChangeShapeType="1"/>
            <a:stCxn id="941087" idx="0"/>
            <a:endCxn id="941084" idx="5"/>
          </p:cNvCxnSpPr>
          <p:nvPr/>
        </p:nvCxnSpPr>
        <p:spPr bwMode="auto">
          <a:xfrm flipH="1" flipV="1">
            <a:off x="7094538" y="4449763"/>
            <a:ext cx="982662" cy="407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1103" name="Rectangle 47"/>
          <p:cNvSpPr>
            <a:spLocks noChangeArrowheads="1"/>
          </p:cNvSpPr>
          <p:nvPr/>
        </p:nvSpPr>
        <p:spPr bwMode="auto">
          <a:xfrm>
            <a:off x="6382508" y="3733800"/>
            <a:ext cx="171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u</a:t>
            </a:r>
            <a:endParaRPr lang="en-US" sz="2400" b="1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41104" name="Rectangle 48"/>
          <p:cNvSpPr>
            <a:spLocks noChangeArrowheads="1"/>
          </p:cNvSpPr>
          <p:nvPr/>
        </p:nvSpPr>
        <p:spPr bwMode="auto">
          <a:xfrm>
            <a:off x="8153400" y="4572000"/>
            <a:ext cx="228600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endParaRPr lang="en-US" sz="2400" b="1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41105" name="Rectangle 49"/>
          <p:cNvSpPr>
            <a:spLocks noChangeArrowheads="1"/>
          </p:cNvSpPr>
          <p:nvPr/>
        </p:nvSpPr>
        <p:spPr bwMode="auto">
          <a:xfrm>
            <a:off x="6934200" y="4572000"/>
            <a:ext cx="279400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  <a:endParaRPr lang="en-US" sz="2400" b="1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41106" name="Line 50"/>
          <p:cNvSpPr>
            <a:spLocks noChangeShapeType="1"/>
          </p:cNvSpPr>
          <p:nvPr/>
        </p:nvSpPr>
        <p:spPr bwMode="auto">
          <a:xfrm flipV="1">
            <a:off x="3568700" y="4332288"/>
            <a:ext cx="381000" cy="609600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1107" name="Rectangle 51"/>
          <p:cNvSpPr>
            <a:spLocks noChangeArrowheads="1"/>
          </p:cNvSpPr>
          <p:nvPr/>
        </p:nvSpPr>
        <p:spPr bwMode="auto">
          <a:xfrm>
            <a:off x="3733800" y="54864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41108" name="AutoShape 52"/>
          <p:cNvCxnSpPr>
            <a:cxnSpLocks noChangeShapeType="1"/>
            <a:stCxn id="941107" idx="0"/>
          </p:cNvCxnSpPr>
          <p:nvPr/>
        </p:nvCxnSpPr>
        <p:spPr bwMode="auto">
          <a:xfrm flipH="1" flipV="1">
            <a:off x="3752850" y="5211763"/>
            <a:ext cx="95250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1109" name="Oval 53"/>
          <p:cNvSpPr>
            <a:spLocks noChangeArrowheads="1"/>
          </p:cNvSpPr>
          <p:nvPr/>
        </p:nvSpPr>
        <p:spPr bwMode="auto">
          <a:xfrm>
            <a:off x="3581400" y="5334000"/>
            <a:ext cx="457200" cy="5334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110" name="Line 54"/>
          <p:cNvSpPr>
            <a:spLocks noChangeShapeType="1"/>
          </p:cNvSpPr>
          <p:nvPr/>
        </p:nvSpPr>
        <p:spPr bwMode="auto">
          <a:xfrm>
            <a:off x="3962400" y="5867400"/>
            <a:ext cx="685800" cy="304800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0" name="Line 54"/>
          <p:cNvSpPr>
            <a:spLocks noChangeShapeType="1"/>
          </p:cNvSpPr>
          <p:nvPr/>
        </p:nvSpPr>
        <p:spPr bwMode="auto">
          <a:xfrm>
            <a:off x="2895600" y="5867400"/>
            <a:ext cx="53340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9028" name="AutoShape 20"/>
          <p:cNvCxnSpPr>
            <a:cxnSpLocks noChangeShapeType="1"/>
            <a:stCxn id="939022" idx="0"/>
          </p:cNvCxnSpPr>
          <p:nvPr/>
        </p:nvCxnSpPr>
        <p:spPr bwMode="auto">
          <a:xfrm flipV="1">
            <a:off x="3619500" y="5236647"/>
            <a:ext cx="90487" cy="3259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0919-1012-405A-98D0-4A371453B16E}" type="slidenum">
              <a:rPr lang="en-US"/>
              <a:pPr/>
              <a:t>96</a:t>
            </a:fld>
            <a:endParaRPr lang="en-US"/>
          </a:p>
        </p:txBody>
      </p:sp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23913"/>
          </a:xfrm>
        </p:spPr>
        <p:txBody>
          <a:bodyPr/>
          <a:lstStyle/>
          <a:p>
            <a:r>
              <a:rPr lang="en-US" dirty="0"/>
              <a:t>Underflow and Fusion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2590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FFFF00"/>
                </a:solidFill>
                <a:latin typeface="+mj-lt"/>
              </a:rPr>
              <a:t>Case 2:</a:t>
            </a:r>
            <a:r>
              <a:rPr lang="en-US" dirty="0">
                <a:latin typeface="+mj-lt"/>
              </a:rPr>
              <a:t> if 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v</a:t>
            </a:r>
            <a:r>
              <a:rPr lang="en-US" dirty="0">
                <a:latin typeface="+mj-lt"/>
              </a:rPr>
              <a:t> has only one sibling or the immediate siblings of v are 2-nodes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FFFF00"/>
                </a:solidFill>
                <a:latin typeface="+mj-lt"/>
              </a:rPr>
              <a:t>Fusion operation: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dirty="0">
                <a:latin typeface="+mj-lt"/>
              </a:rPr>
              <a:t>1. One merges 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v</a:t>
            </a:r>
            <a:r>
              <a:rPr lang="en-US" dirty="0">
                <a:latin typeface="+mj-lt"/>
              </a:rPr>
              <a:t> with a sibling creating a new node 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v’</a:t>
            </a:r>
            <a:r>
              <a:rPr lang="en-US" dirty="0">
                <a:latin typeface="+mj-lt"/>
              </a:rPr>
              <a:t>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dirty="0">
                <a:latin typeface="+mj-lt"/>
              </a:rPr>
              <a:t>2. Move a key from the parent u of 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v</a:t>
            </a:r>
            <a:r>
              <a:rPr lang="en-US" dirty="0">
                <a:latin typeface="+mj-lt"/>
              </a:rPr>
              <a:t> to 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v’</a:t>
            </a:r>
            <a:r>
              <a:rPr lang="en-US" dirty="0">
                <a:latin typeface="+mj-lt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+mj-lt"/>
              </a:rPr>
              <a:t>After a fusion, the underflow may propagate to the parent u</a:t>
            </a:r>
          </a:p>
        </p:txBody>
      </p:sp>
      <p:sp>
        <p:nvSpPr>
          <p:cNvPr id="939013" name="Oval 5"/>
          <p:cNvSpPr>
            <a:spLocks noChangeArrowheads="1"/>
          </p:cNvSpPr>
          <p:nvPr/>
        </p:nvSpPr>
        <p:spPr bwMode="auto">
          <a:xfrm>
            <a:off x="1770063" y="4191000"/>
            <a:ext cx="1295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9  14</a:t>
            </a:r>
          </a:p>
        </p:txBody>
      </p:sp>
      <p:sp>
        <p:nvSpPr>
          <p:cNvPr id="939014" name="Oval 6"/>
          <p:cNvSpPr>
            <a:spLocks noChangeArrowheads="1"/>
          </p:cNvSpPr>
          <p:nvPr/>
        </p:nvSpPr>
        <p:spPr bwMode="auto">
          <a:xfrm>
            <a:off x="609600" y="4953000"/>
            <a:ext cx="1295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2  5  7</a:t>
            </a:r>
          </a:p>
        </p:txBody>
      </p:sp>
      <p:sp>
        <p:nvSpPr>
          <p:cNvPr id="939015" name="Oval 7"/>
          <p:cNvSpPr>
            <a:spLocks noChangeArrowheads="1"/>
          </p:cNvSpPr>
          <p:nvPr/>
        </p:nvSpPr>
        <p:spPr bwMode="auto">
          <a:xfrm>
            <a:off x="2362200" y="4953000"/>
            <a:ext cx="914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10</a:t>
            </a:r>
          </a:p>
        </p:txBody>
      </p:sp>
      <p:sp>
        <p:nvSpPr>
          <p:cNvPr id="939016" name="Oval 8"/>
          <p:cNvSpPr>
            <a:spLocks noChangeArrowheads="1"/>
          </p:cNvSpPr>
          <p:nvPr/>
        </p:nvSpPr>
        <p:spPr bwMode="auto">
          <a:xfrm>
            <a:off x="3505200" y="4953000"/>
            <a:ext cx="609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939017" name="Rectangle 9"/>
          <p:cNvSpPr>
            <a:spLocks noChangeArrowheads="1"/>
          </p:cNvSpPr>
          <p:nvPr/>
        </p:nvSpPr>
        <p:spPr bwMode="auto">
          <a:xfrm>
            <a:off x="457200" y="55626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18" name="Rectangle 10"/>
          <p:cNvSpPr>
            <a:spLocks noChangeArrowheads="1"/>
          </p:cNvSpPr>
          <p:nvPr/>
        </p:nvSpPr>
        <p:spPr bwMode="auto">
          <a:xfrm>
            <a:off x="925032" y="5591197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19" name="Rectangle 11"/>
          <p:cNvSpPr>
            <a:spLocks noChangeArrowheads="1"/>
          </p:cNvSpPr>
          <p:nvPr/>
        </p:nvSpPr>
        <p:spPr bwMode="auto">
          <a:xfrm>
            <a:off x="1752600" y="55626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20" name="Rectangle 12"/>
          <p:cNvSpPr>
            <a:spLocks noChangeArrowheads="1"/>
          </p:cNvSpPr>
          <p:nvPr/>
        </p:nvSpPr>
        <p:spPr bwMode="auto">
          <a:xfrm>
            <a:off x="2362200" y="55626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21" name="Rectangle 13"/>
          <p:cNvSpPr>
            <a:spLocks noChangeArrowheads="1"/>
          </p:cNvSpPr>
          <p:nvPr/>
        </p:nvSpPr>
        <p:spPr bwMode="auto">
          <a:xfrm>
            <a:off x="3048000" y="55626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22" name="Rectangle 14"/>
          <p:cNvSpPr>
            <a:spLocks noChangeArrowheads="1"/>
          </p:cNvSpPr>
          <p:nvPr/>
        </p:nvSpPr>
        <p:spPr bwMode="auto">
          <a:xfrm>
            <a:off x="3505200" y="55626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9023" name="AutoShape 15"/>
          <p:cNvCxnSpPr>
            <a:cxnSpLocks noChangeShapeType="1"/>
            <a:stCxn id="939017" idx="0"/>
            <a:endCxn id="939014" idx="3"/>
          </p:cNvCxnSpPr>
          <p:nvPr/>
        </p:nvCxnSpPr>
        <p:spPr bwMode="auto">
          <a:xfrm flipV="1">
            <a:off x="571500" y="5287963"/>
            <a:ext cx="227013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9024" name="AutoShape 16"/>
          <p:cNvCxnSpPr>
            <a:cxnSpLocks noChangeShapeType="1"/>
            <a:stCxn id="939018" idx="0"/>
            <a:endCxn id="939014" idx="4"/>
          </p:cNvCxnSpPr>
          <p:nvPr/>
        </p:nvCxnSpPr>
        <p:spPr bwMode="auto">
          <a:xfrm flipV="1">
            <a:off x="1039332" y="5334000"/>
            <a:ext cx="217968" cy="25719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9025" name="AutoShape 17"/>
          <p:cNvCxnSpPr>
            <a:cxnSpLocks noChangeShapeType="1"/>
            <a:stCxn id="939019" idx="0"/>
            <a:endCxn id="939014" idx="5"/>
          </p:cNvCxnSpPr>
          <p:nvPr/>
        </p:nvCxnSpPr>
        <p:spPr bwMode="auto">
          <a:xfrm flipH="1" flipV="1">
            <a:off x="1716088" y="5287963"/>
            <a:ext cx="150812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9026" name="AutoShape 18"/>
          <p:cNvCxnSpPr>
            <a:cxnSpLocks noChangeShapeType="1"/>
            <a:endCxn id="939015" idx="4"/>
          </p:cNvCxnSpPr>
          <p:nvPr/>
        </p:nvCxnSpPr>
        <p:spPr bwMode="auto">
          <a:xfrm flipV="1">
            <a:off x="2486427" y="5334000"/>
            <a:ext cx="332973" cy="25719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9027" name="AutoShape 19"/>
          <p:cNvCxnSpPr>
            <a:cxnSpLocks noChangeShapeType="1"/>
            <a:stCxn id="939021" idx="0"/>
            <a:endCxn id="939015" idx="4"/>
          </p:cNvCxnSpPr>
          <p:nvPr/>
        </p:nvCxnSpPr>
        <p:spPr bwMode="auto">
          <a:xfrm flipH="1" flipV="1">
            <a:off x="2819400" y="5334000"/>
            <a:ext cx="342900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9029" name="AutoShape 21"/>
          <p:cNvCxnSpPr>
            <a:cxnSpLocks noChangeShapeType="1"/>
            <a:stCxn id="939014" idx="0"/>
            <a:endCxn id="939013" idx="3"/>
          </p:cNvCxnSpPr>
          <p:nvPr/>
        </p:nvCxnSpPr>
        <p:spPr bwMode="auto">
          <a:xfrm flipV="1">
            <a:off x="1257300" y="4525963"/>
            <a:ext cx="701675" cy="417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9030" name="AutoShape 22"/>
          <p:cNvCxnSpPr>
            <a:cxnSpLocks noChangeShapeType="1"/>
            <a:stCxn id="939015" idx="0"/>
            <a:endCxn id="939013" idx="4"/>
          </p:cNvCxnSpPr>
          <p:nvPr/>
        </p:nvCxnSpPr>
        <p:spPr bwMode="auto">
          <a:xfrm flipH="1" flipV="1">
            <a:off x="2417763" y="4581525"/>
            <a:ext cx="401637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9031" name="AutoShape 23"/>
          <p:cNvCxnSpPr>
            <a:cxnSpLocks noChangeShapeType="1"/>
            <a:stCxn id="939016" idx="0"/>
            <a:endCxn id="939013" idx="5"/>
          </p:cNvCxnSpPr>
          <p:nvPr/>
        </p:nvCxnSpPr>
        <p:spPr bwMode="auto">
          <a:xfrm flipH="1" flipV="1">
            <a:off x="2876550" y="4525963"/>
            <a:ext cx="933450" cy="407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9032" name="Rectangle 24"/>
          <p:cNvSpPr>
            <a:spLocks noChangeArrowheads="1"/>
          </p:cNvSpPr>
          <p:nvPr/>
        </p:nvSpPr>
        <p:spPr bwMode="auto">
          <a:xfrm>
            <a:off x="1599371" y="3962400"/>
            <a:ext cx="171522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u</a:t>
            </a:r>
            <a:endParaRPr lang="en-US" sz="2400" b="1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39033" name="Rectangle 25"/>
          <p:cNvSpPr>
            <a:spLocks noChangeArrowheads="1"/>
          </p:cNvSpPr>
          <p:nvPr/>
        </p:nvSpPr>
        <p:spPr bwMode="auto">
          <a:xfrm>
            <a:off x="3961741" y="4648200"/>
            <a:ext cx="13625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endParaRPr lang="en-US" sz="2400" b="1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39034" name="Oval 26"/>
          <p:cNvSpPr>
            <a:spLocks noChangeArrowheads="1"/>
          </p:cNvSpPr>
          <p:nvPr/>
        </p:nvSpPr>
        <p:spPr bwMode="auto">
          <a:xfrm>
            <a:off x="6400800" y="4191000"/>
            <a:ext cx="914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9</a:t>
            </a:r>
          </a:p>
        </p:txBody>
      </p:sp>
      <p:sp>
        <p:nvSpPr>
          <p:cNvPr id="939035" name="Oval 27"/>
          <p:cNvSpPr>
            <a:spLocks noChangeArrowheads="1"/>
          </p:cNvSpPr>
          <p:nvPr/>
        </p:nvSpPr>
        <p:spPr bwMode="auto">
          <a:xfrm>
            <a:off x="7200900" y="4953000"/>
            <a:ext cx="1295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10  14</a:t>
            </a:r>
          </a:p>
        </p:txBody>
      </p:sp>
      <p:sp>
        <p:nvSpPr>
          <p:cNvPr id="939036" name="Rectangle 28"/>
          <p:cNvSpPr>
            <a:spLocks noChangeArrowheads="1"/>
          </p:cNvSpPr>
          <p:nvPr/>
        </p:nvSpPr>
        <p:spPr bwMode="auto">
          <a:xfrm>
            <a:off x="7038975" y="55626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37" name="Rectangle 29"/>
          <p:cNvSpPr>
            <a:spLocks noChangeArrowheads="1"/>
          </p:cNvSpPr>
          <p:nvPr/>
        </p:nvSpPr>
        <p:spPr bwMode="auto">
          <a:xfrm>
            <a:off x="7724775" y="55626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38" name="Rectangle 30"/>
          <p:cNvSpPr>
            <a:spLocks noChangeArrowheads="1"/>
          </p:cNvSpPr>
          <p:nvPr/>
        </p:nvSpPr>
        <p:spPr bwMode="auto">
          <a:xfrm>
            <a:off x="8382000" y="55626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9039" name="AutoShape 31"/>
          <p:cNvCxnSpPr>
            <a:cxnSpLocks noChangeShapeType="1"/>
            <a:stCxn id="939036" idx="0"/>
            <a:endCxn id="939035" idx="3"/>
          </p:cNvCxnSpPr>
          <p:nvPr/>
        </p:nvCxnSpPr>
        <p:spPr bwMode="auto">
          <a:xfrm flipV="1">
            <a:off x="7153275" y="5297488"/>
            <a:ext cx="236538" cy="255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9040" name="AutoShape 32"/>
          <p:cNvCxnSpPr>
            <a:cxnSpLocks noChangeShapeType="1"/>
            <a:stCxn id="939037" idx="0"/>
            <a:endCxn id="939035" idx="4"/>
          </p:cNvCxnSpPr>
          <p:nvPr/>
        </p:nvCxnSpPr>
        <p:spPr bwMode="auto">
          <a:xfrm flipV="1">
            <a:off x="7839075" y="5353050"/>
            <a:ext cx="9525" cy="200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9041" name="AutoShape 33"/>
          <p:cNvCxnSpPr>
            <a:cxnSpLocks noChangeShapeType="1"/>
            <a:stCxn id="939038" idx="0"/>
            <a:endCxn id="939035" idx="5"/>
          </p:cNvCxnSpPr>
          <p:nvPr/>
        </p:nvCxnSpPr>
        <p:spPr bwMode="auto">
          <a:xfrm flipH="1" flipV="1">
            <a:off x="8307388" y="5297488"/>
            <a:ext cx="188912" cy="255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9042" name="AutoShape 34"/>
          <p:cNvCxnSpPr>
            <a:cxnSpLocks noChangeShapeType="1"/>
            <a:stCxn id="939050" idx="0"/>
            <a:endCxn id="939034" idx="3"/>
          </p:cNvCxnSpPr>
          <p:nvPr/>
        </p:nvCxnSpPr>
        <p:spPr bwMode="auto">
          <a:xfrm flipV="1">
            <a:off x="5905500" y="4525963"/>
            <a:ext cx="628650" cy="417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9043" name="AutoShape 35"/>
          <p:cNvCxnSpPr>
            <a:cxnSpLocks noChangeShapeType="1"/>
            <a:stCxn id="939035" idx="0"/>
            <a:endCxn id="939034" idx="5"/>
          </p:cNvCxnSpPr>
          <p:nvPr/>
        </p:nvCxnSpPr>
        <p:spPr bwMode="auto">
          <a:xfrm flipH="1" flipV="1">
            <a:off x="7181850" y="4525963"/>
            <a:ext cx="666750" cy="407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9044" name="Rectangle 36"/>
          <p:cNvSpPr>
            <a:spLocks noChangeArrowheads="1"/>
          </p:cNvSpPr>
          <p:nvPr/>
        </p:nvSpPr>
        <p:spPr bwMode="auto">
          <a:xfrm>
            <a:off x="6247571" y="3962400"/>
            <a:ext cx="171522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u</a:t>
            </a:r>
            <a:endParaRPr lang="en-US" sz="2400" b="1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39045" name="Rectangle 37"/>
          <p:cNvSpPr>
            <a:spLocks noChangeArrowheads="1"/>
          </p:cNvSpPr>
          <p:nvPr/>
        </p:nvSpPr>
        <p:spPr bwMode="auto">
          <a:xfrm>
            <a:off x="8333399" y="4648200"/>
            <a:ext cx="20197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400" i="1" dirty="0">
                <a:solidFill>
                  <a:srgbClr val="FFFF00"/>
                </a:solidFill>
                <a:latin typeface="Times New Roman" pitchFamily="18" charset="0"/>
              </a:rPr>
              <a:t>'</a:t>
            </a:r>
          </a:p>
        </p:txBody>
      </p:sp>
      <p:sp>
        <p:nvSpPr>
          <p:cNvPr id="939046" name="Rectangle 38"/>
          <p:cNvSpPr>
            <a:spLocks noChangeArrowheads="1"/>
          </p:cNvSpPr>
          <p:nvPr/>
        </p:nvSpPr>
        <p:spPr bwMode="auto">
          <a:xfrm>
            <a:off x="2996208" y="4648200"/>
            <a:ext cx="205184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  <a:endParaRPr lang="en-US" sz="2400" b="1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39047" name="AutoShape 39"/>
          <p:cNvSpPr>
            <a:spLocks noChangeArrowheads="1"/>
          </p:cNvSpPr>
          <p:nvPr/>
        </p:nvSpPr>
        <p:spPr bwMode="auto">
          <a:xfrm>
            <a:off x="4495800" y="4648200"/>
            <a:ext cx="633413" cy="314325"/>
          </a:xfrm>
          <a:prstGeom prst="rightArrow">
            <a:avLst>
              <a:gd name="adj1" fmla="val 50000"/>
              <a:gd name="adj2" fmla="val 50379"/>
            </a:avLst>
          </a:prstGeom>
          <a:solidFill>
            <a:srgbClr val="FFFF00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48" name="Rectangle 40"/>
          <p:cNvSpPr>
            <a:spLocks noChangeArrowheads="1"/>
          </p:cNvSpPr>
          <p:nvPr/>
        </p:nvSpPr>
        <p:spPr bwMode="auto">
          <a:xfrm>
            <a:off x="1371600" y="55626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9049" name="AutoShape 41"/>
          <p:cNvCxnSpPr>
            <a:cxnSpLocks noChangeShapeType="1"/>
            <a:stCxn id="939048" idx="0"/>
            <a:endCxn id="939014" idx="4"/>
          </p:cNvCxnSpPr>
          <p:nvPr/>
        </p:nvCxnSpPr>
        <p:spPr bwMode="auto">
          <a:xfrm flipH="1" flipV="1">
            <a:off x="1257300" y="5343525"/>
            <a:ext cx="2286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9050" name="Oval 42"/>
          <p:cNvSpPr>
            <a:spLocks noChangeArrowheads="1"/>
          </p:cNvSpPr>
          <p:nvPr/>
        </p:nvSpPr>
        <p:spPr bwMode="auto">
          <a:xfrm>
            <a:off x="5257800" y="4953000"/>
            <a:ext cx="1295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2  5  7</a:t>
            </a:r>
          </a:p>
        </p:txBody>
      </p:sp>
      <p:sp>
        <p:nvSpPr>
          <p:cNvPr id="939051" name="Rectangle 43"/>
          <p:cNvSpPr>
            <a:spLocks noChangeArrowheads="1"/>
          </p:cNvSpPr>
          <p:nvPr/>
        </p:nvSpPr>
        <p:spPr bwMode="auto">
          <a:xfrm>
            <a:off x="5105400" y="55626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52" name="Rectangle 44"/>
          <p:cNvSpPr>
            <a:spLocks noChangeArrowheads="1"/>
          </p:cNvSpPr>
          <p:nvPr/>
        </p:nvSpPr>
        <p:spPr bwMode="auto">
          <a:xfrm>
            <a:off x="5547832" y="56007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53" name="Rectangle 45"/>
          <p:cNvSpPr>
            <a:spLocks noChangeArrowheads="1"/>
          </p:cNvSpPr>
          <p:nvPr/>
        </p:nvSpPr>
        <p:spPr bwMode="auto">
          <a:xfrm>
            <a:off x="6400800" y="55626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9054" name="AutoShape 46"/>
          <p:cNvCxnSpPr>
            <a:cxnSpLocks noChangeShapeType="1"/>
            <a:stCxn id="939051" idx="0"/>
            <a:endCxn id="939050" idx="3"/>
          </p:cNvCxnSpPr>
          <p:nvPr/>
        </p:nvCxnSpPr>
        <p:spPr bwMode="auto">
          <a:xfrm flipV="1">
            <a:off x="5219700" y="5287963"/>
            <a:ext cx="227013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9055" name="AutoShape 47"/>
          <p:cNvCxnSpPr>
            <a:cxnSpLocks noChangeShapeType="1"/>
            <a:stCxn id="939052" idx="0"/>
            <a:endCxn id="939050" idx="4"/>
          </p:cNvCxnSpPr>
          <p:nvPr/>
        </p:nvCxnSpPr>
        <p:spPr bwMode="auto">
          <a:xfrm flipV="1">
            <a:off x="5662132" y="5334000"/>
            <a:ext cx="243368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9056" name="AutoShape 48"/>
          <p:cNvCxnSpPr>
            <a:cxnSpLocks noChangeShapeType="1"/>
            <a:stCxn id="939053" idx="0"/>
            <a:endCxn id="939050" idx="5"/>
          </p:cNvCxnSpPr>
          <p:nvPr/>
        </p:nvCxnSpPr>
        <p:spPr bwMode="auto">
          <a:xfrm flipH="1" flipV="1">
            <a:off x="6364288" y="5287963"/>
            <a:ext cx="150812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9057" name="Rectangle 49"/>
          <p:cNvSpPr>
            <a:spLocks noChangeArrowheads="1"/>
          </p:cNvSpPr>
          <p:nvPr/>
        </p:nvSpPr>
        <p:spPr bwMode="auto">
          <a:xfrm>
            <a:off x="6019800" y="55626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9058" name="AutoShape 50"/>
          <p:cNvCxnSpPr>
            <a:cxnSpLocks noChangeShapeType="1"/>
            <a:stCxn id="939057" idx="0"/>
            <a:endCxn id="939050" idx="4"/>
          </p:cNvCxnSpPr>
          <p:nvPr/>
        </p:nvCxnSpPr>
        <p:spPr bwMode="auto">
          <a:xfrm flipH="1" flipV="1">
            <a:off x="5905500" y="5343525"/>
            <a:ext cx="2286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9059" name="Rectangle 51"/>
          <p:cNvSpPr>
            <a:spLocks noChangeArrowheads="1"/>
          </p:cNvSpPr>
          <p:nvPr/>
        </p:nvSpPr>
        <p:spPr bwMode="auto">
          <a:xfrm>
            <a:off x="4024312" y="55626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9060" name="AutoShape 52"/>
          <p:cNvCxnSpPr>
            <a:cxnSpLocks noChangeShapeType="1"/>
            <a:stCxn id="939059" idx="0"/>
            <a:endCxn id="939016" idx="5"/>
          </p:cNvCxnSpPr>
          <p:nvPr/>
        </p:nvCxnSpPr>
        <p:spPr bwMode="auto">
          <a:xfrm flipH="1" flipV="1">
            <a:off x="4025526" y="5278204"/>
            <a:ext cx="113086" cy="2843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9061" name="Line 53"/>
          <p:cNvSpPr>
            <a:spLocks noChangeShapeType="1"/>
          </p:cNvSpPr>
          <p:nvPr/>
        </p:nvSpPr>
        <p:spPr bwMode="auto">
          <a:xfrm flipV="1">
            <a:off x="3886200" y="4267200"/>
            <a:ext cx="381000" cy="609600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39062" name="Oval 54"/>
          <p:cNvSpPr>
            <a:spLocks noChangeArrowheads="1"/>
          </p:cNvSpPr>
          <p:nvPr/>
        </p:nvSpPr>
        <p:spPr bwMode="auto">
          <a:xfrm>
            <a:off x="3886200" y="5410200"/>
            <a:ext cx="457200" cy="5334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63" name="Line 55"/>
          <p:cNvSpPr>
            <a:spLocks noChangeShapeType="1"/>
          </p:cNvSpPr>
          <p:nvPr/>
        </p:nvSpPr>
        <p:spPr bwMode="auto">
          <a:xfrm>
            <a:off x="4267200" y="5943600"/>
            <a:ext cx="685800" cy="304800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99172" y="6246297"/>
            <a:ext cx="7545655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Fusion occurs using the left sibling if both siblings are eligible for fusion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87CD-3E3D-4914-A724-08FDA0780C92}" type="slidenum">
              <a:rPr lang="en-US"/>
              <a:pPr/>
              <a:t>97</a:t>
            </a:fld>
            <a:endParaRPr lang="en-US"/>
          </a:p>
        </p:txBody>
      </p:sp>
      <p:sp>
        <p:nvSpPr>
          <p:cNvPr id="1220674" name="Rectangle 66"/>
          <p:cNvSpPr>
            <a:spLocks noGrp="1" noChangeArrowheads="1"/>
          </p:cNvSpPr>
          <p:nvPr>
            <p:ph type="title"/>
          </p:nvPr>
        </p:nvSpPr>
        <p:spPr>
          <a:xfrm>
            <a:off x="473299" y="-35824"/>
            <a:ext cx="8229600" cy="1143000"/>
          </a:xfrm>
        </p:spPr>
        <p:txBody>
          <a:bodyPr/>
          <a:lstStyle/>
          <a:p>
            <a:r>
              <a:rPr lang="en-US" dirty="0"/>
              <a:t>Removal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22262"/>
            <a:ext cx="5334000" cy="5783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18044" y="6059269"/>
            <a:ext cx="1201271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Figure 10.25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072" y="1094607"/>
            <a:ext cx="2357528" cy="3416320"/>
          </a:xfrm>
          <a:prstGeom prst="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>
                <a:solidFill>
                  <a:srgbClr val="FFFF00"/>
                </a:solidFill>
              </a:rPr>
              <a:t>Removal of 4 causing an underflow</a:t>
            </a:r>
          </a:p>
          <a:p>
            <a:pPr marL="342900" indent="-342900">
              <a:buAutoNum type="alphaLcParenBoth"/>
            </a:pPr>
            <a:r>
              <a:rPr lang="en-US" dirty="0">
                <a:solidFill>
                  <a:srgbClr val="FFFF00"/>
                </a:solidFill>
              </a:rPr>
              <a:t>Transfer operation</a:t>
            </a:r>
          </a:p>
          <a:p>
            <a:pPr marL="342900" indent="-342900">
              <a:buAutoNum type="alphaLcParenBoth"/>
            </a:pPr>
            <a:r>
              <a:rPr lang="en-US" dirty="0">
                <a:solidFill>
                  <a:srgbClr val="FFFF00"/>
                </a:solidFill>
              </a:rPr>
              <a:t>After the transfer</a:t>
            </a:r>
          </a:p>
          <a:p>
            <a:r>
              <a:rPr lang="en-US" dirty="0">
                <a:solidFill>
                  <a:srgbClr val="FFFF00"/>
                </a:solidFill>
              </a:rPr>
              <a:t>(d) Removal of 12 causing an underflow</a:t>
            </a:r>
          </a:p>
          <a:p>
            <a:r>
              <a:rPr lang="en-US" dirty="0">
                <a:solidFill>
                  <a:srgbClr val="FFFF00"/>
                </a:solidFill>
              </a:rPr>
              <a:t>(e) Fusion operation</a:t>
            </a:r>
          </a:p>
          <a:p>
            <a:r>
              <a:rPr lang="en-US" dirty="0">
                <a:solidFill>
                  <a:srgbClr val="FFFF00"/>
                </a:solidFill>
              </a:rPr>
              <a:t>(f) After the fusion</a:t>
            </a:r>
          </a:p>
          <a:p>
            <a:r>
              <a:rPr lang="en-US" dirty="0">
                <a:solidFill>
                  <a:srgbClr val="FFFF00"/>
                </a:solidFill>
              </a:rPr>
              <a:t>(g) Removal of 13</a:t>
            </a:r>
          </a:p>
          <a:p>
            <a:r>
              <a:rPr lang="en-US" dirty="0">
                <a:solidFill>
                  <a:srgbClr val="FFFF00"/>
                </a:solidFill>
              </a:rPr>
              <a:t>(h) After removing 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CACD6-285C-4499-B60C-B9AB40993B4B}"/>
              </a:ext>
            </a:extLst>
          </p:cNvPr>
          <p:cNvSpPr txBox="1"/>
          <p:nvPr/>
        </p:nvSpPr>
        <p:spPr>
          <a:xfrm>
            <a:off x="7578261" y="2339916"/>
            <a:ext cx="1595556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Right most internal child in the subtree at the </a:t>
            </a:r>
            <a:r>
              <a:rPr lang="en-US" i="1" dirty="0" err="1">
                <a:solidFill>
                  <a:srgbClr val="FFFF00"/>
                </a:solidFill>
              </a:rPr>
              <a:t>i</a:t>
            </a:r>
            <a:r>
              <a:rPr lang="en-US" dirty="0" err="1">
                <a:solidFill>
                  <a:srgbClr val="FFFF00"/>
                </a:solidFill>
              </a:rPr>
              <a:t>th</a:t>
            </a:r>
            <a:r>
              <a:rPr lang="en-US" dirty="0">
                <a:solidFill>
                  <a:srgbClr val="FFFF00"/>
                </a:solidFill>
              </a:rPr>
              <a:t> (1</a:t>
            </a:r>
            <a:r>
              <a:rPr lang="en-US" baseline="30000" dirty="0">
                <a:solidFill>
                  <a:srgbClr val="FFFF00"/>
                </a:solidFill>
              </a:rPr>
              <a:t>st</a:t>
            </a:r>
            <a:r>
              <a:rPr lang="en-US" dirty="0">
                <a:solidFill>
                  <a:srgbClr val="FFFF00"/>
                </a:solidFill>
              </a:rPr>
              <a:t>) child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2F89C0-03BD-41CC-B199-A3B7DC8727F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59567" y="2514600"/>
            <a:ext cx="1318694" cy="8430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87CD-3E3D-4914-A724-08FDA0780C92}" type="slidenum">
              <a:rPr lang="en-US"/>
              <a:pPr/>
              <a:t>98</a:t>
            </a:fld>
            <a:endParaRPr lang="en-US"/>
          </a:p>
        </p:txBody>
      </p:sp>
      <p:sp>
        <p:nvSpPr>
          <p:cNvPr id="1220674" name="Rectangle 66"/>
          <p:cNvSpPr>
            <a:spLocks noGrp="1" noChangeArrowheads="1"/>
          </p:cNvSpPr>
          <p:nvPr>
            <p:ph type="title"/>
          </p:nvPr>
        </p:nvSpPr>
        <p:spPr>
          <a:xfrm>
            <a:off x="457200" y="-188777"/>
            <a:ext cx="8229600" cy="1143000"/>
          </a:xfrm>
        </p:spPr>
        <p:txBody>
          <a:bodyPr/>
          <a:lstStyle/>
          <a:p>
            <a:r>
              <a:rPr lang="en-US" dirty="0"/>
              <a:t>More Removal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54344" y="5248138"/>
            <a:ext cx="1201271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Figure 10.26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121" y="1219200"/>
            <a:ext cx="5331043" cy="36058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479" y="1676400"/>
            <a:ext cx="2602721" cy="2308324"/>
          </a:xfrm>
          <a:prstGeom prst="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>
                <a:solidFill>
                  <a:srgbClr val="FFFF00"/>
                </a:solidFill>
              </a:rPr>
              <a:t>Removal of 14</a:t>
            </a:r>
          </a:p>
          <a:p>
            <a:r>
              <a:rPr lang="en-US" dirty="0">
                <a:solidFill>
                  <a:srgbClr val="FFFF00"/>
                </a:solidFill>
              </a:rPr>
              <a:t>causes an underflow </a:t>
            </a:r>
          </a:p>
          <a:p>
            <a:r>
              <a:rPr lang="en-US" dirty="0">
                <a:solidFill>
                  <a:srgbClr val="FFFF00"/>
                </a:solidFill>
              </a:rPr>
              <a:t>(b) Fusion which causes another underflow</a:t>
            </a:r>
          </a:p>
          <a:p>
            <a:r>
              <a:rPr lang="en-US" dirty="0">
                <a:solidFill>
                  <a:srgbClr val="FFFF00"/>
                </a:solidFill>
              </a:rPr>
              <a:t>(c) Second fusion operation which causes the root to be removed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0ABB3-DE66-4CF5-A089-90DEA3B32C9A}"/>
              </a:ext>
            </a:extLst>
          </p:cNvPr>
          <p:cNvSpPr txBox="1"/>
          <p:nvPr/>
        </p:nvSpPr>
        <p:spPr>
          <a:xfrm>
            <a:off x="5334000" y="327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7403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" y="215348"/>
            <a:ext cx="8839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solidFill>
                  <a:schemeClr val="tx1"/>
                </a:solidFill>
              </a:rPr>
              <a:t>Removal from a 2-4 Tree with Internal Children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33525" y="3657600"/>
            <a:ext cx="5943600" cy="685800"/>
          </a:xfrm>
          <a:solidFill>
            <a:srgbClr val="000000"/>
          </a:solidFill>
        </p:spPr>
        <p:txBody>
          <a:bodyPr/>
          <a:lstStyle/>
          <a:p>
            <a:pPr eaLnBrk="1" hangingPunct="1">
              <a:buNone/>
            </a:pPr>
            <a:r>
              <a:rPr lang="en-US" sz="2800" dirty="0">
                <a:solidFill>
                  <a:srgbClr val="FFFF00"/>
                </a:solidFill>
              </a:rPr>
              <a:t>  Remove node 20 from this 2-4 tree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1654037"/>
            <a:ext cx="5574030" cy="1866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662" y="4480063"/>
            <a:ext cx="4897755" cy="159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54538"/>
      </p:ext>
    </p:extLst>
  </p:cSld>
  <p:clrMapOvr>
    <a:masterClrMapping/>
  </p:clrMapOvr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10819</TotalTime>
  <Words>8390</Words>
  <Application>Microsoft Office PowerPoint</Application>
  <PresentationFormat>On-screen Show (4:3)</PresentationFormat>
  <Paragraphs>2233</Paragraphs>
  <Slides>151</Slides>
  <Notes>140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151</vt:i4>
      </vt:variant>
    </vt:vector>
  </HeadingPairs>
  <TitlesOfParts>
    <vt:vector size="162" baseType="lpstr">
      <vt:lpstr>Arial</vt:lpstr>
      <vt:lpstr>Arial Narrow</vt:lpstr>
      <vt:lpstr>Garamond</vt:lpstr>
      <vt:lpstr>Symbol</vt:lpstr>
      <vt:lpstr>Tahoma</vt:lpstr>
      <vt:lpstr>Times</vt:lpstr>
      <vt:lpstr>Times New Roman</vt:lpstr>
      <vt:lpstr>Wingdings</vt:lpstr>
      <vt:lpstr>Mountain Top</vt:lpstr>
      <vt:lpstr>Clip</vt:lpstr>
      <vt:lpstr>Equation</vt:lpstr>
      <vt:lpstr>Chapter 10 </vt:lpstr>
      <vt:lpstr>Topics</vt:lpstr>
      <vt:lpstr>Binary Search Trees</vt:lpstr>
      <vt:lpstr>Binary Search Trees</vt:lpstr>
      <vt:lpstr>Binary Search Trees</vt:lpstr>
      <vt:lpstr>Binary Search Trees</vt:lpstr>
      <vt:lpstr>Binary Search Trees (BST)</vt:lpstr>
      <vt:lpstr>Searching</vt:lpstr>
      <vt:lpstr>Analysis of Binary Tree Searching</vt:lpstr>
      <vt:lpstr>Insertion</vt:lpstr>
      <vt:lpstr>Insertion Algorithm</vt:lpstr>
      <vt:lpstr>Insertion Example</vt:lpstr>
      <vt:lpstr>Removal  </vt:lpstr>
      <vt:lpstr>Removal (Case 1)</vt:lpstr>
      <vt:lpstr>Removal Example 1</vt:lpstr>
      <vt:lpstr>Removal (Case 2) (1)</vt:lpstr>
      <vt:lpstr>Removal (Case 2) (2)</vt:lpstr>
      <vt:lpstr>Removal Example 2</vt:lpstr>
      <vt:lpstr>Performance of a Binary Search Tree (1)</vt:lpstr>
      <vt:lpstr>Performance of a Binary Search Tree (2)</vt:lpstr>
      <vt:lpstr>C++ Implementation of a Binary Search Tree (1)</vt:lpstr>
      <vt:lpstr>C++ Implementation of a Binary Search Tree (2)</vt:lpstr>
      <vt:lpstr>Malik’s C++ Implementation of a Binary Search Tree  </vt:lpstr>
      <vt:lpstr>AVL (Georgy Adelson-Velsky and Evgenii Landis)  Trees</vt:lpstr>
      <vt:lpstr>Definition of an AVL Tree</vt:lpstr>
      <vt:lpstr>Height-Balance Property</vt:lpstr>
      <vt:lpstr>AVL Tree Definition</vt:lpstr>
      <vt:lpstr>Tree Terminology</vt:lpstr>
      <vt:lpstr>Height of an AVL Tree  </vt:lpstr>
      <vt:lpstr>Insertion in an AVL Tree</vt:lpstr>
      <vt:lpstr>Balanced Nodes</vt:lpstr>
      <vt:lpstr>Insertion in an AVL Tree</vt:lpstr>
      <vt:lpstr>Starting the Trinode Restructuring</vt:lpstr>
      <vt:lpstr>restructure(x) (1)</vt:lpstr>
      <vt:lpstr>restructure(x) (2) </vt:lpstr>
      <vt:lpstr>Restructuring: Single Rotations</vt:lpstr>
      <vt:lpstr>Restructuring: Double Rotations</vt:lpstr>
      <vt:lpstr>Insertion Example</vt:lpstr>
      <vt:lpstr>Another Insertion Example</vt:lpstr>
      <vt:lpstr>Insertion in an AVL Tree</vt:lpstr>
      <vt:lpstr>Removal in an AVL Tree</vt:lpstr>
      <vt:lpstr>Example of Removing a Node from an AVL Tree</vt:lpstr>
      <vt:lpstr>Rebalancing after Removal (1)</vt:lpstr>
      <vt:lpstr>Rebalancing after Removal (2)</vt:lpstr>
      <vt:lpstr>Rebalancing after Removal</vt:lpstr>
      <vt:lpstr>Running Times for AVL Trees</vt:lpstr>
      <vt:lpstr>AVL Tree Implementation</vt:lpstr>
      <vt:lpstr>Splay Trees</vt:lpstr>
      <vt:lpstr>Splay Trees (1)</vt:lpstr>
      <vt:lpstr>Splay Trees (2)</vt:lpstr>
      <vt:lpstr>Splay Trees (3)</vt:lpstr>
      <vt:lpstr>Searching in a Splay Tree  </vt:lpstr>
      <vt:lpstr>Splaying</vt:lpstr>
      <vt:lpstr>zig-zig (Right Children)</vt:lpstr>
      <vt:lpstr>zig-zig (Left Children)</vt:lpstr>
      <vt:lpstr>zig-zag</vt:lpstr>
      <vt:lpstr>Another zig-zag</vt:lpstr>
      <vt:lpstr>zig   </vt:lpstr>
      <vt:lpstr>Another zig </vt:lpstr>
      <vt:lpstr>Splaying Summary</vt:lpstr>
      <vt:lpstr>Summary of Splays  </vt:lpstr>
      <vt:lpstr>Splaying Example (1)</vt:lpstr>
      <vt:lpstr>Splaying Example (2)</vt:lpstr>
      <vt:lpstr>Splaying Example (3)</vt:lpstr>
      <vt:lpstr>Splaying Example (4)</vt:lpstr>
      <vt:lpstr>Splaying Example (5)</vt:lpstr>
      <vt:lpstr>Splaying Example (6)</vt:lpstr>
      <vt:lpstr>What Node to Splay (When)</vt:lpstr>
      <vt:lpstr>Deleting the Root (1)</vt:lpstr>
      <vt:lpstr>Deleting the Root (2)</vt:lpstr>
      <vt:lpstr>Deleting the Root (3)</vt:lpstr>
      <vt:lpstr>Deleting the Root (4)</vt:lpstr>
      <vt:lpstr>Splaying when Searching  </vt:lpstr>
      <vt:lpstr>Splaying when Inserting </vt:lpstr>
      <vt:lpstr>Splaying when Deleting (1) </vt:lpstr>
      <vt:lpstr>Splaying when Deleting (2) </vt:lpstr>
      <vt:lpstr>Splay Tree</vt:lpstr>
      <vt:lpstr>(2,4) Trees</vt:lpstr>
      <vt:lpstr>Multi-Way Search Tree (1) </vt:lpstr>
      <vt:lpstr>Multi-Way Search Tree (2) </vt:lpstr>
      <vt:lpstr>Multi-Way Search Tree (3) </vt:lpstr>
      <vt:lpstr>Multi-Way Inorder Traversal</vt:lpstr>
      <vt:lpstr>Multi-Way Searching</vt:lpstr>
      <vt:lpstr>(2,4) Trees</vt:lpstr>
      <vt:lpstr>(2,4) Trees</vt:lpstr>
      <vt:lpstr>Height of a (2,4) Tree</vt:lpstr>
      <vt:lpstr>Insertion</vt:lpstr>
      <vt:lpstr>Insertion</vt:lpstr>
      <vt:lpstr>Overflow and Split</vt:lpstr>
      <vt:lpstr>Insertion Example  </vt:lpstr>
      <vt:lpstr>Insertion</vt:lpstr>
      <vt:lpstr>Analysis of Insertion</vt:lpstr>
      <vt:lpstr>Removal (1)</vt:lpstr>
      <vt:lpstr>Removal (2)</vt:lpstr>
      <vt:lpstr>Underflow and Transfer</vt:lpstr>
      <vt:lpstr>Underflow and Fusion</vt:lpstr>
      <vt:lpstr>Removal Example</vt:lpstr>
      <vt:lpstr>More Removal Examples</vt:lpstr>
      <vt:lpstr>Removal from a 2-4 Tree with Internal Children</vt:lpstr>
      <vt:lpstr>Analysis of Removal</vt:lpstr>
      <vt:lpstr>Implementing a Dictionary</vt:lpstr>
      <vt:lpstr>Red-Black Trees</vt:lpstr>
      <vt:lpstr>Red-Black Trees</vt:lpstr>
      <vt:lpstr>Conversion from (2,4) to Red-Black Trees (1)</vt:lpstr>
      <vt:lpstr>Conversion from Red-Black to (2,4) Trees (2)</vt:lpstr>
      <vt:lpstr>Conversion from Red-Black to (2,4) Trees (3)</vt:lpstr>
      <vt:lpstr>Converting Trees</vt:lpstr>
      <vt:lpstr>2-4 to Red-Black Conversion Example</vt:lpstr>
      <vt:lpstr>Height of a Red-Black Tree</vt:lpstr>
      <vt:lpstr>Red-Black Trees Update Operations</vt:lpstr>
      <vt:lpstr>Insertion (1)</vt:lpstr>
      <vt:lpstr>Insertion (2)</vt:lpstr>
      <vt:lpstr>Insertion Causing a Double Red</vt:lpstr>
      <vt:lpstr>Remedying a Double Red (Case 1)</vt:lpstr>
      <vt:lpstr>Remedying a Double Red (Case 2)</vt:lpstr>
      <vt:lpstr>Recoloring</vt:lpstr>
      <vt:lpstr>Red-Black Insertion Example (1)</vt:lpstr>
      <vt:lpstr>Red-Black Insertion Example (2)</vt:lpstr>
      <vt:lpstr>Pseudo Code for an of Insertion  </vt:lpstr>
      <vt:lpstr>Analysis of an Insertion</vt:lpstr>
      <vt:lpstr>Removals at Nodes with External Children</vt:lpstr>
      <vt:lpstr>Removal (1) </vt:lpstr>
      <vt:lpstr>Removal (2) </vt:lpstr>
      <vt:lpstr>Removal (3) </vt:lpstr>
      <vt:lpstr>Double Black Problem</vt:lpstr>
      <vt:lpstr>Remedying a Double Black (Case 1) – 1 </vt:lpstr>
      <vt:lpstr>Remedying a Double Black (Case 1) – 2 </vt:lpstr>
      <vt:lpstr>(Remedying a Double Black (Case 1) – 3 </vt:lpstr>
      <vt:lpstr>Remedying a Double Black (Case 1) – 4 </vt:lpstr>
      <vt:lpstr>Remedying a Double Black (Case 2) - 1</vt:lpstr>
      <vt:lpstr>Remedying a Double Black (Case 2) - 2</vt:lpstr>
      <vt:lpstr>Remedying a Double Black (Case 3) - 1</vt:lpstr>
      <vt:lpstr>Remedying a Double Black (Case 3) - 2</vt:lpstr>
      <vt:lpstr>Remedying a Double Black (Case 3) - 3</vt:lpstr>
      <vt:lpstr>Remedying a Double Black Summary</vt:lpstr>
      <vt:lpstr>Red-Black Removal Example (1)</vt:lpstr>
      <vt:lpstr>Red-Black Removal Example (2)</vt:lpstr>
      <vt:lpstr>Another Red-Black Tree Remove Example  (1)</vt:lpstr>
      <vt:lpstr>Another Red-Black Tree Remove Example  (2)</vt:lpstr>
      <vt:lpstr>Another Red-Black Tree Remove Example (3)</vt:lpstr>
      <vt:lpstr>Still Another Red-Black Tree Remove Example  </vt:lpstr>
      <vt:lpstr>Still Another Red-Black Tree Remove Example  </vt:lpstr>
      <vt:lpstr>Red-Black Tree Reorganization</vt:lpstr>
      <vt:lpstr>Red-Black Tree Reorganization</vt:lpstr>
      <vt:lpstr>C++ Implementation of a Red-Black Tree</vt:lpstr>
      <vt:lpstr>PowerPoint Presentation</vt:lpstr>
      <vt:lpstr>Amortized Analysis of Splay Trees</vt:lpstr>
      <vt:lpstr>Cost of Splaying</vt:lpstr>
      <vt:lpstr>Cost per zig</vt:lpstr>
      <vt:lpstr>Cost per zig-zig and zig-zag</vt:lpstr>
      <vt:lpstr>Performance of Splay Trees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Jerry Lebowitz</cp:lastModifiedBy>
  <cp:revision>813</cp:revision>
  <dcterms:created xsi:type="dcterms:W3CDTF">2002-01-21T02:22:10Z</dcterms:created>
  <dcterms:modified xsi:type="dcterms:W3CDTF">2018-03-27T04:20:21Z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