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jpe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08"/>
  </p:notesMasterIdLst>
  <p:handoutMasterIdLst>
    <p:handoutMasterId r:id="rId109"/>
  </p:handoutMasterIdLst>
  <p:sldIdLst>
    <p:sldId id="256" r:id="rId2"/>
    <p:sldId id="257" r:id="rId3"/>
    <p:sldId id="260" r:id="rId4"/>
    <p:sldId id="356" r:id="rId5"/>
    <p:sldId id="261" r:id="rId6"/>
    <p:sldId id="357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358" r:id="rId17"/>
    <p:sldId id="275" r:id="rId18"/>
    <p:sldId id="276" r:id="rId19"/>
    <p:sldId id="391" r:id="rId20"/>
    <p:sldId id="277" r:id="rId21"/>
    <p:sldId id="278" r:id="rId22"/>
    <p:sldId id="279" r:id="rId23"/>
    <p:sldId id="311" r:id="rId24"/>
    <p:sldId id="310" r:id="rId25"/>
    <p:sldId id="312" r:id="rId26"/>
    <p:sldId id="274" r:id="rId27"/>
    <p:sldId id="313" r:id="rId28"/>
    <p:sldId id="392" r:id="rId29"/>
    <p:sldId id="316" r:id="rId30"/>
    <p:sldId id="390" r:id="rId31"/>
    <p:sldId id="314" r:id="rId32"/>
    <p:sldId id="315" r:id="rId33"/>
    <p:sldId id="317" r:id="rId34"/>
    <p:sldId id="280" r:id="rId35"/>
    <p:sldId id="402" r:id="rId36"/>
    <p:sldId id="387" r:id="rId37"/>
    <p:sldId id="408" r:id="rId38"/>
    <p:sldId id="282" r:id="rId39"/>
    <p:sldId id="359" r:id="rId40"/>
    <p:sldId id="388" r:id="rId41"/>
    <p:sldId id="395" r:id="rId42"/>
    <p:sldId id="320" r:id="rId43"/>
    <p:sldId id="394" r:id="rId44"/>
    <p:sldId id="284" r:id="rId45"/>
    <p:sldId id="344" r:id="rId46"/>
    <p:sldId id="372" r:id="rId47"/>
    <p:sldId id="345" r:id="rId48"/>
    <p:sldId id="409" r:id="rId49"/>
    <p:sldId id="373" r:id="rId50"/>
    <p:sldId id="348" r:id="rId51"/>
    <p:sldId id="353" r:id="rId52"/>
    <p:sldId id="349" r:id="rId53"/>
    <p:sldId id="350" r:id="rId54"/>
    <p:sldId id="354" r:id="rId55"/>
    <p:sldId id="351" r:id="rId56"/>
    <p:sldId id="347" r:id="rId57"/>
    <p:sldId id="328" r:id="rId58"/>
    <p:sldId id="329" r:id="rId59"/>
    <p:sldId id="396" r:id="rId60"/>
    <p:sldId id="398" r:id="rId61"/>
    <p:sldId id="397" r:id="rId62"/>
    <p:sldId id="360" r:id="rId63"/>
    <p:sldId id="330" r:id="rId64"/>
    <p:sldId id="365" r:id="rId65"/>
    <p:sldId id="366" r:id="rId66"/>
    <p:sldId id="367" r:id="rId67"/>
    <p:sldId id="368" r:id="rId68"/>
    <p:sldId id="369" r:id="rId69"/>
    <p:sldId id="331" r:id="rId70"/>
    <p:sldId id="332" r:id="rId71"/>
    <p:sldId id="342" r:id="rId72"/>
    <p:sldId id="343" r:id="rId73"/>
    <p:sldId id="384" r:id="rId74"/>
    <p:sldId id="385" r:id="rId75"/>
    <p:sldId id="403" r:id="rId76"/>
    <p:sldId id="404" r:id="rId77"/>
    <p:sldId id="405" r:id="rId78"/>
    <p:sldId id="406" r:id="rId79"/>
    <p:sldId id="407" r:id="rId80"/>
    <p:sldId id="335" r:id="rId81"/>
    <p:sldId id="389" r:id="rId82"/>
    <p:sldId id="336" r:id="rId83"/>
    <p:sldId id="364" r:id="rId84"/>
    <p:sldId id="363" r:id="rId85"/>
    <p:sldId id="355" r:id="rId86"/>
    <p:sldId id="293" r:id="rId87"/>
    <p:sldId id="362" r:id="rId88"/>
    <p:sldId id="294" r:id="rId89"/>
    <p:sldId id="375" r:id="rId90"/>
    <p:sldId id="376" r:id="rId91"/>
    <p:sldId id="378" r:id="rId92"/>
    <p:sldId id="352" r:id="rId93"/>
    <p:sldId id="377" r:id="rId94"/>
    <p:sldId id="295" r:id="rId95"/>
    <p:sldId id="296" r:id="rId96"/>
    <p:sldId id="380" r:id="rId97"/>
    <p:sldId id="374" r:id="rId98"/>
    <p:sldId id="379" r:id="rId99"/>
    <p:sldId id="297" r:id="rId100"/>
    <p:sldId id="298" r:id="rId101"/>
    <p:sldId id="386" r:id="rId102"/>
    <p:sldId id="381" r:id="rId103"/>
    <p:sldId id="299" r:id="rId104"/>
    <p:sldId id="382" r:id="rId105"/>
    <p:sldId id="383" r:id="rId106"/>
    <p:sldId id="300" r:id="rId107"/>
  </p:sldIdLst>
  <p:sldSz cx="9144000" cy="6858000" type="screen4x3"/>
  <p:notesSz cx="7102475" cy="9388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000000"/>
    <a:srgbClr val="FFFF00"/>
    <a:srgbClr val="EF0129"/>
    <a:srgbClr val="F76C1F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853" autoAdjust="0"/>
    <p:restoredTop sz="99821" autoAdjust="0"/>
  </p:normalViewPr>
  <p:slideViewPr>
    <p:cSldViewPr>
      <p:cViewPr varScale="1">
        <p:scale>
          <a:sx n="74" d="100"/>
          <a:sy n="7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2.xml"/><Relationship Id="rId18" Type="http://schemas.openxmlformats.org/officeDocument/2006/relationships/slide" Target="slides/slide44.xml"/><Relationship Id="rId26" Type="http://schemas.openxmlformats.org/officeDocument/2006/relationships/slide" Target="slides/slide52.xml"/><Relationship Id="rId39" Type="http://schemas.openxmlformats.org/officeDocument/2006/relationships/slide" Target="slides/slide89.xml"/><Relationship Id="rId21" Type="http://schemas.openxmlformats.org/officeDocument/2006/relationships/slide" Target="slides/slide47.xml"/><Relationship Id="rId34" Type="http://schemas.openxmlformats.org/officeDocument/2006/relationships/slide" Target="slides/slide84.xml"/><Relationship Id="rId42" Type="http://schemas.openxmlformats.org/officeDocument/2006/relationships/slide" Target="slides/slide92.xml"/><Relationship Id="rId47" Type="http://schemas.openxmlformats.org/officeDocument/2006/relationships/slide" Target="slides/slide97.xml"/><Relationship Id="rId50" Type="http://schemas.openxmlformats.org/officeDocument/2006/relationships/slide" Target="slides/slide100.xml"/><Relationship Id="rId55" Type="http://schemas.openxmlformats.org/officeDocument/2006/relationships/slide" Target="slides/slide105.xml"/><Relationship Id="rId7" Type="http://schemas.openxmlformats.org/officeDocument/2006/relationships/slide" Target="slides/slide9.xml"/><Relationship Id="rId12" Type="http://schemas.openxmlformats.org/officeDocument/2006/relationships/slide" Target="slides/slide31.xml"/><Relationship Id="rId17" Type="http://schemas.openxmlformats.org/officeDocument/2006/relationships/slide" Target="slides/slide37.xml"/><Relationship Id="rId25" Type="http://schemas.openxmlformats.org/officeDocument/2006/relationships/slide" Target="slides/slide51.xml"/><Relationship Id="rId33" Type="http://schemas.openxmlformats.org/officeDocument/2006/relationships/slide" Target="slides/slide83.xml"/><Relationship Id="rId38" Type="http://schemas.openxmlformats.org/officeDocument/2006/relationships/slide" Target="slides/slide88.xml"/><Relationship Id="rId46" Type="http://schemas.openxmlformats.org/officeDocument/2006/relationships/slide" Target="slides/slide96.xml"/><Relationship Id="rId2" Type="http://schemas.openxmlformats.org/officeDocument/2006/relationships/slide" Target="slides/slide4.xml"/><Relationship Id="rId16" Type="http://schemas.openxmlformats.org/officeDocument/2006/relationships/slide" Target="slides/slide36.xml"/><Relationship Id="rId20" Type="http://schemas.openxmlformats.org/officeDocument/2006/relationships/slide" Target="slides/slide46.xml"/><Relationship Id="rId29" Type="http://schemas.openxmlformats.org/officeDocument/2006/relationships/slide" Target="slides/slide69.xml"/><Relationship Id="rId41" Type="http://schemas.openxmlformats.org/officeDocument/2006/relationships/slide" Target="slides/slide91.xml"/><Relationship Id="rId54" Type="http://schemas.openxmlformats.org/officeDocument/2006/relationships/slide" Target="slides/slide10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28.xml"/><Relationship Id="rId24" Type="http://schemas.openxmlformats.org/officeDocument/2006/relationships/slide" Target="slides/slide50.xml"/><Relationship Id="rId32" Type="http://schemas.openxmlformats.org/officeDocument/2006/relationships/slide" Target="slides/slide72.xml"/><Relationship Id="rId37" Type="http://schemas.openxmlformats.org/officeDocument/2006/relationships/slide" Target="slides/slide87.xml"/><Relationship Id="rId40" Type="http://schemas.openxmlformats.org/officeDocument/2006/relationships/slide" Target="slides/slide90.xml"/><Relationship Id="rId45" Type="http://schemas.openxmlformats.org/officeDocument/2006/relationships/slide" Target="slides/slide95.xml"/><Relationship Id="rId53" Type="http://schemas.openxmlformats.org/officeDocument/2006/relationships/slide" Target="slides/slide103.xml"/><Relationship Id="rId5" Type="http://schemas.openxmlformats.org/officeDocument/2006/relationships/slide" Target="slides/slide7.xml"/><Relationship Id="rId15" Type="http://schemas.openxmlformats.org/officeDocument/2006/relationships/slide" Target="slides/slide35.xml"/><Relationship Id="rId23" Type="http://schemas.openxmlformats.org/officeDocument/2006/relationships/slide" Target="slides/slide49.xml"/><Relationship Id="rId28" Type="http://schemas.openxmlformats.org/officeDocument/2006/relationships/slide" Target="slides/slide56.xml"/><Relationship Id="rId36" Type="http://schemas.openxmlformats.org/officeDocument/2006/relationships/slide" Target="slides/slide86.xml"/><Relationship Id="rId49" Type="http://schemas.openxmlformats.org/officeDocument/2006/relationships/slide" Target="slides/slide99.xml"/><Relationship Id="rId10" Type="http://schemas.openxmlformats.org/officeDocument/2006/relationships/slide" Target="slides/slide27.xml"/><Relationship Id="rId19" Type="http://schemas.openxmlformats.org/officeDocument/2006/relationships/slide" Target="slides/slide45.xml"/><Relationship Id="rId31" Type="http://schemas.openxmlformats.org/officeDocument/2006/relationships/slide" Target="slides/slide71.xml"/><Relationship Id="rId44" Type="http://schemas.openxmlformats.org/officeDocument/2006/relationships/slide" Target="slides/slide94.xml"/><Relationship Id="rId52" Type="http://schemas.openxmlformats.org/officeDocument/2006/relationships/slide" Target="slides/slide102.xml"/><Relationship Id="rId4" Type="http://schemas.openxmlformats.org/officeDocument/2006/relationships/slide" Target="slides/slide6.xml"/><Relationship Id="rId9" Type="http://schemas.openxmlformats.org/officeDocument/2006/relationships/slide" Target="slides/slide25.xml"/><Relationship Id="rId14" Type="http://schemas.openxmlformats.org/officeDocument/2006/relationships/slide" Target="slides/slide34.xml"/><Relationship Id="rId22" Type="http://schemas.openxmlformats.org/officeDocument/2006/relationships/slide" Target="slides/slide48.xml"/><Relationship Id="rId27" Type="http://schemas.openxmlformats.org/officeDocument/2006/relationships/slide" Target="slides/slide53.xml"/><Relationship Id="rId30" Type="http://schemas.openxmlformats.org/officeDocument/2006/relationships/slide" Target="slides/slide70.xml"/><Relationship Id="rId35" Type="http://schemas.openxmlformats.org/officeDocument/2006/relationships/slide" Target="slides/slide85.xml"/><Relationship Id="rId43" Type="http://schemas.openxmlformats.org/officeDocument/2006/relationships/slide" Target="slides/slide93.xml"/><Relationship Id="rId48" Type="http://schemas.openxmlformats.org/officeDocument/2006/relationships/slide" Target="slides/slide98.xml"/><Relationship Id="rId56" Type="http://schemas.openxmlformats.org/officeDocument/2006/relationships/slide" Target="slides/slide106.xml"/><Relationship Id="rId8" Type="http://schemas.openxmlformats.org/officeDocument/2006/relationships/slide" Target="slides/slide10.xml"/><Relationship Id="rId51" Type="http://schemas.openxmlformats.org/officeDocument/2006/relationships/slide" Target="slides/slide101.xml"/><Relationship Id="rId3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jpe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9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102.jpeg"/><Relationship Id="rId1" Type="http://schemas.openxmlformats.org/officeDocument/2006/relationships/image" Target="../media/image10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t" anchorCtr="0" compatLnSpc="1">
            <a:prstTxWarp prst="textNoShape">
              <a:avLst/>
            </a:prstTxWarp>
          </a:bodyPr>
          <a:lstStyle>
            <a:lvl1pPr defTabSz="942220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252" y="0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t" anchorCtr="0" compatLnSpc="1">
            <a:prstTxWarp prst="textNoShape">
              <a:avLst/>
            </a:prstTxWarp>
          </a:bodyPr>
          <a:lstStyle>
            <a:lvl1pPr algn="r" defTabSz="942220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9051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b" anchorCtr="0" compatLnSpc="1">
            <a:prstTxWarp prst="textNoShape">
              <a:avLst/>
            </a:prstTxWarp>
          </a:bodyPr>
          <a:lstStyle>
            <a:lvl1pPr defTabSz="942220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252" y="8919051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b" anchorCtr="0" compatLnSpc="1">
            <a:prstTxWarp prst="textNoShape">
              <a:avLst/>
            </a:prstTxWarp>
          </a:bodyPr>
          <a:lstStyle>
            <a:lvl1pPr algn="r" defTabSz="942220" eaLnBrk="1" hangingPunct="1">
              <a:defRPr sz="1200">
                <a:latin typeface="Tahoma" pitchFamily="34" charset="0"/>
              </a:defRPr>
            </a:lvl1pPr>
          </a:lstStyle>
          <a:p>
            <a:fld id="{03AF9B45-1187-4895-A847-9258BF9786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47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t" anchorCtr="0" compatLnSpc="1">
            <a:prstTxWarp prst="textNoShape">
              <a:avLst/>
            </a:prstTxWarp>
          </a:bodyPr>
          <a:lstStyle>
            <a:lvl1pPr defTabSz="942220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252" y="0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t" anchorCtr="0" compatLnSpc="1">
            <a:prstTxWarp prst="textNoShape">
              <a:avLst/>
            </a:prstTxWarp>
          </a:bodyPr>
          <a:lstStyle>
            <a:lvl1pPr algn="r" defTabSz="942220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4237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483" y="4459527"/>
            <a:ext cx="5209511" cy="422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9051"/>
            <a:ext cx="3077225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b" anchorCtr="0" compatLnSpc="1">
            <a:prstTxWarp prst="textNoShape">
              <a:avLst/>
            </a:prstTxWarp>
          </a:bodyPr>
          <a:lstStyle>
            <a:lvl1pPr defTabSz="942220" eaLnBrk="1" hangingPunct="1">
              <a:defRPr sz="12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252" y="8919051"/>
            <a:ext cx="3077224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12" tIns="47105" rIns="94212" bIns="47105" numCol="1" anchor="b" anchorCtr="0" compatLnSpc="1">
            <a:prstTxWarp prst="textNoShape">
              <a:avLst/>
            </a:prstTxWarp>
          </a:bodyPr>
          <a:lstStyle>
            <a:lvl1pPr algn="r" defTabSz="942220" eaLnBrk="1" hangingPunct="1">
              <a:defRPr sz="1200">
                <a:latin typeface="Tahoma" pitchFamily="34" charset="0"/>
              </a:defRPr>
            </a:lvl1pPr>
          </a:lstStyle>
          <a:p>
            <a:fld id="{826A4D80-68D9-40B5-9BA6-DFB05B7397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2D135A-A022-405E-AA26-C93086C71B3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1263" y="708025"/>
            <a:ext cx="4681537" cy="3509963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483" y="4459527"/>
            <a:ext cx="5206423" cy="4224814"/>
          </a:xfrm>
        </p:spPr>
        <p:txBody>
          <a:bodyPr/>
          <a:lstStyle/>
          <a:p>
            <a:pPr defTabSz="1011957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25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26-5882-4A2A-A19F-B27FE67ABF15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0525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474ED-F289-4871-B16A-6CFA76784261}" type="slidenum">
              <a:rPr lang="en-US"/>
              <a:pPr/>
              <a:t>102</a:t>
            </a:fld>
            <a:endParaRPr lang="en-US"/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488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FE74B-09FF-42FC-8E23-C221AE18B7F4}" type="slidenum">
              <a:rPr lang="en-US"/>
              <a:pPr/>
              <a:t>103</a:t>
            </a:fld>
            <a:endParaRPr lang="en-US"/>
          </a:p>
        </p:txBody>
      </p:sp>
      <p:sp>
        <p:nvSpPr>
          <p:cNvPr id="187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6765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FE74B-09FF-42FC-8E23-C221AE18B7F4}" type="slidenum">
              <a:rPr lang="en-US"/>
              <a:pPr/>
              <a:t>104</a:t>
            </a:fld>
            <a:endParaRPr lang="en-US"/>
          </a:p>
        </p:txBody>
      </p:sp>
      <p:sp>
        <p:nvSpPr>
          <p:cNvPr id="187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724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474ED-F289-4871-B16A-6CFA76784261}" type="slidenum">
              <a:rPr lang="en-US"/>
              <a:pPr/>
              <a:t>105</a:t>
            </a:fld>
            <a:endParaRPr lang="en-US"/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947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797B-B559-4DBE-BC83-6B6D3698AF4A}" type="slidenum">
              <a:rPr lang="en-US"/>
              <a:pPr/>
              <a:t>106</a:t>
            </a:fld>
            <a:endParaRPr lang="en-US"/>
          </a:p>
        </p:txBody>
      </p:sp>
      <p:sp>
        <p:nvSpPr>
          <p:cNvPr id="187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4313BC-87A1-4304-83DB-3F9888043583}" type="slidenum">
              <a:rPr lang="en-US"/>
              <a:pPr/>
              <a:t>11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704850"/>
            <a:ext cx="4695825" cy="3521075"/>
          </a:xfrm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94D20-5945-4A55-863B-969BA954F462}" type="slidenum">
              <a:rPr lang="en-US"/>
              <a:pPr/>
              <a:t>12</a:t>
            </a:fld>
            <a:endParaRPr lang="en-US"/>
          </a:p>
        </p:txBody>
      </p:sp>
      <p:sp>
        <p:nvSpPr>
          <p:cNvPr id="190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7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3E43E-EF34-4F53-831E-8831F62A780F}" type="slidenum">
              <a:rPr lang="en-US"/>
              <a:pPr/>
              <a:t>13</a:t>
            </a:fld>
            <a:endParaRPr lang="en-US"/>
          </a:p>
        </p:txBody>
      </p:sp>
      <p:sp>
        <p:nvSpPr>
          <p:cNvPr id="192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3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CEE143-55B1-4610-AA89-B2A6309F0C77}" type="slidenum">
              <a:rPr lang="en-US"/>
              <a:pPr/>
              <a:t>14</a:t>
            </a:fld>
            <a:endParaRPr lang="en-US"/>
          </a:p>
        </p:txBody>
      </p:sp>
      <p:sp>
        <p:nvSpPr>
          <p:cNvPr id="193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43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E9C3C-77F9-4C0A-9D8E-517098339757}" type="slidenum">
              <a:rPr lang="en-US"/>
              <a:pPr/>
              <a:t>15</a:t>
            </a:fld>
            <a:endParaRPr lang="en-US"/>
          </a:p>
        </p:txBody>
      </p:sp>
      <p:sp>
        <p:nvSpPr>
          <p:cNvPr id="193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E9C3C-77F9-4C0A-9D8E-517098339757}" type="slidenum">
              <a:rPr lang="en-US"/>
              <a:pPr/>
              <a:t>16</a:t>
            </a:fld>
            <a:endParaRPr lang="en-US"/>
          </a:p>
        </p:txBody>
      </p:sp>
      <p:sp>
        <p:nvSpPr>
          <p:cNvPr id="193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5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5DA1-D3D7-4371-83B1-AA82CFBB39D1}" type="slidenum">
              <a:rPr lang="en-US"/>
              <a:pPr/>
              <a:t>17</a:t>
            </a:fld>
            <a:endParaRPr lang="en-US"/>
          </a:p>
        </p:txBody>
      </p:sp>
      <p:sp>
        <p:nvSpPr>
          <p:cNvPr id="193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4FD34-547B-4A32-941B-D31613B18411}" type="slidenum">
              <a:rPr lang="en-US"/>
              <a:pPr/>
              <a:t>20</a:t>
            </a:fld>
            <a:endParaRPr lang="en-US"/>
          </a:p>
        </p:txBody>
      </p:sp>
      <p:sp>
        <p:nvSpPr>
          <p:cNvPr id="193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8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8199B-6709-4545-A212-D739144A4FC2}" type="slidenum">
              <a:rPr lang="en-US"/>
              <a:pPr/>
              <a:t>21</a:t>
            </a:fld>
            <a:endParaRPr lang="en-US"/>
          </a:p>
        </p:txBody>
      </p:sp>
      <p:sp>
        <p:nvSpPr>
          <p:cNvPr id="194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51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BD9F9-9B49-4D3C-B20B-0E29EE153A4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4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22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58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AB4B3-630F-4835-988A-729F4A2987D2}" type="slidenum">
              <a:rPr lang="en-US"/>
              <a:pPr/>
              <a:t>23</a:t>
            </a:fld>
            <a:endParaRPr lang="en-US"/>
          </a:p>
        </p:txBody>
      </p:sp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47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24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C9585-F888-4B3B-AD25-DF3E4E9B1201}" type="slidenum">
              <a:rPr lang="en-US"/>
              <a:pPr/>
              <a:t>25</a:t>
            </a:fld>
            <a:endParaRPr lang="en-US"/>
          </a:p>
        </p:txBody>
      </p:sp>
      <p:sp>
        <p:nvSpPr>
          <p:cNvPr id="182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65DA1-D3D7-4371-83B1-AA82CFBB39D1}" type="slidenum">
              <a:rPr lang="en-US"/>
              <a:pPr/>
              <a:t>26</a:t>
            </a:fld>
            <a:endParaRPr lang="en-US"/>
          </a:p>
        </p:txBody>
      </p:sp>
      <p:sp>
        <p:nvSpPr>
          <p:cNvPr id="193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5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C9585-F888-4B3B-AD25-DF3E4E9B1201}" type="slidenum">
              <a:rPr lang="en-US"/>
              <a:pPr/>
              <a:t>27</a:t>
            </a:fld>
            <a:endParaRPr lang="en-US"/>
          </a:p>
        </p:txBody>
      </p:sp>
      <p:sp>
        <p:nvSpPr>
          <p:cNvPr id="182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C9585-F888-4B3B-AD25-DF3E4E9B1201}" type="slidenum">
              <a:rPr lang="en-US"/>
              <a:pPr/>
              <a:t>28</a:t>
            </a:fld>
            <a:endParaRPr lang="en-US"/>
          </a:p>
        </p:txBody>
      </p:sp>
      <p:sp>
        <p:nvSpPr>
          <p:cNvPr id="182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88199B-6709-4545-A212-D739144A4FC2}" type="slidenum">
              <a:rPr lang="en-US"/>
              <a:pPr/>
              <a:t>29</a:t>
            </a:fld>
            <a:endParaRPr lang="en-US"/>
          </a:p>
        </p:txBody>
      </p:sp>
      <p:sp>
        <p:nvSpPr>
          <p:cNvPr id="194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2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88A22-3FBE-4526-86E5-AC946EB8AB0E}" type="slidenum">
              <a:rPr lang="en-US"/>
              <a:pPr/>
              <a:t>30</a:t>
            </a:fld>
            <a:endParaRPr lang="en-US"/>
          </a:p>
        </p:txBody>
      </p:sp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F1DAA-0BE6-4958-BB5D-88543BA1AB2E}" type="slidenum">
              <a:rPr lang="en-US"/>
              <a:pPr/>
              <a:t>31</a:t>
            </a:fld>
            <a:endParaRPr lang="en-US"/>
          </a:p>
        </p:txBody>
      </p:sp>
      <p:sp>
        <p:nvSpPr>
          <p:cNvPr id="185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ED915-7E26-4E67-B3A7-2E948E3F15E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2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187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2C9585-F888-4B3B-AD25-DF3E4E9B1201}" type="slidenum">
              <a:rPr lang="en-US"/>
              <a:pPr/>
              <a:t>32</a:t>
            </a:fld>
            <a:endParaRPr lang="en-US"/>
          </a:p>
        </p:txBody>
      </p:sp>
      <p:sp>
        <p:nvSpPr>
          <p:cNvPr id="182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9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33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12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4661-58B0-496E-8A4E-8CC135C944C7}" type="slidenum">
              <a:rPr lang="en-US"/>
              <a:pPr/>
              <a:t>34</a:t>
            </a:fld>
            <a:endParaRPr lang="en-US"/>
          </a:p>
        </p:txBody>
      </p:sp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22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4661-58B0-496E-8A4E-8CC135C944C7}" type="slidenum">
              <a:rPr lang="en-US"/>
              <a:pPr/>
              <a:t>35</a:t>
            </a:fld>
            <a:endParaRPr lang="en-US"/>
          </a:p>
        </p:txBody>
      </p:sp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722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4661-58B0-496E-8A4E-8CC135C944C7}" type="slidenum">
              <a:rPr lang="en-US"/>
              <a:pPr/>
              <a:t>36</a:t>
            </a:fld>
            <a:endParaRPr lang="en-US"/>
          </a:p>
        </p:txBody>
      </p:sp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7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4661-58B0-496E-8A4E-8CC135C944C7}" type="slidenum">
              <a:rPr lang="en-US"/>
              <a:pPr/>
              <a:t>37</a:t>
            </a:fld>
            <a:endParaRPr lang="en-US"/>
          </a:p>
        </p:txBody>
      </p:sp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88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5D220-9426-4AA9-8018-E64ACBACE67F}" type="slidenum">
              <a:rPr lang="en-US"/>
              <a:pPr/>
              <a:t>38</a:t>
            </a:fld>
            <a:endParaRPr lang="en-US"/>
          </a:p>
        </p:txBody>
      </p:sp>
      <p:sp>
        <p:nvSpPr>
          <p:cNvPr id="183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04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5D220-9426-4AA9-8018-E64ACBACE67F}" type="slidenum">
              <a:rPr lang="en-US"/>
              <a:pPr/>
              <a:t>39</a:t>
            </a:fld>
            <a:endParaRPr lang="en-US"/>
          </a:p>
        </p:txBody>
      </p:sp>
      <p:sp>
        <p:nvSpPr>
          <p:cNvPr id="183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1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88A22-3FBE-4526-86E5-AC946EB8AB0E}" type="slidenum">
              <a:rPr lang="en-US"/>
              <a:pPr/>
              <a:t>40</a:t>
            </a:fld>
            <a:endParaRPr lang="en-US"/>
          </a:p>
        </p:txBody>
      </p:sp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40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88A22-3FBE-4526-86E5-AC946EB8AB0E}" type="slidenum">
              <a:rPr lang="en-US"/>
              <a:pPr/>
              <a:t>41</a:t>
            </a:fld>
            <a:endParaRPr lang="en-US"/>
          </a:p>
        </p:txBody>
      </p:sp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5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ED915-7E26-4E67-B3A7-2E948E3F15EE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82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510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88A22-3FBE-4526-86E5-AC946EB8AB0E}" type="slidenum">
              <a:rPr lang="en-US"/>
              <a:pPr/>
              <a:t>42</a:t>
            </a:fld>
            <a:endParaRPr lang="en-US"/>
          </a:p>
        </p:txBody>
      </p:sp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092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88A22-3FBE-4526-86E5-AC946EB8AB0E}" type="slidenum">
              <a:rPr lang="en-US"/>
              <a:pPr/>
              <a:t>43</a:t>
            </a:fld>
            <a:endParaRPr lang="en-US"/>
          </a:p>
        </p:txBody>
      </p:sp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3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22D9B-1790-42D9-AFFC-9E49B764B3F6}" type="slidenum">
              <a:rPr lang="en-US"/>
              <a:pPr/>
              <a:t>44</a:t>
            </a:fld>
            <a:endParaRPr lang="en-US"/>
          </a:p>
        </p:txBody>
      </p:sp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20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5F550-518D-4D54-A53C-76174B847A68}" type="slidenum">
              <a:rPr lang="en-US"/>
              <a:pPr/>
              <a:t>45</a:t>
            </a:fld>
            <a:endParaRPr lang="en-US"/>
          </a:p>
        </p:txBody>
      </p:sp>
      <p:sp>
        <p:nvSpPr>
          <p:cNvPr id="183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85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5F550-518D-4D54-A53C-76174B847A68}" type="slidenum">
              <a:rPr lang="en-US"/>
              <a:pPr/>
              <a:t>46</a:t>
            </a:fld>
            <a:endParaRPr lang="en-US"/>
          </a:p>
        </p:txBody>
      </p:sp>
      <p:sp>
        <p:nvSpPr>
          <p:cNvPr id="183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2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E48F2-4C92-404D-B907-C79A30351D27}" type="slidenum">
              <a:rPr lang="en-US"/>
              <a:pPr/>
              <a:t>47</a:t>
            </a:fld>
            <a:endParaRPr lang="en-US"/>
          </a:p>
        </p:txBody>
      </p:sp>
      <p:sp>
        <p:nvSpPr>
          <p:cNvPr id="184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743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E48F2-4C92-404D-B907-C79A30351D27}" type="slidenum">
              <a:rPr lang="en-US"/>
              <a:pPr/>
              <a:t>48</a:t>
            </a:fld>
            <a:endParaRPr lang="en-US"/>
          </a:p>
        </p:txBody>
      </p:sp>
      <p:sp>
        <p:nvSpPr>
          <p:cNvPr id="184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011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E48F2-4C92-404D-B907-C79A30351D27}" type="slidenum">
              <a:rPr lang="en-US"/>
              <a:pPr/>
              <a:t>49</a:t>
            </a:fld>
            <a:endParaRPr lang="en-US"/>
          </a:p>
        </p:txBody>
      </p:sp>
      <p:sp>
        <p:nvSpPr>
          <p:cNvPr id="184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417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7CB0C-1ACA-43CC-A598-DE570430055C}" type="slidenum">
              <a:rPr lang="en-US"/>
              <a:pPr/>
              <a:t>50</a:t>
            </a:fld>
            <a:endParaRPr lang="en-US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62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7CB0C-1ACA-43CC-A598-DE570430055C}" type="slidenum">
              <a:rPr lang="en-US"/>
              <a:pPr/>
              <a:t>51</a:t>
            </a:fld>
            <a:endParaRPr lang="en-US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26-5882-4A2A-A19F-B27FE67ABF15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894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D522BD-A752-4315-97B4-2273A10A2232}" type="slidenum">
              <a:rPr lang="en-US"/>
              <a:pPr/>
              <a:t>52</a:t>
            </a:fld>
            <a:endParaRPr lang="en-US"/>
          </a:p>
        </p:txBody>
      </p:sp>
      <p:sp>
        <p:nvSpPr>
          <p:cNvPr id="184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410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7CDF0-4521-4014-83E1-AE4B451F10F5}" type="slidenum">
              <a:rPr lang="en-US"/>
              <a:pPr/>
              <a:t>53</a:t>
            </a:fld>
            <a:endParaRPr lang="en-US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1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D721C-8669-4128-B7AC-FEF9A26BE716}" type="slidenum">
              <a:rPr lang="en-US"/>
              <a:pPr/>
              <a:t>54</a:t>
            </a:fld>
            <a:endParaRPr lang="en-US"/>
          </a:p>
        </p:txBody>
      </p:sp>
      <p:sp>
        <p:nvSpPr>
          <p:cNvPr id="184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329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4D721C-8669-4128-B7AC-FEF9A26BE716}" type="slidenum">
              <a:rPr lang="en-US"/>
              <a:pPr/>
              <a:t>55</a:t>
            </a:fld>
            <a:endParaRPr lang="en-US"/>
          </a:p>
        </p:txBody>
      </p:sp>
      <p:sp>
        <p:nvSpPr>
          <p:cNvPr id="184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74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783DB-7960-4333-8DBF-DE48A9B84E00}" type="slidenum">
              <a:rPr lang="en-US"/>
              <a:pPr/>
              <a:t>56</a:t>
            </a:fld>
            <a:endParaRPr lang="en-US"/>
          </a:p>
        </p:txBody>
      </p:sp>
      <p:sp>
        <p:nvSpPr>
          <p:cNvPr id="184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27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8DBFA-FEFD-478A-AA75-909AAAD2FEC0}" type="slidenum">
              <a:rPr lang="en-US"/>
              <a:pPr/>
              <a:t>57</a:t>
            </a:fld>
            <a:endParaRPr lang="en-US"/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5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40034-FEC6-4DCB-939D-EA6E32B3CD38}" type="slidenum">
              <a:rPr lang="en-US"/>
              <a:pPr/>
              <a:t>58</a:t>
            </a:fld>
            <a:endParaRPr lang="en-US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7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40034-FEC6-4DCB-939D-EA6E32B3CD38}" type="slidenum">
              <a:rPr lang="en-US"/>
              <a:pPr/>
              <a:t>59</a:t>
            </a:fld>
            <a:endParaRPr lang="en-US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3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40034-FEC6-4DCB-939D-EA6E32B3CD38}" type="slidenum">
              <a:rPr lang="en-US"/>
              <a:pPr/>
              <a:t>60</a:t>
            </a:fld>
            <a:endParaRPr lang="en-US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02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40034-FEC6-4DCB-939D-EA6E32B3CD38}" type="slidenum">
              <a:rPr lang="en-US"/>
              <a:pPr/>
              <a:t>61</a:t>
            </a:fld>
            <a:endParaRPr lang="en-US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26-5882-4A2A-A19F-B27FE67ABF15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150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8DBFA-FEFD-478A-AA75-909AAAD2FEC0}" type="slidenum">
              <a:rPr lang="en-US"/>
              <a:pPr/>
              <a:t>62</a:t>
            </a:fld>
            <a:endParaRPr lang="en-US"/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7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B0C58-7C58-4F37-A59F-FA0180B99AB7}" type="slidenum">
              <a:rPr lang="en-US"/>
              <a:pPr/>
              <a:t>63</a:t>
            </a:fld>
            <a:endParaRPr lang="en-US"/>
          </a:p>
        </p:txBody>
      </p:sp>
      <p:sp>
        <p:nvSpPr>
          <p:cNvPr id="188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981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64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00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65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31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66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19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67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38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68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51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D92605-73FD-4B60-B462-91752EACE4F8}" type="slidenum">
              <a:rPr lang="en-US"/>
              <a:pPr/>
              <a:t>69</a:t>
            </a:fld>
            <a:endParaRPr lang="en-US"/>
          </a:p>
        </p:txBody>
      </p:sp>
      <p:sp>
        <p:nvSpPr>
          <p:cNvPr id="188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54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2C94A-D62A-4CE7-AAAF-FDB5B24FA7B8}" type="slidenum">
              <a:rPr lang="en-US"/>
              <a:pPr/>
              <a:t>70</a:t>
            </a:fld>
            <a:endParaRPr lang="en-US"/>
          </a:p>
        </p:txBody>
      </p:sp>
      <p:sp>
        <p:nvSpPr>
          <p:cNvPr id="188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296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22D9B-1790-42D9-AFFC-9E49B764B3F6}" type="slidenum">
              <a:rPr lang="en-US"/>
              <a:pPr/>
              <a:t>71</a:t>
            </a:fld>
            <a:endParaRPr lang="en-US"/>
          </a:p>
        </p:txBody>
      </p:sp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26-5882-4A2A-A19F-B27FE67ABF1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198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22D9B-1790-42D9-AFFC-9E49B764B3F6}" type="slidenum">
              <a:rPr lang="en-US"/>
              <a:pPr/>
              <a:t>72</a:t>
            </a:fld>
            <a:endParaRPr lang="en-US"/>
          </a:p>
        </p:txBody>
      </p:sp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925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73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061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74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365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75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464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76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648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77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01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78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4448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14957F-089A-4DE1-A704-78A41E0C23A2}" type="slidenum">
              <a:rPr lang="en-US"/>
              <a:pPr/>
              <a:t>79</a:t>
            </a:fld>
            <a:endParaRPr lang="en-US"/>
          </a:p>
        </p:txBody>
      </p:sp>
      <p:sp>
        <p:nvSpPr>
          <p:cNvPr id="194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42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0A223-2050-4DDC-B4EE-0B56D8149836}" type="slidenum">
              <a:rPr lang="en-US"/>
              <a:pPr/>
              <a:t>80</a:t>
            </a:fld>
            <a:endParaRPr lang="en-US"/>
          </a:p>
        </p:txBody>
      </p:sp>
      <p:sp>
        <p:nvSpPr>
          <p:cNvPr id="189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69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B28DF-4089-418B-B7C8-1A83146E58A7}" type="slidenum">
              <a:rPr lang="en-US"/>
              <a:pPr/>
              <a:t>81</a:t>
            </a:fld>
            <a:endParaRPr lang="en-US"/>
          </a:p>
        </p:txBody>
      </p:sp>
      <p:sp>
        <p:nvSpPr>
          <p:cNvPr id="189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26-5882-4A2A-A19F-B27FE67ABF15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B28DF-4089-418B-B7C8-1A83146E58A7}" type="slidenum">
              <a:rPr lang="en-US"/>
              <a:pPr/>
              <a:t>82</a:t>
            </a:fld>
            <a:endParaRPr lang="en-US"/>
          </a:p>
        </p:txBody>
      </p:sp>
      <p:sp>
        <p:nvSpPr>
          <p:cNvPr id="189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70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1F40F-046F-431A-9AAF-5FB15BB17745}" type="slidenum">
              <a:rPr lang="en-US"/>
              <a:pPr/>
              <a:t>83</a:t>
            </a:fld>
            <a:endParaRPr lang="en-US"/>
          </a:p>
        </p:txBody>
      </p:sp>
      <p:sp>
        <p:nvSpPr>
          <p:cNvPr id="190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21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C5815-ED04-4F80-9073-FD0C70815A8F}" type="slidenum">
              <a:rPr lang="en-US"/>
              <a:pPr/>
              <a:t>84</a:t>
            </a:fld>
            <a:endParaRPr lang="en-US"/>
          </a:p>
        </p:txBody>
      </p:sp>
      <p:sp>
        <p:nvSpPr>
          <p:cNvPr id="188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0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56B4-97D0-41B2-B13E-310142C32C5A}" type="slidenum">
              <a:rPr lang="en-US"/>
              <a:pPr/>
              <a:t>85</a:t>
            </a:fld>
            <a:endParaRPr lang="en-US"/>
          </a:p>
        </p:txBody>
      </p:sp>
      <p:sp>
        <p:nvSpPr>
          <p:cNvPr id="186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18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56B4-97D0-41B2-B13E-310142C32C5A}" type="slidenum">
              <a:rPr lang="en-US"/>
              <a:pPr/>
              <a:t>86</a:t>
            </a:fld>
            <a:endParaRPr lang="en-US"/>
          </a:p>
        </p:txBody>
      </p:sp>
      <p:sp>
        <p:nvSpPr>
          <p:cNvPr id="186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0933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56B4-97D0-41B2-B13E-310142C32C5A}" type="slidenum">
              <a:rPr lang="en-US"/>
              <a:pPr/>
              <a:t>87</a:t>
            </a:fld>
            <a:endParaRPr lang="en-US"/>
          </a:p>
        </p:txBody>
      </p:sp>
      <p:sp>
        <p:nvSpPr>
          <p:cNvPr id="186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118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4AB1E-14A0-46CD-9293-3AF048EEE327}" type="slidenum">
              <a:rPr lang="en-US"/>
              <a:pPr/>
              <a:t>88</a:t>
            </a:fld>
            <a:endParaRPr lang="en-US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8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4AB1E-14A0-46CD-9293-3AF048EEE327}" type="slidenum">
              <a:rPr lang="en-US"/>
              <a:pPr/>
              <a:t>89</a:t>
            </a:fld>
            <a:endParaRPr lang="en-US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52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4AB1E-14A0-46CD-9293-3AF048EEE327}" type="slidenum">
              <a:rPr lang="en-US"/>
              <a:pPr/>
              <a:t>90</a:t>
            </a:fld>
            <a:endParaRPr lang="en-US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99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4AB1E-14A0-46CD-9293-3AF048EEE327}" type="slidenum">
              <a:rPr lang="en-US"/>
              <a:pPr/>
              <a:t>91</a:t>
            </a:fld>
            <a:endParaRPr lang="en-US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72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AB226-5882-4A2A-A19F-B27FE67ABF15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844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4AB1E-14A0-46CD-9293-3AF048EEE327}" type="slidenum">
              <a:rPr lang="en-US"/>
              <a:pPr/>
              <a:t>92</a:t>
            </a:fld>
            <a:endParaRPr lang="en-US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0260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4AB1E-14A0-46CD-9293-3AF048EEE327}" type="slidenum">
              <a:rPr lang="en-US"/>
              <a:pPr/>
              <a:t>93</a:t>
            </a:fld>
            <a:endParaRPr lang="en-US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78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F6868-B9CF-4BEC-939E-4D9E80E4BA96}" type="slidenum">
              <a:rPr lang="en-US"/>
              <a:pPr/>
              <a:t>94</a:t>
            </a:fld>
            <a:endParaRPr lang="en-US"/>
          </a:p>
        </p:txBody>
      </p:sp>
      <p:sp>
        <p:nvSpPr>
          <p:cNvPr id="186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683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474ED-F289-4871-B16A-6CFA76784261}" type="slidenum">
              <a:rPr lang="en-US"/>
              <a:pPr/>
              <a:t>95</a:t>
            </a:fld>
            <a:endParaRPr lang="en-US"/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81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474ED-F289-4871-B16A-6CFA76784261}" type="slidenum">
              <a:rPr lang="en-US"/>
              <a:pPr/>
              <a:t>96</a:t>
            </a:fld>
            <a:endParaRPr lang="en-US"/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05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474ED-F289-4871-B16A-6CFA76784261}" type="slidenum">
              <a:rPr lang="en-US"/>
              <a:pPr/>
              <a:t>97</a:t>
            </a:fld>
            <a:endParaRPr lang="en-US"/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566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474ED-F289-4871-B16A-6CFA76784261}" type="slidenum">
              <a:rPr lang="en-US"/>
              <a:pPr/>
              <a:t>98</a:t>
            </a:fld>
            <a:endParaRPr lang="en-US" dirty="0"/>
          </a:p>
        </p:txBody>
      </p:sp>
      <p:sp>
        <p:nvSpPr>
          <p:cNvPr id="186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254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80D0B-BFB1-4C47-B6EB-DD87D81480E8}" type="slidenum">
              <a:rPr lang="en-US"/>
              <a:pPr/>
              <a:t>99</a:t>
            </a:fld>
            <a:endParaRPr lang="en-US" dirty="0"/>
          </a:p>
        </p:txBody>
      </p:sp>
      <p:sp>
        <p:nvSpPr>
          <p:cNvPr id="186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90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CD386-F2AD-4CEC-B9AB-E885BCD63E56}" type="slidenum">
              <a:rPr lang="en-US"/>
              <a:pPr/>
              <a:t>100</a:t>
            </a:fld>
            <a:endParaRPr lang="en-US"/>
          </a:p>
        </p:txBody>
      </p:sp>
      <p:sp>
        <p:nvSpPr>
          <p:cNvPr id="187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77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CD386-F2AD-4CEC-B9AB-E885BCD63E56}" type="slidenum">
              <a:rPr lang="en-US"/>
              <a:pPr/>
              <a:t>101</a:t>
            </a:fld>
            <a:endParaRPr lang="en-US"/>
          </a:p>
        </p:txBody>
      </p:sp>
      <p:sp>
        <p:nvSpPr>
          <p:cNvPr id="187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2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75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148275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5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275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8275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148275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8276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48276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76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276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276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48276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6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277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2774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2775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82776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DA18248-99E6-4C72-95B0-0B56C1EC7A66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1482777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0C13B3-BB66-4A06-86DA-4741419BBE2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82778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2C524-C6BF-4ABF-B1F8-99472BE77B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CB23B-1A65-4EAA-808E-39CF68EF0E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BC7E7D2-507F-46FE-BA93-62850A3B27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24300"/>
            <a:ext cx="8229600" cy="2171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0FA3E73-D8FD-4836-9668-C73293315D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DB4D-A669-485C-AB23-58E99FCEC6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F2962-3A8A-4623-8617-8939F654AE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87418C-B3B4-4F93-A6DB-07549A0EA6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8F1179-520F-497F-A76E-C93695537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6B3EEC-1119-4AF0-BE79-2A367B5E67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27E2F-850F-4832-8610-6BDCC4C8F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B8E3DA-49DD-4D4E-827F-E5B5A027C1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5E2BD-406B-4B55-894E-E1853A0B61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173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8173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3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1733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481734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148173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8173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148173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3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3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4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74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174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174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481744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5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6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7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8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1749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1750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8175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81752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481753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Analysis of Algorithms</a:t>
            </a:r>
          </a:p>
        </p:txBody>
      </p:sp>
      <p:sp>
        <p:nvSpPr>
          <p:cNvPr id="1481754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0D38709B-8842-47AF-B978-281E08DA249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81755" name="Line 27"/>
          <p:cNvSpPr>
            <a:spLocks noChangeShapeType="1"/>
          </p:cNvSpPr>
          <p:nvPr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81756" name="Line 28"/>
          <p:cNvSpPr>
            <a:spLocks noChangeShapeType="1"/>
          </p:cNvSpPr>
          <p:nvPr userDrawn="1"/>
        </p:nvSpPr>
        <p:spPr bwMode="auto">
          <a:xfrm>
            <a:off x="457200" y="1066800"/>
            <a:ext cx="8229600" cy="0"/>
          </a:xfrm>
          <a:prstGeom prst="line">
            <a:avLst/>
          </a:prstGeom>
          <a:noFill/>
          <a:ln w="9525">
            <a:solidFill>
              <a:srgbClr val="EF0129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99.xml"/><Relationship Id="rId7" Type="http://schemas.openxmlformats.org/officeDocument/2006/relationships/image" Target="../media/image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94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92.e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97.emf"/><Relationship Id="rId4" Type="http://schemas.openxmlformats.org/officeDocument/2006/relationships/oleObject" Target="../embeddings/oleObject33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9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jpeg"/><Relationship Id="rId3" Type="http://schemas.openxmlformats.org/officeDocument/2006/relationships/notesSlide" Target="../notesSlides/notesSlide104.xml"/><Relationship Id="rId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1.xls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Excel_Worksheet3.xlsx"/><Relationship Id="rId5" Type="http://schemas.openxmlformats.org/officeDocument/2006/relationships/oleObject" Target="../embeddings/oleObject7.bin"/><Relationship Id="rId4" Type="http://schemas.openxmlformats.org/officeDocument/2006/relationships/image" Target="../media/image4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Excel_Worksheet4.xlsx"/><Relationship Id="rId4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1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7" Type="http://schemas.openxmlformats.org/officeDocument/2006/relationships/image" Target="../media/image69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emf"/><Relationship Id="rId5" Type="http://schemas.openxmlformats.org/officeDocument/2006/relationships/package" Target="../embeddings/Microsoft_Excel_Worksheet5.xlsx"/><Relationship Id="rId4" Type="http://schemas.openxmlformats.org/officeDocument/2006/relationships/oleObject" Target="../embeddings/oleObject16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Excel_Worksheet6.xlsx"/><Relationship Id="rId4" Type="http://schemas.openxmlformats.org/officeDocument/2006/relationships/oleObject" Target="../embeddings/oleObject17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4.emf"/><Relationship Id="rId5" Type="http://schemas.openxmlformats.org/officeDocument/2006/relationships/package" Target="../embeddings/Microsoft_Excel_Worksheet7.xlsx"/><Relationship Id="rId4" Type="http://schemas.openxmlformats.org/officeDocument/2006/relationships/oleObject" Target="../embeddings/oleObject18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Excel_Worksheet8.xlsx"/><Relationship Id="rId4" Type="http://schemas.openxmlformats.org/officeDocument/2006/relationships/oleObject" Target="../embeddings/oleObject1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Excel_Worksheet9.xlsx"/><Relationship Id="rId4" Type="http://schemas.openxmlformats.org/officeDocument/2006/relationships/oleObject" Target="../embeddings/oleObject20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7.emf"/><Relationship Id="rId5" Type="http://schemas.openxmlformats.org/officeDocument/2006/relationships/package" Target="../embeddings/Microsoft_Excel_Worksheet10.xlsx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9.emf"/><Relationship Id="rId5" Type="http://schemas.openxmlformats.org/officeDocument/2006/relationships/package" Target="../embeddings/Microsoft_Excel_Worksheet11.xlsx"/><Relationship Id="rId4" Type="http://schemas.openxmlformats.org/officeDocument/2006/relationships/oleObject" Target="../embeddings/oleObject22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23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9.emf"/><Relationship Id="rId4" Type="http://schemas.openxmlformats.org/officeDocument/2006/relationships/oleObject" Target="../embeddings/oleObject24.bin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7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91.emf"/><Relationship Id="rId4" Type="http://schemas.openxmlformats.org/officeDocument/2006/relationships/oleObject" Target="../embeddings/oleObject25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9.emf"/><Relationship Id="rId4" Type="http://schemas.openxmlformats.org/officeDocument/2006/relationships/oleObject" Target="../embeddings/oleObject27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93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146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/>
              <a:t>Chapter 12</a:t>
            </a:r>
            <a:endParaRPr lang="en-US" sz="400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418B6-6BA0-445D-B49D-09C0117D6BF6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B85674B-F15F-4E28-A181-CA7F0D73E58A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 The String Class Methods (4)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5A6F-8800-4DD1-A551-1967D3B29F97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633A7D-30DF-44D7-B9F1-49B895C1DE4F}" type="slidenum">
              <a:rPr lang="en-US"/>
              <a:pPr/>
              <a:t>10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" y="1390651"/>
            <a:ext cx="8970025" cy="1943099"/>
          </a:xfrm>
          <a:prstGeom prst="rect">
            <a:avLst/>
          </a:prstGeom>
        </p:spPr>
      </p:pic>
      <p:pic>
        <p:nvPicPr>
          <p:cNvPr id="1667073" name="Picture 1" descr="C:\Users\Jerry\Desktop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3949" y="3657600"/>
            <a:ext cx="4351312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61036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Compact</a:t>
            </a:r>
            <a:r>
              <a:rPr lang="en-US" dirty="0"/>
              <a:t> Representation (1)</a:t>
            </a:r>
          </a:p>
        </p:txBody>
      </p:sp>
      <p:sp>
        <p:nvSpPr>
          <p:cNvPr id="1870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1524000"/>
          </a:xfrm>
        </p:spPr>
        <p:txBody>
          <a:bodyPr>
            <a:noAutofit/>
          </a:bodyPr>
          <a:lstStyle/>
          <a:p>
            <a:r>
              <a:rPr lang="en-US" sz="2400" dirty="0"/>
              <a:t>Compact representation of a compressed trie for an array of strings:</a:t>
            </a:r>
          </a:p>
          <a:p>
            <a:pPr lvl="1"/>
            <a:r>
              <a:rPr lang="en-US" sz="2400" dirty="0"/>
              <a:t>Stores at the nodes ranges of indices instead of substrings</a:t>
            </a:r>
          </a:p>
          <a:p>
            <a:pPr lvl="1"/>
            <a:r>
              <a:rPr lang="en-US" sz="2400" dirty="0"/>
              <a:t>Uses O(s) space instead of O(n), where s is the number of strings in the array</a:t>
            </a:r>
          </a:p>
          <a:p>
            <a:pPr lvl="1"/>
            <a:r>
              <a:rPr lang="en-US" sz="2400" dirty="0"/>
              <a:t>Serves as an auxiliary index structure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/>
          <a:p>
            <a:fld id="{2A37E0F4-566E-41D8-AF75-837CDCBC4C8C}" type="datetime1">
              <a:rPr lang="en-US"/>
              <a:pPr/>
              <a:t>4/11/2018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99" y="4419600"/>
            <a:ext cx="3837401" cy="1619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EF0129"/>
            </a:solidFill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Representation (2)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019800"/>
            <a:ext cx="2133600" cy="457200"/>
          </a:xfrm>
        </p:spPr>
        <p:txBody>
          <a:bodyPr/>
          <a:lstStyle/>
          <a:p>
            <a:fld id="{2A37E0F4-566E-41D8-AF75-837CDCBC4C8C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133600" cy="457200"/>
          </a:xfrm>
        </p:spPr>
        <p:txBody>
          <a:bodyPr/>
          <a:lstStyle/>
          <a:p>
            <a:fld id="{9D30F936-B5BE-4AC5-B195-C75C2C15E175}" type="slidenum">
              <a:rPr lang="en-US"/>
              <a:pPr/>
              <a:t>101</a:t>
            </a:fld>
            <a:endParaRPr lang="en-US" dirty="0"/>
          </a:p>
        </p:txBody>
      </p:sp>
      <p:graphicFrame>
        <p:nvGraphicFramePr>
          <p:cNvPr id="1870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425095"/>
              </p:ext>
            </p:extLst>
          </p:nvPr>
        </p:nvGraphicFramePr>
        <p:xfrm>
          <a:off x="1704910" y="1069010"/>
          <a:ext cx="6145213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54" name="VISIO" r:id="rId4" imgW="6144480" imgH="1545480" progId="">
                  <p:embed/>
                </p:oleObj>
              </mc:Choice>
              <mc:Fallback>
                <p:oleObj name="VISIO" r:id="rId4" imgW="6144480" imgH="15454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10" y="1069010"/>
                        <a:ext cx="6145213" cy="15462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0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71138"/>
              </p:ext>
            </p:extLst>
          </p:nvPr>
        </p:nvGraphicFramePr>
        <p:xfrm>
          <a:off x="614394" y="4732052"/>
          <a:ext cx="815340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55" name="VISIO" r:id="rId6" imgW="6810480" imgH="1704600" progId="">
                  <p:embed/>
                </p:oleObj>
              </mc:Choice>
              <mc:Fallback>
                <p:oleObj name="VISIO" r:id="rId6" imgW="6810480" imgH="1704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94" y="4732052"/>
                        <a:ext cx="8153400" cy="204152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78531" y="48957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376" y="5454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9488" y="601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49156" y="55182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72353" y="60122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2316" y="606816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ll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407271"/>
              </p:ext>
            </p:extLst>
          </p:nvPr>
        </p:nvGraphicFramePr>
        <p:xfrm>
          <a:off x="1005616" y="2681788"/>
          <a:ext cx="7543800" cy="208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256" name="VISIO" r:id="rId8" imgW="7153200" imgH="3057120" progId="">
                  <p:embed/>
                </p:oleObj>
              </mc:Choice>
              <mc:Fallback>
                <p:oleObj name="VISIO" r:id="rId8" imgW="7153200" imgH="30571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16" y="2681788"/>
                        <a:ext cx="7543800" cy="208179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6571" y="4459832"/>
            <a:ext cx="2103053" cy="107721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(index, beginning character position, ending character position)</a:t>
            </a:r>
          </a:p>
        </p:txBody>
      </p:sp>
    </p:spTree>
    <p:extLst>
      <p:ext uri="{BB962C8B-B14F-4D97-AF65-F5344CB8AC3E}">
        <p14:creationId xmlns:p14="http://schemas.microsoft.com/office/powerpoint/2010/main" val="23672032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Tries </a:t>
            </a:r>
          </a:p>
        </p:txBody>
      </p:sp>
      <p:sp>
        <p:nvSpPr>
          <p:cNvPr id="1866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Another application of tries is when the strings of a collection are all suffices of a string X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+mn-ea"/>
                <a:cs typeface="+mn-cs"/>
              </a:rPr>
              <a:t>Called a suffix </a:t>
            </a:r>
            <a:r>
              <a:rPr lang="en-US" sz="3200" dirty="0" err="1">
                <a:ea typeface="+mn-ea"/>
                <a:cs typeface="+mn-cs"/>
              </a:rPr>
              <a:t>trie</a:t>
            </a:r>
            <a:r>
              <a:rPr lang="en-US" sz="3200" dirty="0">
                <a:ea typeface="+mn-ea"/>
                <a:cs typeface="+mn-cs"/>
              </a:rPr>
              <a:t> (ordered tree), suffix tree or position tree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+mn-ea"/>
                <a:cs typeface="+mn-cs"/>
              </a:rPr>
              <a:t>Rule: No suffix is a prefix of another suffix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71E1-E1C1-4568-A994-B858928AEFA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85BA-DDCD-43EA-ACDB-F1ABD064198F}" type="slidenum">
              <a:rPr lang="en-US"/>
              <a:pPr/>
              <a:t>102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114800"/>
            <a:ext cx="23812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Trie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FCA8-C35F-43C9-A252-AF596C26BE4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DA3-6B2E-4BA6-81FC-6649CDAB95B0}" type="slidenum">
              <a:rPr lang="en-US"/>
              <a:pPr/>
              <a:t>103</a:t>
            </a:fld>
            <a:endParaRPr lang="en-US"/>
          </a:p>
        </p:txBody>
      </p:sp>
      <p:graphicFrame>
        <p:nvGraphicFramePr>
          <p:cNvPr id="1872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20489"/>
              </p:ext>
            </p:extLst>
          </p:nvPr>
        </p:nvGraphicFramePr>
        <p:xfrm>
          <a:off x="533400" y="29718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8501" name="VISIO" r:id="rId4" imgW="5000040" imgH="1447200" progId="">
                  <p:embed/>
                </p:oleObj>
              </mc:Choice>
              <mc:Fallback>
                <p:oleObj name="VISIO" r:id="rId4" imgW="5000040" imgH="1447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8001000" cy="230028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15200" y="6172200"/>
            <a:ext cx="1608133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Figure 12.13a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r>
              <a:rPr lang="en-US" dirty="0"/>
              <a:t>The following shows the suffix trie for the eight suffices of minimize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Compact</a:t>
            </a:r>
            <a:r>
              <a:rPr lang="en-US" dirty="0"/>
              <a:t> Suffix Trie  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FCA8-C35F-43C9-A252-AF596C26BE4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B5DA3-6B2E-4BA6-81FC-6649CDAB95B0}" type="slidenum">
              <a:rPr lang="en-US"/>
              <a:pPr/>
              <a:t>104</a:t>
            </a:fld>
            <a:endParaRPr lang="en-US"/>
          </a:p>
        </p:txBody>
      </p:sp>
      <p:pic>
        <p:nvPicPr>
          <p:cNvPr id="2295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895600"/>
            <a:ext cx="7245001" cy="273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295813" name="Object 5" descr="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211817"/>
              </p:ext>
            </p:extLst>
          </p:nvPr>
        </p:nvGraphicFramePr>
        <p:xfrm>
          <a:off x="3047999" y="1676400"/>
          <a:ext cx="385078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975" name="VISIO" r:id="rId5" imgW="1955160" imgH="504000" progId="">
                  <p:embed/>
                </p:oleObj>
              </mc:Choice>
              <mc:Fallback>
                <p:oleObj name="VISIO" r:id="rId5" imgW="1955160" imgH="504000" progId="">
                  <p:embed/>
                  <p:pic>
                    <p:nvPicPr>
                      <p:cNvPr id="0" name="Picture 11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7999" y="1676400"/>
                        <a:ext cx="3850783" cy="9906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00800" y="4648200"/>
            <a:ext cx="1608133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Figure 12.13b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1981200"/>
            <a:ext cx="78739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Given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551" y="5778965"/>
            <a:ext cx="8605946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Draw the compact suffice trie for </a:t>
            </a:r>
            <a:r>
              <a:rPr lang="en-US" dirty="0" err="1">
                <a:solidFill>
                  <a:srgbClr val="FFFF00"/>
                </a:solidFill>
              </a:rPr>
              <a:t>abaabas</a:t>
            </a:r>
            <a:r>
              <a:rPr lang="en-US" dirty="0">
                <a:solidFill>
                  <a:srgbClr val="FFFF00"/>
                </a:solidFill>
              </a:rPr>
              <a:t> (construct the un-compressed </a:t>
            </a:r>
            <a:r>
              <a:rPr lang="en-US" dirty="0" err="1">
                <a:solidFill>
                  <a:srgbClr val="FFFF00"/>
                </a:solidFill>
              </a:rPr>
              <a:t>Trie</a:t>
            </a:r>
            <a:r>
              <a:rPr lang="en-US" dirty="0">
                <a:solidFill>
                  <a:srgbClr val="FFFF00"/>
                </a:solidFill>
              </a:rPr>
              <a:t> first)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Suffix Trie</a:t>
            </a:r>
          </a:p>
        </p:txBody>
      </p:sp>
      <p:sp>
        <p:nvSpPr>
          <p:cNvPr id="1866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Can be used efficiently of perform pattern matching queries on a text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One can determine whether a pattern P is a substring to by trying to trace a path associated with P within the suffix trie</a:t>
            </a:r>
          </a:p>
          <a:p>
            <a:pPr lvl="2">
              <a:lnSpc>
                <a:spcPct val="90000"/>
              </a:lnSpc>
            </a:pPr>
            <a:r>
              <a:rPr lang="en-US" sz="2800" dirty="0"/>
              <a:t>P is a substring of a string if and only if such a path can be traced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71E1-E1C1-4568-A994-B858928AEFA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85BA-DDCD-43EA-ACDB-F1ABD064198F}" type="slidenum">
              <a:rPr lang="en-US"/>
              <a:pPr/>
              <a:t>105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64" y="4305300"/>
            <a:ext cx="3525748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Suffix Tries</a:t>
            </a:r>
          </a:p>
        </p:txBody>
      </p:sp>
      <p:sp>
        <p:nvSpPr>
          <p:cNvPr id="18749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198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+mj-lt"/>
              </a:rPr>
              <a:t>Compact representation of the suffix trie for a string </a:t>
            </a:r>
            <a:r>
              <a:rPr lang="en-US" sz="2800" b="1" dirty="0">
                <a:latin typeface="+mj-lt"/>
              </a:rPr>
              <a:t>X</a:t>
            </a:r>
            <a:r>
              <a:rPr lang="en-US" altLang="en-US" sz="2800" dirty="0">
                <a:latin typeface="+mj-lt"/>
              </a:rPr>
              <a:t> of size </a:t>
            </a:r>
            <a:r>
              <a:rPr lang="en-US" sz="2800" b="1" dirty="0">
                <a:latin typeface="+mj-lt"/>
              </a:rPr>
              <a:t>n</a:t>
            </a:r>
            <a:r>
              <a:rPr lang="en-US" altLang="en-US" sz="2800" dirty="0">
                <a:latin typeface="+mj-lt"/>
              </a:rPr>
              <a:t> from an alphabet of size </a:t>
            </a:r>
            <a:r>
              <a:rPr lang="en-US" sz="2800" b="1" dirty="0">
                <a:latin typeface="+mj-lt"/>
              </a:rPr>
              <a:t>d</a:t>
            </a:r>
            <a:endParaRPr lang="en-US" sz="2800" b="1" dirty="0">
              <a:solidFill>
                <a:schemeClr val="accent2"/>
              </a:solidFill>
              <a:latin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Uses </a:t>
            </a:r>
            <a:r>
              <a:rPr lang="en-US" altLang="en-US" sz="2400" b="1" dirty="0">
                <a:latin typeface="+mj-lt"/>
              </a:rPr>
              <a:t>O</a:t>
            </a:r>
            <a:r>
              <a:rPr lang="en-US" altLang="en-US" sz="2400" dirty="0">
                <a:latin typeface="+mj-lt"/>
              </a:rPr>
              <a:t>(</a:t>
            </a:r>
            <a:r>
              <a:rPr lang="en-US" altLang="en-US" sz="2400" b="1" dirty="0">
                <a:latin typeface="+mj-lt"/>
              </a:rPr>
              <a:t>n</a:t>
            </a:r>
            <a:r>
              <a:rPr lang="en-US" altLang="en-US" sz="2400" dirty="0">
                <a:latin typeface="+mj-lt"/>
              </a:rPr>
              <a:t>) space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Supports arbitrary pattern matching queries in </a:t>
            </a:r>
            <a:r>
              <a:rPr lang="en-US" sz="2400" b="1" dirty="0">
                <a:latin typeface="+mj-lt"/>
              </a:rPr>
              <a:t>X</a:t>
            </a:r>
            <a:r>
              <a:rPr lang="en-US" altLang="en-US" sz="2400" dirty="0">
                <a:latin typeface="+mj-lt"/>
              </a:rPr>
              <a:t> in </a:t>
            </a:r>
            <a:r>
              <a:rPr lang="en-US" altLang="en-US" sz="2400" b="1" dirty="0">
                <a:latin typeface="+mj-lt"/>
              </a:rPr>
              <a:t>O</a:t>
            </a:r>
            <a:r>
              <a:rPr lang="en-US" altLang="en-US" sz="2400" dirty="0">
                <a:latin typeface="+mj-lt"/>
              </a:rPr>
              <a:t>(</a:t>
            </a:r>
            <a:r>
              <a:rPr lang="en-US" altLang="en-US" sz="2400" b="1" dirty="0">
                <a:latin typeface="+mj-lt"/>
              </a:rPr>
              <a:t>dm</a:t>
            </a:r>
            <a:r>
              <a:rPr lang="en-US" altLang="en-US" sz="2400" dirty="0">
                <a:latin typeface="+mj-lt"/>
              </a:rPr>
              <a:t>) time, where </a:t>
            </a:r>
            <a:r>
              <a:rPr lang="en-US" altLang="en-US" sz="2400" b="1" dirty="0">
                <a:latin typeface="+mj-lt"/>
              </a:rPr>
              <a:t>m</a:t>
            </a:r>
            <a:r>
              <a:rPr lang="en-US" altLang="en-US" sz="2400" dirty="0">
                <a:latin typeface="+mj-lt"/>
              </a:rPr>
              <a:t> is the size of the pattern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+mj-lt"/>
              </a:rPr>
              <a:t>Can be constructed in </a:t>
            </a:r>
            <a:r>
              <a:rPr lang="en-US" altLang="en-US" sz="2400" b="1" dirty="0">
                <a:latin typeface="+mj-lt"/>
              </a:rPr>
              <a:t>O</a:t>
            </a:r>
            <a:r>
              <a:rPr lang="en-US" altLang="en-US" sz="2400" dirty="0">
                <a:latin typeface="+mj-lt"/>
              </a:rPr>
              <a:t>(</a:t>
            </a:r>
            <a:r>
              <a:rPr lang="en-US" altLang="en-US" sz="2400" b="1" dirty="0">
                <a:latin typeface="+mj-lt"/>
              </a:rPr>
              <a:t>n</a:t>
            </a:r>
            <a:r>
              <a:rPr lang="en-US" altLang="en-US" sz="2400" dirty="0">
                <a:latin typeface="+mj-lt"/>
              </a:rPr>
              <a:t>) time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D5AB-65A6-413B-AF54-7F5C2978B890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32855-AEAD-4E65-AB2D-9408800C7206}" type="slidenum">
              <a:rPr lang="en-US"/>
              <a:pPr/>
              <a:t>106</a:t>
            </a:fld>
            <a:endParaRPr lang="en-US"/>
          </a:p>
        </p:txBody>
      </p:sp>
      <p:graphicFrame>
        <p:nvGraphicFramePr>
          <p:cNvPr id="1874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38426"/>
              </p:ext>
            </p:extLst>
          </p:nvPr>
        </p:nvGraphicFramePr>
        <p:xfrm>
          <a:off x="1066800" y="4191000"/>
          <a:ext cx="7596188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88" name="VISIO" r:id="rId4" imgW="5076000" imgH="1361160" progId="">
                  <p:embed/>
                </p:oleObj>
              </mc:Choice>
              <mc:Fallback>
                <p:oleObj name="VISIO" r:id="rId4" imgW="5076000" imgH="13611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7596188" cy="2036763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949" name="Object 5"/>
          <p:cNvGraphicFramePr>
            <a:graphicFrameLocks noChangeAspect="1"/>
          </p:cNvGraphicFramePr>
          <p:nvPr/>
        </p:nvGraphicFramePr>
        <p:xfrm>
          <a:off x="3352800" y="3352800"/>
          <a:ext cx="29432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89" name="VISIO" r:id="rId6" imgW="1955160" imgH="504000" progId="">
                  <p:embed/>
                </p:oleObj>
              </mc:Choice>
              <mc:Fallback>
                <p:oleObj name="VISIO" r:id="rId6" imgW="1955160" imgH="5040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2943225" cy="757238"/>
                      </a:xfrm>
                      <a:prstGeom prst="rect">
                        <a:avLst/>
                      </a:prstGeom>
                      <a:blipFill dpi="0" rotWithShape="0">
                        <a:blip r:embed="rId8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String Methods Illustrated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A8F6DE-24E0-4199-AA8D-DACE712B7A82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31422" y="1242312"/>
            <a:ext cx="3823483" cy="46166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Let S = ‘abcdefghijklmnop”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846679"/>
              </p:ext>
            </p:extLst>
          </p:nvPr>
        </p:nvGraphicFramePr>
        <p:xfrm>
          <a:off x="1814312" y="1905000"/>
          <a:ext cx="5805688" cy="420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88" name="Worksheet" r:id="rId5" imgW="3171757" imgH="2295457" progId="Excel.Sheet.12">
                  <p:embed/>
                </p:oleObj>
              </mc:Choice>
              <mc:Fallback>
                <p:oleObj name="Worksheet" r:id="rId5" imgW="3171757" imgH="2295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4312" y="1905000"/>
                        <a:ext cx="5805688" cy="4201714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0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790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Dynamic Programming</a:t>
            </a:r>
          </a:p>
        </p:txBody>
      </p:sp>
      <p:pic>
        <p:nvPicPr>
          <p:cNvPr id="1907715" name="Picture 3" descr="j01989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680905"/>
            <a:ext cx="3352800" cy="328672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0600" y="5029200"/>
            <a:ext cx="7696200" cy="7078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Solving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79144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>
            <a:noAutofit/>
          </a:bodyPr>
          <a:lstStyle/>
          <a:p>
            <a:r>
              <a:rPr lang="en-US" sz="4400" dirty="0"/>
              <a:t>Dynamic Programming</a:t>
            </a:r>
          </a:p>
        </p:txBody>
      </p:sp>
      <p:sp>
        <p:nvSpPr>
          <p:cNvPr id="192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Applies to a problem that at first seems to require a lot of time (possibly exponential) to solve but can be solved in polynomial time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5372-BDFD-49CC-B7BE-DA27ED5A7C45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3492-EE88-4E16-98E4-CE7E4A458DED}" type="slidenum">
              <a:rPr lang="en-US"/>
              <a:pPr/>
              <a:t>13</a:t>
            </a:fld>
            <a:endParaRPr lang="en-US"/>
          </a:p>
        </p:txBody>
      </p:sp>
      <p:pic>
        <p:nvPicPr>
          <p:cNvPr id="1792001" name="Picture 1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916" y="3429000"/>
            <a:ext cx="4967177" cy="2925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26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Subsequences</a:t>
            </a:r>
          </a:p>
        </p:txBody>
      </p:sp>
      <p:sp>
        <p:nvSpPr>
          <p:cNvPr id="193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95400"/>
            <a:ext cx="7772400" cy="4419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FF00"/>
                </a:solidFill>
              </a:rPr>
              <a:t>subsequence</a:t>
            </a:r>
            <a:r>
              <a:rPr lang="en-US" dirty="0"/>
              <a:t> of a character string x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…x</a:t>
            </a:r>
            <a:r>
              <a:rPr lang="en-US" baseline="-25000" dirty="0"/>
              <a:t>n-1</a:t>
            </a:r>
            <a:r>
              <a:rPr lang="en-US" dirty="0"/>
              <a:t> is a string of the form x</a:t>
            </a:r>
            <a:r>
              <a:rPr lang="en-US" baseline="-25000" dirty="0"/>
              <a:t>i1</a:t>
            </a:r>
            <a:r>
              <a:rPr lang="en-US" dirty="0"/>
              <a:t>x</a:t>
            </a:r>
            <a:r>
              <a:rPr lang="en-US" baseline="-25000" dirty="0"/>
              <a:t>i2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ik</a:t>
            </a:r>
            <a:r>
              <a:rPr lang="en-US" dirty="0"/>
              <a:t>  where </a:t>
            </a:r>
            <a:r>
              <a:rPr lang="en-US" dirty="0" err="1"/>
              <a:t>i</a:t>
            </a:r>
            <a:r>
              <a:rPr lang="en-US" sz="2000" dirty="0" err="1"/>
              <a:t>j</a:t>
            </a:r>
            <a:r>
              <a:rPr lang="en-US" dirty="0"/>
              <a:t> &lt; i</a:t>
            </a:r>
            <a:r>
              <a:rPr lang="en-US" sz="2000" dirty="0"/>
              <a:t>j+1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the same as substring </a:t>
            </a:r>
          </a:p>
          <a:p>
            <a:r>
              <a:rPr lang="en-US" dirty="0"/>
              <a:t>Given string: ABCDEFGHIJK</a:t>
            </a:r>
          </a:p>
          <a:p>
            <a:pPr lvl="1"/>
            <a:r>
              <a:rPr lang="en-US" dirty="0"/>
              <a:t>Subsequence: ACEGIJK</a:t>
            </a:r>
          </a:p>
          <a:p>
            <a:pPr lvl="1"/>
            <a:r>
              <a:rPr lang="en-US" dirty="0"/>
              <a:t>Subsequence: DFGHK</a:t>
            </a:r>
          </a:p>
          <a:p>
            <a:pPr lvl="1"/>
            <a:r>
              <a:rPr lang="en-US" dirty="0"/>
              <a:t>Not subsequence: DAGH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FF94-A712-4705-BCE5-78A9175CC6CC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D20AB-35D9-4EE2-BD15-3F6342AC56D9}" type="slidenum">
              <a:rPr lang="en-US"/>
              <a:pPr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4724400"/>
            <a:ext cx="21907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95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Longest Common Subsequence Problem</a:t>
            </a:r>
          </a:p>
        </p:txBody>
      </p:sp>
      <p:sp>
        <p:nvSpPr>
          <p:cNvPr id="193229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70526"/>
            <a:ext cx="8077200" cy="49778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two strings X and 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longest common subsequence (LCS) problem is to find a longest subsequence common to both X and Y</a:t>
            </a:r>
          </a:p>
          <a:p>
            <a:pPr>
              <a:lnSpc>
                <a:spcPct val="90000"/>
              </a:lnSpc>
            </a:pPr>
            <a:r>
              <a:rPr lang="en-US" dirty="0"/>
              <a:t>Has applicability to DNA similarity testing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Alphabet is {A,C,G,T}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Particular piece of DNA might be  AATTGCCTTTTAAAAA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30CE-B3E3-43E1-B455-F4997CA4B13A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B7B-D0A3-4C7C-9BC6-CD288C54443F}" type="slidenum">
              <a:rPr lang="en-US"/>
              <a:pPr/>
              <a:t>15</a:t>
            </a:fld>
            <a:endParaRPr lang="en-US"/>
          </a:p>
        </p:txBody>
      </p:sp>
      <p:pic>
        <p:nvPicPr>
          <p:cNvPr id="178995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0396" y="4724400"/>
            <a:ext cx="2645003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7280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The Longest Common Subsequence (LCS) Example</a:t>
            </a:r>
          </a:p>
        </p:txBody>
      </p:sp>
      <p:sp>
        <p:nvSpPr>
          <p:cNvPr id="193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ABCDEFG and XZACKDFWGH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ACDFG is the longest common subsequence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30CE-B3E3-43E1-B455-F4997CA4B13A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C5B7B-D0A3-4C7C-9BC6-CD288C54443F}" type="slidenum">
              <a:rPr lang="en-US"/>
              <a:pPr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3166688"/>
            <a:ext cx="5029200" cy="304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Dynamic Programming Definitions</a:t>
            </a:r>
          </a:p>
        </p:txBody>
      </p:sp>
      <p:sp>
        <p:nvSpPr>
          <p:cNvPr id="193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Simple sub-problems</a:t>
            </a:r>
            <a:r>
              <a:rPr lang="en-US" sz="3000" b="1" dirty="0">
                <a:solidFill>
                  <a:schemeClr val="tx2"/>
                </a:solidFill>
              </a:rPr>
              <a:t>:</a:t>
            </a:r>
            <a:r>
              <a:rPr lang="en-US" sz="3000" dirty="0"/>
              <a:t> the sub-problems can be defined in terms of a few variables, such as j, k, l, m, and so on 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Sub-problem optimality</a:t>
            </a:r>
            <a:r>
              <a:rPr lang="en-US" sz="3000" b="1" dirty="0">
                <a:solidFill>
                  <a:schemeClr val="tx2"/>
                </a:solidFill>
              </a:rPr>
              <a:t>:</a:t>
            </a:r>
            <a:r>
              <a:rPr lang="en-US" sz="3000" dirty="0"/>
              <a:t> the global optimum value can be defined in terms of optimal sub-problems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Sub-problem overlap</a:t>
            </a:r>
            <a:r>
              <a:rPr lang="en-US" sz="3000" b="1" dirty="0">
                <a:solidFill>
                  <a:schemeClr val="tx2"/>
                </a:solidFill>
              </a:rPr>
              <a:t>:</a:t>
            </a:r>
            <a:r>
              <a:rPr lang="en-US" sz="3000" dirty="0"/>
              <a:t> the sub-problems are not independent, but instead they overlap (hence, should be constructed bottom-up)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EB05-B6BD-4576-ABB8-EA4D1FC3F3E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995E-1000-467E-B724-31929E147248}" type="slidenum">
              <a:rPr lang="en-US"/>
              <a:pPr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38" y="5255419"/>
            <a:ext cx="1376362" cy="13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FE93B-8CC2-466B-B234-C79BA6756E5C}" type="slidenum">
              <a:rPr lang="en-US"/>
              <a:pPr/>
              <a:t>18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000" dirty="0"/>
              <a:t>The Longest Common Subsequence (LCS) Problem 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382000" cy="3112532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dirty="0"/>
              <a:t>A Dynamic-Programming approach </a:t>
            </a:r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Define L[</a:t>
            </a:r>
            <a:r>
              <a:rPr lang="en-US" dirty="0" err="1"/>
              <a:t>i,j</a:t>
            </a:r>
            <a:r>
              <a:rPr lang="en-US" dirty="0"/>
              <a:t>] to be the length of the longest common subsequence of X[0..i] = x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3…</a:t>
            </a:r>
            <a:r>
              <a:rPr lang="en-US" dirty="0"/>
              <a:t>x</a:t>
            </a:r>
            <a:r>
              <a:rPr lang="en-US" baseline="-25000" dirty="0"/>
              <a:t>i </a:t>
            </a:r>
            <a:r>
              <a:rPr lang="en-US" dirty="0"/>
              <a:t>and Y[0..j]= y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3…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marL="781050" lvl="1" indent="-381000">
              <a:lnSpc>
                <a:spcPct val="90000"/>
              </a:lnSpc>
            </a:pPr>
            <a:r>
              <a:rPr lang="en-US" dirty="0"/>
              <a:t>Allow for -1 as an index, so L[-1,k] = 0 and L[k,-1]=0, to indicate that the null part of X or Y has </a:t>
            </a:r>
            <a:r>
              <a:rPr lang="en-US" dirty="0">
                <a:solidFill>
                  <a:srgbClr val="FFFF00"/>
                </a:solidFill>
              </a:rPr>
              <a:t>no match </a:t>
            </a:r>
            <a:r>
              <a:rPr lang="en-US" dirty="0"/>
              <a:t>with the other </a:t>
            </a:r>
          </a:p>
          <a:p>
            <a:pPr marL="781050" lvl="1" indent="-381000">
              <a:lnSpc>
                <a:spcPct val="90000"/>
              </a:lnSpc>
            </a:pPr>
            <a:endParaRPr lang="en-US" sz="2400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4705350"/>
            <a:ext cx="2962275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FE93B-8CC2-466B-B234-C79BA6756E5C}" type="slidenum">
              <a:rPr lang="en-US"/>
              <a:pPr/>
              <a:t>19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000" dirty="0"/>
              <a:t>The Longest Common Subsequence (LCS) Problem 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43000"/>
            <a:ext cx="8382000" cy="3112532"/>
          </a:xfrm>
        </p:spPr>
        <p:txBody>
          <a:bodyPr/>
          <a:lstStyle/>
          <a:p>
            <a:pPr marL="381000" indent="-381000">
              <a:lnSpc>
                <a:spcPct val="90000"/>
              </a:lnSpc>
            </a:pPr>
            <a:r>
              <a:rPr lang="en-US" sz="2800" dirty="0"/>
              <a:t>Then one defines L[</a:t>
            </a:r>
            <a:r>
              <a:rPr lang="en-US" sz="2800" dirty="0" err="1"/>
              <a:t>i,j</a:t>
            </a:r>
            <a:r>
              <a:rPr lang="en-US" sz="2800" dirty="0"/>
              <a:t>] in the general case as follows: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, then L[</a:t>
            </a:r>
            <a:r>
              <a:rPr lang="en-US" dirty="0" err="1"/>
              <a:t>i,j</a:t>
            </a:r>
            <a:r>
              <a:rPr lang="en-US" dirty="0"/>
              <a:t>] = L[i-1,j-1] + 1 (count  this match) </a:t>
            </a:r>
            <a:r>
              <a:rPr lang="en-US" dirty="0">
                <a:solidFill>
                  <a:srgbClr val="FFFF00"/>
                </a:solidFill>
              </a:rPr>
              <a:t>(Case 1 – last characters match)</a:t>
            </a:r>
          </a:p>
          <a:p>
            <a:pPr marL="1200150" lvl="2" indent="-3429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dirty="0"/>
              <a:t>If 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>
                <a:cs typeface="Tahoma" pitchFamily="34" charset="0"/>
              </a:rPr>
              <a:t>≠y</a:t>
            </a:r>
            <a:r>
              <a:rPr lang="en-US" baseline="-25000" dirty="0" err="1"/>
              <a:t>j</a:t>
            </a:r>
            <a:r>
              <a:rPr lang="en-US" dirty="0">
                <a:cs typeface="Tahoma" pitchFamily="34" charset="0"/>
              </a:rPr>
              <a:t>, then L[</a:t>
            </a:r>
            <a:r>
              <a:rPr lang="en-US" dirty="0" err="1">
                <a:cs typeface="Tahoma" pitchFamily="34" charset="0"/>
              </a:rPr>
              <a:t>i,j</a:t>
            </a:r>
            <a:r>
              <a:rPr lang="en-US" dirty="0">
                <a:cs typeface="Tahoma" pitchFamily="34" charset="0"/>
              </a:rPr>
              <a:t>] = max{L[i-1,j], L[i,j-1]} (no match here) </a:t>
            </a:r>
            <a:r>
              <a:rPr lang="en-US" dirty="0">
                <a:solidFill>
                  <a:srgbClr val="FFFF00"/>
                </a:solidFill>
              </a:rPr>
              <a:t>(Case 2 – last characters do not match)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Note: </a:t>
            </a:r>
            <a:r>
              <a:rPr lang="en-US" dirty="0"/>
              <a:t>The algorithm stores only the L[</a:t>
            </a:r>
            <a:r>
              <a:rPr lang="en-US" dirty="0" err="1"/>
              <a:t>i,j</a:t>
            </a:r>
            <a:r>
              <a:rPr lang="en-US" dirty="0"/>
              <a:t>] values (not the matches)</a:t>
            </a:r>
          </a:p>
        </p:txBody>
      </p:sp>
      <p:pic>
        <p:nvPicPr>
          <p:cNvPr id="17414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18568" r="27777" b="64191"/>
          <a:stretch>
            <a:fillRect/>
          </a:stretch>
        </p:blipFill>
        <p:spPr>
          <a:xfrm>
            <a:off x="184646" y="4669467"/>
            <a:ext cx="8923937" cy="1600200"/>
          </a:xfrm>
          <a:noFill/>
        </p:spPr>
      </p:pic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2621498" y="4300194"/>
            <a:ext cx="1005403" cy="369332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Case 1: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996502" y="4288832"/>
            <a:ext cx="1005403" cy="369332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4472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8382000" cy="838200"/>
          </a:xfrm>
        </p:spPr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1515523" name="Rectangle 3"/>
          <p:cNvSpPr>
            <a:spLocks noChangeArrowheads="1"/>
          </p:cNvSpPr>
          <p:nvPr/>
        </p:nvSpPr>
        <p:spPr bwMode="auto">
          <a:xfrm>
            <a:off x="762000" y="19812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524" name="Rectangle 4"/>
          <p:cNvSpPr>
            <a:spLocks noChangeArrowheads="1"/>
          </p:cNvSpPr>
          <p:nvPr/>
        </p:nvSpPr>
        <p:spPr bwMode="auto">
          <a:xfrm>
            <a:off x="457200" y="17526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String operations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US" sz="4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Pattern matching algorithms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07301" y="2535205"/>
            <a:ext cx="2986398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The LCS Algorithm</a:t>
            </a:r>
          </a:p>
        </p:txBody>
      </p:sp>
      <p:sp>
        <p:nvSpPr>
          <p:cNvPr id="193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70768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Algorithm </a:t>
            </a:r>
            <a:r>
              <a:rPr lang="en-US" sz="2000" dirty="0">
                <a:solidFill>
                  <a:srgbClr val="FFFF00"/>
                </a:solidFill>
              </a:rPr>
              <a:t>LCS(</a:t>
            </a:r>
            <a:r>
              <a:rPr lang="en-US" sz="2000" i="1" dirty="0">
                <a:solidFill>
                  <a:srgbClr val="FFFF00"/>
                </a:solidFill>
              </a:rPr>
              <a:t>X,Y </a:t>
            </a:r>
            <a:r>
              <a:rPr lang="en-US" sz="2000" dirty="0">
                <a:solidFill>
                  <a:srgbClr val="FFFF00"/>
                </a:solidFill>
              </a:rPr>
              <a:t>):</a:t>
            </a:r>
            <a:r>
              <a:rPr lang="en-US" sz="2000" dirty="0"/>
              <a:t>		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Input:	</a:t>
            </a:r>
            <a:r>
              <a:rPr lang="en-US" sz="2000" dirty="0"/>
              <a:t>Strings </a:t>
            </a:r>
            <a:r>
              <a:rPr lang="en-US" sz="2000" i="1" dirty="0"/>
              <a:t>X </a:t>
            </a:r>
            <a:r>
              <a:rPr lang="en-US" sz="2000" dirty="0"/>
              <a:t>and </a:t>
            </a:r>
            <a:r>
              <a:rPr lang="en-US" sz="2000" i="1" dirty="0"/>
              <a:t>Y </a:t>
            </a:r>
            <a:r>
              <a:rPr lang="en-US" sz="2000" dirty="0"/>
              <a:t>with </a:t>
            </a:r>
            <a:r>
              <a:rPr lang="en-US" sz="2000" i="1" dirty="0"/>
              <a:t>n </a:t>
            </a:r>
            <a:r>
              <a:rPr lang="en-US" sz="2000" dirty="0"/>
              <a:t>and </a:t>
            </a:r>
            <a:r>
              <a:rPr lang="en-US" sz="2000" i="1" dirty="0"/>
              <a:t>m </a:t>
            </a:r>
            <a:r>
              <a:rPr lang="en-US" sz="2000" dirty="0"/>
              <a:t>elements, respectively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 dirty="0"/>
              <a:t>Output: </a:t>
            </a:r>
            <a:r>
              <a:rPr lang="en-US" sz="2000" dirty="0"/>
              <a:t>For </a:t>
            </a:r>
            <a:r>
              <a:rPr lang="en-US" sz="2000" i="1" dirty="0"/>
              <a:t>i </a:t>
            </a:r>
            <a:r>
              <a:rPr lang="en-US" sz="2000" dirty="0"/>
              <a:t>= 0,</a:t>
            </a:r>
            <a:r>
              <a:rPr lang="en-US" sz="2000" i="1" dirty="0"/>
              <a:t>…,n-</a:t>
            </a:r>
            <a:r>
              <a:rPr lang="en-US" sz="2000" dirty="0"/>
              <a:t>1, </a:t>
            </a:r>
            <a:r>
              <a:rPr lang="en-US" sz="2000" i="1" dirty="0"/>
              <a:t>j </a:t>
            </a:r>
            <a:r>
              <a:rPr lang="en-US" sz="2000" dirty="0"/>
              <a:t>= 0</a:t>
            </a:r>
            <a:r>
              <a:rPr lang="en-US" sz="2000" i="1" dirty="0"/>
              <a:t>,...,m-</a:t>
            </a:r>
            <a:r>
              <a:rPr lang="en-US" sz="2000" dirty="0"/>
              <a:t>1, the length </a:t>
            </a:r>
            <a:r>
              <a:rPr lang="en-US" sz="2000" i="1" dirty="0"/>
              <a:t>L</a:t>
            </a:r>
            <a:r>
              <a:rPr lang="en-US" sz="2000" dirty="0"/>
              <a:t>[</a:t>
            </a:r>
            <a:r>
              <a:rPr lang="en-US" sz="2000" i="1" dirty="0"/>
              <a:t>i, j</a:t>
            </a:r>
            <a:r>
              <a:rPr lang="en-US" sz="2000" dirty="0"/>
              <a:t>] of a longest string that is a subsequence of both the string </a:t>
            </a:r>
            <a:r>
              <a:rPr lang="en-US" sz="2000" i="1" dirty="0"/>
              <a:t>X</a:t>
            </a:r>
            <a:r>
              <a:rPr lang="en-US" sz="2000" dirty="0"/>
              <a:t>[0</a:t>
            </a:r>
            <a:r>
              <a:rPr lang="en-US" sz="2000" i="1" dirty="0"/>
              <a:t>..i</a:t>
            </a:r>
            <a:r>
              <a:rPr lang="en-US" sz="2000" dirty="0"/>
              <a:t>] = </a:t>
            </a:r>
            <a:r>
              <a:rPr lang="en-US" sz="2000" i="1" dirty="0"/>
              <a:t>x</a:t>
            </a:r>
            <a:r>
              <a:rPr lang="en-US" sz="2000" baseline="-25000" dirty="0"/>
              <a:t>0</a:t>
            </a:r>
            <a:r>
              <a:rPr lang="en-US" sz="2000" i="1" dirty="0"/>
              <a:t>x</a:t>
            </a:r>
            <a:r>
              <a:rPr lang="en-US" sz="2000" baseline="-25000" dirty="0"/>
              <a:t>1</a:t>
            </a:r>
            <a:r>
              <a:rPr lang="en-US" sz="2000" i="1" dirty="0"/>
              <a:t>x</a:t>
            </a:r>
            <a:r>
              <a:rPr lang="en-US" sz="2000" baseline="-25000" dirty="0"/>
              <a:t>2</a:t>
            </a:r>
            <a:r>
              <a:rPr lang="en-US" sz="2000" i="1" dirty="0"/>
              <a:t>…x</a:t>
            </a:r>
            <a:r>
              <a:rPr lang="en-US" sz="2000" i="1" baseline="-25000" dirty="0"/>
              <a:t>i  </a:t>
            </a:r>
            <a:r>
              <a:rPr lang="en-US" sz="2000" dirty="0"/>
              <a:t>and the string </a:t>
            </a:r>
            <a:r>
              <a:rPr lang="en-US" sz="2000" i="1" dirty="0"/>
              <a:t>Y </a:t>
            </a:r>
            <a:r>
              <a:rPr lang="en-US" sz="2000" dirty="0"/>
              <a:t>[0</a:t>
            </a:r>
            <a:r>
              <a:rPr lang="en-US" sz="2000" i="1" dirty="0"/>
              <a:t>.. j</a:t>
            </a:r>
            <a:r>
              <a:rPr lang="en-US" sz="2000" dirty="0"/>
              <a:t>] = </a:t>
            </a:r>
            <a:r>
              <a:rPr lang="en-US" sz="2000" i="1" dirty="0"/>
              <a:t>y</a:t>
            </a:r>
            <a:r>
              <a:rPr lang="en-US" sz="2000" baseline="-25000" dirty="0"/>
              <a:t>0</a:t>
            </a:r>
            <a:r>
              <a:rPr lang="en-US" sz="2000" i="1" dirty="0"/>
              <a:t>y</a:t>
            </a:r>
            <a:r>
              <a:rPr lang="en-US" sz="2000" baseline="-25000" dirty="0"/>
              <a:t>1</a:t>
            </a:r>
            <a:r>
              <a:rPr lang="en-US" sz="2000" i="1" dirty="0"/>
              <a:t>y</a:t>
            </a:r>
            <a:r>
              <a:rPr lang="en-US" sz="2000" baseline="-25000" dirty="0"/>
              <a:t>2</a:t>
            </a:r>
            <a:r>
              <a:rPr lang="en-US" sz="2000" i="1" dirty="0"/>
              <a:t>…</a:t>
            </a:r>
            <a:r>
              <a:rPr lang="en-US" sz="2000" i="1" dirty="0" err="1"/>
              <a:t>y</a:t>
            </a:r>
            <a:r>
              <a:rPr lang="en-US" sz="2000" i="1" baseline="-25000" dirty="0" err="1"/>
              <a:t>j</a:t>
            </a:r>
            <a:r>
              <a:rPr lang="en-US" sz="2000" i="1" dirty="0"/>
              <a:t>	</a:t>
            </a:r>
            <a:r>
              <a:rPr lang="en-US" sz="2000" dirty="0"/>
              <a:t>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for </a:t>
            </a:r>
            <a:r>
              <a:rPr lang="en-US" sz="2000" b="1" i="1" dirty="0"/>
              <a:t>i </a:t>
            </a:r>
            <a:r>
              <a:rPr lang="en-US" sz="2000" b="1" dirty="0"/>
              <a:t>=1 to </a:t>
            </a:r>
            <a:r>
              <a:rPr lang="en-US" sz="2000" b="1" i="1" dirty="0"/>
              <a:t>n-</a:t>
            </a:r>
            <a:r>
              <a:rPr lang="en-US" sz="2000" b="1" dirty="0"/>
              <a:t>1 do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L</a:t>
            </a:r>
            <a:r>
              <a:rPr lang="en-US" sz="2000" b="1" dirty="0"/>
              <a:t>[</a:t>
            </a:r>
            <a:r>
              <a:rPr lang="en-US" sz="2000" b="1" i="1" dirty="0"/>
              <a:t>i,-</a:t>
            </a:r>
            <a:r>
              <a:rPr lang="en-US" sz="2000" b="1" dirty="0"/>
              <a:t>1] = 0		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for </a:t>
            </a:r>
            <a:r>
              <a:rPr lang="en-US" sz="2000" b="1" i="1" dirty="0"/>
              <a:t>j </a:t>
            </a:r>
            <a:r>
              <a:rPr lang="en-US" sz="2000" b="1" dirty="0"/>
              <a:t>=0 to </a:t>
            </a:r>
            <a:r>
              <a:rPr lang="en-US" sz="2000" b="1" i="1" dirty="0"/>
              <a:t>m-</a:t>
            </a:r>
            <a:r>
              <a:rPr lang="en-US" sz="2000" b="1" dirty="0"/>
              <a:t>1 do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i="1" dirty="0"/>
              <a:t>	L</a:t>
            </a:r>
            <a:r>
              <a:rPr lang="en-US" sz="2000" b="1" dirty="0"/>
              <a:t>[-1</a:t>
            </a:r>
            <a:r>
              <a:rPr lang="en-US" sz="2000" b="1" i="1" dirty="0"/>
              <a:t>,j</a:t>
            </a:r>
            <a:r>
              <a:rPr lang="en-US" sz="2000" b="1" dirty="0"/>
              <a:t>]</a:t>
            </a:r>
            <a:r>
              <a:rPr lang="en-US" sz="2000" b="1" i="1" dirty="0"/>
              <a:t> </a:t>
            </a:r>
            <a:r>
              <a:rPr lang="en-US" sz="2000" b="1" dirty="0"/>
              <a:t>=</a:t>
            </a:r>
            <a:r>
              <a:rPr lang="en-US" sz="2000" b="1" i="1" dirty="0"/>
              <a:t> </a:t>
            </a:r>
            <a:r>
              <a:rPr lang="en-US" sz="2000" b="1" dirty="0"/>
              <a:t>0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for </a:t>
            </a:r>
            <a:r>
              <a:rPr lang="en-US" sz="2000" b="1" i="1" dirty="0"/>
              <a:t>i </a:t>
            </a:r>
            <a:r>
              <a:rPr lang="en-US" sz="2000" b="1" dirty="0"/>
              <a:t>=0 to </a:t>
            </a:r>
            <a:r>
              <a:rPr lang="en-US" sz="2000" b="1" i="1" dirty="0"/>
              <a:t>n-</a:t>
            </a:r>
            <a:r>
              <a:rPr lang="en-US" sz="2000" b="1" dirty="0"/>
              <a:t>1 do	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for </a:t>
            </a:r>
            <a:r>
              <a:rPr lang="en-US" sz="2000" b="1" i="1" dirty="0"/>
              <a:t>j </a:t>
            </a:r>
            <a:r>
              <a:rPr lang="en-US" sz="2000" b="1" dirty="0"/>
              <a:t>=0 to </a:t>
            </a:r>
            <a:r>
              <a:rPr lang="en-US" sz="2000" b="1" i="1" dirty="0"/>
              <a:t>m-</a:t>
            </a:r>
            <a:r>
              <a:rPr lang="en-US" sz="2000" b="1" dirty="0"/>
              <a:t>1 do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		</a:t>
            </a:r>
            <a:r>
              <a:rPr lang="en-US" sz="2000" b="1" dirty="0">
                <a:solidFill>
                  <a:srgbClr val="FFFF00"/>
                </a:solidFill>
              </a:rPr>
              <a:t>if </a:t>
            </a:r>
            <a:r>
              <a:rPr lang="en-US" sz="2000" b="1" i="1" dirty="0">
                <a:solidFill>
                  <a:srgbClr val="FFFF00"/>
                </a:solidFill>
              </a:rPr>
              <a:t>x</a:t>
            </a:r>
            <a:r>
              <a:rPr lang="en-US" sz="2000" b="1" i="1" baseline="-25000" dirty="0">
                <a:solidFill>
                  <a:srgbClr val="FFFF00"/>
                </a:solidFill>
              </a:rPr>
              <a:t>i</a:t>
            </a:r>
            <a:r>
              <a:rPr lang="en-US" sz="2000" b="1" i="1" dirty="0">
                <a:solidFill>
                  <a:srgbClr val="FFFF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= </a:t>
            </a:r>
            <a:r>
              <a:rPr lang="en-US" sz="2000" b="1" i="1" dirty="0" err="1">
                <a:solidFill>
                  <a:srgbClr val="FFFF00"/>
                </a:solidFill>
              </a:rPr>
              <a:t>y</a:t>
            </a:r>
            <a:r>
              <a:rPr lang="en-US" sz="2000" b="1" i="1" baseline="-25000" dirty="0" err="1">
                <a:solidFill>
                  <a:srgbClr val="FFFF00"/>
                </a:solidFill>
              </a:rPr>
              <a:t>j</a:t>
            </a:r>
            <a:r>
              <a:rPr lang="en-US" sz="2000" b="1" i="1" dirty="0">
                <a:solidFill>
                  <a:srgbClr val="FFFF00"/>
                </a:solidFill>
              </a:rPr>
              <a:t>  </a:t>
            </a:r>
            <a:r>
              <a:rPr lang="en-US" sz="2000" b="1" dirty="0">
                <a:solidFill>
                  <a:srgbClr val="FFFF00"/>
                </a:solidFill>
              </a:rPr>
              <a:t>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		</a:t>
            </a:r>
            <a:r>
              <a:rPr lang="en-US" sz="2000" b="1" i="1" dirty="0">
                <a:solidFill>
                  <a:srgbClr val="FFFF00"/>
                </a:solidFill>
              </a:rPr>
              <a:t>L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i="1" dirty="0">
                <a:solidFill>
                  <a:srgbClr val="FFFF00"/>
                </a:solidFill>
              </a:rPr>
              <a:t>i, j</a:t>
            </a:r>
            <a:r>
              <a:rPr lang="en-US" sz="2000" b="1" dirty="0">
                <a:solidFill>
                  <a:srgbClr val="FFFF00"/>
                </a:solidFill>
              </a:rPr>
              <a:t>] = </a:t>
            </a:r>
            <a:r>
              <a:rPr lang="en-US" sz="2000" b="1" i="1" dirty="0">
                <a:solidFill>
                  <a:srgbClr val="FFFF00"/>
                </a:solidFill>
              </a:rPr>
              <a:t>L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i="1" dirty="0">
                <a:solidFill>
                  <a:srgbClr val="FFFF00"/>
                </a:solidFill>
              </a:rPr>
              <a:t>i-</a:t>
            </a:r>
            <a:r>
              <a:rPr lang="en-US" sz="2000" b="1" dirty="0">
                <a:solidFill>
                  <a:srgbClr val="FFFF00"/>
                </a:solidFill>
              </a:rPr>
              <a:t>1</a:t>
            </a:r>
            <a:r>
              <a:rPr lang="en-US" sz="2000" b="1" i="1" dirty="0">
                <a:solidFill>
                  <a:srgbClr val="FFFF00"/>
                </a:solidFill>
              </a:rPr>
              <a:t>, j-</a:t>
            </a:r>
            <a:r>
              <a:rPr lang="en-US" sz="2000" b="1" dirty="0">
                <a:solidFill>
                  <a:srgbClr val="FFFF00"/>
                </a:solidFill>
              </a:rPr>
              <a:t>1] + 1 (count the match)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	else					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</a:rPr>
              <a:t>			</a:t>
            </a:r>
            <a:r>
              <a:rPr lang="en-US" sz="2000" b="1" i="1" dirty="0">
                <a:solidFill>
                  <a:srgbClr val="FFFF00"/>
                </a:solidFill>
              </a:rPr>
              <a:t>L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i="1" dirty="0">
                <a:solidFill>
                  <a:srgbClr val="FFFF00"/>
                </a:solidFill>
              </a:rPr>
              <a:t>i, j</a:t>
            </a:r>
            <a:r>
              <a:rPr lang="en-US" sz="2000" b="1" dirty="0">
                <a:solidFill>
                  <a:srgbClr val="FFFF00"/>
                </a:solidFill>
              </a:rPr>
              <a:t>] = max{</a:t>
            </a:r>
            <a:r>
              <a:rPr lang="en-US" sz="2000" b="1" i="1" dirty="0">
                <a:solidFill>
                  <a:srgbClr val="FFFF00"/>
                </a:solidFill>
              </a:rPr>
              <a:t>L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i="1" dirty="0">
                <a:solidFill>
                  <a:srgbClr val="FFFF00"/>
                </a:solidFill>
              </a:rPr>
              <a:t>i-</a:t>
            </a:r>
            <a:r>
              <a:rPr lang="en-US" sz="2000" b="1" dirty="0">
                <a:solidFill>
                  <a:srgbClr val="FFFF00"/>
                </a:solidFill>
              </a:rPr>
              <a:t>1</a:t>
            </a:r>
            <a:r>
              <a:rPr lang="en-US" sz="2000" b="1" i="1" dirty="0">
                <a:solidFill>
                  <a:srgbClr val="FFFF00"/>
                </a:solidFill>
              </a:rPr>
              <a:t>, j</a:t>
            </a:r>
            <a:r>
              <a:rPr lang="en-US" sz="2000" b="1" dirty="0">
                <a:solidFill>
                  <a:srgbClr val="FFFF00"/>
                </a:solidFill>
              </a:rPr>
              <a:t>] </a:t>
            </a:r>
            <a:r>
              <a:rPr lang="en-US" sz="2000" b="1" i="1" dirty="0">
                <a:solidFill>
                  <a:srgbClr val="FFFF00"/>
                </a:solidFill>
              </a:rPr>
              <a:t>, L</a:t>
            </a:r>
            <a:r>
              <a:rPr lang="en-US" sz="2000" b="1" dirty="0">
                <a:solidFill>
                  <a:srgbClr val="FFFF00"/>
                </a:solidFill>
              </a:rPr>
              <a:t>[</a:t>
            </a:r>
            <a:r>
              <a:rPr lang="en-US" sz="2000" b="1" i="1" dirty="0">
                <a:solidFill>
                  <a:srgbClr val="FFFF00"/>
                </a:solidFill>
              </a:rPr>
              <a:t>i, j-</a:t>
            </a:r>
            <a:r>
              <a:rPr lang="en-US" sz="2000" b="1" dirty="0">
                <a:solidFill>
                  <a:srgbClr val="FFFF00"/>
                </a:solidFill>
              </a:rPr>
              <a:t>1]}</a:t>
            </a:r>
            <a:r>
              <a:rPr lang="en-US" sz="2000" b="1" i="1" dirty="0">
                <a:solidFill>
                  <a:srgbClr val="FFFF00"/>
                </a:solidFill>
              </a:rPr>
              <a:t>	(no match)</a:t>
            </a:r>
            <a:r>
              <a:rPr lang="en-US" sz="2000" b="1" dirty="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/>
              <a:t>return array </a:t>
            </a:r>
            <a:r>
              <a:rPr lang="en-US" sz="2000" b="1" i="1" dirty="0"/>
              <a:t>L	</a:t>
            </a:r>
            <a:r>
              <a:rPr lang="en-US" sz="2000" b="1" i="1" dirty="0">
                <a:solidFill>
                  <a:srgbClr val="FFFF00"/>
                </a:solidFill>
              </a:rPr>
              <a:t>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4AC4-C4CD-41C6-8EA0-35C93C27F32D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6987-2544-44B7-A58D-FF96935F9394}" type="slidenum">
              <a:rPr lang="en-US"/>
              <a:pPr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08292"/>
            <a:ext cx="3200400" cy="17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2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1474630" y="3754191"/>
            <a:ext cx="304801" cy="3423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4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Visualizing the LCS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6BB2-2670-49F9-BE7D-8F8AC42506CC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1-A36D-4C0E-A80F-C18A22224392}" type="slidenum">
              <a:rPr lang="en-US"/>
              <a:pPr/>
              <a:t>21</a:t>
            </a:fld>
            <a:endParaRPr lang="en-US"/>
          </a:p>
        </p:txBody>
      </p:sp>
      <p:pic>
        <p:nvPicPr>
          <p:cNvPr id="2" name="Content Placeholder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80" y="1231005"/>
            <a:ext cx="8903439" cy="4800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9612" y="2341126"/>
            <a:ext cx="40427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G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</a:t>
            </a:r>
          </a:p>
          <a:p>
            <a:r>
              <a:rPr lang="en-US" sz="2200" dirty="0">
                <a:solidFill>
                  <a:srgbClr val="FF0000"/>
                </a:solidFill>
              </a:rPr>
              <a:t>C</a:t>
            </a:r>
          </a:p>
          <a:p>
            <a:r>
              <a:rPr lang="en-US" sz="2200" dirty="0">
                <a:solidFill>
                  <a:srgbClr val="FF0000"/>
                </a:solidFill>
              </a:rPr>
              <a:t>C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</a:t>
            </a:r>
          </a:p>
          <a:p>
            <a:r>
              <a:rPr lang="en-US" sz="2200" dirty="0">
                <a:solidFill>
                  <a:srgbClr val="FF0000"/>
                </a:solidFill>
              </a:rPr>
              <a:t>A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1662889" y="5631495"/>
            <a:ext cx="452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  G  A  T  A   </a:t>
            </a:r>
            <a:r>
              <a:rPr lang="en-US" sz="2000" dirty="0" err="1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 T  </a:t>
            </a:r>
            <a:r>
              <a:rPr lang="en-US" sz="2000" dirty="0" err="1">
                <a:solidFill>
                  <a:srgbClr val="FF0000"/>
                </a:solidFill>
              </a:rPr>
              <a:t>T</a:t>
            </a:r>
            <a:r>
              <a:rPr lang="en-US" sz="2000" dirty="0">
                <a:solidFill>
                  <a:srgbClr val="FF0000"/>
                </a:solidFill>
              </a:rPr>
              <a:t>  G   A  G  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474" y="197179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24335" y="56388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600" y="4419600"/>
            <a:ext cx="208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See Figure 12.2</a:t>
            </a:r>
          </a:p>
        </p:txBody>
      </p:sp>
    </p:spTree>
    <p:extLst>
      <p:ext uri="{BB962C8B-B14F-4D97-AF65-F5344CB8AC3E}">
        <p14:creationId xmlns:p14="http://schemas.microsoft.com/office/powerpoint/2010/main" val="160218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Performance of the LCS Algorithm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have two nested loops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outer one iterates </a:t>
            </a:r>
            <a:r>
              <a:rPr lang="en-US" i="1" dirty="0"/>
              <a:t>n</a:t>
            </a:r>
            <a:r>
              <a:rPr lang="en-US" dirty="0"/>
              <a:t> times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inner one iterates </a:t>
            </a:r>
            <a:r>
              <a:rPr lang="en-US" i="1" dirty="0"/>
              <a:t>m</a:t>
            </a:r>
            <a:r>
              <a:rPr lang="en-US" dirty="0"/>
              <a:t> times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constant amount of work is done inside each iteration of the inner loop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Thus, the total running time is </a:t>
            </a:r>
            <a:r>
              <a:rPr lang="en-US" dirty="0">
                <a:solidFill>
                  <a:srgbClr val="FFFF00"/>
                </a:solidFill>
              </a:rPr>
              <a:t>O(</a:t>
            </a:r>
            <a:r>
              <a:rPr lang="en-US" i="1" dirty="0">
                <a:solidFill>
                  <a:srgbClr val="FFFF00"/>
                </a:solidFill>
              </a:rPr>
              <a:t>nm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The answer is contained in L[</a:t>
            </a:r>
            <a:r>
              <a:rPr lang="en-US" dirty="0" err="1"/>
              <a:t>n,m</a:t>
            </a:r>
            <a:r>
              <a:rPr lang="en-US" dirty="0"/>
              <a:t>] (and the subsequence can be recovered from the L table)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See LCS example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22</a:t>
            </a:fld>
            <a:endParaRPr lang="en-US"/>
          </a:p>
        </p:txBody>
      </p:sp>
      <p:pic>
        <p:nvPicPr>
          <p:cNvPr id="1776641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7520" y="5143737"/>
            <a:ext cx="1606868" cy="1599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18216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648363"/>
              </p:ext>
            </p:extLst>
          </p:nvPr>
        </p:nvGraphicFramePr>
        <p:xfrm>
          <a:off x="757376" y="1447800"/>
          <a:ext cx="793975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57" name="VISIO" r:id="rId4" imgW="1949400" imgH="1377360" progId="">
                  <p:embed/>
                </p:oleObj>
              </mc:Choice>
              <mc:Fallback>
                <p:oleObj name="VISIO" r:id="rId4" imgW="1949400" imgH="137736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376" y="1447800"/>
                        <a:ext cx="7939750" cy="48768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Pattern Matching Problem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65412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/>
              <a:t>Given a text string T of length </a:t>
            </a:r>
            <a:r>
              <a:rPr lang="en-US" sz="3600" dirty="0">
                <a:solidFill>
                  <a:srgbClr val="FFFF00"/>
                </a:solidFill>
              </a:rPr>
              <a:t>n</a:t>
            </a:r>
            <a:r>
              <a:rPr lang="en-US" sz="3600" dirty="0"/>
              <a:t> and a pattern string P of length </a:t>
            </a:r>
            <a:r>
              <a:rPr lang="en-US" sz="3600" dirty="0">
                <a:solidFill>
                  <a:srgbClr val="FFFF00"/>
                </a:solidFill>
              </a:rPr>
              <a:t>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Determine if </a:t>
            </a:r>
            <a:r>
              <a:rPr lang="en-US" sz="3200" dirty="0">
                <a:solidFill>
                  <a:srgbClr val="FFFF00"/>
                </a:solidFill>
              </a:rPr>
              <a:t>P</a:t>
            </a:r>
            <a:r>
              <a:rPr lang="en-US" sz="3200" dirty="0"/>
              <a:t> is a substring of </a:t>
            </a:r>
            <a:r>
              <a:rPr lang="en-US" sz="3200" dirty="0">
                <a:solidFill>
                  <a:srgbClr val="FFFF00"/>
                </a:solidFill>
              </a:rPr>
              <a:t>T</a:t>
            </a:r>
            <a:r>
              <a:rPr lang="en-US" sz="32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24</a:t>
            </a:fld>
            <a:endParaRPr lang="en-US"/>
          </a:p>
        </p:txBody>
      </p:sp>
      <p:pic>
        <p:nvPicPr>
          <p:cNvPr id="1773570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0"/>
            <a:ext cx="57912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Brute-Force Pattern Matching</a:t>
            </a:r>
          </a:p>
        </p:txBody>
      </p:sp>
      <p:sp>
        <p:nvSpPr>
          <p:cNvPr id="18257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530725"/>
          </a:xfrm>
        </p:spPr>
        <p:txBody>
          <a:bodyPr>
            <a:noAutofit/>
          </a:bodyPr>
          <a:lstStyle/>
          <a:p>
            <a:r>
              <a:rPr lang="en-US" sz="2800" dirty="0"/>
              <a:t>The brute-force pattern matching algorithm compares the pattern P with the text T for each possible shift of P relative to T, until either</a:t>
            </a:r>
          </a:p>
          <a:p>
            <a:pPr lvl="1"/>
            <a:r>
              <a:rPr lang="en-US" dirty="0"/>
              <a:t>A match is found or all placements of the pattern have been tried</a:t>
            </a:r>
          </a:p>
          <a:p>
            <a:r>
              <a:rPr lang="en-US" sz="2800" dirty="0"/>
              <a:t>The brute-force pattern matching algorithm</a:t>
            </a:r>
          </a:p>
          <a:p>
            <a:pPr lvl="1"/>
            <a:r>
              <a:rPr lang="en-US" dirty="0"/>
              <a:t>Widespread usage</a:t>
            </a:r>
          </a:p>
          <a:p>
            <a:pPr lvl="1"/>
            <a:r>
              <a:rPr lang="en-US" dirty="0"/>
              <a:t>Not very efficient</a:t>
            </a:r>
            <a:endParaRPr lang="en-US" b="1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9702-FE81-455D-A2D0-963A6BF041B5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2F8EB81-E5E4-4F7B-9C66-865C23F756B5}" type="slidenum">
              <a:rPr lang="en-US"/>
              <a:pPr/>
              <a:t>25</a:t>
            </a:fld>
            <a:endParaRPr lang="en-US"/>
          </a:p>
        </p:txBody>
      </p:sp>
      <p:pic>
        <p:nvPicPr>
          <p:cNvPr id="2128897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2280" y="4800600"/>
            <a:ext cx="457312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019925" cy="1143000"/>
          </a:xfrm>
        </p:spPr>
        <p:txBody>
          <a:bodyPr/>
          <a:lstStyle/>
          <a:p>
            <a:r>
              <a:rPr lang="en-US" sz="3400" dirty="0">
                <a:effectLst/>
              </a:rPr>
              <a:t>One Approach to the LCS Problem</a:t>
            </a:r>
          </a:p>
        </p:txBody>
      </p:sp>
      <p:sp>
        <p:nvSpPr>
          <p:cNvPr id="193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4648200"/>
          </a:xfrm>
        </p:spPr>
        <p:txBody>
          <a:bodyPr/>
          <a:lstStyle/>
          <a:p>
            <a:r>
              <a:rPr lang="en-US" sz="2800" dirty="0"/>
              <a:t>The brute-force solution  </a:t>
            </a:r>
          </a:p>
          <a:p>
            <a:pPr lvl="1"/>
            <a:r>
              <a:rPr lang="en-US" dirty="0"/>
              <a:t>Enumerates all subsequences of T</a:t>
            </a:r>
          </a:p>
          <a:p>
            <a:pPr lvl="1"/>
            <a:r>
              <a:rPr lang="en-US" dirty="0"/>
              <a:t>Tests which ones are also subsequences of P</a:t>
            </a:r>
          </a:p>
          <a:p>
            <a:pPr lvl="1"/>
            <a:r>
              <a:rPr lang="en-US" dirty="0"/>
              <a:t>Picks the longest one </a:t>
            </a:r>
          </a:p>
          <a:p>
            <a:r>
              <a:rPr lang="en-US" sz="2800" dirty="0"/>
              <a:t>The brute-force solution analysis:</a:t>
            </a:r>
          </a:p>
          <a:p>
            <a:pPr lvl="1"/>
            <a:r>
              <a:rPr lang="en-US" dirty="0"/>
              <a:t>If T is of length n, then it has </a:t>
            </a:r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b="1" baseline="30000" dirty="0">
                <a:solidFill>
                  <a:srgbClr val="FFFF00"/>
                </a:solidFill>
              </a:rPr>
              <a:t>n</a:t>
            </a:r>
            <a:r>
              <a:rPr lang="en-US" dirty="0"/>
              <a:t> subsequences</a:t>
            </a:r>
            <a:endParaRPr lang="en-US" sz="3200" dirty="0"/>
          </a:p>
          <a:p>
            <a:pPr lvl="1"/>
            <a:r>
              <a:rPr lang="en-US" dirty="0"/>
              <a:t>This is an exponential-time algorithm!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EB05-B6BD-4576-ABB8-EA4D1FC3F3E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C995E-1000-467E-B724-31929E147248}" type="slidenum">
              <a:rPr lang="en-US"/>
              <a:pPr/>
              <a:t>26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953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5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Finding Divisors by Brute-Force  </a:t>
            </a:r>
          </a:p>
        </p:txBody>
      </p:sp>
      <p:sp>
        <p:nvSpPr>
          <p:cNvPr id="18257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brute-force algorithm to find the divisors of a natural number would enumerate all integers from 1 to the square root of n, and check whether each of them divides n without remainder 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9702-FE81-455D-A2D0-963A6BF041B5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2F8EB81-E5E4-4F7B-9C66-865C23F756B5}" type="slidenum">
              <a:rPr lang="en-US"/>
              <a:pPr/>
              <a:t>27</a:t>
            </a:fld>
            <a:endParaRPr lang="en-US"/>
          </a:p>
        </p:txBody>
      </p:sp>
      <p:pic>
        <p:nvPicPr>
          <p:cNvPr id="7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09236"/>
            <a:ext cx="2209800" cy="32694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Brute-Force Pattern Matching</a:t>
            </a:r>
          </a:p>
        </p:txBody>
      </p:sp>
      <p:sp>
        <p:nvSpPr>
          <p:cNvPr id="18257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Text search: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 (text)= </a:t>
            </a:r>
            <a:r>
              <a:rPr lang="en-US" dirty="0" err="1"/>
              <a:t>aaa</a:t>
            </a:r>
            <a:r>
              <a:rPr lang="en-US" dirty="0"/>
              <a:t> … ah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 (pattern) = </a:t>
            </a:r>
            <a:r>
              <a:rPr lang="en-US" dirty="0" err="1"/>
              <a:t>aaah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Looks for substrings of T that match P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9702-FE81-455D-A2D0-963A6BF041B5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2F8EB81-E5E4-4F7B-9C66-865C23F756B5}" type="slidenum">
              <a:rPr lang="en-US"/>
              <a:pPr/>
              <a:t>28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40" y="3636962"/>
            <a:ext cx="4646319" cy="24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Brute Force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6BB2-2670-49F9-BE7D-8F8AC42506CC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E8D1-A36D-4C0E-A80F-C18A22224392}" type="slidenum">
              <a:rPr lang="en-US"/>
              <a:pPr/>
              <a:t>29</a:t>
            </a:fld>
            <a:endParaRPr lang="en-US"/>
          </a:p>
        </p:txBody>
      </p:sp>
      <p:pic>
        <p:nvPicPr>
          <p:cNvPr id="1805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393443"/>
            <a:ext cx="7924800" cy="407876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9788" y="3120065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first character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8125" y="3660111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second character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8958" y="4184949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third character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75465" y="470978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 with the fourth character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41995" y="5109880"/>
            <a:ext cx="4644805" cy="40011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Is this correct?  See next page</a:t>
            </a:r>
          </a:p>
        </p:txBody>
      </p:sp>
    </p:spTree>
    <p:extLst>
      <p:ext uri="{BB962C8B-B14F-4D97-AF65-F5344CB8AC3E}">
        <p14:creationId xmlns:p14="http://schemas.microsoft.com/office/powerpoint/2010/main" val="160218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Strings  </a:t>
            </a:r>
          </a:p>
        </p:txBody>
      </p:sp>
      <p:sp>
        <p:nvSpPr>
          <p:cNvPr id="1823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A string is a sequence of characters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Examples of strings: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Java program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HTML document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DNA sequence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Digitized image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A4B-8684-4CD1-BA10-C7463AB0BA8E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C9038B7-487B-4B4F-9F1C-AD8F30EF339A}" type="slidenum">
              <a:rPr lang="en-US"/>
              <a:pPr/>
              <a:t>3</a:t>
            </a:fld>
            <a:endParaRPr lang="en-US" dirty="0"/>
          </a:p>
        </p:txBody>
      </p:sp>
      <p:pic>
        <p:nvPicPr>
          <p:cNvPr id="1823749" name="Picture 5" descr="j03096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902218"/>
            <a:ext cx="3729507" cy="26603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Example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383A-509C-4342-AE2E-51E2C13F2F1D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A8B0-DEFC-4DC6-AB6C-6E0D4CEBA932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202081"/>
              </p:ext>
            </p:extLst>
          </p:nvPr>
        </p:nvGraphicFramePr>
        <p:xfrm>
          <a:off x="453400" y="1219200"/>
          <a:ext cx="8233400" cy="484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005" name="Worksheet" r:id="rId5" imgW="7457961" imgH="4391015" progId="Excel.Sheet.12">
                  <p:embed/>
                </p:oleObj>
              </mc:Choice>
              <mc:Fallback>
                <p:oleObj name="Worksheet" r:id="rId5" imgW="7457961" imgH="439101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400" y="1219200"/>
                        <a:ext cx="8233400" cy="484750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07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Brute-Force Pattern Matching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9454-60DA-4A9C-9FD8-7674B2526D3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77FA432-806B-49FC-B05B-AFEB90D63B94}" type="slidenum">
              <a:rPr lang="en-US"/>
              <a:pPr/>
              <a:t>31</a:t>
            </a:fld>
            <a:endParaRPr lang="en-US"/>
          </a:p>
        </p:txBody>
      </p:sp>
      <p:sp>
        <p:nvSpPr>
          <p:cNvPr id="1852420" name="Text Box 4"/>
          <p:cNvSpPr txBox="1">
            <a:spLocks noChangeArrowheads="1"/>
          </p:cNvSpPr>
          <p:nvPr/>
        </p:nvSpPr>
        <p:spPr bwMode="auto">
          <a:xfrm>
            <a:off x="1524000" y="1088535"/>
            <a:ext cx="6553200" cy="5613845"/>
          </a:xfrm>
          <a:prstGeom prst="rect">
            <a:avLst/>
          </a:prstGeom>
          <a:solidFill>
            <a:srgbClr val="000000"/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FFFF00"/>
                </a:solidFill>
                <a:latin typeface="Times New Roman" pitchFamily="18" charset="0"/>
              </a:rPr>
              <a:t>BruteForceMatch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T, P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Input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text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T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of size 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and pattern </a:t>
            </a:r>
            <a:b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P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of size </a:t>
            </a:r>
            <a:r>
              <a:rPr lang="en-US" sz="2400" b="1" i="1" dirty="0">
                <a:latin typeface="Times New Roman" pitchFamily="18" charset="0"/>
              </a:rPr>
              <a:t>m</a:t>
            </a:r>
            <a:endParaRPr lang="en-US" sz="2400" dirty="0">
              <a:latin typeface="Times New Roman" pitchFamily="18" charset="0"/>
            </a:endParaRPr>
          </a:p>
          <a:p>
            <a:pPr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Output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starting index of a </a:t>
            </a:r>
            <a:b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	substring of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equal to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P 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or </a:t>
            </a:r>
            <a:r>
              <a:rPr lang="en-US" sz="240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/>
            </a:r>
            <a:b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</a:b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	if no such substring exists </a:t>
            </a: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for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to </a:t>
            </a:r>
            <a:r>
              <a:rPr lang="en-US" sz="2400" b="1" i="1" dirty="0">
                <a:latin typeface="Times New Roman" pitchFamily="18" charset="0"/>
              </a:rPr>
              <a:t>n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sz="2400" b="1" i="1" dirty="0">
                <a:latin typeface="Times New Roman" pitchFamily="18" charset="0"/>
              </a:rPr>
              <a:t> m</a:t>
            </a: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{ for each candidate in T } do</a:t>
            </a: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0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while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m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and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T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</a:rPr>
              <a:t>+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j</a:t>
            </a:r>
            <a:r>
              <a:rPr lang="en-US" sz="2400" u="sng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</a:rPr>
              <a:t>=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P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  <a:endParaRPr lang="en-US" sz="2400" dirty="0">
              <a:solidFill>
                <a:srgbClr val="FFFF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	if 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dirty="0">
                <a:solidFill>
                  <a:srgbClr val="FFFF00"/>
                </a:solidFill>
                <a:latin typeface="Symbol" pitchFamily="18" charset="2"/>
              </a:rPr>
              <a:t>=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m</a:t>
            </a: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return 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{match at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}</a:t>
            </a:r>
            <a:endParaRPr lang="en-US" sz="2400" b="1" i="1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}</a:t>
            </a:r>
          </a:p>
          <a:p>
            <a:pPr marL="342900" lvl="1" defTabSz="3429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>
                <a:solidFill>
                  <a:srgbClr val="FFFF00"/>
                </a:solidFill>
                <a:latin typeface="Times New Roman" pitchFamily="18" charset="0"/>
              </a:rPr>
              <a:t>return  -1</a:t>
            </a:r>
            <a:r>
              <a:rPr lang="en-US" sz="2400" b="1" i="1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{no match anywhere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79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Brute-Force Pattern Performance</a:t>
            </a:r>
          </a:p>
        </p:txBody>
      </p:sp>
      <p:sp>
        <p:nvSpPr>
          <p:cNvPr id="1825799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Simple algorithm - exhaustive search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Two nested loops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ea typeface="+mn-ea"/>
                <a:cs typeface="+mn-cs"/>
              </a:rPr>
              <a:t>Outer loop indexing through all possible starting indices of the pattern in the text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ea typeface="+mn-ea"/>
                <a:cs typeface="+mn-cs"/>
              </a:rPr>
              <a:t>Inner loop indexing through each character of the pattern comparing it to its potentially corresponding character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dirty="0"/>
              <a:t>Brute-force pattern matching runs in time O(nm) </a:t>
            </a:r>
          </a:p>
          <a:p>
            <a:pPr marL="342900" lvl="1" indent="-342900">
              <a:lnSpc>
                <a:spcPct val="90000"/>
              </a:lnSpc>
            </a:pPr>
            <a:endParaRPr lang="en-US" dirty="0">
              <a:ea typeface="+mn-ea"/>
              <a:cs typeface="+mn-cs"/>
            </a:endParaRPr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D9702-FE81-455D-A2D0-963A6BF041B5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2F8EB81-E5E4-4F7B-9C66-865C23F756B5}" type="slidenum">
              <a:rPr lang="en-US"/>
              <a:pPr/>
              <a:t>32</a:t>
            </a:fld>
            <a:endParaRPr lang="en-US"/>
          </a:p>
        </p:txBody>
      </p:sp>
      <p:pic>
        <p:nvPicPr>
          <p:cNvPr id="212275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853662"/>
            <a:ext cx="2743200" cy="17880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Boyer-Moore Algorithm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 is not always necessary to examine every character in </a:t>
            </a:r>
            <a:r>
              <a:rPr lang="en-US" dirty="0">
                <a:solidFill>
                  <a:srgbClr val="FFFF00"/>
                </a:solidFill>
              </a:rPr>
              <a:t>T</a:t>
            </a:r>
            <a:r>
              <a:rPr lang="en-US" dirty="0"/>
              <a:t> to locate a pattern 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 as a substring</a:t>
            </a:r>
          </a:p>
          <a:p>
            <a:pPr>
              <a:lnSpc>
                <a:spcPct val="90000"/>
              </a:lnSpc>
            </a:pPr>
            <a:r>
              <a:rPr lang="en-US" dirty="0"/>
              <a:t>Assumes the alphabet is finite</a:t>
            </a:r>
          </a:p>
          <a:p>
            <a:pPr>
              <a:lnSpc>
                <a:spcPct val="90000"/>
              </a:lnSpc>
            </a:pPr>
            <a:r>
              <a:rPr lang="en-US" dirty="0"/>
              <a:t>Best used when the pattern is relatively long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Ideal for searching words in documents</a:t>
            </a:r>
          </a:p>
          <a:p>
            <a:pPr>
              <a:lnSpc>
                <a:spcPct val="90000"/>
              </a:lnSpc>
            </a:pPr>
            <a:r>
              <a:rPr lang="en-US" dirty="0"/>
              <a:t>Improves the running time of the brute force method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Avoids comparisons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33</a:t>
            </a:fld>
            <a:endParaRPr lang="en-US"/>
          </a:p>
        </p:txBody>
      </p:sp>
      <p:pic>
        <p:nvPicPr>
          <p:cNvPr id="6" name="Picture 2" descr="C:\Users\jlebowitz\Desktop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06" y="5132942"/>
            <a:ext cx="2362200" cy="15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29296"/>
            <a:ext cx="8077200" cy="1143000"/>
          </a:xfrm>
        </p:spPr>
        <p:txBody>
          <a:bodyPr/>
          <a:lstStyle/>
          <a:p>
            <a:r>
              <a:rPr lang="en-US" sz="3600" dirty="0">
                <a:effectLst/>
              </a:rPr>
              <a:t>Boyer-Moore Algorithm Heuristics (1)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   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240406" y="1371600"/>
            <a:ext cx="89154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00"/>
                </a:solidFill>
              </a:rPr>
              <a:t>Looking-glass heuristic</a:t>
            </a:r>
            <a:endParaRPr lang="en-US" sz="36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200" dirty="0"/>
              <a:t>Begin the comparisons from the end of </a:t>
            </a:r>
            <a:r>
              <a:rPr lang="en-US" sz="3200" b="1" i="1" dirty="0">
                <a:solidFill>
                  <a:srgbClr val="FFFF00"/>
                </a:solidFill>
              </a:rPr>
              <a:t>P</a:t>
            </a:r>
            <a:r>
              <a:rPr lang="en-US" sz="3200" dirty="0"/>
              <a:t> (pattern) and move backwards to the front of </a:t>
            </a:r>
            <a:r>
              <a:rPr lang="en-US" sz="3200" b="1" i="1" dirty="0">
                <a:solidFill>
                  <a:srgbClr val="FFFF00"/>
                </a:solidFill>
              </a:rPr>
              <a:t>P</a:t>
            </a:r>
            <a:endParaRPr lang="en-US" sz="32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D49-4C9E-4C7B-ADAC-96D8F98C332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B165-9803-48F8-8D62-04BE0EF157E3}" type="slidenum">
              <a:rPr lang="en-US"/>
              <a:pPr/>
              <a:t>34</a:t>
            </a:fld>
            <a:endParaRPr lang="en-US"/>
          </a:p>
        </p:txBody>
      </p:sp>
      <p:pic>
        <p:nvPicPr>
          <p:cNvPr id="179916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6261" y="3352800"/>
            <a:ext cx="6985759" cy="3248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3903"/>
            <a:ext cx="8534400" cy="1143000"/>
          </a:xfrm>
        </p:spPr>
        <p:txBody>
          <a:bodyPr/>
          <a:lstStyle/>
          <a:p>
            <a:r>
              <a:rPr lang="en-US" sz="3600" dirty="0">
                <a:effectLst/>
              </a:rPr>
              <a:t>Boyer-Moore Algorithm Heuristics (2)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100793"/>
            <a:ext cx="8915400" cy="4876800"/>
          </a:xfrm>
          <a:noFill/>
        </p:spPr>
        <p:txBody>
          <a:bodyPr/>
          <a:lstStyle/>
          <a:p>
            <a:pPr marL="857250" lvl="1" indent="-457200">
              <a:lnSpc>
                <a:spcPct val="90000"/>
              </a:lnSpc>
            </a:pPr>
            <a:r>
              <a:rPr lang="en-US" sz="3600" dirty="0">
                <a:solidFill>
                  <a:srgbClr val="FFFF00"/>
                </a:solidFill>
              </a:rPr>
              <a:t>Character-jump heuristic</a:t>
            </a:r>
            <a:endParaRPr lang="en-US" sz="3600" dirty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3200" dirty="0"/>
              <a:t>When a mismatch occurs at T[</a:t>
            </a:r>
            <a:r>
              <a:rPr lang="en-US" sz="3200" dirty="0" err="1"/>
              <a:t>i</a:t>
            </a:r>
            <a:r>
              <a:rPr lang="en-US" sz="3200" dirty="0"/>
              <a:t>] = </a:t>
            </a:r>
            <a:r>
              <a:rPr lang="en-US" sz="3200" dirty="0">
                <a:solidFill>
                  <a:srgbClr val="FFFF00"/>
                </a:solidFill>
              </a:rPr>
              <a:t>c</a:t>
            </a:r>
            <a:r>
              <a:rPr lang="en-US" sz="3200" dirty="0"/>
              <a:t>  </a:t>
            </a:r>
          </a:p>
          <a:p>
            <a:pPr lvl="3">
              <a:lnSpc>
                <a:spcPct val="90000"/>
              </a:lnSpc>
            </a:pPr>
            <a:r>
              <a:rPr lang="en-US" sz="3200" dirty="0"/>
              <a:t> If </a:t>
            </a:r>
            <a:r>
              <a:rPr lang="en-US" sz="3200" dirty="0">
                <a:solidFill>
                  <a:srgbClr val="FFFF00"/>
                </a:solidFill>
              </a:rPr>
              <a:t>c</a:t>
            </a:r>
            <a:r>
              <a:rPr lang="en-US" sz="3200" dirty="0"/>
              <a:t> is not contained in P, then shift P completely past T[</a:t>
            </a:r>
            <a:r>
              <a:rPr lang="en-US" sz="3200" dirty="0" err="1"/>
              <a:t>i</a:t>
            </a:r>
            <a:r>
              <a:rPr lang="en-US" sz="3200" dirty="0"/>
              <a:t>] (for it cannot match any character in P)</a:t>
            </a:r>
          </a:p>
          <a:p>
            <a:pPr lvl="3">
              <a:lnSpc>
                <a:spcPct val="90000"/>
              </a:lnSpc>
            </a:pPr>
            <a:r>
              <a:rPr lang="en-US" sz="3200" dirty="0"/>
              <a:t> Otherwise shift P until an occurrence of </a:t>
            </a:r>
            <a:r>
              <a:rPr lang="en-US" sz="3200" dirty="0">
                <a:solidFill>
                  <a:srgbClr val="FFFF00"/>
                </a:solidFill>
              </a:rPr>
              <a:t>c</a:t>
            </a:r>
            <a:r>
              <a:rPr lang="en-US" sz="3200" dirty="0"/>
              <a:t> in P gets aligned with T[</a:t>
            </a:r>
            <a:r>
              <a:rPr lang="en-US" sz="3200" dirty="0" err="1"/>
              <a:t>i</a:t>
            </a:r>
            <a:r>
              <a:rPr lang="en-US" sz="3200" dirty="0"/>
              <a:t>]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D49-4C9E-4C7B-ADAC-96D8F98C332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B165-9803-48F8-8D62-04BE0EF157E3}" type="slidenum">
              <a:rPr lang="en-US"/>
              <a:pPr/>
              <a:t>35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4838700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21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last(c)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3352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defines a function called </a:t>
            </a:r>
            <a:r>
              <a:rPr lang="en-US" dirty="0">
                <a:solidFill>
                  <a:srgbClr val="FFFF00"/>
                </a:solidFill>
              </a:rPr>
              <a:t>last(c)</a:t>
            </a:r>
            <a:r>
              <a:rPr lang="en-US" dirty="0"/>
              <a:t> that takes a character from the alphabet and characterizes how far one may shift the pattern </a:t>
            </a:r>
            <a:r>
              <a:rPr lang="en-US" dirty="0">
                <a:solidFill>
                  <a:srgbClr val="FFFF00"/>
                </a:solidFill>
              </a:rPr>
              <a:t>P</a:t>
            </a:r>
            <a:r>
              <a:rPr lang="en-US" dirty="0"/>
              <a:t> if a character equal to </a:t>
            </a:r>
            <a:r>
              <a:rPr lang="en-US" dirty="0">
                <a:solidFill>
                  <a:srgbClr val="FFFF00"/>
                </a:solidFill>
              </a:rPr>
              <a:t>c</a:t>
            </a:r>
            <a:r>
              <a:rPr lang="en-US" dirty="0"/>
              <a:t> is found in the text that </a:t>
            </a:r>
            <a:r>
              <a:rPr lang="en-US" dirty="0">
                <a:solidFill>
                  <a:srgbClr val="FFFF00"/>
                </a:solidFill>
              </a:rPr>
              <a:t>does not </a:t>
            </a:r>
            <a:r>
              <a:rPr lang="en-US" dirty="0"/>
              <a:t>match the pattern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+mn-ea"/>
                <a:cs typeface="+mn-cs"/>
              </a:rPr>
              <a:t>If </a:t>
            </a:r>
            <a:r>
              <a:rPr lang="en-US" sz="3200" dirty="0">
                <a:solidFill>
                  <a:srgbClr val="FFFF00"/>
                </a:solidFill>
                <a:ea typeface="+mn-ea"/>
                <a:cs typeface="+mn-cs"/>
              </a:rPr>
              <a:t>c</a:t>
            </a:r>
            <a:r>
              <a:rPr lang="en-US" sz="3200" dirty="0">
                <a:ea typeface="+mn-ea"/>
                <a:cs typeface="+mn-cs"/>
              </a:rPr>
              <a:t> is in P, </a:t>
            </a:r>
            <a:r>
              <a:rPr lang="en-US" sz="3200" dirty="0">
                <a:solidFill>
                  <a:srgbClr val="FFFF00"/>
                </a:solidFill>
                <a:ea typeface="+mn-ea"/>
                <a:cs typeface="+mn-cs"/>
              </a:rPr>
              <a:t>last(c)</a:t>
            </a:r>
            <a:r>
              <a:rPr lang="en-US" sz="3200" dirty="0">
                <a:ea typeface="+mn-ea"/>
                <a:cs typeface="+mn-cs"/>
              </a:rPr>
              <a:t> is the index of the last (right most) occurrence of </a:t>
            </a:r>
            <a:r>
              <a:rPr lang="en-US" sz="3200" dirty="0">
                <a:solidFill>
                  <a:srgbClr val="FFFF00"/>
                </a:solidFill>
                <a:ea typeface="+mn-ea"/>
                <a:cs typeface="+mn-cs"/>
              </a:rPr>
              <a:t>c</a:t>
            </a:r>
            <a:r>
              <a:rPr lang="en-US" sz="3200" dirty="0">
                <a:ea typeface="+mn-ea"/>
                <a:cs typeface="+mn-cs"/>
              </a:rPr>
              <a:t> in P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+mn-ea"/>
                <a:cs typeface="+mn-cs"/>
              </a:rPr>
              <a:t>Otherwise </a:t>
            </a:r>
            <a:r>
              <a:rPr lang="en-US" sz="3200" dirty="0"/>
              <a:t>last(c) equals -1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D49-4C9E-4C7B-ADAC-96D8F98C332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B165-9803-48F8-8D62-04BE0EF157E3}" type="slidenum">
              <a:rPr lang="en-US"/>
              <a:pPr/>
              <a:t>36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48768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18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last(c)</a:t>
            </a:r>
          </a:p>
        </p:txBody>
      </p:sp>
      <p:sp>
        <p:nvSpPr>
          <p:cNvPr id="18278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86800" cy="3352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method for computing the table runs in O(m + size of the alphabet) time</a:t>
            </a:r>
            <a:r>
              <a:rPr lang="en-US" dirty="0">
                <a:solidFill>
                  <a:schemeClr val="tx2"/>
                </a:solidFill>
              </a:rPr>
              <a:t>	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42D49-4C9E-4C7B-ADAC-96D8F98C332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B165-9803-48F8-8D62-04BE0EF157E3}" type="slidenum">
              <a:rPr lang="en-US"/>
              <a:pPr/>
              <a:t>37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514600"/>
            <a:ext cx="3581400" cy="34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57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Boyer-Moore Algorithm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A652-BF2B-4446-B401-2FC66828B67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C30-1840-4170-AFCA-443F021A62FE}" type="slidenum">
              <a:rPr lang="en-US"/>
              <a:pPr/>
              <a:t>38</a:t>
            </a:fld>
            <a:endParaRPr lang="en-US"/>
          </a:p>
        </p:txBody>
      </p:sp>
      <p:sp>
        <p:nvSpPr>
          <p:cNvPr id="1831942" name="Text Box 6"/>
          <p:cNvSpPr txBox="1">
            <a:spLocks noChangeArrowheads="1"/>
          </p:cNvSpPr>
          <p:nvPr/>
        </p:nvSpPr>
        <p:spPr bwMode="auto">
          <a:xfrm>
            <a:off x="1828800" y="1371600"/>
            <a:ext cx="5943600" cy="4862870"/>
          </a:xfrm>
          <a:prstGeom prst="rect">
            <a:avLst/>
          </a:prstGeom>
          <a:solidFill>
            <a:srgbClr val="000000"/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Algorithm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b="1" i="1" dirty="0" err="1">
                <a:solidFill>
                  <a:srgbClr val="FFFF00"/>
                </a:solidFill>
                <a:latin typeface="+mj-lt"/>
              </a:rPr>
              <a:t>BoyerMooreMatch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(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T, P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compute function last</a:t>
            </a:r>
            <a:endParaRPr lang="en-US" sz="2000" dirty="0">
              <a:solidFill>
                <a:srgbClr val="FFFF00"/>
              </a:solidFill>
              <a:latin typeface="+mj-lt"/>
              <a:sym typeface="Symbol" pitchFamily="18" charset="2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	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i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m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-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1</a:t>
            </a:r>
            <a:endParaRPr lang="en-US" sz="2000" b="1" i="1" dirty="0">
              <a:solidFill>
                <a:srgbClr val="FFFF00"/>
              </a:solidFill>
              <a:latin typeface="+mj-lt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	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j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m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-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1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repeat </a:t>
            </a:r>
            <a:endParaRPr lang="en-US" sz="2000" b="1" i="1" dirty="0">
              <a:solidFill>
                <a:srgbClr val="FFFF00"/>
              </a:solidFill>
              <a:latin typeface="+mj-lt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	if 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T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[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i</a:t>
            </a:r>
            <a:r>
              <a:rPr lang="en-US" sz="2000" u="sng" dirty="0">
                <a:solidFill>
                  <a:srgbClr val="FFFF00"/>
                </a:solidFill>
                <a:latin typeface="+mj-lt"/>
              </a:rPr>
              <a:t>]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P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[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]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		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if  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j 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=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0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			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return  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i  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{ match at 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 }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+mj-lt"/>
              </a:rPr>
              <a:t>		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else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			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i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b="1" i="1" dirty="0" err="1">
                <a:solidFill>
                  <a:srgbClr val="FFFF00"/>
                </a:solidFill>
                <a:latin typeface="+mj-lt"/>
                <a:sym typeface="Symbol" pitchFamily="18" charset="2"/>
              </a:rPr>
              <a:t>i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-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			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j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 </a:t>
            </a:r>
            <a:r>
              <a:rPr lang="en-US" sz="20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j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-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+mj-lt"/>
              </a:rPr>
              <a:t>else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+mj-lt"/>
              </a:rPr>
              <a:t>		</a:t>
            </a:r>
            <a:r>
              <a:rPr lang="en-US" sz="2000" dirty="0">
                <a:latin typeface="+mj-lt"/>
              </a:rPr>
              <a:t>{ character-jump }</a:t>
            </a:r>
            <a:r>
              <a:rPr lang="en-US" sz="2000" dirty="0">
                <a:latin typeface="+mj-lt"/>
                <a:sym typeface="Symbol" pitchFamily="18" charset="2"/>
              </a:rPr>
              <a:t>	</a:t>
            </a:r>
            <a:endParaRPr lang="en-US" sz="2000" b="1" i="1" dirty="0">
              <a:latin typeface="+mj-lt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+mj-lt"/>
              </a:rPr>
              <a:t>		</a:t>
            </a:r>
            <a:r>
              <a:rPr lang="en-US" sz="2000" b="1" i="1" dirty="0">
                <a:latin typeface="+mj-lt"/>
              </a:rPr>
              <a:t>i </a:t>
            </a:r>
            <a:r>
              <a:rPr lang="en-US" sz="2000" dirty="0">
                <a:latin typeface="+mj-lt"/>
                <a:sym typeface="Symbol" pitchFamily="18" charset="2"/>
              </a:rPr>
              <a:t> </a:t>
            </a:r>
            <a:r>
              <a:rPr lang="en-US" sz="2000" b="1" i="1" dirty="0">
                <a:latin typeface="+mj-lt"/>
                <a:sym typeface="Symbol" pitchFamily="18" charset="2"/>
              </a:rPr>
              <a:t>i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+</a:t>
            </a:r>
            <a:r>
              <a:rPr lang="en-US" sz="2000" b="1" i="1" dirty="0">
                <a:latin typeface="+mj-lt"/>
              </a:rPr>
              <a:t> m </a:t>
            </a:r>
            <a:r>
              <a:rPr lang="en-US" sz="2000" dirty="0">
                <a:latin typeface="+mj-lt"/>
                <a:sym typeface="Symbol" pitchFamily="18" charset="2"/>
              </a:rPr>
              <a:t>– </a:t>
            </a:r>
            <a:r>
              <a:rPr lang="en-US" sz="2000" dirty="0">
                <a:latin typeface="+mj-lt"/>
              </a:rPr>
              <a:t>min(</a:t>
            </a:r>
            <a:r>
              <a:rPr lang="en-US" sz="2000" b="1" i="1" dirty="0">
                <a:latin typeface="+mj-lt"/>
              </a:rPr>
              <a:t>j</a:t>
            </a:r>
            <a:r>
              <a:rPr lang="en-US" sz="2000" dirty="0">
                <a:latin typeface="+mj-lt"/>
              </a:rPr>
              <a:t>, 1 + </a:t>
            </a:r>
            <a:r>
              <a:rPr lang="en-US" sz="2000" b="1" i="1" dirty="0">
                <a:latin typeface="+mj-lt"/>
              </a:rPr>
              <a:t>last(T[i]</a:t>
            </a:r>
            <a:r>
              <a:rPr lang="en-US" sz="2000" dirty="0">
                <a:latin typeface="+mj-lt"/>
              </a:rPr>
              <a:t>)</a:t>
            </a:r>
            <a:endParaRPr lang="en-US" sz="2000" b="1" i="1" dirty="0">
              <a:latin typeface="+mj-lt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+mj-lt"/>
              </a:rPr>
              <a:t>		</a:t>
            </a:r>
            <a:r>
              <a:rPr lang="en-US" sz="2000" b="1" i="1" dirty="0">
                <a:latin typeface="+mj-lt"/>
              </a:rPr>
              <a:t>j </a:t>
            </a:r>
            <a:r>
              <a:rPr lang="en-US" sz="2000" dirty="0">
                <a:latin typeface="+mj-lt"/>
                <a:sym typeface="Symbol" pitchFamily="18" charset="2"/>
              </a:rPr>
              <a:t> </a:t>
            </a:r>
            <a:r>
              <a:rPr lang="en-US" sz="2000" b="1" i="1" dirty="0">
                <a:latin typeface="+mj-lt"/>
                <a:sym typeface="Symbol" pitchFamily="18" charset="2"/>
              </a:rPr>
              <a:t>m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dirty="0">
                <a:latin typeface="+mj-lt"/>
                <a:sym typeface="Symbol" pitchFamily="18" charset="2"/>
              </a:rPr>
              <a:t>-</a:t>
            </a:r>
            <a:r>
              <a:rPr lang="en-US" sz="2000" b="1" i="1" dirty="0">
                <a:latin typeface="+mj-lt"/>
              </a:rPr>
              <a:t> </a:t>
            </a:r>
            <a:r>
              <a:rPr lang="en-US" sz="2000" dirty="0">
                <a:latin typeface="+mj-lt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until  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i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&gt; </a:t>
            </a:r>
            <a:r>
              <a:rPr lang="en-US" sz="2000" b="1" i="1" dirty="0">
                <a:solidFill>
                  <a:srgbClr val="FFFF00"/>
                </a:solidFill>
                <a:latin typeface="+mj-lt"/>
                <a:sym typeface="Symbol" pitchFamily="18" charset="2"/>
              </a:rPr>
              <a:t>n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-</a:t>
            </a:r>
            <a:r>
              <a:rPr lang="en-US" sz="20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+mj-lt"/>
              </a:rPr>
              <a:t>return  </a:t>
            </a:r>
            <a:r>
              <a:rPr lang="en-US" sz="2000" dirty="0">
                <a:solidFill>
                  <a:srgbClr val="FFFF00"/>
                </a:solidFill>
                <a:latin typeface="+mj-lt"/>
                <a:sym typeface="Symbol" pitchFamily="18" charset="2"/>
              </a:rPr>
              <a:t>-1 </a:t>
            </a:r>
            <a:r>
              <a:rPr lang="en-US" sz="2000" dirty="0">
                <a:solidFill>
                  <a:srgbClr val="FFFF00"/>
                </a:solidFill>
                <a:latin typeface="+mj-lt"/>
              </a:rPr>
              <a:t>{ no match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Boyer-Moore Algorithm Jumps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A652-BF2B-4446-B401-2FC66828B67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10C30-1840-4170-AFCA-443F021A62FE}" type="slidenum">
              <a:rPr lang="en-US"/>
              <a:pPr/>
              <a:t>39</a:t>
            </a:fld>
            <a:endParaRPr lang="en-US"/>
          </a:p>
        </p:txBody>
      </p:sp>
      <p:graphicFrame>
        <p:nvGraphicFramePr>
          <p:cNvPr id="1831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47716"/>
              </p:ext>
            </p:extLst>
          </p:nvPr>
        </p:nvGraphicFramePr>
        <p:xfrm>
          <a:off x="2875790" y="3764232"/>
          <a:ext cx="3310944" cy="217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90" name="VISIO" r:id="rId4" imgW="3105720" imgH="2043360" progId="">
                  <p:embed/>
                </p:oleObj>
              </mc:Choice>
              <mc:Fallback>
                <p:oleObj name="VISIO" r:id="rId4" imgW="3105720" imgH="204336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5790" y="3764232"/>
                        <a:ext cx="3310944" cy="217399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1940" name="Text Box 4"/>
          <p:cNvSpPr txBox="1">
            <a:spLocks noChangeArrowheads="1"/>
          </p:cNvSpPr>
          <p:nvPr/>
        </p:nvSpPr>
        <p:spPr bwMode="auto">
          <a:xfrm>
            <a:off x="589119" y="4242137"/>
            <a:ext cx="2103438" cy="1015663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Case 1: 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</a:rPr>
              <a:t>+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l</a:t>
            </a:r>
          </a:p>
          <a:p>
            <a:pPr algn="ctr" eaLnBrk="1" hangingPunct="1"/>
            <a:r>
              <a:rPr lang="en-US" sz="2000" b="1" dirty="0">
                <a:latin typeface="Times New Roman" pitchFamily="18" charset="0"/>
                <a:sym typeface="Symbol" pitchFamily="18" charset="2"/>
              </a:rPr>
              <a:t>Pattern is shifted  one unit </a:t>
            </a:r>
          </a:p>
        </p:txBody>
      </p:sp>
      <p:graphicFrame>
        <p:nvGraphicFramePr>
          <p:cNvPr id="1831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41663"/>
              </p:ext>
            </p:extLst>
          </p:nvPr>
        </p:nvGraphicFramePr>
        <p:xfrm>
          <a:off x="2872034" y="1380186"/>
          <a:ext cx="3314700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91" name="VISIO" r:id="rId6" imgW="3105720" imgH="2043360" progId="">
                  <p:embed/>
                </p:oleObj>
              </mc:Choice>
              <mc:Fallback>
                <p:oleObj name="VISIO" r:id="rId6" imgW="3105720" imgH="2043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034" y="1380186"/>
                        <a:ext cx="3314700" cy="217646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1945" name="Text Box 9"/>
          <p:cNvSpPr txBox="1">
            <a:spLocks noChangeArrowheads="1"/>
          </p:cNvSpPr>
          <p:nvPr/>
        </p:nvSpPr>
        <p:spPr bwMode="auto">
          <a:xfrm>
            <a:off x="435512" y="1854368"/>
            <a:ext cx="2103438" cy="1015663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Case 2: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</a:rPr>
              <a:t>+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2000" b="1" dirty="0">
                <a:solidFill>
                  <a:srgbClr val="FFFF00"/>
                </a:solidFill>
                <a:latin typeface="Symbol" pitchFamily="18" charset="2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j</a:t>
            </a:r>
          </a:p>
          <a:p>
            <a:pPr algn="ctr" eaLnBrk="1" hangingPunct="1"/>
            <a:r>
              <a:rPr lang="en-US" sz="2000" b="1" dirty="0">
                <a:latin typeface="Times New Roman" pitchFamily="18" charset="0"/>
                <a:sym typeface="Symbol" pitchFamily="18" charset="2"/>
              </a:rPr>
              <a:t>Pattern is shifted  j – 1 units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3152761"/>
            <a:ext cx="2351635" cy="1323439"/>
          </a:xfrm>
          <a:prstGeom prst="rect">
            <a:avLst/>
          </a:prstGeom>
          <a:solidFill>
            <a:srgbClr val="000000"/>
          </a:solidFill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where l = last(T[</a:t>
            </a:r>
            <a:r>
              <a:rPr lang="en-US" sz="2000" dirty="0" err="1">
                <a:solidFill>
                  <a:srgbClr val="FFFF00"/>
                </a:solidFill>
                <a:latin typeface="Tahoma" pitchFamily="34" charset="0"/>
              </a:rPr>
              <a:t>i</a:t>
            </a:r>
            <a:r>
              <a:rPr lang="en-US" sz="2000" dirty="0">
                <a:solidFill>
                  <a:srgbClr val="FFFF00"/>
                </a:solidFill>
                <a:latin typeface="Tahoma" pitchFamily="34" charset="0"/>
              </a:rPr>
              <a:t>]) and m is the length of the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Alphabet </a:t>
            </a:r>
          </a:p>
        </p:txBody>
      </p:sp>
      <p:sp>
        <p:nvSpPr>
          <p:cNvPr id="1823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 alphabet </a:t>
            </a:r>
            <a:r>
              <a:rPr lang="en-US" sz="3600" b="1" i="1" dirty="0">
                <a:solidFill>
                  <a:srgbClr val="FFFF00"/>
                </a:solidFill>
                <a:latin typeface="Symbol" pitchFamily="18" charset="2"/>
              </a:rPr>
              <a:t>S</a:t>
            </a:r>
            <a:r>
              <a:rPr lang="en-US" dirty="0"/>
              <a:t>  is the set of possible characters for a family of strings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 of alphabets: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ASCII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Unicode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{0, 1}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{A, C, G, T}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A4B-8684-4CD1-BA10-C7463AB0BA8E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C9038B7-487B-4B4F-9F1C-AD8F30EF339A}" type="slidenum">
              <a:rPr lang="en-US"/>
              <a:pPr/>
              <a:t>4</a:t>
            </a:fld>
            <a:endParaRPr lang="en-US" dirty="0"/>
          </a:p>
        </p:txBody>
      </p:sp>
      <p:pic>
        <p:nvPicPr>
          <p:cNvPr id="211046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03561"/>
            <a:ext cx="3962399" cy="2636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842"/>
            <a:ext cx="8229600" cy="1143000"/>
          </a:xfrm>
        </p:spPr>
        <p:txBody>
          <a:bodyPr/>
          <a:lstStyle/>
          <a:p>
            <a:r>
              <a:rPr lang="en-US" dirty="0"/>
              <a:t>Boyer-Moore Example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383A-509C-4342-AE2E-51E2C13F2F1D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A8B0-DEFC-4DC6-AB6C-6E0D4CEBA932}" type="slidenum">
              <a:rPr lang="en-US"/>
              <a:pPr/>
              <a:t>40</a:t>
            </a:fld>
            <a:endParaRPr lang="en-US"/>
          </a:p>
        </p:txBody>
      </p:sp>
      <p:graphicFrame>
        <p:nvGraphicFramePr>
          <p:cNvPr id="1833987" name="Object 3"/>
          <p:cNvGraphicFramePr>
            <a:graphicFrameLocks noChangeAspect="1"/>
          </p:cNvGraphicFramePr>
          <p:nvPr/>
        </p:nvGraphicFramePr>
        <p:xfrm>
          <a:off x="381000" y="1066800"/>
          <a:ext cx="8569459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990" name="VISIO" r:id="rId4" imgW="4799880" imgH="2266200" progId="">
                  <p:embed/>
                </p:oleObj>
              </mc:Choice>
              <mc:Fallback>
                <p:oleObj name="VISIO" r:id="rId4" imgW="4799880" imgH="2266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8569459" cy="4038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6490" y="5105400"/>
            <a:ext cx="8839200" cy="147732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lvl="2" algn="ctr">
              <a:lnSpc>
                <a:spcPct val="90000"/>
              </a:lnSpc>
            </a:pPr>
            <a:r>
              <a:rPr lang="en-US" sz="2400" dirty="0"/>
              <a:t>When a mismatch occurs at T[i] = </a:t>
            </a:r>
            <a:r>
              <a:rPr lang="en-US" sz="2400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  </a:t>
            </a:r>
          </a:p>
          <a:p>
            <a:pPr lvl="3" algn="ctr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b="1" i="1" dirty="0"/>
              <a:t>P </a:t>
            </a:r>
            <a:r>
              <a:rPr lang="en-US" sz="2400" dirty="0"/>
              <a:t>contains </a:t>
            </a:r>
            <a:r>
              <a:rPr lang="en-US" sz="2400" b="1" i="1" dirty="0">
                <a:solidFill>
                  <a:srgbClr val="FFFF00"/>
                </a:solidFill>
              </a:rPr>
              <a:t>c</a:t>
            </a:r>
            <a:r>
              <a:rPr lang="en-US" sz="2400" dirty="0"/>
              <a:t>, shift </a:t>
            </a:r>
            <a:r>
              <a:rPr lang="en-US" sz="2400" b="1" i="1" dirty="0"/>
              <a:t>P</a:t>
            </a:r>
            <a:r>
              <a:rPr lang="en-US" sz="2400" dirty="0"/>
              <a:t> to align the last occurrence of </a:t>
            </a:r>
            <a:r>
              <a:rPr lang="en-US" sz="2400" b="1" i="1" dirty="0">
                <a:solidFill>
                  <a:srgbClr val="FFFF00"/>
                </a:solidFill>
              </a:rPr>
              <a:t>c</a:t>
            </a:r>
            <a:r>
              <a:rPr lang="en-US" sz="2400" b="1" i="1" dirty="0"/>
              <a:t> </a:t>
            </a:r>
            <a:r>
              <a:rPr lang="en-US" sz="2400" dirty="0"/>
              <a:t>in </a:t>
            </a:r>
            <a:r>
              <a:rPr lang="en-US" sz="2400" b="1" i="1" dirty="0"/>
              <a:t>P </a:t>
            </a:r>
            <a:r>
              <a:rPr lang="en-US" sz="2400" dirty="0"/>
              <a:t>with </a:t>
            </a:r>
            <a:r>
              <a:rPr lang="en-US" sz="2400" b="1" i="1" dirty="0"/>
              <a:t>T</a:t>
            </a:r>
            <a:r>
              <a:rPr lang="en-US" sz="2400" dirty="0"/>
              <a:t>[</a:t>
            </a:r>
            <a:r>
              <a:rPr lang="en-US" sz="2400" b="1" i="1" dirty="0"/>
              <a:t>i</a:t>
            </a:r>
            <a:r>
              <a:rPr lang="en-US" sz="2400" dirty="0"/>
              <a:t>] </a:t>
            </a:r>
            <a:endParaRPr lang="en-US" sz="2400" b="1" i="1" dirty="0"/>
          </a:p>
          <a:p>
            <a:pPr lvl="3" algn="ctr">
              <a:lnSpc>
                <a:spcPct val="90000"/>
              </a:lnSpc>
            </a:pPr>
            <a:r>
              <a:rPr lang="en-US" sz="2400" dirty="0"/>
              <a:t>else, shift </a:t>
            </a:r>
            <a:r>
              <a:rPr lang="en-US" sz="2400" b="1" i="1" dirty="0"/>
              <a:t>P</a:t>
            </a:r>
            <a:r>
              <a:rPr lang="en-US" sz="2400" dirty="0"/>
              <a:t> to align </a:t>
            </a:r>
            <a:r>
              <a:rPr lang="en-US" sz="2400" b="1" i="1" dirty="0"/>
              <a:t>P</a:t>
            </a:r>
            <a:r>
              <a:rPr lang="en-US" sz="2400" dirty="0"/>
              <a:t>[0] with </a:t>
            </a:r>
            <a:r>
              <a:rPr lang="en-US" sz="2400" b="1" i="1" dirty="0"/>
              <a:t>T</a:t>
            </a:r>
            <a:r>
              <a:rPr lang="en-US" sz="2400" dirty="0"/>
              <a:t>[</a:t>
            </a:r>
            <a:r>
              <a:rPr lang="en-US" sz="2400" b="1" i="1" dirty="0"/>
              <a:t>i </a:t>
            </a:r>
            <a:r>
              <a:rPr lang="en-US" sz="2400" dirty="0"/>
              <a:t>+</a:t>
            </a:r>
            <a:r>
              <a:rPr lang="en-US" sz="1600" dirty="0"/>
              <a:t> </a:t>
            </a:r>
            <a:r>
              <a:rPr lang="en-US" sz="2400" dirty="0"/>
              <a:t>1]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8400" y="4495800"/>
            <a:ext cx="1981200" cy="3693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 next page</a:t>
            </a:r>
          </a:p>
        </p:txBody>
      </p:sp>
    </p:spTree>
    <p:extLst>
      <p:ext uri="{BB962C8B-B14F-4D97-AF65-F5344CB8AC3E}">
        <p14:creationId xmlns:p14="http://schemas.microsoft.com/office/powerpoint/2010/main" val="2786586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Boyer-Moore Example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383A-509C-4342-AE2E-51E2C13F2F1D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A8B0-DEFC-4DC6-AB6C-6E0D4CEBA932}" type="slidenum">
              <a:rPr lang="en-US"/>
              <a:pPr/>
              <a:t>41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38905"/>
            <a:ext cx="9130553" cy="2590800"/>
          </a:xfrm>
          <a:prstGeom prst="rect">
            <a:avLst/>
          </a:prstGeom>
          <a:solidFill>
            <a:schemeClr val="tx1"/>
          </a:solidFill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37191"/>
              </p:ext>
            </p:extLst>
          </p:nvPr>
        </p:nvGraphicFramePr>
        <p:xfrm>
          <a:off x="1828800" y="4568053"/>
          <a:ext cx="5237358" cy="668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007" name="Worksheet" r:id="rId6" imgW="3057620" imgH="390397" progId="Excel.Sheet.12">
                  <p:embed/>
                </p:oleObj>
              </mc:Choice>
              <mc:Fallback>
                <p:oleObj name="Worksheet" r:id="rId6" imgW="3057620" imgH="3903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4568053"/>
                        <a:ext cx="5237358" cy="66894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637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Boyer-Moore Example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383A-509C-4342-AE2E-51E2C13F2F1D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A8B0-DEFC-4DC6-AB6C-6E0D4CEBA932}" type="slidenum">
              <a:rPr lang="en-US"/>
              <a:pPr/>
              <a:t>42</a:t>
            </a:fld>
            <a:endParaRPr lang="en-US"/>
          </a:p>
        </p:txBody>
      </p:sp>
      <p:graphicFrame>
        <p:nvGraphicFramePr>
          <p:cNvPr id="1860611" name="Object 3"/>
          <p:cNvGraphicFramePr>
            <a:graphicFrameLocks noChangeAspect="1"/>
          </p:cNvGraphicFramePr>
          <p:nvPr/>
        </p:nvGraphicFramePr>
        <p:xfrm>
          <a:off x="287283" y="1295400"/>
          <a:ext cx="885671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74" name="VISIO" r:id="rId4" imgW="6447600" imgH="1834920" progId="">
                  <p:embed/>
                </p:oleObj>
              </mc:Choice>
              <mc:Fallback>
                <p:oleObj name="VISIO" r:id="rId4" imgW="6447600" imgH="183492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83" y="1295400"/>
                        <a:ext cx="8856717" cy="2438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3891566"/>
            <a:ext cx="8686800" cy="147732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lvl="2" algn="ctr">
              <a:lnSpc>
                <a:spcPct val="90000"/>
              </a:lnSpc>
            </a:pPr>
            <a:r>
              <a:rPr lang="en-US" sz="2400" dirty="0"/>
              <a:t>When a mismatch occurs at T[i] = c  </a:t>
            </a:r>
          </a:p>
          <a:p>
            <a:pPr lvl="3" algn="ctr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b="1" i="1" dirty="0"/>
              <a:t>P </a:t>
            </a:r>
            <a:r>
              <a:rPr lang="en-US" sz="2400" dirty="0"/>
              <a:t>contains </a:t>
            </a:r>
            <a:r>
              <a:rPr lang="en-US" sz="2400" b="1" i="1" dirty="0"/>
              <a:t>c</a:t>
            </a:r>
            <a:r>
              <a:rPr lang="en-US" sz="2400" dirty="0"/>
              <a:t>, shift </a:t>
            </a:r>
            <a:r>
              <a:rPr lang="en-US" sz="2400" b="1" i="1" dirty="0"/>
              <a:t>P</a:t>
            </a:r>
            <a:r>
              <a:rPr lang="en-US" sz="2400" dirty="0"/>
              <a:t> to align the last occurrence of </a:t>
            </a:r>
            <a:r>
              <a:rPr lang="en-US" sz="2400" b="1" i="1" dirty="0"/>
              <a:t>c </a:t>
            </a:r>
            <a:r>
              <a:rPr lang="en-US" sz="2400" dirty="0"/>
              <a:t>in </a:t>
            </a:r>
            <a:r>
              <a:rPr lang="en-US" sz="2400" b="1" i="1" dirty="0"/>
              <a:t>P </a:t>
            </a:r>
            <a:r>
              <a:rPr lang="en-US" sz="2400" dirty="0"/>
              <a:t>with </a:t>
            </a:r>
            <a:r>
              <a:rPr lang="en-US" sz="2400" b="1" i="1" dirty="0"/>
              <a:t>T</a:t>
            </a:r>
            <a:r>
              <a:rPr lang="en-US" sz="2400" dirty="0"/>
              <a:t>[</a:t>
            </a:r>
            <a:r>
              <a:rPr lang="en-US" sz="2400" b="1" i="1" dirty="0"/>
              <a:t>i</a:t>
            </a:r>
            <a:r>
              <a:rPr lang="en-US" sz="2400" dirty="0"/>
              <a:t>] </a:t>
            </a:r>
            <a:endParaRPr lang="en-US" sz="2400" b="1" i="1" dirty="0"/>
          </a:p>
          <a:p>
            <a:pPr lvl="3" algn="ctr">
              <a:lnSpc>
                <a:spcPct val="90000"/>
              </a:lnSpc>
            </a:pPr>
            <a:r>
              <a:rPr lang="en-US" sz="2400" dirty="0"/>
              <a:t>else, shift </a:t>
            </a:r>
            <a:r>
              <a:rPr lang="en-US" sz="2400" b="1" i="1" dirty="0"/>
              <a:t>P</a:t>
            </a:r>
            <a:r>
              <a:rPr lang="en-US" sz="2400" dirty="0"/>
              <a:t> to align </a:t>
            </a:r>
            <a:r>
              <a:rPr lang="en-US" sz="2400" b="1" i="1" dirty="0"/>
              <a:t>P</a:t>
            </a:r>
            <a:r>
              <a:rPr lang="en-US" sz="2400" dirty="0"/>
              <a:t>[0] with </a:t>
            </a:r>
            <a:r>
              <a:rPr lang="en-US" sz="2400" b="1" i="1" dirty="0"/>
              <a:t>T</a:t>
            </a:r>
            <a:r>
              <a:rPr lang="en-US" sz="2400" dirty="0"/>
              <a:t>[</a:t>
            </a:r>
            <a:r>
              <a:rPr lang="en-US" sz="2400" b="1" i="1" dirty="0"/>
              <a:t>i </a:t>
            </a:r>
            <a:r>
              <a:rPr lang="en-US" sz="2400" dirty="0"/>
              <a:t>+</a:t>
            </a:r>
            <a:r>
              <a:rPr lang="en-US" sz="1600" dirty="0"/>
              <a:t> </a:t>
            </a:r>
            <a:r>
              <a:rPr lang="en-US" sz="2400" dirty="0"/>
              <a:t>1]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Boyer-Moore Example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383A-509C-4342-AE2E-51E2C13F2F1D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A8B0-DEFC-4DC6-AB6C-6E0D4CEBA932}" type="slidenum">
              <a:rPr lang="en-US"/>
              <a:pPr/>
              <a:t>43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303948"/>
              </p:ext>
            </p:extLst>
          </p:nvPr>
        </p:nvGraphicFramePr>
        <p:xfrm>
          <a:off x="99700" y="1600200"/>
          <a:ext cx="8944598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031" name="Worksheet" r:id="rId5" imgW="7477057" imgH="3057457" progId="Excel.Sheet.12">
                  <p:embed/>
                </p:oleObj>
              </mc:Choice>
              <mc:Fallback>
                <p:oleObj name="Worksheet" r:id="rId5" imgW="7477057" imgH="3057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700" y="1600200"/>
                        <a:ext cx="8944598" cy="3657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79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Boyer-Moore Performance</a:t>
            </a:r>
          </a:p>
        </p:txBody>
      </p:sp>
      <p:sp>
        <p:nvSpPr>
          <p:cNvPr id="18360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9180" y="1143000"/>
            <a:ext cx="3810000" cy="4114800"/>
          </a:xfrm>
        </p:spPr>
        <p:txBody>
          <a:bodyPr/>
          <a:lstStyle/>
          <a:p>
            <a:r>
              <a:rPr lang="en-US" sz="2200" dirty="0"/>
              <a:t>Boyer-Moore’s algorithm runs in time </a:t>
            </a:r>
            <a:r>
              <a:rPr lang="en-US" sz="2200" b="1" i="1" dirty="0"/>
              <a:t>O</a:t>
            </a:r>
            <a:r>
              <a:rPr lang="en-US" sz="2200" dirty="0"/>
              <a:t>(</a:t>
            </a:r>
            <a:r>
              <a:rPr lang="en-US" sz="2200" b="1" i="1" dirty="0"/>
              <a:t>nm </a:t>
            </a:r>
            <a:r>
              <a:rPr lang="en-US" sz="2200" dirty="0"/>
              <a:t>+</a:t>
            </a:r>
            <a:r>
              <a:rPr lang="en-US" sz="2200" b="1" i="1" dirty="0"/>
              <a:t> s</a:t>
            </a:r>
            <a:r>
              <a:rPr lang="en-US" sz="2200" dirty="0"/>
              <a:t>)</a:t>
            </a:r>
          </a:p>
          <a:p>
            <a:pPr lvl="1"/>
            <a:r>
              <a:rPr lang="en-US" sz="1800" dirty="0"/>
              <a:t>s is the alphabet size</a:t>
            </a:r>
          </a:p>
          <a:p>
            <a:r>
              <a:rPr lang="en-US" sz="2200" dirty="0"/>
              <a:t>Example of worst case:</a:t>
            </a:r>
          </a:p>
          <a:p>
            <a:pPr lvl="1"/>
            <a:r>
              <a:rPr lang="en-US" sz="2200" b="1" i="1" dirty="0"/>
              <a:t>T </a:t>
            </a:r>
            <a:r>
              <a:rPr lang="en-US" sz="2200" dirty="0"/>
              <a:t>=</a:t>
            </a:r>
            <a:r>
              <a:rPr lang="en-US" sz="2200" b="1" i="1" dirty="0"/>
              <a:t> </a:t>
            </a:r>
            <a:r>
              <a:rPr lang="en-US" sz="2200" b="1" i="1" dirty="0" err="1"/>
              <a:t>aaa</a:t>
            </a:r>
            <a:r>
              <a:rPr lang="en-US" sz="2200" b="1" i="1" dirty="0"/>
              <a:t> … a</a:t>
            </a:r>
          </a:p>
          <a:p>
            <a:pPr lvl="1"/>
            <a:r>
              <a:rPr lang="en-US" sz="2200" b="1" i="1" dirty="0"/>
              <a:t>P </a:t>
            </a:r>
            <a:r>
              <a:rPr lang="en-US" sz="2200" dirty="0"/>
              <a:t>=</a:t>
            </a:r>
            <a:r>
              <a:rPr lang="en-US" sz="2200" b="1" i="1" dirty="0"/>
              <a:t> </a:t>
            </a:r>
            <a:r>
              <a:rPr lang="en-US" sz="2200" b="1" i="1" dirty="0" err="1"/>
              <a:t>baaa</a:t>
            </a:r>
            <a:endParaRPr lang="en-US" sz="2200" b="1" i="1" dirty="0"/>
          </a:p>
          <a:p>
            <a:r>
              <a:rPr lang="en-US" sz="2200" dirty="0"/>
              <a:t>The worst case may occur in images and DNA sequences but is unlikely in English text</a:t>
            </a:r>
          </a:p>
          <a:p>
            <a:r>
              <a:rPr lang="en-US" sz="2200" dirty="0"/>
              <a:t>Boyer-Moore’s algorithm is significantly faster than the brute-force algorithm on English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CF76-37C2-428B-93DC-FEEB3D319AB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CB1-CB98-4911-941A-30A30AFE51F0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836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803709"/>
              </p:ext>
            </p:extLst>
          </p:nvPr>
        </p:nvGraphicFramePr>
        <p:xfrm>
          <a:off x="4405648" y="1371600"/>
          <a:ext cx="4420499" cy="425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85" name="VISIO" r:id="rId4" imgW="2342520" imgH="2266200" progId="">
                  <p:embed/>
                </p:oleObj>
              </mc:Choice>
              <mc:Fallback>
                <p:oleObj name="VISIO" r:id="rId4" imgW="2342520" imgH="2266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648" y="1371600"/>
                        <a:ext cx="4420499" cy="42529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r>
              <a:rPr lang="en-US" dirty="0"/>
              <a:t>The KMP Algorithm</a:t>
            </a:r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BED9-250E-4315-A2D7-8088E5095F1F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18380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7848600" cy="4648200"/>
          </a:xfrm>
        </p:spPr>
        <p:txBody>
          <a:bodyPr/>
          <a:lstStyle/>
          <a:p>
            <a:r>
              <a:rPr lang="en-US" sz="2800" dirty="0"/>
              <a:t>Knuth-Morris-Pratt’s algorithm compares the pattern to the text in </a:t>
            </a:r>
            <a:r>
              <a:rPr lang="en-US" sz="2800" b="1" dirty="0">
                <a:solidFill>
                  <a:srgbClr val="FFFF00"/>
                </a:solidFill>
              </a:rPr>
              <a:t>left-to-right</a:t>
            </a:r>
            <a:r>
              <a:rPr lang="en-US" sz="2800" dirty="0">
                <a:solidFill>
                  <a:srgbClr val="FFFF00"/>
                </a:solidFill>
              </a:rPr>
              <a:t>,</a:t>
            </a:r>
            <a:r>
              <a:rPr lang="en-US" sz="2800" dirty="0"/>
              <a:t> but shifts the pattern more intelligently than the brute-force algorithm  </a:t>
            </a:r>
          </a:p>
        </p:txBody>
      </p:sp>
      <p:pic>
        <p:nvPicPr>
          <p:cNvPr id="213913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6700" y="2898052"/>
            <a:ext cx="4572000" cy="3380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153" name="Rectangle 73"/>
          <p:cNvSpPr>
            <a:spLocks noChangeArrowheads="1"/>
          </p:cNvSpPr>
          <p:nvPr/>
        </p:nvSpPr>
        <p:spPr bwMode="auto">
          <a:xfrm>
            <a:off x="5069132" y="2862262"/>
            <a:ext cx="4012300" cy="38068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3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r>
              <a:rPr lang="en-US" dirty="0"/>
              <a:t>The KMP Algorithm</a:t>
            </a:r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BED9-250E-4315-A2D7-8088E5095F1F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785" y="6288467"/>
            <a:ext cx="1926592" cy="380689"/>
          </a:xfrm>
        </p:spPr>
        <p:txBody>
          <a:bodyPr/>
          <a:lstStyle/>
          <a:p>
            <a:fld id="{958019C8-5173-44F1-A1AE-138EA81574AE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5019677" y="3104237"/>
            <a:ext cx="4012300" cy="3336320"/>
            <a:chOff x="2817" y="1536"/>
            <a:chExt cx="2799" cy="2524"/>
          </a:xfrm>
        </p:grpSpPr>
        <p:sp>
          <p:nvSpPr>
            <p:cNvPr id="1838084" name="Rectangle 4"/>
            <p:cNvSpPr>
              <a:spLocks noChangeArrowheads="1"/>
            </p:cNvSpPr>
            <p:nvPr/>
          </p:nvSpPr>
          <p:spPr bwMode="auto">
            <a:xfrm>
              <a:off x="4324" y="1536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85" name="Rectangle 5"/>
            <p:cNvSpPr>
              <a:spLocks noChangeArrowheads="1"/>
            </p:cNvSpPr>
            <p:nvPr/>
          </p:nvSpPr>
          <p:spPr bwMode="auto">
            <a:xfrm>
              <a:off x="4425" y="154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40458C"/>
                  </a:solidFill>
                  <a:latin typeface="Times New Roman" pitchFamily="18" charset="0"/>
                </a:rPr>
                <a:t>x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086" name="Rectangle 6"/>
            <p:cNvSpPr>
              <a:spLocks noChangeArrowheads="1"/>
            </p:cNvSpPr>
            <p:nvPr/>
          </p:nvSpPr>
          <p:spPr bwMode="auto">
            <a:xfrm>
              <a:off x="4424" y="2428"/>
              <a:ext cx="47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j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087" name="Line 7"/>
            <p:cNvSpPr>
              <a:spLocks noChangeShapeType="1"/>
            </p:cNvSpPr>
            <p:nvPr/>
          </p:nvSpPr>
          <p:spPr bwMode="auto">
            <a:xfrm>
              <a:off x="4324" y="1751"/>
              <a:ext cx="1" cy="114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88" name="Line 8"/>
            <p:cNvSpPr>
              <a:spLocks noChangeShapeType="1"/>
            </p:cNvSpPr>
            <p:nvPr/>
          </p:nvSpPr>
          <p:spPr bwMode="auto">
            <a:xfrm>
              <a:off x="4324" y="1936"/>
              <a:ext cx="1" cy="115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89" name="Line 9"/>
            <p:cNvSpPr>
              <a:spLocks noChangeShapeType="1"/>
            </p:cNvSpPr>
            <p:nvPr/>
          </p:nvSpPr>
          <p:spPr bwMode="auto">
            <a:xfrm>
              <a:off x="4324" y="2122"/>
              <a:ext cx="1" cy="115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0" name="Line 10"/>
            <p:cNvSpPr>
              <a:spLocks noChangeShapeType="1"/>
            </p:cNvSpPr>
            <p:nvPr/>
          </p:nvSpPr>
          <p:spPr bwMode="auto">
            <a:xfrm>
              <a:off x="4324" y="2308"/>
              <a:ext cx="1" cy="115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1" name="Line 11"/>
            <p:cNvSpPr>
              <a:spLocks noChangeShapeType="1"/>
            </p:cNvSpPr>
            <p:nvPr/>
          </p:nvSpPr>
          <p:spPr bwMode="auto">
            <a:xfrm>
              <a:off x="4324" y="2494"/>
              <a:ext cx="1" cy="114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2" name="Line 12"/>
            <p:cNvSpPr>
              <a:spLocks noChangeShapeType="1"/>
            </p:cNvSpPr>
            <p:nvPr/>
          </p:nvSpPr>
          <p:spPr bwMode="auto">
            <a:xfrm>
              <a:off x="4324" y="2680"/>
              <a:ext cx="1" cy="114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3" name="Line 13"/>
            <p:cNvSpPr>
              <a:spLocks noChangeShapeType="1"/>
            </p:cNvSpPr>
            <p:nvPr/>
          </p:nvSpPr>
          <p:spPr bwMode="auto">
            <a:xfrm>
              <a:off x="4324" y="2866"/>
              <a:ext cx="1" cy="114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4" name="Line 14"/>
            <p:cNvSpPr>
              <a:spLocks noChangeShapeType="1"/>
            </p:cNvSpPr>
            <p:nvPr/>
          </p:nvSpPr>
          <p:spPr bwMode="auto">
            <a:xfrm>
              <a:off x="4324" y="3052"/>
              <a:ext cx="1" cy="114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5" name="Line 15"/>
            <p:cNvSpPr>
              <a:spLocks noChangeShapeType="1"/>
            </p:cNvSpPr>
            <p:nvPr/>
          </p:nvSpPr>
          <p:spPr bwMode="auto">
            <a:xfrm>
              <a:off x="4324" y="3238"/>
              <a:ext cx="1" cy="114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6" name="Line 16"/>
            <p:cNvSpPr>
              <a:spLocks noChangeShapeType="1"/>
            </p:cNvSpPr>
            <p:nvPr/>
          </p:nvSpPr>
          <p:spPr bwMode="auto">
            <a:xfrm>
              <a:off x="4324" y="3423"/>
              <a:ext cx="1" cy="43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7" name="Rectangle 17"/>
            <p:cNvSpPr>
              <a:spLocks noChangeArrowheads="1"/>
            </p:cNvSpPr>
            <p:nvPr/>
          </p:nvSpPr>
          <p:spPr bwMode="auto">
            <a:xfrm>
              <a:off x="2817" y="1536"/>
              <a:ext cx="215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098" name="Rectangle 18"/>
            <p:cNvSpPr>
              <a:spLocks noChangeArrowheads="1"/>
            </p:cNvSpPr>
            <p:nvPr/>
          </p:nvSpPr>
          <p:spPr bwMode="auto">
            <a:xfrm>
              <a:off x="2935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099" name="Rectangle 19"/>
            <p:cNvSpPr>
              <a:spLocks noChangeArrowheads="1"/>
            </p:cNvSpPr>
            <p:nvPr/>
          </p:nvSpPr>
          <p:spPr bwMode="auto">
            <a:xfrm>
              <a:off x="3032" y="1536"/>
              <a:ext cx="215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00" name="Rectangle 20"/>
            <p:cNvSpPr>
              <a:spLocks noChangeArrowheads="1"/>
            </p:cNvSpPr>
            <p:nvPr/>
          </p:nvSpPr>
          <p:spPr bwMode="auto">
            <a:xfrm>
              <a:off x="3150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01" name="Rectangle 21"/>
            <p:cNvSpPr>
              <a:spLocks noChangeArrowheads="1"/>
            </p:cNvSpPr>
            <p:nvPr/>
          </p:nvSpPr>
          <p:spPr bwMode="auto">
            <a:xfrm>
              <a:off x="3247" y="1536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02" name="Rectangle 22"/>
            <p:cNvSpPr>
              <a:spLocks noChangeArrowheads="1"/>
            </p:cNvSpPr>
            <p:nvPr/>
          </p:nvSpPr>
          <p:spPr bwMode="auto">
            <a:xfrm>
              <a:off x="3348" y="154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03" name="Rectangle 23"/>
            <p:cNvSpPr>
              <a:spLocks noChangeArrowheads="1"/>
            </p:cNvSpPr>
            <p:nvPr/>
          </p:nvSpPr>
          <p:spPr bwMode="auto">
            <a:xfrm>
              <a:off x="3463" y="1536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04" name="Rectangle 24"/>
            <p:cNvSpPr>
              <a:spLocks noChangeArrowheads="1"/>
            </p:cNvSpPr>
            <p:nvPr/>
          </p:nvSpPr>
          <p:spPr bwMode="auto">
            <a:xfrm>
              <a:off x="3564" y="154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05" name="Rectangle 25"/>
            <p:cNvSpPr>
              <a:spLocks noChangeArrowheads="1"/>
            </p:cNvSpPr>
            <p:nvPr/>
          </p:nvSpPr>
          <p:spPr bwMode="auto">
            <a:xfrm>
              <a:off x="3678" y="1536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06" name="Rectangle 26"/>
            <p:cNvSpPr>
              <a:spLocks noChangeArrowheads="1"/>
            </p:cNvSpPr>
            <p:nvPr/>
          </p:nvSpPr>
          <p:spPr bwMode="auto">
            <a:xfrm>
              <a:off x="3779" y="154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07" name="Rectangle 27"/>
            <p:cNvSpPr>
              <a:spLocks noChangeArrowheads="1"/>
            </p:cNvSpPr>
            <p:nvPr/>
          </p:nvSpPr>
          <p:spPr bwMode="auto">
            <a:xfrm>
              <a:off x="3893" y="1536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08" name="Rectangle 28"/>
            <p:cNvSpPr>
              <a:spLocks noChangeArrowheads="1"/>
            </p:cNvSpPr>
            <p:nvPr/>
          </p:nvSpPr>
          <p:spPr bwMode="auto">
            <a:xfrm>
              <a:off x="3994" y="154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09" name="Rectangle 29"/>
            <p:cNvSpPr>
              <a:spLocks noChangeArrowheads="1"/>
            </p:cNvSpPr>
            <p:nvPr/>
          </p:nvSpPr>
          <p:spPr bwMode="auto">
            <a:xfrm>
              <a:off x="4108" y="1536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10" name="Rectangle 30"/>
            <p:cNvSpPr>
              <a:spLocks noChangeArrowheads="1"/>
            </p:cNvSpPr>
            <p:nvPr/>
          </p:nvSpPr>
          <p:spPr bwMode="auto">
            <a:xfrm>
              <a:off x="4209" y="1544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11" name="Rectangle 31"/>
            <p:cNvSpPr>
              <a:spLocks noChangeArrowheads="1"/>
            </p:cNvSpPr>
            <p:nvPr/>
          </p:nvSpPr>
          <p:spPr bwMode="auto">
            <a:xfrm>
              <a:off x="4539" y="1536"/>
              <a:ext cx="215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12" name="Rectangle 32"/>
            <p:cNvSpPr>
              <a:spLocks noChangeArrowheads="1"/>
            </p:cNvSpPr>
            <p:nvPr/>
          </p:nvSpPr>
          <p:spPr bwMode="auto">
            <a:xfrm>
              <a:off x="4657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13" name="Rectangle 33"/>
            <p:cNvSpPr>
              <a:spLocks noChangeArrowheads="1"/>
            </p:cNvSpPr>
            <p:nvPr/>
          </p:nvSpPr>
          <p:spPr bwMode="auto">
            <a:xfrm>
              <a:off x="4754" y="1536"/>
              <a:ext cx="216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14" name="Rectangle 34"/>
            <p:cNvSpPr>
              <a:spLocks noChangeArrowheads="1"/>
            </p:cNvSpPr>
            <p:nvPr/>
          </p:nvSpPr>
          <p:spPr bwMode="auto">
            <a:xfrm>
              <a:off x="4872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15" name="Rectangle 35"/>
            <p:cNvSpPr>
              <a:spLocks noChangeArrowheads="1"/>
            </p:cNvSpPr>
            <p:nvPr/>
          </p:nvSpPr>
          <p:spPr bwMode="auto">
            <a:xfrm>
              <a:off x="4970" y="1536"/>
              <a:ext cx="215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16" name="Rectangle 36"/>
            <p:cNvSpPr>
              <a:spLocks noChangeArrowheads="1"/>
            </p:cNvSpPr>
            <p:nvPr/>
          </p:nvSpPr>
          <p:spPr bwMode="auto">
            <a:xfrm>
              <a:off x="5088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17" name="Rectangle 37"/>
            <p:cNvSpPr>
              <a:spLocks noChangeArrowheads="1"/>
            </p:cNvSpPr>
            <p:nvPr/>
          </p:nvSpPr>
          <p:spPr bwMode="auto">
            <a:xfrm>
              <a:off x="5185" y="1536"/>
              <a:ext cx="215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18" name="Rectangle 38"/>
            <p:cNvSpPr>
              <a:spLocks noChangeArrowheads="1"/>
            </p:cNvSpPr>
            <p:nvPr/>
          </p:nvSpPr>
          <p:spPr bwMode="auto">
            <a:xfrm>
              <a:off x="5303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19" name="Rectangle 39"/>
            <p:cNvSpPr>
              <a:spLocks noChangeArrowheads="1"/>
            </p:cNvSpPr>
            <p:nvPr/>
          </p:nvSpPr>
          <p:spPr bwMode="auto">
            <a:xfrm>
              <a:off x="5400" y="1536"/>
              <a:ext cx="216" cy="215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20" name="Rectangle 40"/>
            <p:cNvSpPr>
              <a:spLocks noChangeArrowheads="1"/>
            </p:cNvSpPr>
            <p:nvPr/>
          </p:nvSpPr>
          <p:spPr bwMode="auto">
            <a:xfrm>
              <a:off x="5518" y="155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21" name="Rectangle 41"/>
            <p:cNvSpPr>
              <a:spLocks noChangeArrowheads="1"/>
            </p:cNvSpPr>
            <p:nvPr/>
          </p:nvSpPr>
          <p:spPr bwMode="auto">
            <a:xfrm>
              <a:off x="3247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22" name="Rectangle 42"/>
            <p:cNvSpPr>
              <a:spLocks noChangeArrowheads="1"/>
            </p:cNvSpPr>
            <p:nvPr/>
          </p:nvSpPr>
          <p:spPr bwMode="auto">
            <a:xfrm>
              <a:off x="3348" y="21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23" name="Rectangle 43"/>
            <p:cNvSpPr>
              <a:spLocks noChangeArrowheads="1"/>
            </p:cNvSpPr>
            <p:nvPr/>
          </p:nvSpPr>
          <p:spPr bwMode="auto">
            <a:xfrm>
              <a:off x="346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24" name="Rectangle 44"/>
            <p:cNvSpPr>
              <a:spLocks noChangeArrowheads="1"/>
            </p:cNvSpPr>
            <p:nvPr/>
          </p:nvSpPr>
          <p:spPr bwMode="auto">
            <a:xfrm>
              <a:off x="3564" y="21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25" name="Rectangle 45"/>
            <p:cNvSpPr>
              <a:spLocks noChangeArrowheads="1"/>
            </p:cNvSpPr>
            <p:nvPr/>
          </p:nvSpPr>
          <p:spPr bwMode="auto">
            <a:xfrm>
              <a:off x="3678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26" name="Rectangle 46"/>
            <p:cNvSpPr>
              <a:spLocks noChangeArrowheads="1"/>
            </p:cNvSpPr>
            <p:nvPr/>
          </p:nvSpPr>
          <p:spPr bwMode="auto">
            <a:xfrm>
              <a:off x="3779" y="21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27" name="Rectangle 47"/>
            <p:cNvSpPr>
              <a:spLocks noChangeArrowheads="1"/>
            </p:cNvSpPr>
            <p:nvPr/>
          </p:nvSpPr>
          <p:spPr bwMode="auto">
            <a:xfrm>
              <a:off x="3893" y="2179"/>
              <a:ext cx="215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28" name="Rectangle 48"/>
            <p:cNvSpPr>
              <a:spLocks noChangeArrowheads="1"/>
            </p:cNvSpPr>
            <p:nvPr/>
          </p:nvSpPr>
          <p:spPr bwMode="auto">
            <a:xfrm>
              <a:off x="3994" y="21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29" name="Rectangle 49"/>
            <p:cNvSpPr>
              <a:spLocks noChangeArrowheads="1"/>
            </p:cNvSpPr>
            <p:nvPr/>
          </p:nvSpPr>
          <p:spPr bwMode="auto">
            <a:xfrm>
              <a:off x="4108" y="2179"/>
              <a:ext cx="216" cy="215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0" name="Rectangle 50"/>
            <p:cNvSpPr>
              <a:spLocks noChangeArrowheads="1"/>
            </p:cNvSpPr>
            <p:nvPr/>
          </p:nvSpPr>
          <p:spPr bwMode="auto">
            <a:xfrm>
              <a:off x="4209" y="21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31" name="Rectangle 51"/>
            <p:cNvSpPr>
              <a:spLocks noChangeArrowheads="1"/>
            </p:cNvSpPr>
            <p:nvPr/>
          </p:nvSpPr>
          <p:spPr bwMode="auto">
            <a:xfrm>
              <a:off x="4324" y="2179"/>
              <a:ext cx="215" cy="215"/>
            </a:xfrm>
            <a:prstGeom prst="rect">
              <a:avLst/>
            </a:prstGeom>
            <a:solidFill>
              <a:srgbClr val="CFD1FD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2" name="Rectangle 52"/>
            <p:cNvSpPr>
              <a:spLocks noChangeArrowheads="1"/>
            </p:cNvSpPr>
            <p:nvPr/>
          </p:nvSpPr>
          <p:spPr bwMode="auto">
            <a:xfrm>
              <a:off x="4425" y="2188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40458C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33" name="Line 53"/>
            <p:cNvSpPr>
              <a:spLocks noChangeShapeType="1"/>
            </p:cNvSpPr>
            <p:nvPr/>
          </p:nvSpPr>
          <p:spPr bwMode="auto">
            <a:xfrm>
              <a:off x="3942" y="3143"/>
              <a:ext cx="313" cy="1"/>
            </a:xfrm>
            <a:prstGeom prst="line">
              <a:avLst/>
            </a:prstGeom>
            <a:noFill/>
            <a:ln w="22225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4" name="Freeform 54"/>
            <p:cNvSpPr>
              <a:spLocks/>
            </p:cNvSpPr>
            <p:nvPr/>
          </p:nvSpPr>
          <p:spPr bwMode="auto">
            <a:xfrm>
              <a:off x="3873" y="3100"/>
              <a:ext cx="89" cy="89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89" y="0"/>
                </a:cxn>
                <a:cxn ang="0">
                  <a:pos x="86" y="6"/>
                </a:cxn>
                <a:cxn ang="0">
                  <a:pos x="83" y="12"/>
                </a:cxn>
                <a:cxn ang="0">
                  <a:pos x="80" y="20"/>
                </a:cxn>
                <a:cxn ang="0">
                  <a:pos x="80" y="26"/>
                </a:cxn>
                <a:cxn ang="0">
                  <a:pos x="80" y="32"/>
                </a:cxn>
                <a:cxn ang="0">
                  <a:pos x="78" y="40"/>
                </a:cxn>
                <a:cxn ang="0">
                  <a:pos x="78" y="46"/>
                </a:cxn>
                <a:cxn ang="0">
                  <a:pos x="80" y="55"/>
                </a:cxn>
                <a:cxn ang="0">
                  <a:pos x="80" y="60"/>
                </a:cxn>
                <a:cxn ang="0">
                  <a:pos x="80" y="69"/>
                </a:cxn>
                <a:cxn ang="0">
                  <a:pos x="83" y="75"/>
                </a:cxn>
                <a:cxn ang="0">
                  <a:pos x="86" y="80"/>
                </a:cxn>
                <a:cxn ang="0">
                  <a:pos x="89" y="89"/>
                </a:cxn>
                <a:cxn ang="0">
                  <a:pos x="0" y="43"/>
                </a:cxn>
              </a:cxnLst>
              <a:rect l="0" t="0" r="r" b="b"/>
              <a:pathLst>
                <a:path w="89" h="89">
                  <a:moveTo>
                    <a:pt x="0" y="43"/>
                  </a:moveTo>
                  <a:lnTo>
                    <a:pt x="89" y="0"/>
                  </a:lnTo>
                  <a:lnTo>
                    <a:pt x="86" y="6"/>
                  </a:lnTo>
                  <a:lnTo>
                    <a:pt x="83" y="12"/>
                  </a:lnTo>
                  <a:lnTo>
                    <a:pt x="80" y="20"/>
                  </a:lnTo>
                  <a:lnTo>
                    <a:pt x="80" y="26"/>
                  </a:lnTo>
                  <a:lnTo>
                    <a:pt x="80" y="32"/>
                  </a:lnTo>
                  <a:lnTo>
                    <a:pt x="78" y="40"/>
                  </a:lnTo>
                  <a:lnTo>
                    <a:pt x="78" y="46"/>
                  </a:lnTo>
                  <a:lnTo>
                    <a:pt x="80" y="55"/>
                  </a:lnTo>
                  <a:lnTo>
                    <a:pt x="80" y="60"/>
                  </a:lnTo>
                  <a:lnTo>
                    <a:pt x="80" y="69"/>
                  </a:lnTo>
                  <a:lnTo>
                    <a:pt x="83" y="75"/>
                  </a:lnTo>
                  <a:lnTo>
                    <a:pt x="86" y="80"/>
                  </a:lnTo>
                  <a:lnTo>
                    <a:pt x="89" y="89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E2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5" name="Freeform 55"/>
            <p:cNvSpPr>
              <a:spLocks/>
            </p:cNvSpPr>
            <p:nvPr/>
          </p:nvSpPr>
          <p:spPr bwMode="auto">
            <a:xfrm>
              <a:off x="4235" y="3100"/>
              <a:ext cx="89" cy="89"/>
            </a:xfrm>
            <a:custGeom>
              <a:avLst/>
              <a:gdLst/>
              <a:ahLst/>
              <a:cxnLst>
                <a:cxn ang="0">
                  <a:pos x="89" y="43"/>
                </a:cxn>
                <a:cxn ang="0">
                  <a:pos x="0" y="89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5" y="69"/>
                </a:cxn>
                <a:cxn ang="0">
                  <a:pos x="8" y="60"/>
                </a:cxn>
                <a:cxn ang="0">
                  <a:pos x="8" y="55"/>
                </a:cxn>
                <a:cxn ang="0">
                  <a:pos x="8" y="46"/>
                </a:cxn>
                <a:cxn ang="0">
                  <a:pos x="8" y="40"/>
                </a:cxn>
                <a:cxn ang="0">
                  <a:pos x="8" y="32"/>
                </a:cxn>
                <a:cxn ang="0">
                  <a:pos x="8" y="26"/>
                </a:cxn>
                <a:cxn ang="0">
                  <a:pos x="5" y="20"/>
                </a:cxn>
                <a:cxn ang="0">
                  <a:pos x="5" y="12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89" y="43"/>
                </a:cxn>
              </a:cxnLst>
              <a:rect l="0" t="0" r="r" b="b"/>
              <a:pathLst>
                <a:path w="89" h="89">
                  <a:moveTo>
                    <a:pt x="89" y="43"/>
                  </a:moveTo>
                  <a:lnTo>
                    <a:pt x="0" y="89"/>
                  </a:lnTo>
                  <a:lnTo>
                    <a:pt x="3" y="80"/>
                  </a:lnTo>
                  <a:lnTo>
                    <a:pt x="5" y="75"/>
                  </a:lnTo>
                  <a:lnTo>
                    <a:pt x="5" y="69"/>
                  </a:lnTo>
                  <a:lnTo>
                    <a:pt x="8" y="60"/>
                  </a:lnTo>
                  <a:lnTo>
                    <a:pt x="8" y="55"/>
                  </a:lnTo>
                  <a:lnTo>
                    <a:pt x="8" y="46"/>
                  </a:lnTo>
                  <a:lnTo>
                    <a:pt x="8" y="40"/>
                  </a:lnTo>
                  <a:lnTo>
                    <a:pt x="8" y="32"/>
                  </a:lnTo>
                  <a:lnTo>
                    <a:pt x="8" y="26"/>
                  </a:lnTo>
                  <a:lnTo>
                    <a:pt x="5" y="20"/>
                  </a:lnTo>
                  <a:lnTo>
                    <a:pt x="5" y="12"/>
                  </a:lnTo>
                  <a:lnTo>
                    <a:pt x="3" y="6"/>
                  </a:lnTo>
                  <a:lnTo>
                    <a:pt x="0" y="0"/>
                  </a:lnTo>
                  <a:lnTo>
                    <a:pt x="89" y="43"/>
                  </a:lnTo>
                  <a:close/>
                </a:path>
              </a:pathLst>
            </a:custGeom>
            <a:solidFill>
              <a:srgbClr val="BE2D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6" name="Rectangle 56"/>
            <p:cNvSpPr>
              <a:spLocks noChangeArrowheads="1"/>
            </p:cNvSpPr>
            <p:nvPr/>
          </p:nvSpPr>
          <p:spPr bwMode="auto">
            <a:xfrm>
              <a:off x="3893" y="2823"/>
              <a:ext cx="215" cy="214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7" name="Rectangle 57"/>
            <p:cNvSpPr>
              <a:spLocks noChangeArrowheads="1"/>
            </p:cNvSpPr>
            <p:nvPr/>
          </p:nvSpPr>
          <p:spPr bwMode="auto">
            <a:xfrm>
              <a:off x="3994" y="28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38" name="Rectangle 58"/>
            <p:cNvSpPr>
              <a:spLocks noChangeArrowheads="1"/>
            </p:cNvSpPr>
            <p:nvPr/>
          </p:nvSpPr>
          <p:spPr bwMode="auto">
            <a:xfrm>
              <a:off x="4108" y="2823"/>
              <a:ext cx="216" cy="214"/>
            </a:xfrm>
            <a:prstGeom prst="rect">
              <a:avLst/>
            </a:prstGeom>
            <a:solidFill>
              <a:srgbClr val="ECD882"/>
            </a:solidFill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39" name="Rectangle 59"/>
            <p:cNvSpPr>
              <a:spLocks noChangeArrowheads="1"/>
            </p:cNvSpPr>
            <p:nvPr/>
          </p:nvSpPr>
          <p:spPr bwMode="auto">
            <a:xfrm>
              <a:off x="4209" y="28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BE2D00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40" name="Rectangle 60"/>
            <p:cNvSpPr>
              <a:spLocks noChangeArrowheads="1"/>
            </p:cNvSpPr>
            <p:nvPr/>
          </p:nvSpPr>
          <p:spPr bwMode="auto">
            <a:xfrm>
              <a:off x="4324" y="2823"/>
              <a:ext cx="215" cy="214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41" name="Rectangle 61"/>
            <p:cNvSpPr>
              <a:spLocks noChangeArrowheads="1"/>
            </p:cNvSpPr>
            <p:nvPr/>
          </p:nvSpPr>
          <p:spPr bwMode="auto">
            <a:xfrm>
              <a:off x="4425" y="28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40458C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42" name="Rectangle 62"/>
            <p:cNvSpPr>
              <a:spLocks noChangeArrowheads="1"/>
            </p:cNvSpPr>
            <p:nvPr/>
          </p:nvSpPr>
          <p:spPr bwMode="auto">
            <a:xfrm>
              <a:off x="4539" y="2823"/>
              <a:ext cx="215" cy="214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43" name="Rectangle 63"/>
            <p:cNvSpPr>
              <a:spLocks noChangeArrowheads="1"/>
            </p:cNvSpPr>
            <p:nvPr/>
          </p:nvSpPr>
          <p:spPr bwMode="auto">
            <a:xfrm>
              <a:off x="4640" y="28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40458C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44" name="Rectangle 64"/>
            <p:cNvSpPr>
              <a:spLocks noChangeArrowheads="1"/>
            </p:cNvSpPr>
            <p:nvPr/>
          </p:nvSpPr>
          <p:spPr bwMode="auto">
            <a:xfrm>
              <a:off x="4754" y="2823"/>
              <a:ext cx="216" cy="214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45" name="Rectangle 65"/>
            <p:cNvSpPr>
              <a:spLocks noChangeArrowheads="1"/>
            </p:cNvSpPr>
            <p:nvPr/>
          </p:nvSpPr>
          <p:spPr bwMode="auto">
            <a:xfrm>
              <a:off x="4855" y="28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40458C"/>
                  </a:solidFill>
                  <a:latin typeface="Times New Roman" pitchFamily="18" charset="0"/>
                </a:rPr>
                <a:t>b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46" name="Rectangle 66"/>
            <p:cNvSpPr>
              <a:spLocks noChangeArrowheads="1"/>
            </p:cNvSpPr>
            <p:nvPr/>
          </p:nvSpPr>
          <p:spPr bwMode="auto">
            <a:xfrm>
              <a:off x="4970" y="2823"/>
              <a:ext cx="215" cy="214"/>
            </a:xfrm>
            <a:prstGeom prst="rect">
              <a:avLst/>
            </a:prstGeom>
            <a:noFill/>
            <a:ln w="14288">
              <a:solidFill>
                <a:srgbClr val="40458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8147" name="Rectangle 67"/>
            <p:cNvSpPr>
              <a:spLocks noChangeArrowheads="1"/>
            </p:cNvSpPr>
            <p:nvPr/>
          </p:nvSpPr>
          <p:spPr bwMode="auto">
            <a:xfrm>
              <a:off x="5071" y="2831"/>
              <a:ext cx="84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2100" b="1" i="1">
                  <a:solidFill>
                    <a:srgbClr val="40458C"/>
                  </a:solidFill>
                  <a:latin typeface="Times New Roman" pitchFamily="18" charset="0"/>
                </a:rPr>
                <a:t>a</a:t>
              </a:r>
              <a:endParaRPr lang="en-US" sz="2400">
                <a:latin typeface="Tahoma" pitchFamily="34" charset="0"/>
              </a:endParaRPr>
            </a:p>
          </p:txBody>
        </p:sp>
        <p:sp>
          <p:nvSpPr>
            <p:cNvPr id="1838148" name="Text Box 68"/>
            <p:cNvSpPr txBox="1">
              <a:spLocks noChangeArrowheads="1"/>
            </p:cNvSpPr>
            <p:nvPr/>
          </p:nvSpPr>
          <p:spPr bwMode="auto">
            <a:xfrm>
              <a:off x="3024" y="3264"/>
              <a:ext cx="1177" cy="7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Tahoma" pitchFamily="34" charset="0"/>
                </a:rPr>
                <a:t>No need to</a:t>
              </a:r>
            </a:p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Tahoma" pitchFamily="34" charset="0"/>
                </a:rPr>
                <a:t>repeat these</a:t>
              </a:r>
            </a:p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Tahoma" pitchFamily="34" charset="0"/>
                </a:rPr>
                <a:t>comparisons</a:t>
              </a:r>
            </a:p>
          </p:txBody>
        </p:sp>
        <p:sp>
          <p:nvSpPr>
            <p:cNvPr id="1838149" name="Line 69"/>
            <p:cNvSpPr>
              <a:spLocks noChangeShapeType="1"/>
            </p:cNvSpPr>
            <p:nvPr/>
          </p:nvSpPr>
          <p:spPr bwMode="auto">
            <a:xfrm flipV="1">
              <a:off x="4128" y="3168"/>
              <a:ext cx="4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8150" name="Text Box 70"/>
            <p:cNvSpPr txBox="1">
              <a:spLocks noChangeArrowheads="1"/>
            </p:cNvSpPr>
            <p:nvPr/>
          </p:nvSpPr>
          <p:spPr bwMode="auto">
            <a:xfrm>
              <a:off x="4608" y="3312"/>
              <a:ext cx="1003" cy="7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Tahoma" pitchFamily="34" charset="0"/>
                </a:rPr>
                <a:t>Resume</a:t>
              </a:r>
            </a:p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Tahoma" pitchFamily="34" charset="0"/>
                </a:rPr>
                <a:t>comparing</a:t>
              </a:r>
            </a:p>
            <a:p>
              <a:pPr algn="ctr" eaLnBrk="1" hangingPunct="1"/>
              <a:r>
                <a:rPr lang="en-US" sz="2400">
                  <a:solidFill>
                    <a:srgbClr val="000000"/>
                  </a:solidFill>
                  <a:latin typeface="Tahoma" pitchFamily="34" charset="0"/>
                </a:rPr>
                <a:t>here</a:t>
              </a:r>
            </a:p>
          </p:txBody>
        </p:sp>
        <p:sp>
          <p:nvSpPr>
            <p:cNvPr id="1838151" name="Line 71"/>
            <p:cNvSpPr>
              <a:spLocks noChangeShapeType="1"/>
            </p:cNvSpPr>
            <p:nvPr/>
          </p:nvSpPr>
          <p:spPr bwMode="auto">
            <a:xfrm flipH="1" flipV="1">
              <a:off x="4464" y="3120"/>
              <a:ext cx="192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8083" name="Rectangle 3"/>
          <p:cNvSpPr>
            <a:spLocks noGrp="1" noChangeArrowheads="1"/>
          </p:cNvSpPr>
          <p:nvPr>
            <p:ph idx="1"/>
          </p:nvPr>
        </p:nvSpPr>
        <p:spPr>
          <a:xfrm>
            <a:off x="85725" y="1076325"/>
            <a:ext cx="4038600" cy="464820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When a mismatch occurs, what is the </a:t>
            </a:r>
            <a:r>
              <a:rPr lang="en-US" sz="2400" b="1" dirty="0">
                <a:solidFill>
                  <a:srgbClr val="FFFF00"/>
                </a:solidFill>
                <a:latin typeface="+mj-lt"/>
              </a:rPr>
              <a:t>most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400" dirty="0">
                <a:latin typeface="+mj-lt"/>
              </a:rPr>
              <a:t>we can shift the pattern so as to avoid redundant comparisons?</a:t>
            </a:r>
          </a:p>
          <a:p>
            <a:r>
              <a:rPr lang="en-US" sz="2800" dirty="0">
                <a:solidFill>
                  <a:srgbClr val="FFFF00"/>
                </a:solidFill>
                <a:latin typeface="+mj-lt"/>
              </a:rPr>
              <a:t>Answer: the largest prefix of 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[0..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]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that is also a suffix of 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[1..</a:t>
            </a:r>
            <a:r>
              <a:rPr lang="en-US" sz="2800" b="1" i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2800" dirty="0">
                <a:solidFill>
                  <a:srgbClr val="FFFF00"/>
                </a:solidFill>
                <a:latin typeface="+mj-lt"/>
              </a:rPr>
              <a:t>]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  <a:latin typeface="+mj-lt"/>
              </a:rPr>
              <a:t>Failure function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r>
              <a:rPr lang="en-US" dirty="0"/>
              <a:t>KMP Failure Function</a:t>
            </a:r>
          </a:p>
        </p:txBody>
      </p:sp>
      <p:sp>
        <p:nvSpPr>
          <p:cNvPr id="1840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8229600" cy="4648200"/>
          </a:xfrm>
        </p:spPr>
        <p:txBody>
          <a:bodyPr/>
          <a:lstStyle/>
          <a:p>
            <a:r>
              <a:rPr lang="en-US" dirty="0"/>
              <a:t>Knuth-Morris-Pratt’s algorithm preprocesses the </a:t>
            </a:r>
            <a:r>
              <a:rPr lang="en-US" dirty="0">
                <a:solidFill>
                  <a:srgbClr val="FFFF00"/>
                </a:solidFill>
              </a:rPr>
              <a:t>pattern</a:t>
            </a:r>
            <a:r>
              <a:rPr lang="en-US" dirty="0"/>
              <a:t> to find matches of prefixes of the pattern within the pattern </a:t>
            </a:r>
            <a:r>
              <a:rPr lang="en-US" u="sng" dirty="0">
                <a:solidFill>
                  <a:srgbClr val="FFFF00"/>
                </a:solidFill>
              </a:rPr>
              <a:t>itself</a:t>
            </a: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AA94-893A-44B3-92AB-679BF6759C1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939F-B27B-4E04-90D3-F0EEAC7DB4F4}" type="slidenum">
              <a:rPr lang="en-US"/>
              <a:pPr/>
              <a:t>47</a:t>
            </a:fld>
            <a:endParaRPr lang="en-US"/>
          </a:p>
        </p:txBody>
      </p:sp>
      <p:pic>
        <p:nvPicPr>
          <p:cNvPr id="1989635" name="Picture 3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3906" y="3445565"/>
            <a:ext cx="2880987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4930" y="190500"/>
            <a:ext cx="8077200" cy="1143000"/>
          </a:xfrm>
        </p:spPr>
        <p:txBody>
          <a:bodyPr/>
          <a:lstStyle/>
          <a:p>
            <a:r>
              <a:rPr lang="en-US" dirty="0"/>
              <a:t>KMP Failure Function</a:t>
            </a:r>
          </a:p>
        </p:txBody>
      </p:sp>
      <p:sp>
        <p:nvSpPr>
          <p:cNvPr id="1840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3886200" cy="4648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failure function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1" i="1" dirty="0">
                <a:latin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 is defined as the size of the largest prefix of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[0..</a:t>
            </a:r>
            <a:r>
              <a:rPr lang="en-US" sz="2400" b="1" i="1" dirty="0">
                <a:latin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</a:rPr>
              <a:t>]</a:t>
            </a:r>
            <a:r>
              <a:rPr lang="en-US" sz="2400" b="1" i="1" dirty="0">
                <a:latin typeface="Times New Roman" pitchFamily="18" charset="0"/>
              </a:rPr>
              <a:t> </a:t>
            </a:r>
            <a:r>
              <a:rPr lang="en-US" sz="2400" dirty="0"/>
              <a:t>that is also a suffix of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[1..</a:t>
            </a:r>
            <a:r>
              <a:rPr lang="en-US" sz="2400" b="1" i="1" dirty="0">
                <a:latin typeface="Times New Roman" pitchFamily="18" charset="0"/>
              </a:rPr>
              <a:t>j</a:t>
            </a:r>
            <a:r>
              <a:rPr lang="en-US" sz="2400" dirty="0">
                <a:latin typeface="Times New Roman" pitchFamily="18" charset="0"/>
              </a:rPr>
              <a:t>]</a:t>
            </a: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AA94-893A-44B3-92AB-679BF6759C1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939F-B27B-4E04-90D3-F0EEAC7DB4F4}" type="slidenum">
              <a:rPr lang="en-US"/>
              <a:pPr/>
              <a:t>48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531292"/>
              </p:ext>
            </p:extLst>
          </p:nvPr>
        </p:nvGraphicFramePr>
        <p:xfrm>
          <a:off x="4095234" y="1905000"/>
          <a:ext cx="4915932" cy="1476375"/>
        </p:xfrm>
        <a:graphic>
          <a:graphicData uri="http://schemas.openxmlformats.org/drawingml/2006/table">
            <a:tbl>
              <a:tblPr/>
              <a:tblGrid>
                <a:gridCol w="702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2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2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22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022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022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0227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j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ymbol"/>
                        </a:rPr>
                        <a:t>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P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[</a:t>
                      </a:r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j</a:t>
                      </a:r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]</a:t>
                      </a:r>
                      <a:endParaRPr lang="en-US" sz="2800" b="1" i="1" u="none" strike="noStrike" dirty="0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c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b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1" i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F</a:t>
                      </a:r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(</a:t>
                      </a:r>
                      <a:r>
                        <a:rPr lang="en-US" sz="2800" b="1" i="1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j</a:t>
                      </a:r>
                      <a:r>
                        <a:rPr lang="en-US" sz="2800" b="0" i="0" u="none" strike="noStrike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)</a:t>
                      </a:r>
                      <a:endParaRPr lang="en-US" sz="2800" b="1" i="1" u="none" strike="noStrike">
                        <a:solidFill>
                          <a:srgbClr val="FFFFFF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2800" b="0" i="0" u="none" strike="noStrike" dirty="0">
                          <a:solidFill>
                            <a:srgbClr val="FFFFFF"/>
                          </a:solidFill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Symbol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67200" y="3619500"/>
            <a:ext cx="4107556" cy="267765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Given P = </a:t>
            </a:r>
            <a:r>
              <a:rPr lang="en-US" sz="2400" dirty="0" err="1">
                <a:solidFill>
                  <a:srgbClr val="FFFF00"/>
                </a:solidFill>
              </a:rPr>
              <a:t>abacab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F[0]= is defined to be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F[1] = 0 given ab</a:t>
            </a:r>
            <a:r>
              <a:rPr lang="en-US" sz="2400" u="sng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u="sng" dirty="0">
                <a:solidFill>
                  <a:srgbClr val="FFFF00"/>
                </a:solidFill>
              </a:rPr>
              <a:t> </a:t>
            </a:r>
            <a:endParaRPr lang="en-US" sz="2400" b="1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F[2] = 1 given </a:t>
            </a:r>
            <a:r>
              <a:rPr lang="en-US" sz="2400" u="sng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b</a:t>
            </a:r>
            <a:r>
              <a:rPr lang="en-US" sz="2400" u="sng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F[3] = 0 given </a:t>
            </a:r>
            <a:r>
              <a:rPr lang="en-US" sz="2400" dirty="0" err="1">
                <a:solidFill>
                  <a:srgbClr val="FFFF00"/>
                </a:solidFill>
              </a:rPr>
              <a:t>abac</a:t>
            </a:r>
            <a:r>
              <a:rPr lang="en-US" sz="2400" u="sng" dirty="0">
                <a:solidFill>
                  <a:srgbClr val="FFFF00"/>
                </a:solidFill>
              </a:rPr>
              <a:t>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F[4] = 1 given </a:t>
            </a:r>
            <a:r>
              <a:rPr lang="en-US" sz="2400" u="sng" dirty="0">
                <a:solidFill>
                  <a:srgbClr val="FFFF00"/>
                </a:solidFill>
              </a:rPr>
              <a:t>a</a:t>
            </a:r>
            <a:r>
              <a:rPr lang="en-US" sz="2400" dirty="0">
                <a:solidFill>
                  <a:srgbClr val="FFFF00"/>
                </a:solidFill>
              </a:rPr>
              <a:t>bac</a:t>
            </a:r>
            <a:r>
              <a:rPr lang="en-US" sz="2400" u="sng" dirty="0">
                <a:solidFill>
                  <a:srgbClr val="FFFF00"/>
                </a:solidFill>
              </a:rPr>
              <a:t>a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F[5] = 2 given </a:t>
            </a:r>
            <a:r>
              <a:rPr lang="en-US" sz="2400" u="sng" dirty="0" err="1">
                <a:solidFill>
                  <a:srgbClr val="FFFF00"/>
                </a:solidFill>
              </a:rPr>
              <a:t>ab</a:t>
            </a:r>
            <a:r>
              <a:rPr lang="en-US" sz="2400" dirty="0" err="1">
                <a:solidFill>
                  <a:srgbClr val="FFFF00"/>
                </a:solidFill>
              </a:rPr>
              <a:t>ac</a:t>
            </a:r>
            <a:r>
              <a:rPr lang="en-US" sz="2400" u="sng" dirty="0" err="1">
                <a:solidFill>
                  <a:srgbClr val="FFFF00"/>
                </a:solidFill>
              </a:rPr>
              <a:t>ab</a:t>
            </a:r>
            <a:endParaRPr lang="en-US" sz="2400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19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24930" y="190500"/>
            <a:ext cx="8077200" cy="1143000"/>
          </a:xfrm>
        </p:spPr>
        <p:txBody>
          <a:bodyPr/>
          <a:lstStyle/>
          <a:p>
            <a:r>
              <a:rPr lang="en-US" dirty="0"/>
              <a:t>KMP Failure Function</a:t>
            </a:r>
          </a:p>
        </p:txBody>
      </p:sp>
      <p:sp>
        <p:nvSpPr>
          <p:cNvPr id="18401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95400"/>
            <a:ext cx="3886200" cy="4648200"/>
          </a:xfrm>
        </p:spPr>
        <p:txBody>
          <a:bodyPr/>
          <a:lstStyle/>
          <a:p>
            <a:r>
              <a:rPr lang="en-US" sz="2400" dirty="0"/>
              <a:t>Knuth-Morris-Pratt’s algorithm modifies the brute-force algorithm so that if a mismatch occurs at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  <a:r>
              <a:rPr lang="en-US" sz="2400" b="1" dirty="0">
                <a:solidFill>
                  <a:srgbClr val="FFFF00"/>
                </a:solidFill>
                <a:latin typeface="Symbol" pitchFamily="18" charset="2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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] </a:t>
            </a:r>
            <a:r>
              <a:rPr lang="en-US" sz="2400" b="1" dirty="0">
                <a:solidFill>
                  <a:srgbClr val="FFFF00"/>
                </a:solidFill>
              </a:rPr>
              <a:t>we set 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    (</a:t>
            </a:r>
            <a:r>
              <a:rPr lang="en-US" sz="2400" dirty="0">
                <a:solidFill>
                  <a:srgbClr val="FFFF00"/>
                </a:solidFill>
              </a:rPr>
              <a:t>failure function)</a:t>
            </a:r>
            <a:endParaRPr lang="en-US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3AA94-893A-44B3-92AB-679BF6759C1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939F-B27B-4E04-90D3-F0EEAC7DB4F4}" type="slidenum">
              <a:rPr lang="en-US"/>
              <a:pPr/>
              <a:t>49</a:t>
            </a:fld>
            <a:endParaRPr lang="en-US"/>
          </a:p>
        </p:txBody>
      </p:sp>
      <p:graphicFrame>
        <p:nvGraphicFramePr>
          <p:cNvPr id="1840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21732"/>
              </p:ext>
            </p:extLst>
          </p:nvPr>
        </p:nvGraphicFramePr>
        <p:xfrm>
          <a:off x="4495800" y="1371600"/>
          <a:ext cx="3962402" cy="1433196"/>
        </p:xfrm>
        <a:graphic>
          <a:graphicData uri="http://schemas.openxmlformats.org/drawingml/2006/table">
            <a:tbl>
              <a:tblPr/>
              <a:tblGrid>
                <a:gridCol w="7142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0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195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195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19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4016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419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64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4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4016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508621"/>
              </p:ext>
            </p:extLst>
          </p:nvPr>
        </p:nvGraphicFramePr>
        <p:xfrm>
          <a:off x="4846669" y="3914713"/>
          <a:ext cx="3101009" cy="2346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3028" name="VISIO" r:id="rId4" imgW="3105720" imgH="2357640" progId="">
                  <p:embed/>
                </p:oleObj>
              </mc:Choice>
              <mc:Fallback>
                <p:oleObj name="VISIO" r:id="rId4" imgW="3105720" imgH="23576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669" y="3914713"/>
                        <a:ext cx="3101009" cy="23469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String Related Definitions</a:t>
            </a:r>
          </a:p>
        </p:txBody>
      </p:sp>
      <p:sp>
        <p:nvSpPr>
          <p:cNvPr id="1848324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98606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/>
              <a:t> be a string of size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m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substring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b="1" i="1" dirty="0">
                <a:latin typeface="Times New Roman" pitchFamily="18" charset="0"/>
              </a:rPr>
              <a:t>i .. j</a:t>
            </a:r>
            <a:r>
              <a:rPr lang="en-US" dirty="0">
                <a:latin typeface="Times New Roman" pitchFamily="18" charset="0"/>
              </a:rPr>
              <a:t>]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/>
              <a:t> is the subsequence of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/>
              <a:t> consisting of the characters with ranks between </a:t>
            </a:r>
            <a:r>
              <a:rPr lang="en-US" b="1" i="1" dirty="0">
                <a:latin typeface="Times New Roman" pitchFamily="18" charset="0"/>
              </a:rPr>
              <a:t>i </a:t>
            </a:r>
            <a:r>
              <a:rPr lang="en-US" dirty="0"/>
              <a:t>and </a:t>
            </a:r>
            <a:r>
              <a:rPr lang="en-US" b="1" i="1" dirty="0">
                <a:latin typeface="Times New Roman" pitchFamily="18" charset="0"/>
              </a:rPr>
              <a:t>j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prefix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/>
              <a:t> is a substring of the type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[0 </a:t>
            </a:r>
            <a:r>
              <a:rPr lang="en-US" b="1" i="1" dirty="0">
                <a:latin typeface="Times New Roman" pitchFamily="18" charset="0"/>
              </a:rPr>
              <a:t>.. i</a:t>
            </a:r>
            <a:r>
              <a:rPr lang="en-US" dirty="0">
                <a:latin typeface="Times New Roman" pitchFamily="18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rgbClr val="FFFF00"/>
                </a:solidFill>
              </a:rPr>
              <a:t>suffix</a:t>
            </a:r>
            <a:r>
              <a:rPr lang="en-US" dirty="0"/>
              <a:t> of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/>
              <a:t> is a substring of the type </a:t>
            </a:r>
            <a:r>
              <a:rPr lang="en-US" b="1" i="1" dirty="0">
                <a:latin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</a:rPr>
              <a:t>[</a:t>
            </a:r>
            <a:r>
              <a:rPr lang="en-US" b="1" i="1" dirty="0">
                <a:latin typeface="Times New Roman" pitchFamily="18" charset="0"/>
              </a:rPr>
              <a:t>i ..m </a:t>
            </a:r>
            <a:r>
              <a:rPr lang="en-US" dirty="0">
                <a:latin typeface="Symbol" pitchFamily="18" charset="2"/>
              </a:rPr>
              <a:t>-</a:t>
            </a:r>
            <a:r>
              <a:rPr lang="en-US" b="1" i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1] 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+mj-lt"/>
              </a:rPr>
              <a:t>Where </a:t>
            </a:r>
            <a:r>
              <a:rPr lang="en-US" sz="2800" dirty="0" err="1">
                <a:solidFill>
                  <a:srgbClr val="FFFF0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 is between 0 and m -1 inclusively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5A6F-8800-4DD1-A551-1967D3B29F97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633A7D-30DF-44D7-B9F1-49B895C1DE4F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2101251" name="Picture 3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4481946"/>
            <a:ext cx="3810000" cy="17664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The KMP Algorithm (Pseudo Code)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8BC3-AE43-4859-945A-5D44AFF4C84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6F2-6941-434D-961A-69CCB93DEE61}" type="slidenum">
              <a:rPr lang="en-US"/>
              <a:pPr/>
              <a:t>50</a:t>
            </a:fld>
            <a:endParaRPr lang="en-US"/>
          </a:p>
        </p:txBody>
      </p:sp>
      <p:sp>
        <p:nvSpPr>
          <p:cNvPr id="1854468" name="Text Box 4"/>
          <p:cNvSpPr txBox="1">
            <a:spLocks noChangeArrowheads="1"/>
          </p:cNvSpPr>
          <p:nvPr/>
        </p:nvSpPr>
        <p:spPr bwMode="auto">
          <a:xfrm>
            <a:off x="1905000" y="1219200"/>
            <a:ext cx="5181600" cy="4911370"/>
          </a:xfrm>
          <a:prstGeom prst="rect">
            <a:avLst/>
          </a:prstGeom>
          <a:solidFill>
            <a:schemeClr val="accent4">
              <a:lumMod val="10000"/>
            </a:schemeClr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Algorithm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KMPMatch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T, P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b="1" i="1" dirty="0">
                <a:latin typeface="Times New Roman" pitchFamily="18" charset="0"/>
              </a:rPr>
              <a:t>F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 err="1">
                <a:latin typeface="Times New Roman" pitchFamily="18" charset="0"/>
                <a:sym typeface="Symbol" pitchFamily="18" charset="2"/>
              </a:rPr>
              <a:t>failureFunction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0</a:t>
            </a:r>
            <a:endParaRPr lang="en-US" sz="2000" b="1" i="1" dirty="0">
              <a:latin typeface="Times New Roman" pitchFamily="18" charset="0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0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dirty="0">
                <a:latin typeface="Times New Roman" pitchFamily="18" charset="0"/>
              </a:rPr>
              <a:t>while 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&lt;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endParaRPr lang="en-US" sz="2000" b="1" i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if </a:t>
            </a:r>
            <a:r>
              <a:rPr lang="en-US" sz="2000" b="1" i="1" dirty="0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[</a:t>
            </a:r>
            <a:r>
              <a:rPr lang="en-US" sz="2000" b="1" i="1" dirty="0">
                <a:latin typeface="Times New Roman" pitchFamily="18" charset="0"/>
              </a:rPr>
              <a:t>i</a:t>
            </a:r>
            <a:r>
              <a:rPr lang="en-US" sz="2000" u="sng" dirty="0">
                <a:latin typeface="Times New Roman" pitchFamily="18" charset="0"/>
              </a:rPr>
              <a:t>]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b="1" i="1" dirty="0">
                <a:latin typeface="Times New Roman" pitchFamily="18" charset="0"/>
              </a:rPr>
              <a:t> P</a:t>
            </a:r>
            <a:r>
              <a:rPr lang="en-US" sz="2000" dirty="0">
                <a:latin typeface="Times New Roman" pitchFamily="18" charset="0"/>
              </a:rPr>
              <a:t>[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]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if  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b="1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 b="1" i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1</a:t>
            </a:r>
            <a:endParaRPr lang="en-US" sz="2000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	</a:t>
            </a:r>
            <a:r>
              <a:rPr lang="en-US" sz="2000" b="1" dirty="0">
                <a:latin typeface="Times New Roman" pitchFamily="18" charset="0"/>
              </a:rPr>
              <a:t>return  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{ match }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else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	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 (get next character)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	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 (get next character)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else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if  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&gt;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0</a:t>
            </a:r>
            <a:endParaRPr lang="en-US" sz="2000" b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000" u="sng">
                <a:solidFill>
                  <a:srgbClr val="FFFF00"/>
                </a:solidFill>
                <a:latin typeface="Times New Roman" pitchFamily="18" charset="0"/>
              </a:rPr>
              <a:t>]</a:t>
            </a:r>
            <a:endParaRPr lang="en-US" sz="2000" u="sng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b="1" dirty="0">
                <a:latin typeface="Times New Roman" pitchFamily="18" charset="0"/>
              </a:rPr>
              <a:t>else</a:t>
            </a:r>
            <a:endParaRPr lang="en-US" sz="2000" b="1" i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i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+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1 (get next character)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return 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-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000" dirty="0">
                <a:latin typeface="Times New Roman" pitchFamily="18" charset="0"/>
              </a:rPr>
              <a:t>{ no match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KMP Algorithm Implemented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8BC3-AE43-4859-945A-5D44AFF4C84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026F2-6941-434D-961A-69CCB93DEE61}" type="slidenum">
              <a:rPr lang="en-US"/>
              <a:pPr/>
              <a:t>51</a:t>
            </a:fld>
            <a:endParaRPr lang="en-US"/>
          </a:p>
        </p:txBody>
      </p:sp>
      <p:sp>
        <p:nvSpPr>
          <p:cNvPr id="1854468" name="Text Box 4"/>
          <p:cNvSpPr txBox="1">
            <a:spLocks noChangeArrowheads="1"/>
          </p:cNvSpPr>
          <p:nvPr/>
        </p:nvSpPr>
        <p:spPr bwMode="auto">
          <a:xfrm>
            <a:off x="1295400" y="1143000"/>
            <a:ext cx="6324600" cy="5216813"/>
          </a:xfrm>
          <a:prstGeom prst="rect">
            <a:avLst/>
          </a:prstGeom>
          <a:solidFill>
            <a:schemeClr val="accent4">
              <a:lumMod val="10000"/>
            </a:schemeClr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</a:rPr>
              <a:t>KMPmatch</a:t>
            </a:r>
            <a:r>
              <a:rPr lang="en-US" b="1" dirty="0">
                <a:latin typeface="Times New Roman" pitchFamily="18" charset="0"/>
              </a:rPr>
              <a:t>(const string&amp; text, const string&amp; pattern) {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n = </a:t>
            </a:r>
            <a:r>
              <a:rPr lang="en-US" b="1" dirty="0" err="1">
                <a:latin typeface="Times New Roman" pitchFamily="18" charset="0"/>
              </a:rPr>
              <a:t>text.size</a:t>
            </a:r>
            <a:r>
              <a:rPr lang="en-US" b="1" dirty="0">
                <a:latin typeface="Times New Roman" pitchFamily="18" charset="0"/>
              </a:rPr>
              <a:t>();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m = </a:t>
            </a:r>
            <a:r>
              <a:rPr lang="en-US" b="1" dirty="0" err="1">
                <a:latin typeface="Times New Roman" pitchFamily="18" charset="0"/>
              </a:rPr>
              <a:t>pattern.size</a:t>
            </a:r>
            <a:r>
              <a:rPr lang="en-US" b="1" dirty="0">
                <a:latin typeface="Times New Roman" pitchFamily="18" charset="0"/>
              </a:rPr>
              <a:t>();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std::vector&lt;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&gt; fail = </a:t>
            </a:r>
            <a:r>
              <a:rPr lang="en-US" b="1" dirty="0" err="1">
                <a:latin typeface="Times New Roman" pitchFamily="18" charset="0"/>
              </a:rPr>
              <a:t>computeFailFunction</a:t>
            </a:r>
            <a:r>
              <a:rPr lang="en-US" b="1" dirty="0">
                <a:latin typeface="Times New Roman" pitchFamily="18" charset="0"/>
              </a:rPr>
              <a:t>(pattern);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i = 0;					// text index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</a:t>
            </a:r>
            <a:r>
              <a:rPr lang="en-US" b="1" dirty="0" err="1">
                <a:latin typeface="Times New Roman" pitchFamily="18" charset="0"/>
              </a:rPr>
              <a:t>int</a:t>
            </a:r>
            <a:r>
              <a:rPr lang="en-US" b="1" dirty="0">
                <a:latin typeface="Times New Roman" pitchFamily="18" charset="0"/>
              </a:rPr>
              <a:t> j = 0;					// pattern index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while (i &lt; n) {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  if (pattern[j] == text[i]) {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    if (j == </a:t>
            </a:r>
            <a:r>
              <a:rPr lang="en-US" b="1">
                <a:latin typeface="Times New Roman" pitchFamily="18" charset="0"/>
              </a:rPr>
              <a:t>m - 1)</a:t>
            </a:r>
            <a:endParaRPr lang="en-US" b="1" dirty="0">
              <a:latin typeface="Times New Roman" pitchFamily="18" charset="0"/>
            </a:endParaRP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      return i - m + 1;			// found a match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    i++;  j++;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  }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      else if (j &gt; 0) j = </a:t>
            </a:r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fail[j - 1];</a:t>
            </a:r>
            <a:endParaRPr lang="en-US" b="1" dirty="0">
              <a:solidFill>
                <a:srgbClr val="FFFF00"/>
              </a:solidFill>
              <a:latin typeface="Times New Roman" pitchFamily="18" charset="0"/>
            </a:endParaRP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</a:rPr>
              <a:t>      else i++;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} 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  return -1;					// no match</a:t>
            </a:r>
          </a:p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  }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Computing the Failure Function</a:t>
            </a:r>
          </a:p>
        </p:txBody>
      </p:sp>
      <p:sp>
        <p:nvSpPr>
          <p:cNvPr id="1844231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4495800"/>
          </a:xfrm>
        </p:spPr>
        <p:txBody>
          <a:bodyPr/>
          <a:lstStyle/>
          <a:p>
            <a:r>
              <a:rPr lang="en-US" sz="2400" dirty="0"/>
              <a:t>The failure function can be represented by an array or a vector and can be computed in O(m) time</a:t>
            </a:r>
          </a:p>
          <a:p>
            <a:r>
              <a:rPr lang="en-US" sz="2400" dirty="0"/>
              <a:t>The construction is similar to the KMP algorithm itself</a:t>
            </a:r>
          </a:p>
          <a:p>
            <a:r>
              <a:rPr lang="en-US" sz="2400" dirty="0"/>
              <a:t>At each iteration of the while-loop, either</a:t>
            </a:r>
          </a:p>
          <a:p>
            <a:pPr lvl="1"/>
            <a:r>
              <a:rPr lang="en-US" sz="2400" dirty="0"/>
              <a:t>i increases by one, or</a:t>
            </a:r>
          </a:p>
          <a:p>
            <a:pPr lvl="1"/>
            <a:r>
              <a:rPr lang="en-US" sz="2400" dirty="0"/>
              <a:t>the shift amount i - j increases by at least one (observe that F(</a:t>
            </a:r>
            <a:r>
              <a:rPr lang="en-US" sz="2400" dirty="0">
                <a:sym typeface="Symbol" pitchFamily="18" charset="2"/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1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&lt; </a:t>
            </a:r>
            <a:r>
              <a:rPr lang="en-US" sz="2400" dirty="0"/>
              <a:t>j)</a:t>
            </a:r>
          </a:p>
          <a:p>
            <a:r>
              <a:rPr lang="en-US" sz="2400" dirty="0"/>
              <a:t>Hence, there are no more than 2m iterations of the while-loop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A8E-C81B-4A83-8CD9-F2DA63CBE490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821C-79BF-4AF9-A39E-CA8955C763AA}" type="slidenum">
              <a:rPr lang="en-US"/>
              <a:pPr/>
              <a:t>52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DCBC16D-0D4C-401E-8423-4AE136E2D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161" y="4819650"/>
            <a:ext cx="252412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Computing the Failure Function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E185-779C-4FAC-BB98-E3AC03F5074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6FF39-8D64-4E5A-9D6C-AF6834FAD3A7}" type="slidenum">
              <a:rPr lang="en-US"/>
              <a:pPr/>
              <a:t>53</a:t>
            </a:fld>
            <a:endParaRPr lang="en-US"/>
          </a:p>
        </p:txBody>
      </p:sp>
      <p:sp>
        <p:nvSpPr>
          <p:cNvPr id="1856516" name="Text Box 4"/>
          <p:cNvSpPr txBox="1">
            <a:spLocks noChangeArrowheads="1"/>
          </p:cNvSpPr>
          <p:nvPr/>
        </p:nvSpPr>
        <p:spPr bwMode="auto">
          <a:xfrm>
            <a:off x="1981200" y="1371600"/>
            <a:ext cx="4724400" cy="4585871"/>
          </a:xfrm>
          <a:prstGeom prst="rect">
            <a:avLst/>
          </a:prstGeom>
          <a:solidFill>
            <a:schemeClr val="accent4">
              <a:lumMod val="10000"/>
            </a:schemeClr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42900" eaLnBrk="1" hangingPunct="1">
              <a:lnSpc>
                <a:spcPct val="90000"/>
              </a:lnSpc>
              <a:spcAft>
                <a:spcPct val="20000"/>
              </a:spcAft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Algorithm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i="1" dirty="0" err="1">
                <a:latin typeface="Times New Roman" pitchFamily="18" charset="0"/>
              </a:rPr>
              <a:t>failureFunction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b="1" i="1" dirty="0">
                <a:latin typeface="Times New Roman" pitchFamily="18" charset="0"/>
              </a:rPr>
              <a:t>F</a:t>
            </a:r>
            <a:r>
              <a:rPr lang="en-US" sz="2000" b="1" dirty="0">
                <a:latin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</a:rPr>
              <a:t>0</a:t>
            </a:r>
            <a:r>
              <a:rPr lang="en-US" sz="2000" b="1" dirty="0">
                <a:latin typeface="Times New Roman" pitchFamily="18" charset="0"/>
              </a:rPr>
              <a:t>]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0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1</a:t>
            </a:r>
            <a:endParaRPr lang="en-US" sz="2000" b="1" i="1" dirty="0">
              <a:latin typeface="Times New Roman" pitchFamily="18" charset="0"/>
            </a:endParaRP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0</a:t>
            </a:r>
          </a:p>
          <a:p>
            <a:pPr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000" b="1" dirty="0">
                <a:latin typeface="Times New Roman" pitchFamily="18" charset="0"/>
              </a:rPr>
              <a:t>while 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&lt;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m</a:t>
            </a:r>
            <a:endParaRPr lang="en-US" sz="2000" b="1" i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if </a:t>
            </a: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[</a:t>
            </a:r>
            <a:r>
              <a:rPr lang="en-US" sz="2000" b="1" i="1" dirty="0">
                <a:latin typeface="Times New Roman" pitchFamily="18" charset="0"/>
              </a:rPr>
              <a:t>i</a:t>
            </a:r>
            <a:r>
              <a:rPr lang="en-US" sz="2000" u="sng" dirty="0">
                <a:latin typeface="Times New Roman" pitchFamily="18" charset="0"/>
              </a:rPr>
              <a:t>]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b="1" i="1" dirty="0">
                <a:latin typeface="Times New Roman" pitchFamily="18" charset="0"/>
              </a:rPr>
              <a:t> P</a:t>
            </a:r>
            <a:r>
              <a:rPr lang="en-US" sz="2000" dirty="0">
                <a:latin typeface="Times New Roman" pitchFamily="18" charset="0"/>
              </a:rPr>
              <a:t>[</a:t>
            </a:r>
            <a:r>
              <a:rPr lang="en-US" sz="2000" b="1" i="1" dirty="0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]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{we have matched 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</a:rPr>
              <a:t>+ 1 chars}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</a:t>
            </a:r>
            <a:r>
              <a:rPr lang="en-US" sz="2000" b="1" i="1" dirty="0">
                <a:latin typeface="Times New Roman" pitchFamily="18" charset="0"/>
              </a:rPr>
              <a:t>F</a:t>
            </a:r>
            <a:r>
              <a:rPr lang="en-US" sz="2000" b="1" dirty="0">
                <a:latin typeface="Times New Roman" pitchFamily="18" charset="0"/>
              </a:rPr>
              <a:t>[</a:t>
            </a:r>
            <a:r>
              <a:rPr lang="en-US" sz="2000" b="1" i="1" dirty="0">
                <a:latin typeface="Times New Roman" pitchFamily="18" charset="0"/>
              </a:rPr>
              <a:t>i</a:t>
            </a:r>
            <a:r>
              <a:rPr lang="en-US" sz="2000" b="1" dirty="0">
                <a:latin typeface="Times New Roman" pitchFamily="18" charset="0"/>
              </a:rPr>
              <a:t>]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1</a:t>
            </a:r>
            <a:endParaRPr lang="en-US" sz="2000" b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i="1" dirty="0">
                <a:latin typeface="Times New Roman" pitchFamily="18" charset="0"/>
              </a:rPr>
              <a:t>	</a:t>
            </a:r>
            <a:r>
              <a:rPr lang="en-US" sz="2000" b="1" dirty="0">
                <a:latin typeface="Times New Roman" pitchFamily="18" charset="0"/>
              </a:rPr>
              <a:t>else if  </a:t>
            </a:r>
            <a:r>
              <a:rPr lang="en-US" sz="2000" b="1" i="1" dirty="0">
                <a:latin typeface="Times New Roman" pitchFamily="18" charset="0"/>
              </a:rPr>
              <a:t>j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&gt;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0 </a:t>
            </a:r>
            <a:r>
              <a:rPr lang="en-US" sz="2000" b="1" dirty="0">
                <a:latin typeface="Times New Roman" pitchFamily="18" charset="0"/>
              </a:rPr>
              <a:t>then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{use failure function to shift </a:t>
            </a: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j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-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000" u="sng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else</a:t>
            </a:r>
            <a:endParaRPr lang="en-US" sz="2000" b="1" i="1" dirty="0">
              <a:solidFill>
                <a:srgbClr val="FFFF00"/>
              </a:solidFill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		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[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FFFF00"/>
                </a:solidFill>
                <a:latin typeface="Times New Roman" pitchFamily="18" charset="0"/>
              </a:rPr>
              <a:t>]</a:t>
            </a:r>
            <a:r>
              <a:rPr lang="en-US" sz="2000" b="1" i="1" dirty="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sz="2000" dirty="0">
                <a:latin typeface="Times New Roman" pitchFamily="18" charset="0"/>
              </a:rPr>
              <a:t>{ no match }</a:t>
            </a:r>
            <a:endParaRPr lang="en-US" sz="2000" b="1" dirty="0">
              <a:latin typeface="Times New Roman" pitchFamily="18" charset="0"/>
            </a:endParaRPr>
          </a:p>
          <a:p>
            <a:pPr marL="342900" lvl="1" defTabSz="342900" eaLnBrk="1" hangingPunct="1">
              <a:lnSpc>
                <a:spcPct val="90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 dirty="0">
                <a:latin typeface="Times New Roman" pitchFamily="18" charset="0"/>
              </a:rPr>
              <a:t>		</a:t>
            </a:r>
            <a:r>
              <a:rPr lang="en-US" sz="2000" b="1" i="1" dirty="0">
                <a:latin typeface="Times New Roman" pitchFamily="18" charset="0"/>
              </a:rPr>
              <a:t>i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+</a:t>
            </a:r>
            <a:r>
              <a:rPr lang="en-US" sz="2000" b="1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pic>
        <p:nvPicPr>
          <p:cNvPr id="1856518" name="Picture 6" descr="j01744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028749"/>
            <a:ext cx="1905000" cy="256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KMP Example (Details)</a:t>
            </a:r>
          </a:p>
        </p:txBody>
      </p:sp>
      <p:sp>
        <p:nvSpPr>
          <p:cNvPr id="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524B-4710-43EB-BC51-3551EEBBB6E6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2157-0488-435D-B879-E4521E2406FF}" type="slidenum">
              <a:rPr lang="en-US"/>
              <a:pPr/>
              <a:t>54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16192"/>
              </p:ext>
            </p:extLst>
          </p:nvPr>
        </p:nvGraphicFramePr>
        <p:xfrm>
          <a:off x="914401" y="1143000"/>
          <a:ext cx="7620000" cy="5105391"/>
        </p:xfrm>
        <a:graphic>
          <a:graphicData uri="http://schemas.openxmlformats.org/drawingml/2006/table">
            <a:tbl>
              <a:tblPr/>
              <a:tblGrid>
                <a:gridCol w="7604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04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04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04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64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990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12282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P(j)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T(i)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Comparison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Compare number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P=abacab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T=abacaabaccabacabaabb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j=F(4)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j=F(0)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j=F(3)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=i+1 when j=0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54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90971"/>
              </p:ext>
            </p:extLst>
          </p:nvPr>
        </p:nvGraphicFramePr>
        <p:xfrm>
          <a:off x="6324600" y="5638804"/>
          <a:ext cx="2666999" cy="1142996"/>
        </p:xfrm>
        <a:graphic>
          <a:graphicData uri="http://schemas.openxmlformats.org/drawingml/2006/table">
            <a:tbl>
              <a:tblPr/>
              <a:tblGrid>
                <a:gridCol w="4807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35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47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647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647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635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478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288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KMP Example</a:t>
            </a:r>
          </a:p>
        </p:txBody>
      </p:sp>
      <p:sp>
        <p:nvSpPr>
          <p:cNvPr id="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524B-4710-43EB-BC51-3551EEBBB6E6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2157-0488-435D-B879-E4521E2406FF}" type="slidenum">
              <a:rPr lang="en-US"/>
              <a:pPr/>
              <a:t>55</a:t>
            </a:fld>
            <a:endParaRPr lang="en-US"/>
          </a:p>
        </p:txBody>
      </p:sp>
      <p:graphicFrame>
        <p:nvGraphicFramePr>
          <p:cNvPr id="1846275" name="Object 3"/>
          <p:cNvGraphicFramePr>
            <a:graphicFrameLocks noChangeAspect="1"/>
          </p:cNvGraphicFramePr>
          <p:nvPr/>
        </p:nvGraphicFramePr>
        <p:xfrm>
          <a:off x="457200" y="990600"/>
          <a:ext cx="82296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820" name="VISIO" r:id="rId4" imgW="4788360" imgH="2561400" progId="">
                  <p:embed/>
                </p:oleObj>
              </mc:Choice>
              <mc:Fallback>
                <p:oleObj name="VISIO" r:id="rId4" imgW="4788360" imgH="2561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229600" cy="44005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50030"/>
              </p:ext>
            </p:extLst>
          </p:nvPr>
        </p:nvGraphicFramePr>
        <p:xfrm>
          <a:off x="3124200" y="5486399"/>
          <a:ext cx="3733800" cy="1204596"/>
        </p:xfrm>
        <a:graphic>
          <a:graphicData uri="http://schemas.openxmlformats.org/drawingml/2006/table">
            <a:tbl>
              <a:tblPr/>
              <a:tblGrid>
                <a:gridCol w="673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0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06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0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6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90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69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0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(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j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KMP Algorithm Performance</a:t>
            </a:r>
          </a:p>
        </p:txBody>
      </p:sp>
      <p:sp>
        <p:nvSpPr>
          <p:cNvPr id="1842182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/>
          <a:lstStyle/>
          <a:p>
            <a:r>
              <a:rPr lang="en-US" sz="2800" dirty="0"/>
              <a:t>The failure function can be represented by an array and can be computed in O(m) time</a:t>
            </a:r>
          </a:p>
          <a:p>
            <a:r>
              <a:rPr lang="en-US" sz="2800" dirty="0"/>
              <a:t>At each iteration of the while-loop, either</a:t>
            </a:r>
          </a:p>
          <a:p>
            <a:pPr lvl="1"/>
            <a:r>
              <a:rPr lang="en-US" sz="2400" dirty="0"/>
              <a:t>i increases by one, or</a:t>
            </a:r>
          </a:p>
          <a:p>
            <a:pPr lvl="1"/>
            <a:r>
              <a:rPr lang="en-US" sz="2400" dirty="0"/>
              <a:t>The shift amount i - j increases by at least one (observe that F(</a:t>
            </a:r>
            <a:r>
              <a:rPr lang="en-US" sz="2400" dirty="0">
                <a:sym typeface="Symbol" pitchFamily="18" charset="2"/>
              </a:rPr>
              <a:t>j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-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1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&lt; </a:t>
            </a:r>
            <a:r>
              <a:rPr lang="en-US" sz="2400" dirty="0"/>
              <a:t>j)</a:t>
            </a:r>
          </a:p>
          <a:p>
            <a:r>
              <a:rPr lang="en-US" sz="2800" dirty="0"/>
              <a:t>Hence, there are no more than </a:t>
            </a:r>
            <a:r>
              <a:rPr lang="en-US" sz="2800" dirty="0">
                <a:solidFill>
                  <a:srgbClr val="FFFF00"/>
                </a:solidFill>
              </a:rPr>
              <a:t>2n</a:t>
            </a:r>
            <a:r>
              <a:rPr lang="en-US" sz="2800" dirty="0"/>
              <a:t> iterations of the while-loop</a:t>
            </a:r>
          </a:p>
          <a:p>
            <a:r>
              <a:rPr lang="en-US" sz="2800" dirty="0"/>
              <a:t>Thus, KMP’s algorithm runs in optimal time   O(m + 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4573-D85D-4764-A01A-3CBAEC5D3AE7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E8B5-CCC7-4F25-93B2-488F1DA3BA5B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772400" cy="1447800"/>
          </a:xfrm>
        </p:spPr>
        <p:txBody>
          <a:bodyPr>
            <a:normAutofit/>
          </a:bodyPr>
          <a:lstStyle/>
          <a:p>
            <a:r>
              <a:rPr lang="en-US"/>
              <a:t>The Greedy Method and    Text Compression</a:t>
            </a:r>
          </a:p>
        </p:txBody>
      </p:sp>
      <p:graphicFrame>
        <p:nvGraphicFramePr>
          <p:cNvPr id="1876995" name="Object 3"/>
          <p:cNvGraphicFramePr>
            <a:graphicFrameLocks noChangeAspect="1"/>
          </p:cNvGraphicFramePr>
          <p:nvPr/>
        </p:nvGraphicFramePr>
        <p:xfrm>
          <a:off x="3684588" y="3216275"/>
          <a:ext cx="15732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230" name="Clip" r:id="rId4" imgW="1574597" imgH="1661465" progId="">
                  <p:embed/>
                </p:oleObj>
              </mc:Choice>
              <mc:Fallback>
                <p:oleObj name="Clip" r:id="rId4" imgW="1574597" imgH="1661465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216275"/>
                        <a:ext cx="1573212" cy="166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6996" name="Object 4"/>
          <p:cNvGraphicFramePr>
            <a:graphicFrameLocks noChangeAspect="1"/>
          </p:cNvGraphicFramePr>
          <p:nvPr/>
        </p:nvGraphicFramePr>
        <p:xfrm>
          <a:off x="5494338" y="3200400"/>
          <a:ext cx="2500312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231" name="Clip" r:id="rId6" imgW="3146079" imgH="3333184" progId="">
                  <p:embed/>
                </p:oleObj>
              </mc:Choice>
              <mc:Fallback>
                <p:oleObj name="Clip" r:id="rId6" imgW="3146079" imgH="3333184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3200400"/>
                        <a:ext cx="2500312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143" y="152400"/>
            <a:ext cx="6696075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Greedy Method (1)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420813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Design patterns that are applied to optimization problems </a:t>
            </a:r>
            <a:r>
              <a:rPr lang="en-US">
                <a:solidFill>
                  <a:schemeClr val="tx2"/>
                </a:solidFill>
              </a:rPr>
              <a:t>where one </a:t>
            </a:r>
            <a:r>
              <a:rPr lang="en-US" dirty="0">
                <a:solidFill>
                  <a:schemeClr val="tx2"/>
                </a:solidFill>
              </a:rPr>
              <a:t>is trying to construct some structure while minimizing or maximizing some property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One proceeds by constructing a sequence of choices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a typeface="+mn-ea"/>
                <a:cs typeface="+mn-cs"/>
              </a:rPr>
              <a:t>The sequence starts from some well-understood starting condition and computes to the associated cost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4B9-EF0C-4233-8494-658CDE9FFFB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E7-F1AB-4C9D-B8F6-E978722323AA}" type="slidenum">
              <a:rPr lang="en-US"/>
              <a:pPr/>
              <a:t>58</a:t>
            </a:fld>
            <a:endParaRPr lang="en-US"/>
          </a:p>
        </p:txBody>
      </p:sp>
      <p:graphicFrame>
        <p:nvGraphicFramePr>
          <p:cNvPr id="1879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780915"/>
              </p:ext>
            </p:extLst>
          </p:nvPr>
        </p:nvGraphicFramePr>
        <p:xfrm>
          <a:off x="3657600" y="4792476"/>
          <a:ext cx="2256211" cy="165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7093" name="Clip" r:id="rId4" imgW="4582562" imgH="3363362" progId="">
                  <p:embed/>
                </p:oleObj>
              </mc:Choice>
              <mc:Fallback>
                <p:oleObj name="Clip" r:id="rId4" imgW="4582562" imgH="336336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92476"/>
                        <a:ext cx="2256211" cy="16575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696075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Greedy Method (2)  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One iteratively makes additional choices by identifying the decision that achieves the best cost improvement</a:t>
            </a:r>
          </a:p>
          <a:p>
            <a:pPr marL="742950" lvl="2" indent="-342900">
              <a:lnSpc>
                <a:spcPct val="90000"/>
              </a:lnSpc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This approach doesn’t always lead to an optimal solution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4B9-EF0C-4233-8494-658CDE9FFFB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E7-F1AB-4C9D-B8F6-E978722323AA}" type="slidenum">
              <a:rPr lang="en-US"/>
              <a:pPr/>
              <a:t>59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72" y="3733800"/>
            <a:ext cx="369326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 Pattern Matching</a:t>
            </a:r>
          </a:p>
        </p:txBody>
      </p:sp>
      <p:sp>
        <p:nvSpPr>
          <p:cNvPr id="184832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Given strings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dirty="0"/>
              <a:t> (text) and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  <a:r>
              <a:rPr lang="en-US" dirty="0"/>
              <a:t> (pattern), the pattern matching problem consists of finding a substring of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dirty="0"/>
              <a:t> equal to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dirty="0"/>
              <a:t>Applications: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 editors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Search engines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Biological research</a:t>
            </a:r>
          </a:p>
          <a:p>
            <a:pPr lvl="3">
              <a:lnSpc>
                <a:spcPct val="90000"/>
              </a:lnSpc>
            </a:pPr>
            <a:r>
              <a:rPr lang="en-US" sz="2800" dirty="0"/>
              <a:t>DNA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5A6F-8800-4DD1-A551-1967D3B29F97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633A7D-30DF-44D7-B9F1-49B895C1DE4F}" type="slidenum">
              <a:rPr lang="en-US"/>
              <a:pPr/>
              <a:t>6</a:t>
            </a:fld>
            <a:endParaRPr lang="en-US" dirty="0"/>
          </a:p>
        </p:txBody>
      </p:sp>
      <p:pic>
        <p:nvPicPr>
          <p:cNvPr id="2111490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4953000"/>
            <a:ext cx="5363223" cy="1612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696075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The Greedy Method (3)  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6002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It works best when applied to problems with the </a:t>
            </a:r>
            <a:r>
              <a:rPr lang="en-US" b="1" dirty="0">
                <a:solidFill>
                  <a:srgbClr val="FFFF00"/>
                </a:solidFill>
              </a:rPr>
              <a:t>greedy-choice</a:t>
            </a:r>
            <a:r>
              <a:rPr lang="en-US" dirty="0"/>
              <a:t> property 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 globally-optimal solution can be reached by a series of local improvements from a well-defined starting configuration </a:t>
            </a:r>
            <a:endParaRPr lang="en-US" sz="2800" b="1" i="1" dirty="0">
              <a:latin typeface="Times New Roman" pitchFamily="18" charset="0"/>
            </a:endParaRPr>
          </a:p>
          <a:p>
            <a:pPr marL="742950" lvl="2" indent="-342900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4B9-EF0C-4233-8494-658CDE9FFFB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E7-F1AB-4C9D-B8F6-E978722323AA}" type="slidenum">
              <a:rPr lang="en-US"/>
              <a:pPr/>
              <a:t>60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99" y="4114800"/>
            <a:ext cx="2145323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97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696075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The Greedy Method Summarized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93059" y="12954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FFFF00"/>
                </a:solidFill>
              </a:rPr>
              <a:t>greedy method</a:t>
            </a:r>
            <a:r>
              <a:rPr lang="en-US" dirty="0"/>
              <a:t> is a general algorithm design paradigm, built on the following elements:</a:t>
            </a:r>
          </a:p>
          <a:p>
            <a:pPr lvl="1">
              <a:lnSpc>
                <a:spcPct val="9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Configurations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Different choices, collections, or values to find</a:t>
            </a:r>
          </a:p>
          <a:p>
            <a:pPr lvl="1">
              <a:lnSpc>
                <a:spcPct val="90000"/>
              </a:lnSpc>
            </a:pPr>
            <a:r>
              <a:rPr lang="en-US" sz="2800" b="1" dirty="0">
                <a:solidFill>
                  <a:srgbClr val="FFFF00"/>
                </a:solidFill>
              </a:rPr>
              <a:t>Objective function</a:t>
            </a:r>
            <a:endParaRPr lang="en-US" sz="2800" dirty="0"/>
          </a:p>
          <a:p>
            <a:pPr lvl="2">
              <a:lnSpc>
                <a:spcPct val="90000"/>
              </a:lnSpc>
            </a:pPr>
            <a:r>
              <a:rPr lang="en-US" sz="2800" dirty="0"/>
              <a:t>A score assigned to configurations, which we want to either maximize or minimize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64B9-EF0C-4233-8494-658CDE9FFFB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CDEE7-F1AB-4C9D-B8F6-E978722323AA}" type="slidenum">
              <a:rPr lang="en-US"/>
              <a:pPr/>
              <a:t>61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64" y="5298204"/>
            <a:ext cx="1878946" cy="14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11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7772400" cy="1447800"/>
          </a:xfrm>
        </p:spPr>
        <p:txBody>
          <a:bodyPr>
            <a:normAutofit/>
          </a:bodyPr>
          <a:lstStyle/>
          <a:p>
            <a:r>
              <a:rPr lang="en-US" dirty="0"/>
              <a:t>Huffman Coding (Greedy Method)</a:t>
            </a:r>
          </a:p>
        </p:txBody>
      </p:sp>
      <p:pic>
        <p:nvPicPr>
          <p:cNvPr id="2206724" name="Picture 4" descr="C:\Users\Jerry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5848" y="2133600"/>
            <a:ext cx="3884703" cy="4043622"/>
          </a:xfrm>
          <a:prstGeom prst="rect">
            <a:avLst/>
          </a:prstGeom>
          <a:solidFill>
            <a:srgbClr val="00B0F0"/>
          </a:solidFill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Compression  </a:t>
            </a:r>
          </a:p>
        </p:txBody>
      </p:sp>
      <p:sp>
        <p:nvSpPr>
          <p:cNvPr id="1881091" name="Rectangle 3"/>
          <p:cNvSpPr>
            <a:spLocks noGrp="1" noChangeArrowheads="1"/>
          </p:cNvSpPr>
          <p:nvPr>
            <p:ph idx="1"/>
          </p:nvPr>
        </p:nvSpPr>
        <p:spPr>
          <a:xfrm>
            <a:off x="491490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Given a string </a:t>
            </a:r>
            <a:r>
              <a:rPr lang="en-US" sz="2800" dirty="0">
                <a:solidFill>
                  <a:srgbClr val="FFFF00"/>
                </a:solidFill>
              </a:rPr>
              <a:t>X</a:t>
            </a:r>
            <a:r>
              <a:rPr lang="en-US" sz="2800" dirty="0"/>
              <a:t>, efficiently encode X into a smaller string </a:t>
            </a:r>
            <a:r>
              <a:rPr lang="en-US" sz="2800" dirty="0">
                <a:solidFill>
                  <a:srgbClr val="FFFF00"/>
                </a:solidFill>
              </a:rPr>
              <a:t>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Saves memory and/or bandwidth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good approach: </a:t>
            </a:r>
            <a:r>
              <a:rPr lang="en-US" sz="2800" b="1" dirty="0">
                <a:solidFill>
                  <a:srgbClr val="FFFF00"/>
                </a:solidFill>
              </a:rPr>
              <a:t>Huffman encoding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Computes frequency f(c) for each character c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Encodes high-frequency characters with short code words</a:t>
            </a:r>
          </a:p>
          <a:p>
            <a:pPr lvl="2">
              <a:lnSpc>
                <a:spcPct val="90000"/>
              </a:lnSpc>
            </a:pPr>
            <a:r>
              <a:rPr lang="en-US" u="sng" dirty="0">
                <a:solidFill>
                  <a:srgbClr val="FFFF00"/>
                </a:solidFill>
              </a:rPr>
              <a:t>No code word is a prefix for another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Uses an optimal encoding tree to determine the code words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C2E2-AA1A-43F3-915E-1878883E48A2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66EE-DE55-4469-9123-5FCD601DFDFF}" type="slidenum">
              <a:rPr lang="en-US"/>
              <a:pPr/>
              <a:t>63</a:t>
            </a:fld>
            <a:endParaRPr lang="en-US"/>
          </a:p>
        </p:txBody>
      </p:sp>
      <p:pic>
        <p:nvPicPr>
          <p:cNvPr id="2181121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05400"/>
            <a:ext cx="1524001" cy="1524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Huffman Coding Details (1)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a technique called </a:t>
            </a:r>
            <a:r>
              <a:rPr lang="en-US" dirty="0">
                <a:solidFill>
                  <a:srgbClr val="FFFF00"/>
                </a:solidFill>
              </a:rPr>
              <a:t>lossless</a:t>
            </a:r>
            <a:r>
              <a:rPr lang="en-US" dirty="0"/>
              <a:t> data compression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Variable length code table for encoding a source symbol (such as a character in a file) where the variable-length code table has been derived in a particular way based on the estimated probability of occurrence for each possible value of the source symbol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64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5624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Huffman Coding Details (2)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Uses a specific method for choosing the representation for each symbol, resulting in a prefix code (sometimes called "prefix-free codes)" </a:t>
            </a:r>
          </a:p>
          <a:p>
            <a:pPr>
              <a:lnSpc>
                <a:spcPct val="90000"/>
              </a:lnSpc>
            </a:pPr>
            <a:r>
              <a:rPr lang="en-US" dirty="0"/>
              <a:t>The bit string representing some particular symbol is </a:t>
            </a:r>
            <a:r>
              <a:rPr lang="en-US" dirty="0">
                <a:solidFill>
                  <a:srgbClr val="FFFF00"/>
                </a:solidFill>
              </a:rPr>
              <a:t>never a prefix </a:t>
            </a:r>
            <a:r>
              <a:rPr lang="en-US" dirty="0"/>
              <a:t>of the bit string representing any other symbol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Expresses the most common source symbols using shorter strings of bits than are used for less common source symbols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65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62" y="5257801"/>
            <a:ext cx="1536490" cy="13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Huffman Coding Details (3)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is the most efficient compression method of this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other mapping of individual source symbols to unique strings of bits will produce a </a:t>
            </a:r>
            <a:r>
              <a:rPr lang="en-US" dirty="0">
                <a:solidFill>
                  <a:srgbClr val="FFFF00"/>
                </a:solidFill>
              </a:rPr>
              <a:t>smaller average </a:t>
            </a:r>
            <a:r>
              <a:rPr lang="en-US" dirty="0"/>
              <a:t>output size when the actual symbol frequencies agree with those used to create the code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Averages 25% savings in storage space and network traffic</a:t>
            </a:r>
          </a:p>
          <a:p>
            <a:pPr lvl="3">
              <a:lnSpc>
                <a:spcPct val="90000"/>
              </a:lnSpc>
            </a:pPr>
            <a:r>
              <a:rPr lang="en-US" sz="2400" dirty="0"/>
              <a:t>Can be up to 55 – 60% savings in storage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66</a:t>
            </a:fld>
            <a:endParaRPr lang="en-US"/>
          </a:p>
        </p:txBody>
      </p:sp>
      <p:pic>
        <p:nvPicPr>
          <p:cNvPr id="217497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325035"/>
            <a:ext cx="12954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effectLst/>
              </a:rPr>
              <a:t>Huffman Coding Technique (1)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technique works by creating a binary tree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size depends on the number of symbols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node can be either a leaf node or an internal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Initially, all nodes are leaf nodes, which contain the </a:t>
            </a:r>
            <a:r>
              <a:rPr lang="en-US" b="1" dirty="0">
                <a:solidFill>
                  <a:srgbClr val="FFFF00"/>
                </a:solidFill>
              </a:rPr>
              <a:t>symbol</a:t>
            </a:r>
            <a:r>
              <a:rPr lang="en-US" dirty="0"/>
              <a:t> itself, the </a:t>
            </a:r>
            <a:r>
              <a:rPr lang="en-US" b="1" dirty="0">
                <a:solidFill>
                  <a:srgbClr val="FFFF00"/>
                </a:solidFill>
              </a:rPr>
              <a:t>weight</a:t>
            </a:r>
            <a:r>
              <a:rPr lang="en-US" dirty="0"/>
              <a:t> (frequency of appearance) of the symbol and optionally, a link to a </a:t>
            </a:r>
            <a:r>
              <a:rPr lang="en-US" b="1" dirty="0">
                <a:solidFill>
                  <a:srgbClr val="FFFF00"/>
                </a:solidFill>
              </a:rPr>
              <a:t>parent</a:t>
            </a:r>
            <a:r>
              <a:rPr lang="en-US" dirty="0"/>
              <a:t> node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67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221612"/>
            <a:ext cx="1981200" cy="14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>
                <a:effectLst/>
              </a:rPr>
              <a:t>Huffman Coding Technique (2) 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382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All internal nodes contain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Symbol </a:t>
            </a:r>
            <a:r>
              <a:rPr lang="en-US" b="1" dirty="0">
                <a:solidFill>
                  <a:srgbClr val="FFFF00"/>
                </a:solidFill>
              </a:rPr>
              <a:t>weights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Links to </a:t>
            </a:r>
            <a:r>
              <a:rPr lang="en-US" b="1" dirty="0">
                <a:solidFill>
                  <a:srgbClr val="FFFF00"/>
                </a:solidFill>
              </a:rPr>
              <a:t>two child nodes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 link to a </a:t>
            </a:r>
            <a:r>
              <a:rPr lang="en-US" b="1" dirty="0">
                <a:solidFill>
                  <a:srgbClr val="FFFF00"/>
                </a:solidFill>
              </a:rPr>
              <a:t>parent</a:t>
            </a:r>
            <a:r>
              <a:rPr lang="en-US" dirty="0"/>
              <a:t> node</a:t>
            </a:r>
          </a:p>
          <a:p>
            <a:pPr>
              <a:lnSpc>
                <a:spcPct val="90000"/>
              </a:lnSpc>
            </a:pPr>
            <a:r>
              <a:rPr lang="en-US" dirty="0"/>
              <a:t>As a common convention, bit '0' represents following the left child and bit '1' represents following the right child</a:t>
            </a:r>
          </a:p>
          <a:p>
            <a:pPr>
              <a:lnSpc>
                <a:spcPct val="90000"/>
              </a:lnSpc>
            </a:pPr>
            <a:r>
              <a:rPr lang="en-US" dirty="0"/>
              <a:t>A finished tree has up to </a:t>
            </a:r>
            <a:r>
              <a:rPr lang="en-US" dirty="0">
                <a:solidFill>
                  <a:srgbClr val="FFFF00"/>
                </a:solidFill>
              </a:rPr>
              <a:t>n</a:t>
            </a:r>
            <a:r>
              <a:rPr lang="en-US" dirty="0"/>
              <a:t> leaf nodes and  </a:t>
            </a:r>
            <a:r>
              <a:rPr lang="en-US" dirty="0">
                <a:solidFill>
                  <a:srgbClr val="FFFF00"/>
                </a:solidFill>
              </a:rPr>
              <a:t>n-1 </a:t>
            </a:r>
            <a:r>
              <a:rPr lang="en-US" dirty="0"/>
              <a:t>internal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68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15953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Tree Example</a:t>
            </a:r>
          </a:p>
        </p:txBody>
      </p:sp>
      <p:sp>
        <p:nvSpPr>
          <p:cNvPr id="1883139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241144"/>
            <a:ext cx="8001000" cy="29718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code</a:t>
            </a:r>
            <a:r>
              <a:rPr lang="en-US" sz="2400" dirty="0"/>
              <a:t> is a mapping of each character of an alphabet to a binary code-word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prefix code </a:t>
            </a:r>
            <a:r>
              <a:rPr lang="en-US" sz="2400" dirty="0"/>
              <a:t>is a binary code such that no code-word is the prefix of another code-word</a:t>
            </a:r>
          </a:p>
          <a:p>
            <a:r>
              <a:rPr lang="en-US" sz="2400" dirty="0"/>
              <a:t>An </a:t>
            </a:r>
            <a:r>
              <a:rPr lang="en-US" sz="2400" dirty="0">
                <a:solidFill>
                  <a:srgbClr val="FFFF00"/>
                </a:solidFill>
              </a:rPr>
              <a:t>encoding tree </a:t>
            </a:r>
            <a:r>
              <a:rPr lang="en-US" sz="2400" dirty="0"/>
              <a:t>represents a prefix code</a:t>
            </a:r>
          </a:p>
          <a:p>
            <a:pPr lvl="1"/>
            <a:r>
              <a:rPr lang="en-US" sz="2000" dirty="0"/>
              <a:t>Each external node stores a character</a:t>
            </a:r>
          </a:p>
          <a:p>
            <a:pPr lvl="1"/>
            <a:r>
              <a:rPr lang="en-US" sz="2000" dirty="0"/>
              <a:t>The code word of a character is given by the path from the root to the external node storing the character (0 for a left child and 1 for a right child)</a:t>
            </a:r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7403-BEB5-4590-A336-854090560DD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ED973-5287-404C-A2D5-16323049D1C0}" type="slidenum">
              <a:rPr lang="en-US"/>
              <a:pPr/>
              <a:t>69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419600"/>
            <a:ext cx="3429000" cy="2286000"/>
            <a:chOff x="2928" y="2256"/>
            <a:chExt cx="2160" cy="1440"/>
          </a:xfrm>
        </p:grpSpPr>
        <p:sp>
          <p:nvSpPr>
            <p:cNvPr id="1883141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3142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883143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3144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3145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883146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1883147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1883148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1883149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1883150" name="AutoShape 14"/>
            <p:cNvCxnSpPr>
              <a:cxnSpLocks noChangeShapeType="1"/>
              <a:stCxn id="1883141" idx="3"/>
              <a:endCxn id="1883143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1" name="AutoShape 15"/>
            <p:cNvCxnSpPr>
              <a:cxnSpLocks noChangeShapeType="1"/>
              <a:stCxn id="1883142" idx="1"/>
              <a:endCxn id="1883141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2" name="AutoShape 16"/>
            <p:cNvCxnSpPr>
              <a:cxnSpLocks noChangeShapeType="1"/>
              <a:stCxn id="1883149" idx="0"/>
              <a:endCxn id="1883142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3" name="AutoShape 17"/>
            <p:cNvCxnSpPr>
              <a:cxnSpLocks noChangeShapeType="1"/>
              <a:stCxn id="1883148" idx="0"/>
              <a:endCxn id="1883142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4" name="AutoShape 18"/>
            <p:cNvCxnSpPr>
              <a:cxnSpLocks noChangeShapeType="1"/>
              <a:stCxn id="1883147" idx="0"/>
              <a:endCxn id="1883144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5" name="AutoShape 19"/>
            <p:cNvCxnSpPr>
              <a:cxnSpLocks noChangeShapeType="1"/>
              <a:stCxn id="1883146" idx="0"/>
              <a:endCxn id="1883144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6" name="AutoShape 20"/>
            <p:cNvCxnSpPr>
              <a:cxnSpLocks noChangeShapeType="1"/>
              <a:stCxn id="1883145" idx="0"/>
              <a:endCxn id="1883143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3157" name="AutoShape 21"/>
            <p:cNvCxnSpPr>
              <a:cxnSpLocks noChangeShapeType="1"/>
              <a:stCxn id="1883144" idx="1"/>
              <a:endCxn id="1883143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883158" name="Group 22"/>
          <p:cNvGraphicFramePr>
            <a:graphicFrameLocks noGrp="1"/>
          </p:cNvGraphicFramePr>
          <p:nvPr/>
        </p:nvGraphicFramePr>
        <p:xfrm>
          <a:off x="1066800" y="4800600"/>
          <a:ext cx="3352800" cy="88900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447800" y="5791200"/>
            <a:ext cx="2514278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Decode 010111101100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The String Class Methods (1)</a:t>
            </a:r>
          </a:p>
        </p:txBody>
      </p:sp>
      <p:sp>
        <p:nvSpPr>
          <p:cNvPr id="184832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530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FFFF00"/>
                </a:solidFill>
                <a:effectLst/>
                <a:latin typeface="+mj-lt"/>
              </a:rPr>
              <a:t>     See http://www.cplusplus.com/reference/string/string</a:t>
            </a:r>
            <a:r>
              <a:rPr lang="en-US" sz="2000" dirty="0">
                <a:solidFill>
                  <a:srgbClr val="FFFF00"/>
                </a:solidFill>
                <a:effectLst/>
                <a:latin typeface="+mj-lt"/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5A6F-8800-4DD1-A551-1967D3B29F97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633A7D-30DF-44D7-B9F1-49B895C1DE4F}" type="slidenum">
              <a:rPr lang="en-US"/>
              <a:pPr/>
              <a:t>7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1713193"/>
            <a:ext cx="8977744" cy="2743200"/>
          </a:xfrm>
          <a:prstGeom prst="rect">
            <a:avLst/>
          </a:prstGeom>
        </p:spPr>
      </p:pic>
      <p:pic>
        <p:nvPicPr>
          <p:cNvPr id="1673217" name="Picture 1" descr="C:\Users\Jerry\Desktop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399" y="4574996"/>
            <a:ext cx="2971633" cy="21306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43451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Tree Optimization</a:t>
            </a:r>
          </a:p>
        </p:txBody>
      </p:sp>
      <p:sp>
        <p:nvSpPr>
          <p:cNvPr id="1885187" name="Rectangle 3"/>
          <p:cNvSpPr>
            <a:spLocks noGrp="1" noChangeArrowheads="1"/>
          </p:cNvSpPr>
          <p:nvPr>
            <p:ph idx="1"/>
          </p:nvPr>
        </p:nvSpPr>
        <p:spPr>
          <a:xfrm>
            <a:off x="775447" y="1340878"/>
            <a:ext cx="7924800" cy="2630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Given a text string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dirty="0">
                <a:solidFill>
                  <a:srgbClr val="FFFF00"/>
                </a:solidFill>
              </a:rPr>
              <a:t>,</a:t>
            </a:r>
            <a:r>
              <a:rPr lang="en-US" sz="2400" dirty="0"/>
              <a:t> we want to find a prefix code for the characters of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400" dirty="0"/>
              <a:t> that yields a small encoding for </a:t>
            </a:r>
            <a:r>
              <a:rPr lang="en-US" sz="2400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frequency characters should have short code-words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Rare characters should have long code-words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</a:t>
            </a:r>
            <a:r>
              <a:rPr lang="en-US" sz="2000" i="1" dirty="0">
                <a:latin typeface="Times New Roman" pitchFamily="18" charset="0"/>
              </a:rPr>
              <a:t> </a:t>
            </a:r>
            <a:r>
              <a:rPr lang="en-US" sz="2000" dirty="0"/>
              <a:t>abracadabra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000" baseline="-25000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r>
              <a:rPr lang="en-US" sz="2000" dirty="0"/>
              <a:t> encodes </a:t>
            </a:r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000" dirty="0"/>
              <a:t> into </a:t>
            </a:r>
            <a:r>
              <a:rPr lang="en-US" sz="2000" dirty="0">
                <a:latin typeface="Times New Roman" pitchFamily="18" charset="0"/>
              </a:rPr>
              <a:t>29</a:t>
            </a:r>
            <a:r>
              <a:rPr lang="en-US" sz="2000" dirty="0"/>
              <a:t> bits</a:t>
            </a:r>
          </a:p>
          <a:p>
            <a:pPr lvl="1">
              <a:lnSpc>
                <a:spcPct val="90000"/>
              </a:lnSpc>
            </a:pPr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0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sz="2000" dirty="0"/>
              <a:t> encodes </a:t>
            </a:r>
            <a:r>
              <a:rPr lang="en-US" sz="2000" i="1" dirty="0">
                <a:solidFill>
                  <a:srgbClr val="FFFF00"/>
                </a:solidFill>
                <a:latin typeface="Times New Roman" pitchFamily="18" charset="0"/>
              </a:rPr>
              <a:t>X</a:t>
            </a:r>
            <a:r>
              <a:rPr lang="en-US" sz="2000" dirty="0"/>
              <a:t> into </a:t>
            </a:r>
            <a:r>
              <a:rPr lang="en-US" sz="2000" dirty="0">
                <a:latin typeface="Times New Roman" pitchFamily="18" charset="0"/>
              </a:rPr>
              <a:t>24</a:t>
            </a:r>
            <a:r>
              <a:rPr lang="en-US" sz="2000" dirty="0"/>
              <a:t> bits</a:t>
            </a:r>
          </a:p>
        </p:txBody>
      </p:sp>
      <p:sp>
        <p:nvSpPr>
          <p:cNvPr id="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F738E-76E8-48E5-9D1D-03F7D5452F91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8B73-006A-4DE1-88B1-94C5B7C242E9}" type="slidenum">
              <a:rPr lang="en-US"/>
              <a:pPr/>
              <a:t>70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6209" y="4160838"/>
            <a:ext cx="3429000" cy="2286000"/>
            <a:chOff x="2928" y="2256"/>
            <a:chExt cx="2160" cy="1440"/>
          </a:xfrm>
        </p:grpSpPr>
        <p:sp>
          <p:nvSpPr>
            <p:cNvPr id="1885189" name="Oval 5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5190" name="Oval 6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885191" name="Oval 7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5192" name="Oval 8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5193" name="Rectangle 9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1885194" name="Rectangle 10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1885195" name="Rectangle 11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r</a:t>
              </a:r>
            </a:p>
          </p:txBody>
        </p:sp>
        <p:sp>
          <p:nvSpPr>
            <p:cNvPr id="1885196" name="Rectangle 12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1885197" name="Rectangle 13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cxnSp>
          <p:nvCxnSpPr>
            <p:cNvPr id="1885198" name="AutoShape 14"/>
            <p:cNvCxnSpPr>
              <a:cxnSpLocks noChangeShapeType="1"/>
              <a:stCxn id="1885189" idx="3"/>
              <a:endCxn id="1885191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199" name="AutoShape 15"/>
            <p:cNvCxnSpPr>
              <a:cxnSpLocks noChangeShapeType="1"/>
              <a:stCxn id="1885190" idx="1"/>
              <a:endCxn id="1885189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00" name="AutoShape 16"/>
            <p:cNvCxnSpPr>
              <a:cxnSpLocks noChangeShapeType="1"/>
              <a:stCxn id="1885197" idx="0"/>
              <a:endCxn id="1885190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01" name="AutoShape 17"/>
            <p:cNvCxnSpPr>
              <a:cxnSpLocks noChangeShapeType="1"/>
              <a:stCxn id="1885196" idx="0"/>
              <a:endCxn id="1885190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02" name="AutoShape 18"/>
            <p:cNvCxnSpPr>
              <a:cxnSpLocks noChangeShapeType="1"/>
              <a:stCxn id="1885195" idx="0"/>
              <a:endCxn id="1885192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03" name="AutoShape 19"/>
            <p:cNvCxnSpPr>
              <a:cxnSpLocks noChangeShapeType="1"/>
              <a:stCxn id="1885194" idx="0"/>
              <a:endCxn id="1885192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04" name="AutoShape 20"/>
            <p:cNvCxnSpPr>
              <a:cxnSpLocks noChangeShapeType="1"/>
              <a:stCxn id="1885193" idx="0"/>
              <a:endCxn id="1885191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05" name="AutoShape 21"/>
            <p:cNvCxnSpPr>
              <a:cxnSpLocks noChangeShapeType="1"/>
              <a:stCxn id="1885192" idx="1"/>
              <a:endCxn id="1885191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334000" y="4038600"/>
            <a:ext cx="3429000" cy="2286000"/>
            <a:chOff x="2928" y="2256"/>
            <a:chExt cx="2160" cy="1440"/>
          </a:xfrm>
        </p:grpSpPr>
        <p:sp>
          <p:nvSpPr>
            <p:cNvPr id="1885207" name="Oval 23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5208" name="Oval 24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885209" name="Oval 25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5210" name="Oval 26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1885211" name="Rectangle 27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a</a:t>
              </a:r>
            </a:p>
          </p:txBody>
        </p:sp>
        <p:sp>
          <p:nvSpPr>
            <p:cNvPr id="1885212" name="Rectangle 28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c</a:t>
              </a:r>
            </a:p>
          </p:txBody>
        </p:sp>
        <p:sp>
          <p:nvSpPr>
            <p:cNvPr id="1885213" name="Rectangle 29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d</a:t>
              </a:r>
            </a:p>
          </p:txBody>
        </p:sp>
        <p:sp>
          <p:nvSpPr>
            <p:cNvPr id="1885214" name="Rectangle 30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b</a:t>
              </a:r>
            </a:p>
          </p:txBody>
        </p:sp>
        <p:sp>
          <p:nvSpPr>
            <p:cNvPr id="1885215" name="Rectangle 31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>
                  <a:latin typeface="Tahoma" pitchFamily="34" charset="0"/>
                </a:rPr>
                <a:t>r</a:t>
              </a:r>
            </a:p>
          </p:txBody>
        </p:sp>
        <p:cxnSp>
          <p:nvCxnSpPr>
            <p:cNvPr id="1885216" name="AutoShape 32"/>
            <p:cNvCxnSpPr>
              <a:cxnSpLocks noChangeShapeType="1"/>
              <a:stCxn id="1885207" idx="3"/>
              <a:endCxn id="1885209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17" name="AutoShape 33"/>
            <p:cNvCxnSpPr>
              <a:cxnSpLocks noChangeShapeType="1"/>
              <a:stCxn id="1885208" idx="1"/>
              <a:endCxn id="1885207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18" name="AutoShape 34"/>
            <p:cNvCxnSpPr>
              <a:cxnSpLocks noChangeShapeType="1"/>
              <a:stCxn id="1885215" idx="0"/>
              <a:endCxn id="1885208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19" name="AutoShape 35"/>
            <p:cNvCxnSpPr>
              <a:cxnSpLocks noChangeShapeType="1"/>
              <a:stCxn id="1885214" idx="0"/>
              <a:endCxn id="1885208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20" name="AutoShape 36"/>
            <p:cNvCxnSpPr>
              <a:cxnSpLocks noChangeShapeType="1"/>
              <a:stCxn id="1885213" idx="0"/>
              <a:endCxn id="1885210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21" name="AutoShape 37"/>
            <p:cNvCxnSpPr>
              <a:cxnSpLocks noChangeShapeType="1"/>
              <a:stCxn id="1885212" idx="0"/>
              <a:endCxn id="1885210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22" name="AutoShape 38"/>
            <p:cNvCxnSpPr>
              <a:cxnSpLocks noChangeShapeType="1"/>
              <a:stCxn id="1885211" idx="0"/>
              <a:endCxn id="1885209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5223" name="AutoShape 39"/>
            <p:cNvCxnSpPr>
              <a:cxnSpLocks noChangeShapeType="1"/>
              <a:stCxn id="1885210" idx="1"/>
              <a:endCxn id="1885209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85224" name="Text Box 40"/>
          <p:cNvSpPr txBox="1">
            <a:spLocks noChangeArrowheads="1"/>
          </p:cNvSpPr>
          <p:nvPr/>
        </p:nvSpPr>
        <p:spPr bwMode="auto">
          <a:xfrm>
            <a:off x="1371600" y="4038600"/>
            <a:ext cx="471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885225" name="Text Box 41"/>
          <p:cNvSpPr txBox="1">
            <a:spLocks noChangeArrowheads="1"/>
          </p:cNvSpPr>
          <p:nvPr/>
        </p:nvSpPr>
        <p:spPr bwMode="auto">
          <a:xfrm>
            <a:off x="5410200" y="4038600"/>
            <a:ext cx="4714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FFFF00"/>
                </a:solidFill>
                <a:latin typeface="Times New Roman" pitchFamily="18" charset="0"/>
              </a:rPr>
              <a:t>T</a:t>
            </a:r>
            <a:r>
              <a:rPr lang="en-US" sz="2400" baseline="-25000" dirty="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42212" y="2895600"/>
            <a:ext cx="3142399" cy="707886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Draw the Huffman coding </a:t>
            </a: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conversion tables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CF76-37C2-428B-93DC-FEEB3D319AB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CB1-CB98-4911-941A-30A30AFE51F0}" type="slidenum">
              <a:rPr lang="en-US"/>
              <a:pPr/>
              <a:t>71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Sample Huffman Coding Conversion Table</a:t>
            </a:r>
          </a:p>
        </p:txBody>
      </p:sp>
      <p:pic>
        <p:nvPicPr>
          <p:cNvPr id="1861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219200"/>
            <a:ext cx="2362200" cy="5285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CF76-37C2-428B-93DC-FEEB3D319AB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09CB1-CB98-4911-941A-30A30AFE51F0}" type="slidenum">
              <a:rPr lang="en-US"/>
              <a:pPr/>
              <a:t>72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1143000"/>
          </a:xfrm>
        </p:spPr>
        <p:txBody>
          <a:bodyPr/>
          <a:lstStyle/>
          <a:p>
            <a:r>
              <a:rPr lang="en-US" dirty="0"/>
              <a:t>Decode and Draw the Binary Tree</a:t>
            </a:r>
          </a:p>
        </p:txBody>
      </p:sp>
      <p:graphicFrame>
        <p:nvGraphicFramePr>
          <p:cNvPr id="1917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10032"/>
              </p:ext>
            </p:extLst>
          </p:nvPr>
        </p:nvGraphicFramePr>
        <p:xfrm>
          <a:off x="457200" y="1328450"/>
          <a:ext cx="3505200" cy="3787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117" name="Worksheet" r:id="rId5" imgW="1419349" imgH="1533493" progId="Excel.Sheet.12">
                  <p:embed/>
                </p:oleObj>
              </mc:Choice>
              <mc:Fallback>
                <p:oleObj name="Worksheet" r:id="rId5" imgW="1419349" imgH="1533493" progId="Excel.Shee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28450"/>
                        <a:ext cx="3505200" cy="3787498"/>
                      </a:xfrm>
                      <a:prstGeom prst="rect">
                        <a:avLst/>
                      </a:prstGeom>
                      <a:blipFill dpi="0" rotWithShape="0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191000" y="2895600"/>
            <a:ext cx="4539384" cy="40011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Decode  010011110001011000100011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/>
              <a:t>Huffman Coding Algorithm </a:t>
            </a:r>
            <a:r>
              <a:rPr lang="en-US" dirty="0">
                <a:effectLst/>
              </a:rPr>
              <a:t>(1)</a:t>
            </a:r>
            <a:endParaRPr lang="en-US" dirty="0"/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5334000"/>
          </a:xfrm>
        </p:spPr>
        <p:txBody>
          <a:bodyPr/>
          <a:lstStyle/>
          <a:p>
            <a:r>
              <a:rPr lang="en-US" dirty="0"/>
              <a:t>Uses a priority queue where the node with lowest probability is given highest priority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Creates a leaf node for each symbol and adds it to the priority queue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73</a:t>
            </a:fld>
            <a:endParaRPr lang="en-US"/>
          </a:p>
        </p:txBody>
      </p:sp>
      <p:pic>
        <p:nvPicPr>
          <p:cNvPr id="216883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29000"/>
            <a:ext cx="5562600" cy="2400300"/>
          </a:xfrm>
          <a:prstGeom prst="rect">
            <a:avLst/>
          </a:prstGeom>
          <a:solidFill>
            <a:schemeClr val="bg2"/>
          </a:solidFill>
          <a:ln w="57150">
            <a:solidFill>
              <a:srgbClr val="EF0129"/>
            </a:solidFill>
          </a:ln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Huffman Coding Algorithm (2)</a:t>
            </a:r>
          </a:p>
        </p:txBody>
      </p:sp>
      <p:sp>
        <p:nvSpPr>
          <p:cNvPr id="194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458200" cy="5334000"/>
          </a:xfrm>
        </p:spPr>
        <p:txBody>
          <a:bodyPr/>
          <a:lstStyle/>
          <a:p>
            <a:pPr marL="971550" lvl="1" indent="-514350">
              <a:buNone/>
            </a:pPr>
            <a:r>
              <a:rPr lang="en-US" sz="2300" dirty="0"/>
              <a:t>2. </a:t>
            </a:r>
            <a:r>
              <a:rPr lang="en-US" dirty="0"/>
              <a:t>While there is more than one node in the queue:</a:t>
            </a:r>
          </a:p>
          <a:p>
            <a:pPr lvl="2"/>
            <a:r>
              <a:rPr lang="en-US" sz="2800" dirty="0"/>
              <a:t>Remove the </a:t>
            </a:r>
            <a:r>
              <a:rPr lang="en-US" sz="2800" dirty="0">
                <a:solidFill>
                  <a:srgbClr val="FFFF00"/>
                </a:solidFill>
              </a:rPr>
              <a:t>two nodes </a:t>
            </a:r>
            <a:r>
              <a:rPr lang="en-US" sz="2800" dirty="0"/>
              <a:t>of highest priority (lowest frequency) from the queue</a:t>
            </a:r>
          </a:p>
          <a:p>
            <a:pPr lvl="2"/>
            <a:r>
              <a:rPr lang="en-US" sz="2800" dirty="0"/>
              <a:t>Create a new internal node with these two nodes as children and with frequency equal to the sum of the two nodes' frequencies </a:t>
            </a:r>
          </a:p>
          <a:p>
            <a:pPr lvl="2"/>
            <a:r>
              <a:rPr lang="en-US" sz="2800" dirty="0"/>
              <a:t>Add the new node to the queue </a:t>
            </a:r>
          </a:p>
          <a:p>
            <a:pPr marL="914400" lvl="1" indent="-514350">
              <a:buNone/>
            </a:pPr>
            <a:r>
              <a:rPr lang="en-US" sz="2400" dirty="0"/>
              <a:t>3. </a:t>
            </a:r>
            <a:r>
              <a:rPr lang="en-US" dirty="0"/>
              <a:t>The remaining node is the root node and the tree is complete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74</a:t>
            </a:fld>
            <a:endParaRPr lang="en-US"/>
          </a:p>
        </p:txBody>
      </p:sp>
      <p:pic>
        <p:nvPicPr>
          <p:cNvPr id="220774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5381976"/>
            <a:ext cx="1905000" cy="1302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63103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Building a Huffman Tree Example (1) </a:t>
            </a:r>
            <a:endParaRPr lang="en-US" sz="36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37498"/>
              </p:ext>
            </p:extLst>
          </p:nvPr>
        </p:nvGraphicFramePr>
        <p:xfrm>
          <a:off x="457200" y="1233663"/>
          <a:ext cx="15906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018" name="Worksheet" r:id="rId5" imgW="1590566" imgH="1352637" progId="Excel.Sheet.12">
                  <p:embed/>
                </p:oleObj>
              </mc:Choice>
              <mc:Fallback>
                <p:oleObj name="Worksheet" r:id="rId5" imgW="1590566" imgH="135263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1233663"/>
                        <a:ext cx="1590675" cy="135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36439" y="11340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Sort this list by frequency and make the two-lowest elements into leaves, creating a parent node with a frequency that is the sum of the two lower element's frequencies 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3632200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A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4309533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B</a:t>
            </a: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3970867" y="3521802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12</a:t>
            </a:r>
          </a:p>
        </p:txBody>
      </p:sp>
      <p:cxnSp>
        <p:nvCxnSpPr>
          <p:cNvPr id="16" name="AutoShape 74"/>
          <p:cNvCxnSpPr>
            <a:cxnSpLocks noChangeShapeType="1"/>
            <a:stCxn id="13" idx="0"/>
            <a:endCxn id="15" idx="3"/>
          </p:cNvCxnSpPr>
          <p:nvPr/>
        </p:nvCxnSpPr>
        <p:spPr bwMode="auto">
          <a:xfrm flipV="1">
            <a:off x="3801533" y="3819339"/>
            <a:ext cx="218722" cy="3031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" name="AutoShape 75"/>
          <p:cNvCxnSpPr>
            <a:cxnSpLocks noChangeShapeType="1"/>
            <a:stCxn id="14" idx="0"/>
            <a:endCxn id="15" idx="5"/>
          </p:cNvCxnSpPr>
          <p:nvPr/>
        </p:nvCxnSpPr>
        <p:spPr bwMode="auto">
          <a:xfrm flipH="1" flipV="1">
            <a:off x="4260144" y="3819339"/>
            <a:ext cx="218722" cy="3031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3657961" y="4527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09533" y="4527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056242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AutoShape 74"/>
          <p:cNvCxnSpPr>
            <a:cxnSpLocks noChangeShapeType="1"/>
          </p:cNvCxnSpPr>
          <p:nvPr/>
        </p:nvCxnSpPr>
        <p:spPr bwMode="auto">
          <a:xfrm flipV="1">
            <a:off x="2627991" y="3408132"/>
            <a:ext cx="448234" cy="8418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Building a Huffman Tree Example (2) </a:t>
            </a:r>
            <a:endParaRPr lang="en-US" sz="36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270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Repeat the loop, combining the two lowest elements…..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2404804" y="42499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A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3082137" y="42499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B</a:t>
            </a: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2743471" y="3640771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12</a:t>
            </a:r>
          </a:p>
        </p:txBody>
      </p:sp>
      <p:cxnSp>
        <p:nvCxnSpPr>
          <p:cNvPr id="17" name="AutoShape 75"/>
          <p:cNvCxnSpPr>
            <a:cxnSpLocks noChangeShapeType="1"/>
            <a:stCxn id="14" idx="0"/>
            <a:endCxn id="15" idx="5"/>
          </p:cNvCxnSpPr>
          <p:nvPr/>
        </p:nvCxnSpPr>
        <p:spPr bwMode="auto">
          <a:xfrm flipH="1" flipV="1">
            <a:off x="3032541" y="3929639"/>
            <a:ext cx="218930" cy="3203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459244" y="4588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2137" y="45883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4126"/>
              </p:ext>
            </p:extLst>
          </p:nvPr>
        </p:nvGraphicFramePr>
        <p:xfrm>
          <a:off x="396875" y="1319119"/>
          <a:ext cx="169545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40" name="Worksheet" r:id="rId5" imgW="1695397" imgH="1162064" progId="Excel.Sheet.12">
                  <p:embed/>
                </p:oleObj>
              </mc:Choice>
              <mc:Fallback>
                <p:oleObj name="Worksheet" r:id="rId5" imgW="1695397" imgH="11620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875" y="1319119"/>
                        <a:ext cx="169545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3660774" y="42499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C</a:t>
            </a:r>
          </a:p>
        </p:txBody>
      </p:sp>
      <p:cxnSp>
        <p:nvCxnSpPr>
          <p:cNvPr id="20" name="AutoShape 75"/>
          <p:cNvCxnSpPr>
            <a:cxnSpLocks noChangeShapeType="1"/>
            <a:stCxn id="19" idx="0"/>
          </p:cNvCxnSpPr>
          <p:nvPr/>
        </p:nvCxnSpPr>
        <p:spPr bwMode="auto">
          <a:xfrm flipH="1" flipV="1">
            <a:off x="3142110" y="3338046"/>
            <a:ext cx="687998" cy="91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609779" y="45883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Oval 73"/>
          <p:cNvSpPr>
            <a:spLocks noChangeArrowheads="1"/>
          </p:cNvSpPr>
          <p:nvPr/>
        </p:nvSpPr>
        <p:spPr bwMode="auto">
          <a:xfrm>
            <a:off x="2972775" y="3119264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9622193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AutoShape 74"/>
          <p:cNvCxnSpPr>
            <a:cxnSpLocks noChangeShapeType="1"/>
            <a:stCxn id="22" idx="0"/>
          </p:cNvCxnSpPr>
          <p:nvPr/>
        </p:nvCxnSpPr>
        <p:spPr bwMode="auto">
          <a:xfrm flipV="1">
            <a:off x="4588934" y="3688308"/>
            <a:ext cx="347966" cy="4989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74"/>
          <p:cNvCxnSpPr>
            <a:cxnSpLocks noChangeShapeType="1"/>
          </p:cNvCxnSpPr>
          <p:nvPr/>
        </p:nvCxnSpPr>
        <p:spPr bwMode="auto">
          <a:xfrm flipV="1">
            <a:off x="2627991" y="3408132"/>
            <a:ext cx="448234" cy="8418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Building a Huffman Tree Example (3) </a:t>
            </a:r>
            <a:endParaRPr lang="en-US" sz="36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2707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Repeat the loop, combining the two lowest elements  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2404804" y="41872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A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3082137" y="41872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B</a:t>
            </a: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2743471" y="3640771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12</a:t>
            </a:r>
          </a:p>
        </p:txBody>
      </p:sp>
      <p:cxnSp>
        <p:nvCxnSpPr>
          <p:cNvPr id="17" name="AutoShape 75"/>
          <p:cNvCxnSpPr>
            <a:cxnSpLocks noChangeShapeType="1"/>
            <a:stCxn id="14" idx="0"/>
            <a:endCxn id="15" idx="5"/>
          </p:cNvCxnSpPr>
          <p:nvPr/>
        </p:nvCxnSpPr>
        <p:spPr bwMode="auto">
          <a:xfrm flipH="1" flipV="1">
            <a:off x="3032541" y="3929639"/>
            <a:ext cx="218930" cy="257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430565" y="4583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2137" y="4583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3660774" y="41872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C</a:t>
            </a:r>
          </a:p>
        </p:txBody>
      </p:sp>
      <p:cxnSp>
        <p:nvCxnSpPr>
          <p:cNvPr id="20" name="AutoShape 75"/>
          <p:cNvCxnSpPr>
            <a:cxnSpLocks noChangeShapeType="1"/>
            <a:stCxn id="19" idx="0"/>
          </p:cNvCxnSpPr>
          <p:nvPr/>
        </p:nvCxnSpPr>
        <p:spPr bwMode="auto">
          <a:xfrm flipH="1" flipV="1">
            <a:off x="3142110" y="3338046"/>
            <a:ext cx="687998" cy="8491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673654" y="4583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Oval 73"/>
          <p:cNvSpPr>
            <a:spLocks noChangeArrowheads="1"/>
          </p:cNvSpPr>
          <p:nvPr/>
        </p:nvSpPr>
        <p:spPr bwMode="auto">
          <a:xfrm>
            <a:off x="2972775" y="3119264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22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901517"/>
              </p:ext>
            </p:extLst>
          </p:nvPr>
        </p:nvGraphicFramePr>
        <p:xfrm>
          <a:off x="381000" y="1593925"/>
          <a:ext cx="14573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064" name="Worksheet" r:id="rId5" imgW="1457366" imgH="971491" progId="Excel.Sheet.12">
                  <p:embed/>
                </p:oleObj>
              </mc:Choice>
              <mc:Fallback>
                <p:oleObj name="Worksheet" r:id="rId5" imgW="1457366" imgH="9714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593925"/>
                        <a:ext cx="145732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4419600" y="41872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D</a:t>
            </a:r>
          </a:p>
        </p:txBody>
      </p:sp>
      <p:sp>
        <p:nvSpPr>
          <p:cNvPr id="24" name="Rectangle 69"/>
          <p:cNvSpPr>
            <a:spLocks noChangeArrowheads="1"/>
          </p:cNvSpPr>
          <p:nvPr/>
        </p:nvSpPr>
        <p:spPr bwMode="auto">
          <a:xfrm>
            <a:off x="5096933" y="41872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E</a:t>
            </a:r>
          </a:p>
        </p:txBody>
      </p:sp>
      <p:sp>
        <p:nvSpPr>
          <p:cNvPr id="25" name="Oval 73"/>
          <p:cNvSpPr>
            <a:spLocks noChangeArrowheads="1"/>
          </p:cNvSpPr>
          <p:nvPr/>
        </p:nvSpPr>
        <p:spPr bwMode="auto">
          <a:xfrm>
            <a:off x="4758267" y="3578039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35</a:t>
            </a:r>
          </a:p>
        </p:txBody>
      </p:sp>
      <p:cxnSp>
        <p:nvCxnSpPr>
          <p:cNvPr id="26" name="AutoShape 75"/>
          <p:cNvCxnSpPr>
            <a:cxnSpLocks noChangeShapeType="1"/>
            <a:stCxn id="24" idx="0"/>
            <a:endCxn id="25" idx="5"/>
          </p:cNvCxnSpPr>
          <p:nvPr/>
        </p:nvCxnSpPr>
        <p:spPr bwMode="auto">
          <a:xfrm flipH="1" flipV="1">
            <a:off x="5047337" y="3866907"/>
            <a:ext cx="218930" cy="3203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445361" y="4583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6933" y="4583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4500721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AutoShape 75"/>
          <p:cNvCxnSpPr>
            <a:cxnSpLocks noChangeShapeType="1"/>
            <a:stCxn id="24" idx="0"/>
            <a:endCxn id="30" idx="5"/>
          </p:cNvCxnSpPr>
          <p:nvPr/>
        </p:nvCxnSpPr>
        <p:spPr bwMode="auto">
          <a:xfrm flipH="1" flipV="1">
            <a:off x="4141403" y="3717868"/>
            <a:ext cx="1124864" cy="1307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74"/>
          <p:cNvCxnSpPr>
            <a:cxnSpLocks noChangeShapeType="1"/>
            <a:stCxn id="22" idx="0"/>
          </p:cNvCxnSpPr>
          <p:nvPr/>
        </p:nvCxnSpPr>
        <p:spPr bwMode="auto">
          <a:xfrm flipV="1">
            <a:off x="4588934" y="4526508"/>
            <a:ext cx="347966" cy="4989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74"/>
          <p:cNvCxnSpPr>
            <a:cxnSpLocks noChangeShapeType="1"/>
            <a:endCxn id="30" idx="2"/>
          </p:cNvCxnSpPr>
          <p:nvPr/>
        </p:nvCxnSpPr>
        <p:spPr bwMode="auto">
          <a:xfrm flipV="1">
            <a:off x="2627991" y="3598215"/>
            <a:ext cx="1224342" cy="14899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Building a Huffman Tree Example (4) </a:t>
            </a:r>
            <a:endParaRPr lang="en-US" sz="36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127076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Repeat the loop, combining the two lowest elements 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2404804" y="50254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A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3082137" y="50254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B</a:t>
            </a: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2743471" y="4478971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12</a:t>
            </a:r>
          </a:p>
        </p:txBody>
      </p:sp>
      <p:cxnSp>
        <p:nvCxnSpPr>
          <p:cNvPr id="17" name="AutoShape 75"/>
          <p:cNvCxnSpPr>
            <a:cxnSpLocks noChangeShapeType="1"/>
            <a:stCxn id="14" idx="0"/>
            <a:endCxn id="15" idx="5"/>
          </p:cNvCxnSpPr>
          <p:nvPr/>
        </p:nvCxnSpPr>
        <p:spPr bwMode="auto">
          <a:xfrm flipH="1" flipV="1">
            <a:off x="3032541" y="4767839"/>
            <a:ext cx="218930" cy="257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243056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2137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3660774" y="50254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C</a:t>
            </a:r>
          </a:p>
        </p:txBody>
      </p:sp>
      <p:cxnSp>
        <p:nvCxnSpPr>
          <p:cNvPr id="20" name="AutoShape 75"/>
          <p:cNvCxnSpPr>
            <a:cxnSpLocks noChangeShapeType="1"/>
            <a:stCxn id="19" idx="0"/>
          </p:cNvCxnSpPr>
          <p:nvPr/>
        </p:nvCxnSpPr>
        <p:spPr bwMode="auto">
          <a:xfrm flipH="1" flipV="1">
            <a:off x="3142110" y="4176246"/>
            <a:ext cx="687998" cy="8491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673654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Oval 73"/>
          <p:cNvSpPr>
            <a:spLocks noChangeArrowheads="1"/>
          </p:cNvSpPr>
          <p:nvPr/>
        </p:nvSpPr>
        <p:spPr bwMode="auto">
          <a:xfrm>
            <a:off x="3156283" y="4077809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22</a:t>
            </a:r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4419600" y="50254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D</a:t>
            </a:r>
          </a:p>
        </p:txBody>
      </p:sp>
      <p:sp>
        <p:nvSpPr>
          <p:cNvPr id="24" name="Rectangle 69"/>
          <p:cNvSpPr>
            <a:spLocks noChangeArrowheads="1"/>
          </p:cNvSpPr>
          <p:nvPr/>
        </p:nvSpPr>
        <p:spPr bwMode="auto">
          <a:xfrm>
            <a:off x="5096933" y="5025414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E</a:t>
            </a:r>
          </a:p>
        </p:txBody>
      </p:sp>
      <p:sp>
        <p:nvSpPr>
          <p:cNvPr id="25" name="Oval 73"/>
          <p:cNvSpPr>
            <a:spLocks noChangeArrowheads="1"/>
          </p:cNvSpPr>
          <p:nvPr/>
        </p:nvSpPr>
        <p:spPr bwMode="auto">
          <a:xfrm>
            <a:off x="4758267" y="4416239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361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6933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141251"/>
              </p:ext>
            </p:extLst>
          </p:nvPr>
        </p:nvGraphicFramePr>
        <p:xfrm>
          <a:off x="457200" y="1917091"/>
          <a:ext cx="1676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087" name="Worksheet" r:id="rId5" imgW="1676484" imgH="780918" progId="Excel.Sheet.12">
                  <p:embed/>
                </p:oleObj>
              </mc:Choice>
              <mc:Fallback>
                <p:oleObj name="Worksheet" r:id="rId5" imgW="1676484" imgH="78091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1917091"/>
                        <a:ext cx="1676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73"/>
          <p:cNvSpPr>
            <a:spLocks noChangeArrowheads="1"/>
          </p:cNvSpPr>
          <p:nvPr/>
        </p:nvSpPr>
        <p:spPr bwMode="auto">
          <a:xfrm>
            <a:off x="3852333" y="3429000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8303206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AutoShape 75"/>
          <p:cNvCxnSpPr>
            <a:cxnSpLocks noChangeShapeType="1"/>
          </p:cNvCxnSpPr>
          <p:nvPr/>
        </p:nvCxnSpPr>
        <p:spPr bwMode="auto">
          <a:xfrm flipH="1" flipV="1">
            <a:off x="2998915" y="4769542"/>
            <a:ext cx="283470" cy="3396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6" name="AutoShape 75"/>
          <p:cNvCxnSpPr>
            <a:cxnSpLocks noChangeShapeType="1"/>
            <a:stCxn id="24" idx="0"/>
            <a:endCxn id="30" idx="5"/>
          </p:cNvCxnSpPr>
          <p:nvPr/>
        </p:nvCxnSpPr>
        <p:spPr bwMode="auto">
          <a:xfrm flipH="1" flipV="1">
            <a:off x="4141403" y="3717868"/>
            <a:ext cx="1124864" cy="13234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74"/>
          <p:cNvCxnSpPr>
            <a:cxnSpLocks noChangeShapeType="1"/>
            <a:stCxn id="22" idx="0"/>
          </p:cNvCxnSpPr>
          <p:nvPr/>
        </p:nvCxnSpPr>
        <p:spPr bwMode="auto">
          <a:xfrm flipV="1">
            <a:off x="4588934" y="4526508"/>
            <a:ext cx="347966" cy="5148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" name="AutoShape 74"/>
          <p:cNvCxnSpPr>
            <a:cxnSpLocks noChangeShapeType="1"/>
            <a:endCxn id="34" idx="3"/>
          </p:cNvCxnSpPr>
          <p:nvPr/>
        </p:nvCxnSpPr>
        <p:spPr bwMode="auto">
          <a:xfrm flipV="1">
            <a:off x="2627991" y="3226017"/>
            <a:ext cx="1671872" cy="1862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4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Building a Huffman Tree Example (5) </a:t>
            </a:r>
            <a:endParaRPr lang="en-US" sz="36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C9CD-6254-4568-B1F0-EAF99A4E5DB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3E2E2-1D35-4163-BA70-8185E084E246}" type="slidenum">
              <a:rPr lang="en-US"/>
              <a:pPr/>
              <a:t>79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10000" y="136078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Repeat the loop, combining the two lowest elements</a:t>
            </a:r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2404804" y="50413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A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3082137" y="50413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B</a:t>
            </a:r>
          </a:p>
        </p:txBody>
      </p:sp>
      <p:sp>
        <p:nvSpPr>
          <p:cNvPr id="15" name="Oval 73"/>
          <p:cNvSpPr>
            <a:spLocks noChangeArrowheads="1"/>
          </p:cNvSpPr>
          <p:nvPr/>
        </p:nvSpPr>
        <p:spPr bwMode="auto">
          <a:xfrm>
            <a:off x="2743471" y="4478971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30565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2137" y="5421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3660774" y="50413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C</a:t>
            </a:r>
          </a:p>
        </p:txBody>
      </p:sp>
      <p:cxnSp>
        <p:nvCxnSpPr>
          <p:cNvPr id="20" name="AutoShape 75"/>
          <p:cNvCxnSpPr>
            <a:cxnSpLocks noChangeShapeType="1"/>
            <a:stCxn id="19" idx="0"/>
          </p:cNvCxnSpPr>
          <p:nvPr/>
        </p:nvCxnSpPr>
        <p:spPr bwMode="auto">
          <a:xfrm flipH="1" flipV="1">
            <a:off x="3142110" y="4176246"/>
            <a:ext cx="687998" cy="865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3673654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3" name="Oval 73"/>
          <p:cNvSpPr>
            <a:spLocks noChangeArrowheads="1"/>
          </p:cNvSpPr>
          <p:nvPr/>
        </p:nvSpPr>
        <p:spPr bwMode="auto">
          <a:xfrm>
            <a:off x="3156283" y="4077809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22</a:t>
            </a:r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4419600" y="50413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D</a:t>
            </a:r>
          </a:p>
        </p:txBody>
      </p:sp>
      <p:sp>
        <p:nvSpPr>
          <p:cNvPr id="24" name="Rectangle 69"/>
          <p:cNvSpPr>
            <a:spLocks noChangeArrowheads="1"/>
          </p:cNvSpPr>
          <p:nvPr/>
        </p:nvSpPr>
        <p:spPr bwMode="auto">
          <a:xfrm>
            <a:off x="5096933" y="50413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E</a:t>
            </a:r>
          </a:p>
        </p:txBody>
      </p:sp>
      <p:sp>
        <p:nvSpPr>
          <p:cNvPr id="25" name="Oval 73"/>
          <p:cNvSpPr>
            <a:spLocks noChangeArrowheads="1"/>
          </p:cNvSpPr>
          <p:nvPr/>
        </p:nvSpPr>
        <p:spPr bwMode="auto">
          <a:xfrm>
            <a:off x="4758267" y="4416239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35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45361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6933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0" name="Oval 73"/>
          <p:cNvSpPr>
            <a:spLocks noChangeArrowheads="1"/>
          </p:cNvSpPr>
          <p:nvPr/>
        </p:nvSpPr>
        <p:spPr bwMode="auto">
          <a:xfrm>
            <a:off x="3852333" y="3429000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57</a:t>
            </a:r>
          </a:p>
        </p:txBody>
      </p:sp>
      <p:cxnSp>
        <p:nvCxnSpPr>
          <p:cNvPr id="31" name="AutoShape 75"/>
          <p:cNvCxnSpPr>
            <a:cxnSpLocks noChangeShapeType="1"/>
          </p:cNvCxnSpPr>
          <p:nvPr/>
        </p:nvCxnSpPr>
        <p:spPr bwMode="auto">
          <a:xfrm flipH="1" flipV="1">
            <a:off x="4486644" y="3240569"/>
            <a:ext cx="1438438" cy="181532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2" name="Rectangle 69"/>
          <p:cNvSpPr>
            <a:spLocks noChangeArrowheads="1"/>
          </p:cNvSpPr>
          <p:nvPr/>
        </p:nvSpPr>
        <p:spPr bwMode="auto">
          <a:xfrm>
            <a:off x="5756130" y="5041346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733110" y="54218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34" name="Oval 73"/>
          <p:cNvSpPr>
            <a:spLocks noChangeArrowheads="1"/>
          </p:cNvSpPr>
          <p:nvPr/>
        </p:nvSpPr>
        <p:spPr bwMode="auto">
          <a:xfrm>
            <a:off x="4250266" y="2937149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102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656788"/>
              </p:ext>
            </p:extLst>
          </p:nvPr>
        </p:nvGraphicFramePr>
        <p:xfrm>
          <a:off x="527213" y="2151043"/>
          <a:ext cx="30861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111" name="Worksheet" r:id="rId5" imgW="3085988" imgH="581047" progId="Excel.Sheet.12">
                  <p:embed/>
                </p:oleObj>
              </mc:Choice>
              <mc:Fallback>
                <p:oleObj name="Worksheet" r:id="rId5" imgW="3085988" imgH="5810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213" y="2151043"/>
                        <a:ext cx="308610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68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7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The String Class Methods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5A6F-8800-4DD1-A551-1967D3B29F97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633A7D-30DF-44D7-B9F1-49B895C1DE4F}" type="slidenum">
              <a:rPr lang="en-US"/>
              <a:pPr/>
              <a:t>8</a:t>
            </a:fld>
            <a:endParaRPr lang="en-US" dirty="0"/>
          </a:p>
        </p:txBody>
      </p:sp>
      <p:pic>
        <p:nvPicPr>
          <p:cNvPr id="1671169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953000"/>
            <a:ext cx="3876612" cy="175260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77" y="1455816"/>
            <a:ext cx="8364723" cy="314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451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Frequencies</a:t>
            </a:r>
          </a:p>
        </p:txBody>
      </p:sp>
      <p:sp>
        <p:nvSpPr>
          <p:cNvPr id="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4390-6645-4D3F-B635-1A0281B3ECFC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1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2FEF6-2B5C-4A0E-A09F-C34CEE6BF1B3}" type="slidenum">
              <a:rPr lang="en-US"/>
              <a:pPr/>
              <a:t>80</a:t>
            </a:fld>
            <a:endParaRPr lang="en-US"/>
          </a:p>
        </p:txBody>
      </p:sp>
      <p:graphicFrame>
        <p:nvGraphicFramePr>
          <p:cNvPr id="1889283" name="Group 3"/>
          <p:cNvGraphicFramePr>
            <a:graphicFrameLocks noGrp="1"/>
          </p:cNvGraphicFramePr>
          <p:nvPr/>
        </p:nvGraphicFramePr>
        <p:xfrm>
          <a:off x="762000" y="2413000"/>
          <a:ext cx="2667000" cy="79248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9303" name="Text Box 23"/>
          <p:cNvSpPr txBox="1">
            <a:spLocks noChangeArrowheads="1"/>
          </p:cNvSpPr>
          <p:nvPr/>
        </p:nvSpPr>
        <p:spPr bwMode="auto">
          <a:xfrm>
            <a:off x="685800" y="1524000"/>
            <a:ext cx="241617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=</a:t>
            </a:r>
            <a:r>
              <a:rPr lang="en-US" sz="2400" dirty="0">
                <a:latin typeface="Tahoma" pitchFamily="34" charset="0"/>
              </a:rPr>
              <a:t> abracadabra</a:t>
            </a:r>
          </a:p>
        </p:txBody>
      </p:sp>
      <p:sp>
        <p:nvSpPr>
          <p:cNvPr id="1889304" name="Text Box 24"/>
          <p:cNvSpPr txBox="1">
            <a:spLocks noChangeArrowheads="1"/>
          </p:cNvSpPr>
          <p:nvPr/>
        </p:nvSpPr>
        <p:spPr bwMode="auto">
          <a:xfrm>
            <a:off x="685800" y="1905000"/>
            <a:ext cx="17891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Frequencies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85800" y="3698875"/>
            <a:ext cx="2722563" cy="681038"/>
            <a:chOff x="568" y="2400"/>
            <a:chExt cx="1929" cy="482"/>
          </a:xfrm>
        </p:grpSpPr>
        <p:sp>
          <p:nvSpPr>
            <p:cNvPr id="1889306" name="Rectangle 26"/>
            <p:cNvSpPr>
              <a:spLocks noChangeArrowheads="1"/>
            </p:cNvSpPr>
            <p:nvPr/>
          </p:nvSpPr>
          <p:spPr bwMode="auto">
            <a:xfrm>
              <a:off x="141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c</a:t>
              </a:r>
            </a:p>
          </p:txBody>
        </p:sp>
        <p:sp>
          <p:nvSpPr>
            <p:cNvPr id="1889307" name="Rectangle 27"/>
            <p:cNvSpPr>
              <a:spLocks noChangeArrowheads="1"/>
            </p:cNvSpPr>
            <p:nvPr/>
          </p:nvSpPr>
          <p:spPr bwMode="auto">
            <a:xfrm>
              <a:off x="57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1889308" name="Rectangle 28"/>
            <p:cNvSpPr>
              <a:spLocks noChangeArrowheads="1"/>
            </p:cNvSpPr>
            <p:nvPr/>
          </p:nvSpPr>
          <p:spPr bwMode="auto">
            <a:xfrm>
              <a:off x="225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r</a:t>
              </a:r>
            </a:p>
          </p:txBody>
        </p:sp>
        <p:sp>
          <p:nvSpPr>
            <p:cNvPr id="1889309" name="Rectangle 29"/>
            <p:cNvSpPr>
              <a:spLocks noChangeArrowheads="1"/>
            </p:cNvSpPr>
            <p:nvPr/>
          </p:nvSpPr>
          <p:spPr bwMode="auto">
            <a:xfrm>
              <a:off x="183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d</a:t>
              </a:r>
            </a:p>
          </p:txBody>
        </p:sp>
        <p:sp>
          <p:nvSpPr>
            <p:cNvPr id="1889310" name="Rectangle 30"/>
            <p:cNvSpPr>
              <a:spLocks noChangeArrowheads="1"/>
            </p:cNvSpPr>
            <p:nvPr/>
          </p:nvSpPr>
          <p:spPr bwMode="auto">
            <a:xfrm>
              <a:off x="996" y="24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sp>
          <p:nvSpPr>
            <p:cNvPr id="1889311" name="Text Box 31"/>
            <p:cNvSpPr txBox="1">
              <a:spLocks noChangeArrowheads="1"/>
            </p:cNvSpPr>
            <p:nvPr/>
          </p:nvSpPr>
          <p:spPr bwMode="auto">
            <a:xfrm>
              <a:off x="568" y="2622"/>
              <a:ext cx="220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1889312" name="Text Box 32"/>
            <p:cNvSpPr txBox="1">
              <a:spLocks noChangeArrowheads="1"/>
            </p:cNvSpPr>
            <p:nvPr/>
          </p:nvSpPr>
          <p:spPr bwMode="auto">
            <a:xfrm>
              <a:off x="1000" y="2622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sp>
          <p:nvSpPr>
            <p:cNvPr id="1889313" name="Text Box 33"/>
            <p:cNvSpPr txBox="1">
              <a:spLocks noChangeArrowheads="1"/>
            </p:cNvSpPr>
            <p:nvPr/>
          </p:nvSpPr>
          <p:spPr bwMode="auto">
            <a:xfrm>
              <a:off x="1426" y="2622"/>
              <a:ext cx="220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889314" name="Text Box 34"/>
            <p:cNvSpPr txBox="1">
              <a:spLocks noChangeArrowheads="1"/>
            </p:cNvSpPr>
            <p:nvPr/>
          </p:nvSpPr>
          <p:spPr bwMode="auto">
            <a:xfrm>
              <a:off x="1852" y="2622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1</a:t>
              </a:r>
            </a:p>
          </p:txBody>
        </p:sp>
        <p:sp>
          <p:nvSpPr>
            <p:cNvPr id="1889315" name="Text Box 35"/>
            <p:cNvSpPr txBox="1">
              <a:spLocks noChangeArrowheads="1"/>
            </p:cNvSpPr>
            <p:nvPr/>
          </p:nvSpPr>
          <p:spPr bwMode="auto">
            <a:xfrm>
              <a:off x="2278" y="2622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85800" y="5148263"/>
            <a:ext cx="2722563" cy="1292225"/>
            <a:chOff x="568" y="3168"/>
            <a:chExt cx="1929" cy="917"/>
          </a:xfrm>
        </p:grpSpPr>
        <p:cxnSp>
          <p:nvCxnSpPr>
            <p:cNvPr id="1889317" name="AutoShape 37"/>
            <p:cNvCxnSpPr>
              <a:cxnSpLocks noChangeShapeType="1"/>
              <a:stCxn id="1889318" idx="0"/>
              <a:endCxn id="1889323" idx="3"/>
            </p:cNvCxnSpPr>
            <p:nvPr/>
          </p:nvCxnSpPr>
          <p:spPr bwMode="auto">
            <a:xfrm flipV="1">
              <a:off x="1536" y="337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89318" name="Rectangle 38"/>
            <p:cNvSpPr>
              <a:spLocks noChangeArrowheads="1"/>
            </p:cNvSpPr>
            <p:nvPr/>
          </p:nvSpPr>
          <p:spPr bwMode="auto">
            <a:xfrm>
              <a:off x="141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c</a:t>
              </a:r>
            </a:p>
          </p:txBody>
        </p:sp>
        <p:sp>
          <p:nvSpPr>
            <p:cNvPr id="1889319" name="Rectangle 39"/>
            <p:cNvSpPr>
              <a:spLocks noChangeArrowheads="1"/>
            </p:cNvSpPr>
            <p:nvPr/>
          </p:nvSpPr>
          <p:spPr bwMode="auto">
            <a:xfrm>
              <a:off x="57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1889320" name="Rectangle 40"/>
            <p:cNvSpPr>
              <a:spLocks noChangeArrowheads="1"/>
            </p:cNvSpPr>
            <p:nvPr/>
          </p:nvSpPr>
          <p:spPr bwMode="auto">
            <a:xfrm>
              <a:off x="225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r</a:t>
              </a:r>
            </a:p>
          </p:txBody>
        </p:sp>
        <p:sp>
          <p:nvSpPr>
            <p:cNvPr id="1889321" name="Rectangle 41"/>
            <p:cNvSpPr>
              <a:spLocks noChangeArrowheads="1"/>
            </p:cNvSpPr>
            <p:nvPr/>
          </p:nvSpPr>
          <p:spPr bwMode="auto">
            <a:xfrm>
              <a:off x="183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d</a:t>
              </a:r>
            </a:p>
          </p:txBody>
        </p:sp>
        <p:sp>
          <p:nvSpPr>
            <p:cNvPr id="1889322" name="Rectangle 42"/>
            <p:cNvSpPr>
              <a:spLocks noChangeArrowheads="1"/>
            </p:cNvSpPr>
            <p:nvPr/>
          </p:nvSpPr>
          <p:spPr bwMode="auto">
            <a:xfrm>
              <a:off x="996" y="360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sp>
          <p:nvSpPr>
            <p:cNvPr id="1889323" name="Oval 43"/>
            <p:cNvSpPr>
              <a:spLocks noChangeArrowheads="1"/>
            </p:cNvSpPr>
            <p:nvPr/>
          </p:nvSpPr>
          <p:spPr bwMode="auto">
            <a:xfrm>
              <a:off x="1632" y="316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cxnSp>
          <p:nvCxnSpPr>
            <p:cNvPr id="1889324" name="AutoShape 44"/>
            <p:cNvCxnSpPr>
              <a:cxnSpLocks noChangeShapeType="1"/>
              <a:stCxn id="1889321" idx="0"/>
              <a:endCxn id="1889323" idx="5"/>
            </p:cNvCxnSpPr>
            <p:nvPr/>
          </p:nvCxnSpPr>
          <p:spPr bwMode="auto">
            <a:xfrm flipH="1" flipV="1">
              <a:off x="1837" y="337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89325" name="Text Box 45"/>
            <p:cNvSpPr txBox="1">
              <a:spLocks noChangeArrowheads="1"/>
            </p:cNvSpPr>
            <p:nvPr/>
          </p:nvSpPr>
          <p:spPr bwMode="auto">
            <a:xfrm>
              <a:off x="568" y="3824"/>
              <a:ext cx="220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1889326" name="Text Box 46"/>
            <p:cNvSpPr txBox="1">
              <a:spLocks noChangeArrowheads="1"/>
            </p:cNvSpPr>
            <p:nvPr/>
          </p:nvSpPr>
          <p:spPr bwMode="auto">
            <a:xfrm>
              <a:off x="1000" y="3824"/>
              <a:ext cx="219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2</a:t>
              </a:r>
            </a:p>
          </p:txBody>
        </p:sp>
        <p:sp>
          <p:nvSpPr>
            <p:cNvPr id="1889327" name="Text Box 47"/>
            <p:cNvSpPr txBox="1">
              <a:spLocks noChangeArrowheads="1"/>
            </p:cNvSpPr>
            <p:nvPr/>
          </p:nvSpPr>
          <p:spPr bwMode="auto">
            <a:xfrm>
              <a:off x="2278" y="3824"/>
              <a:ext cx="219" cy="2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</p:grpSp>
      <p:sp>
        <p:nvSpPr>
          <p:cNvPr id="1889328" name="AutoShape 48"/>
          <p:cNvSpPr>
            <a:spLocks noChangeArrowheads="1"/>
          </p:cNvSpPr>
          <p:nvPr/>
        </p:nvSpPr>
        <p:spPr bwMode="auto">
          <a:xfrm>
            <a:off x="1855788" y="4475163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9329" name="AutoShape 49"/>
          <p:cNvSpPr>
            <a:spLocks noChangeArrowheads="1"/>
          </p:cNvSpPr>
          <p:nvPr/>
        </p:nvSpPr>
        <p:spPr bwMode="auto">
          <a:xfrm rot="13500000">
            <a:off x="5943600" y="48006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4191000" y="5138738"/>
            <a:ext cx="3048000" cy="1301750"/>
            <a:chOff x="3312" y="1008"/>
            <a:chExt cx="2160" cy="922"/>
          </a:xfrm>
        </p:grpSpPr>
        <p:cxnSp>
          <p:nvCxnSpPr>
            <p:cNvPr id="1889331" name="AutoShape 51"/>
            <p:cNvCxnSpPr>
              <a:cxnSpLocks noChangeShapeType="1"/>
              <a:stCxn id="1889332" idx="0"/>
              <a:endCxn id="1889337" idx="3"/>
            </p:cNvCxnSpPr>
            <p:nvPr/>
          </p:nvCxnSpPr>
          <p:spPr bwMode="auto">
            <a:xfrm flipV="1">
              <a:off x="3960" y="1219"/>
              <a:ext cx="131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89332" name="Rectangle 52"/>
            <p:cNvSpPr>
              <a:spLocks noChangeArrowheads="1"/>
            </p:cNvSpPr>
            <p:nvPr/>
          </p:nvSpPr>
          <p:spPr bwMode="auto">
            <a:xfrm>
              <a:off x="384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c</a:t>
              </a:r>
            </a:p>
          </p:txBody>
        </p:sp>
        <p:sp>
          <p:nvSpPr>
            <p:cNvPr id="1889333" name="Rectangle 53"/>
            <p:cNvSpPr>
              <a:spLocks noChangeArrowheads="1"/>
            </p:cNvSpPr>
            <p:nvPr/>
          </p:nvSpPr>
          <p:spPr bwMode="auto">
            <a:xfrm>
              <a:off x="331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a</a:t>
              </a:r>
            </a:p>
          </p:txBody>
        </p:sp>
        <p:sp>
          <p:nvSpPr>
            <p:cNvPr id="1889334" name="Rectangle 54"/>
            <p:cNvSpPr>
              <a:spLocks noChangeArrowheads="1"/>
            </p:cNvSpPr>
            <p:nvPr/>
          </p:nvSpPr>
          <p:spPr bwMode="auto">
            <a:xfrm>
              <a:off x="475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b</a:t>
              </a:r>
            </a:p>
          </p:txBody>
        </p:sp>
        <p:sp>
          <p:nvSpPr>
            <p:cNvPr id="1889335" name="Rectangle 55"/>
            <p:cNvSpPr>
              <a:spLocks noChangeArrowheads="1"/>
            </p:cNvSpPr>
            <p:nvPr/>
          </p:nvSpPr>
          <p:spPr bwMode="auto">
            <a:xfrm>
              <a:off x="4260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d</a:t>
              </a:r>
            </a:p>
          </p:txBody>
        </p:sp>
        <p:sp>
          <p:nvSpPr>
            <p:cNvPr id="1889336" name="Rectangle 56"/>
            <p:cNvSpPr>
              <a:spLocks noChangeArrowheads="1"/>
            </p:cNvSpPr>
            <p:nvPr/>
          </p:nvSpPr>
          <p:spPr bwMode="auto">
            <a:xfrm>
              <a:off x="5232" y="1440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r</a:t>
              </a:r>
            </a:p>
          </p:txBody>
        </p:sp>
        <p:sp>
          <p:nvSpPr>
            <p:cNvPr id="1889337" name="Oval 57"/>
            <p:cNvSpPr>
              <a:spLocks noChangeArrowheads="1"/>
            </p:cNvSpPr>
            <p:nvPr/>
          </p:nvSpPr>
          <p:spPr bwMode="auto">
            <a:xfrm>
              <a:off x="4056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2</a:t>
              </a:r>
            </a:p>
          </p:txBody>
        </p:sp>
        <p:cxnSp>
          <p:nvCxnSpPr>
            <p:cNvPr id="1889338" name="AutoShape 58"/>
            <p:cNvCxnSpPr>
              <a:cxnSpLocks noChangeShapeType="1"/>
              <a:stCxn id="1889335" idx="0"/>
              <a:endCxn id="1889337" idx="5"/>
            </p:cNvCxnSpPr>
            <p:nvPr/>
          </p:nvCxnSpPr>
          <p:spPr bwMode="auto">
            <a:xfrm flipH="1" flipV="1">
              <a:off x="4261" y="1219"/>
              <a:ext cx="119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89339" name="Text Box 59"/>
            <p:cNvSpPr txBox="1">
              <a:spLocks noChangeArrowheads="1"/>
            </p:cNvSpPr>
            <p:nvPr/>
          </p:nvSpPr>
          <p:spPr bwMode="auto">
            <a:xfrm>
              <a:off x="3317" y="1670"/>
              <a:ext cx="219" cy="2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>
                  <a:latin typeface="Tahoma" pitchFamily="34" charset="0"/>
                </a:rPr>
                <a:t>5</a:t>
              </a:r>
            </a:p>
          </p:txBody>
        </p:sp>
        <p:sp>
          <p:nvSpPr>
            <p:cNvPr id="1889340" name="Oval 60"/>
            <p:cNvSpPr>
              <a:spLocks noChangeArrowheads="1"/>
            </p:cNvSpPr>
            <p:nvPr/>
          </p:nvSpPr>
          <p:spPr bwMode="auto">
            <a:xfrm>
              <a:off x="4992" y="10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4</a:t>
              </a:r>
            </a:p>
          </p:txBody>
        </p:sp>
        <p:cxnSp>
          <p:nvCxnSpPr>
            <p:cNvPr id="1889341" name="AutoShape 61"/>
            <p:cNvCxnSpPr>
              <a:cxnSpLocks noChangeShapeType="1"/>
              <a:stCxn id="1889334" idx="0"/>
              <a:endCxn id="1889340" idx="3"/>
            </p:cNvCxnSpPr>
            <p:nvPr/>
          </p:nvCxnSpPr>
          <p:spPr bwMode="auto">
            <a:xfrm flipV="1">
              <a:off x="4872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9342" name="AutoShape 62"/>
            <p:cNvCxnSpPr>
              <a:cxnSpLocks noChangeShapeType="1"/>
              <a:stCxn id="1889336" idx="0"/>
              <a:endCxn id="1889340" idx="5"/>
            </p:cNvCxnSpPr>
            <p:nvPr/>
          </p:nvCxnSpPr>
          <p:spPr bwMode="auto">
            <a:xfrm flipH="1" flipV="1">
              <a:off x="5197" y="1219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1889344" name="AutoShape 64"/>
          <p:cNvCxnSpPr>
            <a:cxnSpLocks noChangeShapeType="1"/>
            <a:stCxn id="1889345" idx="0"/>
            <a:endCxn id="1889350" idx="3"/>
          </p:cNvCxnSpPr>
          <p:nvPr/>
        </p:nvCxnSpPr>
        <p:spPr bwMode="auto">
          <a:xfrm flipV="1">
            <a:off x="6705600" y="3819339"/>
            <a:ext cx="184856" cy="3031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9345" name="Rectangle 65"/>
          <p:cNvSpPr>
            <a:spLocks noChangeArrowheads="1"/>
          </p:cNvSpPr>
          <p:nvPr/>
        </p:nvSpPr>
        <p:spPr bwMode="auto">
          <a:xfrm>
            <a:off x="6536267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889346" name="Rectangle 66"/>
          <p:cNvSpPr>
            <a:spLocks noChangeArrowheads="1"/>
          </p:cNvSpPr>
          <p:nvPr/>
        </p:nvSpPr>
        <p:spPr bwMode="auto">
          <a:xfrm>
            <a:off x="5791200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889347" name="Rectangle 67"/>
          <p:cNvSpPr>
            <a:spLocks noChangeArrowheads="1"/>
          </p:cNvSpPr>
          <p:nvPr/>
        </p:nvSpPr>
        <p:spPr bwMode="auto">
          <a:xfrm>
            <a:off x="7823200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889348" name="Rectangle 68"/>
          <p:cNvSpPr>
            <a:spLocks noChangeArrowheads="1"/>
          </p:cNvSpPr>
          <p:nvPr/>
        </p:nvSpPr>
        <p:spPr bwMode="auto">
          <a:xfrm>
            <a:off x="7128933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sp>
        <p:nvSpPr>
          <p:cNvPr id="1889349" name="Rectangle 69"/>
          <p:cNvSpPr>
            <a:spLocks noChangeArrowheads="1"/>
          </p:cNvSpPr>
          <p:nvPr/>
        </p:nvSpPr>
        <p:spPr bwMode="auto">
          <a:xfrm>
            <a:off x="8500533" y="4130977"/>
            <a:ext cx="338667" cy="33843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r</a:t>
            </a:r>
          </a:p>
        </p:txBody>
      </p:sp>
      <p:sp>
        <p:nvSpPr>
          <p:cNvPr id="1889350" name="Oval 70"/>
          <p:cNvSpPr>
            <a:spLocks noChangeArrowheads="1"/>
          </p:cNvSpPr>
          <p:nvPr/>
        </p:nvSpPr>
        <p:spPr bwMode="auto">
          <a:xfrm>
            <a:off x="6841067" y="3521802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  <p:cxnSp>
        <p:nvCxnSpPr>
          <p:cNvPr id="1889351" name="AutoShape 71"/>
          <p:cNvCxnSpPr>
            <a:cxnSpLocks noChangeShapeType="1"/>
            <a:stCxn id="1889348" idx="0"/>
            <a:endCxn id="1889350" idx="5"/>
          </p:cNvCxnSpPr>
          <p:nvPr/>
        </p:nvCxnSpPr>
        <p:spPr bwMode="auto">
          <a:xfrm flipH="1" flipV="1">
            <a:off x="7130344" y="3819339"/>
            <a:ext cx="167922" cy="3031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9352" name="Text Box 72"/>
          <p:cNvSpPr txBox="1">
            <a:spLocks noChangeArrowheads="1"/>
          </p:cNvSpPr>
          <p:nvPr/>
        </p:nvSpPr>
        <p:spPr bwMode="auto">
          <a:xfrm>
            <a:off x="5805311" y="4448255"/>
            <a:ext cx="310444" cy="3666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latin typeface="Tahoma" pitchFamily="34" charset="0"/>
              </a:rPr>
              <a:t>5</a:t>
            </a:r>
          </a:p>
        </p:txBody>
      </p:sp>
      <p:sp>
        <p:nvSpPr>
          <p:cNvPr id="1889353" name="Oval 73"/>
          <p:cNvSpPr>
            <a:spLocks noChangeArrowheads="1"/>
          </p:cNvSpPr>
          <p:nvPr/>
        </p:nvSpPr>
        <p:spPr bwMode="auto">
          <a:xfrm>
            <a:off x="8161867" y="3521802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</a:p>
        </p:txBody>
      </p:sp>
      <p:cxnSp>
        <p:nvCxnSpPr>
          <p:cNvPr id="1889354" name="AutoShape 74"/>
          <p:cNvCxnSpPr>
            <a:cxnSpLocks noChangeShapeType="1"/>
            <a:stCxn id="1889347" idx="0"/>
            <a:endCxn id="1889353" idx="3"/>
          </p:cNvCxnSpPr>
          <p:nvPr/>
        </p:nvCxnSpPr>
        <p:spPr bwMode="auto">
          <a:xfrm flipV="1">
            <a:off x="7992533" y="3819339"/>
            <a:ext cx="218722" cy="3031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89355" name="AutoShape 75"/>
          <p:cNvCxnSpPr>
            <a:cxnSpLocks noChangeShapeType="1"/>
            <a:stCxn id="1889349" idx="0"/>
            <a:endCxn id="1889353" idx="5"/>
          </p:cNvCxnSpPr>
          <p:nvPr/>
        </p:nvCxnSpPr>
        <p:spPr bwMode="auto">
          <a:xfrm flipH="1" flipV="1">
            <a:off x="8451144" y="3819339"/>
            <a:ext cx="218722" cy="30317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9356" name="Oval 76"/>
          <p:cNvSpPr>
            <a:spLocks noChangeArrowheads="1"/>
          </p:cNvSpPr>
          <p:nvPr/>
        </p:nvSpPr>
        <p:spPr bwMode="auto">
          <a:xfrm>
            <a:off x="7484533" y="3048000"/>
            <a:ext cx="338667" cy="33843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</a:p>
        </p:txBody>
      </p:sp>
      <p:cxnSp>
        <p:nvCxnSpPr>
          <p:cNvPr id="1889357" name="AutoShape 77"/>
          <p:cNvCxnSpPr>
            <a:cxnSpLocks noChangeShapeType="1"/>
            <a:stCxn id="1889353" idx="1"/>
            <a:endCxn id="1889356" idx="5"/>
          </p:cNvCxnSpPr>
          <p:nvPr/>
        </p:nvCxnSpPr>
        <p:spPr bwMode="auto">
          <a:xfrm flipH="1" flipV="1">
            <a:off x="7773811" y="3345537"/>
            <a:ext cx="437444" cy="2171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89358" name="AutoShape 78"/>
          <p:cNvCxnSpPr>
            <a:cxnSpLocks noChangeShapeType="1"/>
            <a:stCxn id="1889350" idx="7"/>
            <a:endCxn id="1889356" idx="3"/>
          </p:cNvCxnSpPr>
          <p:nvPr/>
        </p:nvCxnSpPr>
        <p:spPr bwMode="auto">
          <a:xfrm flipV="1">
            <a:off x="7130344" y="3345537"/>
            <a:ext cx="403578" cy="21715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9361" name="Rectangle 81"/>
          <p:cNvSpPr>
            <a:spLocks noChangeArrowheads="1"/>
          </p:cNvSpPr>
          <p:nvPr/>
        </p:nvSpPr>
        <p:spPr bwMode="auto">
          <a:xfrm>
            <a:off x="4936067" y="2785439"/>
            <a:ext cx="338667" cy="33876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c</a:t>
            </a:r>
          </a:p>
        </p:txBody>
      </p:sp>
      <p:sp>
        <p:nvSpPr>
          <p:cNvPr id="1889362" name="Rectangle 82"/>
          <p:cNvSpPr>
            <a:spLocks noChangeArrowheads="1"/>
          </p:cNvSpPr>
          <p:nvPr/>
        </p:nvSpPr>
        <p:spPr bwMode="auto">
          <a:xfrm>
            <a:off x="3996266" y="2785439"/>
            <a:ext cx="338667" cy="33876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a</a:t>
            </a:r>
          </a:p>
        </p:txBody>
      </p:sp>
      <p:sp>
        <p:nvSpPr>
          <p:cNvPr id="1889363" name="Rectangle 83"/>
          <p:cNvSpPr>
            <a:spLocks noChangeArrowheads="1"/>
          </p:cNvSpPr>
          <p:nvPr/>
        </p:nvSpPr>
        <p:spPr bwMode="auto">
          <a:xfrm>
            <a:off x="6144309" y="2773472"/>
            <a:ext cx="338667" cy="33876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b</a:t>
            </a:r>
          </a:p>
        </p:txBody>
      </p:sp>
      <p:sp>
        <p:nvSpPr>
          <p:cNvPr id="1889364" name="Rectangle 84"/>
          <p:cNvSpPr>
            <a:spLocks noChangeArrowheads="1"/>
          </p:cNvSpPr>
          <p:nvPr/>
        </p:nvSpPr>
        <p:spPr bwMode="auto">
          <a:xfrm>
            <a:off x="5606623" y="2799590"/>
            <a:ext cx="338667" cy="33876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d</a:t>
            </a:r>
          </a:p>
        </p:txBody>
      </p:sp>
      <p:cxnSp>
        <p:nvCxnSpPr>
          <p:cNvPr id="1889367" name="AutoShape 87"/>
          <p:cNvCxnSpPr>
            <a:cxnSpLocks noChangeShapeType="1"/>
            <a:stCxn id="1889364" idx="0"/>
            <a:endCxn id="1889366" idx="5"/>
          </p:cNvCxnSpPr>
          <p:nvPr/>
        </p:nvCxnSpPr>
        <p:spPr bwMode="auto">
          <a:xfrm flipH="1" flipV="1">
            <a:off x="5648469" y="2559878"/>
            <a:ext cx="127488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89369" name="AutoShape 89"/>
          <p:cNvCxnSpPr>
            <a:cxnSpLocks noChangeShapeType="1"/>
            <a:stCxn id="1889363" idx="0"/>
            <a:endCxn id="1889368" idx="3"/>
          </p:cNvCxnSpPr>
          <p:nvPr/>
        </p:nvCxnSpPr>
        <p:spPr bwMode="auto">
          <a:xfrm flipV="1">
            <a:off x="6313643" y="2519804"/>
            <a:ext cx="205276" cy="25366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89373" name="AutoShape 93"/>
          <p:cNvCxnSpPr>
            <a:cxnSpLocks noChangeShapeType="1"/>
            <a:stCxn id="1889361" idx="0"/>
          </p:cNvCxnSpPr>
          <p:nvPr/>
        </p:nvCxnSpPr>
        <p:spPr bwMode="auto">
          <a:xfrm flipV="1">
            <a:off x="5105401" y="1925395"/>
            <a:ext cx="855132" cy="86004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89375" name="AutoShape 95"/>
          <p:cNvCxnSpPr>
            <a:cxnSpLocks noChangeShapeType="1"/>
            <a:stCxn id="1889362" idx="0"/>
            <a:endCxn id="1889374" idx="3"/>
          </p:cNvCxnSpPr>
          <p:nvPr/>
        </p:nvCxnSpPr>
        <p:spPr bwMode="auto">
          <a:xfrm flipV="1">
            <a:off x="4165600" y="1516289"/>
            <a:ext cx="820064" cy="1269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89376" name="AutoShape 96"/>
          <p:cNvCxnSpPr>
            <a:cxnSpLocks noChangeShapeType="1"/>
          </p:cNvCxnSpPr>
          <p:nvPr/>
        </p:nvCxnSpPr>
        <p:spPr bwMode="auto">
          <a:xfrm flipH="1" flipV="1">
            <a:off x="5152797" y="1392608"/>
            <a:ext cx="2013863" cy="143853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889377" name="AutoShape 97"/>
          <p:cNvSpPr>
            <a:spLocks noChangeArrowheads="1"/>
          </p:cNvSpPr>
          <p:nvPr/>
        </p:nvSpPr>
        <p:spPr bwMode="auto">
          <a:xfrm rot="16200000">
            <a:off x="3657600" y="5257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9378" name="AutoShape 98"/>
          <p:cNvSpPr>
            <a:spLocks noChangeArrowheads="1"/>
          </p:cNvSpPr>
          <p:nvPr/>
        </p:nvSpPr>
        <p:spPr bwMode="auto">
          <a:xfrm rot="8100000">
            <a:off x="5943600" y="3352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94"/>
          <p:cNvSpPr>
            <a:spLocks noChangeArrowheads="1"/>
          </p:cNvSpPr>
          <p:nvPr/>
        </p:nvSpPr>
        <p:spPr bwMode="auto">
          <a:xfrm>
            <a:off x="4557162" y="1812103"/>
            <a:ext cx="338667" cy="33876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5</a:t>
            </a:r>
          </a:p>
        </p:txBody>
      </p:sp>
      <p:sp>
        <p:nvSpPr>
          <p:cNvPr id="1889368" name="Oval 88"/>
          <p:cNvSpPr>
            <a:spLocks noChangeArrowheads="1"/>
          </p:cNvSpPr>
          <p:nvPr/>
        </p:nvSpPr>
        <p:spPr bwMode="auto">
          <a:xfrm>
            <a:off x="6469322" y="2230653"/>
            <a:ext cx="338667" cy="33876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ahoma" pitchFamily="34" charset="0"/>
              </a:rPr>
              <a:t>4</a:t>
            </a:r>
          </a:p>
        </p:txBody>
      </p:sp>
      <p:sp>
        <p:nvSpPr>
          <p:cNvPr id="1889371" name="Oval 91"/>
          <p:cNvSpPr>
            <a:spLocks noChangeArrowheads="1"/>
          </p:cNvSpPr>
          <p:nvPr/>
        </p:nvSpPr>
        <p:spPr bwMode="auto">
          <a:xfrm>
            <a:off x="5774183" y="1756015"/>
            <a:ext cx="338667" cy="33876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ahoma" pitchFamily="34" charset="0"/>
              </a:rPr>
              <a:t>6</a:t>
            </a:r>
          </a:p>
        </p:txBody>
      </p:sp>
      <p:sp>
        <p:nvSpPr>
          <p:cNvPr id="1889374" name="Oval 94"/>
          <p:cNvSpPr>
            <a:spLocks noChangeArrowheads="1"/>
          </p:cNvSpPr>
          <p:nvPr/>
        </p:nvSpPr>
        <p:spPr bwMode="auto">
          <a:xfrm>
            <a:off x="4936067" y="1227138"/>
            <a:ext cx="338667" cy="33876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 dirty="0">
                <a:latin typeface="Tahoma" pitchFamily="34" charset="0"/>
              </a:rPr>
              <a:t>11</a:t>
            </a:r>
          </a:p>
        </p:txBody>
      </p:sp>
      <p:sp>
        <p:nvSpPr>
          <p:cNvPr id="1889365" name="Rectangle 85"/>
          <p:cNvSpPr>
            <a:spLocks noChangeArrowheads="1"/>
          </p:cNvSpPr>
          <p:nvPr/>
        </p:nvSpPr>
        <p:spPr bwMode="auto">
          <a:xfrm>
            <a:off x="7005793" y="2773473"/>
            <a:ext cx="338667" cy="338761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>
                <a:latin typeface="Tahoma" pitchFamily="34" charset="0"/>
              </a:rPr>
              <a:t>r</a:t>
            </a:r>
          </a:p>
        </p:txBody>
      </p:sp>
      <p:sp>
        <p:nvSpPr>
          <p:cNvPr id="1889366" name="Oval 86"/>
          <p:cNvSpPr>
            <a:spLocks noChangeArrowheads="1"/>
          </p:cNvSpPr>
          <p:nvPr/>
        </p:nvSpPr>
        <p:spPr bwMode="auto">
          <a:xfrm>
            <a:off x="5359399" y="2270727"/>
            <a:ext cx="338667" cy="338761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ahoma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ABAF-0B4B-4401-A9E4-4C58DFC9121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1B18-685B-49AB-94AF-8A5FDCAA9C6D}" type="slidenum">
              <a:rPr lang="en-US"/>
              <a:pPr/>
              <a:t>81</a:t>
            </a:fld>
            <a:endParaRPr lang="en-US"/>
          </a:p>
        </p:txBody>
      </p:sp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Extended Huffman Tree Example</a:t>
            </a:r>
          </a:p>
        </p:txBody>
      </p:sp>
      <p:pic>
        <p:nvPicPr>
          <p:cNvPr id="1891331" name="Picture 3" descr="huf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7408" t="8078" r="31482" b="29039"/>
          <a:stretch>
            <a:fillRect/>
          </a:stretch>
        </p:blipFill>
        <p:spPr>
          <a:xfrm>
            <a:off x="1066801" y="1101436"/>
            <a:ext cx="7391400" cy="5375564"/>
          </a:xfrm>
          <a:noFill/>
          <a:ln/>
        </p:spPr>
      </p:pic>
      <p:sp>
        <p:nvSpPr>
          <p:cNvPr id="2" name="TextBox 1"/>
          <p:cNvSpPr txBox="1"/>
          <p:nvPr/>
        </p:nvSpPr>
        <p:spPr>
          <a:xfrm>
            <a:off x="6781800" y="3200400"/>
            <a:ext cx="2151845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This example doesn’t follow the previous algorithm</a:t>
            </a:r>
          </a:p>
        </p:txBody>
      </p:sp>
    </p:spTree>
    <p:extLst>
      <p:ext uri="{BB962C8B-B14F-4D97-AF65-F5344CB8AC3E}">
        <p14:creationId xmlns:p14="http://schemas.microsoft.com/office/powerpoint/2010/main" val="34725756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Building a Huffman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ABAF-0B4B-4401-A9E4-4C58DFC91218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31B18-685B-49AB-94AF-8A5FDCAA9C6D}" type="slidenum">
              <a:rPr lang="en-US"/>
              <a:pPr/>
              <a:t>82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1219200"/>
            <a:ext cx="8229600" cy="4495800"/>
          </a:xfrm>
        </p:spPr>
        <p:txBody>
          <a:bodyPr/>
          <a:lstStyle/>
          <a:p>
            <a:r>
              <a:rPr lang="en-US" dirty="0"/>
              <a:t>Given the following distribution, construct a Huffman tree and the associated codes generated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283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819734"/>
              </p:ext>
            </p:extLst>
          </p:nvPr>
        </p:nvGraphicFramePr>
        <p:xfrm>
          <a:off x="152400" y="3255169"/>
          <a:ext cx="86106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81" name="Worksheet" r:id="rId5" imgW="6105523" imgH="390594" progId="Excel.Sheet.12">
                  <p:embed/>
                </p:oleObj>
              </mc:Choice>
              <mc:Fallback>
                <p:oleObj name="Worksheet" r:id="rId5" imgW="6105523" imgH="390594" progId="Excel.Sheet.12">
                  <p:embed/>
                  <p:pic>
                    <p:nvPicPr>
                      <p:cNvPr id="0" name="Picture 3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255169"/>
                        <a:ext cx="8610600" cy="576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685D-0822-4583-88FB-9849FAA92FCF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CC8C-4E7F-4BE7-8CA5-E7365F14E786}" type="slidenum">
              <a:rPr lang="en-US"/>
              <a:pPr/>
              <a:t>83</a:t>
            </a:fld>
            <a:endParaRPr lang="en-US"/>
          </a:p>
        </p:txBody>
      </p:sp>
      <p:sp>
        <p:nvSpPr>
          <p:cNvPr id="1905668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6934200" cy="4981364"/>
          </a:xfrm>
          <a:prstGeom prst="rect">
            <a:avLst/>
          </a:prstGeom>
          <a:solidFill>
            <a:srgbClr val="000000"/>
          </a:solidFill>
          <a:ln w="38100">
            <a:solidFill>
              <a:srgbClr val="EF012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Algorithm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</a:rPr>
              <a:t>HuffmanEncoding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Input</a:t>
            </a:r>
            <a:r>
              <a:rPr lang="en-US" dirty="0">
                <a:latin typeface="Times New Roman" pitchFamily="18" charset="0"/>
              </a:rPr>
              <a:t> string </a:t>
            </a:r>
            <a:r>
              <a:rPr lang="en-US" b="1" i="1" dirty="0">
                <a:latin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</a:rPr>
              <a:t>of size </a:t>
            </a:r>
            <a:r>
              <a:rPr lang="en-US" b="1" i="1" dirty="0">
                <a:latin typeface="Times New Roman" pitchFamily="18" charset="0"/>
              </a:rPr>
              <a:t>n</a:t>
            </a:r>
            <a:endParaRPr lang="en-US" dirty="0">
              <a:latin typeface="Times New Roman" pitchFamily="18" charset="0"/>
            </a:endParaRP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Output</a:t>
            </a:r>
            <a:r>
              <a:rPr lang="en-US" dirty="0">
                <a:latin typeface="Times New Roman" pitchFamily="18" charset="0"/>
              </a:rPr>
              <a:t> optimal encoding trie for </a:t>
            </a:r>
            <a:r>
              <a:rPr lang="en-US" b="1" i="1" dirty="0">
                <a:latin typeface="Times New Roman" pitchFamily="18" charset="0"/>
              </a:rPr>
              <a:t>X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</a:rPr>
              <a:t>	C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 err="1">
                <a:latin typeface="Times New Roman" pitchFamily="18" charset="0"/>
              </a:rPr>
              <a:t>distinctCharacters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="1" i="1" dirty="0">
              <a:latin typeface="Times New Roman" pitchFamily="18" charset="0"/>
            </a:endParaRP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</a:rPr>
              <a:t>	</a:t>
            </a:r>
            <a:r>
              <a:rPr lang="en-US" b="1" i="1" dirty="0" err="1">
                <a:latin typeface="Times New Roman" pitchFamily="18" charset="0"/>
              </a:rPr>
              <a:t>computeFrequencies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C, X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i="1" dirty="0">
                <a:latin typeface="Times New Roman" pitchFamily="18" charset="0"/>
              </a:rPr>
              <a:t>Q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</a:rPr>
              <a:t>new empty heap 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for all </a:t>
            </a:r>
            <a:r>
              <a:rPr lang="en-US" b="1" i="1" dirty="0">
                <a:latin typeface="Times New Roman" pitchFamily="18" charset="0"/>
              </a:rPr>
              <a:t>c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</a:t>
            </a:r>
            <a:r>
              <a:rPr lang="en-US" b="1" i="1" dirty="0">
                <a:latin typeface="Times New Roman" pitchFamily="18" charset="0"/>
              </a:rPr>
              <a:t> C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</a:rPr>
              <a:t>		T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</a:rPr>
              <a:t>new single-node tree storing </a:t>
            </a:r>
            <a:r>
              <a:rPr lang="en-US" b="1" i="1" dirty="0">
                <a:latin typeface="Times New Roman" pitchFamily="18" charset="0"/>
              </a:rPr>
              <a:t>c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1" i="1" dirty="0" err="1">
                <a:latin typeface="Times New Roman" pitchFamily="18" charset="0"/>
              </a:rPr>
              <a:t>Q.insert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 err="1">
                <a:latin typeface="Times New Roman" pitchFamily="18" charset="0"/>
              </a:rPr>
              <a:t>getFrequency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</a:rPr>
              <a:t>), 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="1" i="1" baseline="-25000" dirty="0">
              <a:latin typeface="Times New Roman" pitchFamily="18" charset="0"/>
            </a:endParaRP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i="1" dirty="0">
                <a:latin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</a:rPr>
              <a:t>while </a:t>
            </a:r>
            <a:r>
              <a:rPr lang="en-US" b="1" i="1" dirty="0" err="1">
                <a:latin typeface="Times New Roman" pitchFamily="18" charset="0"/>
              </a:rPr>
              <a:t>Q.size</a:t>
            </a:r>
            <a:r>
              <a:rPr lang="en-US" dirty="0">
                <a:latin typeface="Times New Roman" pitchFamily="18" charset="0"/>
              </a:rPr>
              <a:t>()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&gt; </a:t>
            </a:r>
            <a:r>
              <a:rPr lang="en-US" dirty="0">
                <a:latin typeface="Times New Roman" pitchFamily="18" charset="0"/>
              </a:rPr>
              <a:t>1</a:t>
            </a:r>
            <a:endParaRPr lang="en-US" b="1" dirty="0">
              <a:latin typeface="Times New Roman" pitchFamily="18" charset="0"/>
            </a:endParaRP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b="1" i="1" dirty="0" err="1">
                <a:latin typeface="Times New Roman" pitchFamily="18" charset="0"/>
              </a:rPr>
              <a:t>Q.minKey</a:t>
            </a:r>
            <a:r>
              <a:rPr lang="en-US" dirty="0">
                <a:latin typeface="Times New Roman" pitchFamily="18" charset="0"/>
              </a:rPr>
              <a:t>()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b="1" i="1" dirty="0" err="1">
                <a:latin typeface="Times New Roman" pitchFamily="18" charset="0"/>
              </a:rPr>
              <a:t>Q.removeMin</a:t>
            </a:r>
            <a:r>
              <a:rPr lang="en-US" dirty="0">
                <a:latin typeface="Times New Roman" pitchFamily="18" charset="0"/>
              </a:rPr>
              <a:t>()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i="1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b="1" i="1" dirty="0" err="1">
                <a:latin typeface="Times New Roman" pitchFamily="18" charset="0"/>
              </a:rPr>
              <a:t>Q.minKey</a:t>
            </a:r>
            <a:r>
              <a:rPr lang="en-US" dirty="0">
                <a:latin typeface="Times New Roman" pitchFamily="18" charset="0"/>
              </a:rPr>
              <a:t>()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	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b="1" i="1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b="1" i="1" dirty="0" err="1">
                <a:latin typeface="Times New Roman" pitchFamily="18" charset="0"/>
              </a:rPr>
              <a:t>Q.removeMin</a:t>
            </a:r>
            <a:r>
              <a:rPr lang="en-US" dirty="0">
                <a:latin typeface="Times New Roman" pitchFamily="18" charset="0"/>
              </a:rPr>
              <a:t>()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b="1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</a:rPr>
              <a:t>join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b="1" i="1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)</a:t>
            </a: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</a:t>
            </a:r>
            <a:r>
              <a:rPr lang="en-US" b="1" i="1" dirty="0" err="1">
                <a:latin typeface="Times New Roman" pitchFamily="18" charset="0"/>
              </a:rPr>
              <a:t>Q.insert</a:t>
            </a:r>
            <a:r>
              <a:rPr lang="en-US" dirty="0">
                <a:latin typeface="Times New Roman" pitchFamily="18" charset="0"/>
              </a:rPr>
              <a:t>(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i="1" baseline="-25000" dirty="0">
                <a:latin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+ </a:t>
            </a:r>
            <a:r>
              <a:rPr lang="en-US" b="1" i="1" dirty="0">
                <a:latin typeface="Times New Roman" pitchFamily="18" charset="0"/>
              </a:rPr>
              <a:t>f</a:t>
            </a:r>
            <a:r>
              <a:rPr lang="en-US" b="1" i="1" baseline="-25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</a:rPr>
              <a:t>)</a:t>
            </a:r>
            <a:endParaRPr lang="en-US" b="1" i="1" baseline="-25000" dirty="0">
              <a:latin typeface="Times New Roman" pitchFamily="18" charset="0"/>
            </a:endParaRPr>
          </a:p>
          <a:p>
            <a:pPr defTabSz="228600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latin typeface="Times New Roman" pitchFamily="18" charset="0"/>
              </a:rPr>
              <a:t>	return </a:t>
            </a:r>
            <a:r>
              <a:rPr lang="en-US" b="1" i="1" dirty="0" err="1">
                <a:latin typeface="Times New Roman" pitchFamily="18" charset="0"/>
              </a:rPr>
              <a:t>Q.removeMin</a:t>
            </a:r>
            <a:r>
              <a:rPr lang="en-US" dirty="0">
                <a:latin typeface="Times New Roman" pitchFamily="18" charset="0"/>
              </a:rPr>
              <a:t>()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Huffman’s Algorithm Analysis</a:t>
            </a:r>
          </a:p>
        </p:txBody>
      </p:sp>
      <p:sp>
        <p:nvSpPr>
          <p:cNvPr id="188723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string X, Huffman’s algorithm constructs a prefix code the minimizes the size of the encoding of X</a:t>
            </a:r>
          </a:p>
          <a:p>
            <a:r>
              <a:rPr lang="en-US" dirty="0"/>
              <a:t>It runs </a:t>
            </a:r>
            <a:r>
              <a:rPr lang="en-US" altLang="en-US" dirty="0"/>
              <a:t>O(n + d log d)</a:t>
            </a:r>
            <a:r>
              <a:rPr lang="en-US" dirty="0"/>
              <a:t> in time, where </a:t>
            </a:r>
            <a:r>
              <a:rPr lang="en-US" altLang="en-US" dirty="0"/>
              <a:t>n</a:t>
            </a:r>
            <a:r>
              <a:rPr lang="en-US" dirty="0"/>
              <a:t> is the size of X and </a:t>
            </a:r>
            <a:r>
              <a:rPr lang="en-US" altLang="en-US" dirty="0"/>
              <a:t>d</a:t>
            </a:r>
            <a:r>
              <a:rPr lang="en-US" dirty="0"/>
              <a:t> is the number of distinct characters of X</a:t>
            </a:r>
          </a:p>
          <a:p>
            <a:r>
              <a:rPr lang="en-US" dirty="0"/>
              <a:t>A heap-based priority queue is used as an auxiliary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F9D2-205E-47BC-9AE0-407248ACD3A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24A49-F99D-49F2-9BA6-4DCEDCA8007B}" type="slidenum">
              <a:rPr lang="en-US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46187" y="1447800"/>
            <a:ext cx="8229600" cy="1143000"/>
          </a:xfrm>
        </p:spPr>
        <p:txBody>
          <a:bodyPr/>
          <a:lstStyle/>
          <a:p>
            <a:r>
              <a:rPr lang="en-US" dirty="0"/>
              <a:t>Preprocessing Strings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CA6-9666-4647-A15B-311B8F023594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F8C8-BFB5-4340-AFD4-53094F118612}" type="slidenum">
              <a:rPr lang="en-US"/>
              <a:pPr/>
              <a:t>85</a:t>
            </a:fld>
            <a:endParaRPr lang="en-US"/>
          </a:p>
        </p:txBody>
      </p:sp>
      <p:pic>
        <p:nvPicPr>
          <p:cNvPr id="2057218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470121"/>
            <a:ext cx="3276600" cy="3778280"/>
          </a:xfrm>
          <a:prstGeom prst="rect">
            <a:avLst/>
          </a:prstGeom>
          <a:noFill/>
          <a:ln w="38100">
            <a:solidFill>
              <a:srgbClr val="EF0129"/>
            </a:solidFill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93" y="30051"/>
            <a:ext cx="8229600" cy="1143000"/>
          </a:xfrm>
        </p:spPr>
        <p:txBody>
          <a:bodyPr/>
          <a:lstStyle/>
          <a:p>
            <a:r>
              <a:rPr lang="en-US" dirty="0"/>
              <a:t>Preprocessing Strings  </a:t>
            </a:r>
          </a:p>
        </p:txBody>
      </p:sp>
      <p:sp>
        <p:nvSpPr>
          <p:cNvPr id="18606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1993" y="1382963"/>
            <a:ext cx="7848600" cy="4505325"/>
          </a:xfrm>
        </p:spPr>
        <p:txBody>
          <a:bodyPr/>
          <a:lstStyle/>
          <a:p>
            <a:r>
              <a:rPr lang="en-US" dirty="0"/>
              <a:t>Preprocessing the pattern speeds up pattern matching queries</a:t>
            </a:r>
          </a:p>
          <a:p>
            <a:pPr lvl="1"/>
            <a:r>
              <a:rPr lang="en-US" dirty="0"/>
              <a:t>After preprocessing the pattern, KMP’s algorithm performs pattern matching in time proportional to the text size</a:t>
            </a:r>
          </a:p>
          <a:p>
            <a:r>
              <a:rPr lang="en-US" dirty="0"/>
              <a:t>If the text is large, immutable and searched often (e.g., works by Shakespeare), one may want to </a:t>
            </a:r>
            <a:r>
              <a:rPr lang="en-US" dirty="0">
                <a:solidFill>
                  <a:srgbClr val="FFFF00"/>
                </a:solidFill>
              </a:rPr>
              <a:t>preprocess the </a:t>
            </a:r>
            <a:r>
              <a:rPr lang="en-US" u="sng" dirty="0">
                <a:solidFill>
                  <a:srgbClr val="FFFF00"/>
                </a:solidFill>
              </a:rPr>
              <a:t>text</a:t>
            </a:r>
            <a:r>
              <a:rPr lang="en-US" dirty="0">
                <a:solidFill>
                  <a:srgbClr val="FFFF00"/>
                </a:solidFill>
              </a:rPr>
              <a:t> instead of the pattern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CA6-9666-4647-A15B-311B8F023594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F8C8-BFB5-4340-AFD4-53094F118612}" type="slidenum">
              <a:rPr lang="en-US"/>
              <a:pPr/>
              <a:t>86</a:t>
            </a:fld>
            <a:endParaRPr lang="en-US"/>
          </a:p>
        </p:txBody>
      </p:sp>
      <p:pic>
        <p:nvPicPr>
          <p:cNvPr id="230297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893538"/>
            <a:ext cx="2068513" cy="18425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</a:t>
            </a:r>
          </a:p>
        </p:txBody>
      </p:sp>
      <p:sp>
        <p:nvSpPr>
          <p:cNvPr id="18606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7848600" cy="4505325"/>
          </a:xfrm>
        </p:spPr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trie</a:t>
            </a:r>
            <a:r>
              <a:rPr lang="en-US" sz="3200" dirty="0"/>
              <a:t> (also called digital tree, radix tree or prefix tree) is a compact data structure for representing a set of strings, such as all the words in a text</a:t>
            </a:r>
          </a:p>
          <a:p>
            <a:pPr lvl="1"/>
            <a:r>
              <a:rPr lang="en-US" sz="2800" dirty="0"/>
              <a:t>A trie supports pattern matching queries in time proportional to the pattern size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1CA6-9666-4647-A15B-311B8F023594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F8C8-BFB5-4340-AFD4-53094F118612}" type="slidenum">
              <a:rPr lang="en-US"/>
              <a:pPr/>
              <a:t>87</a:t>
            </a:fld>
            <a:endParaRPr lang="en-US"/>
          </a:p>
        </p:txBody>
      </p:sp>
      <p:pic>
        <p:nvPicPr>
          <p:cNvPr id="2266113" name="Picture 1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2560" y="4351431"/>
            <a:ext cx="2461177" cy="23541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dirty="0">
                <a:solidFill>
                  <a:srgbClr val="FFFF00"/>
                </a:solidFill>
              </a:rPr>
              <a:t>S</a:t>
            </a:r>
            <a:r>
              <a:rPr lang="en-US" altLang="en-US" dirty="0"/>
              <a:t> be set of strings from an alphabet such that </a:t>
            </a:r>
            <a:r>
              <a:rPr lang="en-US" altLang="en-US" u="sng" dirty="0">
                <a:solidFill>
                  <a:srgbClr val="FFFF00"/>
                </a:solidFill>
              </a:rPr>
              <a:t>no string is a prefix</a:t>
            </a:r>
            <a:r>
              <a:rPr lang="en-US" altLang="en-US" u="sng" dirty="0"/>
              <a:t> </a:t>
            </a:r>
            <a:r>
              <a:rPr lang="en-US" altLang="en-US" dirty="0"/>
              <a:t>of another string 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7388-0595-42B9-9B2C-5525800AB44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8B0A-CC6B-4D5B-9869-8A4519C3238B}" type="slidenum">
              <a:rPr lang="en-US"/>
              <a:pPr/>
              <a:t>88</a:t>
            </a:fld>
            <a:endParaRPr lang="en-US"/>
          </a:p>
        </p:txBody>
      </p:sp>
      <p:pic>
        <p:nvPicPr>
          <p:cNvPr id="2264066" name="Picture 2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556267"/>
            <a:ext cx="2895600" cy="3551746"/>
          </a:xfrm>
          <a:prstGeom prst="rect">
            <a:avLst/>
          </a:prstGeom>
          <a:noFill/>
          <a:ln>
            <a:solidFill>
              <a:srgbClr val="EF0129"/>
            </a:solidFill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Tries  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FF00"/>
                </a:solidFill>
              </a:rPr>
              <a:t>standard trie </a:t>
            </a:r>
            <a:r>
              <a:rPr lang="en-US" altLang="en-US" dirty="0"/>
              <a:t>for a set of strings </a:t>
            </a:r>
            <a:r>
              <a:rPr lang="en-US" altLang="en-US" dirty="0">
                <a:solidFill>
                  <a:srgbClr val="FFFF00"/>
                </a:solidFill>
              </a:rPr>
              <a:t>S</a:t>
            </a:r>
            <a:r>
              <a:rPr lang="en-US" altLang="en-US" dirty="0"/>
              <a:t> is an ordered tree such that: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node but the root is labeled with a character of the alphabet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children of a node are </a:t>
            </a:r>
            <a:r>
              <a:rPr lang="en-US" altLang="en-US" dirty="0">
                <a:solidFill>
                  <a:srgbClr val="FFFF00"/>
                </a:solidFill>
              </a:rPr>
              <a:t>alphabetically </a:t>
            </a:r>
            <a:r>
              <a:rPr lang="en-US" altLang="en-US" dirty="0"/>
              <a:t>ordered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paths from the external nodes to the root yield the strings of </a:t>
            </a:r>
            <a:r>
              <a:rPr lang="en-US" altLang="en-US" dirty="0">
                <a:solidFill>
                  <a:srgbClr val="FFFF00"/>
                </a:solidFill>
              </a:rPr>
              <a:t>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7388-0595-42B9-9B2C-5525800AB44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8B0A-CC6B-4D5B-9869-8A4519C3238B}" type="slidenum">
              <a:rPr lang="en-US"/>
              <a:pPr/>
              <a:t>89</a:t>
            </a:fld>
            <a:endParaRPr lang="en-US"/>
          </a:p>
        </p:txBody>
      </p:sp>
      <p:pic>
        <p:nvPicPr>
          <p:cNvPr id="229683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1932" y="4935071"/>
            <a:ext cx="2508068" cy="152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The String Class Methods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5A6F-8800-4DD1-A551-1967D3B29F97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7633A7D-30DF-44D7-B9F1-49B895C1DE4F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61" y="1201271"/>
            <a:ext cx="8951810" cy="3549229"/>
          </a:xfrm>
          <a:prstGeom prst="rect">
            <a:avLst/>
          </a:prstGeom>
        </p:spPr>
      </p:pic>
      <p:pic>
        <p:nvPicPr>
          <p:cNvPr id="2137089" name="Picture 1" descr="C:\Users\Jerry\Desktop\inde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875851"/>
            <a:ext cx="4191000" cy="19177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6103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Tries  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internal node in a standard trie can have anywhere between </a:t>
            </a:r>
            <a:r>
              <a:rPr lang="en-US" altLang="en-US" dirty="0">
                <a:solidFill>
                  <a:srgbClr val="FFFF00"/>
                </a:solidFill>
              </a:rPr>
              <a:t>1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FF00"/>
                </a:solidFill>
              </a:rPr>
              <a:t>d</a:t>
            </a:r>
            <a:r>
              <a:rPr lang="en-US" altLang="en-US" dirty="0"/>
              <a:t> children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Where </a:t>
            </a:r>
            <a:r>
              <a:rPr lang="en-US" altLang="en-US" dirty="0">
                <a:solidFill>
                  <a:srgbClr val="FFFF00"/>
                </a:solidFill>
              </a:rPr>
              <a:t>d</a:t>
            </a:r>
            <a:r>
              <a:rPr lang="en-US" altLang="en-US" dirty="0"/>
              <a:t> is the size of the alphabet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There is an edge going from the root to one of its children for each character that is the first character in some string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If there are only two characters in the alphabet, the trie is a </a:t>
            </a:r>
            <a:r>
              <a:rPr lang="en-US" altLang="en-US" dirty="0">
                <a:solidFill>
                  <a:srgbClr val="FFFF00"/>
                </a:solidFill>
              </a:rPr>
              <a:t>binary tree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7388-0595-42B9-9B2C-5525800AB44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8B0A-CC6B-4D5B-9869-8A4519C3238B}" type="slidenum">
              <a:rPr lang="en-US"/>
              <a:pPr/>
              <a:t>90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774" y="4783061"/>
            <a:ext cx="1468026" cy="1900237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Tries  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 err="1"/>
              <a:t>trie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FF00"/>
                </a:solidFill>
              </a:rPr>
              <a:t>T</a:t>
            </a:r>
            <a:r>
              <a:rPr lang="en-US" altLang="en-US" dirty="0"/>
              <a:t>, for a set of strings can be used to implement a dictionary whose keys are the strings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Tries are used to perform a special type of pattern matching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Word matching (entire words)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7388-0595-42B9-9B2C-5525800AB44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8B0A-CC6B-4D5B-9869-8A4519C3238B}" type="slidenum">
              <a:rPr lang="en-US"/>
              <a:pPr/>
              <a:t>91</a:t>
            </a:fld>
            <a:endParaRPr lang="en-US"/>
          </a:p>
        </p:txBody>
      </p:sp>
      <p:pic>
        <p:nvPicPr>
          <p:cNvPr id="2322433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308095"/>
            <a:ext cx="2895600" cy="21689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Tries Illustrated  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914400"/>
          </a:xfrm>
          <a:solidFill>
            <a:srgbClr val="000000"/>
          </a:solidFill>
        </p:spPr>
        <p:txBody>
          <a:bodyPr/>
          <a:lstStyle/>
          <a:p>
            <a:pPr marL="400050" lvl="1" indent="0" algn="ctr">
              <a:lnSpc>
                <a:spcPct val="90000"/>
              </a:lnSpc>
              <a:buNone/>
            </a:pPr>
            <a:r>
              <a:rPr lang="en-US" altLang="en-US" sz="2400" dirty="0"/>
              <a:t>Example: standard trie for the set of strings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en-US" sz="2400" dirty="0"/>
              <a:t>S = { bear, bell, bid, bull, buy, sell, stock, stop 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Each string is uniquely associated with an external node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7388-0595-42B9-9B2C-5525800AB44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8B0A-CC6B-4D5B-9869-8A4519C3238B}" type="slidenum">
              <a:rPr lang="en-US"/>
              <a:pPr/>
              <a:t>92</a:t>
            </a:fld>
            <a:endParaRPr lang="en-US" dirty="0"/>
          </a:p>
        </p:txBody>
      </p:sp>
      <p:graphicFrame>
        <p:nvGraphicFramePr>
          <p:cNvPr id="1862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284964"/>
              </p:ext>
            </p:extLst>
          </p:nvPr>
        </p:nvGraphicFramePr>
        <p:xfrm>
          <a:off x="685800" y="2057400"/>
          <a:ext cx="7696200" cy="338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846" name="VISIO" r:id="rId4" imgW="5819760" imgH="2561400" progId="">
                  <p:embed/>
                </p:oleObj>
              </mc:Choice>
              <mc:Fallback>
                <p:oleObj name="VISIO" r:id="rId4" imgW="5819760" imgH="2561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7696200" cy="338545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 12.8</a:t>
            </a:r>
          </a:p>
        </p:txBody>
      </p:sp>
      <p:sp>
        <p:nvSpPr>
          <p:cNvPr id="18626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standard </a:t>
            </a:r>
            <a:r>
              <a:rPr lang="en-US" altLang="en-US" sz="2800" dirty="0" err="1"/>
              <a:t>trie,</a:t>
            </a:r>
            <a:r>
              <a:rPr lang="en-US" altLang="en-US" sz="2800" dirty="0" err="1">
                <a:solidFill>
                  <a:srgbClr val="FFFF00"/>
                </a:solidFill>
              </a:rPr>
              <a:t>T</a:t>
            </a:r>
            <a:r>
              <a:rPr lang="en-US" altLang="en-US" sz="2800" dirty="0"/>
              <a:t>, storing a collection </a:t>
            </a:r>
            <a:r>
              <a:rPr lang="en-US" altLang="en-US" sz="2800" dirty="0" smtClean="0"/>
              <a:t>of </a:t>
            </a:r>
            <a:r>
              <a:rPr lang="en-US" altLang="en-US" sz="2800" dirty="0" smtClean="0">
                <a:solidFill>
                  <a:srgbClr val="FFFF00"/>
                </a:solidFill>
              </a:rPr>
              <a:t>s </a:t>
            </a:r>
            <a:r>
              <a:rPr lang="en-US" altLang="en-US" sz="2800" dirty="0" smtClean="0"/>
              <a:t>strings </a:t>
            </a:r>
            <a:r>
              <a:rPr lang="en-US" altLang="en-US" sz="2800" dirty="0"/>
              <a:t>of total length </a:t>
            </a:r>
            <a:r>
              <a:rPr lang="en-US" altLang="en-US" sz="2800" dirty="0">
                <a:solidFill>
                  <a:srgbClr val="FFFF00"/>
                </a:solidFill>
              </a:rPr>
              <a:t>n</a:t>
            </a:r>
            <a:r>
              <a:rPr lang="en-US" altLang="en-US" sz="2800" dirty="0"/>
              <a:t> from an alphabet of size </a:t>
            </a:r>
            <a:r>
              <a:rPr lang="en-US" altLang="en-US" sz="2800" dirty="0">
                <a:solidFill>
                  <a:srgbClr val="FFFF00"/>
                </a:solidFill>
              </a:rPr>
              <a:t>d </a:t>
            </a:r>
            <a:r>
              <a:rPr lang="en-US" altLang="en-US" sz="2800" dirty="0"/>
              <a:t>has the following properties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Every internal node has at most </a:t>
            </a:r>
            <a:r>
              <a:rPr lang="en-US" altLang="en-US" dirty="0">
                <a:solidFill>
                  <a:srgbClr val="FFFF00"/>
                </a:solidFill>
              </a:rPr>
              <a:t>d</a:t>
            </a:r>
            <a:r>
              <a:rPr lang="en-US" altLang="en-US" dirty="0"/>
              <a:t> children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FF00"/>
                </a:solidFill>
              </a:rPr>
              <a:t>T</a:t>
            </a:r>
            <a:r>
              <a:rPr lang="en-US" altLang="en-US" dirty="0"/>
              <a:t> has </a:t>
            </a:r>
            <a:r>
              <a:rPr lang="en-US" altLang="en-US" dirty="0">
                <a:solidFill>
                  <a:srgbClr val="FFFF00"/>
                </a:solidFill>
              </a:rPr>
              <a:t>s</a:t>
            </a:r>
            <a:r>
              <a:rPr lang="en-US" altLang="en-US" dirty="0"/>
              <a:t> external nodes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height of </a:t>
            </a:r>
            <a:r>
              <a:rPr lang="en-US" altLang="en-US" dirty="0">
                <a:solidFill>
                  <a:srgbClr val="FFFF00"/>
                </a:solidFill>
              </a:rPr>
              <a:t>T</a:t>
            </a:r>
            <a:r>
              <a:rPr lang="en-US" altLang="en-US" dirty="0"/>
              <a:t> equals the length of the longest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number of nodes of </a:t>
            </a:r>
            <a:r>
              <a:rPr lang="en-US" altLang="en-US" dirty="0">
                <a:solidFill>
                  <a:srgbClr val="FFFF00"/>
                </a:solidFill>
              </a:rPr>
              <a:t>T</a:t>
            </a:r>
            <a:r>
              <a:rPr lang="en-US" altLang="en-US" dirty="0"/>
              <a:t> is O(n)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27388-0595-42B9-9B2C-5525800AB443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8B0A-CC6B-4D5B-9869-8A4519C3238B}" type="slidenum">
              <a:rPr lang="en-US"/>
              <a:pPr/>
              <a:t>93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257800"/>
            <a:ext cx="3431088" cy="1447800"/>
          </a:xfrm>
          <a:prstGeom prst="rect">
            <a:avLst/>
          </a:prstGeom>
          <a:ln w="38100">
            <a:solidFill>
              <a:srgbClr val="EF0129"/>
            </a:solidFill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153"/>
            <a:ext cx="8229600" cy="1143000"/>
          </a:xfrm>
        </p:spPr>
        <p:txBody>
          <a:bodyPr/>
          <a:lstStyle/>
          <a:p>
            <a:r>
              <a:rPr lang="en-US" dirty="0"/>
              <a:t>Analysis of Standard Tries</a:t>
            </a:r>
          </a:p>
        </p:txBody>
      </p:sp>
      <p:sp>
        <p:nvSpPr>
          <p:cNvPr id="18647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7724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</a:rPr>
              <a:t>A standard trie uses O(n) space and supports searches, insertions and deletions in time O(dm), where: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+mj-lt"/>
              </a:rPr>
              <a:t>n - 	total size of the strings in </a:t>
            </a:r>
            <a:r>
              <a:rPr lang="en-US" sz="2400" dirty="0">
                <a:solidFill>
                  <a:srgbClr val="FFFF00"/>
                </a:solidFill>
                <a:latin typeface="+mj-lt"/>
              </a:rPr>
              <a:t>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+mj-lt"/>
              </a:rPr>
              <a:t>m - size of the string parameter of the operation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+mj-lt"/>
              </a:rPr>
              <a:t>d 	- size of the alphabet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9A99-13F2-4642-85B1-84EEC1C26129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9484B-D7DB-4583-9D21-7755708DD193}" type="slidenum">
              <a:rPr lang="en-US"/>
              <a:pPr/>
              <a:t>94</a:t>
            </a:fld>
            <a:endParaRPr lang="en-US"/>
          </a:p>
        </p:txBody>
      </p:sp>
      <p:graphicFrame>
        <p:nvGraphicFramePr>
          <p:cNvPr id="1864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84637"/>
              </p:ext>
            </p:extLst>
          </p:nvPr>
        </p:nvGraphicFramePr>
        <p:xfrm>
          <a:off x="834781" y="3733800"/>
          <a:ext cx="7843054" cy="285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4407" name="VISIO" r:id="rId4" imgW="5819760" imgH="2561400" progId="">
                  <p:embed/>
                </p:oleObj>
              </mc:Choice>
              <mc:Fallback>
                <p:oleObj name="VISIO" r:id="rId4" imgW="5819760" imgH="25614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781" y="3733800"/>
                        <a:ext cx="7843054" cy="285411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Word</a:t>
            </a:r>
            <a:r>
              <a:rPr lang="en-US" dirty="0"/>
              <a:t> Matching with a Trie</a:t>
            </a:r>
          </a:p>
        </p:txBody>
      </p:sp>
      <p:sp>
        <p:nvSpPr>
          <p:cNvPr id="1866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inserts the words of the text into a trie</a:t>
            </a:r>
          </a:p>
          <a:p>
            <a:pPr>
              <a:lnSpc>
                <a:spcPct val="90000"/>
              </a:lnSpc>
            </a:pPr>
            <a:r>
              <a:rPr lang="en-US" dirty="0"/>
              <a:t>Each leaf stores the occurrences of the associated word in the text  (first character</a:t>
            </a:r>
            <a:r>
              <a:rPr lang="en-US" sz="2800" dirty="0"/>
              <a:t>)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71E1-E1C1-4568-A994-B858928AEFA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85BA-DDCD-43EA-ACDB-F1ABD064198F}" type="slidenum">
              <a:rPr lang="en-US"/>
              <a:pPr/>
              <a:t>95</a:t>
            </a:fld>
            <a:endParaRPr lang="en-US"/>
          </a:p>
        </p:txBody>
      </p:sp>
      <p:pic>
        <p:nvPicPr>
          <p:cNvPr id="2320385" name="Picture 1" descr="C:\Users\Jerry\Desktop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2930240"/>
            <a:ext cx="2438400" cy="34630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a Trie</a:t>
            </a:r>
          </a:p>
        </p:txBody>
      </p:sp>
      <p:sp>
        <p:nvSpPr>
          <p:cNvPr id="1866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uses an incremental algorithm that inserts the strings one at a time</a:t>
            </a:r>
          </a:p>
          <a:p>
            <a:pPr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insert a string </a:t>
            </a:r>
            <a:r>
              <a:rPr lang="en-US" dirty="0">
                <a:solidFill>
                  <a:srgbClr val="FFFF00"/>
                </a:solidFill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into 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first tries to trace the path associated with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Since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already in T (no string can be a prefix of another string), one stops tracing the path an internal node v before reaching the end of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then creates a new chain of node descendants to store the remaining characters of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71E1-E1C1-4568-A994-B858928AEFA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85BA-DDCD-43EA-ACDB-F1ABD064198F}" type="slidenum">
              <a:rPr lang="en-US"/>
              <a:pPr/>
              <a:t>96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856" y="5512076"/>
            <a:ext cx="1247775" cy="1193524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a Trie Illustrated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71E1-E1C1-4568-A994-B858928AEFAE}" type="datetime1">
              <a:rPr lang="en-US"/>
              <a:pPr/>
              <a:t>4/11/2018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85BA-DDCD-43EA-ACDB-F1ABD064198F}" type="slidenum">
              <a:rPr lang="en-US"/>
              <a:pPr/>
              <a:t>97</a:t>
            </a:fld>
            <a:endParaRPr lang="en-US"/>
          </a:p>
        </p:txBody>
      </p:sp>
      <p:graphicFrame>
        <p:nvGraphicFramePr>
          <p:cNvPr id="1866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200032"/>
              </p:ext>
            </p:extLst>
          </p:nvPr>
        </p:nvGraphicFramePr>
        <p:xfrm>
          <a:off x="1295399" y="1219200"/>
          <a:ext cx="635665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066" name="VISIO" r:id="rId4" imgW="5612760" imgH="1883880" progId="">
                  <p:embed/>
                </p:oleObj>
              </mc:Choice>
              <mc:Fallback>
                <p:oleObj name="VISIO" r:id="rId4" imgW="5612760" imgH="18838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99" y="1219200"/>
                        <a:ext cx="6356655" cy="21336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10000"/>
                          <a:lumOff val="9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6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717675"/>
              </p:ext>
            </p:extLst>
          </p:nvPr>
        </p:nvGraphicFramePr>
        <p:xfrm>
          <a:off x="640162" y="3424518"/>
          <a:ext cx="7667127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067" name="VISIO" r:id="rId6" imgW="7153200" imgH="3057120" progId="">
                  <p:embed/>
                </p:oleObj>
              </mc:Choice>
              <mc:Fallback>
                <p:oleObj name="VISIO" r:id="rId6" imgW="7153200" imgH="305712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62" y="3424518"/>
                        <a:ext cx="7667127" cy="3276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Compressed Tries</a:t>
            </a:r>
          </a:p>
        </p:txBody>
      </p:sp>
      <p:sp>
        <p:nvSpPr>
          <p:cNvPr id="1866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915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compressed trie has internal nodes of </a:t>
            </a:r>
            <a:r>
              <a:rPr lang="en-US" altLang="en-US" sz="2800" dirty="0">
                <a:solidFill>
                  <a:srgbClr val="FFFF00"/>
                </a:solidFill>
              </a:rPr>
              <a:t>degree at least two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It is obtained from standard trie by compressing chains of “redundant” 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node is redundant if it has </a:t>
            </a:r>
            <a:r>
              <a:rPr lang="en-US" sz="2400" dirty="0">
                <a:solidFill>
                  <a:srgbClr val="FFFF00"/>
                </a:solidFill>
              </a:rPr>
              <a:t>one</a:t>
            </a:r>
            <a:r>
              <a:rPr lang="en-US" sz="2400" dirty="0"/>
              <a:t> child and is not the root</a:t>
            </a:r>
          </a:p>
          <a:p>
            <a:pPr lvl="1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71E1-E1C1-4568-A994-B858928AEFAE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285BA-DDCD-43EA-ACDB-F1ABD064198F}" type="slidenum">
              <a:rPr lang="en-US"/>
              <a:pPr/>
              <a:t>98</a:t>
            </a:fld>
            <a:endParaRPr lang="en-US" dirty="0"/>
          </a:p>
        </p:txBody>
      </p:sp>
      <p:graphicFrame>
        <p:nvGraphicFramePr>
          <p:cNvPr id="2294786" name="Object 2" descr="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38456"/>
              </p:ext>
            </p:extLst>
          </p:nvPr>
        </p:nvGraphicFramePr>
        <p:xfrm>
          <a:off x="609600" y="3581400"/>
          <a:ext cx="7539037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950" name="VISIO" r:id="rId4" imgW="5819760" imgH="2561400" progId="">
                  <p:embed/>
                </p:oleObj>
              </mc:Choice>
              <mc:Fallback>
                <p:oleObj name="VISIO" r:id="rId4" imgW="5819760" imgH="2561400" progId="">
                  <p:embed/>
                  <p:pic>
                    <p:nvPicPr>
                      <p:cNvPr id="0" name="Picture 8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7539037" cy="2743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90600" y="472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4724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24200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9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98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09897" y="6012150"/>
            <a:ext cx="3698448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There are Eight Redundant Nodes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4191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67600" y="4495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5486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Compressed </a:t>
            </a:r>
            <a:r>
              <a:rPr lang="en-US" dirty="0"/>
              <a:t>Tries </a:t>
            </a:r>
            <a:endParaRPr lang="en-US" dirty="0">
              <a:cs typeface="Tahoma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4D54-AC39-49DB-BF0D-80C63D20580D}" type="datetime1">
              <a:rPr lang="en-US"/>
              <a:pPr/>
              <a:t>4/11/2018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52D5-1B05-4E39-8C87-8EB1EF43F6FF}" type="slidenum">
              <a:rPr lang="en-US"/>
              <a:pPr/>
              <a:t>99</a:t>
            </a:fld>
            <a:endParaRPr lang="en-US" dirty="0"/>
          </a:p>
        </p:txBody>
      </p:sp>
      <p:graphicFrame>
        <p:nvGraphicFramePr>
          <p:cNvPr id="1868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486779"/>
              </p:ext>
            </p:extLst>
          </p:nvPr>
        </p:nvGraphicFramePr>
        <p:xfrm>
          <a:off x="3994150" y="12192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620" name="VISIO" r:id="rId4" imgW="3876840" imgH="1647000" progId="">
                  <p:embed/>
                </p:oleObj>
              </mc:Choice>
              <mc:Fallback>
                <p:oleObj name="VISIO" r:id="rId4" imgW="3876840" imgH="16470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1219200"/>
                        <a:ext cx="4845050" cy="20574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40743" y="4652969"/>
            <a:ext cx="1653017" cy="40011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Saves space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219200"/>
            <a:ext cx="3841750" cy="193899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One transforms </a:t>
            </a:r>
            <a:r>
              <a:rPr lang="en-US" sz="2400" dirty="0">
                <a:solidFill>
                  <a:srgbClr val="FFFF00"/>
                </a:solidFill>
              </a:rPr>
              <a:t>T</a:t>
            </a:r>
            <a:r>
              <a:rPr lang="en-US" sz="2400" dirty="0"/>
              <a:t> into a compressed trie by replacing the redundant  nodes with a concatenation of nodes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1000" y="3810000"/>
            <a:ext cx="6858000" cy="2362200"/>
            <a:chOff x="609600" y="3581400"/>
            <a:chExt cx="7539037" cy="2743200"/>
          </a:xfrm>
        </p:grpSpPr>
        <p:graphicFrame>
          <p:nvGraphicFramePr>
            <p:cNvPr id="11" name="Object 2" descr="Bouquet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7349916"/>
                </p:ext>
              </p:extLst>
            </p:nvPr>
          </p:nvGraphicFramePr>
          <p:xfrm>
            <a:off x="609600" y="3581400"/>
            <a:ext cx="7539037" cy="274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6621" name="VISIO" r:id="rId6" imgW="5819760" imgH="2561400" progId="">
                    <p:embed/>
                  </p:oleObj>
                </mc:Choice>
                <mc:Fallback>
                  <p:oleObj name="VISIO" r:id="rId6" imgW="5819760" imgH="2561400" progId="">
                    <p:embed/>
                    <p:pic>
                      <p:nvPicPr>
                        <p:cNvPr id="0" name="Picture 17" descr="Bouquet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" y="3581400"/>
                          <a:ext cx="7539037" cy="2743200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990600" y="4724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9800" y="4724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4200" y="449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4953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9800" y="4953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8000" y="5486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6400" y="4191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67600" y="4495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7</a:t>
              </a:r>
            </a:p>
          </p:txBody>
        </p:sp>
      </p:grpSp>
      <p:sp>
        <p:nvSpPr>
          <p:cNvPr id="1868806" name="AutoShape 6"/>
          <p:cNvSpPr>
            <a:spLocks noChangeArrowheads="1"/>
          </p:cNvSpPr>
          <p:nvPr/>
        </p:nvSpPr>
        <p:spPr bwMode="auto">
          <a:xfrm rot="18886631">
            <a:off x="5863154" y="3485031"/>
            <a:ext cx="1201614" cy="870072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11636</TotalTime>
  <Words>4461</Words>
  <Application>Microsoft Office PowerPoint</Application>
  <PresentationFormat>On-screen Show (4:3)</PresentationFormat>
  <Paragraphs>1272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106</vt:i4>
      </vt:variant>
    </vt:vector>
  </HeadingPairs>
  <TitlesOfParts>
    <vt:vector size="116" baseType="lpstr">
      <vt:lpstr>Arial</vt:lpstr>
      <vt:lpstr>Calibri</vt:lpstr>
      <vt:lpstr>Symbol</vt:lpstr>
      <vt:lpstr>Tahoma</vt:lpstr>
      <vt:lpstr>Times New Roman</vt:lpstr>
      <vt:lpstr>Wingdings</vt:lpstr>
      <vt:lpstr>Mountain Top</vt:lpstr>
      <vt:lpstr>Worksheet</vt:lpstr>
      <vt:lpstr>VISIO</vt:lpstr>
      <vt:lpstr>Clip</vt:lpstr>
      <vt:lpstr>Chapter 12</vt:lpstr>
      <vt:lpstr>Topics</vt:lpstr>
      <vt:lpstr>Strings  </vt:lpstr>
      <vt:lpstr>Alphabet </vt:lpstr>
      <vt:lpstr>String Related Definitions</vt:lpstr>
      <vt:lpstr> Pattern Matching</vt:lpstr>
      <vt:lpstr> The String Class Methods (1)</vt:lpstr>
      <vt:lpstr> The String Class Methods (2)</vt:lpstr>
      <vt:lpstr> The String Class Methods (3)</vt:lpstr>
      <vt:lpstr> The String Class Methods (4)</vt:lpstr>
      <vt:lpstr>String Methods Illustrated</vt:lpstr>
      <vt:lpstr>Dynamic Programming</vt:lpstr>
      <vt:lpstr>Dynamic Programming</vt:lpstr>
      <vt:lpstr>Subsequences</vt:lpstr>
      <vt:lpstr>The Longest Common Subsequence Problem</vt:lpstr>
      <vt:lpstr>The Longest Common Subsequence (LCS) Example</vt:lpstr>
      <vt:lpstr>Dynamic Programming Definitions</vt:lpstr>
      <vt:lpstr>The Longest Common Subsequence (LCS) Problem </vt:lpstr>
      <vt:lpstr>The Longest Common Subsequence (LCS) Problem </vt:lpstr>
      <vt:lpstr>The LCS Algorithm</vt:lpstr>
      <vt:lpstr>Visualizing the LCS Algorithm</vt:lpstr>
      <vt:lpstr>Performance of the LCS Algorithm</vt:lpstr>
      <vt:lpstr>Pattern Matching</vt:lpstr>
      <vt:lpstr>Pattern Matching Problem</vt:lpstr>
      <vt:lpstr>Brute-Force Pattern Matching</vt:lpstr>
      <vt:lpstr>One Approach to the LCS Problem</vt:lpstr>
      <vt:lpstr>Finding Divisors by Brute-Force  </vt:lpstr>
      <vt:lpstr>Brute-Force Pattern Matching</vt:lpstr>
      <vt:lpstr>Brute Force Example</vt:lpstr>
      <vt:lpstr>Brute Force Example</vt:lpstr>
      <vt:lpstr>Brute-Force Pattern Matching Algorithm</vt:lpstr>
      <vt:lpstr>Brute-Force Pattern Performance</vt:lpstr>
      <vt:lpstr>Boyer-Moore Algorithm</vt:lpstr>
      <vt:lpstr>Boyer-Moore Algorithm Heuristics (1)    </vt:lpstr>
      <vt:lpstr>Boyer-Moore Algorithm Heuristics (2) </vt:lpstr>
      <vt:lpstr>last(c)</vt:lpstr>
      <vt:lpstr>last(c)</vt:lpstr>
      <vt:lpstr>The Boyer-Moore Algorithm</vt:lpstr>
      <vt:lpstr>The Boyer-Moore Algorithm Jumps</vt:lpstr>
      <vt:lpstr>Boyer-Moore Example</vt:lpstr>
      <vt:lpstr>Boyer-Moore Example</vt:lpstr>
      <vt:lpstr>Another Boyer-Moore Example</vt:lpstr>
      <vt:lpstr>Another Boyer-Moore Example</vt:lpstr>
      <vt:lpstr>Boyer-Moore Performance</vt:lpstr>
      <vt:lpstr>The KMP Algorithm</vt:lpstr>
      <vt:lpstr>The KMP Algorithm</vt:lpstr>
      <vt:lpstr>KMP Failure Function</vt:lpstr>
      <vt:lpstr>KMP Failure Function</vt:lpstr>
      <vt:lpstr>KMP Failure Function</vt:lpstr>
      <vt:lpstr>The KMP Algorithm (Pseudo Code)</vt:lpstr>
      <vt:lpstr>The KMP Algorithm Implemented</vt:lpstr>
      <vt:lpstr>Computing the Failure Function</vt:lpstr>
      <vt:lpstr>Computing the Failure Function</vt:lpstr>
      <vt:lpstr>KMP Example (Details)</vt:lpstr>
      <vt:lpstr>KMP Example</vt:lpstr>
      <vt:lpstr>The KMP Algorithm Performance</vt:lpstr>
      <vt:lpstr>The Greedy Method and    Text Compression</vt:lpstr>
      <vt:lpstr>The Greedy Method (1)</vt:lpstr>
      <vt:lpstr>The Greedy Method (2)  </vt:lpstr>
      <vt:lpstr>The Greedy Method (3)  </vt:lpstr>
      <vt:lpstr>The Greedy Method Summarized</vt:lpstr>
      <vt:lpstr>Huffman Coding (Greedy Method)</vt:lpstr>
      <vt:lpstr>Text Compression  </vt:lpstr>
      <vt:lpstr>Huffman Coding Details (1)</vt:lpstr>
      <vt:lpstr>Huffman Coding Details (2)</vt:lpstr>
      <vt:lpstr>Huffman Coding Details (3)</vt:lpstr>
      <vt:lpstr>Huffman Coding Technique (1)</vt:lpstr>
      <vt:lpstr>Huffman Coding Technique (2) </vt:lpstr>
      <vt:lpstr>Encoding Tree Example</vt:lpstr>
      <vt:lpstr>Encoding Tree Optimization</vt:lpstr>
      <vt:lpstr>Sample Huffman Coding Conversion Table</vt:lpstr>
      <vt:lpstr>Decode and Draw the Binary Tree</vt:lpstr>
      <vt:lpstr>Huffman Coding Algorithm (1)</vt:lpstr>
      <vt:lpstr>Huffman Coding Algorithm (2)</vt:lpstr>
      <vt:lpstr>Building a Huffman Tree Example (1) </vt:lpstr>
      <vt:lpstr>Building a Huffman Tree Example (2) </vt:lpstr>
      <vt:lpstr>Building a Huffman Tree Example (3) </vt:lpstr>
      <vt:lpstr>Building a Huffman Tree Example (4) </vt:lpstr>
      <vt:lpstr>Building a Huffman Tree Example (5) </vt:lpstr>
      <vt:lpstr>Adding Frequencies</vt:lpstr>
      <vt:lpstr>Extended Huffman Tree Example</vt:lpstr>
      <vt:lpstr>Building a Huffman Tree</vt:lpstr>
      <vt:lpstr>Huffman’s Algorithm</vt:lpstr>
      <vt:lpstr>Huffman’s Algorithm Analysis</vt:lpstr>
      <vt:lpstr>Preprocessing Strings</vt:lpstr>
      <vt:lpstr>Preprocessing Strings  </vt:lpstr>
      <vt:lpstr>Trie</vt:lpstr>
      <vt:lpstr>Strings</vt:lpstr>
      <vt:lpstr>Standard Tries  </vt:lpstr>
      <vt:lpstr>Standard Tries  </vt:lpstr>
      <vt:lpstr>Standard Tries  </vt:lpstr>
      <vt:lpstr>Standard Tries Illustrated  </vt:lpstr>
      <vt:lpstr>Proposition 12.8</vt:lpstr>
      <vt:lpstr>Analysis of Standard Tries</vt:lpstr>
      <vt:lpstr>Word Matching with a Trie</vt:lpstr>
      <vt:lpstr>Construction of a Trie</vt:lpstr>
      <vt:lpstr>Construction of a Trie Illustrated</vt:lpstr>
      <vt:lpstr>Compressed Tries</vt:lpstr>
      <vt:lpstr>Compressed Tries </vt:lpstr>
      <vt:lpstr>Compact Representation (1)</vt:lpstr>
      <vt:lpstr>Compact Representation (2)</vt:lpstr>
      <vt:lpstr>Suffix Tries </vt:lpstr>
      <vt:lpstr>Suffix Trie  </vt:lpstr>
      <vt:lpstr>Compact Suffix Trie  </vt:lpstr>
      <vt:lpstr>Using a Suffix Trie</vt:lpstr>
      <vt:lpstr>Analysis of Suffix Tries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Jerry Lebowitz</cp:lastModifiedBy>
  <cp:revision>836</cp:revision>
  <cp:lastPrinted>2016-04-22T04:31:58Z</cp:lastPrinted>
  <dcterms:created xsi:type="dcterms:W3CDTF">2002-01-21T02:22:10Z</dcterms:created>
  <dcterms:modified xsi:type="dcterms:W3CDTF">2018-04-12T01:04:40Z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