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jpe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97"/>
  </p:notesMasterIdLst>
  <p:handoutMasterIdLst>
    <p:handoutMasterId r:id="rId98"/>
  </p:handoutMasterIdLst>
  <p:sldIdLst>
    <p:sldId id="256" r:id="rId2"/>
    <p:sldId id="258" r:id="rId3"/>
    <p:sldId id="257" r:id="rId4"/>
    <p:sldId id="293" r:id="rId5"/>
    <p:sldId id="397" r:id="rId6"/>
    <p:sldId id="349" r:id="rId7"/>
    <p:sldId id="437" r:id="rId8"/>
    <p:sldId id="259" r:id="rId9"/>
    <p:sldId id="398" r:id="rId10"/>
    <p:sldId id="408" r:id="rId11"/>
    <p:sldId id="261" r:id="rId12"/>
    <p:sldId id="438" r:id="rId13"/>
    <p:sldId id="426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5" r:id="rId27"/>
    <p:sldId id="276" r:id="rId28"/>
    <p:sldId id="351" r:id="rId29"/>
    <p:sldId id="399" r:id="rId30"/>
    <p:sldId id="409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352" r:id="rId42"/>
    <p:sldId id="289" r:id="rId43"/>
    <p:sldId id="439" r:id="rId44"/>
    <p:sldId id="400" r:id="rId45"/>
    <p:sldId id="401" r:id="rId46"/>
    <p:sldId id="402" r:id="rId47"/>
    <p:sldId id="299" r:id="rId48"/>
    <p:sldId id="300" r:id="rId49"/>
    <p:sldId id="433" r:id="rId50"/>
    <p:sldId id="354" r:id="rId51"/>
    <p:sldId id="301" r:id="rId52"/>
    <p:sldId id="374" r:id="rId53"/>
    <p:sldId id="302" r:id="rId54"/>
    <p:sldId id="463" r:id="rId55"/>
    <p:sldId id="303" r:id="rId56"/>
    <p:sldId id="375" r:id="rId57"/>
    <p:sldId id="304" r:id="rId58"/>
    <p:sldId id="356" r:id="rId59"/>
    <p:sldId id="440" r:id="rId60"/>
    <p:sldId id="376" r:id="rId61"/>
    <p:sldId id="305" r:id="rId62"/>
    <p:sldId id="377" r:id="rId63"/>
    <p:sldId id="378" r:id="rId64"/>
    <p:sldId id="384" r:id="rId65"/>
    <p:sldId id="322" r:id="rId66"/>
    <p:sldId id="407" r:id="rId67"/>
    <p:sldId id="323" r:id="rId68"/>
    <p:sldId id="391" r:id="rId69"/>
    <p:sldId id="324" r:id="rId70"/>
    <p:sldId id="421" r:id="rId71"/>
    <p:sldId id="422" r:id="rId72"/>
    <p:sldId id="425" r:id="rId73"/>
    <p:sldId id="392" r:id="rId74"/>
    <p:sldId id="423" r:id="rId75"/>
    <p:sldId id="424" r:id="rId76"/>
    <p:sldId id="379" r:id="rId77"/>
    <p:sldId id="441" r:id="rId78"/>
    <p:sldId id="442" r:id="rId79"/>
    <p:sldId id="443" r:id="rId80"/>
    <p:sldId id="444" r:id="rId81"/>
    <p:sldId id="445" r:id="rId82"/>
    <p:sldId id="446" r:id="rId83"/>
    <p:sldId id="447" r:id="rId84"/>
    <p:sldId id="448" r:id="rId85"/>
    <p:sldId id="449" r:id="rId86"/>
    <p:sldId id="450" r:id="rId87"/>
    <p:sldId id="451" r:id="rId88"/>
    <p:sldId id="452" r:id="rId89"/>
    <p:sldId id="453" r:id="rId90"/>
    <p:sldId id="464" r:id="rId91"/>
    <p:sldId id="465" r:id="rId92"/>
    <p:sldId id="466" r:id="rId93"/>
    <p:sldId id="454" r:id="rId94"/>
    <p:sldId id="455" r:id="rId95"/>
    <p:sldId id="456" r:id="rId96"/>
  </p:sldIdLst>
  <p:sldSz cx="9144000" cy="6858000" type="screen4x3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F0129"/>
    <a:srgbClr val="666699"/>
    <a:srgbClr val="FFFF00"/>
    <a:srgbClr val="F76C1F"/>
    <a:srgbClr val="F8F0D0"/>
    <a:srgbClr val="F2E4AA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888" autoAdjust="0"/>
    <p:restoredTop sz="99828" autoAdjust="0"/>
  </p:normalViewPr>
  <p:slideViewPr>
    <p:cSldViewPr>
      <p:cViewPr varScale="1">
        <p:scale>
          <a:sx n="74" d="100"/>
          <a:sy n="74" d="100"/>
        </p:scale>
        <p:origin x="64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22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225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2" tIns="47110" rIns="94222" bIns="47110" numCol="1" anchor="t" anchorCtr="0" compatLnSpc="1">
            <a:prstTxWarp prst="textNoShape">
              <a:avLst/>
            </a:prstTxWarp>
          </a:bodyPr>
          <a:lstStyle>
            <a:lvl1pPr defTabSz="942325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251" y="0"/>
            <a:ext cx="3077224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2" tIns="47110" rIns="94222" bIns="47110" numCol="1" anchor="t" anchorCtr="0" compatLnSpc="1">
            <a:prstTxWarp prst="textNoShape">
              <a:avLst/>
            </a:prstTxWarp>
          </a:bodyPr>
          <a:lstStyle>
            <a:lvl1pPr algn="r" defTabSz="942325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9052"/>
            <a:ext cx="3077225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2" tIns="47110" rIns="94222" bIns="47110" numCol="1" anchor="b" anchorCtr="0" compatLnSpc="1">
            <a:prstTxWarp prst="textNoShape">
              <a:avLst/>
            </a:prstTxWarp>
          </a:bodyPr>
          <a:lstStyle>
            <a:lvl1pPr defTabSz="942325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251" y="8919052"/>
            <a:ext cx="3077224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2" tIns="47110" rIns="94222" bIns="47110" numCol="1" anchor="b" anchorCtr="0" compatLnSpc="1">
            <a:prstTxWarp prst="textNoShape">
              <a:avLst/>
            </a:prstTxWarp>
          </a:bodyPr>
          <a:lstStyle>
            <a:lvl1pPr algn="r" defTabSz="942325" eaLnBrk="1" hangingPunct="1">
              <a:defRPr sz="1300">
                <a:latin typeface="Tahoma" pitchFamily="34" charset="0"/>
              </a:defRPr>
            </a:lvl1pPr>
          </a:lstStyle>
          <a:p>
            <a:fld id="{03AF9B45-1187-4895-A847-9258BF9786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26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225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2" tIns="47110" rIns="94222" bIns="47110" numCol="1" anchor="t" anchorCtr="0" compatLnSpc="1">
            <a:prstTxWarp prst="textNoShape">
              <a:avLst/>
            </a:prstTxWarp>
          </a:bodyPr>
          <a:lstStyle>
            <a:lvl1pPr defTabSz="942325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251" y="0"/>
            <a:ext cx="3077224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2" tIns="47110" rIns="94222" bIns="47110" numCol="1" anchor="t" anchorCtr="0" compatLnSpc="1">
            <a:prstTxWarp prst="textNoShape">
              <a:avLst/>
            </a:prstTxWarp>
          </a:bodyPr>
          <a:lstStyle>
            <a:lvl1pPr algn="r" defTabSz="942325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8088" y="706438"/>
            <a:ext cx="4687887" cy="3517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483" y="4459527"/>
            <a:ext cx="5209511" cy="4223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2" tIns="47110" rIns="94222" bIns="471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9052"/>
            <a:ext cx="3077225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2" tIns="47110" rIns="94222" bIns="47110" numCol="1" anchor="b" anchorCtr="0" compatLnSpc="1">
            <a:prstTxWarp prst="textNoShape">
              <a:avLst/>
            </a:prstTxWarp>
          </a:bodyPr>
          <a:lstStyle>
            <a:lvl1pPr defTabSz="942325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251" y="8919052"/>
            <a:ext cx="3077224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2" tIns="47110" rIns="94222" bIns="47110" numCol="1" anchor="b" anchorCtr="0" compatLnSpc="1">
            <a:prstTxWarp prst="textNoShape">
              <a:avLst/>
            </a:prstTxWarp>
          </a:bodyPr>
          <a:lstStyle>
            <a:lvl1pPr algn="r" defTabSz="942325" eaLnBrk="1" hangingPunct="1">
              <a:defRPr sz="1300">
                <a:latin typeface="Tahoma" pitchFamily="34" charset="0"/>
              </a:defRPr>
            </a:lvl1pPr>
          </a:lstStyle>
          <a:p>
            <a:fld id="{826A4D80-68D9-40B5-9BA6-DFB05B7397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567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8CD8C8-E705-46E2-9C96-009EFA84DD88}" type="slidenum">
              <a:rPr lang="en-US"/>
              <a:pPr/>
              <a:t>1</a:t>
            </a:fld>
            <a:endParaRPr lang="en-US"/>
          </a:p>
        </p:txBody>
      </p:sp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678363" cy="3509963"/>
          </a:xfrm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482" y="4459526"/>
            <a:ext cx="5206423" cy="4224814"/>
          </a:xfrm>
        </p:spPr>
        <p:txBody>
          <a:bodyPr/>
          <a:lstStyle/>
          <a:p>
            <a:pPr defTabSz="101207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70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7F2A29-A67F-4490-8222-091BE016E6DA}" type="slidenum">
              <a:rPr lang="en-US"/>
              <a:pPr/>
              <a:t>12</a:t>
            </a:fld>
            <a:endParaRPr lang="en-US"/>
          </a:p>
        </p:txBody>
      </p:sp>
      <p:sp>
        <p:nvSpPr>
          <p:cNvPr id="127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51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7F2A29-A67F-4490-8222-091BE016E6DA}" type="slidenum">
              <a:rPr lang="en-US"/>
              <a:pPr/>
              <a:t>13</a:t>
            </a:fld>
            <a:endParaRPr lang="en-US"/>
          </a:p>
        </p:txBody>
      </p:sp>
      <p:sp>
        <p:nvSpPr>
          <p:cNvPr id="127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04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385CA1-1E37-4DF5-8EC7-44763FD18977}" type="slidenum">
              <a:rPr lang="en-US"/>
              <a:pPr/>
              <a:t>14</a:t>
            </a:fld>
            <a:endParaRPr lang="en-US"/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48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329992-1F74-4FCA-8159-C1149E8588F4}" type="slidenum">
              <a:rPr lang="en-US"/>
              <a:pPr/>
              <a:t>15</a:t>
            </a:fld>
            <a:endParaRPr lang="en-US"/>
          </a:p>
        </p:txBody>
      </p:sp>
      <p:sp>
        <p:nvSpPr>
          <p:cNvPr id="128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56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23790E-A69A-41F4-BFB4-A3D6B83BC824}" type="slidenum">
              <a:rPr lang="en-US"/>
              <a:pPr/>
              <a:t>16</a:t>
            </a:fld>
            <a:endParaRPr lang="en-US"/>
          </a:p>
        </p:txBody>
      </p:sp>
      <p:sp>
        <p:nvSpPr>
          <p:cNvPr id="128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40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7EAF33-F95A-4E50-975C-1480F5DC7957}" type="slidenum">
              <a:rPr lang="en-US"/>
              <a:pPr/>
              <a:t>17</a:t>
            </a:fld>
            <a:endParaRPr lang="en-US"/>
          </a:p>
        </p:txBody>
      </p:sp>
      <p:sp>
        <p:nvSpPr>
          <p:cNvPr id="128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00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D3DA62-14CB-411C-8961-96D9C331C9D0}" type="slidenum">
              <a:rPr lang="en-US"/>
              <a:pPr/>
              <a:t>18</a:t>
            </a:fld>
            <a:endParaRPr lang="en-US"/>
          </a:p>
        </p:txBody>
      </p:sp>
      <p:sp>
        <p:nvSpPr>
          <p:cNvPr id="128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64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7C4EDB-89D7-4309-8D04-F3D2E2D099E2}" type="slidenum">
              <a:rPr lang="en-US"/>
              <a:pPr/>
              <a:t>19</a:t>
            </a:fld>
            <a:endParaRPr lang="en-US"/>
          </a:p>
        </p:txBody>
      </p:sp>
      <p:sp>
        <p:nvSpPr>
          <p:cNvPr id="128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95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DFD6B-9B52-46FA-8CD7-5AE10B9D22A0}" type="slidenum">
              <a:rPr lang="en-US"/>
              <a:pPr/>
              <a:t>20</a:t>
            </a:fld>
            <a:endParaRPr lang="en-US"/>
          </a:p>
        </p:txBody>
      </p:sp>
      <p:sp>
        <p:nvSpPr>
          <p:cNvPr id="129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62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2F28-05AA-4BE1-81D7-8DDBADAB1BD7}" type="slidenum">
              <a:rPr lang="en-US"/>
              <a:pPr/>
              <a:t>21</a:t>
            </a:fld>
            <a:endParaRPr lang="en-US"/>
          </a:p>
        </p:txBody>
      </p:sp>
      <p:sp>
        <p:nvSpPr>
          <p:cNvPr id="129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20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3C1424-6F9F-42BB-AF3B-FE6BDB0735D3}" type="slidenum">
              <a:rPr lang="en-US"/>
              <a:pPr/>
              <a:t>2</a:t>
            </a:fld>
            <a:endParaRPr lang="en-US"/>
          </a:p>
        </p:txBody>
      </p:sp>
      <p:sp>
        <p:nvSpPr>
          <p:cNvPr id="126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524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FFF625-CCF2-4559-83E0-9B4317EAABE2}" type="slidenum">
              <a:rPr lang="en-US"/>
              <a:pPr/>
              <a:t>22</a:t>
            </a:fld>
            <a:endParaRPr lang="en-US"/>
          </a:p>
        </p:txBody>
      </p:sp>
      <p:sp>
        <p:nvSpPr>
          <p:cNvPr id="129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09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C9A42C-89EE-428C-9467-41976595AD2C}" type="slidenum">
              <a:rPr lang="en-US"/>
              <a:pPr/>
              <a:t>23</a:t>
            </a:fld>
            <a:endParaRPr lang="en-US"/>
          </a:p>
        </p:txBody>
      </p:sp>
      <p:sp>
        <p:nvSpPr>
          <p:cNvPr id="129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817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A1BDB3-9080-4F7F-A1E0-5D9709EFF9AC}" type="slidenum">
              <a:rPr lang="en-US"/>
              <a:pPr/>
              <a:t>24</a:t>
            </a:fld>
            <a:endParaRPr lang="en-US"/>
          </a:p>
        </p:txBody>
      </p:sp>
      <p:sp>
        <p:nvSpPr>
          <p:cNvPr id="129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865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219DCD-5E13-4ACE-9E40-A108EFA21B19}" type="slidenum">
              <a:rPr lang="en-US"/>
              <a:pPr/>
              <a:t>25</a:t>
            </a:fld>
            <a:endParaRPr lang="en-US"/>
          </a:p>
        </p:txBody>
      </p:sp>
      <p:sp>
        <p:nvSpPr>
          <p:cNvPr id="130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937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EB9E0B-92B0-4E08-9D77-649A9DB72E2B}" type="slidenum">
              <a:rPr lang="en-US"/>
              <a:pPr/>
              <a:t>26</a:t>
            </a:fld>
            <a:endParaRPr lang="en-US"/>
          </a:p>
        </p:txBody>
      </p:sp>
      <p:sp>
        <p:nvSpPr>
          <p:cNvPr id="130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497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B31A90-929D-4277-893A-30B75294D249}" type="slidenum">
              <a:rPr lang="en-US"/>
              <a:pPr/>
              <a:t>27</a:t>
            </a:fld>
            <a:endParaRPr lang="en-US"/>
          </a:p>
        </p:txBody>
      </p:sp>
      <p:sp>
        <p:nvSpPr>
          <p:cNvPr id="130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581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EBEC0A-700B-44BB-9AD9-794A97E3C636}" type="slidenum">
              <a:rPr lang="en-US"/>
              <a:pPr/>
              <a:t>28</a:t>
            </a:fld>
            <a:endParaRPr lang="en-US"/>
          </a:p>
        </p:txBody>
      </p:sp>
      <p:sp>
        <p:nvSpPr>
          <p:cNvPr id="148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841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C741EF-784C-4D9A-846B-B9048B605E97}" type="slidenum">
              <a:rPr lang="en-US"/>
              <a:pPr/>
              <a:t>31</a:t>
            </a:fld>
            <a:endParaRPr lang="en-US"/>
          </a:p>
        </p:txBody>
      </p:sp>
      <p:sp>
        <p:nvSpPr>
          <p:cNvPr id="131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766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B95965-5A3E-4143-817B-FD6EA5F4C50A}" type="slidenum">
              <a:rPr lang="en-US"/>
              <a:pPr/>
              <a:t>32</a:t>
            </a:fld>
            <a:endParaRPr lang="en-US"/>
          </a:p>
        </p:txBody>
      </p:sp>
      <p:sp>
        <p:nvSpPr>
          <p:cNvPr id="131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49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EC64D6-89CE-496C-BADF-161F2FF4C491}" type="slidenum">
              <a:rPr lang="en-US"/>
              <a:pPr/>
              <a:t>33</a:t>
            </a:fld>
            <a:endParaRPr lang="en-US"/>
          </a:p>
        </p:txBody>
      </p:sp>
      <p:sp>
        <p:nvSpPr>
          <p:cNvPr id="131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98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A77A85-2176-40DA-81BF-D7FEA9408873}" type="slidenum">
              <a:rPr lang="en-US"/>
              <a:pPr/>
              <a:t>3</a:t>
            </a:fld>
            <a:endParaRPr lang="en-US"/>
          </a:p>
        </p:txBody>
      </p:sp>
      <p:sp>
        <p:nvSpPr>
          <p:cNvPr id="126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150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D2F5C4-0BE0-4877-A64B-7B1A26549898}" type="slidenum">
              <a:rPr lang="en-US"/>
              <a:pPr/>
              <a:t>34</a:t>
            </a:fld>
            <a:endParaRPr lang="en-US"/>
          </a:p>
        </p:txBody>
      </p:sp>
      <p:sp>
        <p:nvSpPr>
          <p:cNvPr id="131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870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4C1058-5262-4C77-B851-136BF1927238}" type="slidenum">
              <a:rPr lang="en-US"/>
              <a:pPr/>
              <a:t>35</a:t>
            </a:fld>
            <a:endParaRPr lang="en-US"/>
          </a:p>
        </p:txBody>
      </p:sp>
      <p:sp>
        <p:nvSpPr>
          <p:cNvPr id="131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681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C9BB1F-0F3C-49D4-9E65-C38B04D4243B}" type="slidenum">
              <a:rPr lang="en-US"/>
              <a:pPr/>
              <a:t>36</a:t>
            </a:fld>
            <a:endParaRPr lang="en-US"/>
          </a:p>
        </p:txBody>
      </p:sp>
      <p:sp>
        <p:nvSpPr>
          <p:cNvPr id="132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50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5F2929-EF9B-436F-8146-40269C1372AB}" type="slidenum">
              <a:rPr lang="en-US"/>
              <a:pPr/>
              <a:t>37</a:t>
            </a:fld>
            <a:endParaRPr lang="en-US"/>
          </a:p>
        </p:txBody>
      </p:sp>
      <p:sp>
        <p:nvSpPr>
          <p:cNvPr id="132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275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552F56-5C3C-4983-87DB-D7A479C97B0F}" type="slidenum">
              <a:rPr lang="en-US"/>
              <a:pPr/>
              <a:t>38</a:t>
            </a:fld>
            <a:endParaRPr lang="en-US"/>
          </a:p>
        </p:txBody>
      </p:sp>
      <p:sp>
        <p:nvSpPr>
          <p:cNvPr id="132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041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E42733-78E7-40C7-B554-949788DB34D4}" type="slidenum">
              <a:rPr lang="en-US"/>
              <a:pPr/>
              <a:t>39</a:t>
            </a:fld>
            <a:endParaRPr lang="en-US"/>
          </a:p>
        </p:txBody>
      </p:sp>
      <p:sp>
        <p:nvSpPr>
          <p:cNvPr id="132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836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779496-43EF-4A84-8DC7-7673AE1E6D82}" type="slidenum">
              <a:rPr lang="en-US"/>
              <a:pPr/>
              <a:t>40</a:t>
            </a:fld>
            <a:endParaRPr lang="en-US"/>
          </a:p>
        </p:txBody>
      </p:sp>
      <p:sp>
        <p:nvSpPr>
          <p:cNvPr id="132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739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14FDC9-4459-425C-B8AA-A42AED75DCE3}" type="slidenum">
              <a:rPr lang="en-US"/>
              <a:pPr/>
              <a:t>41</a:t>
            </a:fld>
            <a:endParaRPr lang="en-US"/>
          </a:p>
        </p:txBody>
      </p:sp>
      <p:sp>
        <p:nvSpPr>
          <p:cNvPr id="148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164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405F51-88D4-4E4B-8F22-38241E537375}" type="slidenum">
              <a:rPr lang="en-US"/>
              <a:pPr/>
              <a:t>42</a:t>
            </a:fld>
            <a:endParaRPr lang="en-US"/>
          </a:p>
        </p:txBody>
      </p:sp>
      <p:sp>
        <p:nvSpPr>
          <p:cNvPr id="133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501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405F51-88D4-4E4B-8F22-38241E537375}" type="slidenum">
              <a:rPr lang="en-US"/>
              <a:pPr/>
              <a:t>43</a:t>
            </a:fld>
            <a:endParaRPr lang="en-US"/>
          </a:p>
        </p:txBody>
      </p:sp>
      <p:sp>
        <p:nvSpPr>
          <p:cNvPr id="133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93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069786-8124-46EA-B11B-049AC290F378}" type="slidenum">
              <a:rPr lang="en-US"/>
              <a:pPr/>
              <a:t>4</a:t>
            </a:fld>
            <a:endParaRPr lang="en-US"/>
          </a:p>
        </p:txBody>
      </p:sp>
      <p:sp>
        <p:nvSpPr>
          <p:cNvPr id="134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494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8EB75F-FD57-4546-9025-39FE1255BB01}" type="slidenum">
              <a:rPr lang="en-US"/>
              <a:pPr/>
              <a:t>47</a:t>
            </a:fld>
            <a:endParaRPr lang="en-US"/>
          </a:p>
        </p:txBody>
      </p:sp>
      <p:sp>
        <p:nvSpPr>
          <p:cNvPr id="135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65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FCCD23-E049-442E-8067-4B081E2D728D}" type="slidenum">
              <a:rPr lang="en-US"/>
              <a:pPr/>
              <a:t>48</a:t>
            </a:fld>
            <a:endParaRPr lang="en-US"/>
          </a:p>
        </p:txBody>
      </p:sp>
      <p:sp>
        <p:nvSpPr>
          <p:cNvPr id="135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132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FCCD23-E049-442E-8067-4B081E2D728D}" type="slidenum">
              <a:rPr lang="en-US"/>
              <a:pPr/>
              <a:t>49</a:t>
            </a:fld>
            <a:endParaRPr lang="en-US"/>
          </a:p>
        </p:txBody>
      </p:sp>
      <p:sp>
        <p:nvSpPr>
          <p:cNvPr id="135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61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536918-D429-4069-962D-40B6A1F01D19}" type="slidenum">
              <a:rPr lang="en-US"/>
              <a:pPr/>
              <a:t>50</a:t>
            </a:fld>
            <a:endParaRPr lang="en-US"/>
          </a:p>
        </p:txBody>
      </p:sp>
      <p:sp>
        <p:nvSpPr>
          <p:cNvPr id="149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436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8ADDF8-B60D-4D30-A58A-82B203CFB6A7}" type="slidenum">
              <a:rPr lang="en-US"/>
              <a:pPr/>
              <a:t>51</a:t>
            </a:fld>
            <a:endParaRPr lang="en-US"/>
          </a:p>
        </p:txBody>
      </p:sp>
      <p:sp>
        <p:nvSpPr>
          <p:cNvPr id="135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431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432FD-1B6B-4A6B-A3CD-0429724C6143}" type="slidenum">
              <a:rPr lang="en-US"/>
              <a:pPr/>
              <a:t>52</a:t>
            </a:fld>
            <a:endParaRPr lang="en-US"/>
          </a:p>
        </p:txBody>
      </p:sp>
      <p:sp>
        <p:nvSpPr>
          <p:cNvPr id="155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207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FA2BC-B4D3-45D6-B481-E55CE859AAC7}" type="slidenum">
              <a:rPr lang="en-US"/>
              <a:pPr/>
              <a:t>53</a:t>
            </a:fld>
            <a:endParaRPr lang="en-US"/>
          </a:p>
        </p:txBody>
      </p:sp>
      <p:sp>
        <p:nvSpPr>
          <p:cNvPr id="135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769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FA2BC-B4D3-45D6-B481-E55CE859AAC7}" type="slidenum">
              <a:rPr lang="en-US"/>
              <a:pPr/>
              <a:t>54</a:t>
            </a:fld>
            <a:endParaRPr lang="en-US"/>
          </a:p>
        </p:txBody>
      </p:sp>
      <p:sp>
        <p:nvSpPr>
          <p:cNvPr id="135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037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F8D5C-6783-4003-A8A5-32462D9CE3E1}" type="slidenum">
              <a:rPr lang="en-US"/>
              <a:pPr/>
              <a:t>55</a:t>
            </a:fld>
            <a:endParaRPr lang="en-US"/>
          </a:p>
        </p:txBody>
      </p:sp>
      <p:sp>
        <p:nvSpPr>
          <p:cNvPr id="136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745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304A8-AD7B-4FB1-A97A-4C460D69691A}" type="slidenum">
              <a:rPr lang="en-US"/>
              <a:pPr/>
              <a:t>56</a:t>
            </a:fld>
            <a:endParaRPr lang="en-US"/>
          </a:p>
        </p:txBody>
      </p:sp>
      <p:sp>
        <p:nvSpPr>
          <p:cNvPr id="155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07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069786-8124-46EA-B11B-049AC290F378}" type="slidenum">
              <a:rPr lang="en-US"/>
              <a:pPr/>
              <a:t>5</a:t>
            </a:fld>
            <a:endParaRPr lang="en-US"/>
          </a:p>
        </p:txBody>
      </p:sp>
      <p:sp>
        <p:nvSpPr>
          <p:cNvPr id="134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040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98441-14F0-4265-B390-88DD3B0602F9}" type="slidenum">
              <a:rPr lang="en-US"/>
              <a:pPr/>
              <a:t>57</a:t>
            </a:fld>
            <a:endParaRPr lang="en-US"/>
          </a:p>
        </p:txBody>
      </p:sp>
      <p:sp>
        <p:nvSpPr>
          <p:cNvPr id="136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603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DE5430-424D-4FBF-AC5A-7D61B7A67DD6}" type="slidenum">
              <a:rPr lang="en-US"/>
              <a:pPr/>
              <a:t>58</a:t>
            </a:fld>
            <a:endParaRPr lang="en-US"/>
          </a:p>
        </p:txBody>
      </p:sp>
      <p:sp>
        <p:nvSpPr>
          <p:cNvPr id="150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81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DE5430-424D-4FBF-AC5A-7D61B7A67DD6}" type="slidenum">
              <a:rPr lang="en-US"/>
              <a:pPr/>
              <a:t>59</a:t>
            </a:fld>
            <a:endParaRPr lang="en-US"/>
          </a:p>
        </p:txBody>
      </p:sp>
      <p:sp>
        <p:nvSpPr>
          <p:cNvPr id="150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294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09DD7-D2D6-4A28-844C-0B70A044D922}" type="slidenum">
              <a:rPr lang="en-US"/>
              <a:pPr/>
              <a:t>60</a:t>
            </a:fld>
            <a:endParaRPr lang="en-US"/>
          </a:p>
        </p:txBody>
      </p:sp>
      <p:sp>
        <p:nvSpPr>
          <p:cNvPr id="155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98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BA8FF-CABE-400A-9E3D-48997EB7CE9B}" type="slidenum">
              <a:rPr lang="en-US"/>
              <a:pPr/>
              <a:t>61</a:t>
            </a:fld>
            <a:endParaRPr lang="en-US"/>
          </a:p>
        </p:txBody>
      </p:sp>
      <p:sp>
        <p:nvSpPr>
          <p:cNvPr id="136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9241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F449A4-2145-48FA-8849-9387571519A3}" type="slidenum">
              <a:rPr lang="en-US"/>
              <a:pPr/>
              <a:t>62</a:t>
            </a:fld>
            <a:endParaRPr lang="en-US"/>
          </a:p>
        </p:txBody>
      </p:sp>
      <p:sp>
        <p:nvSpPr>
          <p:cNvPr id="156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046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D69690-B57C-4A55-A346-5DC8AF407182}" type="slidenum">
              <a:rPr lang="en-US"/>
              <a:pPr/>
              <a:t>63</a:t>
            </a:fld>
            <a:endParaRPr lang="en-US"/>
          </a:p>
        </p:txBody>
      </p:sp>
      <p:sp>
        <p:nvSpPr>
          <p:cNvPr id="156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7618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49A9E7-7108-412C-A0FF-6398A85F6A0F}" type="slidenum">
              <a:rPr lang="en-US"/>
              <a:pPr/>
              <a:t>64</a:t>
            </a:fld>
            <a:endParaRPr lang="en-US"/>
          </a:p>
        </p:txBody>
      </p:sp>
      <p:sp>
        <p:nvSpPr>
          <p:cNvPr id="157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6029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7CC5A-94E2-4CFC-A62C-51D4D52C648C}" type="slidenum">
              <a:rPr lang="en-US"/>
              <a:pPr/>
              <a:t>65</a:t>
            </a:fld>
            <a:endParaRPr lang="en-US"/>
          </a:p>
        </p:txBody>
      </p:sp>
      <p:sp>
        <p:nvSpPr>
          <p:cNvPr id="140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967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3CCDF3-61C5-40D5-BBDE-599E88EEBA95}" type="slidenum">
              <a:rPr lang="en-US"/>
              <a:pPr/>
              <a:t>66</a:t>
            </a:fld>
            <a:endParaRPr lang="en-US"/>
          </a:p>
        </p:txBody>
      </p:sp>
      <p:sp>
        <p:nvSpPr>
          <p:cNvPr id="159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68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97F3C5-B2F4-4698-8006-C11B190C0E74}" type="slidenum">
              <a:rPr lang="en-US"/>
              <a:pPr/>
              <a:t>6</a:t>
            </a:fld>
            <a:endParaRPr lang="en-US"/>
          </a:p>
        </p:txBody>
      </p:sp>
      <p:sp>
        <p:nvSpPr>
          <p:cNvPr id="145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2213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660A1B-6653-4DF6-844B-14A16774866F}" type="slidenum">
              <a:rPr lang="en-US"/>
              <a:pPr/>
              <a:t>67</a:t>
            </a:fld>
            <a:endParaRPr lang="en-US"/>
          </a:p>
        </p:txBody>
      </p:sp>
      <p:sp>
        <p:nvSpPr>
          <p:cNvPr id="140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4120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6A2D22-A1E9-49E6-8E31-18168BCBD8DB}" type="slidenum">
              <a:rPr lang="en-US"/>
              <a:pPr/>
              <a:t>68</a:t>
            </a:fld>
            <a:endParaRPr lang="en-US"/>
          </a:p>
        </p:txBody>
      </p:sp>
      <p:sp>
        <p:nvSpPr>
          <p:cNvPr id="159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267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69250D-8C2B-4F0C-A03B-0CA7B224EFA2}" type="slidenum">
              <a:rPr lang="en-US"/>
              <a:pPr/>
              <a:t>69</a:t>
            </a:fld>
            <a:endParaRPr lang="en-US"/>
          </a:p>
        </p:txBody>
      </p:sp>
      <p:sp>
        <p:nvSpPr>
          <p:cNvPr id="140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1486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69250D-8C2B-4F0C-A03B-0CA7B224EFA2}" type="slidenum">
              <a:rPr lang="en-US"/>
              <a:pPr/>
              <a:t>70</a:t>
            </a:fld>
            <a:endParaRPr lang="en-US"/>
          </a:p>
        </p:txBody>
      </p:sp>
      <p:sp>
        <p:nvSpPr>
          <p:cNvPr id="140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0663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69250D-8C2B-4F0C-A03B-0CA7B224EFA2}" type="slidenum">
              <a:rPr lang="en-US"/>
              <a:pPr/>
              <a:t>71</a:t>
            </a:fld>
            <a:endParaRPr lang="en-US"/>
          </a:p>
        </p:txBody>
      </p:sp>
      <p:sp>
        <p:nvSpPr>
          <p:cNvPr id="140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5095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69250D-8C2B-4F0C-A03B-0CA7B224EFA2}" type="slidenum">
              <a:rPr lang="en-US"/>
              <a:pPr/>
              <a:t>72</a:t>
            </a:fld>
            <a:endParaRPr lang="en-US"/>
          </a:p>
        </p:txBody>
      </p:sp>
      <p:sp>
        <p:nvSpPr>
          <p:cNvPr id="140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6671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F53A91-B665-4544-8F4C-F8E0D18DC955}" type="slidenum">
              <a:rPr lang="en-US"/>
              <a:pPr/>
              <a:t>73</a:t>
            </a:fld>
            <a:endParaRPr lang="en-US"/>
          </a:p>
        </p:txBody>
      </p:sp>
      <p:sp>
        <p:nvSpPr>
          <p:cNvPr id="159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4486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FC0662-F149-4ECD-A2DD-48563D36F289}" type="slidenum">
              <a:rPr lang="en-US"/>
              <a:pPr/>
              <a:t>76</a:t>
            </a:fld>
            <a:endParaRPr lang="en-US"/>
          </a:p>
        </p:txBody>
      </p:sp>
      <p:sp>
        <p:nvSpPr>
          <p:cNvPr id="156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032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98441-14F0-4265-B390-88DD3B0602F9}" type="slidenum">
              <a:rPr lang="en-US"/>
              <a:pPr/>
              <a:t>77</a:t>
            </a:fld>
            <a:endParaRPr lang="en-US"/>
          </a:p>
        </p:txBody>
      </p:sp>
      <p:sp>
        <p:nvSpPr>
          <p:cNvPr id="136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8207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98441-14F0-4265-B390-88DD3B0602F9}" type="slidenum">
              <a:rPr lang="en-US"/>
              <a:pPr/>
              <a:t>78</a:t>
            </a:fld>
            <a:endParaRPr lang="en-US"/>
          </a:p>
        </p:txBody>
      </p:sp>
      <p:sp>
        <p:nvSpPr>
          <p:cNvPr id="136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32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069786-8124-46EA-B11B-049AC290F378}" type="slidenum">
              <a:rPr lang="en-US"/>
              <a:pPr/>
              <a:t>7</a:t>
            </a:fld>
            <a:endParaRPr lang="en-US"/>
          </a:p>
        </p:txBody>
      </p:sp>
      <p:sp>
        <p:nvSpPr>
          <p:cNvPr id="134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2097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98441-14F0-4265-B390-88DD3B0602F9}" type="slidenum">
              <a:rPr lang="en-US"/>
              <a:pPr/>
              <a:t>79</a:t>
            </a:fld>
            <a:endParaRPr lang="en-US"/>
          </a:p>
        </p:txBody>
      </p:sp>
      <p:sp>
        <p:nvSpPr>
          <p:cNvPr id="136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6557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98441-14F0-4265-B390-88DD3B0602F9}" type="slidenum">
              <a:rPr lang="en-US"/>
              <a:pPr/>
              <a:t>80</a:t>
            </a:fld>
            <a:endParaRPr lang="en-US"/>
          </a:p>
        </p:txBody>
      </p:sp>
      <p:sp>
        <p:nvSpPr>
          <p:cNvPr id="136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8638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98441-14F0-4265-B390-88DD3B0602F9}" type="slidenum">
              <a:rPr lang="en-US"/>
              <a:pPr/>
              <a:t>81</a:t>
            </a:fld>
            <a:endParaRPr lang="en-US"/>
          </a:p>
        </p:txBody>
      </p:sp>
      <p:sp>
        <p:nvSpPr>
          <p:cNvPr id="136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6076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98441-14F0-4265-B390-88DD3B0602F9}" type="slidenum">
              <a:rPr lang="en-US"/>
              <a:pPr/>
              <a:t>82</a:t>
            </a:fld>
            <a:endParaRPr lang="en-US"/>
          </a:p>
        </p:txBody>
      </p:sp>
      <p:sp>
        <p:nvSpPr>
          <p:cNvPr id="136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6243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98441-14F0-4265-B390-88DD3B0602F9}" type="slidenum">
              <a:rPr lang="en-US"/>
              <a:pPr/>
              <a:t>83</a:t>
            </a:fld>
            <a:endParaRPr lang="en-US"/>
          </a:p>
        </p:txBody>
      </p:sp>
      <p:sp>
        <p:nvSpPr>
          <p:cNvPr id="136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4691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98441-14F0-4265-B390-88DD3B0602F9}" type="slidenum">
              <a:rPr lang="en-US"/>
              <a:pPr/>
              <a:t>84</a:t>
            </a:fld>
            <a:endParaRPr lang="en-US"/>
          </a:p>
        </p:txBody>
      </p:sp>
      <p:sp>
        <p:nvSpPr>
          <p:cNvPr id="136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8596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9C62AF-4C28-4970-B0A2-4AD021345403}" type="slidenum">
              <a:rPr lang="en-US"/>
              <a:pPr/>
              <a:t>85</a:t>
            </a:fld>
            <a:endParaRPr lang="en-US"/>
          </a:p>
        </p:txBody>
      </p:sp>
      <p:sp>
        <p:nvSpPr>
          <p:cNvPr id="156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2445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B8564F-EF8C-4637-8B22-A4E2C20E0416}" type="slidenum">
              <a:rPr lang="en-US"/>
              <a:pPr/>
              <a:t>86</a:t>
            </a:fld>
            <a:endParaRPr lang="en-US"/>
          </a:p>
        </p:txBody>
      </p:sp>
      <p:sp>
        <p:nvSpPr>
          <p:cNvPr id="157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6733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C97E92-DF9B-4C47-8924-8519684D94C2}" type="slidenum">
              <a:rPr lang="en-US"/>
              <a:pPr/>
              <a:t>87</a:t>
            </a:fld>
            <a:endParaRPr lang="en-US"/>
          </a:p>
        </p:txBody>
      </p:sp>
      <p:sp>
        <p:nvSpPr>
          <p:cNvPr id="158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2000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C97E92-DF9B-4C47-8924-8519684D94C2}" type="slidenum">
              <a:rPr lang="en-US"/>
              <a:pPr/>
              <a:t>88</a:t>
            </a:fld>
            <a:endParaRPr lang="en-US"/>
          </a:p>
        </p:txBody>
      </p:sp>
      <p:sp>
        <p:nvSpPr>
          <p:cNvPr id="158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62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2B4A9-C9EB-4349-8615-90E2635A8869}" type="slidenum">
              <a:rPr lang="en-US"/>
              <a:pPr/>
              <a:t>8</a:t>
            </a:fld>
            <a:endParaRPr lang="en-US"/>
          </a:p>
        </p:txBody>
      </p:sp>
      <p:sp>
        <p:nvSpPr>
          <p:cNvPr id="127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4684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C97E92-DF9B-4C47-8924-8519684D94C2}" type="slidenum">
              <a:rPr lang="en-US"/>
              <a:pPr/>
              <a:t>89</a:t>
            </a:fld>
            <a:endParaRPr lang="en-US"/>
          </a:p>
        </p:txBody>
      </p:sp>
      <p:sp>
        <p:nvSpPr>
          <p:cNvPr id="158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9630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C97E92-DF9B-4C47-8924-8519684D94C2}" type="slidenum">
              <a:rPr lang="en-US"/>
              <a:pPr/>
              <a:t>93</a:t>
            </a:fld>
            <a:endParaRPr lang="en-US"/>
          </a:p>
        </p:txBody>
      </p:sp>
      <p:sp>
        <p:nvSpPr>
          <p:cNvPr id="158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1967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C97E92-DF9B-4C47-8924-8519684D94C2}" type="slidenum">
              <a:rPr lang="en-US"/>
              <a:pPr/>
              <a:t>94</a:t>
            </a:fld>
            <a:endParaRPr lang="en-US"/>
          </a:p>
        </p:txBody>
      </p:sp>
      <p:sp>
        <p:nvSpPr>
          <p:cNvPr id="158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2657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C97E92-DF9B-4C47-8924-8519684D94C2}" type="slidenum">
              <a:rPr lang="en-US"/>
              <a:pPr/>
              <a:t>95</a:t>
            </a:fld>
            <a:endParaRPr lang="en-US"/>
          </a:p>
        </p:txBody>
      </p:sp>
      <p:sp>
        <p:nvSpPr>
          <p:cNvPr id="158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63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7F2A29-A67F-4490-8222-091BE016E6DA}" type="slidenum">
              <a:rPr lang="en-US"/>
              <a:pPr/>
              <a:t>11</a:t>
            </a:fld>
            <a:endParaRPr lang="en-US"/>
          </a:p>
        </p:txBody>
      </p:sp>
      <p:sp>
        <p:nvSpPr>
          <p:cNvPr id="127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48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2754" name="Group 2"/>
          <p:cNvGrpSpPr>
            <a:grpSpLocks/>
          </p:cNvGrpSpPr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1482755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756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82757" name="Freeform 5"/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482758" name="Group 6"/>
          <p:cNvGrpSpPr>
            <a:grpSpLocks/>
          </p:cNvGrpSpPr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1482759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82760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1482761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592" y="527"/>
                  </a:cxn>
                  <a:cxn ang="0">
                    <a:pos x="994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2762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2763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2764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2765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82766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82767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482768" name="Freeform 16"/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769" name="Freeform 17"/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770" name="Freeform 18"/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771" name="Freeform 19"/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772" name="Freeform 20"/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773" name="Freeform 21"/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82774" name="Rectangle 2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82775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82776" name="Rectangle 2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4DA18248-99E6-4C72-95B0-0B56C1EC7A66}" type="datetime1">
              <a:rPr lang="en-US"/>
              <a:pPr/>
              <a:t>4/18/2018</a:t>
            </a:fld>
            <a:endParaRPr lang="en-US"/>
          </a:p>
        </p:txBody>
      </p:sp>
      <p:sp>
        <p:nvSpPr>
          <p:cNvPr id="1482777" name="Rectangle 2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C0C13B3-BB66-4A06-86DA-4741419BBE2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82778" name="Rectangle 2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02C524-C6BF-4ABF-B1F8-99472BE77B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CB23B-1A65-4EAA-808E-39CF68EF0E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BC7E7D2-507F-46FE-BA93-62850A3B27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24300"/>
            <a:ext cx="82296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0FA3E73-D8FD-4836-9668-C73293315D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3DB4D-A669-485C-AB23-58E99FCEC6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6F2962-3A8A-4623-8617-8939F654AE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87418C-B3B4-4F93-A6DB-07549A0EA6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8F1179-520F-497F-A76E-C936955379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B3EEC-1119-4AF0-BE79-2A367B5E67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627E2F-850F-4832-8610-6BDCC4C8FF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B8E3DA-49DD-4D4E-827F-E5B5A027C1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5E2BD-406B-4B55-894E-E1853A0B61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173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481731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732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81733" name="Freeform 5"/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481734" name="Group 6"/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1481735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81736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1481737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612" y="533"/>
                  </a:cxn>
                  <a:cxn ang="0">
                    <a:pos x="996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1738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1739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1740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1741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81742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81743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481744" name="Freeform 16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745" name="Freeform 17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746" name="Freeform 18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747" name="Freeform 19"/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748" name="Freeform 20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749" name="Freeform 21"/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81750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81751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81752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481753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1481754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0D38709B-8842-47AF-B978-281E08DA249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81755" name="Line 27"/>
          <p:cNvSpPr>
            <a:spLocks noChangeShapeType="1"/>
          </p:cNvSpPr>
          <p:nvPr/>
        </p:nvSpPr>
        <p:spPr bwMode="auto">
          <a:xfrm>
            <a:off x="457200" y="1066800"/>
            <a:ext cx="8229600" cy="0"/>
          </a:xfrm>
          <a:prstGeom prst="line">
            <a:avLst/>
          </a:prstGeom>
          <a:noFill/>
          <a:ln w="9525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81756" name="Line 28"/>
          <p:cNvSpPr>
            <a:spLocks noChangeShapeType="1"/>
          </p:cNvSpPr>
          <p:nvPr userDrawn="1"/>
        </p:nvSpPr>
        <p:spPr bwMode="auto">
          <a:xfrm>
            <a:off x="457200" y="1066800"/>
            <a:ext cx="8229600" cy="0"/>
          </a:xfrm>
          <a:prstGeom prst="line">
            <a:avLst/>
          </a:prstGeom>
          <a:noFill/>
          <a:ln w="9525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3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4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5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6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7.bin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8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48.wmf"/><Relationship Id="rId3" Type="http://schemas.openxmlformats.org/officeDocument/2006/relationships/notesSlide" Target="../notesSlides/notesSlide76.xml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14.bin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77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47.wmf"/><Relationship Id="rId10" Type="http://schemas.openxmlformats.org/officeDocument/2006/relationships/image" Target="../media/image50.jpe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49.w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18.bin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44A7-D670-469B-AE29-101B688B4814}" type="slidenum">
              <a:rPr lang="en-US"/>
              <a:pPr/>
              <a:t>1</a:t>
            </a:fld>
            <a:endParaRPr lang="en-US"/>
          </a:p>
        </p:txBody>
      </p:sp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200400"/>
            <a:ext cx="6959600" cy="800100"/>
          </a:xfrm>
        </p:spPr>
        <p:txBody>
          <a:bodyPr/>
          <a:lstStyle/>
          <a:p>
            <a:r>
              <a:rPr lang="en-US" sz="6500" dirty="0"/>
              <a:t>Chapter 11</a:t>
            </a:r>
            <a:endParaRPr lang="en-US" sz="40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8FE412-4AEC-431A-8A65-8E8BAAEF7477}" type="slidenum">
              <a:rPr lang="en-US"/>
              <a:pPr/>
              <a:t>10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Merging Two Sorted Sequences</a:t>
            </a: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838200" y="1219200"/>
            <a:ext cx="6400800" cy="5335307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Algorithm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merge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A, B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</a:p>
          <a:p>
            <a:pPr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	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Input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 sequences 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A 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and 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B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 with</a:t>
            </a:r>
            <a:b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</a:b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		 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n</a:t>
            </a:r>
            <a:r>
              <a:rPr lang="en-US" sz="2000" dirty="0">
                <a:solidFill>
                  <a:srgbClr val="FFFF00"/>
                </a:solidFill>
                <a:latin typeface="Symbol" pitchFamily="18" charset="2"/>
              </a:rPr>
              <a:t>/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2 elements each </a:t>
            </a:r>
          </a:p>
          <a:p>
            <a:pPr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	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Output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 sorted sequence of 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A </a:t>
            </a:r>
            <a:r>
              <a:rPr lang="en-US" sz="2400" dirty="0">
                <a:solidFill>
                  <a:srgbClr val="FFFF00"/>
                </a:solidFill>
                <a:latin typeface="Symbol" pitchFamily="18" charset="2"/>
                <a:sym typeface="Symbol" pitchFamily="18" charset="2"/>
              </a:rPr>
              <a:t>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 B</a:t>
            </a:r>
            <a:endParaRPr lang="en-US" sz="2000" dirty="0">
              <a:solidFill>
                <a:srgbClr val="FFFF00"/>
              </a:solidFill>
              <a:latin typeface="Times New Roman" pitchFamily="18" charset="0"/>
            </a:endParaRP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900" b="1" i="1" dirty="0">
              <a:solidFill>
                <a:srgbClr val="FFFF00"/>
              </a:solidFill>
              <a:latin typeface="Times New Roman" pitchFamily="18" charset="0"/>
            </a:endParaRP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S 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empty sequence</a:t>
            </a: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while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sz="2000" b="1" i="1" dirty="0" err="1">
                <a:solidFill>
                  <a:srgbClr val="FFFF00"/>
                </a:solidFill>
                <a:latin typeface="Times New Roman" pitchFamily="18" charset="0"/>
              </a:rPr>
              <a:t>A.empty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()  </a:t>
            </a:r>
            <a:r>
              <a:rPr lang="en-US" sz="2400" b="1" dirty="0">
                <a:solidFill>
                  <a:srgbClr val="FFFF00"/>
                </a:solidFill>
                <a:latin typeface="Symbol" pitchFamily="18" charset="2"/>
                <a:sym typeface="Symbol" pitchFamily="18" charset="2"/>
              </a:rPr>
              <a:t></a:t>
            </a:r>
            <a:r>
              <a:rPr lang="en-US" sz="2000" dirty="0">
                <a:solidFill>
                  <a:srgbClr val="FFFF00"/>
                </a:solidFill>
                <a:latin typeface="Symbol" pitchFamily="18" charset="2"/>
                <a:sym typeface="Symbol" pitchFamily="18" charset="2"/>
              </a:rPr>
              <a:t> </a:t>
            </a:r>
            <a:r>
              <a:rPr lang="en-US" sz="2000" b="1" i="1" dirty="0" err="1">
                <a:solidFill>
                  <a:srgbClr val="FFFF00"/>
                </a:solidFill>
                <a:latin typeface="Times New Roman" pitchFamily="18" charset="0"/>
              </a:rPr>
              <a:t>B.empty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()</a:t>
            </a:r>
            <a:endParaRPr lang="en-US" sz="2000" dirty="0">
              <a:solidFill>
                <a:srgbClr val="FFFF00"/>
              </a:solidFill>
              <a:latin typeface="Times New Roman" pitchFamily="18" charset="0"/>
              <a:sym typeface="Symbol" pitchFamily="18" charset="2"/>
            </a:endParaRP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if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Times New Roman" pitchFamily="18" charset="0"/>
              </a:rPr>
              <a:t>A.front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 &lt; </a:t>
            </a:r>
            <a:r>
              <a:rPr lang="en-US" sz="2000" b="1" i="1" dirty="0" err="1">
                <a:solidFill>
                  <a:srgbClr val="FFFF00"/>
                </a:solidFill>
                <a:latin typeface="Times New Roman" pitchFamily="18" charset="0"/>
              </a:rPr>
              <a:t>B.front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()</a:t>
            </a: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		</a:t>
            </a:r>
            <a:r>
              <a:rPr lang="en-US" sz="2000" b="1" i="1" dirty="0" err="1">
                <a:solidFill>
                  <a:srgbClr val="FFFF00"/>
                </a:solidFill>
                <a:latin typeface="Times New Roman" pitchFamily="18" charset="0"/>
              </a:rPr>
              <a:t>S.addBack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000" b="1" i="1" dirty="0" err="1">
                <a:solidFill>
                  <a:srgbClr val="FFFF00"/>
                </a:solidFill>
                <a:latin typeface="Times New Roman" pitchFamily="18" charset="0"/>
              </a:rPr>
              <a:t>A.front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()); </a:t>
            </a:r>
            <a:r>
              <a:rPr lang="en-US" sz="2000" b="1" i="1" dirty="0" err="1">
                <a:solidFill>
                  <a:srgbClr val="FFFF00"/>
                </a:solidFill>
                <a:latin typeface="Times New Roman" pitchFamily="18" charset="0"/>
              </a:rPr>
              <a:t>A.eraseFront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();</a:t>
            </a: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	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else</a:t>
            </a:r>
            <a:endParaRPr lang="en-US" sz="2000" dirty="0">
              <a:solidFill>
                <a:srgbClr val="FFFF00"/>
              </a:solidFill>
              <a:latin typeface="Times New Roman" pitchFamily="18" charset="0"/>
            </a:endParaRP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		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Times New Roman" pitchFamily="18" charset="0"/>
              </a:rPr>
              <a:t>S.addBack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000" b="1" i="1" dirty="0" err="1">
                <a:solidFill>
                  <a:srgbClr val="FFFF00"/>
                </a:solidFill>
                <a:latin typeface="Times New Roman" pitchFamily="18" charset="0"/>
              </a:rPr>
              <a:t>B.front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()); </a:t>
            </a:r>
            <a:r>
              <a:rPr lang="en-US" sz="2000" b="1" i="1" dirty="0" err="1">
                <a:solidFill>
                  <a:srgbClr val="FFFF00"/>
                </a:solidFill>
                <a:latin typeface="Times New Roman" pitchFamily="18" charset="0"/>
              </a:rPr>
              <a:t>B.eraseFront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();</a:t>
            </a: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while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sz="2000" b="1" i="1" dirty="0" err="1">
                <a:solidFill>
                  <a:srgbClr val="FFFF00"/>
                </a:solidFill>
                <a:latin typeface="Times New Roman" pitchFamily="18" charset="0"/>
              </a:rPr>
              <a:t>A.empty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()		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	</a:t>
            </a:r>
            <a:r>
              <a:rPr lang="en-US" sz="2000" b="1" i="1" dirty="0" err="1">
                <a:solidFill>
                  <a:srgbClr val="FFFF00"/>
                </a:solidFill>
                <a:latin typeface="Times New Roman" pitchFamily="18" charset="0"/>
              </a:rPr>
              <a:t>S.addBack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000" b="1" i="1" dirty="0" err="1">
                <a:solidFill>
                  <a:srgbClr val="FFFF00"/>
                </a:solidFill>
                <a:latin typeface="Times New Roman" pitchFamily="18" charset="0"/>
              </a:rPr>
              <a:t>A.front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()); </a:t>
            </a:r>
            <a:r>
              <a:rPr lang="en-US" sz="2000" b="1" i="1" dirty="0" err="1">
                <a:solidFill>
                  <a:srgbClr val="FFFF00"/>
                </a:solidFill>
                <a:latin typeface="Times New Roman" pitchFamily="18" charset="0"/>
              </a:rPr>
              <a:t>A.eraseFront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();</a:t>
            </a: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while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sz="2000" b="1" i="1" dirty="0" err="1">
                <a:solidFill>
                  <a:srgbClr val="FFFF00"/>
                </a:solidFill>
                <a:latin typeface="Times New Roman" pitchFamily="18" charset="0"/>
              </a:rPr>
              <a:t>B.empty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()		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	</a:t>
            </a:r>
            <a:r>
              <a:rPr lang="en-US" sz="2000" b="1" i="1" dirty="0" err="1">
                <a:solidFill>
                  <a:srgbClr val="FFFF00"/>
                </a:solidFill>
                <a:latin typeface="Times New Roman" pitchFamily="18" charset="0"/>
              </a:rPr>
              <a:t>S.addBack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000" b="1" i="1" dirty="0" err="1">
                <a:solidFill>
                  <a:srgbClr val="FFFF00"/>
                </a:solidFill>
                <a:latin typeface="Times New Roman" pitchFamily="18" charset="0"/>
              </a:rPr>
              <a:t>B.front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()); </a:t>
            </a:r>
            <a:r>
              <a:rPr lang="en-US" sz="2000" b="1" i="1" dirty="0" err="1">
                <a:solidFill>
                  <a:srgbClr val="FFFF00"/>
                </a:solidFill>
                <a:latin typeface="Times New Roman" pitchFamily="18" charset="0"/>
              </a:rPr>
              <a:t>B.eraseFront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();</a:t>
            </a: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return 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840C-9E16-4DF0-8BA4-FE2D47AA784C}" type="slidenum">
              <a:rPr lang="en-US"/>
              <a:pPr/>
              <a:t>11</a:t>
            </a:fld>
            <a:endParaRPr lang="en-US"/>
          </a:p>
        </p:txBody>
      </p:sp>
      <p:sp>
        <p:nvSpPr>
          <p:cNvPr id="127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Merge-Sort Tree (1)</a:t>
            </a:r>
          </a:p>
        </p:txBody>
      </p:sp>
      <p:sp>
        <p:nvSpPr>
          <p:cNvPr id="127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077200" cy="2514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An</a:t>
            </a:r>
            <a:r>
              <a:rPr lang="en-US" sz="2800" dirty="0"/>
              <a:t> </a:t>
            </a:r>
            <a:r>
              <a:rPr lang="en-US" dirty="0"/>
              <a:t>execution of merge-sort is depicted by a binary tree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Each node represents a recursive call of merge-sort algorithm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Each node v of T is processed by the call associated with v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children of node v are associated with the recursive call that process the subsequences S</a:t>
            </a:r>
            <a:r>
              <a:rPr lang="en-US" baseline="-25000" dirty="0"/>
              <a:t>1</a:t>
            </a:r>
            <a:r>
              <a:rPr lang="en-US" dirty="0"/>
              <a:t> and S</a:t>
            </a:r>
            <a:r>
              <a:rPr lang="en-US" baseline="-25000" dirty="0"/>
              <a:t>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416518"/>
            <a:ext cx="2819400" cy="191760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840C-9E16-4DF0-8BA4-FE2D47AA784C}" type="slidenum">
              <a:rPr lang="en-US"/>
              <a:pPr/>
              <a:t>12</a:t>
            </a:fld>
            <a:endParaRPr lang="en-US"/>
          </a:p>
        </p:txBody>
      </p:sp>
      <p:sp>
        <p:nvSpPr>
          <p:cNvPr id="127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Merge-Sort Tree (2)</a:t>
            </a:r>
          </a:p>
        </p:txBody>
      </p:sp>
      <p:sp>
        <p:nvSpPr>
          <p:cNvPr id="127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077200" cy="2514600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dirty="0"/>
              <a:t>Unsorted sequence before the execution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Sorted sequence at the end of the execution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external nodes are associated with the individual elements of 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root is the initial call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419600"/>
            <a:ext cx="34004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56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840C-9E16-4DF0-8BA4-FE2D47AA784C}" type="slidenum">
              <a:rPr lang="en-US"/>
              <a:pPr/>
              <a:t>13</a:t>
            </a:fld>
            <a:endParaRPr lang="en-US"/>
          </a:p>
        </p:txBody>
      </p:sp>
      <p:sp>
        <p:nvSpPr>
          <p:cNvPr id="127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Merge-Sort Tree</a:t>
            </a:r>
          </a:p>
        </p:txBody>
      </p:sp>
      <p:sp>
        <p:nvSpPr>
          <p:cNvPr id="1274884" name="AutoShape 4"/>
          <p:cNvSpPr>
            <a:spLocks noChangeArrowheads="1"/>
          </p:cNvSpPr>
          <p:nvPr/>
        </p:nvSpPr>
        <p:spPr bwMode="auto">
          <a:xfrm>
            <a:off x="2743200" y="3048000"/>
            <a:ext cx="36576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7  2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2400">
                <a:latin typeface="Tahoma" pitchFamily="34" charset="0"/>
              </a:rPr>
              <a:t> 9  4  </a:t>
            </a:r>
            <a:r>
              <a:rPr lang="en-US" sz="240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z="2400">
                <a:latin typeface="Tahoma" pitchFamily="34" charset="0"/>
              </a:rPr>
              <a:t>  </a:t>
            </a:r>
            <a:r>
              <a:rPr lang="en-US" sz="2400">
                <a:solidFill>
                  <a:schemeClr val="tx2"/>
                </a:solidFill>
                <a:latin typeface="Tahoma" pitchFamily="34" charset="0"/>
              </a:rPr>
              <a:t>2  4  7  9</a:t>
            </a:r>
          </a:p>
        </p:txBody>
      </p:sp>
      <p:sp>
        <p:nvSpPr>
          <p:cNvPr id="1274885" name="AutoShape 5"/>
          <p:cNvSpPr>
            <a:spLocks noChangeArrowheads="1"/>
          </p:cNvSpPr>
          <p:nvPr/>
        </p:nvSpPr>
        <p:spPr bwMode="auto">
          <a:xfrm>
            <a:off x="1981200" y="3962400"/>
            <a:ext cx="21336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7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2400">
                <a:latin typeface="Tahoma" pitchFamily="34" charset="0"/>
              </a:rPr>
              <a:t> 2  </a:t>
            </a:r>
            <a:r>
              <a:rPr lang="en-US" sz="240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z="2400">
                <a:latin typeface="Tahoma" pitchFamily="34" charset="0"/>
              </a:rPr>
              <a:t>  </a:t>
            </a:r>
            <a:r>
              <a:rPr lang="en-US" sz="2400">
                <a:solidFill>
                  <a:schemeClr val="tx2"/>
                </a:solidFill>
                <a:latin typeface="Tahoma" pitchFamily="34" charset="0"/>
              </a:rPr>
              <a:t>2  7</a:t>
            </a:r>
          </a:p>
        </p:txBody>
      </p:sp>
      <p:sp>
        <p:nvSpPr>
          <p:cNvPr id="1274886" name="AutoShape 6"/>
          <p:cNvSpPr>
            <a:spLocks noChangeArrowheads="1"/>
          </p:cNvSpPr>
          <p:nvPr/>
        </p:nvSpPr>
        <p:spPr bwMode="auto">
          <a:xfrm>
            <a:off x="5029200" y="3962400"/>
            <a:ext cx="21336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9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2400">
                <a:latin typeface="Tahoma" pitchFamily="34" charset="0"/>
              </a:rPr>
              <a:t> 4  </a:t>
            </a:r>
            <a:r>
              <a:rPr lang="en-US" sz="240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z="2400">
                <a:latin typeface="Tahoma" pitchFamily="34" charset="0"/>
              </a:rPr>
              <a:t>  </a:t>
            </a:r>
            <a:r>
              <a:rPr lang="en-US" sz="2400">
                <a:solidFill>
                  <a:schemeClr val="tx2"/>
                </a:solidFill>
                <a:latin typeface="Tahoma" pitchFamily="34" charset="0"/>
              </a:rPr>
              <a:t>4  9</a:t>
            </a:r>
          </a:p>
        </p:txBody>
      </p:sp>
      <p:sp>
        <p:nvSpPr>
          <p:cNvPr id="1274887" name="AutoShape 7"/>
          <p:cNvSpPr>
            <a:spLocks noChangeArrowheads="1"/>
          </p:cNvSpPr>
          <p:nvPr/>
        </p:nvSpPr>
        <p:spPr bwMode="auto">
          <a:xfrm>
            <a:off x="1866900" y="4876800"/>
            <a:ext cx="1028700" cy="6096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7 </a:t>
            </a:r>
            <a:r>
              <a:rPr lang="en-US" sz="240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z="2400">
                <a:latin typeface="Tahoma" pitchFamily="34" charset="0"/>
              </a:rPr>
              <a:t> </a:t>
            </a:r>
            <a:r>
              <a:rPr lang="en-US" sz="2400">
                <a:solidFill>
                  <a:schemeClr val="tx2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1274888" name="AutoShape 8"/>
          <p:cNvSpPr>
            <a:spLocks noChangeArrowheads="1"/>
          </p:cNvSpPr>
          <p:nvPr/>
        </p:nvSpPr>
        <p:spPr bwMode="auto">
          <a:xfrm>
            <a:off x="3276600" y="4876800"/>
            <a:ext cx="990600" cy="6096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2 </a:t>
            </a:r>
            <a:r>
              <a:rPr lang="en-US" sz="240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z="2400">
                <a:latin typeface="Tahoma" pitchFamily="34" charset="0"/>
              </a:rPr>
              <a:t> </a:t>
            </a:r>
            <a:r>
              <a:rPr lang="en-US" sz="2400">
                <a:solidFill>
                  <a:schemeClr val="tx2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1274889" name="AutoShape 9"/>
          <p:cNvSpPr>
            <a:spLocks noChangeArrowheads="1"/>
          </p:cNvSpPr>
          <p:nvPr/>
        </p:nvSpPr>
        <p:spPr bwMode="auto">
          <a:xfrm>
            <a:off x="4905375" y="4876800"/>
            <a:ext cx="1009650" cy="6096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9 </a:t>
            </a:r>
            <a:r>
              <a:rPr lang="en-US" sz="240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z="2400">
                <a:latin typeface="Tahoma" pitchFamily="34" charset="0"/>
              </a:rPr>
              <a:t> </a:t>
            </a:r>
            <a:r>
              <a:rPr lang="en-US" sz="2400">
                <a:solidFill>
                  <a:schemeClr val="tx2"/>
                </a:solidFill>
                <a:latin typeface="Tahoma" pitchFamily="34" charset="0"/>
              </a:rPr>
              <a:t>9</a:t>
            </a:r>
          </a:p>
        </p:txBody>
      </p:sp>
      <p:sp>
        <p:nvSpPr>
          <p:cNvPr id="1274890" name="AutoShape 10"/>
          <p:cNvSpPr>
            <a:spLocks noChangeArrowheads="1"/>
          </p:cNvSpPr>
          <p:nvPr/>
        </p:nvSpPr>
        <p:spPr bwMode="auto">
          <a:xfrm>
            <a:off x="6324600" y="4876800"/>
            <a:ext cx="981075" cy="6096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4 </a:t>
            </a:r>
            <a:r>
              <a:rPr lang="en-US" sz="240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z="2400">
                <a:latin typeface="Tahoma" pitchFamily="34" charset="0"/>
              </a:rPr>
              <a:t> </a:t>
            </a:r>
            <a:r>
              <a:rPr lang="en-US" sz="2400">
                <a:solidFill>
                  <a:schemeClr val="tx2"/>
                </a:solidFill>
                <a:latin typeface="Tahoma" pitchFamily="34" charset="0"/>
              </a:rPr>
              <a:t>4</a:t>
            </a:r>
          </a:p>
        </p:txBody>
      </p:sp>
      <p:cxnSp>
        <p:nvCxnSpPr>
          <p:cNvPr id="1274891" name="AutoShape 11"/>
          <p:cNvCxnSpPr>
            <a:cxnSpLocks noChangeShapeType="1"/>
            <a:stCxn id="1274885" idx="0"/>
            <a:endCxn id="1274884" idx="2"/>
          </p:cNvCxnSpPr>
          <p:nvPr/>
        </p:nvCxnSpPr>
        <p:spPr bwMode="auto">
          <a:xfrm flipV="1">
            <a:off x="3048000" y="3667125"/>
            <a:ext cx="152400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4892" name="AutoShape 12"/>
          <p:cNvCxnSpPr>
            <a:cxnSpLocks noChangeShapeType="1"/>
            <a:stCxn id="1274886" idx="0"/>
            <a:endCxn id="1274884" idx="2"/>
          </p:cNvCxnSpPr>
          <p:nvPr/>
        </p:nvCxnSpPr>
        <p:spPr bwMode="auto">
          <a:xfrm flipH="1" flipV="1">
            <a:off x="4572000" y="3667125"/>
            <a:ext cx="152400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4893" name="AutoShape 13"/>
          <p:cNvCxnSpPr>
            <a:cxnSpLocks noChangeShapeType="1"/>
            <a:stCxn id="1274887" idx="0"/>
            <a:endCxn id="1274885" idx="2"/>
          </p:cNvCxnSpPr>
          <p:nvPr/>
        </p:nvCxnSpPr>
        <p:spPr bwMode="auto">
          <a:xfrm flipV="1">
            <a:off x="2381250" y="4581525"/>
            <a:ext cx="6667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4894" name="AutoShape 14"/>
          <p:cNvCxnSpPr>
            <a:cxnSpLocks noChangeShapeType="1"/>
            <a:stCxn id="1274889" idx="0"/>
            <a:endCxn id="1274886" idx="2"/>
          </p:cNvCxnSpPr>
          <p:nvPr/>
        </p:nvCxnSpPr>
        <p:spPr bwMode="auto">
          <a:xfrm flipV="1">
            <a:off x="5410200" y="4581525"/>
            <a:ext cx="68580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4895" name="AutoShape 15"/>
          <p:cNvCxnSpPr>
            <a:cxnSpLocks noChangeShapeType="1"/>
            <a:stCxn id="1274885" idx="2"/>
            <a:endCxn id="1274888" idx="0"/>
          </p:cNvCxnSpPr>
          <p:nvPr/>
        </p:nvCxnSpPr>
        <p:spPr bwMode="auto">
          <a:xfrm>
            <a:off x="3048000" y="4581525"/>
            <a:ext cx="72390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4896" name="AutoShape 16"/>
          <p:cNvCxnSpPr>
            <a:cxnSpLocks noChangeShapeType="1"/>
            <a:stCxn id="1274886" idx="2"/>
            <a:endCxn id="1274890" idx="0"/>
          </p:cNvCxnSpPr>
          <p:nvPr/>
        </p:nvCxnSpPr>
        <p:spPr bwMode="auto">
          <a:xfrm>
            <a:off x="6096000" y="4581525"/>
            <a:ext cx="719138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2F5D-F9D0-4451-A59B-AD5B484E45D3}" type="slidenum">
              <a:rPr lang="en-US"/>
              <a:pPr/>
              <a:t>14</a:t>
            </a:fld>
            <a:endParaRPr lang="en-US"/>
          </a:p>
        </p:txBody>
      </p:sp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(1)</a:t>
            </a:r>
          </a:p>
        </p:txBody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8" y="1676400"/>
            <a:ext cx="7770812" cy="685800"/>
          </a:xfrm>
        </p:spPr>
        <p:txBody>
          <a:bodyPr/>
          <a:lstStyle/>
          <a:p>
            <a:r>
              <a:rPr lang="en-US"/>
              <a:t>Partition</a:t>
            </a:r>
          </a:p>
        </p:txBody>
      </p:sp>
      <p:cxnSp>
        <p:nvCxnSpPr>
          <p:cNvPr id="1276932" name="AutoShape 4"/>
          <p:cNvCxnSpPr>
            <a:cxnSpLocks noChangeShapeType="1"/>
            <a:stCxn id="1276942" idx="0"/>
            <a:endCxn id="1276939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6933" name="AutoShape 5"/>
          <p:cNvCxnSpPr>
            <a:cxnSpLocks noChangeShapeType="1"/>
            <a:stCxn id="1276943" idx="0"/>
            <a:endCxn id="1276939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6934" name="AutoShape 6"/>
          <p:cNvCxnSpPr>
            <a:cxnSpLocks noChangeShapeType="1"/>
            <a:stCxn id="1276947" idx="0"/>
            <a:endCxn id="1276942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6935" name="AutoShape 7"/>
          <p:cNvCxnSpPr>
            <a:cxnSpLocks noChangeShapeType="1"/>
            <a:stCxn id="1276949" idx="0"/>
            <a:endCxn id="1276943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6936" name="AutoShape 8"/>
          <p:cNvCxnSpPr>
            <a:cxnSpLocks noChangeShapeType="1"/>
            <a:stCxn id="1276942" idx="2"/>
            <a:endCxn id="1276948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6937" name="AutoShape 9"/>
          <p:cNvCxnSpPr>
            <a:cxnSpLocks noChangeShapeType="1"/>
            <a:stCxn id="1276943" idx="2"/>
            <a:endCxn id="1276950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1276938" name="Group 10"/>
          <p:cNvGrpSpPr>
            <a:grpSpLocks/>
          </p:cNvGrpSpPr>
          <p:nvPr/>
        </p:nvGrpSpPr>
        <p:grpSpPr bwMode="auto">
          <a:xfrm>
            <a:off x="1223963" y="3617913"/>
            <a:ext cx="6981825" cy="427037"/>
            <a:chOff x="771" y="2764"/>
            <a:chExt cx="4398" cy="269"/>
          </a:xfrm>
        </p:grpSpPr>
        <p:sp>
          <p:nvSpPr>
            <p:cNvPr id="1276939" name="AutoShape 11"/>
            <p:cNvSpPr>
              <a:spLocks noChangeArrowheads="1"/>
            </p:cNvSpPr>
            <p:nvPr/>
          </p:nvSpPr>
          <p:spPr bwMode="auto">
            <a:xfrm>
              <a:off x="771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7  2  9  4  </a:t>
              </a:r>
              <a:r>
                <a:rPr lang="en-US" b="1">
                  <a:solidFill>
                    <a:schemeClr val="accent1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  2  4  7  9</a:t>
              </a:r>
            </a:p>
          </p:txBody>
        </p:sp>
        <p:sp>
          <p:nvSpPr>
            <p:cNvPr id="1276940" name="AutoShape 12"/>
            <p:cNvSpPr>
              <a:spLocks noChangeArrowheads="1"/>
            </p:cNvSpPr>
            <p:nvPr/>
          </p:nvSpPr>
          <p:spPr bwMode="auto">
            <a:xfrm>
              <a:off x="3555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3  8  6  1  </a:t>
              </a:r>
              <a:r>
                <a:rPr lang="en-US" b="1">
                  <a:solidFill>
                    <a:schemeClr val="accent1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  1  3  8  6</a:t>
              </a:r>
            </a:p>
          </p:txBody>
        </p:sp>
      </p:grpSp>
      <p:grpSp>
        <p:nvGrpSpPr>
          <p:cNvPr id="1276941" name="Group 13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1276942" name="AutoShape 14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7  2  </a:t>
              </a:r>
              <a:r>
                <a:rPr lang="en-US" b="1">
                  <a:solidFill>
                    <a:schemeClr val="accent1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  2  7</a:t>
              </a:r>
            </a:p>
          </p:txBody>
        </p:sp>
        <p:sp>
          <p:nvSpPr>
            <p:cNvPr id="1276943" name="AutoShape 15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9  4  </a:t>
              </a:r>
              <a:r>
                <a:rPr lang="en-US" b="1">
                  <a:solidFill>
                    <a:schemeClr val="accent1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  4  9</a:t>
              </a:r>
            </a:p>
          </p:txBody>
        </p:sp>
        <p:sp>
          <p:nvSpPr>
            <p:cNvPr id="1276944" name="AutoShape 16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3  8  </a:t>
              </a:r>
              <a:r>
                <a:rPr lang="en-US" b="1">
                  <a:solidFill>
                    <a:schemeClr val="accent1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  3  8</a:t>
              </a:r>
            </a:p>
          </p:txBody>
        </p:sp>
        <p:sp>
          <p:nvSpPr>
            <p:cNvPr id="1276945" name="AutoShape 17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6  1  </a:t>
              </a:r>
              <a:r>
                <a:rPr lang="en-US" b="1">
                  <a:solidFill>
                    <a:schemeClr val="accent1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  1  6</a:t>
              </a:r>
            </a:p>
          </p:txBody>
        </p:sp>
      </p:grpSp>
      <p:grpSp>
        <p:nvGrpSpPr>
          <p:cNvPr id="1276946" name="Group 18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1276947" name="AutoShape 19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7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7</a:t>
              </a:r>
            </a:p>
          </p:txBody>
        </p:sp>
        <p:sp>
          <p:nvSpPr>
            <p:cNvPr id="1276948" name="AutoShape 20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2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2</a:t>
              </a:r>
            </a:p>
          </p:txBody>
        </p:sp>
        <p:sp>
          <p:nvSpPr>
            <p:cNvPr id="1276949" name="AutoShape 21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9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9</a:t>
              </a:r>
            </a:p>
          </p:txBody>
        </p:sp>
        <p:sp>
          <p:nvSpPr>
            <p:cNvPr id="1276950" name="AutoShape 22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4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4</a:t>
              </a:r>
            </a:p>
          </p:txBody>
        </p:sp>
        <p:sp>
          <p:nvSpPr>
            <p:cNvPr id="1276951" name="AutoShape 23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3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3</a:t>
              </a:r>
            </a:p>
          </p:txBody>
        </p:sp>
        <p:sp>
          <p:nvSpPr>
            <p:cNvPr id="1276952" name="AutoShape 24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8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8</a:t>
              </a:r>
            </a:p>
          </p:txBody>
        </p:sp>
        <p:sp>
          <p:nvSpPr>
            <p:cNvPr id="1276953" name="AutoShape 25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6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6</a:t>
              </a:r>
            </a:p>
          </p:txBody>
        </p:sp>
        <p:sp>
          <p:nvSpPr>
            <p:cNvPr id="1276954" name="AutoShape 26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1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1</a:t>
              </a:r>
            </a:p>
          </p:txBody>
        </p:sp>
      </p:grpSp>
      <p:cxnSp>
        <p:nvCxnSpPr>
          <p:cNvPr id="1276955" name="AutoShape 27"/>
          <p:cNvCxnSpPr>
            <a:cxnSpLocks noChangeShapeType="1"/>
            <a:stCxn id="1276944" idx="0"/>
            <a:endCxn id="1276940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6956" name="AutoShape 28"/>
          <p:cNvCxnSpPr>
            <a:cxnSpLocks noChangeShapeType="1"/>
            <a:stCxn id="1276945" idx="0"/>
            <a:endCxn id="1276940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6957" name="AutoShape 29"/>
          <p:cNvCxnSpPr>
            <a:cxnSpLocks noChangeShapeType="1"/>
            <a:stCxn id="1276951" idx="0"/>
            <a:endCxn id="1276944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6958" name="AutoShape 30"/>
          <p:cNvCxnSpPr>
            <a:cxnSpLocks noChangeShapeType="1"/>
            <a:stCxn id="1276953" idx="0"/>
            <a:endCxn id="1276945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6959" name="AutoShape 31"/>
          <p:cNvCxnSpPr>
            <a:cxnSpLocks noChangeShapeType="1"/>
            <a:stCxn id="1276944" idx="2"/>
            <a:endCxn id="1276952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6960" name="AutoShape 32"/>
          <p:cNvCxnSpPr>
            <a:cxnSpLocks noChangeShapeType="1"/>
            <a:stCxn id="1276945" idx="2"/>
            <a:endCxn id="1276954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76961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7  2  9  4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3  8  6  1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</a:rPr>
              <a:t> 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1276962" name="AutoShape 34"/>
          <p:cNvCxnSpPr>
            <a:cxnSpLocks noChangeShapeType="1"/>
            <a:stCxn id="1276939" idx="0"/>
            <a:endCxn id="1276961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6963" name="AutoShape 35"/>
          <p:cNvCxnSpPr>
            <a:cxnSpLocks noChangeShapeType="1"/>
            <a:stCxn id="1276940" idx="0"/>
            <a:endCxn id="1276961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48FF-441B-4108-9B37-B174C4D5FCE9}" type="slidenum">
              <a:rPr lang="en-US"/>
              <a:pPr/>
              <a:t>15</a:t>
            </a:fld>
            <a:endParaRPr lang="en-US"/>
          </a:p>
        </p:txBody>
      </p:sp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(2) </a:t>
            </a:r>
          </a:p>
        </p:txBody>
      </p:sp>
      <p:sp>
        <p:nvSpPr>
          <p:cNvPr id="127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676400"/>
            <a:ext cx="7773987" cy="760413"/>
          </a:xfrm>
        </p:spPr>
        <p:txBody>
          <a:bodyPr/>
          <a:lstStyle/>
          <a:p>
            <a:r>
              <a:rPr lang="en-US"/>
              <a:t>Recursive call, partition</a:t>
            </a:r>
          </a:p>
        </p:txBody>
      </p:sp>
      <p:cxnSp>
        <p:nvCxnSpPr>
          <p:cNvPr id="1278980" name="AutoShape 4"/>
          <p:cNvCxnSpPr>
            <a:cxnSpLocks noChangeShapeType="1"/>
            <a:stCxn id="1278989" idx="0"/>
            <a:endCxn id="1278986" idx="2"/>
          </p:cNvCxnSpPr>
          <p:nvPr/>
        </p:nvCxnSpPr>
        <p:spPr bwMode="auto">
          <a:xfrm flipV="1">
            <a:off x="14366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8981" name="AutoShape 5"/>
          <p:cNvCxnSpPr>
            <a:cxnSpLocks noChangeShapeType="1"/>
            <a:stCxn id="1278990" idx="0"/>
            <a:endCxn id="1278986" idx="2"/>
          </p:cNvCxnSpPr>
          <p:nvPr/>
        </p:nvCxnSpPr>
        <p:spPr bwMode="auto">
          <a:xfrm flipH="1" flipV="1">
            <a:off x="25050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8982" name="AutoShape 6"/>
          <p:cNvCxnSpPr>
            <a:cxnSpLocks noChangeShapeType="1"/>
            <a:stCxn id="1278994" idx="0"/>
            <a:endCxn id="1278989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8983" name="AutoShape 7"/>
          <p:cNvCxnSpPr>
            <a:cxnSpLocks noChangeShapeType="1"/>
            <a:stCxn id="1278996" idx="0"/>
            <a:endCxn id="1278990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8984" name="AutoShape 8"/>
          <p:cNvCxnSpPr>
            <a:cxnSpLocks noChangeShapeType="1"/>
            <a:stCxn id="1278989" idx="2"/>
            <a:endCxn id="1278995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8985" name="AutoShape 9"/>
          <p:cNvCxnSpPr>
            <a:cxnSpLocks noChangeShapeType="1"/>
            <a:stCxn id="1278990" idx="2"/>
            <a:endCxn id="1278997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78986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 7  2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9  4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2  4  7  9</a:t>
            </a:r>
          </a:p>
        </p:txBody>
      </p:sp>
      <p:sp>
        <p:nvSpPr>
          <p:cNvPr id="1278987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3  8  6  1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1  3  8  6</a:t>
            </a:r>
          </a:p>
        </p:txBody>
      </p:sp>
      <p:grpSp>
        <p:nvGrpSpPr>
          <p:cNvPr id="1278988" name="Group 12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1278989" name="AutoShape 13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7  2  </a:t>
              </a:r>
              <a:r>
                <a:rPr lang="en-US" b="1">
                  <a:solidFill>
                    <a:schemeClr val="accent1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  2  7</a:t>
              </a:r>
            </a:p>
          </p:txBody>
        </p:sp>
        <p:sp>
          <p:nvSpPr>
            <p:cNvPr id="1278990" name="AutoShape 14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9  4  </a:t>
              </a:r>
              <a:r>
                <a:rPr lang="en-US" b="1">
                  <a:solidFill>
                    <a:schemeClr val="accent1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  4  9</a:t>
              </a:r>
            </a:p>
          </p:txBody>
        </p:sp>
        <p:sp>
          <p:nvSpPr>
            <p:cNvPr id="1278991" name="AutoShape 15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3  8  </a:t>
              </a:r>
              <a:r>
                <a:rPr lang="en-US" b="1">
                  <a:solidFill>
                    <a:schemeClr val="accent1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  3  8</a:t>
              </a:r>
            </a:p>
          </p:txBody>
        </p:sp>
        <p:sp>
          <p:nvSpPr>
            <p:cNvPr id="1278992" name="AutoShape 16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6  1  </a:t>
              </a:r>
              <a:r>
                <a:rPr lang="en-US" b="1">
                  <a:solidFill>
                    <a:schemeClr val="accent1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  1  6</a:t>
              </a:r>
            </a:p>
          </p:txBody>
        </p:sp>
      </p:grpSp>
      <p:grpSp>
        <p:nvGrpSpPr>
          <p:cNvPr id="1278993" name="Group 17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1278994" name="AutoShape 18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7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7</a:t>
              </a:r>
            </a:p>
          </p:txBody>
        </p:sp>
        <p:sp>
          <p:nvSpPr>
            <p:cNvPr id="1278995" name="AutoShape 19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2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2</a:t>
              </a:r>
            </a:p>
          </p:txBody>
        </p:sp>
        <p:sp>
          <p:nvSpPr>
            <p:cNvPr id="1278996" name="AutoShape 20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9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9</a:t>
              </a:r>
            </a:p>
          </p:txBody>
        </p:sp>
        <p:sp>
          <p:nvSpPr>
            <p:cNvPr id="1278997" name="AutoShape 21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4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4</a:t>
              </a:r>
            </a:p>
          </p:txBody>
        </p:sp>
        <p:sp>
          <p:nvSpPr>
            <p:cNvPr id="1278998" name="AutoShape 22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3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3</a:t>
              </a:r>
            </a:p>
          </p:txBody>
        </p:sp>
        <p:sp>
          <p:nvSpPr>
            <p:cNvPr id="1278999" name="AutoShape 23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8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8</a:t>
              </a:r>
            </a:p>
          </p:txBody>
        </p:sp>
        <p:sp>
          <p:nvSpPr>
            <p:cNvPr id="1279000" name="AutoShape 24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6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6</a:t>
              </a:r>
            </a:p>
          </p:txBody>
        </p:sp>
        <p:sp>
          <p:nvSpPr>
            <p:cNvPr id="1279001" name="AutoShape 25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1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1</a:t>
              </a:r>
            </a:p>
          </p:txBody>
        </p:sp>
      </p:grpSp>
      <p:cxnSp>
        <p:nvCxnSpPr>
          <p:cNvPr id="1279002" name="AutoShape 26"/>
          <p:cNvCxnSpPr>
            <a:cxnSpLocks noChangeShapeType="1"/>
            <a:stCxn id="1278991" idx="0"/>
            <a:endCxn id="1278987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9003" name="AutoShape 27"/>
          <p:cNvCxnSpPr>
            <a:cxnSpLocks noChangeShapeType="1"/>
            <a:stCxn id="1278992" idx="0"/>
            <a:endCxn id="1278987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9004" name="AutoShape 28"/>
          <p:cNvCxnSpPr>
            <a:cxnSpLocks noChangeShapeType="1"/>
            <a:stCxn id="1278998" idx="0"/>
            <a:endCxn id="1278991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9005" name="AutoShape 29"/>
          <p:cNvCxnSpPr>
            <a:cxnSpLocks noChangeShapeType="1"/>
            <a:stCxn id="1279000" idx="0"/>
            <a:endCxn id="1278992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9006" name="AutoShape 30"/>
          <p:cNvCxnSpPr>
            <a:cxnSpLocks noChangeShapeType="1"/>
            <a:stCxn id="1278991" idx="2"/>
            <a:endCxn id="1278999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9007" name="AutoShape 31"/>
          <p:cNvCxnSpPr>
            <a:cxnSpLocks noChangeShapeType="1"/>
            <a:stCxn id="1278992" idx="2"/>
            <a:endCxn id="1279001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79008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7  2  9  4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3  8  6  1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</a:rPr>
              <a:t> 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1279009" name="AutoShape 33"/>
          <p:cNvCxnSpPr>
            <a:cxnSpLocks noChangeShapeType="1"/>
            <a:stCxn id="1278986" idx="0"/>
            <a:endCxn id="1279008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9010" name="AutoShape 34"/>
          <p:cNvCxnSpPr>
            <a:cxnSpLocks noChangeShapeType="1"/>
            <a:stCxn id="1278987" idx="0"/>
            <a:endCxn id="1279008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79011" name="Line 35"/>
          <p:cNvSpPr>
            <a:spLocks noChangeShapeType="1"/>
          </p:cNvSpPr>
          <p:nvPr/>
        </p:nvSpPr>
        <p:spPr bwMode="auto">
          <a:xfrm flipH="1">
            <a:off x="2438400" y="3200400"/>
            <a:ext cx="5334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E255-7727-4A30-B4BA-94A6E1BBC04E}" type="slidenum">
              <a:rPr lang="en-US"/>
              <a:pPr/>
              <a:t>16</a:t>
            </a:fld>
            <a:endParaRPr lang="en-US"/>
          </a:p>
        </p:txBody>
      </p:sp>
      <p:sp>
        <p:nvSpPr>
          <p:cNvPr id="128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(3)</a:t>
            </a:r>
          </a:p>
        </p:txBody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676400"/>
            <a:ext cx="7773987" cy="685800"/>
          </a:xfrm>
        </p:spPr>
        <p:txBody>
          <a:bodyPr/>
          <a:lstStyle/>
          <a:p>
            <a:r>
              <a:rPr lang="en-US"/>
              <a:t>Recursive call, partition</a:t>
            </a:r>
          </a:p>
        </p:txBody>
      </p:sp>
      <p:cxnSp>
        <p:nvCxnSpPr>
          <p:cNvPr id="1281028" name="AutoShape 4"/>
          <p:cNvCxnSpPr>
            <a:cxnSpLocks noChangeShapeType="1"/>
            <a:stCxn id="1281036" idx="0"/>
            <a:endCxn id="1281034" idx="2"/>
          </p:cNvCxnSpPr>
          <p:nvPr/>
        </p:nvCxnSpPr>
        <p:spPr bwMode="auto">
          <a:xfrm flipV="1">
            <a:off x="1436688" y="4054475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1029" name="AutoShape 5"/>
          <p:cNvCxnSpPr>
            <a:cxnSpLocks noChangeShapeType="1"/>
            <a:stCxn id="1281037" idx="0"/>
            <a:endCxn id="1281034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1030" name="AutoShape 6"/>
          <p:cNvCxnSpPr>
            <a:cxnSpLocks noChangeShapeType="1"/>
            <a:stCxn id="1281041" idx="0"/>
            <a:endCxn id="1281036" idx="2"/>
          </p:cNvCxnSpPr>
          <p:nvPr/>
        </p:nvCxnSpPr>
        <p:spPr bwMode="auto">
          <a:xfrm flipV="1">
            <a:off x="969963" y="5089525"/>
            <a:ext cx="4667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1031" name="AutoShape 7"/>
          <p:cNvCxnSpPr>
            <a:cxnSpLocks noChangeShapeType="1"/>
            <a:stCxn id="1281043" idx="0"/>
            <a:endCxn id="1281037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1032" name="AutoShape 8"/>
          <p:cNvCxnSpPr>
            <a:cxnSpLocks noChangeShapeType="1"/>
            <a:stCxn id="1281036" idx="2"/>
            <a:endCxn id="1281042" idx="0"/>
          </p:cNvCxnSpPr>
          <p:nvPr/>
        </p:nvCxnSpPr>
        <p:spPr bwMode="auto">
          <a:xfrm>
            <a:off x="1436688" y="5089525"/>
            <a:ext cx="5080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1033" name="AutoShape 9"/>
          <p:cNvCxnSpPr>
            <a:cxnSpLocks noChangeShapeType="1"/>
            <a:stCxn id="1281037" idx="2"/>
            <a:endCxn id="1281044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81034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 7  2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9  4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2  4  7  9</a:t>
            </a:r>
          </a:p>
        </p:txBody>
      </p:sp>
      <p:sp>
        <p:nvSpPr>
          <p:cNvPr id="1281035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3  8  6  1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1  3  8  6</a:t>
            </a:r>
          </a:p>
        </p:txBody>
      </p:sp>
      <p:sp>
        <p:nvSpPr>
          <p:cNvPr id="1281036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2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2  7</a:t>
            </a:r>
          </a:p>
        </p:txBody>
      </p:sp>
      <p:sp>
        <p:nvSpPr>
          <p:cNvPr id="1281037" name="AutoShape 13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9  4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4  9</a:t>
            </a:r>
          </a:p>
        </p:txBody>
      </p:sp>
      <p:sp>
        <p:nvSpPr>
          <p:cNvPr id="1281038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3  8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3  8</a:t>
            </a:r>
          </a:p>
        </p:txBody>
      </p:sp>
      <p:sp>
        <p:nvSpPr>
          <p:cNvPr id="1281039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6  1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1  6</a:t>
            </a:r>
          </a:p>
        </p:txBody>
      </p:sp>
      <p:grpSp>
        <p:nvGrpSpPr>
          <p:cNvPr id="1281040" name="Group 16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1281041" name="AutoShape 17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7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7</a:t>
              </a:r>
            </a:p>
          </p:txBody>
        </p:sp>
        <p:sp>
          <p:nvSpPr>
            <p:cNvPr id="1281042" name="AutoShape 18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2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2</a:t>
              </a:r>
            </a:p>
          </p:txBody>
        </p:sp>
        <p:sp>
          <p:nvSpPr>
            <p:cNvPr id="1281043" name="AutoShape 19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9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9</a:t>
              </a:r>
            </a:p>
          </p:txBody>
        </p:sp>
        <p:sp>
          <p:nvSpPr>
            <p:cNvPr id="1281044" name="AutoShape 20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4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4</a:t>
              </a:r>
            </a:p>
          </p:txBody>
        </p:sp>
        <p:sp>
          <p:nvSpPr>
            <p:cNvPr id="1281045" name="AutoShape 21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3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3</a:t>
              </a:r>
            </a:p>
          </p:txBody>
        </p:sp>
        <p:sp>
          <p:nvSpPr>
            <p:cNvPr id="1281046" name="AutoShape 22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8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8</a:t>
              </a:r>
            </a:p>
          </p:txBody>
        </p:sp>
        <p:sp>
          <p:nvSpPr>
            <p:cNvPr id="1281047" name="AutoShape 23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6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6</a:t>
              </a:r>
            </a:p>
          </p:txBody>
        </p:sp>
        <p:sp>
          <p:nvSpPr>
            <p:cNvPr id="1281048" name="AutoShape 24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1 </a:t>
              </a:r>
              <a:r>
                <a:rPr lang="en-US" b="1">
                  <a:solidFill>
                    <a:schemeClr val="folHlink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folHlink"/>
                  </a:solidFill>
                  <a:latin typeface="Tahoma" pitchFamily="34" charset="0"/>
                </a:rPr>
                <a:t> 1</a:t>
              </a:r>
            </a:p>
          </p:txBody>
        </p:sp>
      </p:grpSp>
      <p:cxnSp>
        <p:nvCxnSpPr>
          <p:cNvPr id="1281049" name="AutoShape 25"/>
          <p:cNvCxnSpPr>
            <a:cxnSpLocks noChangeShapeType="1"/>
            <a:stCxn id="1281038" idx="0"/>
            <a:endCxn id="1281035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1050" name="AutoShape 26"/>
          <p:cNvCxnSpPr>
            <a:cxnSpLocks noChangeShapeType="1"/>
            <a:stCxn id="1281039" idx="0"/>
            <a:endCxn id="1281035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1051" name="AutoShape 27"/>
          <p:cNvCxnSpPr>
            <a:cxnSpLocks noChangeShapeType="1"/>
            <a:stCxn id="1281045" idx="0"/>
            <a:endCxn id="1281038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1052" name="AutoShape 28"/>
          <p:cNvCxnSpPr>
            <a:cxnSpLocks noChangeShapeType="1"/>
            <a:stCxn id="1281047" idx="0"/>
            <a:endCxn id="1281039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1053" name="AutoShape 29"/>
          <p:cNvCxnSpPr>
            <a:cxnSpLocks noChangeShapeType="1"/>
            <a:stCxn id="1281038" idx="2"/>
            <a:endCxn id="1281046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1054" name="AutoShape 30"/>
          <p:cNvCxnSpPr>
            <a:cxnSpLocks noChangeShapeType="1"/>
            <a:stCxn id="1281039" idx="2"/>
            <a:endCxn id="1281048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81055" name="AutoShape 31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7  2  9  4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3  8  6  1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</a:rPr>
              <a:t> 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1281056" name="AutoShape 32"/>
          <p:cNvCxnSpPr>
            <a:cxnSpLocks noChangeShapeType="1"/>
            <a:stCxn id="1281034" idx="0"/>
            <a:endCxn id="1281055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1057" name="AutoShape 33"/>
          <p:cNvCxnSpPr>
            <a:cxnSpLocks noChangeShapeType="1"/>
            <a:stCxn id="1281035" idx="0"/>
            <a:endCxn id="1281055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81058" name="Line 34"/>
          <p:cNvSpPr>
            <a:spLocks noChangeShapeType="1"/>
          </p:cNvSpPr>
          <p:nvPr/>
        </p:nvSpPr>
        <p:spPr bwMode="auto">
          <a:xfrm flipH="1">
            <a:off x="1219200" y="4191000"/>
            <a:ext cx="5334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C1FC-4105-4EB2-8088-4C14B59462A3}" type="slidenum">
              <a:rPr lang="en-US"/>
              <a:pPr/>
              <a:t>17</a:t>
            </a:fld>
            <a:endParaRPr lang="en-US"/>
          </a:p>
        </p:txBody>
      </p:sp>
      <p:sp>
        <p:nvSpPr>
          <p:cNvPr id="128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(4)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676400"/>
            <a:ext cx="7773987" cy="685800"/>
          </a:xfrm>
        </p:spPr>
        <p:txBody>
          <a:bodyPr/>
          <a:lstStyle/>
          <a:p>
            <a:r>
              <a:rPr lang="en-US"/>
              <a:t>Recursive call, base case</a:t>
            </a:r>
          </a:p>
        </p:txBody>
      </p:sp>
      <p:cxnSp>
        <p:nvCxnSpPr>
          <p:cNvPr id="1283076" name="AutoShape 4"/>
          <p:cNvCxnSpPr>
            <a:cxnSpLocks noChangeShapeType="1"/>
            <a:stCxn id="1283085" idx="0"/>
            <a:endCxn id="1283082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3077" name="AutoShape 5"/>
          <p:cNvCxnSpPr>
            <a:cxnSpLocks noChangeShapeType="1"/>
            <a:stCxn id="1283086" idx="0"/>
            <a:endCxn id="1283082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3078" name="AutoShape 6"/>
          <p:cNvCxnSpPr>
            <a:cxnSpLocks noChangeShapeType="1"/>
            <a:stCxn id="1283089" idx="0"/>
            <a:endCxn id="1283085" idx="2"/>
          </p:cNvCxnSpPr>
          <p:nvPr/>
        </p:nvCxnSpPr>
        <p:spPr bwMode="auto">
          <a:xfrm flipV="1">
            <a:off x="969963" y="5080000"/>
            <a:ext cx="4667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3079" name="AutoShape 7"/>
          <p:cNvCxnSpPr>
            <a:cxnSpLocks noChangeShapeType="1"/>
            <a:stCxn id="1283091" idx="0"/>
            <a:endCxn id="1283086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3080" name="AutoShape 8"/>
          <p:cNvCxnSpPr>
            <a:cxnSpLocks noChangeShapeType="1"/>
            <a:stCxn id="1283085" idx="2"/>
            <a:endCxn id="1283090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3081" name="AutoShape 9"/>
          <p:cNvCxnSpPr>
            <a:cxnSpLocks noChangeShapeType="1"/>
            <a:stCxn id="1283086" idx="2"/>
            <a:endCxn id="1283092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83082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 7  2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9  4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2  4  7  9</a:t>
            </a:r>
          </a:p>
        </p:txBody>
      </p:sp>
      <p:sp>
        <p:nvSpPr>
          <p:cNvPr id="1283083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3  8  6  1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1  3  8  6</a:t>
            </a:r>
          </a:p>
        </p:txBody>
      </p:sp>
      <p:grpSp>
        <p:nvGrpSpPr>
          <p:cNvPr id="1283084" name="Group 12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1283085" name="AutoShape 13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7 </a:t>
              </a:r>
              <a:r>
                <a:rPr lang="en-US" b="1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</a:t>
              </a:r>
              <a:r>
                <a:rPr lang="en-US">
                  <a:latin typeface="Tahoma" pitchFamily="34" charset="0"/>
                </a:rPr>
                <a:t> 2</a:t>
              </a:r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 </a:t>
              </a:r>
              <a:r>
                <a:rPr lang="en-US" b="1">
                  <a:solidFill>
                    <a:schemeClr val="accent1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 2  7</a:t>
              </a:r>
            </a:p>
          </p:txBody>
        </p:sp>
        <p:sp>
          <p:nvSpPr>
            <p:cNvPr id="1283086" name="AutoShape 14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9  4  </a:t>
              </a:r>
              <a:r>
                <a:rPr lang="en-US" b="1">
                  <a:solidFill>
                    <a:schemeClr val="accent1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  4  9</a:t>
              </a:r>
            </a:p>
          </p:txBody>
        </p:sp>
        <p:sp>
          <p:nvSpPr>
            <p:cNvPr id="1283087" name="AutoShape 15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3  8  </a:t>
              </a:r>
              <a:r>
                <a:rPr lang="en-US" b="1">
                  <a:solidFill>
                    <a:schemeClr val="accent1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  3  8</a:t>
              </a:r>
            </a:p>
          </p:txBody>
        </p:sp>
        <p:sp>
          <p:nvSpPr>
            <p:cNvPr id="1283088" name="AutoShape 16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6  1  </a:t>
              </a:r>
              <a:r>
                <a:rPr lang="en-US" b="1">
                  <a:solidFill>
                    <a:schemeClr val="accent1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solidFill>
                    <a:schemeClr val="accent1"/>
                  </a:solidFill>
                  <a:latin typeface="Tahoma" pitchFamily="34" charset="0"/>
                </a:rPr>
                <a:t>  1  6</a:t>
              </a:r>
            </a:p>
          </p:txBody>
        </p:sp>
      </p:grpSp>
      <p:sp>
        <p:nvSpPr>
          <p:cNvPr id="1283089" name="AutoShape 17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1283090" name="AutoShape 18"/>
          <p:cNvSpPr>
            <a:spLocks noChangeArrowheads="1"/>
          </p:cNvSpPr>
          <p:nvPr/>
        </p:nvSpPr>
        <p:spPr bwMode="auto">
          <a:xfrm>
            <a:off x="15970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2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2</a:t>
            </a:r>
          </a:p>
        </p:txBody>
      </p:sp>
      <p:sp>
        <p:nvSpPr>
          <p:cNvPr id="1283091" name="AutoShape 1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9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9</a:t>
            </a:r>
          </a:p>
        </p:txBody>
      </p:sp>
      <p:sp>
        <p:nvSpPr>
          <p:cNvPr id="1283092" name="AutoShape 2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4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4</a:t>
            </a:r>
          </a:p>
        </p:txBody>
      </p:sp>
      <p:sp>
        <p:nvSpPr>
          <p:cNvPr id="1283093" name="AutoShape 21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3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3</a:t>
            </a:r>
          </a:p>
        </p:txBody>
      </p:sp>
      <p:sp>
        <p:nvSpPr>
          <p:cNvPr id="1283094" name="AutoShape 22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8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8</a:t>
            </a:r>
          </a:p>
        </p:txBody>
      </p:sp>
      <p:sp>
        <p:nvSpPr>
          <p:cNvPr id="1283095" name="AutoShape 23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6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6</a:t>
            </a:r>
          </a:p>
        </p:txBody>
      </p:sp>
      <p:sp>
        <p:nvSpPr>
          <p:cNvPr id="1283096" name="AutoShape 24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1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1</a:t>
            </a:r>
          </a:p>
        </p:txBody>
      </p:sp>
      <p:cxnSp>
        <p:nvCxnSpPr>
          <p:cNvPr id="1283097" name="AutoShape 25"/>
          <p:cNvCxnSpPr>
            <a:cxnSpLocks noChangeShapeType="1"/>
            <a:stCxn id="1283087" idx="0"/>
            <a:endCxn id="1283083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3098" name="AutoShape 26"/>
          <p:cNvCxnSpPr>
            <a:cxnSpLocks noChangeShapeType="1"/>
            <a:stCxn id="1283088" idx="0"/>
            <a:endCxn id="1283083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3099" name="AutoShape 27"/>
          <p:cNvCxnSpPr>
            <a:cxnSpLocks noChangeShapeType="1"/>
            <a:stCxn id="1283093" idx="0"/>
            <a:endCxn id="1283087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3100" name="AutoShape 28"/>
          <p:cNvCxnSpPr>
            <a:cxnSpLocks noChangeShapeType="1"/>
            <a:stCxn id="1283095" idx="0"/>
            <a:endCxn id="1283088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3101" name="AutoShape 29"/>
          <p:cNvCxnSpPr>
            <a:cxnSpLocks noChangeShapeType="1"/>
            <a:stCxn id="1283087" idx="2"/>
            <a:endCxn id="1283094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3102" name="AutoShape 30"/>
          <p:cNvCxnSpPr>
            <a:cxnSpLocks noChangeShapeType="1"/>
            <a:stCxn id="1283088" idx="2"/>
            <a:endCxn id="1283096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83103" name="AutoShape 31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7  2  9  4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3  8  6  1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</a:rPr>
              <a:t> 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1283104" name="AutoShape 32"/>
          <p:cNvCxnSpPr>
            <a:cxnSpLocks noChangeShapeType="1"/>
            <a:stCxn id="1283082" idx="0"/>
            <a:endCxn id="1283103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3105" name="AutoShape 33"/>
          <p:cNvCxnSpPr>
            <a:cxnSpLocks noChangeShapeType="1"/>
            <a:stCxn id="1283083" idx="0"/>
            <a:endCxn id="1283103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83106" name="Line 34"/>
          <p:cNvSpPr>
            <a:spLocks noChangeShapeType="1"/>
          </p:cNvSpPr>
          <p:nvPr/>
        </p:nvSpPr>
        <p:spPr bwMode="auto">
          <a:xfrm flipH="1">
            <a:off x="762000" y="5181600"/>
            <a:ext cx="3810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AC9F-0563-469F-A4B6-8C32EC61F765}" type="slidenum">
              <a:rPr lang="en-US"/>
              <a:pPr/>
              <a:t>18</a:t>
            </a:fld>
            <a:endParaRPr lang="en-US"/>
          </a:p>
        </p:txBody>
      </p:sp>
      <p:sp>
        <p:nvSpPr>
          <p:cNvPr id="128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(5)</a:t>
            </a:r>
          </a:p>
        </p:txBody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752600"/>
            <a:ext cx="7773987" cy="684213"/>
          </a:xfrm>
        </p:spPr>
        <p:txBody>
          <a:bodyPr/>
          <a:lstStyle/>
          <a:p>
            <a:r>
              <a:rPr lang="en-US"/>
              <a:t>Recursive call, base case</a:t>
            </a:r>
          </a:p>
        </p:txBody>
      </p:sp>
      <p:cxnSp>
        <p:nvCxnSpPr>
          <p:cNvPr id="1285124" name="AutoShape 4"/>
          <p:cNvCxnSpPr>
            <a:cxnSpLocks noChangeShapeType="1"/>
            <a:stCxn id="1285132" idx="0"/>
            <a:endCxn id="1285130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5125" name="AutoShape 5"/>
          <p:cNvCxnSpPr>
            <a:cxnSpLocks noChangeShapeType="1"/>
            <a:stCxn id="1285133" idx="0"/>
            <a:endCxn id="1285130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5126" name="AutoShape 6"/>
          <p:cNvCxnSpPr>
            <a:cxnSpLocks noChangeShapeType="1"/>
            <a:stCxn id="1285136" idx="0"/>
            <a:endCxn id="1285132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5127" name="AutoShape 7"/>
          <p:cNvCxnSpPr>
            <a:cxnSpLocks noChangeShapeType="1"/>
            <a:stCxn id="1285138" idx="0"/>
            <a:endCxn id="1285133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5128" name="AutoShape 8"/>
          <p:cNvCxnSpPr>
            <a:cxnSpLocks noChangeShapeType="1"/>
            <a:stCxn id="1285132" idx="2"/>
            <a:endCxn id="1285137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5129" name="AutoShape 9"/>
          <p:cNvCxnSpPr>
            <a:cxnSpLocks noChangeShapeType="1"/>
            <a:stCxn id="1285133" idx="2"/>
            <a:endCxn id="1285139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85130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 7  2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9  4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2  4  7  9</a:t>
            </a:r>
          </a:p>
        </p:txBody>
      </p:sp>
      <p:sp>
        <p:nvSpPr>
          <p:cNvPr id="1285131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3  8  6  1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1  3  8  6</a:t>
            </a:r>
          </a:p>
        </p:txBody>
      </p:sp>
      <p:sp>
        <p:nvSpPr>
          <p:cNvPr id="1285132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2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2  7</a:t>
            </a:r>
          </a:p>
        </p:txBody>
      </p:sp>
      <p:sp>
        <p:nvSpPr>
          <p:cNvPr id="1285133" name="AutoShape 13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9  4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4  9</a:t>
            </a:r>
          </a:p>
        </p:txBody>
      </p:sp>
      <p:sp>
        <p:nvSpPr>
          <p:cNvPr id="1285134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3  8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3  8</a:t>
            </a:r>
          </a:p>
        </p:txBody>
      </p:sp>
      <p:sp>
        <p:nvSpPr>
          <p:cNvPr id="1285135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6  1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1  6</a:t>
            </a:r>
          </a:p>
        </p:txBody>
      </p:sp>
      <p:sp>
        <p:nvSpPr>
          <p:cNvPr id="1285136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1285137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2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1285138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9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9</a:t>
            </a:r>
          </a:p>
        </p:txBody>
      </p:sp>
      <p:sp>
        <p:nvSpPr>
          <p:cNvPr id="1285139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4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4</a:t>
            </a:r>
          </a:p>
        </p:txBody>
      </p:sp>
      <p:sp>
        <p:nvSpPr>
          <p:cNvPr id="1285140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3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3</a:t>
            </a:r>
          </a:p>
        </p:txBody>
      </p:sp>
      <p:sp>
        <p:nvSpPr>
          <p:cNvPr id="1285141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8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8</a:t>
            </a:r>
          </a:p>
        </p:txBody>
      </p:sp>
      <p:sp>
        <p:nvSpPr>
          <p:cNvPr id="1285142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6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6</a:t>
            </a:r>
          </a:p>
        </p:txBody>
      </p:sp>
      <p:sp>
        <p:nvSpPr>
          <p:cNvPr id="1285143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1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1</a:t>
            </a:r>
          </a:p>
        </p:txBody>
      </p:sp>
      <p:cxnSp>
        <p:nvCxnSpPr>
          <p:cNvPr id="1285144" name="AutoShape 24"/>
          <p:cNvCxnSpPr>
            <a:cxnSpLocks noChangeShapeType="1"/>
            <a:stCxn id="1285134" idx="0"/>
            <a:endCxn id="1285131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5145" name="AutoShape 25"/>
          <p:cNvCxnSpPr>
            <a:cxnSpLocks noChangeShapeType="1"/>
            <a:stCxn id="1285135" idx="0"/>
            <a:endCxn id="1285131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5146" name="AutoShape 26"/>
          <p:cNvCxnSpPr>
            <a:cxnSpLocks noChangeShapeType="1"/>
            <a:stCxn id="1285140" idx="0"/>
            <a:endCxn id="1285134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5147" name="AutoShape 27"/>
          <p:cNvCxnSpPr>
            <a:cxnSpLocks noChangeShapeType="1"/>
            <a:stCxn id="1285142" idx="0"/>
            <a:endCxn id="1285135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5148" name="AutoShape 28"/>
          <p:cNvCxnSpPr>
            <a:cxnSpLocks noChangeShapeType="1"/>
            <a:stCxn id="1285134" idx="2"/>
            <a:endCxn id="1285141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5149" name="AutoShape 29"/>
          <p:cNvCxnSpPr>
            <a:cxnSpLocks noChangeShapeType="1"/>
            <a:stCxn id="1285135" idx="2"/>
            <a:endCxn id="1285143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85150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7  2  9  4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3  8  6  1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</a:rPr>
              <a:t> 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1285151" name="AutoShape 31"/>
          <p:cNvCxnSpPr>
            <a:cxnSpLocks noChangeShapeType="1"/>
            <a:stCxn id="1285130" idx="0"/>
            <a:endCxn id="1285150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5152" name="AutoShape 32"/>
          <p:cNvCxnSpPr>
            <a:cxnSpLocks noChangeShapeType="1"/>
            <a:stCxn id="1285131" idx="0"/>
            <a:endCxn id="1285150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85153" name="Line 33"/>
          <p:cNvSpPr>
            <a:spLocks noChangeShapeType="1"/>
          </p:cNvSpPr>
          <p:nvPr/>
        </p:nvSpPr>
        <p:spPr bwMode="auto">
          <a:xfrm>
            <a:off x="1752600" y="5181600"/>
            <a:ext cx="3810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A4AE-3182-4A33-9412-5A9E294306BD}" type="slidenum">
              <a:rPr lang="en-US"/>
              <a:pPr/>
              <a:t>19</a:t>
            </a:fld>
            <a:endParaRPr lang="en-US"/>
          </a:p>
        </p:txBody>
      </p:sp>
      <p:sp>
        <p:nvSpPr>
          <p:cNvPr id="128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(6)</a:t>
            </a:r>
          </a:p>
        </p:txBody>
      </p:sp>
      <p:sp>
        <p:nvSpPr>
          <p:cNvPr id="128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676400"/>
            <a:ext cx="7773987" cy="760413"/>
          </a:xfrm>
        </p:spPr>
        <p:txBody>
          <a:bodyPr/>
          <a:lstStyle/>
          <a:p>
            <a:r>
              <a:rPr lang="en-US"/>
              <a:t>Merge</a:t>
            </a:r>
          </a:p>
        </p:txBody>
      </p:sp>
      <p:cxnSp>
        <p:nvCxnSpPr>
          <p:cNvPr id="1287172" name="AutoShape 4"/>
          <p:cNvCxnSpPr>
            <a:cxnSpLocks noChangeShapeType="1"/>
            <a:stCxn id="1287180" idx="0"/>
            <a:endCxn id="1287178" idx="2"/>
          </p:cNvCxnSpPr>
          <p:nvPr/>
        </p:nvCxnSpPr>
        <p:spPr bwMode="auto">
          <a:xfrm flipV="1">
            <a:off x="1447800" y="4054475"/>
            <a:ext cx="105727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7173" name="AutoShape 5"/>
          <p:cNvCxnSpPr>
            <a:cxnSpLocks noChangeShapeType="1"/>
            <a:stCxn id="1287181" idx="0"/>
            <a:endCxn id="1287178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7174" name="AutoShape 6"/>
          <p:cNvCxnSpPr>
            <a:cxnSpLocks noChangeShapeType="1"/>
            <a:stCxn id="1287184" idx="0"/>
            <a:endCxn id="1287180" idx="2"/>
          </p:cNvCxnSpPr>
          <p:nvPr/>
        </p:nvCxnSpPr>
        <p:spPr bwMode="auto">
          <a:xfrm flipV="1">
            <a:off x="969963" y="5089525"/>
            <a:ext cx="47783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7175" name="AutoShape 7"/>
          <p:cNvCxnSpPr>
            <a:cxnSpLocks noChangeShapeType="1"/>
            <a:stCxn id="1287186" idx="0"/>
            <a:endCxn id="1287181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7176" name="AutoShape 8"/>
          <p:cNvCxnSpPr>
            <a:cxnSpLocks noChangeShapeType="1"/>
            <a:stCxn id="1287180" idx="2"/>
            <a:endCxn id="1287185" idx="0"/>
          </p:cNvCxnSpPr>
          <p:nvPr/>
        </p:nvCxnSpPr>
        <p:spPr bwMode="auto">
          <a:xfrm>
            <a:off x="1447800" y="5089525"/>
            <a:ext cx="4953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7177" name="AutoShape 9"/>
          <p:cNvCxnSpPr>
            <a:cxnSpLocks noChangeShapeType="1"/>
            <a:stCxn id="1287181" idx="2"/>
            <a:endCxn id="1287187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87178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 7  2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9  4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2  4  7  9</a:t>
            </a:r>
          </a:p>
        </p:txBody>
      </p:sp>
      <p:sp>
        <p:nvSpPr>
          <p:cNvPr id="1287179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3  8  6  1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1  3  8  6</a:t>
            </a:r>
          </a:p>
        </p:txBody>
      </p:sp>
      <p:sp>
        <p:nvSpPr>
          <p:cNvPr id="1287180" name="AutoShape 12"/>
          <p:cNvSpPr>
            <a:spLocks noChangeArrowheads="1"/>
          </p:cNvSpPr>
          <p:nvPr/>
        </p:nvSpPr>
        <p:spPr bwMode="auto">
          <a:xfrm>
            <a:off x="685800" y="4643438"/>
            <a:ext cx="1524000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2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2  7</a:t>
            </a:r>
          </a:p>
        </p:txBody>
      </p:sp>
      <p:sp>
        <p:nvSpPr>
          <p:cNvPr id="1287181" name="AutoShape 13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9  4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4  9</a:t>
            </a:r>
          </a:p>
        </p:txBody>
      </p:sp>
      <p:sp>
        <p:nvSpPr>
          <p:cNvPr id="1287182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3  8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3  8</a:t>
            </a:r>
          </a:p>
        </p:txBody>
      </p:sp>
      <p:sp>
        <p:nvSpPr>
          <p:cNvPr id="1287183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6  1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1  6</a:t>
            </a:r>
          </a:p>
        </p:txBody>
      </p:sp>
      <p:sp>
        <p:nvSpPr>
          <p:cNvPr id="1287184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1287185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2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1287186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9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9</a:t>
            </a:r>
          </a:p>
        </p:txBody>
      </p:sp>
      <p:sp>
        <p:nvSpPr>
          <p:cNvPr id="1287187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4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4</a:t>
            </a:r>
          </a:p>
        </p:txBody>
      </p:sp>
      <p:sp>
        <p:nvSpPr>
          <p:cNvPr id="1287188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3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3</a:t>
            </a:r>
          </a:p>
        </p:txBody>
      </p:sp>
      <p:sp>
        <p:nvSpPr>
          <p:cNvPr id="1287189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8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8</a:t>
            </a:r>
          </a:p>
        </p:txBody>
      </p:sp>
      <p:sp>
        <p:nvSpPr>
          <p:cNvPr id="1287190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6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6</a:t>
            </a:r>
          </a:p>
        </p:txBody>
      </p:sp>
      <p:sp>
        <p:nvSpPr>
          <p:cNvPr id="1287191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1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1</a:t>
            </a:r>
          </a:p>
        </p:txBody>
      </p:sp>
      <p:cxnSp>
        <p:nvCxnSpPr>
          <p:cNvPr id="1287192" name="AutoShape 24"/>
          <p:cNvCxnSpPr>
            <a:cxnSpLocks noChangeShapeType="1"/>
            <a:stCxn id="1287182" idx="0"/>
            <a:endCxn id="1287179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7193" name="AutoShape 25"/>
          <p:cNvCxnSpPr>
            <a:cxnSpLocks noChangeShapeType="1"/>
            <a:stCxn id="1287183" idx="0"/>
            <a:endCxn id="1287179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7194" name="AutoShape 26"/>
          <p:cNvCxnSpPr>
            <a:cxnSpLocks noChangeShapeType="1"/>
            <a:stCxn id="1287188" idx="0"/>
            <a:endCxn id="1287182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7195" name="AutoShape 27"/>
          <p:cNvCxnSpPr>
            <a:cxnSpLocks noChangeShapeType="1"/>
            <a:stCxn id="1287190" idx="0"/>
            <a:endCxn id="1287183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7196" name="AutoShape 28"/>
          <p:cNvCxnSpPr>
            <a:cxnSpLocks noChangeShapeType="1"/>
            <a:stCxn id="1287182" idx="2"/>
            <a:endCxn id="1287189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7197" name="AutoShape 29"/>
          <p:cNvCxnSpPr>
            <a:cxnSpLocks noChangeShapeType="1"/>
            <a:stCxn id="1287183" idx="2"/>
            <a:endCxn id="1287191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87198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7  2  9  4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3  8  6  1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</a:rPr>
              <a:t> 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1287199" name="AutoShape 31"/>
          <p:cNvCxnSpPr>
            <a:cxnSpLocks noChangeShapeType="1"/>
            <a:stCxn id="1287178" idx="0"/>
            <a:endCxn id="1287198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7200" name="AutoShape 32"/>
          <p:cNvCxnSpPr>
            <a:cxnSpLocks noChangeShapeType="1"/>
            <a:stCxn id="1287179" idx="0"/>
            <a:endCxn id="1287198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87201" name="Line 33"/>
          <p:cNvSpPr>
            <a:spLocks noChangeShapeType="1"/>
          </p:cNvSpPr>
          <p:nvPr/>
        </p:nvSpPr>
        <p:spPr bwMode="auto">
          <a:xfrm flipH="1">
            <a:off x="7620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7202" name="Line 34"/>
          <p:cNvSpPr>
            <a:spLocks noChangeShapeType="1"/>
          </p:cNvSpPr>
          <p:nvPr/>
        </p:nvSpPr>
        <p:spPr bwMode="auto">
          <a:xfrm>
            <a:off x="17526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D8E-4F4A-4337-9FA1-8A0489D6C008}" type="slidenum">
              <a:rPr lang="en-US"/>
              <a:pPr/>
              <a:t>2</a:t>
            </a:fld>
            <a:endParaRPr lang="en-US"/>
          </a:p>
        </p:txBody>
      </p:sp>
      <p:sp>
        <p:nvSpPr>
          <p:cNvPr id="126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US" dirty="0">
              <a:cs typeface="Tahoma" pitchFamily="34" charset="0"/>
            </a:endParaRPr>
          </a:p>
        </p:txBody>
      </p:sp>
      <p:sp>
        <p:nvSpPr>
          <p:cNvPr id="1268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239000" cy="4419600"/>
          </a:xfrm>
        </p:spPr>
        <p:txBody>
          <a:bodyPr/>
          <a:lstStyle/>
          <a:p>
            <a:r>
              <a:rPr lang="en-US" dirty="0"/>
              <a:t>Merge-sort</a:t>
            </a:r>
          </a:p>
          <a:p>
            <a:r>
              <a:rPr lang="en-US" dirty="0"/>
              <a:t>Quick-sort</a:t>
            </a:r>
          </a:p>
          <a:p>
            <a:r>
              <a:rPr lang="en-US" dirty="0"/>
              <a:t>A lower bound on sort</a:t>
            </a:r>
          </a:p>
          <a:p>
            <a:r>
              <a:rPr lang="en-US" dirty="0"/>
              <a:t>Bucket-sort and Radix sort</a:t>
            </a:r>
          </a:p>
          <a:p>
            <a:r>
              <a:rPr lang="en-US" dirty="0"/>
              <a:t>Selection</a:t>
            </a:r>
          </a:p>
          <a:p>
            <a:r>
              <a:rPr lang="en-US" dirty="0"/>
              <a:t>Sets and Unions 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410464"/>
            <a:ext cx="3203838" cy="239978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600A8-043D-46F8-873C-B3D866D18BB1}" type="slidenum">
              <a:rPr lang="en-US"/>
              <a:pPr/>
              <a:t>20</a:t>
            </a:fld>
            <a:endParaRPr lang="en-US"/>
          </a:p>
        </p:txBody>
      </p:sp>
      <p:sp>
        <p:nvSpPr>
          <p:cNvPr id="128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(7) </a:t>
            </a:r>
          </a:p>
        </p:txBody>
      </p:sp>
      <p:sp>
        <p:nvSpPr>
          <p:cNvPr id="128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676400"/>
            <a:ext cx="7773987" cy="685800"/>
          </a:xfrm>
        </p:spPr>
        <p:txBody>
          <a:bodyPr/>
          <a:lstStyle/>
          <a:p>
            <a:r>
              <a:rPr lang="en-US"/>
              <a:t>Recursive call, …, base case, merge</a:t>
            </a:r>
          </a:p>
        </p:txBody>
      </p:sp>
      <p:cxnSp>
        <p:nvCxnSpPr>
          <p:cNvPr id="1289220" name="AutoShape 4"/>
          <p:cNvCxnSpPr>
            <a:cxnSpLocks noChangeShapeType="1"/>
            <a:stCxn id="1289228" idx="0"/>
            <a:endCxn id="1289226" idx="2"/>
          </p:cNvCxnSpPr>
          <p:nvPr/>
        </p:nvCxnSpPr>
        <p:spPr bwMode="auto">
          <a:xfrm flipV="1">
            <a:off x="1447800" y="4054475"/>
            <a:ext cx="10572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9221" name="AutoShape 5"/>
          <p:cNvCxnSpPr>
            <a:cxnSpLocks noChangeShapeType="1"/>
            <a:stCxn id="1289229" idx="0"/>
            <a:endCxn id="1289226" idx="2"/>
          </p:cNvCxnSpPr>
          <p:nvPr/>
        </p:nvCxnSpPr>
        <p:spPr bwMode="auto">
          <a:xfrm flipH="1" flipV="1">
            <a:off x="2505075" y="4054475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9222" name="AutoShape 6"/>
          <p:cNvCxnSpPr>
            <a:cxnSpLocks noChangeShapeType="1"/>
            <a:stCxn id="1289232" idx="0"/>
            <a:endCxn id="1289228" idx="2"/>
          </p:cNvCxnSpPr>
          <p:nvPr/>
        </p:nvCxnSpPr>
        <p:spPr bwMode="auto">
          <a:xfrm flipV="1">
            <a:off x="969963" y="5080000"/>
            <a:ext cx="47783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9223" name="AutoShape 7"/>
          <p:cNvCxnSpPr>
            <a:cxnSpLocks noChangeShapeType="1"/>
            <a:endCxn id="1289229" idx="2"/>
          </p:cNvCxnSpPr>
          <p:nvPr/>
        </p:nvCxnSpPr>
        <p:spPr bwMode="auto">
          <a:xfrm flipV="1">
            <a:off x="3092450" y="5089525"/>
            <a:ext cx="4794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9224" name="AutoShape 8"/>
          <p:cNvCxnSpPr>
            <a:cxnSpLocks noChangeShapeType="1"/>
            <a:stCxn id="1289228" idx="2"/>
            <a:endCxn id="1289233" idx="0"/>
          </p:cNvCxnSpPr>
          <p:nvPr/>
        </p:nvCxnSpPr>
        <p:spPr bwMode="auto">
          <a:xfrm>
            <a:off x="1447800" y="5080000"/>
            <a:ext cx="4953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9225" name="AutoShape 9"/>
          <p:cNvCxnSpPr>
            <a:cxnSpLocks noChangeShapeType="1"/>
            <a:stCxn id="1289229" idx="2"/>
          </p:cNvCxnSpPr>
          <p:nvPr/>
        </p:nvCxnSpPr>
        <p:spPr bwMode="auto">
          <a:xfrm>
            <a:off x="3571875" y="5089525"/>
            <a:ext cx="5048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89226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 7  2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9  4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2  4  7  9</a:t>
            </a:r>
          </a:p>
        </p:txBody>
      </p:sp>
      <p:sp>
        <p:nvSpPr>
          <p:cNvPr id="1289227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3  8  6  1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1  3  8  6</a:t>
            </a:r>
          </a:p>
        </p:txBody>
      </p:sp>
      <p:sp>
        <p:nvSpPr>
          <p:cNvPr id="1289228" name="AutoShape 12"/>
          <p:cNvSpPr>
            <a:spLocks noChangeArrowheads="1"/>
          </p:cNvSpPr>
          <p:nvPr/>
        </p:nvSpPr>
        <p:spPr bwMode="auto">
          <a:xfrm>
            <a:off x="685800" y="4643438"/>
            <a:ext cx="1524000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2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2  7</a:t>
            </a:r>
          </a:p>
        </p:txBody>
      </p:sp>
      <p:sp>
        <p:nvSpPr>
          <p:cNvPr id="1289229" name="AutoShape 13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9  4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  4  9</a:t>
            </a:r>
          </a:p>
        </p:txBody>
      </p:sp>
      <p:sp>
        <p:nvSpPr>
          <p:cNvPr id="1289230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3  8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3  8</a:t>
            </a:r>
          </a:p>
        </p:txBody>
      </p:sp>
      <p:sp>
        <p:nvSpPr>
          <p:cNvPr id="1289231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6  1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1  6</a:t>
            </a:r>
          </a:p>
        </p:txBody>
      </p:sp>
      <p:sp>
        <p:nvSpPr>
          <p:cNvPr id="1289232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1289233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2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1289234" name="AutoShape 18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3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3</a:t>
            </a:r>
          </a:p>
        </p:txBody>
      </p:sp>
      <p:sp>
        <p:nvSpPr>
          <p:cNvPr id="1289235" name="AutoShape 19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8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8</a:t>
            </a:r>
          </a:p>
        </p:txBody>
      </p:sp>
      <p:sp>
        <p:nvSpPr>
          <p:cNvPr id="1289236" name="AutoShape 20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6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6</a:t>
            </a:r>
          </a:p>
        </p:txBody>
      </p:sp>
      <p:sp>
        <p:nvSpPr>
          <p:cNvPr id="1289237" name="AutoShape 21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1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1</a:t>
            </a:r>
          </a:p>
        </p:txBody>
      </p:sp>
      <p:cxnSp>
        <p:nvCxnSpPr>
          <p:cNvPr id="1289238" name="AutoShape 22"/>
          <p:cNvCxnSpPr>
            <a:cxnSpLocks noChangeShapeType="1"/>
            <a:stCxn id="1289230" idx="0"/>
            <a:endCxn id="1289227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9239" name="AutoShape 23"/>
          <p:cNvCxnSpPr>
            <a:cxnSpLocks noChangeShapeType="1"/>
            <a:stCxn id="1289231" idx="0"/>
            <a:endCxn id="1289227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9240" name="AutoShape 24"/>
          <p:cNvCxnSpPr>
            <a:cxnSpLocks noChangeShapeType="1"/>
            <a:stCxn id="1289234" idx="0"/>
            <a:endCxn id="1289230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9241" name="AutoShape 25"/>
          <p:cNvCxnSpPr>
            <a:cxnSpLocks noChangeShapeType="1"/>
            <a:stCxn id="1289236" idx="0"/>
            <a:endCxn id="1289231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9242" name="AutoShape 26"/>
          <p:cNvCxnSpPr>
            <a:cxnSpLocks noChangeShapeType="1"/>
            <a:stCxn id="1289230" idx="2"/>
            <a:endCxn id="1289235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9243" name="AutoShape 27"/>
          <p:cNvCxnSpPr>
            <a:cxnSpLocks noChangeShapeType="1"/>
            <a:stCxn id="1289231" idx="2"/>
            <a:endCxn id="1289237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89244" name="AutoShape 28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7  2  9  4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3  8  6  1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</a:rPr>
              <a:t> 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1289245" name="AutoShape 29"/>
          <p:cNvCxnSpPr>
            <a:cxnSpLocks noChangeShapeType="1"/>
            <a:stCxn id="1289226" idx="0"/>
            <a:endCxn id="1289244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9246" name="AutoShape 30"/>
          <p:cNvCxnSpPr>
            <a:cxnSpLocks noChangeShapeType="1"/>
            <a:stCxn id="1289227" idx="0"/>
            <a:endCxn id="1289244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89247" name="Line 31"/>
          <p:cNvSpPr>
            <a:spLocks noChangeShapeType="1"/>
          </p:cNvSpPr>
          <p:nvPr/>
        </p:nvSpPr>
        <p:spPr bwMode="auto">
          <a:xfrm flipH="1">
            <a:off x="28956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9248" name="Line 32"/>
          <p:cNvSpPr>
            <a:spLocks noChangeShapeType="1"/>
          </p:cNvSpPr>
          <p:nvPr/>
        </p:nvSpPr>
        <p:spPr bwMode="auto">
          <a:xfrm>
            <a:off x="38862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9249" name="AutoShape 33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9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9</a:t>
            </a:r>
          </a:p>
        </p:txBody>
      </p:sp>
      <p:sp>
        <p:nvSpPr>
          <p:cNvPr id="1289250" name="AutoShape 34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4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 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CB6A-C43C-4E66-B4EB-8669BEDFB0A1}" type="slidenum">
              <a:rPr lang="en-US"/>
              <a:pPr/>
              <a:t>21</a:t>
            </a:fld>
            <a:endParaRPr lang="en-US"/>
          </a:p>
        </p:txBody>
      </p:sp>
      <p:sp>
        <p:nvSpPr>
          <p:cNvPr id="129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(8)</a:t>
            </a:r>
          </a:p>
        </p:txBody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676400"/>
            <a:ext cx="7773987" cy="685800"/>
          </a:xfrm>
        </p:spPr>
        <p:txBody>
          <a:bodyPr/>
          <a:lstStyle/>
          <a:p>
            <a:r>
              <a:rPr lang="en-US"/>
              <a:t>Merge</a:t>
            </a:r>
          </a:p>
        </p:txBody>
      </p:sp>
      <p:cxnSp>
        <p:nvCxnSpPr>
          <p:cNvPr id="1291268" name="AutoShape 4"/>
          <p:cNvCxnSpPr>
            <a:cxnSpLocks noChangeShapeType="1"/>
            <a:stCxn id="1291276" idx="0"/>
            <a:endCxn id="1291274" idx="2"/>
          </p:cNvCxnSpPr>
          <p:nvPr/>
        </p:nvCxnSpPr>
        <p:spPr bwMode="auto">
          <a:xfrm flipV="1">
            <a:off x="14366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1269" name="AutoShape 5"/>
          <p:cNvCxnSpPr>
            <a:cxnSpLocks noChangeShapeType="1"/>
            <a:stCxn id="1291277" idx="0"/>
            <a:endCxn id="1291274" idx="2"/>
          </p:cNvCxnSpPr>
          <p:nvPr/>
        </p:nvCxnSpPr>
        <p:spPr bwMode="auto">
          <a:xfrm flipH="1" flipV="1">
            <a:off x="2505075" y="4064000"/>
            <a:ext cx="109855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1270" name="AutoShape 6"/>
          <p:cNvCxnSpPr>
            <a:cxnSpLocks noChangeShapeType="1"/>
            <a:stCxn id="1291280" idx="0"/>
            <a:endCxn id="1291276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1271" name="AutoShape 7"/>
          <p:cNvCxnSpPr>
            <a:cxnSpLocks noChangeShapeType="1"/>
            <a:stCxn id="1291282" idx="0"/>
            <a:endCxn id="1291277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1272" name="AutoShape 8"/>
          <p:cNvCxnSpPr>
            <a:cxnSpLocks noChangeShapeType="1"/>
            <a:stCxn id="1291276" idx="2"/>
            <a:endCxn id="1291281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1273" name="AutoShape 9"/>
          <p:cNvCxnSpPr>
            <a:cxnSpLocks noChangeShapeType="1"/>
            <a:stCxn id="1291277" idx="2"/>
            <a:endCxn id="1291283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91274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 7  2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9  4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2  4  7  9</a:t>
            </a:r>
          </a:p>
        </p:txBody>
      </p:sp>
      <p:sp>
        <p:nvSpPr>
          <p:cNvPr id="1291275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3  8  6  1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1  3  8  6</a:t>
            </a:r>
          </a:p>
        </p:txBody>
      </p:sp>
      <p:sp>
        <p:nvSpPr>
          <p:cNvPr id="1291276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2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2  7</a:t>
            </a:r>
          </a:p>
        </p:txBody>
      </p:sp>
      <p:sp>
        <p:nvSpPr>
          <p:cNvPr id="1291277" name="AutoShape 13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9  4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 4  9</a:t>
            </a:r>
          </a:p>
        </p:txBody>
      </p:sp>
      <p:sp>
        <p:nvSpPr>
          <p:cNvPr id="1291278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3  8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3  8</a:t>
            </a:r>
          </a:p>
        </p:txBody>
      </p:sp>
      <p:sp>
        <p:nvSpPr>
          <p:cNvPr id="1291279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6  1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1  6</a:t>
            </a:r>
          </a:p>
        </p:txBody>
      </p:sp>
      <p:sp>
        <p:nvSpPr>
          <p:cNvPr id="1291280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1291281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2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1291282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9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9</a:t>
            </a:r>
          </a:p>
        </p:txBody>
      </p:sp>
      <p:sp>
        <p:nvSpPr>
          <p:cNvPr id="1291283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4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 4</a:t>
            </a:r>
          </a:p>
        </p:txBody>
      </p:sp>
      <p:sp>
        <p:nvSpPr>
          <p:cNvPr id="1291284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3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3</a:t>
            </a:r>
          </a:p>
        </p:txBody>
      </p:sp>
      <p:sp>
        <p:nvSpPr>
          <p:cNvPr id="1291285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8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8</a:t>
            </a:r>
          </a:p>
        </p:txBody>
      </p:sp>
      <p:sp>
        <p:nvSpPr>
          <p:cNvPr id="1291286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6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6</a:t>
            </a:r>
          </a:p>
        </p:txBody>
      </p:sp>
      <p:sp>
        <p:nvSpPr>
          <p:cNvPr id="1291287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1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1</a:t>
            </a:r>
          </a:p>
        </p:txBody>
      </p:sp>
      <p:cxnSp>
        <p:nvCxnSpPr>
          <p:cNvPr id="1291288" name="AutoShape 24"/>
          <p:cNvCxnSpPr>
            <a:cxnSpLocks noChangeShapeType="1"/>
            <a:stCxn id="1291278" idx="0"/>
            <a:endCxn id="1291275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1289" name="AutoShape 25"/>
          <p:cNvCxnSpPr>
            <a:cxnSpLocks noChangeShapeType="1"/>
            <a:stCxn id="1291279" idx="0"/>
            <a:endCxn id="1291275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1290" name="AutoShape 26"/>
          <p:cNvCxnSpPr>
            <a:cxnSpLocks noChangeShapeType="1"/>
            <a:stCxn id="1291284" idx="0"/>
            <a:endCxn id="1291278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1291" name="AutoShape 27"/>
          <p:cNvCxnSpPr>
            <a:cxnSpLocks noChangeShapeType="1"/>
            <a:stCxn id="1291286" idx="0"/>
            <a:endCxn id="1291279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1292" name="AutoShape 28"/>
          <p:cNvCxnSpPr>
            <a:cxnSpLocks noChangeShapeType="1"/>
            <a:stCxn id="1291278" idx="2"/>
            <a:endCxn id="1291285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1293" name="AutoShape 29"/>
          <p:cNvCxnSpPr>
            <a:cxnSpLocks noChangeShapeType="1"/>
            <a:stCxn id="1291279" idx="2"/>
            <a:endCxn id="1291287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91294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7  2  9  4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3  8  6  1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</a:rPr>
              <a:t> 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1291295" name="AutoShape 31"/>
          <p:cNvCxnSpPr>
            <a:cxnSpLocks noChangeShapeType="1"/>
            <a:stCxn id="1291274" idx="0"/>
            <a:endCxn id="1291294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1296" name="AutoShape 32"/>
          <p:cNvCxnSpPr>
            <a:cxnSpLocks noChangeShapeType="1"/>
            <a:stCxn id="1291275" idx="0"/>
            <a:endCxn id="1291294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91297" name="Line 33"/>
          <p:cNvSpPr>
            <a:spLocks noChangeShapeType="1"/>
          </p:cNvSpPr>
          <p:nvPr/>
        </p:nvSpPr>
        <p:spPr bwMode="auto">
          <a:xfrm flipH="1">
            <a:off x="11430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1298" name="Line 34"/>
          <p:cNvSpPr>
            <a:spLocks noChangeShapeType="1"/>
          </p:cNvSpPr>
          <p:nvPr/>
        </p:nvSpPr>
        <p:spPr bwMode="auto">
          <a:xfrm>
            <a:off x="3276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22BC-E281-484E-BB97-85808C9328F8}" type="slidenum">
              <a:rPr lang="en-US"/>
              <a:pPr/>
              <a:t>22</a:t>
            </a:fld>
            <a:endParaRPr lang="en-US"/>
          </a:p>
        </p:txBody>
      </p:sp>
      <p:sp>
        <p:nvSpPr>
          <p:cNvPr id="129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(9)</a:t>
            </a:r>
          </a:p>
        </p:txBody>
      </p:sp>
      <p:sp>
        <p:nvSpPr>
          <p:cNvPr id="129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752600"/>
            <a:ext cx="7773987" cy="684213"/>
          </a:xfrm>
        </p:spPr>
        <p:txBody>
          <a:bodyPr/>
          <a:lstStyle/>
          <a:p>
            <a:r>
              <a:rPr lang="en-US"/>
              <a:t>Recursive call, …, merge, merge</a:t>
            </a:r>
          </a:p>
        </p:txBody>
      </p:sp>
      <p:cxnSp>
        <p:nvCxnSpPr>
          <p:cNvPr id="1293316" name="AutoShape 4"/>
          <p:cNvCxnSpPr>
            <a:cxnSpLocks noChangeShapeType="1"/>
            <a:stCxn id="1293324" idx="0"/>
            <a:endCxn id="1293322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3317" name="AutoShape 5"/>
          <p:cNvCxnSpPr>
            <a:cxnSpLocks noChangeShapeType="1"/>
            <a:stCxn id="1293325" idx="0"/>
            <a:endCxn id="1293322" idx="2"/>
          </p:cNvCxnSpPr>
          <p:nvPr/>
        </p:nvCxnSpPr>
        <p:spPr bwMode="auto">
          <a:xfrm flipH="1" flipV="1">
            <a:off x="2505075" y="4054475"/>
            <a:ext cx="10985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3318" name="AutoShape 6"/>
          <p:cNvCxnSpPr>
            <a:cxnSpLocks noChangeShapeType="1"/>
            <a:stCxn id="1293328" idx="0"/>
            <a:endCxn id="1293324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3319" name="AutoShape 7"/>
          <p:cNvCxnSpPr>
            <a:cxnSpLocks noChangeShapeType="1"/>
            <a:stCxn id="1293330" idx="0"/>
            <a:endCxn id="1293325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3320" name="AutoShape 8"/>
          <p:cNvCxnSpPr>
            <a:cxnSpLocks noChangeShapeType="1"/>
            <a:stCxn id="1293324" idx="2"/>
            <a:endCxn id="1293329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3321" name="AutoShape 9"/>
          <p:cNvCxnSpPr>
            <a:cxnSpLocks noChangeShapeType="1"/>
            <a:stCxn id="1293325" idx="2"/>
            <a:endCxn id="1293331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93322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 7  2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9  4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2  4  7  9</a:t>
            </a:r>
          </a:p>
        </p:txBody>
      </p:sp>
      <p:sp>
        <p:nvSpPr>
          <p:cNvPr id="1293323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3  8  6  1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 1  3  6  8</a:t>
            </a:r>
          </a:p>
        </p:txBody>
      </p:sp>
      <p:sp>
        <p:nvSpPr>
          <p:cNvPr id="1293324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2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2  7</a:t>
            </a:r>
          </a:p>
        </p:txBody>
      </p:sp>
      <p:sp>
        <p:nvSpPr>
          <p:cNvPr id="1293325" name="AutoShape 13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9  4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 4  9</a:t>
            </a:r>
          </a:p>
        </p:txBody>
      </p:sp>
      <p:sp>
        <p:nvSpPr>
          <p:cNvPr id="1293326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3  8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  3  8</a:t>
            </a:r>
          </a:p>
        </p:txBody>
      </p:sp>
      <p:sp>
        <p:nvSpPr>
          <p:cNvPr id="1293327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6  1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  1  6</a:t>
            </a:r>
          </a:p>
        </p:txBody>
      </p:sp>
      <p:sp>
        <p:nvSpPr>
          <p:cNvPr id="1293328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1293329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2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1293330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9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9</a:t>
            </a:r>
          </a:p>
        </p:txBody>
      </p:sp>
      <p:sp>
        <p:nvSpPr>
          <p:cNvPr id="1293331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4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 4</a:t>
            </a:r>
          </a:p>
        </p:txBody>
      </p:sp>
      <p:sp>
        <p:nvSpPr>
          <p:cNvPr id="1293332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3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1293333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8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8</a:t>
            </a:r>
          </a:p>
        </p:txBody>
      </p:sp>
      <p:sp>
        <p:nvSpPr>
          <p:cNvPr id="1293334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6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6</a:t>
            </a:r>
          </a:p>
        </p:txBody>
      </p:sp>
      <p:sp>
        <p:nvSpPr>
          <p:cNvPr id="1293335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1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1</a:t>
            </a:r>
          </a:p>
        </p:txBody>
      </p:sp>
      <p:cxnSp>
        <p:nvCxnSpPr>
          <p:cNvPr id="1293336" name="AutoShape 24"/>
          <p:cNvCxnSpPr>
            <a:cxnSpLocks noChangeShapeType="1"/>
            <a:stCxn id="1293326" idx="0"/>
            <a:endCxn id="1293323" idx="2"/>
          </p:cNvCxnSpPr>
          <p:nvPr/>
        </p:nvCxnSpPr>
        <p:spPr bwMode="auto">
          <a:xfrm flipV="1">
            <a:off x="58562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3337" name="AutoShape 25"/>
          <p:cNvCxnSpPr>
            <a:cxnSpLocks noChangeShapeType="1"/>
            <a:stCxn id="1293327" idx="0"/>
            <a:endCxn id="1293323" idx="2"/>
          </p:cNvCxnSpPr>
          <p:nvPr/>
        </p:nvCxnSpPr>
        <p:spPr bwMode="auto">
          <a:xfrm flipH="1" flipV="1">
            <a:off x="69246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3338" name="AutoShape 26"/>
          <p:cNvCxnSpPr>
            <a:cxnSpLocks noChangeShapeType="1"/>
            <a:stCxn id="1293332" idx="0"/>
            <a:endCxn id="1293326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3339" name="AutoShape 27"/>
          <p:cNvCxnSpPr>
            <a:cxnSpLocks noChangeShapeType="1"/>
            <a:stCxn id="1293334" idx="0"/>
            <a:endCxn id="1293327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3340" name="AutoShape 28"/>
          <p:cNvCxnSpPr>
            <a:cxnSpLocks noChangeShapeType="1"/>
            <a:stCxn id="1293326" idx="2"/>
            <a:endCxn id="1293333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3341" name="AutoShape 29"/>
          <p:cNvCxnSpPr>
            <a:cxnSpLocks noChangeShapeType="1"/>
            <a:stCxn id="1293327" idx="2"/>
            <a:endCxn id="1293335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93342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7  2  9  4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3  8  6  1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</a:rPr>
              <a:t> 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1293343" name="AutoShape 31"/>
          <p:cNvCxnSpPr>
            <a:cxnSpLocks noChangeShapeType="1"/>
            <a:stCxn id="1293322" idx="0"/>
            <a:endCxn id="1293342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3344" name="AutoShape 32"/>
          <p:cNvCxnSpPr>
            <a:cxnSpLocks noChangeShapeType="1"/>
            <a:stCxn id="1293323" idx="0"/>
            <a:endCxn id="1293342" idx="2"/>
          </p:cNvCxnSpPr>
          <p:nvPr/>
        </p:nvCxnSpPr>
        <p:spPr bwMode="auto">
          <a:xfrm flipH="1" flipV="1">
            <a:off x="4724400" y="3030538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93345" name="Line 33"/>
          <p:cNvSpPr>
            <a:spLocks noChangeShapeType="1"/>
          </p:cNvSpPr>
          <p:nvPr/>
        </p:nvSpPr>
        <p:spPr bwMode="auto">
          <a:xfrm flipH="1">
            <a:off x="5562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3346" name="Line 34"/>
          <p:cNvSpPr>
            <a:spLocks noChangeShapeType="1"/>
          </p:cNvSpPr>
          <p:nvPr/>
        </p:nvSpPr>
        <p:spPr bwMode="auto">
          <a:xfrm>
            <a:off x="76962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B254-BE87-4B5C-A452-53E389D1C975}" type="slidenum">
              <a:rPr lang="en-US"/>
              <a:pPr/>
              <a:t>23</a:t>
            </a:fld>
            <a:endParaRPr lang="en-US"/>
          </a:p>
        </p:txBody>
      </p:sp>
      <p:sp>
        <p:nvSpPr>
          <p:cNvPr id="129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(10)</a:t>
            </a:r>
          </a:p>
        </p:txBody>
      </p:sp>
      <p:sp>
        <p:nvSpPr>
          <p:cNvPr id="129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676400"/>
            <a:ext cx="7773987" cy="685800"/>
          </a:xfrm>
        </p:spPr>
        <p:txBody>
          <a:bodyPr/>
          <a:lstStyle/>
          <a:p>
            <a:r>
              <a:rPr lang="en-US"/>
              <a:t>Merge</a:t>
            </a:r>
          </a:p>
        </p:txBody>
      </p:sp>
      <p:cxnSp>
        <p:nvCxnSpPr>
          <p:cNvPr id="1295364" name="AutoShape 4"/>
          <p:cNvCxnSpPr>
            <a:cxnSpLocks noChangeShapeType="1"/>
            <a:stCxn id="1295372" idx="0"/>
            <a:endCxn id="1295370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5365" name="AutoShape 5"/>
          <p:cNvCxnSpPr>
            <a:cxnSpLocks noChangeShapeType="1"/>
            <a:stCxn id="1295373" idx="0"/>
            <a:endCxn id="1295370" idx="2"/>
          </p:cNvCxnSpPr>
          <p:nvPr/>
        </p:nvCxnSpPr>
        <p:spPr bwMode="auto">
          <a:xfrm flipH="1" flipV="1">
            <a:off x="2505075" y="4054475"/>
            <a:ext cx="10985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5366" name="AutoShape 6"/>
          <p:cNvCxnSpPr>
            <a:cxnSpLocks noChangeShapeType="1"/>
            <a:stCxn id="1295376" idx="0"/>
            <a:endCxn id="1295372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5367" name="AutoShape 7"/>
          <p:cNvCxnSpPr>
            <a:cxnSpLocks noChangeShapeType="1"/>
            <a:stCxn id="1295378" idx="0"/>
            <a:endCxn id="1295373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5368" name="AutoShape 8"/>
          <p:cNvCxnSpPr>
            <a:cxnSpLocks noChangeShapeType="1"/>
            <a:stCxn id="1295372" idx="2"/>
            <a:endCxn id="1295377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5369" name="AutoShape 9"/>
          <p:cNvCxnSpPr>
            <a:cxnSpLocks noChangeShapeType="1"/>
            <a:stCxn id="1295373" idx="2"/>
            <a:endCxn id="1295379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95370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 7  2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9  4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2  4  7  9</a:t>
            </a:r>
          </a:p>
        </p:txBody>
      </p:sp>
      <p:sp>
        <p:nvSpPr>
          <p:cNvPr id="1295371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3  8  6  1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 1  3  6  8</a:t>
            </a:r>
          </a:p>
        </p:txBody>
      </p:sp>
      <p:sp>
        <p:nvSpPr>
          <p:cNvPr id="1295372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2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2  7</a:t>
            </a:r>
          </a:p>
        </p:txBody>
      </p:sp>
      <p:sp>
        <p:nvSpPr>
          <p:cNvPr id="1295373" name="AutoShape 13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9  4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 4  9</a:t>
            </a:r>
          </a:p>
        </p:txBody>
      </p:sp>
      <p:sp>
        <p:nvSpPr>
          <p:cNvPr id="1295374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3  8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  3  8</a:t>
            </a:r>
          </a:p>
        </p:txBody>
      </p:sp>
      <p:sp>
        <p:nvSpPr>
          <p:cNvPr id="1295375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6  1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  1  6</a:t>
            </a:r>
          </a:p>
        </p:txBody>
      </p:sp>
      <p:sp>
        <p:nvSpPr>
          <p:cNvPr id="1295376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1295377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2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1295378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9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9</a:t>
            </a:r>
          </a:p>
        </p:txBody>
      </p:sp>
      <p:sp>
        <p:nvSpPr>
          <p:cNvPr id="1295379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4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 4</a:t>
            </a:r>
          </a:p>
        </p:txBody>
      </p:sp>
      <p:sp>
        <p:nvSpPr>
          <p:cNvPr id="1295380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3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1295381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8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8</a:t>
            </a:r>
          </a:p>
        </p:txBody>
      </p:sp>
      <p:sp>
        <p:nvSpPr>
          <p:cNvPr id="1295382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6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6</a:t>
            </a:r>
          </a:p>
        </p:txBody>
      </p:sp>
      <p:sp>
        <p:nvSpPr>
          <p:cNvPr id="1295383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1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1</a:t>
            </a:r>
          </a:p>
        </p:txBody>
      </p:sp>
      <p:cxnSp>
        <p:nvCxnSpPr>
          <p:cNvPr id="1295384" name="AutoShape 24"/>
          <p:cNvCxnSpPr>
            <a:cxnSpLocks noChangeShapeType="1"/>
            <a:stCxn id="1295374" idx="0"/>
            <a:endCxn id="1295371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5385" name="AutoShape 25"/>
          <p:cNvCxnSpPr>
            <a:cxnSpLocks noChangeShapeType="1"/>
            <a:stCxn id="1295375" idx="0"/>
            <a:endCxn id="1295371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5386" name="AutoShape 26"/>
          <p:cNvCxnSpPr>
            <a:cxnSpLocks noChangeShapeType="1"/>
            <a:stCxn id="1295380" idx="0"/>
            <a:endCxn id="1295374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5387" name="AutoShape 27"/>
          <p:cNvCxnSpPr>
            <a:cxnSpLocks noChangeShapeType="1"/>
            <a:stCxn id="1295382" idx="0"/>
            <a:endCxn id="1295375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5388" name="AutoShape 28"/>
          <p:cNvCxnSpPr>
            <a:cxnSpLocks noChangeShapeType="1"/>
            <a:stCxn id="1295374" idx="2"/>
            <a:endCxn id="1295381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5389" name="AutoShape 29"/>
          <p:cNvCxnSpPr>
            <a:cxnSpLocks noChangeShapeType="1"/>
            <a:stCxn id="1295375" idx="2"/>
            <a:endCxn id="1295383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95390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7  2  9  4 </a:t>
            </a:r>
            <a:r>
              <a:rPr lang="en-US" b="1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>
                <a:latin typeface="Tahoma" pitchFamily="34" charset="0"/>
              </a:rPr>
              <a:t> 3  8  6  1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</a:rPr>
              <a:t> 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1295391" name="AutoShape 31"/>
          <p:cNvCxnSpPr>
            <a:cxnSpLocks noChangeShapeType="1"/>
            <a:stCxn id="1295370" idx="0"/>
            <a:endCxn id="1295390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5392" name="AutoShape 32"/>
          <p:cNvCxnSpPr>
            <a:cxnSpLocks noChangeShapeType="1"/>
            <a:stCxn id="1295371" idx="0"/>
            <a:endCxn id="1295390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95393" name="Line 33"/>
          <p:cNvSpPr>
            <a:spLocks noChangeShapeType="1"/>
          </p:cNvSpPr>
          <p:nvPr/>
        </p:nvSpPr>
        <p:spPr bwMode="auto">
          <a:xfrm flipH="1">
            <a:off x="27432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5394" name="Line 34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8A57-E3F9-474C-BF68-DEBFF85C65AE}" type="slidenum">
              <a:rPr lang="en-US"/>
              <a:pPr/>
              <a:t>24</a:t>
            </a:fld>
            <a:endParaRPr lang="en-US"/>
          </a:p>
        </p:txBody>
      </p:sp>
      <p:sp>
        <p:nvSpPr>
          <p:cNvPr id="129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Merge-Sort</a:t>
            </a:r>
          </a:p>
        </p:txBody>
      </p:sp>
      <p:sp>
        <p:nvSpPr>
          <p:cNvPr id="129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8" y="1600200"/>
            <a:ext cx="7923212" cy="2211388"/>
          </a:xfrm>
        </p:spPr>
        <p:txBody>
          <a:bodyPr/>
          <a:lstStyle/>
          <a:p>
            <a:r>
              <a:rPr lang="en-US" sz="2000" dirty="0"/>
              <a:t>The height </a:t>
            </a:r>
            <a:r>
              <a:rPr lang="en-US" sz="2000" b="1" i="1" dirty="0">
                <a:latin typeface="Times New Roman" pitchFamily="18" charset="0"/>
              </a:rPr>
              <a:t>h</a:t>
            </a:r>
            <a:r>
              <a:rPr lang="en-US" sz="2000" dirty="0"/>
              <a:t> of the merge-sort tree is </a:t>
            </a:r>
            <a:r>
              <a:rPr lang="en-US" sz="2000" b="1" i="1" dirty="0">
                <a:latin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</a:rPr>
              <a:t>(log </a:t>
            </a:r>
            <a:r>
              <a:rPr lang="en-US" sz="2000" b="1" i="1" dirty="0">
                <a:latin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)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at each recursive call one divides in half the sequence </a:t>
            </a:r>
            <a:endParaRPr lang="en-US" sz="1800" dirty="0">
              <a:latin typeface="Times New Roman" pitchFamily="18" charset="0"/>
            </a:endParaRPr>
          </a:p>
          <a:p>
            <a:r>
              <a:rPr lang="en-US" sz="2000" dirty="0"/>
              <a:t>The overall amount or work done at the nodes of depth </a:t>
            </a:r>
            <a:r>
              <a:rPr lang="en-US" sz="2000" b="1" i="1" dirty="0" err="1">
                <a:latin typeface="Times New Roman" pitchFamily="18" charset="0"/>
              </a:rPr>
              <a:t>i</a:t>
            </a:r>
            <a:r>
              <a:rPr lang="en-US" sz="2000" b="1" i="1" dirty="0">
                <a:latin typeface="Times New Roman" pitchFamily="18" charset="0"/>
              </a:rPr>
              <a:t> </a:t>
            </a:r>
            <a:r>
              <a:rPr lang="en-US" sz="2000" dirty="0"/>
              <a:t>is </a:t>
            </a:r>
            <a:r>
              <a:rPr lang="en-US" sz="2000" b="1" i="1" dirty="0">
                <a:latin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b="1" i="1" dirty="0">
                <a:latin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)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One partitions and merges </a:t>
            </a:r>
            <a:r>
              <a:rPr lang="en-US" sz="1800" dirty="0">
                <a:latin typeface="Times New Roman" pitchFamily="18" charset="0"/>
              </a:rPr>
              <a:t>2</a:t>
            </a:r>
            <a:r>
              <a:rPr lang="en-US" sz="1800" b="1" i="1" baseline="30000" dirty="0">
                <a:latin typeface="Times New Roman" pitchFamily="18" charset="0"/>
              </a:rPr>
              <a:t>i</a:t>
            </a:r>
            <a:r>
              <a:rPr lang="en-US" sz="1800" dirty="0"/>
              <a:t> sequences of size </a:t>
            </a:r>
            <a:r>
              <a:rPr lang="en-US" sz="1800" b="1" i="1" dirty="0">
                <a:latin typeface="Times New Roman" pitchFamily="18" charset="0"/>
              </a:rPr>
              <a:t>n</a:t>
            </a:r>
            <a:r>
              <a:rPr lang="en-US" sz="1800" b="1" dirty="0">
                <a:latin typeface="Symbol" pitchFamily="18" charset="2"/>
              </a:rPr>
              <a:t>/</a:t>
            </a:r>
            <a:r>
              <a:rPr lang="en-US" sz="1800" dirty="0">
                <a:latin typeface="Times New Roman" pitchFamily="18" charset="0"/>
              </a:rPr>
              <a:t>2</a:t>
            </a:r>
            <a:r>
              <a:rPr lang="en-US" sz="1800" b="1" i="1" baseline="30000" dirty="0">
                <a:latin typeface="Times New Roman" pitchFamily="18" charset="0"/>
              </a:rPr>
              <a:t>i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One makes </a:t>
            </a:r>
            <a:r>
              <a:rPr lang="en-US" sz="1800" dirty="0">
                <a:latin typeface="Times New Roman" pitchFamily="18" charset="0"/>
              </a:rPr>
              <a:t>2</a:t>
            </a:r>
            <a:r>
              <a:rPr lang="en-US" sz="1800" b="1" i="1" baseline="30000" dirty="0">
                <a:latin typeface="Times New Roman" pitchFamily="18" charset="0"/>
              </a:rPr>
              <a:t>i</a:t>
            </a:r>
            <a:r>
              <a:rPr lang="en-US" sz="1800" baseline="30000" dirty="0">
                <a:latin typeface="Symbol" pitchFamily="18" charset="2"/>
              </a:rPr>
              <a:t>+</a:t>
            </a:r>
            <a:r>
              <a:rPr lang="en-US" sz="1800" baseline="30000" dirty="0">
                <a:latin typeface="Times New Roman" pitchFamily="18" charset="0"/>
              </a:rPr>
              <a:t>1</a:t>
            </a:r>
            <a:r>
              <a:rPr lang="en-US" sz="1800" dirty="0"/>
              <a:t> recursive calls</a:t>
            </a:r>
          </a:p>
          <a:p>
            <a:r>
              <a:rPr lang="en-US" sz="2000" dirty="0"/>
              <a:t>The total running time of merge-sort is </a:t>
            </a:r>
            <a:r>
              <a:rPr lang="en-US" sz="2000" b="1" i="1" dirty="0">
                <a:latin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b="1" i="1" dirty="0">
                <a:latin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 log </a:t>
            </a:r>
            <a:r>
              <a:rPr lang="en-US" sz="2000" b="1" i="1" dirty="0">
                <a:latin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)</a:t>
            </a:r>
          </a:p>
        </p:txBody>
      </p:sp>
      <p:grpSp>
        <p:nvGrpSpPr>
          <p:cNvPr id="1297412" name="Group 4"/>
          <p:cNvGrpSpPr>
            <a:grpSpLocks/>
          </p:cNvGrpSpPr>
          <p:nvPr/>
        </p:nvGrpSpPr>
        <p:grpSpPr bwMode="auto">
          <a:xfrm>
            <a:off x="3429000" y="4391025"/>
            <a:ext cx="4191000" cy="1785938"/>
            <a:chOff x="384" y="1632"/>
            <a:chExt cx="5184" cy="2208"/>
          </a:xfrm>
        </p:grpSpPr>
        <p:cxnSp>
          <p:nvCxnSpPr>
            <p:cNvPr id="1297413" name="AutoShape 5"/>
            <p:cNvCxnSpPr>
              <a:cxnSpLocks noChangeShapeType="1"/>
              <a:stCxn id="1297422" idx="0"/>
              <a:endCxn id="1297419" idx="2"/>
            </p:cNvCxnSpPr>
            <p:nvPr/>
          </p:nvCxnSpPr>
          <p:spPr bwMode="auto">
            <a:xfrm flipV="1">
              <a:off x="905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97414" name="AutoShape 6"/>
            <p:cNvCxnSpPr>
              <a:cxnSpLocks noChangeShapeType="1"/>
              <a:stCxn id="1297423" idx="0"/>
              <a:endCxn id="1297419" idx="2"/>
            </p:cNvCxnSpPr>
            <p:nvPr/>
          </p:nvCxnSpPr>
          <p:spPr bwMode="auto">
            <a:xfrm flipH="1" flipV="1">
              <a:off x="1578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97415" name="AutoShape 7"/>
            <p:cNvCxnSpPr>
              <a:cxnSpLocks noChangeShapeType="1"/>
              <a:stCxn id="1297427" idx="0"/>
              <a:endCxn id="1297422" idx="2"/>
            </p:cNvCxnSpPr>
            <p:nvPr/>
          </p:nvCxnSpPr>
          <p:spPr bwMode="auto">
            <a:xfrm flipV="1">
              <a:off x="611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97416" name="AutoShape 8"/>
            <p:cNvCxnSpPr>
              <a:cxnSpLocks noChangeShapeType="1"/>
              <a:stCxn id="1297429" idx="0"/>
              <a:endCxn id="1297423" idx="2"/>
            </p:cNvCxnSpPr>
            <p:nvPr/>
          </p:nvCxnSpPr>
          <p:spPr bwMode="auto">
            <a:xfrm flipV="1">
              <a:off x="1948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97417" name="AutoShape 9"/>
            <p:cNvCxnSpPr>
              <a:cxnSpLocks noChangeShapeType="1"/>
              <a:stCxn id="1297422" idx="2"/>
              <a:endCxn id="1297428" idx="0"/>
            </p:cNvCxnSpPr>
            <p:nvPr/>
          </p:nvCxnSpPr>
          <p:spPr bwMode="auto">
            <a:xfrm>
              <a:off x="905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97418" name="AutoShape 10"/>
            <p:cNvCxnSpPr>
              <a:cxnSpLocks noChangeShapeType="1"/>
              <a:stCxn id="1297423" idx="2"/>
              <a:endCxn id="1297430" idx="0"/>
            </p:cNvCxnSpPr>
            <p:nvPr/>
          </p:nvCxnSpPr>
          <p:spPr bwMode="auto">
            <a:xfrm>
              <a:off x="2250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297419" name="AutoShape 11"/>
            <p:cNvSpPr>
              <a:spLocks noChangeArrowheads="1"/>
            </p:cNvSpPr>
            <p:nvPr/>
          </p:nvSpPr>
          <p:spPr bwMode="auto">
            <a:xfrm>
              <a:off x="771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chemeClr val="accent1"/>
                </a:solidFill>
                <a:latin typeface="Tahoma" pitchFamily="34" charset="0"/>
              </a:endParaRPr>
            </a:p>
          </p:txBody>
        </p:sp>
        <p:sp>
          <p:nvSpPr>
            <p:cNvPr id="1297420" name="AutoShape 12"/>
            <p:cNvSpPr>
              <a:spLocks noChangeArrowheads="1"/>
            </p:cNvSpPr>
            <p:nvPr/>
          </p:nvSpPr>
          <p:spPr bwMode="auto">
            <a:xfrm>
              <a:off x="3555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chemeClr val="accent1"/>
                </a:solidFill>
                <a:latin typeface="Tahoma" pitchFamily="34" charset="0"/>
              </a:endParaRPr>
            </a:p>
          </p:txBody>
        </p:sp>
        <p:grpSp>
          <p:nvGrpSpPr>
            <p:cNvPr id="1297421" name="Group 13"/>
            <p:cNvGrpSpPr>
              <a:grpSpLocks/>
            </p:cNvGrpSpPr>
            <p:nvPr/>
          </p:nvGrpSpPr>
          <p:grpSpPr bwMode="auto">
            <a:xfrm>
              <a:off x="468" y="2925"/>
              <a:ext cx="5037" cy="269"/>
              <a:chOff x="468" y="3168"/>
              <a:chExt cx="5037" cy="269"/>
            </a:xfrm>
          </p:grpSpPr>
          <p:sp>
            <p:nvSpPr>
              <p:cNvPr id="1297422" name="AutoShape 14"/>
              <p:cNvSpPr>
                <a:spLocks noChangeArrowheads="1"/>
              </p:cNvSpPr>
              <p:nvPr/>
            </p:nvSpPr>
            <p:spPr bwMode="auto">
              <a:xfrm>
                <a:off x="468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chemeClr val="accent1"/>
                  </a:solidFill>
                  <a:latin typeface="Tahoma" pitchFamily="34" charset="0"/>
                </a:endParaRPr>
              </a:p>
            </p:txBody>
          </p:sp>
          <p:sp>
            <p:nvSpPr>
              <p:cNvPr id="1297423" name="AutoShape 15"/>
              <p:cNvSpPr>
                <a:spLocks noChangeArrowheads="1"/>
              </p:cNvSpPr>
              <p:nvPr/>
            </p:nvSpPr>
            <p:spPr bwMode="auto">
              <a:xfrm>
                <a:off x="1779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chemeClr val="accent1"/>
                  </a:solidFill>
                  <a:latin typeface="Tahoma" pitchFamily="34" charset="0"/>
                </a:endParaRPr>
              </a:p>
            </p:txBody>
          </p:sp>
          <p:sp>
            <p:nvSpPr>
              <p:cNvPr id="1297424" name="AutoShape 16"/>
              <p:cNvSpPr>
                <a:spLocks noChangeArrowheads="1"/>
              </p:cNvSpPr>
              <p:nvPr/>
            </p:nvSpPr>
            <p:spPr bwMode="auto">
              <a:xfrm>
                <a:off x="3252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chemeClr val="accent1"/>
                  </a:solidFill>
                  <a:latin typeface="Tahoma" pitchFamily="34" charset="0"/>
                </a:endParaRPr>
              </a:p>
            </p:txBody>
          </p:sp>
          <p:sp>
            <p:nvSpPr>
              <p:cNvPr id="1297425" name="AutoShape 17"/>
              <p:cNvSpPr>
                <a:spLocks noChangeArrowheads="1"/>
              </p:cNvSpPr>
              <p:nvPr/>
            </p:nvSpPr>
            <p:spPr bwMode="auto">
              <a:xfrm>
                <a:off x="4563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chemeClr val="accent1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1297426" name="Group 18"/>
            <p:cNvGrpSpPr>
              <a:grpSpLocks/>
            </p:cNvGrpSpPr>
            <p:nvPr/>
          </p:nvGrpSpPr>
          <p:grpSpPr bwMode="auto">
            <a:xfrm>
              <a:off x="384" y="3571"/>
              <a:ext cx="5184" cy="269"/>
              <a:chOff x="384" y="3571"/>
              <a:chExt cx="5184" cy="269"/>
            </a:xfrm>
          </p:grpSpPr>
          <p:sp>
            <p:nvSpPr>
              <p:cNvPr id="1297427" name="AutoShape 19"/>
              <p:cNvSpPr>
                <a:spLocks noChangeArrowheads="1"/>
              </p:cNvSpPr>
              <p:nvPr/>
            </p:nvSpPr>
            <p:spPr bwMode="auto">
              <a:xfrm>
                <a:off x="384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1297428" name="AutoShape 20"/>
              <p:cNvSpPr>
                <a:spLocks noChangeArrowheads="1"/>
              </p:cNvSpPr>
              <p:nvPr/>
            </p:nvSpPr>
            <p:spPr bwMode="auto">
              <a:xfrm>
                <a:off x="1006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1297429" name="AutoShape 21"/>
              <p:cNvSpPr>
                <a:spLocks noChangeArrowheads="1"/>
              </p:cNvSpPr>
              <p:nvPr/>
            </p:nvSpPr>
            <p:spPr bwMode="auto">
              <a:xfrm>
                <a:off x="1725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1297430" name="AutoShape 22"/>
              <p:cNvSpPr>
                <a:spLocks noChangeArrowheads="1"/>
              </p:cNvSpPr>
              <p:nvPr/>
            </p:nvSpPr>
            <p:spPr bwMode="auto">
              <a:xfrm>
                <a:off x="2351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1297431" name="AutoShape 23"/>
              <p:cNvSpPr>
                <a:spLocks noChangeArrowheads="1"/>
              </p:cNvSpPr>
              <p:nvPr/>
            </p:nvSpPr>
            <p:spPr bwMode="auto">
              <a:xfrm>
                <a:off x="3168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1297432" name="AutoShape 24"/>
              <p:cNvSpPr>
                <a:spLocks noChangeArrowheads="1"/>
              </p:cNvSpPr>
              <p:nvPr/>
            </p:nvSpPr>
            <p:spPr bwMode="auto">
              <a:xfrm>
                <a:off x="3790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1297433" name="AutoShape 25"/>
              <p:cNvSpPr>
                <a:spLocks noChangeArrowheads="1"/>
              </p:cNvSpPr>
              <p:nvPr/>
            </p:nvSpPr>
            <p:spPr bwMode="auto">
              <a:xfrm>
                <a:off x="4509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1297434" name="AutoShape 26"/>
              <p:cNvSpPr>
                <a:spLocks noChangeArrowheads="1"/>
              </p:cNvSpPr>
              <p:nvPr/>
            </p:nvSpPr>
            <p:spPr bwMode="auto">
              <a:xfrm>
                <a:off x="5135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chemeClr val="folHlink"/>
                  </a:solidFill>
                  <a:latin typeface="Tahoma" pitchFamily="34" charset="0"/>
                </a:endParaRPr>
              </a:p>
            </p:txBody>
          </p:sp>
        </p:grpSp>
        <p:cxnSp>
          <p:nvCxnSpPr>
            <p:cNvPr id="1297435" name="AutoShape 27"/>
            <p:cNvCxnSpPr>
              <a:cxnSpLocks noChangeShapeType="1"/>
              <a:stCxn id="1297424" idx="0"/>
              <a:endCxn id="1297420" idx="2"/>
            </p:cNvCxnSpPr>
            <p:nvPr/>
          </p:nvCxnSpPr>
          <p:spPr bwMode="auto">
            <a:xfrm flipV="1">
              <a:off x="3689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97436" name="AutoShape 28"/>
            <p:cNvCxnSpPr>
              <a:cxnSpLocks noChangeShapeType="1"/>
              <a:stCxn id="1297425" idx="0"/>
              <a:endCxn id="1297420" idx="2"/>
            </p:cNvCxnSpPr>
            <p:nvPr/>
          </p:nvCxnSpPr>
          <p:spPr bwMode="auto">
            <a:xfrm flipH="1" flipV="1">
              <a:off x="4362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97437" name="AutoShape 29"/>
            <p:cNvCxnSpPr>
              <a:cxnSpLocks noChangeShapeType="1"/>
              <a:stCxn id="1297431" idx="0"/>
              <a:endCxn id="1297424" idx="2"/>
            </p:cNvCxnSpPr>
            <p:nvPr/>
          </p:nvCxnSpPr>
          <p:spPr bwMode="auto">
            <a:xfrm flipV="1">
              <a:off x="3395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97438" name="AutoShape 30"/>
            <p:cNvCxnSpPr>
              <a:cxnSpLocks noChangeShapeType="1"/>
              <a:stCxn id="1297433" idx="0"/>
              <a:endCxn id="1297425" idx="2"/>
            </p:cNvCxnSpPr>
            <p:nvPr/>
          </p:nvCxnSpPr>
          <p:spPr bwMode="auto">
            <a:xfrm flipV="1">
              <a:off x="4732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97439" name="AutoShape 31"/>
            <p:cNvCxnSpPr>
              <a:cxnSpLocks noChangeShapeType="1"/>
              <a:stCxn id="1297424" idx="2"/>
              <a:endCxn id="1297432" idx="0"/>
            </p:cNvCxnSpPr>
            <p:nvPr/>
          </p:nvCxnSpPr>
          <p:spPr bwMode="auto">
            <a:xfrm>
              <a:off x="3689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97440" name="AutoShape 32"/>
            <p:cNvCxnSpPr>
              <a:cxnSpLocks noChangeShapeType="1"/>
              <a:stCxn id="1297425" idx="2"/>
              <a:endCxn id="1297434" idx="0"/>
            </p:cNvCxnSpPr>
            <p:nvPr/>
          </p:nvCxnSpPr>
          <p:spPr bwMode="auto">
            <a:xfrm>
              <a:off x="5034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297441" name="AutoShape 33"/>
            <p:cNvSpPr>
              <a:spLocks noChangeArrowheads="1"/>
            </p:cNvSpPr>
            <p:nvPr/>
          </p:nvSpPr>
          <p:spPr bwMode="auto">
            <a:xfrm>
              <a:off x="1440" y="1632"/>
              <a:ext cx="3072" cy="27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chemeClr val="accent1"/>
                </a:solidFill>
                <a:latin typeface="Tahoma" pitchFamily="34" charset="0"/>
              </a:endParaRPr>
            </a:p>
          </p:txBody>
        </p:sp>
        <p:cxnSp>
          <p:nvCxnSpPr>
            <p:cNvPr id="1297442" name="AutoShape 34"/>
            <p:cNvCxnSpPr>
              <a:cxnSpLocks noChangeShapeType="1"/>
              <a:stCxn id="1297419" idx="0"/>
              <a:endCxn id="1297441" idx="2"/>
            </p:cNvCxnSpPr>
            <p:nvPr/>
          </p:nvCxnSpPr>
          <p:spPr bwMode="auto">
            <a:xfrm flipV="1">
              <a:off x="1578" y="1903"/>
              <a:ext cx="1398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97443" name="AutoShape 35"/>
            <p:cNvCxnSpPr>
              <a:cxnSpLocks noChangeShapeType="1"/>
              <a:stCxn id="1297420" idx="0"/>
              <a:endCxn id="1297441" idx="2"/>
            </p:cNvCxnSpPr>
            <p:nvPr/>
          </p:nvCxnSpPr>
          <p:spPr bwMode="auto">
            <a:xfrm flipH="1" flipV="1">
              <a:off x="2976" y="1903"/>
              <a:ext cx="1386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aphicFrame>
        <p:nvGraphicFramePr>
          <p:cNvPr id="1297481" name="Group 73"/>
          <p:cNvGraphicFramePr>
            <a:graphicFrameLocks noGrp="1"/>
          </p:cNvGraphicFramePr>
          <p:nvPr/>
        </p:nvGraphicFramePr>
        <p:xfrm>
          <a:off x="1219200" y="3943350"/>
          <a:ext cx="2057400" cy="2381251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depth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#seqs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size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/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1800" b="1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18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/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1ECA-EDAA-46DD-81AA-8195E6945ACD}" type="slidenum">
              <a:rPr lang="en-US"/>
              <a:pPr/>
              <a:t>25</a:t>
            </a:fld>
            <a:endParaRPr lang="en-US"/>
          </a:p>
        </p:txBody>
      </p:sp>
      <p:sp>
        <p:nvSpPr>
          <p:cNvPr id="129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93688"/>
            <a:ext cx="7810500" cy="985837"/>
          </a:xfrm>
        </p:spPr>
        <p:txBody>
          <a:bodyPr/>
          <a:lstStyle/>
          <a:p>
            <a:r>
              <a:rPr lang="en-US" sz="4000"/>
              <a:t>Summary of Sorting Algorithms</a:t>
            </a:r>
          </a:p>
        </p:txBody>
      </p:sp>
      <p:graphicFrame>
        <p:nvGraphicFramePr>
          <p:cNvPr id="1299492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075239"/>
              </p:ext>
            </p:extLst>
          </p:nvPr>
        </p:nvGraphicFramePr>
        <p:xfrm>
          <a:off x="857250" y="1219200"/>
          <a:ext cx="7543800" cy="4641025"/>
        </p:xfrm>
        <a:graphic>
          <a:graphicData uri="http://schemas.openxmlformats.org/drawingml/2006/table">
            <a:tbl>
              <a:tblPr/>
              <a:tblGrid>
                <a:gridCol w="20716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002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Algorithm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Time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Notes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selection-sort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slow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in-place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for small data sets (&lt; 1K)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insertion-sort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slow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in-place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for small data sets (&lt; 1K)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heap-sort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fast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in-place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for large data sets (1K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—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1M)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merge-sort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fast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sequential data access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for huge data sets (&gt; 1M)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24600" y="1905000"/>
            <a:ext cx="119776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Chapter 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2895600"/>
            <a:ext cx="119776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Chapter 8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76400"/>
            <a:ext cx="7772400" cy="1141413"/>
          </a:xfrm>
        </p:spPr>
        <p:txBody>
          <a:bodyPr/>
          <a:lstStyle/>
          <a:p>
            <a:r>
              <a:rPr lang="en-US"/>
              <a:t>Quick-Sort</a:t>
            </a:r>
          </a:p>
        </p:txBody>
      </p:sp>
      <p:grpSp>
        <p:nvGrpSpPr>
          <p:cNvPr id="1303555" name="Group 3"/>
          <p:cNvGrpSpPr>
            <a:grpSpLocks/>
          </p:cNvGrpSpPr>
          <p:nvPr/>
        </p:nvGrpSpPr>
        <p:grpSpPr bwMode="auto">
          <a:xfrm>
            <a:off x="2209800" y="3340100"/>
            <a:ext cx="4600575" cy="1933575"/>
            <a:chOff x="1176" y="2496"/>
            <a:chExt cx="3426" cy="1440"/>
          </a:xfrm>
        </p:grpSpPr>
        <p:sp>
          <p:nvSpPr>
            <p:cNvPr id="1303556" name="AutoShape 4"/>
            <p:cNvSpPr>
              <a:spLocks noChangeArrowheads="1"/>
            </p:cNvSpPr>
            <p:nvPr/>
          </p:nvSpPr>
          <p:spPr bwMode="auto">
            <a:xfrm>
              <a:off x="1528" y="2496"/>
              <a:ext cx="268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7  4  9  </a:t>
              </a:r>
              <a:r>
                <a:rPr lang="en-US" u="sng">
                  <a:solidFill>
                    <a:srgbClr val="000000"/>
                  </a:solidFill>
                  <a:latin typeface="Tahoma" pitchFamily="34" charset="0"/>
                </a:rPr>
                <a:t>6</a:t>
              </a:r>
              <a:r>
                <a:rPr lang="en-US">
                  <a:latin typeface="Tahoma" pitchFamily="34" charset="0"/>
                </a:rPr>
                <a:t>  2  </a:t>
              </a:r>
              <a:r>
                <a:rPr lang="en-US" b="1">
                  <a:solidFill>
                    <a:srgbClr val="000000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latin typeface="Tahoma" pitchFamily="34" charset="0"/>
                </a:rPr>
                <a:t>  </a:t>
              </a:r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2  4  </a:t>
              </a:r>
              <a:r>
                <a:rPr lang="en-US" u="sng">
                  <a:solidFill>
                    <a:srgbClr val="000000"/>
                  </a:solidFill>
                  <a:latin typeface="Tahoma" pitchFamily="34" charset="0"/>
                </a:rPr>
                <a:t>6</a:t>
              </a:r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  7  9</a:t>
              </a:r>
            </a:p>
          </p:txBody>
        </p:sp>
        <p:sp>
          <p:nvSpPr>
            <p:cNvPr id="1303557" name="AutoShape 5"/>
            <p:cNvSpPr>
              <a:spLocks noChangeArrowheads="1"/>
            </p:cNvSpPr>
            <p:nvPr/>
          </p:nvSpPr>
          <p:spPr bwMode="auto">
            <a:xfrm>
              <a:off x="1248" y="3072"/>
              <a:ext cx="134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u="sng">
                  <a:solidFill>
                    <a:srgbClr val="000000"/>
                  </a:solidFill>
                  <a:latin typeface="Tahoma" pitchFamily="34" charset="0"/>
                </a:rPr>
                <a:t>4</a:t>
              </a:r>
              <a:r>
                <a:rPr lang="en-US">
                  <a:latin typeface="Tahoma" pitchFamily="34" charset="0"/>
                </a:rPr>
                <a:t>  2  </a:t>
              </a:r>
              <a:r>
                <a:rPr lang="en-US" b="1">
                  <a:solidFill>
                    <a:srgbClr val="000000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latin typeface="Tahoma" pitchFamily="34" charset="0"/>
                </a:rPr>
                <a:t>  </a:t>
              </a:r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2  </a:t>
              </a:r>
              <a:r>
                <a:rPr lang="en-US" u="sng">
                  <a:solidFill>
                    <a:srgbClr val="000000"/>
                  </a:solidFill>
                  <a:latin typeface="Tahoma" pitchFamily="34" charset="0"/>
                </a:rPr>
                <a:t>4</a:t>
              </a:r>
            </a:p>
          </p:txBody>
        </p:sp>
        <p:sp>
          <p:nvSpPr>
            <p:cNvPr id="1303558" name="AutoShape 6"/>
            <p:cNvSpPr>
              <a:spLocks noChangeArrowheads="1"/>
            </p:cNvSpPr>
            <p:nvPr/>
          </p:nvSpPr>
          <p:spPr bwMode="auto">
            <a:xfrm>
              <a:off x="3168" y="3072"/>
              <a:ext cx="134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u="sng">
                  <a:solidFill>
                    <a:srgbClr val="000000"/>
                  </a:solidFill>
                  <a:latin typeface="Tahoma" pitchFamily="34" charset="0"/>
                </a:rPr>
                <a:t>7</a:t>
              </a:r>
              <a:r>
                <a:rPr lang="en-US">
                  <a:latin typeface="Tahoma" pitchFamily="34" charset="0"/>
                </a:rPr>
                <a:t>  9  </a:t>
              </a:r>
              <a:r>
                <a:rPr lang="en-US" b="1">
                  <a:solidFill>
                    <a:srgbClr val="000000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latin typeface="Tahoma" pitchFamily="34" charset="0"/>
                </a:rPr>
                <a:t>  </a:t>
              </a:r>
              <a:r>
                <a:rPr lang="en-US" u="sng">
                  <a:solidFill>
                    <a:srgbClr val="000000"/>
                  </a:solidFill>
                  <a:latin typeface="Tahoma" pitchFamily="34" charset="0"/>
                </a:rPr>
                <a:t>7</a:t>
              </a:r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  9</a:t>
              </a:r>
            </a:p>
          </p:txBody>
        </p:sp>
        <p:sp>
          <p:nvSpPr>
            <p:cNvPr id="1303559" name="AutoShape 7"/>
            <p:cNvSpPr>
              <a:spLocks noChangeArrowheads="1"/>
            </p:cNvSpPr>
            <p:nvPr/>
          </p:nvSpPr>
          <p:spPr bwMode="auto">
            <a:xfrm>
              <a:off x="1176" y="3648"/>
              <a:ext cx="648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2 </a:t>
              </a:r>
              <a:r>
                <a:rPr lang="en-US" b="1">
                  <a:solidFill>
                    <a:srgbClr val="000000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latin typeface="Tahoma" pitchFamily="34" charset="0"/>
                </a:rPr>
                <a:t> </a:t>
              </a:r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1303560" name="AutoShape 8"/>
            <p:cNvSpPr>
              <a:spLocks noChangeArrowheads="1"/>
            </p:cNvSpPr>
            <p:nvPr/>
          </p:nvSpPr>
          <p:spPr bwMode="auto">
            <a:xfrm>
              <a:off x="2064" y="3648"/>
              <a:ext cx="6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1303561" name="AutoShape 9"/>
            <p:cNvSpPr>
              <a:spLocks noChangeArrowheads="1"/>
            </p:cNvSpPr>
            <p:nvPr/>
          </p:nvSpPr>
          <p:spPr bwMode="auto">
            <a:xfrm>
              <a:off x="3090" y="3648"/>
              <a:ext cx="636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1303562" name="AutoShape 10"/>
            <p:cNvSpPr>
              <a:spLocks noChangeArrowheads="1"/>
            </p:cNvSpPr>
            <p:nvPr/>
          </p:nvSpPr>
          <p:spPr bwMode="auto">
            <a:xfrm>
              <a:off x="3984" y="3648"/>
              <a:ext cx="618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9 </a:t>
              </a:r>
              <a:r>
                <a:rPr lang="en-US" b="1">
                  <a:solidFill>
                    <a:srgbClr val="000000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latin typeface="Tahoma" pitchFamily="34" charset="0"/>
                </a:rPr>
                <a:t> </a:t>
              </a:r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9</a:t>
              </a:r>
            </a:p>
          </p:txBody>
        </p:sp>
        <p:cxnSp>
          <p:nvCxnSpPr>
            <p:cNvPr id="1303563" name="AutoShape 11"/>
            <p:cNvCxnSpPr>
              <a:cxnSpLocks noChangeShapeType="1"/>
              <a:stCxn id="1303557" idx="0"/>
              <a:endCxn id="1303556" idx="2"/>
            </p:cNvCxnSpPr>
            <p:nvPr/>
          </p:nvCxnSpPr>
          <p:spPr bwMode="auto">
            <a:xfrm flipV="1">
              <a:off x="1920" y="2790"/>
              <a:ext cx="952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03564" name="AutoShape 12"/>
            <p:cNvCxnSpPr>
              <a:cxnSpLocks noChangeShapeType="1"/>
              <a:stCxn id="1303558" idx="0"/>
              <a:endCxn id="1303556" idx="2"/>
            </p:cNvCxnSpPr>
            <p:nvPr/>
          </p:nvCxnSpPr>
          <p:spPr bwMode="auto">
            <a:xfrm flipH="1" flipV="1">
              <a:off x="2872" y="2790"/>
              <a:ext cx="968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03565" name="AutoShape 13"/>
            <p:cNvCxnSpPr>
              <a:cxnSpLocks noChangeShapeType="1"/>
              <a:stCxn id="1303559" idx="0"/>
              <a:endCxn id="1303557" idx="2"/>
            </p:cNvCxnSpPr>
            <p:nvPr/>
          </p:nvCxnSpPr>
          <p:spPr bwMode="auto">
            <a:xfrm flipV="1">
              <a:off x="1500" y="3366"/>
              <a:ext cx="420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03566" name="AutoShape 14"/>
            <p:cNvCxnSpPr>
              <a:cxnSpLocks noChangeShapeType="1"/>
              <a:stCxn id="1303561" idx="0"/>
              <a:endCxn id="1303558" idx="2"/>
            </p:cNvCxnSpPr>
            <p:nvPr/>
          </p:nvCxnSpPr>
          <p:spPr bwMode="auto">
            <a:xfrm flipV="1">
              <a:off x="3408" y="3366"/>
              <a:ext cx="432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03567" name="AutoShape 15"/>
            <p:cNvCxnSpPr>
              <a:cxnSpLocks noChangeShapeType="1"/>
              <a:stCxn id="1303557" idx="2"/>
              <a:endCxn id="1303560" idx="0"/>
            </p:cNvCxnSpPr>
            <p:nvPr/>
          </p:nvCxnSpPr>
          <p:spPr bwMode="auto">
            <a:xfrm>
              <a:off x="1920" y="3366"/>
              <a:ext cx="456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03568" name="AutoShape 16"/>
            <p:cNvCxnSpPr>
              <a:cxnSpLocks noChangeShapeType="1"/>
              <a:stCxn id="1303558" idx="2"/>
              <a:endCxn id="1303562" idx="0"/>
            </p:cNvCxnSpPr>
            <p:nvPr/>
          </p:nvCxnSpPr>
          <p:spPr bwMode="auto">
            <a:xfrm>
              <a:off x="3840" y="3366"/>
              <a:ext cx="453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7A8B-BC21-4C68-99BF-FDE94CE4351C}" type="slidenum">
              <a:rPr lang="en-US"/>
              <a:pPr/>
              <a:t>27</a:t>
            </a:fld>
            <a:endParaRPr lang="en-US"/>
          </a:p>
        </p:txBody>
      </p:sp>
      <p:sp>
        <p:nvSpPr>
          <p:cNvPr id="1305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Quick-Sort</a:t>
            </a:r>
          </a:p>
        </p:txBody>
      </p:sp>
      <p:sp>
        <p:nvSpPr>
          <p:cNvPr id="13056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FFFF00"/>
                </a:solidFill>
              </a:rPr>
              <a:t>Quick-sort</a:t>
            </a:r>
            <a:r>
              <a:rPr lang="en-US" sz="2800" dirty="0"/>
              <a:t> is based on the divide-and-conquer paradigm where most of the work is done before the recursive calls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FF00"/>
                </a:solidFill>
              </a:rPr>
              <a:t>Divide:</a:t>
            </a:r>
            <a:r>
              <a:rPr lang="en-US" sz="2400" dirty="0"/>
              <a:t> pick a random element </a:t>
            </a:r>
            <a:r>
              <a:rPr lang="en-US" sz="2400" b="1" i="1" dirty="0">
                <a:latin typeface="Times New Roman" pitchFamily="18" charset="0"/>
              </a:rPr>
              <a:t>x</a:t>
            </a:r>
            <a:r>
              <a:rPr lang="en-US" sz="2400" dirty="0"/>
              <a:t> (called </a:t>
            </a:r>
            <a:r>
              <a:rPr lang="en-US" sz="2400" dirty="0">
                <a:solidFill>
                  <a:srgbClr val="FFFF00"/>
                </a:solidFill>
              </a:rPr>
              <a:t>pivot</a:t>
            </a:r>
            <a:r>
              <a:rPr lang="en-US" sz="2400" dirty="0"/>
              <a:t>) and partition </a:t>
            </a:r>
            <a:r>
              <a:rPr lang="en-US" sz="2400" b="1" i="1" dirty="0">
                <a:latin typeface="Times New Roman" pitchFamily="18" charset="0"/>
              </a:rPr>
              <a:t>S</a:t>
            </a:r>
            <a:r>
              <a:rPr lang="en-US" sz="2400" dirty="0"/>
              <a:t> into </a:t>
            </a:r>
            <a:r>
              <a:rPr lang="en-US" sz="2400" i="1" dirty="0"/>
              <a:t>(common practice is to choose the last element of S)</a:t>
            </a:r>
          </a:p>
          <a:p>
            <a:pPr lvl="2">
              <a:lnSpc>
                <a:spcPct val="80000"/>
              </a:lnSpc>
            </a:pPr>
            <a:r>
              <a:rPr lang="en-US" sz="2000" b="1" i="1" dirty="0">
                <a:latin typeface="Times New Roman" pitchFamily="18" charset="0"/>
              </a:rPr>
              <a:t>L </a:t>
            </a:r>
            <a:r>
              <a:rPr lang="en-US" sz="2000" dirty="0"/>
              <a:t>stores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/>
              <a:t>elements less than </a:t>
            </a:r>
            <a:r>
              <a:rPr lang="en-US" sz="2000" b="1" i="1" dirty="0">
                <a:latin typeface="Times New Roman" pitchFamily="18" charset="0"/>
              </a:rPr>
              <a:t>x</a:t>
            </a:r>
          </a:p>
          <a:p>
            <a:pPr lvl="2">
              <a:lnSpc>
                <a:spcPct val="80000"/>
              </a:lnSpc>
            </a:pPr>
            <a:r>
              <a:rPr lang="en-US" sz="2000" b="1" i="1" dirty="0">
                <a:latin typeface="Times New Roman" pitchFamily="18" charset="0"/>
              </a:rPr>
              <a:t>E </a:t>
            </a:r>
            <a:r>
              <a:rPr lang="en-US" sz="2000" dirty="0"/>
              <a:t>stores</a:t>
            </a:r>
            <a:r>
              <a:rPr lang="en-US" sz="2000" b="1" i="1" dirty="0">
                <a:latin typeface="Times New Roman" pitchFamily="18" charset="0"/>
              </a:rPr>
              <a:t> </a:t>
            </a:r>
            <a:r>
              <a:rPr lang="en-US" sz="2000" dirty="0"/>
              <a:t>elements equal </a:t>
            </a:r>
            <a:r>
              <a:rPr lang="en-US" sz="2000" b="1" i="1" dirty="0">
                <a:latin typeface="Times New Roman" pitchFamily="18" charset="0"/>
              </a:rPr>
              <a:t>x</a:t>
            </a:r>
            <a:endParaRPr lang="en-US" sz="2000" dirty="0"/>
          </a:p>
          <a:p>
            <a:pPr lvl="2">
              <a:lnSpc>
                <a:spcPct val="80000"/>
              </a:lnSpc>
            </a:pPr>
            <a:r>
              <a:rPr lang="en-US" sz="2000" b="1" i="1" dirty="0">
                <a:latin typeface="Times New Roman" pitchFamily="18" charset="0"/>
              </a:rPr>
              <a:t>G </a:t>
            </a:r>
            <a:r>
              <a:rPr lang="en-US" sz="2000" dirty="0"/>
              <a:t>stores</a:t>
            </a:r>
            <a:r>
              <a:rPr lang="en-US" sz="2000" b="1" i="1" dirty="0">
                <a:latin typeface="Times New Roman" pitchFamily="18" charset="0"/>
              </a:rPr>
              <a:t> </a:t>
            </a:r>
            <a:r>
              <a:rPr lang="en-US" sz="2000" dirty="0"/>
              <a:t>elements greater than </a:t>
            </a:r>
            <a:r>
              <a:rPr lang="en-US" sz="2000" b="1" i="1" dirty="0">
                <a:latin typeface="Times New Roman" pitchFamily="18" charset="0"/>
              </a:rPr>
              <a:t>x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FF00"/>
                </a:solidFill>
              </a:rPr>
              <a:t>Recur:</a:t>
            </a:r>
            <a:r>
              <a:rPr lang="en-US" sz="2400" dirty="0"/>
              <a:t> Recursively sort </a:t>
            </a:r>
            <a:r>
              <a:rPr lang="en-US" sz="2400" b="1" i="1" dirty="0">
                <a:latin typeface="Times New Roman" pitchFamily="18" charset="0"/>
              </a:rPr>
              <a:t>L </a:t>
            </a:r>
            <a:r>
              <a:rPr lang="en-US" sz="2400" dirty="0"/>
              <a:t>and </a:t>
            </a:r>
            <a:r>
              <a:rPr lang="en-US" sz="2400" b="1" i="1" dirty="0">
                <a:latin typeface="Times New Roman" pitchFamily="18" charset="0"/>
              </a:rPr>
              <a:t>G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FF00"/>
                </a:solidFill>
              </a:rPr>
              <a:t>Conquer:</a:t>
            </a:r>
            <a:r>
              <a:rPr lang="en-US" sz="2400" dirty="0"/>
              <a:t> Put back the elements into S by concatenating the elements of </a:t>
            </a:r>
            <a:r>
              <a:rPr lang="en-US" sz="2400" b="1" i="1" dirty="0">
                <a:latin typeface="Times New Roman" pitchFamily="18" charset="0"/>
              </a:rPr>
              <a:t>L</a:t>
            </a:r>
            <a:r>
              <a:rPr lang="en-US" sz="2400" dirty="0"/>
              <a:t>, followed by elements of </a:t>
            </a:r>
            <a:r>
              <a:rPr lang="en-US" sz="2400" b="1" i="1" dirty="0">
                <a:latin typeface="Times New Roman" pitchFamily="18" charset="0"/>
              </a:rPr>
              <a:t>E,</a:t>
            </a:r>
            <a:r>
              <a:rPr lang="en-US" sz="2400" b="1" i="1" dirty="0"/>
              <a:t> </a:t>
            </a:r>
            <a:r>
              <a:rPr lang="en-US" sz="2400" dirty="0"/>
              <a:t>then followed by the elements of </a:t>
            </a:r>
            <a:r>
              <a:rPr lang="en-US" sz="2400" b="1" i="1" dirty="0">
                <a:latin typeface="Times New Roman" pitchFamily="18" charset="0"/>
              </a:rPr>
              <a:t>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646" y="3505200"/>
            <a:ext cx="213926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AA10-49BF-4FBB-8957-00209484AB40}" type="slidenum">
              <a:rPr lang="en-US"/>
              <a:pPr/>
              <a:t>28</a:t>
            </a:fld>
            <a:endParaRPr lang="en-US"/>
          </a:p>
        </p:txBody>
      </p:sp>
      <p:sp>
        <p:nvSpPr>
          <p:cNvPr id="1485826" name="Rectangle 2"/>
          <p:cNvSpPr>
            <a:spLocks noChangeArrowheads="1"/>
          </p:cNvSpPr>
          <p:nvPr/>
        </p:nvSpPr>
        <p:spPr bwMode="auto">
          <a:xfrm>
            <a:off x="3378200" y="5670550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14858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Quick-Sort</a:t>
            </a:r>
          </a:p>
        </p:txBody>
      </p:sp>
      <p:sp>
        <p:nvSpPr>
          <p:cNvPr id="1485829" name="Rectangle 5"/>
          <p:cNvSpPr>
            <a:spLocks noChangeArrowheads="1"/>
          </p:cNvSpPr>
          <p:nvPr/>
        </p:nvSpPr>
        <p:spPr bwMode="auto">
          <a:xfrm>
            <a:off x="2971800" y="16351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5830" name="Rectangle 6"/>
          <p:cNvSpPr>
            <a:spLocks noChangeArrowheads="1"/>
          </p:cNvSpPr>
          <p:nvPr/>
        </p:nvSpPr>
        <p:spPr bwMode="auto">
          <a:xfrm>
            <a:off x="3378200" y="2238375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5831" name="Rectangle 7"/>
          <p:cNvSpPr>
            <a:spLocks noChangeArrowheads="1"/>
          </p:cNvSpPr>
          <p:nvPr/>
        </p:nvSpPr>
        <p:spPr bwMode="auto">
          <a:xfrm>
            <a:off x="4191000" y="2409825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5832" name="Rectangle 8"/>
          <p:cNvSpPr>
            <a:spLocks noChangeArrowheads="1"/>
          </p:cNvSpPr>
          <p:nvPr/>
        </p:nvSpPr>
        <p:spPr bwMode="auto">
          <a:xfrm>
            <a:off x="4597400" y="206692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x</a:t>
            </a:r>
          </a:p>
        </p:txBody>
      </p:sp>
      <p:sp>
        <p:nvSpPr>
          <p:cNvPr id="1485833" name="Rectangle 9"/>
          <p:cNvSpPr>
            <a:spLocks noChangeArrowheads="1"/>
          </p:cNvSpPr>
          <p:nvPr/>
        </p:nvSpPr>
        <p:spPr bwMode="auto">
          <a:xfrm>
            <a:off x="5003800" y="17240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5834" name="Rectangle 10"/>
          <p:cNvSpPr>
            <a:spLocks noChangeArrowheads="1"/>
          </p:cNvSpPr>
          <p:nvPr/>
        </p:nvSpPr>
        <p:spPr bwMode="auto">
          <a:xfrm>
            <a:off x="5410200" y="2352675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5835" name="Rectangle 11"/>
          <p:cNvSpPr>
            <a:spLocks noChangeArrowheads="1"/>
          </p:cNvSpPr>
          <p:nvPr/>
        </p:nvSpPr>
        <p:spPr bwMode="auto">
          <a:xfrm>
            <a:off x="3784600" y="18954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5836" name="Rectangle 12"/>
          <p:cNvSpPr>
            <a:spLocks noChangeArrowheads="1"/>
          </p:cNvSpPr>
          <p:nvPr/>
        </p:nvSpPr>
        <p:spPr bwMode="auto">
          <a:xfrm>
            <a:off x="5105400" y="30956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5837" name="Rectangle 13"/>
          <p:cNvSpPr>
            <a:spLocks noChangeArrowheads="1"/>
          </p:cNvSpPr>
          <p:nvPr/>
        </p:nvSpPr>
        <p:spPr bwMode="auto">
          <a:xfrm>
            <a:off x="5943600" y="31845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5838" name="Rectangle 14"/>
          <p:cNvSpPr>
            <a:spLocks noChangeArrowheads="1"/>
          </p:cNvSpPr>
          <p:nvPr/>
        </p:nvSpPr>
        <p:spPr bwMode="auto">
          <a:xfrm>
            <a:off x="5524500" y="33559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85839" name="Group 15"/>
          <p:cNvGrpSpPr>
            <a:grpSpLocks/>
          </p:cNvGrpSpPr>
          <p:nvPr/>
        </p:nvGrpSpPr>
        <p:grpSpPr bwMode="auto">
          <a:xfrm>
            <a:off x="2673350" y="3705225"/>
            <a:ext cx="1054100" cy="457200"/>
            <a:chOff x="3320" y="2304"/>
            <a:chExt cx="664" cy="384"/>
          </a:xfrm>
        </p:grpSpPr>
        <p:sp>
          <p:nvSpPr>
            <p:cNvPr id="1485840" name="Rectangle 16"/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5841" name="Rectangle 17"/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5842" name="Rectangle 18"/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85843" name="Rectangle 19"/>
          <p:cNvSpPr>
            <a:spLocks noChangeArrowheads="1"/>
          </p:cNvSpPr>
          <p:nvPr/>
        </p:nvSpPr>
        <p:spPr bwMode="auto">
          <a:xfrm>
            <a:off x="4305300" y="353377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x</a:t>
            </a:r>
          </a:p>
        </p:txBody>
      </p:sp>
      <p:sp>
        <p:nvSpPr>
          <p:cNvPr id="1485844" name="AutoShape 20"/>
          <p:cNvSpPr>
            <a:spLocks/>
          </p:cNvSpPr>
          <p:nvPr/>
        </p:nvSpPr>
        <p:spPr bwMode="auto">
          <a:xfrm rot="-5400000">
            <a:off x="3048000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tIns="0" rIns="548640" bIns="0"/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L</a:t>
            </a:r>
          </a:p>
        </p:txBody>
      </p:sp>
      <p:sp>
        <p:nvSpPr>
          <p:cNvPr id="1485845" name="AutoShape 21"/>
          <p:cNvSpPr>
            <a:spLocks/>
          </p:cNvSpPr>
          <p:nvPr/>
        </p:nvSpPr>
        <p:spPr bwMode="auto">
          <a:xfrm rot="-5400000">
            <a:off x="5486400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tIns="0" rIns="548640" bIns="0"/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G</a:t>
            </a:r>
          </a:p>
        </p:txBody>
      </p:sp>
      <p:sp>
        <p:nvSpPr>
          <p:cNvPr id="1485846" name="AutoShape 22"/>
          <p:cNvSpPr>
            <a:spLocks/>
          </p:cNvSpPr>
          <p:nvPr/>
        </p:nvSpPr>
        <p:spPr bwMode="auto">
          <a:xfrm rot="-5400000">
            <a:off x="4267200" y="3990975"/>
            <a:ext cx="304800" cy="609600"/>
          </a:xfrm>
          <a:prstGeom prst="leftBrace">
            <a:avLst>
              <a:gd name="adj1" fmla="val 1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tIns="0" rIns="548640" bIns="0"/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E</a:t>
            </a:r>
          </a:p>
        </p:txBody>
      </p:sp>
      <p:sp>
        <p:nvSpPr>
          <p:cNvPr id="1485847" name="Rectangle 23"/>
          <p:cNvSpPr>
            <a:spLocks noChangeArrowheads="1"/>
          </p:cNvSpPr>
          <p:nvPr/>
        </p:nvSpPr>
        <p:spPr bwMode="auto">
          <a:xfrm>
            <a:off x="5003800" y="5041900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5848" name="Rectangle 24"/>
          <p:cNvSpPr>
            <a:spLocks noChangeArrowheads="1"/>
          </p:cNvSpPr>
          <p:nvPr/>
        </p:nvSpPr>
        <p:spPr bwMode="auto">
          <a:xfrm>
            <a:off x="5410200" y="4953000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5849" name="Rectangle 25"/>
          <p:cNvSpPr>
            <a:spLocks noChangeArrowheads="1"/>
          </p:cNvSpPr>
          <p:nvPr/>
        </p:nvSpPr>
        <p:spPr bwMode="auto">
          <a:xfrm>
            <a:off x="3784600" y="5556250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5850" name="Rectangle 26"/>
          <p:cNvSpPr>
            <a:spLocks noChangeArrowheads="1"/>
          </p:cNvSpPr>
          <p:nvPr/>
        </p:nvSpPr>
        <p:spPr bwMode="auto">
          <a:xfrm>
            <a:off x="4191000" y="5384800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x</a:t>
            </a:r>
          </a:p>
        </p:txBody>
      </p:sp>
      <p:sp>
        <p:nvSpPr>
          <p:cNvPr id="1485851" name="Rectangle 27"/>
          <p:cNvSpPr>
            <a:spLocks noChangeArrowheads="1"/>
          </p:cNvSpPr>
          <p:nvPr/>
        </p:nvSpPr>
        <p:spPr bwMode="auto">
          <a:xfrm>
            <a:off x="2971800" y="5727700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5852" name="Rectangle 28"/>
          <p:cNvSpPr>
            <a:spLocks noChangeArrowheads="1"/>
          </p:cNvSpPr>
          <p:nvPr/>
        </p:nvSpPr>
        <p:spPr bwMode="auto">
          <a:xfrm>
            <a:off x="4597400" y="5213350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Quick-Sort</a:t>
            </a:r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795E0B-A057-46B3-8F21-4B8E17B2A019}" type="slidenum">
              <a:rPr lang="en-US"/>
              <a:pPr/>
              <a:t>29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Quick-Sort Details (1)</a:t>
            </a:r>
          </a:p>
        </p:txBody>
      </p:sp>
      <p:sp>
        <p:nvSpPr>
          <p:cNvPr id="10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7772400" cy="4652962"/>
          </a:xfrm>
        </p:spPr>
        <p:txBody>
          <a:bodyPr/>
          <a:lstStyle/>
          <a:p>
            <a:pPr eaLnBrk="1" hangingPunct="1"/>
            <a:r>
              <a:rPr lang="en-US" sz="2800" dirty="0"/>
              <a:t>One partitions an input sequence as follows:</a:t>
            </a:r>
          </a:p>
          <a:p>
            <a:pPr lvl="1" eaLnBrk="1" hangingPunct="1"/>
            <a:r>
              <a:rPr lang="en-US" sz="2400" dirty="0"/>
              <a:t>One removes, in turn, each element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y</a:t>
            </a:r>
            <a:r>
              <a:rPr lang="en-US" sz="2400" dirty="0"/>
              <a:t> from </a:t>
            </a:r>
            <a:r>
              <a:rPr lang="en-US" sz="2400" b="1" i="1" dirty="0">
                <a:latin typeface="Times New Roman" pitchFamily="18" charset="0"/>
              </a:rPr>
              <a:t>S</a:t>
            </a:r>
            <a:r>
              <a:rPr lang="en-US" sz="2400" dirty="0"/>
              <a:t> and </a:t>
            </a:r>
          </a:p>
          <a:p>
            <a:pPr lvl="1" eaLnBrk="1" hangingPunct="1"/>
            <a:r>
              <a:rPr lang="en-US" sz="2400" dirty="0"/>
              <a:t>One inserts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y</a:t>
            </a:r>
            <a:r>
              <a:rPr lang="en-US" sz="2400" dirty="0"/>
              <a:t> into </a:t>
            </a:r>
            <a:r>
              <a:rPr lang="en-US" sz="2400" b="1" i="1" dirty="0">
                <a:latin typeface="Times New Roman" pitchFamily="18" charset="0"/>
              </a:rPr>
              <a:t>L</a:t>
            </a:r>
            <a:r>
              <a:rPr lang="en-US" sz="2400" dirty="0"/>
              <a:t>, </a:t>
            </a:r>
            <a:r>
              <a:rPr lang="en-US" sz="2400" b="1" i="1" dirty="0">
                <a:latin typeface="Times New Roman" pitchFamily="18" charset="0"/>
              </a:rPr>
              <a:t>E</a:t>
            </a:r>
            <a:r>
              <a:rPr lang="en-US" sz="2400" b="1" i="1" dirty="0"/>
              <a:t> </a:t>
            </a:r>
            <a:r>
              <a:rPr lang="en-US" sz="2400" dirty="0"/>
              <a:t>or </a:t>
            </a:r>
            <a:r>
              <a:rPr lang="en-US" sz="2400" b="1" i="1" dirty="0">
                <a:latin typeface="Times New Roman" pitchFamily="18" charset="0"/>
              </a:rPr>
              <a:t>G</a:t>
            </a:r>
            <a:r>
              <a:rPr lang="en-US" sz="2400" dirty="0"/>
              <a:t>,</a:t>
            </a:r>
            <a:r>
              <a:rPr lang="en-US" sz="2400" b="1" i="1" dirty="0">
                <a:latin typeface="Times New Roman" pitchFamily="18" charset="0"/>
              </a:rPr>
              <a:t> </a:t>
            </a:r>
            <a:r>
              <a:rPr lang="en-US" sz="2400" dirty="0"/>
              <a:t>depending on the result of the comparison with the pivot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x</a:t>
            </a:r>
          </a:p>
          <a:p>
            <a:pPr eaLnBrk="1" hangingPunct="1"/>
            <a:r>
              <a:rPr lang="en-US" sz="2800" dirty="0"/>
              <a:t>Each insertion and removal is at the beginning or at the end of a sequence, and hence takes </a:t>
            </a:r>
            <a:r>
              <a:rPr lang="en-US" sz="2800" b="1" i="1" dirty="0">
                <a:latin typeface="Times New Roman" pitchFamily="18" charset="0"/>
              </a:rPr>
              <a:t>O</a:t>
            </a:r>
            <a:r>
              <a:rPr lang="en-US" sz="2800" dirty="0">
                <a:latin typeface="Times New Roman" pitchFamily="18" charset="0"/>
              </a:rPr>
              <a:t>(1)</a:t>
            </a:r>
            <a:r>
              <a:rPr lang="en-US" sz="2800" dirty="0"/>
              <a:t> time</a:t>
            </a:r>
          </a:p>
          <a:p>
            <a:pPr eaLnBrk="1" hangingPunct="1"/>
            <a:r>
              <a:rPr lang="en-US" sz="2800" dirty="0"/>
              <a:t>Thus, the partition step of quick-sort takes </a:t>
            </a:r>
            <a:r>
              <a:rPr lang="en-US" sz="2800" b="1" i="1" dirty="0">
                <a:latin typeface="Times New Roman" pitchFamily="18" charset="0"/>
              </a:rPr>
              <a:t>O</a:t>
            </a:r>
            <a:r>
              <a:rPr lang="en-US" sz="2800" dirty="0">
                <a:latin typeface="Times New Roman" pitchFamily="18" charset="0"/>
              </a:rPr>
              <a:t>(</a:t>
            </a:r>
            <a:r>
              <a:rPr lang="en-US" sz="2800" b="1" i="1" dirty="0">
                <a:latin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</a:rPr>
              <a:t>)</a:t>
            </a:r>
            <a:r>
              <a:rPr lang="en-US" sz="2800" dirty="0"/>
              <a:t> time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641" y="5038724"/>
            <a:ext cx="2752725" cy="1666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677988"/>
            <a:ext cx="7772400" cy="1141412"/>
          </a:xfrm>
        </p:spPr>
        <p:txBody>
          <a:bodyPr/>
          <a:lstStyle/>
          <a:p>
            <a:r>
              <a:rPr lang="en-US"/>
              <a:t>Merge Sort</a:t>
            </a:r>
          </a:p>
        </p:txBody>
      </p:sp>
      <p:grpSp>
        <p:nvGrpSpPr>
          <p:cNvPr id="1266691" name="Group 3"/>
          <p:cNvGrpSpPr>
            <a:grpSpLocks/>
          </p:cNvGrpSpPr>
          <p:nvPr/>
        </p:nvGrpSpPr>
        <p:grpSpPr bwMode="auto">
          <a:xfrm>
            <a:off x="2600325" y="3322638"/>
            <a:ext cx="4486275" cy="2011362"/>
            <a:chOff x="1608" y="1824"/>
            <a:chExt cx="3426" cy="1536"/>
          </a:xfrm>
        </p:grpSpPr>
        <p:sp>
          <p:nvSpPr>
            <p:cNvPr id="1266692" name="AutoShape 4"/>
            <p:cNvSpPr>
              <a:spLocks noChangeArrowheads="1"/>
            </p:cNvSpPr>
            <p:nvPr/>
          </p:nvSpPr>
          <p:spPr bwMode="auto">
            <a:xfrm>
              <a:off x="2160" y="1824"/>
              <a:ext cx="230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7  2 </a:t>
              </a:r>
              <a:r>
                <a:rPr lang="en-US" b="1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</a:t>
              </a:r>
              <a:r>
                <a:rPr lang="en-US">
                  <a:latin typeface="Tahoma" pitchFamily="34" charset="0"/>
                </a:rPr>
                <a:t> 9  4  </a:t>
              </a:r>
              <a:r>
                <a:rPr lang="en-US" b="1">
                  <a:solidFill>
                    <a:srgbClr val="000000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latin typeface="Tahoma" pitchFamily="34" charset="0"/>
                </a:rPr>
                <a:t>  </a:t>
              </a:r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2  4  7  9</a:t>
              </a:r>
            </a:p>
          </p:txBody>
        </p:sp>
        <p:sp>
          <p:nvSpPr>
            <p:cNvPr id="1266693" name="AutoShape 5"/>
            <p:cNvSpPr>
              <a:spLocks noChangeArrowheads="1"/>
            </p:cNvSpPr>
            <p:nvPr/>
          </p:nvSpPr>
          <p:spPr bwMode="auto">
            <a:xfrm>
              <a:off x="1680" y="2400"/>
              <a:ext cx="134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7 </a:t>
              </a:r>
              <a:r>
                <a:rPr lang="en-US" b="1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</a:t>
              </a:r>
              <a:r>
                <a:rPr lang="en-US">
                  <a:latin typeface="Tahoma" pitchFamily="34" charset="0"/>
                </a:rPr>
                <a:t> 2  </a:t>
              </a:r>
              <a:r>
                <a:rPr lang="en-US" b="1">
                  <a:solidFill>
                    <a:srgbClr val="000000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latin typeface="Tahoma" pitchFamily="34" charset="0"/>
                </a:rPr>
                <a:t>  </a:t>
              </a:r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2  7</a:t>
              </a:r>
            </a:p>
          </p:txBody>
        </p:sp>
        <p:sp>
          <p:nvSpPr>
            <p:cNvPr id="1266694" name="AutoShape 6"/>
            <p:cNvSpPr>
              <a:spLocks noChangeArrowheads="1"/>
            </p:cNvSpPr>
            <p:nvPr/>
          </p:nvSpPr>
          <p:spPr bwMode="auto">
            <a:xfrm>
              <a:off x="3600" y="2400"/>
              <a:ext cx="134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9 </a:t>
              </a:r>
              <a:r>
                <a:rPr lang="en-US" b="1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</a:t>
              </a:r>
              <a:r>
                <a:rPr lang="en-US">
                  <a:latin typeface="Tahoma" pitchFamily="34" charset="0"/>
                </a:rPr>
                <a:t> 4  </a:t>
              </a:r>
              <a:r>
                <a:rPr lang="en-US" b="1">
                  <a:solidFill>
                    <a:srgbClr val="000000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latin typeface="Tahoma" pitchFamily="34" charset="0"/>
                </a:rPr>
                <a:t>  </a:t>
              </a:r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4  9</a:t>
              </a:r>
            </a:p>
          </p:txBody>
        </p:sp>
        <p:sp>
          <p:nvSpPr>
            <p:cNvPr id="1266695" name="AutoShape 7"/>
            <p:cNvSpPr>
              <a:spLocks noChangeArrowheads="1"/>
            </p:cNvSpPr>
            <p:nvPr/>
          </p:nvSpPr>
          <p:spPr bwMode="auto">
            <a:xfrm>
              <a:off x="1608" y="2976"/>
              <a:ext cx="64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7 </a:t>
              </a:r>
              <a:r>
                <a:rPr lang="en-US" b="1">
                  <a:solidFill>
                    <a:srgbClr val="000000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latin typeface="Tahoma" pitchFamily="34" charset="0"/>
                </a:rPr>
                <a:t> </a:t>
              </a:r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7</a:t>
              </a:r>
            </a:p>
          </p:txBody>
        </p:sp>
        <p:sp>
          <p:nvSpPr>
            <p:cNvPr id="1266696" name="AutoShape 8"/>
            <p:cNvSpPr>
              <a:spLocks noChangeArrowheads="1"/>
            </p:cNvSpPr>
            <p:nvPr/>
          </p:nvSpPr>
          <p:spPr bwMode="auto">
            <a:xfrm>
              <a:off x="2496" y="2976"/>
              <a:ext cx="624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2 </a:t>
              </a:r>
              <a:r>
                <a:rPr lang="en-US" b="1">
                  <a:solidFill>
                    <a:srgbClr val="000000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latin typeface="Tahoma" pitchFamily="34" charset="0"/>
                </a:rPr>
                <a:t> </a:t>
              </a:r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1266697" name="AutoShape 9"/>
            <p:cNvSpPr>
              <a:spLocks noChangeArrowheads="1"/>
            </p:cNvSpPr>
            <p:nvPr/>
          </p:nvSpPr>
          <p:spPr bwMode="auto">
            <a:xfrm>
              <a:off x="3522" y="2976"/>
              <a:ext cx="636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9 </a:t>
              </a:r>
              <a:r>
                <a:rPr lang="en-US" b="1">
                  <a:solidFill>
                    <a:srgbClr val="000000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latin typeface="Tahoma" pitchFamily="34" charset="0"/>
                </a:rPr>
                <a:t> </a:t>
              </a:r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9</a:t>
              </a:r>
            </a:p>
          </p:txBody>
        </p:sp>
        <p:sp>
          <p:nvSpPr>
            <p:cNvPr id="1266698" name="AutoShape 10"/>
            <p:cNvSpPr>
              <a:spLocks noChangeArrowheads="1"/>
            </p:cNvSpPr>
            <p:nvPr/>
          </p:nvSpPr>
          <p:spPr bwMode="auto">
            <a:xfrm>
              <a:off x="4416" y="2976"/>
              <a:ext cx="61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4 </a:t>
              </a:r>
              <a:r>
                <a:rPr lang="en-US" b="1">
                  <a:solidFill>
                    <a:srgbClr val="000000"/>
                  </a:solidFill>
                  <a:latin typeface="Tahoma" pitchFamily="34" charset="0"/>
                  <a:sym typeface="Symbol" pitchFamily="18" charset="2"/>
                </a:rPr>
                <a:t></a:t>
              </a:r>
              <a:r>
                <a:rPr lang="en-US">
                  <a:latin typeface="Tahoma" pitchFamily="34" charset="0"/>
                </a:rPr>
                <a:t> </a:t>
              </a:r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4</a:t>
              </a:r>
            </a:p>
          </p:txBody>
        </p:sp>
        <p:cxnSp>
          <p:nvCxnSpPr>
            <p:cNvPr id="1266699" name="AutoShape 11"/>
            <p:cNvCxnSpPr>
              <a:cxnSpLocks noChangeShapeType="1"/>
              <a:stCxn id="1266693" idx="0"/>
              <a:endCxn id="1266692" idx="2"/>
            </p:cNvCxnSpPr>
            <p:nvPr/>
          </p:nvCxnSpPr>
          <p:spPr bwMode="auto">
            <a:xfrm flipV="1">
              <a:off x="2352" y="2214"/>
              <a:ext cx="96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6700" name="AutoShape 12"/>
            <p:cNvCxnSpPr>
              <a:cxnSpLocks noChangeShapeType="1"/>
              <a:stCxn id="1266694" idx="0"/>
              <a:endCxn id="1266692" idx="2"/>
            </p:cNvCxnSpPr>
            <p:nvPr/>
          </p:nvCxnSpPr>
          <p:spPr bwMode="auto">
            <a:xfrm flipH="1" flipV="1">
              <a:off x="3312" y="2214"/>
              <a:ext cx="96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6701" name="AutoShape 13"/>
            <p:cNvCxnSpPr>
              <a:cxnSpLocks noChangeShapeType="1"/>
              <a:stCxn id="1266695" idx="0"/>
              <a:endCxn id="1266693" idx="2"/>
            </p:cNvCxnSpPr>
            <p:nvPr/>
          </p:nvCxnSpPr>
          <p:spPr bwMode="auto">
            <a:xfrm flipV="1">
              <a:off x="1932" y="2790"/>
              <a:ext cx="42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6702" name="AutoShape 14"/>
            <p:cNvCxnSpPr>
              <a:cxnSpLocks noChangeShapeType="1"/>
              <a:stCxn id="1266697" idx="0"/>
              <a:endCxn id="1266694" idx="2"/>
            </p:cNvCxnSpPr>
            <p:nvPr/>
          </p:nvCxnSpPr>
          <p:spPr bwMode="auto">
            <a:xfrm flipV="1">
              <a:off x="3840" y="2790"/>
              <a:ext cx="432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6703" name="AutoShape 15"/>
            <p:cNvCxnSpPr>
              <a:cxnSpLocks noChangeShapeType="1"/>
              <a:stCxn id="1266693" idx="2"/>
              <a:endCxn id="1266696" idx="0"/>
            </p:cNvCxnSpPr>
            <p:nvPr/>
          </p:nvCxnSpPr>
          <p:spPr bwMode="auto">
            <a:xfrm>
              <a:off x="2352" y="2790"/>
              <a:ext cx="456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6704" name="AutoShape 16"/>
            <p:cNvCxnSpPr>
              <a:cxnSpLocks noChangeShapeType="1"/>
              <a:stCxn id="1266694" idx="2"/>
              <a:endCxn id="1266698" idx="0"/>
            </p:cNvCxnSpPr>
            <p:nvPr/>
          </p:nvCxnSpPr>
          <p:spPr bwMode="auto">
            <a:xfrm>
              <a:off x="4272" y="2790"/>
              <a:ext cx="453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pic>
        <p:nvPicPr>
          <p:cNvPr id="1461249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119" y="248444"/>
            <a:ext cx="2286000" cy="2000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Quick-Sort</a:t>
            </a:r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795E0B-A057-46B3-8F21-4B8E17B2A019}" type="slidenum">
              <a:rPr lang="en-US"/>
              <a:pPr/>
              <a:t>30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Quick-Sort Details (2)</a:t>
            </a:r>
          </a:p>
        </p:txBody>
      </p:sp>
      <p:sp>
        <p:nvSpPr>
          <p:cNvPr id="1031" name="Text Box 4"/>
          <p:cNvSpPr txBox="1">
            <a:spLocks noChangeArrowheads="1"/>
          </p:cNvSpPr>
          <p:nvPr/>
        </p:nvSpPr>
        <p:spPr bwMode="auto">
          <a:xfrm>
            <a:off x="685800" y="1143000"/>
            <a:ext cx="6400800" cy="5139124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900" b="1" dirty="0">
                <a:solidFill>
                  <a:srgbClr val="FFFF00"/>
                </a:solidFill>
                <a:latin typeface="Times New Roman" pitchFamily="18" charset="0"/>
              </a:rPr>
              <a:t>Algorithm</a:t>
            </a:r>
            <a:r>
              <a:rPr lang="en-US" sz="19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1900" b="1" i="1" dirty="0">
                <a:solidFill>
                  <a:srgbClr val="FFFF00"/>
                </a:solidFill>
                <a:latin typeface="Times New Roman" pitchFamily="18" charset="0"/>
              </a:rPr>
              <a:t>partition</a:t>
            </a:r>
            <a:r>
              <a:rPr lang="en-US" sz="19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1900" b="1" i="1" dirty="0">
                <a:solidFill>
                  <a:srgbClr val="FFFF00"/>
                </a:solidFill>
                <a:latin typeface="Times New Roman" pitchFamily="18" charset="0"/>
              </a:rPr>
              <a:t>S,</a:t>
            </a:r>
            <a:r>
              <a:rPr lang="en-US" sz="19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1900" b="1" i="1" dirty="0">
                <a:solidFill>
                  <a:srgbClr val="FFFF00"/>
                </a:solidFill>
                <a:latin typeface="Times New Roman" pitchFamily="18" charset="0"/>
              </a:rPr>
              <a:t>p</a:t>
            </a:r>
            <a:r>
              <a:rPr lang="en-US" sz="1900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</a:p>
          <a:p>
            <a:pPr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900" dirty="0">
                <a:solidFill>
                  <a:srgbClr val="FFFF00"/>
                </a:solidFill>
                <a:latin typeface="Times New Roman" pitchFamily="18" charset="0"/>
              </a:rPr>
              <a:t>	</a:t>
            </a:r>
            <a:r>
              <a:rPr lang="en-US" sz="1900" b="1" dirty="0">
                <a:solidFill>
                  <a:srgbClr val="FFFF00"/>
                </a:solidFill>
                <a:latin typeface="Times New Roman" pitchFamily="18" charset="0"/>
              </a:rPr>
              <a:t>Input</a:t>
            </a:r>
            <a:r>
              <a:rPr lang="en-US" sz="1900" dirty="0">
                <a:solidFill>
                  <a:srgbClr val="FFFF00"/>
                </a:solidFill>
                <a:latin typeface="Times New Roman" pitchFamily="18" charset="0"/>
              </a:rPr>
              <a:t> sequence </a:t>
            </a:r>
            <a:r>
              <a:rPr lang="en-US" sz="1900" b="1" i="1" dirty="0">
                <a:solidFill>
                  <a:srgbClr val="FFFF00"/>
                </a:solidFill>
                <a:latin typeface="Times New Roman" pitchFamily="18" charset="0"/>
              </a:rPr>
              <a:t>S</a:t>
            </a:r>
            <a:r>
              <a:rPr lang="en-US" sz="1900" dirty="0">
                <a:solidFill>
                  <a:srgbClr val="FFFF00"/>
                </a:solidFill>
                <a:latin typeface="Times New Roman" pitchFamily="18" charset="0"/>
              </a:rPr>
              <a:t>, position </a:t>
            </a:r>
            <a:r>
              <a:rPr lang="en-US" sz="1900" b="1" i="1" dirty="0">
                <a:solidFill>
                  <a:srgbClr val="FFFF00"/>
                </a:solidFill>
                <a:latin typeface="Times New Roman" pitchFamily="18" charset="0"/>
              </a:rPr>
              <a:t>p</a:t>
            </a:r>
            <a:r>
              <a:rPr lang="en-US" sz="1900" dirty="0">
                <a:solidFill>
                  <a:srgbClr val="FFFF00"/>
                </a:solidFill>
                <a:latin typeface="Times New Roman" pitchFamily="18" charset="0"/>
              </a:rPr>
              <a:t> of pivot </a:t>
            </a:r>
          </a:p>
          <a:p>
            <a:pPr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900" dirty="0">
                <a:solidFill>
                  <a:srgbClr val="FFFF00"/>
                </a:solidFill>
                <a:latin typeface="Times New Roman" pitchFamily="18" charset="0"/>
              </a:rPr>
              <a:t>	</a:t>
            </a:r>
            <a:r>
              <a:rPr lang="en-US" sz="1900" b="1" dirty="0">
                <a:solidFill>
                  <a:srgbClr val="FFFF00"/>
                </a:solidFill>
                <a:latin typeface="Times New Roman" pitchFamily="18" charset="0"/>
              </a:rPr>
              <a:t>Output</a:t>
            </a:r>
            <a:r>
              <a:rPr lang="en-US" sz="1900" dirty="0">
                <a:solidFill>
                  <a:srgbClr val="FFFF00"/>
                </a:solidFill>
                <a:latin typeface="Times New Roman" pitchFamily="18" charset="0"/>
              </a:rPr>
              <a:t> subsequences </a:t>
            </a:r>
            <a:r>
              <a:rPr lang="en-US" sz="1900" b="1" i="1" dirty="0">
                <a:solidFill>
                  <a:srgbClr val="FFFF00"/>
                </a:solidFill>
                <a:latin typeface="Times New Roman" pitchFamily="18" charset="0"/>
              </a:rPr>
              <a:t>L,</a:t>
            </a:r>
            <a:r>
              <a:rPr lang="en-US" sz="19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1900" b="1" i="1" dirty="0">
                <a:solidFill>
                  <a:srgbClr val="FFFF00"/>
                </a:solidFill>
                <a:latin typeface="Times New Roman" pitchFamily="18" charset="0"/>
              </a:rPr>
              <a:t>E, G</a:t>
            </a:r>
            <a:r>
              <a:rPr lang="en-US" sz="1900" dirty="0">
                <a:solidFill>
                  <a:srgbClr val="FFFF00"/>
                </a:solidFill>
                <a:latin typeface="Times New Roman" pitchFamily="18" charset="0"/>
              </a:rPr>
              <a:t> of the </a:t>
            </a:r>
            <a:br>
              <a:rPr lang="en-US" sz="1900" dirty="0">
                <a:solidFill>
                  <a:srgbClr val="FFFF00"/>
                </a:solidFill>
                <a:latin typeface="Times New Roman" pitchFamily="18" charset="0"/>
              </a:rPr>
            </a:br>
            <a:r>
              <a:rPr lang="en-US" sz="1900" dirty="0">
                <a:solidFill>
                  <a:srgbClr val="FFFF00"/>
                </a:solidFill>
                <a:latin typeface="Times New Roman" pitchFamily="18" charset="0"/>
              </a:rPr>
              <a:t>		elements of </a:t>
            </a:r>
            <a:r>
              <a:rPr lang="en-US" sz="1900" b="1" i="1" dirty="0">
                <a:solidFill>
                  <a:srgbClr val="FFFF00"/>
                </a:solidFill>
                <a:latin typeface="Times New Roman" pitchFamily="18" charset="0"/>
              </a:rPr>
              <a:t>S</a:t>
            </a:r>
            <a:r>
              <a:rPr lang="en-US" sz="1900" dirty="0">
                <a:solidFill>
                  <a:srgbClr val="FFFF00"/>
                </a:solidFill>
                <a:latin typeface="Times New Roman" pitchFamily="18" charset="0"/>
              </a:rPr>
              <a:t> less than, equal to,</a:t>
            </a:r>
            <a:br>
              <a:rPr lang="en-US" sz="1900" dirty="0">
                <a:solidFill>
                  <a:srgbClr val="FFFF00"/>
                </a:solidFill>
                <a:latin typeface="Times New Roman" pitchFamily="18" charset="0"/>
              </a:rPr>
            </a:br>
            <a:r>
              <a:rPr lang="en-US" sz="1900" dirty="0">
                <a:solidFill>
                  <a:srgbClr val="FFFF00"/>
                </a:solidFill>
                <a:latin typeface="Times New Roman" pitchFamily="18" charset="0"/>
              </a:rPr>
              <a:t>		or greater than the pivot, resp.</a:t>
            </a:r>
          </a:p>
          <a:p>
            <a:pPr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900" dirty="0">
                <a:solidFill>
                  <a:srgbClr val="FFFF00"/>
                </a:solidFill>
                <a:latin typeface="Times New Roman" pitchFamily="18" charset="0"/>
              </a:rPr>
              <a:t>	</a:t>
            </a:r>
            <a:r>
              <a:rPr lang="en-US" sz="1900" b="1" i="1" dirty="0">
                <a:solidFill>
                  <a:srgbClr val="FFFF00"/>
                </a:solidFill>
                <a:latin typeface="Times New Roman" pitchFamily="18" charset="0"/>
              </a:rPr>
              <a:t>L,</a:t>
            </a:r>
            <a:r>
              <a:rPr lang="en-US" sz="19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1900" b="1" i="1" dirty="0">
                <a:solidFill>
                  <a:srgbClr val="FFFF00"/>
                </a:solidFill>
                <a:latin typeface="Times New Roman" pitchFamily="18" charset="0"/>
              </a:rPr>
              <a:t>E, G </a:t>
            </a:r>
            <a:r>
              <a:rPr lang="en-US" sz="19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900" b="1" i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900" dirty="0">
                <a:solidFill>
                  <a:srgbClr val="FFFF00"/>
                </a:solidFill>
                <a:latin typeface="Times New Roman" pitchFamily="18" charset="0"/>
              </a:rPr>
              <a:t>empty sequences</a:t>
            </a: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900" b="1" i="1" dirty="0">
                <a:solidFill>
                  <a:srgbClr val="FFFF00"/>
                </a:solidFill>
                <a:latin typeface="Times New Roman" pitchFamily="18" charset="0"/>
              </a:rPr>
              <a:t>x </a:t>
            </a:r>
            <a:r>
              <a:rPr lang="en-US" sz="19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900" b="1" i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900" b="1" i="1" dirty="0" err="1">
                <a:solidFill>
                  <a:srgbClr val="FFFF00"/>
                </a:solidFill>
                <a:latin typeface="Times New Roman" pitchFamily="18" charset="0"/>
              </a:rPr>
              <a:t>S.erase</a:t>
            </a:r>
            <a:r>
              <a:rPr lang="en-US" sz="19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1900" b="1" i="1" dirty="0">
                <a:solidFill>
                  <a:srgbClr val="FFFF00"/>
                </a:solidFill>
                <a:latin typeface="Times New Roman" pitchFamily="18" charset="0"/>
              </a:rPr>
              <a:t>p</a:t>
            </a:r>
            <a:r>
              <a:rPr lang="en-US" sz="1900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  <a:r>
              <a:rPr lang="en-US" sz="1900" b="1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900" b="1" dirty="0">
                <a:solidFill>
                  <a:srgbClr val="FFFF00"/>
                </a:solidFill>
                <a:latin typeface="Times New Roman" pitchFamily="18" charset="0"/>
              </a:rPr>
              <a:t>while</a:t>
            </a:r>
            <a:r>
              <a:rPr lang="en-US" sz="19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1900" dirty="0">
                <a:solidFill>
                  <a:srgbClr val="FFFF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sz="1900" b="1" i="1" dirty="0" err="1">
                <a:solidFill>
                  <a:srgbClr val="FFFF00"/>
                </a:solidFill>
                <a:latin typeface="Times New Roman" pitchFamily="18" charset="0"/>
              </a:rPr>
              <a:t>S.empty</a:t>
            </a:r>
            <a:r>
              <a:rPr lang="en-US" sz="1900" dirty="0">
                <a:solidFill>
                  <a:srgbClr val="FFFF00"/>
                </a:solidFill>
                <a:latin typeface="Times New Roman" pitchFamily="18" charset="0"/>
              </a:rPr>
              <a:t>()</a:t>
            </a: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900" dirty="0">
                <a:solidFill>
                  <a:srgbClr val="FFFF00"/>
                </a:solidFill>
                <a:latin typeface="Times New Roman" pitchFamily="18" charset="0"/>
              </a:rPr>
              <a:t>	</a:t>
            </a:r>
            <a:r>
              <a:rPr lang="en-US" sz="1900" b="1" i="1" dirty="0">
                <a:solidFill>
                  <a:srgbClr val="FFFF00"/>
                </a:solidFill>
                <a:latin typeface="Times New Roman" pitchFamily="18" charset="0"/>
              </a:rPr>
              <a:t>y </a:t>
            </a:r>
            <a:r>
              <a:rPr lang="en-US" sz="19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900" b="1" i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900" b="1" i="1" dirty="0" err="1">
                <a:solidFill>
                  <a:srgbClr val="FFFF00"/>
                </a:solidFill>
                <a:latin typeface="Times New Roman" pitchFamily="18" charset="0"/>
              </a:rPr>
              <a:t>S.eraseFront</a:t>
            </a:r>
            <a:r>
              <a:rPr lang="en-US" sz="1900" dirty="0">
                <a:solidFill>
                  <a:srgbClr val="FFFF00"/>
                </a:solidFill>
                <a:latin typeface="Times New Roman" pitchFamily="18" charset="0"/>
              </a:rPr>
              <a:t>()</a:t>
            </a: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9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1900" b="1" dirty="0">
                <a:solidFill>
                  <a:srgbClr val="FFFF00"/>
                </a:solidFill>
                <a:latin typeface="Times New Roman" pitchFamily="18" charset="0"/>
              </a:rPr>
              <a:t>if</a:t>
            </a:r>
            <a:r>
              <a:rPr lang="en-US" sz="19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1900" b="1" i="1" dirty="0">
                <a:solidFill>
                  <a:srgbClr val="FFFF00"/>
                </a:solidFill>
                <a:latin typeface="Times New Roman" pitchFamily="18" charset="0"/>
              </a:rPr>
              <a:t>y</a:t>
            </a:r>
            <a:r>
              <a:rPr lang="en-US" sz="19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 &lt; </a:t>
            </a:r>
            <a:r>
              <a:rPr lang="en-US" sz="1900" b="1" i="1" dirty="0">
                <a:solidFill>
                  <a:srgbClr val="FFFF00"/>
                </a:solidFill>
                <a:latin typeface="Times New Roman" pitchFamily="18" charset="0"/>
              </a:rPr>
              <a:t>x</a:t>
            </a:r>
            <a:endParaRPr lang="en-US" sz="1900" dirty="0">
              <a:solidFill>
                <a:srgbClr val="FFFF00"/>
              </a:solidFill>
              <a:latin typeface="Times New Roman" pitchFamily="18" charset="0"/>
            </a:endParaRP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900" dirty="0">
                <a:solidFill>
                  <a:srgbClr val="FFFF00"/>
                </a:solidFill>
                <a:latin typeface="Times New Roman" pitchFamily="18" charset="0"/>
              </a:rPr>
              <a:t>		</a:t>
            </a:r>
            <a:r>
              <a:rPr lang="en-US" sz="1900" b="1" i="1" dirty="0" err="1">
                <a:solidFill>
                  <a:srgbClr val="FFFF00"/>
                </a:solidFill>
                <a:latin typeface="Times New Roman" pitchFamily="18" charset="0"/>
              </a:rPr>
              <a:t>L.insertBack</a:t>
            </a:r>
            <a:r>
              <a:rPr lang="en-US" sz="19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1900" b="1" i="1" dirty="0">
                <a:solidFill>
                  <a:srgbClr val="FFFF00"/>
                </a:solidFill>
                <a:latin typeface="Times New Roman" pitchFamily="18" charset="0"/>
              </a:rPr>
              <a:t>y</a:t>
            </a:r>
            <a:r>
              <a:rPr lang="en-US" sz="1900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900" dirty="0">
                <a:solidFill>
                  <a:srgbClr val="FFFF00"/>
                </a:solidFill>
                <a:latin typeface="Times New Roman" pitchFamily="18" charset="0"/>
              </a:rPr>
              <a:t>	</a:t>
            </a:r>
            <a:r>
              <a:rPr lang="en-US" sz="1900" b="1" dirty="0">
                <a:solidFill>
                  <a:srgbClr val="FFFF00"/>
                </a:solidFill>
                <a:latin typeface="Times New Roman" pitchFamily="18" charset="0"/>
              </a:rPr>
              <a:t>else if </a:t>
            </a:r>
            <a:r>
              <a:rPr lang="en-US" sz="1900" b="1" i="1" dirty="0">
                <a:solidFill>
                  <a:srgbClr val="FFFF00"/>
                </a:solidFill>
                <a:latin typeface="Times New Roman" pitchFamily="18" charset="0"/>
              </a:rPr>
              <a:t>y</a:t>
            </a:r>
            <a:r>
              <a:rPr lang="en-US" sz="19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1900" b="1" i="1" dirty="0">
                <a:solidFill>
                  <a:srgbClr val="FFFF00"/>
                </a:solidFill>
                <a:latin typeface="Times New Roman" pitchFamily="18" charset="0"/>
              </a:rPr>
              <a:t>x</a:t>
            </a:r>
            <a:endParaRPr lang="en-US" sz="1900" dirty="0">
              <a:solidFill>
                <a:srgbClr val="FFFF00"/>
              </a:solidFill>
              <a:latin typeface="Times New Roman" pitchFamily="18" charset="0"/>
            </a:endParaRP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900" dirty="0">
                <a:solidFill>
                  <a:srgbClr val="FFFF00"/>
                </a:solidFill>
                <a:latin typeface="Times New Roman" pitchFamily="18" charset="0"/>
              </a:rPr>
              <a:t>		 </a:t>
            </a:r>
            <a:r>
              <a:rPr lang="en-US" sz="1900" b="1" i="1" dirty="0" err="1">
                <a:solidFill>
                  <a:srgbClr val="FFFF00"/>
                </a:solidFill>
                <a:latin typeface="Times New Roman" pitchFamily="18" charset="0"/>
              </a:rPr>
              <a:t>E.insertBack</a:t>
            </a:r>
            <a:r>
              <a:rPr lang="en-US" sz="19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1900" b="1" i="1" dirty="0">
                <a:solidFill>
                  <a:srgbClr val="FFFF00"/>
                </a:solidFill>
                <a:latin typeface="Times New Roman" pitchFamily="18" charset="0"/>
              </a:rPr>
              <a:t>y</a:t>
            </a:r>
            <a:r>
              <a:rPr lang="en-US" sz="1900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9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1900" b="1" dirty="0">
                <a:solidFill>
                  <a:srgbClr val="FFFF00"/>
                </a:solidFill>
                <a:latin typeface="Times New Roman" pitchFamily="18" charset="0"/>
              </a:rPr>
              <a:t>else</a:t>
            </a:r>
            <a:r>
              <a:rPr lang="en-US" sz="1900" dirty="0">
                <a:solidFill>
                  <a:srgbClr val="FFFF00"/>
                </a:solidFill>
                <a:latin typeface="Times New Roman" pitchFamily="18" charset="0"/>
              </a:rPr>
              <a:t> { </a:t>
            </a:r>
            <a:r>
              <a:rPr lang="en-US" sz="1900" b="1" i="1" dirty="0">
                <a:solidFill>
                  <a:srgbClr val="FFFF00"/>
                </a:solidFill>
                <a:latin typeface="Times New Roman" pitchFamily="18" charset="0"/>
              </a:rPr>
              <a:t>y</a:t>
            </a:r>
            <a:r>
              <a:rPr lang="en-US" sz="19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 &gt; </a:t>
            </a:r>
            <a:r>
              <a:rPr lang="en-US" sz="1900" b="1" i="1" dirty="0">
                <a:solidFill>
                  <a:srgbClr val="FFFF00"/>
                </a:solidFill>
                <a:latin typeface="Times New Roman" pitchFamily="18" charset="0"/>
              </a:rPr>
              <a:t>x </a:t>
            </a:r>
            <a:r>
              <a:rPr lang="en-US" sz="1900" dirty="0">
                <a:solidFill>
                  <a:srgbClr val="FFFF00"/>
                </a:solidFill>
                <a:latin typeface="Times New Roman" pitchFamily="18" charset="0"/>
              </a:rPr>
              <a:t>}</a:t>
            </a: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900" dirty="0">
                <a:solidFill>
                  <a:srgbClr val="FFFF00"/>
                </a:solidFill>
                <a:latin typeface="Times New Roman" pitchFamily="18" charset="0"/>
              </a:rPr>
              <a:t>		</a:t>
            </a:r>
            <a:r>
              <a:rPr lang="en-US" sz="1900" b="1" i="1" dirty="0" err="1">
                <a:solidFill>
                  <a:srgbClr val="FFFF00"/>
                </a:solidFill>
                <a:latin typeface="Times New Roman" pitchFamily="18" charset="0"/>
              </a:rPr>
              <a:t>G.insertBack</a:t>
            </a:r>
            <a:r>
              <a:rPr lang="en-US" sz="19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1900" b="1" i="1" dirty="0">
                <a:solidFill>
                  <a:srgbClr val="FFFF00"/>
                </a:solidFill>
                <a:latin typeface="Times New Roman" pitchFamily="18" charset="0"/>
              </a:rPr>
              <a:t>y</a:t>
            </a:r>
            <a:r>
              <a:rPr lang="en-US" sz="1900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900" b="1" dirty="0">
                <a:solidFill>
                  <a:srgbClr val="FFFF00"/>
                </a:solidFill>
                <a:latin typeface="Times New Roman" pitchFamily="18" charset="0"/>
              </a:rPr>
              <a:t>return </a:t>
            </a:r>
            <a:r>
              <a:rPr lang="en-US" sz="1900" b="1" i="1" dirty="0">
                <a:solidFill>
                  <a:srgbClr val="FFFF00"/>
                </a:solidFill>
                <a:latin typeface="Times New Roman" pitchFamily="18" charset="0"/>
              </a:rPr>
              <a:t>L,</a:t>
            </a:r>
            <a:r>
              <a:rPr lang="en-US" sz="19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1900" b="1" i="1" dirty="0">
                <a:solidFill>
                  <a:srgbClr val="FFFF00"/>
                </a:solidFill>
                <a:latin typeface="Times New Roman" pitchFamily="18" charset="0"/>
              </a:rPr>
              <a:t>E, G</a:t>
            </a:r>
          </a:p>
        </p:txBody>
      </p:sp>
      <p:pic>
        <p:nvPicPr>
          <p:cNvPr id="1510402" name="Picture 2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9250" y="2213438"/>
            <a:ext cx="3128950" cy="24931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E295E-87C9-474A-BBA7-669A22CDB385}" type="slidenum">
              <a:rPr lang="en-US"/>
              <a:pPr/>
              <a:t>31</a:t>
            </a:fld>
            <a:endParaRPr lang="en-US"/>
          </a:p>
        </p:txBody>
      </p:sp>
      <p:sp>
        <p:nvSpPr>
          <p:cNvPr id="130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Quick-Sort Tree</a:t>
            </a:r>
          </a:p>
        </p:txBody>
      </p:sp>
      <p:sp>
        <p:nvSpPr>
          <p:cNvPr id="130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247" y="1345266"/>
            <a:ext cx="7923212" cy="2284413"/>
          </a:xfrm>
        </p:spPr>
        <p:txBody>
          <a:bodyPr/>
          <a:lstStyle/>
          <a:p>
            <a:r>
              <a:rPr lang="en-US" sz="2400" dirty="0"/>
              <a:t>An execution of quick-sort is depicted by a binary tree</a:t>
            </a:r>
          </a:p>
          <a:p>
            <a:pPr lvl="1"/>
            <a:r>
              <a:rPr lang="en-US" sz="2400" dirty="0"/>
              <a:t>Each node represents a recursive call of quick-sort and stores</a:t>
            </a:r>
          </a:p>
          <a:p>
            <a:pPr lvl="2"/>
            <a:r>
              <a:rPr lang="en-US" sz="2000" dirty="0"/>
              <a:t>Unsorted sequence before the execution and its pivot</a:t>
            </a:r>
          </a:p>
          <a:p>
            <a:pPr lvl="2"/>
            <a:r>
              <a:rPr lang="en-US" sz="2000" dirty="0"/>
              <a:t>Sorted sequence at the end of the execution</a:t>
            </a:r>
          </a:p>
          <a:p>
            <a:pPr lvl="1"/>
            <a:r>
              <a:rPr lang="en-US" sz="2400" dirty="0"/>
              <a:t>The root is the initial call </a:t>
            </a:r>
          </a:p>
        </p:txBody>
      </p:sp>
      <p:sp>
        <p:nvSpPr>
          <p:cNvPr id="1309700" name="AutoShape 4"/>
          <p:cNvSpPr>
            <a:spLocks noChangeArrowheads="1"/>
          </p:cNvSpPr>
          <p:nvPr/>
        </p:nvSpPr>
        <p:spPr bwMode="auto">
          <a:xfrm>
            <a:off x="2425700" y="3962400"/>
            <a:ext cx="4267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7  4  9  </a:t>
            </a:r>
            <a:r>
              <a:rPr lang="en-US" sz="2400" u="sng">
                <a:solidFill>
                  <a:srgbClr val="000000"/>
                </a:solidFill>
                <a:latin typeface="Tahoma" pitchFamily="34" charset="0"/>
              </a:rPr>
              <a:t>6</a:t>
            </a:r>
            <a:r>
              <a:rPr lang="en-US" sz="2400">
                <a:latin typeface="Tahoma" pitchFamily="34" charset="0"/>
              </a:rPr>
              <a:t>  2  </a:t>
            </a:r>
            <a:r>
              <a:rPr lang="en-US" sz="240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z="2400">
                <a:latin typeface="Tahoma" pitchFamily="34" charset="0"/>
              </a:rPr>
              <a:t>  </a:t>
            </a:r>
            <a:r>
              <a:rPr lang="en-US" sz="2400">
                <a:solidFill>
                  <a:schemeClr val="tx2"/>
                </a:solidFill>
                <a:latin typeface="Tahoma" pitchFamily="34" charset="0"/>
              </a:rPr>
              <a:t>2  4  </a:t>
            </a:r>
            <a:r>
              <a:rPr lang="en-US" sz="2400" u="sng">
                <a:solidFill>
                  <a:srgbClr val="000000"/>
                </a:solidFill>
                <a:latin typeface="Tahoma" pitchFamily="34" charset="0"/>
              </a:rPr>
              <a:t>6</a:t>
            </a:r>
            <a:r>
              <a:rPr lang="en-US" sz="2400">
                <a:solidFill>
                  <a:schemeClr val="tx2"/>
                </a:solidFill>
                <a:latin typeface="Tahoma" pitchFamily="34" charset="0"/>
              </a:rPr>
              <a:t>  7  9</a:t>
            </a:r>
          </a:p>
        </p:txBody>
      </p:sp>
      <p:sp>
        <p:nvSpPr>
          <p:cNvPr id="1309701" name="AutoShape 5"/>
          <p:cNvSpPr>
            <a:spLocks noChangeArrowheads="1"/>
          </p:cNvSpPr>
          <p:nvPr/>
        </p:nvSpPr>
        <p:spPr bwMode="auto">
          <a:xfrm>
            <a:off x="1981200" y="4876800"/>
            <a:ext cx="21336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u="sng">
                <a:solidFill>
                  <a:srgbClr val="000000"/>
                </a:solidFill>
                <a:latin typeface="Tahoma" pitchFamily="34" charset="0"/>
              </a:rPr>
              <a:t>4</a:t>
            </a:r>
            <a:r>
              <a:rPr lang="en-US" sz="2400">
                <a:latin typeface="Tahoma" pitchFamily="34" charset="0"/>
              </a:rPr>
              <a:t>  2  </a:t>
            </a:r>
            <a:r>
              <a:rPr lang="en-US" sz="240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z="2400">
                <a:latin typeface="Tahoma" pitchFamily="34" charset="0"/>
              </a:rPr>
              <a:t>  </a:t>
            </a:r>
            <a:r>
              <a:rPr lang="en-US" sz="2400">
                <a:solidFill>
                  <a:schemeClr val="tx2"/>
                </a:solidFill>
                <a:latin typeface="Tahoma" pitchFamily="34" charset="0"/>
              </a:rPr>
              <a:t>2  </a:t>
            </a:r>
            <a:r>
              <a:rPr lang="en-US" sz="2400" u="sng">
                <a:solidFill>
                  <a:srgbClr val="000000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1309702" name="AutoShape 6"/>
          <p:cNvSpPr>
            <a:spLocks noChangeArrowheads="1"/>
          </p:cNvSpPr>
          <p:nvPr/>
        </p:nvSpPr>
        <p:spPr bwMode="auto">
          <a:xfrm>
            <a:off x="5029200" y="4876800"/>
            <a:ext cx="21336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u="sng">
                <a:solidFill>
                  <a:srgbClr val="000000"/>
                </a:solidFill>
                <a:latin typeface="Tahoma" pitchFamily="34" charset="0"/>
              </a:rPr>
              <a:t>7</a:t>
            </a:r>
            <a:r>
              <a:rPr lang="en-US" sz="2400">
                <a:latin typeface="Tahoma" pitchFamily="34" charset="0"/>
              </a:rPr>
              <a:t>  9  </a:t>
            </a:r>
            <a:r>
              <a:rPr lang="en-US" sz="240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z="2400">
                <a:latin typeface="Tahoma" pitchFamily="34" charset="0"/>
              </a:rPr>
              <a:t>  </a:t>
            </a:r>
            <a:r>
              <a:rPr lang="en-US" sz="2400" u="sng">
                <a:solidFill>
                  <a:srgbClr val="000000"/>
                </a:solidFill>
                <a:latin typeface="Tahoma" pitchFamily="34" charset="0"/>
              </a:rPr>
              <a:t>7</a:t>
            </a:r>
            <a:r>
              <a:rPr lang="en-US" sz="2400">
                <a:solidFill>
                  <a:schemeClr val="tx2"/>
                </a:solidFill>
                <a:latin typeface="Tahoma" pitchFamily="34" charset="0"/>
              </a:rPr>
              <a:t>  9</a:t>
            </a:r>
          </a:p>
        </p:txBody>
      </p:sp>
      <p:sp>
        <p:nvSpPr>
          <p:cNvPr id="1309703" name="AutoShape 7"/>
          <p:cNvSpPr>
            <a:spLocks noChangeArrowheads="1"/>
          </p:cNvSpPr>
          <p:nvPr/>
        </p:nvSpPr>
        <p:spPr bwMode="auto">
          <a:xfrm>
            <a:off x="1866900" y="5791200"/>
            <a:ext cx="1028700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2 </a:t>
            </a:r>
            <a:r>
              <a:rPr lang="en-US" sz="240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z="2400">
                <a:latin typeface="Tahoma" pitchFamily="34" charset="0"/>
              </a:rPr>
              <a:t> </a:t>
            </a:r>
            <a:r>
              <a:rPr lang="en-US" sz="2400">
                <a:solidFill>
                  <a:schemeClr val="tx2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1309704" name="AutoShape 8"/>
          <p:cNvSpPr>
            <a:spLocks noChangeArrowheads="1"/>
          </p:cNvSpPr>
          <p:nvPr/>
        </p:nvSpPr>
        <p:spPr bwMode="auto">
          <a:xfrm>
            <a:off x="3276600" y="5791200"/>
            <a:ext cx="990600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1309705" name="AutoShape 9"/>
          <p:cNvSpPr>
            <a:spLocks noChangeArrowheads="1"/>
          </p:cNvSpPr>
          <p:nvPr/>
        </p:nvSpPr>
        <p:spPr bwMode="auto">
          <a:xfrm>
            <a:off x="4905375" y="5791200"/>
            <a:ext cx="1009650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1309706" name="AutoShape 10"/>
          <p:cNvSpPr>
            <a:spLocks noChangeArrowheads="1"/>
          </p:cNvSpPr>
          <p:nvPr/>
        </p:nvSpPr>
        <p:spPr bwMode="auto">
          <a:xfrm>
            <a:off x="6324600" y="5791200"/>
            <a:ext cx="981075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9 </a:t>
            </a:r>
            <a:r>
              <a:rPr lang="en-US" sz="240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z="2400">
                <a:latin typeface="Tahoma" pitchFamily="34" charset="0"/>
              </a:rPr>
              <a:t> </a:t>
            </a:r>
            <a:r>
              <a:rPr lang="en-US" sz="2400">
                <a:solidFill>
                  <a:schemeClr val="tx2"/>
                </a:solidFill>
                <a:latin typeface="Tahoma" pitchFamily="34" charset="0"/>
              </a:rPr>
              <a:t>9</a:t>
            </a:r>
          </a:p>
        </p:txBody>
      </p:sp>
      <p:cxnSp>
        <p:nvCxnSpPr>
          <p:cNvPr id="1309707" name="AutoShape 11"/>
          <p:cNvCxnSpPr>
            <a:cxnSpLocks noChangeShapeType="1"/>
            <a:stCxn id="1309701" idx="0"/>
            <a:endCxn id="1309700" idx="2"/>
          </p:cNvCxnSpPr>
          <p:nvPr/>
        </p:nvCxnSpPr>
        <p:spPr bwMode="auto">
          <a:xfrm flipV="1">
            <a:off x="3048000" y="4429125"/>
            <a:ext cx="15113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09708" name="AutoShape 12"/>
          <p:cNvCxnSpPr>
            <a:cxnSpLocks noChangeShapeType="1"/>
            <a:stCxn id="1309702" idx="0"/>
            <a:endCxn id="1309700" idx="2"/>
          </p:cNvCxnSpPr>
          <p:nvPr/>
        </p:nvCxnSpPr>
        <p:spPr bwMode="auto">
          <a:xfrm flipH="1" flipV="1">
            <a:off x="4559300" y="4429125"/>
            <a:ext cx="15367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09709" name="AutoShape 13"/>
          <p:cNvCxnSpPr>
            <a:cxnSpLocks noChangeShapeType="1"/>
            <a:stCxn id="1309703" idx="0"/>
            <a:endCxn id="1309701" idx="2"/>
          </p:cNvCxnSpPr>
          <p:nvPr/>
        </p:nvCxnSpPr>
        <p:spPr bwMode="auto">
          <a:xfrm flipV="1">
            <a:off x="2381250" y="5343525"/>
            <a:ext cx="6667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09710" name="AutoShape 14"/>
          <p:cNvCxnSpPr>
            <a:cxnSpLocks noChangeShapeType="1"/>
            <a:stCxn id="1309705" idx="0"/>
            <a:endCxn id="1309702" idx="2"/>
          </p:cNvCxnSpPr>
          <p:nvPr/>
        </p:nvCxnSpPr>
        <p:spPr bwMode="auto">
          <a:xfrm flipV="1">
            <a:off x="5410200" y="5343525"/>
            <a:ext cx="6858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09711" name="AutoShape 15"/>
          <p:cNvCxnSpPr>
            <a:cxnSpLocks noChangeShapeType="1"/>
            <a:stCxn id="1309701" idx="2"/>
            <a:endCxn id="1309704" idx="0"/>
          </p:cNvCxnSpPr>
          <p:nvPr/>
        </p:nvCxnSpPr>
        <p:spPr bwMode="auto">
          <a:xfrm>
            <a:off x="3048000" y="5343525"/>
            <a:ext cx="7239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09712" name="AutoShape 16"/>
          <p:cNvCxnSpPr>
            <a:cxnSpLocks noChangeShapeType="1"/>
            <a:stCxn id="1309702" idx="2"/>
            <a:endCxn id="1309706" idx="0"/>
          </p:cNvCxnSpPr>
          <p:nvPr/>
        </p:nvCxnSpPr>
        <p:spPr bwMode="auto">
          <a:xfrm>
            <a:off x="6096000" y="5343525"/>
            <a:ext cx="719138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FDC0-5485-4F87-AE50-D4AB349E664E}" type="slidenum">
              <a:rPr lang="en-US"/>
              <a:pPr/>
              <a:t>32</a:t>
            </a:fld>
            <a:endParaRPr lang="en-US"/>
          </a:p>
        </p:txBody>
      </p:sp>
      <p:sp>
        <p:nvSpPr>
          <p:cNvPr id="131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(1)</a:t>
            </a:r>
          </a:p>
        </p:txBody>
      </p:sp>
      <p:sp>
        <p:nvSpPr>
          <p:cNvPr id="131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8" y="1676400"/>
            <a:ext cx="7770812" cy="685800"/>
          </a:xfrm>
        </p:spPr>
        <p:txBody>
          <a:bodyPr/>
          <a:lstStyle/>
          <a:p>
            <a:r>
              <a:rPr lang="en-US"/>
              <a:t>Pivot selection</a:t>
            </a:r>
          </a:p>
        </p:txBody>
      </p:sp>
      <p:cxnSp>
        <p:nvCxnSpPr>
          <p:cNvPr id="1311748" name="AutoShape 4"/>
          <p:cNvCxnSpPr>
            <a:cxnSpLocks noChangeShapeType="1"/>
            <a:stCxn id="1311751" idx="0"/>
            <a:endCxn id="1311750" idx="2"/>
          </p:cNvCxnSpPr>
          <p:nvPr/>
        </p:nvCxnSpPr>
        <p:spPr bwMode="auto">
          <a:xfrm flipV="1">
            <a:off x="1414463" y="4054475"/>
            <a:ext cx="1090612" cy="584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1749" name="AutoShape 5"/>
          <p:cNvCxnSpPr>
            <a:cxnSpLocks noChangeShapeType="1"/>
            <a:stCxn id="1311762" idx="0"/>
            <a:endCxn id="1311750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11750" name="AutoShape 6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7  2  9  4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2  4  7  9</a:t>
            </a:r>
          </a:p>
        </p:txBody>
      </p:sp>
      <p:sp>
        <p:nvSpPr>
          <p:cNvPr id="1311751" name="AutoShape 7"/>
          <p:cNvSpPr>
            <a:spLocks noChangeArrowheads="1"/>
          </p:cNvSpPr>
          <p:nvPr/>
        </p:nvSpPr>
        <p:spPr bwMode="auto">
          <a:xfrm>
            <a:off x="1066800" y="4648200"/>
            <a:ext cx="693738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2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2</a:t>
            </a:r>
          </a:p>
        </p:txBody>
      </p:sp>
      <p:sp>
        <p:nvSpPr>
          <p:cNvPr id="1311752" name="AutoShape 8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7  2  9  4 3  7 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6</a:t>
            </a:r>
            <a:r>
              <a:rPr lang="en-US">
                <a:latin typeface="Tahoma" pitchFamily="34" charset="0"/>
              </a:rPr>
              <a:t>  1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</a:rPr>
              <a:t> 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1311753" name="AutoShape 9"/>
          <p:cNvCxnSpPr>
            <a:cxnSpLocks noChangeShapeType="1"/>
            <a:stCxn id="1311750" idx="0"/>
            <a:endCxn id="1311752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1754" name="AutoShape 10"/>
          <p:cNvCxnSpPr>
            <a:cxnSpLocks noChangeShapeType="1"/>
            <a:stCxn id="1311755" idx="0"/>
            <a:endCxn id="1311752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11755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3  8  6  1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1  3  8  6</a:t>
            </a:r>
          </a:p>
        </p:txBody>
      </p:sp>
      <p:sp>
        <p:nvSpPr>
          <p:cNvPr id="1311756" name="AutoShape 12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3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3</a:t>
            </a:r>
          </a:p>
        </p:txBody>
      </p:sp>
      <p:sp>
        <p:nvSpPr>
          <p:cNvPr id="1311757" name="AutoShape 13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8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8</a:t>
            </a:r>
          </a:p>
        </p:txBody>
      </p:sp>
      <p:cxnSp>
        <p:nvCxnSpPr>
          <p:cNvPr id="1311758" name="AutoShape 14"/>
          <p:cNvCxnSpPr>
            <a:cxnSpLocks noChangeShapeType="1"/>
            <a:stCxn id="1311756" idx="0"/>
            <a:endCxn id="1311755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1759" name="AutoShape 15"/>
          <p:cNvCxnSpPr>
            <a:cxnSpLocks noChangeShapeType="1"/>
            <a:stCxn id="1311757" idx="0"/>
            <a:endCxn id="1311755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1760" name="AutoShape 16"/>
          <p:cNvCxnSpPr>
            <a:cxnSpLocks noChangeShapeType="1"/>
            <a:stCxn id="1311763" idx="0"/>
            <a:endCxn id="1311762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1761" name="AutoShape 17"/>
          <p:cNvCxnSpPr>
            <a:cxnSpLocks noChangeShapeType="1"/>
            <a:stCxn id="1311762" idx="2"/>
            <a:endCxn id="1311764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11762" name="AutoShape 18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9  4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4  9</a:t>
            </a:r>
          </a:p>
        </p:txBody>
      </p:sp>
      <p:sp>
        <p:nvSpPr>
          <p:cNvPr id="1311763" name="AutoShape 1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9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9</a:t>
            </a:r>
          </a:p>
        </p:txBody>
      </p:sp>
      <p:sp>
        <p:nvSpPr>
          <p:cNvPr id="1311764" name="AutoShape 2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4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4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8BED-8453-40F9-BADB-BDFEFA1C7238}" type="slidenum">
              <a:rPr lang="en-US"/>
              <a:pPr/>
              <a:t>33</a:t>
            </a:fld>
            <a:endParaRPr lang="en-US"/>
          </a:p>
        </p:txBody>
      </p:sp>
      <p:sp>
        <p:nvSpPr>
          <p:cNvPr id="131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(2)</a:t>
            </a:r>
          </a:p>
        </p:txBody>
      </p:sp>
      <p:sp>
        <p:nvSpPr>
          <p:cNvPr id="131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676400"/>
            <a:ext cx="7773987" cy="760413"/>
          </a:xfrm>
        </p:spPr>
        <p:txBody>
          <a:bodyPr/>
          <a:lstStyle/>
          <a:p>
            <a:r>
              <a:rPr lang="en-US"/>
              <a:t>Partition, recursive call, pivot selection</a:t>
            </a:r>
          </a:p>
        </p:txBody>
      </p:sp>
      <p:cxnSp>
        <p:nvCxnSpPr>
          <p:cNvPr id="1313796" name="AutoShape 4"/>
          <p:cNvCxnSpPr>
            <a:cxnSpLocks noChangeShapeType="1"/>
            <a:stCxn id="1313813" idx="0"/>
            <a:endCxn id="1313800" idx="2"/>
          </p:cNvCxnSpPr>
          <p:nvPr/>
        </p:nvCxnSpPr>
        <p:spPr bwMode="auto">
          <a:xfrm flipV="1">
            <a:off x="1414463" y="4064000"/>
            <a:ext cx="1090612" cy="574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3797" name="AutoShape 5"/>
          <p:cNvCxnSpPr>
            <a:cxnSpLocks noChangeShapeType="1"/>
            <a:stCxn id="1313801" idx="0"/>
            <a:endCxn id="1313800" idx="2"/>
          </p:cNvCxnSpPr>
          <p:nvPr/>
        </p:nvCxnSpPr>
        <p:spPr bwMode="auto">
          <a:xfrm flipH="1" flipV="1">
            <a:off x="25050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3798" name="AutoShape 6"/>
          <p:cNvCxnSpPr>
            <a:cxnSpLocks noChangeShapeType="1"/>
            <a:stCxn id="1313802" idx="0"/>
            <a:endCxn id="1313801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3799" name="AutoShape 7"/>
          <p:cNvCxnSpPr>
            <a:cxnSpLocks noChangeShapeType="1"/>
            <a:stCxn id="1313801" idx="2"/>
            <a:endCxn id="1313803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13800" name="AutoShape 8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2</a:t>
            </a:r>
            <a:r>
              <a:rPr lang="en-US">
                <a:latin typeface="Tahoma" pitchFamily="34" charset="0"/>
              </a:rPr>
              <a:t>  4  3  1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2  4  7  9</a:t>
            </a:r>
          </a:p>
        </p:txBody>
      </p:sp>
      <p:sp>
        <p:nvSpPr>
          <p:cNvPr id="1313801" name="AutoShape 9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9  4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4  9</a:t>
            </a:r>
          </a:p>
        </p:txBody>
      </p:sp>
      <p:sp>
        <p:nvSpPr>
          <p:cNvPr id="1313802" name="AutoShape 1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9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9</a:t>
            </a:r>
          </a:p>
        </p:txBody>
      </p:sp>
      <p:sp>
        <p:nvSpPr>
          <p:cNvPr id="1313803" name="AutoShape 1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4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4</a:t>
            </a:r>
          </a:p>
        </p:txBody>
      </p:sp>
      <p:sp>
        <p:nvSpPr>
          <p:cNvPr id="1313804" name="AutoShape 1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7  2  9  4  3  7 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6</a:t>
            </a:r>
            <a:r>
              <a:rPr lang="en-US">
                <a:latin typeface="Tahoma" pitchFamily="34" charset="0"/>
              </a:rPr>
              <a:t>  1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</a:rPr>
              <a:t> 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1313805" name="AutoShape 13"/>
          <p:cNvCxnSpPr>
            <a:cxnSpLocks noChangeShapeType="1"/>
            <a:stCxn id="1313800" idx="0"/>
            <a:endCxn id="1313804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3806" name="AutoShape 14"/>
          <p:cNvCxnSpPr>
            <a:cxnSpLocks noChangeShapeType="1"/>
            <a:stCxn id="1313808" idx="0"/>
            <a:endCxn id="1313804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13807" name="Line 15"/>
          <p:cNvSpPr>
            <a:spLocks noChangeShapeType="1"/>
          </p:cNvSpPr>
          <p:nvPr/>
        </p:nvSpPr>
        <p:spPr bwMode="auto">
          <a:xfrm flipH="1">
            <a:off x="2438400" y="3200400"/>
            <a:ext cx="5334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3808" name="AutoShape 1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3  8  6  1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1  3  8  6</a:t>
            </a:r>
          </a:p>
        </p:txBody>
      </p:sp>
      <p:sp>
        <p:nvSpPr>
          <p:cNvPr id="1313809" name="AutoShape 17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3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3</a:t>
            </a:r>
          </a:p>
        </p:txBody>
      </p:sp>
      <p:sp>
        <p:nvSpPr>
          <p:cNvPr id="1313810" name="AutoShape 18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8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8</a:t>
            </a:r>
          </a:p>
        </p:txBody>
      </p:sp>
      <p:cxnSp>
        <p:nvCxnSpPr>
          <p:cNvPr id="1313811" name="AutoShape 19"/>
          <p:cNvCxnSpPr>
            <a:cxnSpLocks noChangeShapeType="1"/>
            <a:stCxn id="1313809" idx="0"/>
            <a:endCxn id="1313808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3812" name="AutoShape 20"/>
          <p:cNvCxnSpPr>
            <a:cxnSpLocks noChangeShapeType="1"/>
            <a:stCxn id="1313810" idx="0"/>
            <a:endCxn id="1313808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13813" name="AutoShape 21"/>
          <p:cNvSpPr>
            <a:spLocks noChangeArrowheads="1"/>
          </p:cNvSpPr>
          <p:nvPr/>
        </p:nvSpPr>
        <p:spPr bwMode="auto">
          <a:xfrm>
            <a:off x="1066800" y="4648200"/>
            <a:ext cx="693738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2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130E-E4B9-491E-BF02-0AAAED0DF98D}" type="slidenum">
              <a:rPr lang="en-US"/>
              <a:pPr/>
              <a:t>34</a:t>
            </a:fld>
            <a:endParaRPr lang="en-US"/>
          </a:p>
        </p:txBody>
      </p:sp>
      <p:sp>
        <p:nvSpPr>
          <p:cNvPr id="131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(3)</a:t>
            </a:r>
          </a:p>
        </p:txBody>
      </p:sp>
      <p:sp>
        <p:nvSpPr>
          <p:cNvPr id="131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676400"/>
            <a:ext cx="7773987" cy="685800"/>
          </a:xfrm>
        </p:spPr>
        <p:txBody>
          <a:bodyPr/>
          <a:lstStyle/>
          <a:p>
            <a:r>
              <a:rPr lang="en-US"/>
              <a:t>Partition, recursive call, base case</a:t>
            </a:r>
          </a:p>
        </p:txBody>
      </p:sp>
      <p:cxnSp>
        <p:nvCxnSpPr>
          <p:cNvPr id="1315844" name="AutoShape 4"/>
          <p:cNvCxnSpPr>
            <a:cxnSpLocks noChangeShapeType="1"/>
            <a:stCxn id="1315849" idx="0"/>
            <a:endCxn id="1315848" idx="2"/>
          </p:cNvCxnSpPr>
          <p:nvPr/>
        </p:nvCxnSpPr>
        <p:spPr bwMode="auto">
          <a:xfrm flipV="1">
            <a:off x="1524000" y="4054475"/>
            <a:ext cx="98107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5845" name="AutoShape 5"/>
          <p:cNvCxnSpPr>
            <a:cxnSpLocks noChangeShapeType="1"/>
            <a:stCxn id="1315850" idx="0"/>
            <a:endCxn id="1315848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5846" name="AutoShape 6"/>
          <p:cNvCxnSpPr>
            <a:cxnSpLocks noChangeShapeType="1"/>
            <a:stCxn id="1315851" idx="0"/>
            <a:endCxn id="1315850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5847" name="AutoShape 7"/>
          <p:cNvCxnSpPr>
            <a:cxnSpLocks noChangeShapeType="1"/>
            <a:stCxn id="1315850" idx="2"/>
            <a:endCxn id="1315852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15848" name="AutoShape 8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 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2</a:t>
            </a:r>
            <a:r>
              <a:rPr lang="en-US">
                <a:latin typeface="Tahoma" pitchFamily="34" charset="0"/>
              </a:rPr>
              <a:t>  4  3  1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2  4  7  </a:t>
            </a:r>
          </a:p>
        </p:txBody>
      </p:sp>
      <p:sp>
        <p:nvSpPr>
          <p:cNvPr id="1315849" name="AutoShape 9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1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315850" name="AutoShape 10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9  4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4  9</a:t>
            </a:r>
          </a:p>
        </p:txBody>
      </p:sp>
      <p:sp>
        <p:nvSpPr>
          <p:cNvPr id="1315851" name="AutoShape 11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9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9</a:t>
            </a:r>
          </a:p>
        </p:txBody>
      </p:sp>
      <p:sp>
        <p:nvSpPr>
          <p:cNvPr id="1315852" name="AutoShape 12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4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4</a:t>
            </a:r>
          </a:p>
        </p:txBody>
      </p:sp>
      <p:sp>
        <p:nvSpPr>
          <p:cNvPr id="1315853" name="AutoShape 1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7  2  9  4 3  7 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6</a:t>
            </a:r>
            <a:r>
              <a:rPr lang="en-US">
                <a:latin typeface="Tahoma" pitchFamily="34" charset="0"/>
              </a:rPr>
              <a:t>  1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</a:rPr>
              <a:t> 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1315854" name="AutoShape 14"/>
          <p:cNvCxnSpPr>
            <a:cxnSpLocks noChangeShapeType="1"/>
            <a:stCxn id="1315848" idx="0"/>
            <a:endCxn id="1315853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5855" name="AutoShape 15"/>
          <p:cNvCxnSpPr>
            <a:cxnSpLocks noChangeShapeType="1"/>
            <a:stCxn id="1315857" idx="0"/>
            <a:endCxn id="1315853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15856" name="Line 16"/>
          <p:cNvSpPr>
            <a:spLocks noChangeShapeType="1"/>
          </p:cNvSpPr>
          <p:nvPr/>
        </p:nvSpPr>
        <p:spPr bwMode="auto">
          <a:xfrm flipH="1">
            <a:off x="1219200" y="4191000"/>
            <a:ext cx="5334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5857" name="AutoShape 17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3  8  6  1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1  3  8  6</a:t>
            </a:r>
          </a:p>
        </p:txBody>
      </p:sp>
      <p:sp>
        <p:nvSpPr>
          <p:cNvPr id="1315858" name="AutoShape 18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3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3</a:t>
            </a:r>
          </a:p>
        </p:txBody>
      </p:sp>
      <p:sp>
        <p:nvSpPr>
          <p:cNvPr id="1315859" name="AutoShape 19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8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8</a:t>
            </a:r>
          </a:p>
        </p:txBody>
      </p:sp>
      <p:cxnSp>
        <p:nvCxnSpPr>
          <p:cNvPr id="1315860" name="AutoShape 20"/>
          <p:cNvCxnSpPr>
            <a:cxnSpLocks noChangeShapeType="1"/>
            <a:stCxn id="1315858" idx="0"/>
            <a:endCxn id="1315857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5861" name="AutoShape 21"/>
          <p:cNvCxnSpPr>
            <a:cxnSpLocks noChangeShapeType="1"/>
            <a:stCxn id="1315859" idx="0"/>
            <a:endCxn id="1315857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5C09-BDEC-489B-AA8B-A0E56AD35BA9}" type="slidenum">
              <a:rPr lang="en-US"/>
              <a:pPr/>
              <a:t>35</a:t>
            </a:fld>
            <a:endParaRPr lang="en-US"/>
          </a:p>
        </p:txBody>
      </p:sp>
      <p:sp>
        <p:nvSpPr>
          <p:cNvPr id="131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(4)</a:t>
            </a:r>
          </a:p>
        </p:txBody>
      </p:sp>
      <p:sp>
        <p:nvSpPr>
          <p:cNvPr id="131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676400"/>
            <a:ext cx="7773987" cy="685800"/>
          </a:xfrm>
        </p:spPr>
        <p:txBody>
          <a:bodyPr/>
          <a:lstStyle/>
          <a:p>
            <a:r>
              <a:rPr lang="en-US"/>
              <a:t>Recursive call, …, base case, join</a:t>
            </a:r>
          </a:p>
        </p:txBody>
      </p:sp>
      <p:sp>
        <p:nvSpPr>
          <p:cNvPr id="1317892" name="AutoShape 4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accent1"/>
                </a:solidFill>
                <a:latin typeface="Tahoma" pitchFamily="34" charset="0"/>
              </a:rPr>
              <a:t>3  8  6  1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1  3  8  6</a:t>
            </a:r>
          </a:p>
        </p:txBody>
      </p:sp>
      <p:sp>
        <p:nvSpPr>
          <p:cNvPr id="1317893" name="AutoShape 5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3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3</a:t>
            </a:r>
          </a:p>
        </p:txBody>
      </p:sp>
      <p:sp>
        <p:nvSpPr>
          <p:cNvPr id="1317894" name="AutoShape 6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8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8</a:t>
            </a:r>
          </a:p>
        </p:txBody>
      </p:sp>
      <p:cxnSp>
        <p:nvCxnSpPr>
          <p:cNvPr id="1317895" name="AutoShape 7"/>
          <p:cNvCxnSpPr>
            <a:cxnSpLocks noChangeShapeType="1"/>
            <a:stCxn id="1317893" idx="0"/>
            <a:endCxn id="1317892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7896" name="AutoShape 8"/>
          <p:cNvCxnSpPr>
            <a:cxnSpLocks noChangeShapeType="1"/>
            <a:stCxn id="1317894" idx="0"/>
            <a:endCxn id="1317892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17897" name="AutoShape 9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7  2  9  4 3  7 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6</a:t>
            </a:r>
            <a:r>
              <a:rPr lang="en-US">
                <a:latin typeface="Tahoma" pitchFamily="34" charset="0"/>
              </a:rPr>
              <a:t>  1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</a:rPr>
              <a:t> 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1317898" name="AutoShape 10"/>
          <p:cNvCxnSpPr>
            <a:cxnSpLocks noChangeShapeType="1"/>
            <a:stCxn id="1317904" idx="0"/>
            <a:endCxn id="1317897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7899" name="AutoShape 11"/>
          <p:cNvCxnSpPr>
            <a:cxnSpLocks noChangeShapeType="1"/>
            <a:stCxn id="1317892" idx="0"/>
            <a:endCxn id="1317897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7900" name="AutoShape 12"/>
          <p:cNvCxnSpPr>
            <a:cxnSpLocks noChangeShapeType="1"/>
            <a:stCxn id="1317905" idx="0"/>
            <a:endCxn id="1317904" idx="2"/>
          </p:cNvCxnSpPr>
          <p:nvPr/>
        </p:nvCxnSpPr>
        <p:spPr bwMode="auto">
          <a:xfrm flipV="1">
            <a:off x="1524000" y="4064000"/>
            <a:ext cx="981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7901" name="AutoShape 13"/>
          <p:cNvCxnSpPr>
            <a:cxnSpLocks noChangeShapeType="1"/>
            <a:stCxn id="1317906" idx="0"/>
            <a:endCxn id="1317904" idx="2"/>
          </p:cNvCxnSpPr>
          <p:nvPr/>
        </p:nvCxnSpPr>
        <p:spPr bwMode="auto">
          <a:xfrm flipH="1" flipV="1">
            <a:off x="2505075" y="4064000"/>
            <a:ext cx="106680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7902" name="AutoShape 14"/>
          <p:cNvCxnSpPr>
            <a:cxnSpLocks noChangeShapeType="1"/>
            <a:stCxn id="1317907" idx="0"/>
            <a:endCxn id="1317906" idx="2"/>
          </p:cNvCxnSpPr>
          <p:nvPr/>
        </p:nvCxnSpPr>
        <p:spPr bwMode="auto">
          <a:xfrm flipV="1">
            <a:off x="3092450" y="5081588"/>
            <a:ext cx="4794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7903" name="AutoShape 15"/>
          <p:cNvCxnSpPr>
            <a:cxnSpLocks noChangeShapeType="1"/>
            <a:stCxn id="1317906" idx="2"/>
            <a:endCxn id="1317908" idx="0"/>
          </p:cNvCxnSpPr>
          <p:nvPr/>
        </p:nvCxnSpPr>
        <p:spPr bwMode="auto">
          <a:xfrm>
            <a:off x="3571875" y="5081588"/>
            <a:ext cx="5048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17904" name="AutoShape 16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000000"/>
                </a:solidFill>
                <a:latin typeface="Tahoma" pitchFamily="34" charset="0"/>
              </a:rPr>
              <a:t>2</a:t>
            </a:r>
            <a:r>
              <a:rPr lang="en-US">
                <a:latin typeface="Tahoma" pitchFamily="34" charset="0"/>
              </a:rPr>
              <a:t>  4  3  1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  1 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2</a:t>
            </a:r>
            <a:r>
              <a:rPr lang="en-US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 3  4</a:t>
            </a:r>
          </a:p>
        </p:txBody>
      </p:sp>
      <p:sp>
        <p:nvSpPr>
          <p:cNvPr id="1317905" name="AutoShape 17"/>
          <p:cNvSpPr>
            <a:spLocks noChangeArrowheads="1"/>
          </p:cNvSpPr>
          <p:nvPr/>
        </p:nvSpPr>
        <p:spPr bwMode="auto">
          <a:xfrm>
            <a:off x="1066800" y="4645025"/>
            <a:ext cx="914400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1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317906" name="AutoShape 18"/>
          <p:cNvSpPr>
            <a:spLocks noChangeArrowheads="1"/>
          </p:cNvSpPr>
          <p:nvPr/>
        </p:nvSpPr>
        <p:spPr bwMode="auto">
          <a:xfrm>
            <a:off x="2824163" y="4645025"/>
            <a:ext cx="1495425" cy="427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4 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3</a:t>
            </a:r>
            <a:r>
              <a:rPr lang="en-US">
                <a:latin typeface="Tahoma" pitchFamily="34" charset="0"/>
              </a:rPr>
              <a:t> 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3</a:t>
            </a:r>
            <a:r>
              <a:rPr lang="en-US">
                <a:solidFill>
                  <a:srgbClr val="000000"/>
                </a:solidFill>
                <a:latin typeface="Tahoma" pitchFamily="34" charset="0"/>
              </a:rPr>
              <a:t> 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1317907" name="AutoShape 1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9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9</a:t>
            </a:r>
          </a:p>
        </p:txBody>
      </p:sp>
      <p:sp>
        <p:nvSpPr>
          <p:cNvPr id="1317908" name="AutoShape 2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4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1317909" name="Line 21"/>
          <p:cNvSpPr>
            <a:spLocks noChangeShapeType="1"/>
          </p:cNvSpPr>
          <p:nvPr/>
        </p:nvSpPr>
        <p:spPr bwMode="auto">
          <a:xfrm flipH="1">
            <a:off x="11430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7910" name="Line 22"/>
          <p:cNvSpPr>
            <a:spLocks noChangeShapeType="1"/>
          </p:cNvSpPr>
          <p:nvPr/>
        </p:nvSpPr>
        <p:spPr bwMode="auto">
          <a:xfrm>
            <a:off x="3276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6530-EA13-4DA5-A362-B9F7CF7D4198}" type="slidenum">
              <a:rPr lang="en-US"/>
              <a:pPr/>
              <a:t>36</a:t>
            </a:fld>
            <a:endParaRPr lang="en-US"/>
          </a:p>
        </p:txBody>
      </p:sp>
      <p:sp>
        <p:nvSpPr>
          <p:cNvPr id="131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(5)</a:t>
            </a:r>
          </a:p>
        </p:txBody>
      </p:sp>
      <p:sp>
        <p:nvSpPr>
          <p:cNvPr id="131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752600"/>
            <a:ext cx="7773987" cy="684213"/>
          </a:xfrm>
        </p:spPr>
        <p:txBody>
          <a:bodyPr/>
          <a:lstStyle/>
          <a:p>
            <a:r>
              <a:rPr lang="en-US"/>
              <a:t>Recursive call, pivot selection</a:t>
            </a:r>
          </a:p>
        </p:txBody>
      </p:sp>
      <p:sp>
        <p:nvSpPr>
          <p:cNvPr id="1319940" name="AutoShape 4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7  9 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7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1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1  3  8  6</a:t>
            </a:r>
          </a:p>
        </p:txBody>
      </p:sp>
      <p:sp>
        <p:nvSpPr>
          <p:cNvPr id="1319941" name="AutoShape 5"/>
          <p:cNvSpPr>
            <a:spLocks noChangeArrowheads="1"/>
          </p:cNvSpPr>
          <p:nvPr/>
        </p:nvSpPr>
        <p:spPr bwMode="auto">
          <a:xfrm>
            <a:off x="54864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8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8</a:t>
            </a:r>
          </a:p>
        </p:txBody>
      </p:sp>
      <p:cxnSp>
        <p:nvCxnSpPr>
          <p:cNvPr id="1319942" name="AutoShape 6"/>
          <p:cNvCxnSpPr>
            <a:cxnSpLocks noChangeShapeType="1"/>
            <a:stCxn id="1319941" idx="0"/>
            <a:endCxn id="1319940" idx="2"/>
          </p:cNvCxnSpPr>
          <p:nvPr/>
        </p:nvCxnSpPr>
        <p:spPr bwMode="auto">
          <a:xfrm flipV="1">
            <a:off x="5834063" y="4064000"/>
            <a:ext cx="1090612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9943" name="AutoShape 7"/>
          <p:cNvCxnSpPr>
            <a:cxnSpLocks noChangeShapeType="1"/>
            <a:stCxn id="1319957" idx="0"/>
            <a:endCxn id="1319940" idx="2"/>
          </p:cNvCxnSpPr>
          <p:nvPr/>
        </p:nvCxnSpPr>
        <p:spPr bwMode="auto">
          <a:xfrm flipH="1" flipV="1">
            <a:off x="6924675" y="4064000"/>
            <a:ext cx="1042988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19944" name="AutoShape 8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7  2  9  4 3  7 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6</a:t>
            </a:r>
            <a:r>
              <a:rPr lang="en-US">
                <a:latin typeface="Tahoma" pitchFamily="34" charset="0"/>
              </a:rPr>
              <a:t>  1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</a:rPr>
              <a:t> 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1319945" name="AutoShape 9"/>
          <p:cNvCxnSpPr>
            <a:cxnSpLocks noChangeShapeType="1"/>
            <a:stCxn id="1319951" idx="0"/>
            <a:endCxn id="1319944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9946" name="AutoShape 10"/>
          <p:cNvCxnSpPr>
            <a:cxnSpLocks noChangeShapeType="1"/>
            <a:stCxn id="1319940" idx="0"/>
            <a:endCxn id="1319944" idx="2"/>
          </p:cNvCxnSpPr>
          <p:nvPr/>
        </p:nvCxnSpPr>
        <p:spPr bwMode="auto">
          <a:xfrm flipH="1" flipV="1">
            <a:off x="4724400" y="3030538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9947" name="AutoShape 11"/>
          <p:cNvCxnSpPr>
            <a:cxnSpLocks noChangeShapeType="1"/>
            <a:stCxn id="1319952" idx="0"/>
            <a:endCxn id="1319951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9948" name="AutoShape 12"/>
          <p:cNvCxnSpPr>
            <a:cxnSpLocks noChangeShapeType="1"/>
            <a:stCxn id="1319953" idx="0"/>
            <a:endCxn id="1319951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9949" name="AutoShape 13"/>
          <p:cNvCxnSpPr>
            <a:cxnSpLocks noChangeShapeType="1"/>
            <a:stCxn id="1319954" idx="0"/>
            <a:endCxn id="1319953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9950" name="AutoShape 14"/>
          <p:cNvCxnSpPr>
            <a:cxnSpLocks noChangeShapeType="1"/>
            <a:stCxn id="1319953" idx="2"/>
            <a:endCxn id="1319955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19951" name="AutoShape 15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2</a:t>
            </a:r>
            <a:r>
              <a:rPr lang="en-US">
                <a:latin typeface="Tahoma" pitchFamily="34" charset="0"/>
              </a:rPr>
              <a:t>  4  3  1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  1 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2</a:t>
            </a:r>
            <a:r>
              <a:rPr lang="en-US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 3  4</a:t>
            </a:r>
          </a:p>
        </p:txBody>
      </p:sp>
      <p:sp>
        <p:nvSpPr>
          <p:cNvPr id="1319952" name="AutoShape 16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1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319953" name="AutoShape 17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4 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3</a:t>
            </a:r>
            <a:r>
              <a:rPr lang="en-US">
                <a:latin typeface="Tahoma" pitchFamily="34" charset="0"/>
              </a:rPr>
              <a:t> 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3</a:t>
            </a:r>
            <a:r>
              <a:rPr lang="en-US">
                <a:solidFill>
                  <a:srgbClr val="000000"/>
                </a:solidFill>
                <a:latin typeface="Tahoma" pitchFamily="34" charset="0"/>
              </a:rPr>
              <a:t> 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1319954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9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9</a:t>
            </a:r>
          </a:p>
        </p:txBody>
      </p:sp>
      <p:sp>
        <p:nvSpPr>
          <p:cNvPr id="1319955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4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1319956" name="Line 20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9957" name="AutoShape 21"/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9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9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A48A-AE31-4AEA-99B7-5D26C086840A}" type="slidenum">
              <a:rPr lang="en-US"/>
              <a:pPr/>
              <a:t>37</a:t>
            </a:fld>
            <a:endParaRPr lang="en-US"/>
          </a:p>
        </p:txBody>
      </p:sp>
      <p:sp>
        <p:nvSpPr>
          <p:cNvPr id="132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(6)</a:t>
            </a:r>
          </a:p>
        </p:txBody>
      </p:sp>
      <p:sp>
        <p:nvSpPr>
          <p:cNvPr id="132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676400"/>
            <a:ext cx="7773987" cy="760413"/>
          </a:xfrm>
        </p:spPr>
        <p:txBody>
          <a:bodyPr/>
          <a:lstStyle/>
          <a:p>
            <a:r>
              <a:rPr lang="en-US"/>
              <a:t>Partition, …, recursive call, base case</a:t>
            </a:r>
          </a:p>
        </p:txBody>
      </p:sp>
      <p:sp>
        <p:nvSpPr>
          <p:cNvPr id="1321988" name="AutoShape 4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7  9 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7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1 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1  3  8  6</a:t>
            </a:r>
          </a:p>
        </p:txBody>
      </p:sp>
      <p:sp>
        <p:nvSpPr>
          <p:cNvPr id="1321989" name="AutoShape 5"/>
          <p:cNvSpPr>
            <a:spLocks noChangeArrowheads="1"/>
          </p:cNvSpPr>
          <p:nvPr/>
        </p:nvSpPr>
        <p:spPr bwMode="auto">
          <a:xfrm>
            <a:off x="54864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8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8</a:t>
            </a:r>
          </a:p>
        </p:txBody>
      </p:sp>
      <p:cxnSp>
        <p:nvCxnSpPr>
          <p:cNvPr id="1321990" name="AutoShape 6"/>
          <p:cNvCxnSpPr>
            <a:cxnSpLocks noChangeShapeType="1"/>
            <a:stCxn id="1321989" idx="0"/>
            <a:endCxn id="1321988" idx="2"/>
          </p:cNvCxnSpPr>
          <p:nvPr/>
        </p:nvCxnSpPr>
        <p:spPr bwMode="auto">
          <a:xfrm flipV="1">
            <a:off x="5834063" y="4054475"/>
            <a:ext cx="10906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21991" name="AutoShape 7"/>
          <p:cNvCxnSpPr>
            <a:cxnSpLocks noChangeShapeType="1"/>
            <a:stCxn id="1322005" idx="0"/>
            <a:endCxn id="1321988" idx="2"/>
          </p:cNvCxnSpPr>
          <p:nvPr/>
        </p:nvCxnSpPr>
        <p:spPr bwMode="auto">
          <a:xfrm flipH="1" flipV="1">
            <a:off x="6924675" y="4054475"/>
            <a:ext cx="1042988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21992" name="AutoShape 8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7  2  9  4 3  7 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6</a:t>
            </a:r>
            <a:r>
              <a:rPr lang="en-US">
                <a:latin typeface="Tahoma" pitchFamily="34" charset="0"/>
              </a:rPr>
              <a:t>  1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</a:rPr>
              <a:t> 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1  2  3  4  6  7  8  9</a:t>
            </a:r>
          </a:p>
        </p:txBody>
      </p:sp>
      <p:cxnSp>
        <p:nvCxnSpPr>
          <p:cNvPr id="1321993" name="AutoShape 9"/>
          <p:cNvCxnSpPr>
            <a:cxnSpLocks noChangeShapeType="1"/>
            <a:stCxn id="1321999" idx="0"/>
            <a:endCxn id="1321992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21994" name="AutoShape 10"/>
          <p:cNvCxnSpPr>
            <a:cxnSpLocks noChangeShapeType="1"/>
            <a:stCxn id="1321988" idx="0"/>
            <a:endCxn id="1321992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21995" name="AutoShape 11"/>
          <p:cNvCxnSpPr>
            <a:cxnSpLocks noChangeShapeType="1"/>
            <a:stCxn id="1322000" idx="0"/>
            <a:endCxn id="1321999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21996" name="AutoShape 12"/>
          <p:cNvCxnSpPr>
            <a:cxnSpLocks noChangeShapeType="1"/>
            <a:stCxn id="1322001" idx="0"/>
            <a:endCxn id="1321999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21997" name="AutoShape 13"/>
          <p:cNvCxnSpPr>
            <a:cxnSpLocks noChangeShapeType="1"/>
            <a:stCxn id="1322002" idx="0"/>
            <a:endCxn id="1322001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21998" name="AutoShape 14"/>
          <p:cNvCxnSpPr>
            <a:cxnSpLocks noChangeShapeType="1"/>
            <a:stCxn id="1322001" idx="2"/>
            <a:endCxn id="1322003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21999" name="AutoShape 15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2</a:t>
            </a:r>
            <a:r>
              <a:rPr lang="en-US">
                <a:latin typeface="Tahoma" pitchFamily="34" charset="0"/>
              </a:rPr>
              <a:t>  4  3  1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  1 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2</a:t>
            </a:r>
            <a:r>
              <a:rPr lang="en-US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 3  4</a:t>
            </a:r>
          </a:p>
        </p:txBody>
      </p:sp>
      <p:sp>
        <p:nvSpPr>
          <p:cNvPr id="1322000" name="AutoShape 16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1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322001" name="AutoShape 17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4 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3</a:t>
            </a:r>
            <a:r>
              <a:rPr lang="en-US">
                <a:latin typeface="Tahoma" pitchFamily="34" charset="0"/>
              </a:rPr>
              <a:t> 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3</a:t>
            </a:r>
            <a:r>
              <a:rPr lang="en-US">
                <a:solidFill>
                  <a:srgbClr val="000000"/>
                </a:solidFill>
                <a:latin typeface="Tahoma" pitchFamily="34" charset="0"/>
              </a:rPr>
              <a:t> 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1322002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9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9</a:t>
            </a:r>
          </a:p>
        </p:txBody>
      </p:sp>
      <p:sp>
        <p:nvSpPr>
          <p:cNvPr id="1322003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4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1322004" name="Line 20"/>
          <p:cNvSpPr>
            <a:spLocks noChangeShapeType="1"/>
          </p:cNvSpPr>
          <p:nvPr/>
        </p:nvSpPr>
        <p:spPr bwMode="auto">
          <a:xfrm rot="793333">
            <a:off x="7467600" y="4191000"/>
            <a:ext cx="6858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2005" name="AutoShape 21"/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9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9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EA1F-7616-4C2B-8113-76B2EE8383EA}" type="slidenum">
              <a:rPr lang="en-US"/>
              <a:pPr/>
              <a:t>38</a:t>
            </a:fld>
            <a:endParaRPr lang="en-US"/>
          </a:p>
        </p:txBody>
      </p:sp>
      <p:sp>
        <p:nvSpPr>
          <p:cNvPr id="132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Example (7)</a:t>
            </a:r>
          </a:p>
        </p:txBody>
      </p:sp>
      <p:sp>
        <p:nvSpPr>
          <p:cNvPr id="132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676400"/>
            <a:ext cx="7773987" cy="685800"/>
          </a:xfrm>
        </p:spPr>
        <p:txBody>
          <a:bodyPr/>
          <a:lstStyle/>
          <a:p>
            <a:r>
              <a:rPr lang="en-US"/>
              <a:t>Join, join</a:t>
            </a:r>
          </a:p>
        </p:txBody>
      </p:sp>
      <p:sp>
        <p:nvSpPr>
          <p:cNvPr id="1324036" name="AutoShape 4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rgbClr val="000000"/>
                </a:solidFill>
                <a:latin typeface="Tahoma" pitchFamily="34" charset="0"/>
              </a:rPr>
              <a:t>7</a:t>
            </a:r>
            <a:r>
              <a:rPr lang="en-US">
                <a:latin typeface="Tahoma" pitchFamily="34" charset="0"/>
              </a:rPr>
              <a:t>  9 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7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</a:t>
            </a:r>
            <a:r>
              <a:rPr lang="en-US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 1</a:t>
            </a:r>
            <a:r>
              <a:rPr lang="en-US">
                <a:solidFill>
                  <a:srgbClr val="000000"/>
                </a:solidFill>
                <a:latin typeface="Tahoma" pitchFamily="34" charset="0"/>
              </a:rPr>
              <a:t>7</a:t>
            </a:r>
            <a:r>
              <a:rPr lang="en-US">
                <a:latin typeface="Tahoma" pitchFamily="34" charset="0"/>
              </a:rPr>
              <a:t> 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7</a:t>
            </a:r>
            <a:r>
              <a:rPr lang="en-US">
                <a:latin typeface="Tahoma" pitchFamily="34" charset="0"/>
              </a:rPr>
              <a:t> 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9</a:t>
            </a:r>
          </a:p>
        </p:txBody>
      </p:sp>
      <p:sp>
        <p:nvSpPr>
          <p:cNvPr id="1324037" name="AutoShape 5"/>
          <p:cNvSpPr>
            <a:spLocks noChangeArrowheads="1"/>
          </p:cNvSpPr>
          <p:nvPr/>
        </p:nvSpPr>
        <p:spPr bwMode="auto">
          <a:xfrm>
            <a:off x="54864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8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8</a:t>
            </a:r>
          </a:p>
        </p:txBody>
      </p:sp>
      <p:cxnSp>
        <p:nvCxnSpPr>
          <p:cNvPr id="1324038" name="AutoShape 6"/>
          <p:cNvCxnSpPr>
            <a:cxnSpLocks noChangeShapeType="1"/>
            <a:stCxn id="1324037" idx="0"/>
            <a:endCxn id="1324036" idx="2"/>
          </p:cNvCxnSpPr>
          <p:nvPr/>
        </p:nvCxnSpPr>
        <p:spPr bwMode="auto">
          <a:xfrm flipV="1">
            <a:off x="5834063" y="4054475"/>
            <a:ext cx="10906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24039" name="AutoShape 7"/>
          <p:cNvCxnSpPr>
            <a:cxnSpLocks noChangeShapeType="1"/>
            <a:stCxn id="1324052" idx="0"/>
            <a:endCxn id="1324036" idx="2"/>
          </p:cNvCxnSpPr>
          <p:nvPr/>
        </p:nvCxnSpPr>
        <p:spPr bwMode="auto">
          <a:xfrm flipH="1" flipV="1">
            <a:off x="6924675" y="4054475"/>
            <a:ext cx="1042988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24040" name="AutoShape 8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7  2  9  4  3  7 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6</a:t>
            </a:r>
            <a:r>
              <a:rPr lang="en-US">
                <a:latin typeface="Tahoma" pitchFamily="34" charset="0"/>
              </a:rPr>
              <a:t>  1 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1  2  3  4 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6</a:t>
            </a:r>
            <a:r>
              <a:rPr lang="en-US">
                <a:solidFill>
                  <a:srgbClr val="000000"/>
                </a:solidFill>
                <a:latin typeface="Tahoma" pitchFamily="34" charset="0"/>
              </a:rPr>
              <a:t> 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7  7  9</a:t>
            </a:r>
          </a:p>
        </p:txBody>
      </p:sp>
      <p:cxnSp>
        <p:nvCxnSpPr>
          <p:cNvPr id="1324041" name="AutoShape 9"/>
          <p:cNvCxnSpPr>
            <a:cxnSpLocks noChangeShapeType="1"/>
            <a:stCxn id="1324047" idx="0"/>
            <a:endCxn id="1324040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24042" name="AutoShape 10"/>
          <p:cNvCxnSpPr>
            <a:cxnSpLocks noChangeShapeType="1"/>
            <a:stCxn id="1324036" idx="0"/>
            <a:endCxn id="1324040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24043" name="AutoShape 11"/>
          <p:cNvCxnSpPr>
            <a:cxnSpLocks noChangeShapeType="1"/>
            <a:stCxn id="1324048" idx="0"/>
            <a:endCxn id="1324047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24044" name="AutoShape 12"/>
          <p:cNvCxnSpPr>
            <a:cxnSpLocks noChangeShapeType="1"/>
            <a:stCxn id="1324049" idx="0"/>
            <a:endCxn id="1324047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24045" name="AutoShape 13"/>
          <p:cNvCxnSpPr>
            <a:cxnSpLocks noChangeShapeType="1"/>
            <a:stCxn id="1324050" idx="0"/>
            <a:endCxn id="1324049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24046" name="AutoShape 14"/>
          <p:cNvCxnSpPr>
            <a:cxnSpLocks noChangeShapeType="1"/>
            <a:stCxn id="1324049" idx="2"/>
            <a:endCxn id="1324051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24047" name="AutoShape 15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2</a:t>
            </a:r>
            <a:r>
              <a:rPr lang="en-US">
                <a:latin typeface="Tahoma" pitchFamily="34" charset="0"/>
              </a:rPr>
              <a:t>  4  3  1 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  1 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2</a:t>
            </a:r>
            <a:r>
              <a:rPr lang="en-US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 3  4</a:t>
            </a:r>
          </a:p>
        </p:txBody>
      </p:sp>
      <p:sp>
        <p:nvSpPr>
          <p:cNvPr id="1324048" name="AutoShape 16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1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324049" name="AutoShape 17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4 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3</a:t>
            </a:r>
            <a:r>
              <a:rPr lang="en-US">
                <a:latin typeface="Tahoma" pitchFamily="34" charset="0"/>
              </a:rPr>
              <a:t> 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US" u="sng">
                <a:solidFill>
                  <a:srgbClr val="000000"/>
                </a:solidFill>
                <a:latin typeface="Tahoma" pitchFamily="34" charset="0"/>
              </a:rPr>
              <a:t>3</a:t>
            </a:r>
            <a:r>
              <a:rPr lang="en-US">
                <a:solidFill>
                  <a:srgbClr val="000000"/>
                </a:solidFill>
                <a:latin typeface="Tahoma" pitchFamily="34" charset="0"/>
              </a:rPr>
              <a:t> 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1324050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9 </a:t>
            </a:r>
            <a:r>
              <a:rPr lang="en-US" b="1">
                <a:solidFill>
                  <a:schemeClr val="folHlink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folHlink"/>
                </a:solidFill>
                <a:latin typeface="Tahoma" pitchFamily="34" charset="0"/>
              </a:rPr>
              <a:t> 9</a:t>
            </a:r>
          </a:p>
        </p:txBody>
      </p:sp>
      <p:sp>
        <p:nvSpPr>
          <p:cNvPr id="1324051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4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1324052" name="AutoShape 20"/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9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9</a:t>
            </a:r>
          </a:p>
        </p:txBody>
      </p:sp>
      <p:sp>
        <p:nvSpPr>
          <p:cNvPr id="1324053" name="Line 21"/>
          <p:cNvSpPr>
            <a:spLocks noChangeShapeType="1"/>
          </p:cNvSpPr>
          <p:nvPr/>
        </p:nvSpPr>
        <p:spPr bwMode="auto">
          <a:xfrm flipH="1">
            <a:off x="27432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4054" name="Line 22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6658-1C36-4C2D-A728-2AE41F7787E1}" type="slidenum">
              <a:rPr lang="en-US"/>
              <a:pPr/>
              <a:t>39</a:t>
            </a:fld>
            <a:endParaRPr lang="en-US"/>
          </a:p>
        </p:txBody>
      </p:sp>
      <p:sp>
        <p:nvSpPr>
          <p:cNvPr id="132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Worst-Case Running Time</a:t>
            </a:r>
          </a:p>
        </p:txBody>
      </p:sp>
      <p:sp>
        <p:nvSpPr>
          <p:cNvPr id="132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01000" cy="2286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The worst case for quick-sort occurs when the pivot is the unique minimum or maximum element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One of </a:t>
            </a:r>
            <a:r>
              <a:rPr lang="en-US" sz="2400" b="1" i="1" dirty="0">
                <a:latin typeface="Times New Roman" pitchFamily="18" charset="0"/>
              </a:rPr>
              <a:t>L</a:t>
            </a:r>
            <a:r>
              <a:rPr lang="en-US" sz="2400" dirty="0"/>
              <a:t> and </a:t>
            </a:r>
            <a:r>
              <a:rPr lang="en-US" sz="2400" b="1" i="1" dirty="0">
                <a:latin typeface="Times New Roman" pitchFamily="18" charset="0"/>
              </a:rPr>
              <a:t>G</a:t>
            </a:r>
            <a:r>
              <a:rPr lang="en-US" sz="2400" dirty="0"/>
              <a:t> has size </a:t>
            </a:r>
            <a:r>
              <a:rPr lang="en-US" sz="2400" b="1" i="1" dirty="0">
                <a:latin typeface="Times New Roman" pitchFamily="18" charset="0"/>
              </a:rPr>
              <a:t>n </a:t>
            </a:r>
            <a:r>
              <a:rPr lang="en-US" sz="2400" dirty="0">
                <a:latin typeface="Symbol" pitchFamily="18" charset="2"/>
              </a:rPr>
              <a:t>- </a:t>
            </a:r>
            <a:r>
              <a:rPr lang="en-US" sz="2400" dirty="0">
                <a:latin typeface="Times New Roman" pitchFamily="18" charset="0"/>
              </a:rPr>
              <a:t>1 </a:t>
            </a:r>
            <a:r>
              <a:rPr lang="en-US" sz="2400" dirty="0"/>
              <a:t>and the other has size </a:t>
            </a:r>
            <a:r>
              <a:rPr lang="en-US" sz="2400" dirty="0">
                <a:latin typeface="Times New Roman" pitchFamily="18" charset="0"/>
              </a:rPr>
              <a:t>0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running time is proportional to the sum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4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+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(</a:t>
            </a:r>
            <a:r>
              <a:rPr lang="en-US" sz="24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-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1)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+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…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+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2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+ 1 = </a:t>
            </a:r>
            <a:r>
              <a:rPr lang="en-US" sz="2400" b="1" i="1" dirty="0">
                <a:latin typeface="Times New Roman" pitchFamily="18" charset="0"/>
              </a:rPr>
              <a:t>n</a:t>
            </a:r>
            <a:r>
              <a:rPr lang="en-US" sz="2400" baseline="30000" dirty="0">
                <a:latin typeface="Times New Roman" pitchFamily="18" charset="0"/>
              </a:rPr>
              <a:t>2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Thus, the worst-case running time of quick-sort is </a:t>
            </a:r>
            <a:r>
              <a:rPr lang="en-US" sz="2400" b="1" i="1" dirty="0">
                <a:latin typeface="Times New Roman" pitchFamily="18" charset="0"/>
              </a:rPr>
              <a:t>O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</a:rPr>
              <a:t>n</a:t>
            </a:r>
            <a:r>
              <a:rPr lang="en-US" sz="2400" baseline="30000" dirty="0">
                <a:latin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</a:rPr>
              <a:t>)</a:t>
            </a:r>
          </a:p>
        </p:txBody>
      </p:sp>
      <p:sp>
        <p:nvSpPr>
          <p:cNvPr id="1326084" name="AutoShape 4"/>
          <p:cNvSpPr>
            <a:spLocks noChangeArrowheads="1"/>
          </p:cNvSpPr>
          <p:nvPr/>
        </p:nvSpPr>
        <p:spPr bwMode="auto">
          <a:xfrm>
            <a:off x="5992813" y="4791075"/>
            <a:ext cx="1304925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solidFill>
                <a:schemeClr val="accent1"/>
              </a:solidFill>
              <a:latin typeface="Tahoma" pitchFamily="34" charset="0"/>
            </a:endParaRPr>
          </a:p>
        </p:txBody>
      </p:sp>
      <p:sp>
        <p:nvSpPr>
          <p:cNvPr id="1326085" name="AutoShape 5"/>
          <p:cNvSpPr>
            <a:spLocks noChangeArrowheads="1"/>
          </p:cNvSpPr>
          <p:nvPr/>
        </p:nvSpPr>
        <p:spPr bwMode="auto">
          <a:xfrm>
            <a:off x="7340600" y="5600700"/>
            <a:ext cx="762000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solidFill>
                <a:schemeClr val="accent1"/>
              </a:solidFill>
              <a:latin typeface="Tahoma" pitchFamily="34" charset="0"/>
            </a:endParaRPr>
          </a:p>
        </p:txBody>
      </p:sp>
      <p:sp>
        <p:nvSpPr>
          <p:cNvPr id="1326086" name="AutoShape 6"/>
          <p:cNvSpPr>
            <a:spLocks noChangeArrowheads="1"/>
          </p:cNvSpPr>
          <p:nvPr/>
        </p:nvSpPr>
        <p:spPr bwMode="auto">
          <a:xfrm>
            <a:off x="4191000" y="4791075"/>
            <a:ext cx="360363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solidFill>
                <a:schemeClr val="folHlink"/>
              </a:solidFill>
              <a:latin typeface="Tahoma" pitchFamily="34" charset="0"/>
            </a:endParaRPr>
          </a:p>
        </p:txBody>
      </p:sp>
      <p:sp>
        <p:nvSpPr>
          <p:cNvPr id="1326087" name="AutoShape 7"/>
          <p:cNvSpPr>
            <a:spLocks noChangeArrowheads="1"/>
          </p:cNvSpPr>
          <p:nvPr/>
        </p:nvSpPr>
        <p:spPr bwMode="auto">
          <a:xfrm>
            <a:off x="5943600" y="5327650"/>
            <a:ext cx="352425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solidFill>
                <a:schemeClr val="folHlink"/>
              </a:solidFill>
              <a:latin typeface="Tahoma" pitchFamily="34" charset="0"/>
            </a:endParaRPr>
          </a:p>
        </p:txBody>
      </p:sp>
      <p:sp>
        <p:nvSpPr>
          <p:cNvPr id="1326088" name="AutoShape 8"/>
          <p:cNvSpPr>
            <a:spLocks noChangeArrowheads="1"/>
          </p:cNvSpPr>
          <p:nvPr/>
        </p:nvSpPr>
        <p:spPr bwMode="auto">
          <a:xfrm>
            <a:off x="7297738" y="6107113"/>
            <a:ext cx="358775" cy="21748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solidFill>
                <a:schemeClr val="folHlink"/>
              </a:solidFill>
              <a:latin typeface="Tahoma" pitchFamily="34" charset="0"/>
            </a:endParaRPr>
          </a:p>
        </p:txBody>
      </p:sp>
      <p:sp>
        <p:nvSpPr>
          <p:cNvPr id="1326089" name="AutoShape 9"/>
          <p:cNvSpPr>
            <a:spLocks noChangeArrowheads="1"/>
          </p:cNvSpPr>
          <p:nvPr/>
        </p:nvSpPr>
        <p:spPr bwMode="auto">
          <a:xfrm>
            <a:off x="7802563" y="6107113"/>
            <a:ext cx="350837" cy="21748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solidFill>
                <a:schemeClr val="folHlink"/>
              </a:solidFill>
              <a:latin typeface="Tahoma" pitchFamily="34" charset="0"/>
            </a:endParaRPr>
          </a:p>
        </p:txBody>
      </p:sp>
      <p:cxnSp>
        <p:nvCxnSpPr>
          <p:cNvPr id="1326090" name="AutoShape 10"/>
          <p:cNvCxnSpPr>
            <a:cxnSpLocks noChangeShapeType="1"/>
            <a:stCxn id="1326087" idx="0"/>
            <a:endCxn id="1326084" idx="2"/>
          </p:cNvCxnSpPr>
          <p:nvPr/>
        </p:nvCxnSpPr>
        <p:spPr bwMode="auto">
          <a:xfrm flipV="1">
            <a:off x="6119813" y="5008563"/>
            <a:ext cx="525462" cy="3190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26091" name="AutoShape 11"/>
          <p:cNvCxnSpPr>
            <a:cxnSpLocks noChangeShapeType="1"/>
            <a:endCxn id="1326084" idx="2"/>
          </p:cNvCxnSpPr>
          <p:nvPr/>
        </p:nvCxnSpPr>
        <p:spPr bwMode="auto">
          <a:xfrm flipH="1" flipV="1">
            <a:off x="6645275" y="5008563"/>
            <a:ext cx="593725" cy="2778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26092" name="AutoShape 12"/>
          <p:cNvCxnSpPr>
            <a:cxnSpLocks noChangeShapeType="1"/>
            <a:stCxn id="1326088" idx="0"/>
            <a:endCxn id="1326085" idx="2"/>
          </p:cNvCxnSpPr>
          <p:nvPr/>
        </p:nvCxnSpPr>
        <p:spPr bwMode="auto">
          <a:xfrm flipV="1">
            <a:off x="7477125" y="5818188"/>
            <a:ext cx="244475" cy="288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26093" name="AutoShape 13"/>
          <p:cNvCxnSpPr>
            <a:cxnSpLocks noChangeShapeType="1"/>
            <a:stCxn id="1326085" idx="2"/>
            <a:endCxn id="1326089" idx="0"/>
          </p:cNvCxnSpPr>
          <p:nvPr/>
        </p:nvCxnSpPr>
        <p:spPr bwMode="auto">
          <a:xfrm>
            <a:off x="7721600" y="5818188"/>
            <a:ext cx="257175" cy="288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26094" name="AutoShape 14"/>
          <p:cNvSpPr>
            <a:spLocks noChangeArrowheads="1"/>
          </p:cNvSpPr>
          <p:nvPr/>
        </p:nvSpPr>
        <p:spPr bwMode="auto">
          <a:xfrm>
            <a:off x="4283075" y="4267200"/>
            <a:ext cx="24828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solidFill>
                <a:schemeClr val="accent1"/>
              </a:solidFill>
              <a:latin typeface="Tahoma" pitchFamily="34" charset="0"/>
            </a:endParaRPr>
          </a:p>
        </p:txBody>
      </p:sp>
      <p:cxnSp>
        <p:nvCxnSpPr>
          <p:cNvPr id="1326095" name="AutoShape 15"/>
          <p:cNvCxnSpPr>
            <a:cxnSpLocks noChangeShapeType="1"/>
            <a:stCxn id="1326086" idx="0"/>
            <a:endCxn id="1326094" idx="2"/>
          </p:cNvCxnSpPr>
          <p:nvPr/>
        </p:nvCxnSpPr>
        <p:spPr bwMode="auto">
          <a:xfrm flipV="1">
            <a:off x="4371975" y="4486275"/>
            <a:ext cx="115252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26096" name="AutoShape 16"/>
          <p:cNvCxnSpPr>
            <a:cxnSpLocks noChangeShapeType="1"/>
            <a:stCxn id="1326084" idx="0"/>
            <a:endCxn id="1326094" idx="2"/>
          </p:cNvCxnSpPr>
          <p:nvPr/>
        </p:nvCxnSpPr>
        <p:spPr bwMode="auto">
          <a:xfrm flipH="1" flipV="1">
            <a:off x="5524500" y="4486275"/>
            <a:ext cx="112077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graphicFrame>
        <p:nvGraphicFramePr>
          <p:cNvPr id="1326097" name="Group 17"/>
          <p:cNvGraphicFramePr>
            <a:graphicFrameLocks noGrp="1"/>
          </p:cNvGraphicFramePr>
          <p:nvPr/>
        </p:nvGraphicFramePr>
        <p:xfrm>
          <a:off x="2438400" y="3810000"/>
          <a:ext cx="1371600" cy="2590802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depth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sym typeface="Symbol" pitchFamily="18" charset="2"/>
                        </a:rPr>
                        <a:t>-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sym typeface="Symbol" pitchFamily="18" charset="2"/>
                        </a:rPr>
                        <a:t>-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326122" name="Text Box 42"/>
          <p:cNvSpPr txBox="1">
            <a:spLocks noChangeArrowheads="1"/>
          </p:cNvSpPr>
          <p:nvPr/>
        </p:nvSpPr>
        <p:spPr bwMode="auto">
          <a:xfrm rot="2305880">
            <a:off x="7250113" y="5138738"/>
            <a:ext cx="433387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7B3B-6C72-4706-AC0E-6BD239E99244}" type="slidenum">
              <a:rPr lang="en-US"/>
              <a:pPr/>
              <a:t>4</a:t>
            </a:fld>
            <a:endParaRPr lang="en-US"/>
          </a:p>
        </p:txBody>
      </p:sp>
      <p:sp>
        <p:nvSpPr>
          <p:cNvPr id="13404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Divide-and-Conquer</a:t>
            </a:r>
          </a:p>
        </p:txBody>
      </p:sp>
      <p:sp>
        <p:nvSpPr>
          <p:cNvPr id="13404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FFFF00"/>
                </a:solidFill>
              </a:rPr>
              <a:t>Divide-and conquer</a:t>
            </a:r>
            <a:r>
              <a:rPr lang="en-US" dirty="0"/>
              <a:t> is a general algorithm design paradigm: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FFFF00"/>
                </a:solidFill>
              </a:rPr>
              <a:t>Divide:</a:t>
            </a:r>
            <a:r>
              <a:rPr lang="en-US" dirty="0"/>
              <a:t> If the input size is smaller than a certain threshold, solve the problem directly using a straightforward method and return the solution obtained, otherwise divide the input into two or more disjoint subsets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FFFF00"/>
                </a:solidFill>
              </a:rPr>
              <a:t>Recur:</a:t>
            </a:r>
            <a:r>
              <a:rPr lang="en-US" dirty="0"/>
              <a:t> Recursively solve the sub-problems associated with the subsets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FFFF00"/>
                </a:solidFill>
              </a:rPr>
              <a:t>Conquer:</a:t>
            </a:r>
            <a:r>
              <a:rPr lang="en-US" dirty="0"/>
              <a:t> Take the solution to the sub-problems and merge then into a solution to the original problem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660" y="5486400"/>
            <a:ext cx="1241502" cy="124150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1161-A356-430F-AFC6-A52CBC6BEA8B}" type="slidenum">
              <a:rPr lang="en-US"/>
              <a:pPr/>
              <a:t>40</a:t>
            </a:fld>
            <a:endParaRPr lang="en-US"/>
          </a:p>
        </p:txBody>
      </p:sp>
      <p:sp>
        <p:nvSpPr>
          <p:cNvPr id="132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Running Time (1)</a:t>
            </a:r>
          </a:p>
        </p:txBody>
      </p:sp>
      <p:sp>
        <p:nvSpPr>
          <p:cNvPr id="132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143000"/>
            <a:ext cx="8029575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Consider a recursive call of quick-sort on a sequence of size </a:t>
            </a:r>
            <a:r>
              <a:rPr lang="en-US" sz="2400" b="1" i="1" dirty="0">
                <a:latin typeface="Times New Roman" pitchFamily="18" charset="0"/>
              </a:rPr>
              <a:t>s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solidFill>
                  <a:srgbClr val="FFFF00"/>
                </a:solidFill>
              </a:rPr>
              <a:t>Good call:</a:t>
            </a:r>
            <a:r>
              <a:rPr lang="en-US" sz="2000" dirty="0"/>
              <a:t> the sizes of </a:t>
            </a:r>
            <a:r>
              <a:rPr lang="en-US" sz="2000" b="1" i="1" dirty="0">
                <a:latin typeface="Times New Roman" pitchFamily="18" charset="0"/>
              </a:rPr>
              <a:t>L</a:t>
            </a:r>
            <a:r>
              <a:rPr lang="en-US" sz="2000" dirty="0"/>
              <a:t> and </a:t>
            </a:r>
            <a:r>
              <a:rPr lang="en-US" sz="2000" b="1" i="1" dirty="0">
                <a:latin typeface="Times New Roman" pitchFamily="18" charset="0"/>
              </a:rPr>
              <a:t>G</a:t>
            </a:r>
            <a:r>
              <a:rPr lang="en-US" sz="2000" dirty="0"/>
              <a:t> are each less than </a:t>
            </a:r>
            <a:r>
              <a:rPr lang="en-US" sz="2000" dirty="0">
                <a:latin typeface="Times New Roman" pitchFamily="18" charset="0"/>
              </a:rPr>
              <a:t>3</a:t>
            </a:r>
            <a:r>
              <a:rPr lang="en-US" sz="2000" b="1" i="1" dirty="0">
                <a:latin typeface="Times New Roman" pitchFamily="18" charset="0"/>
              </a:rPr>
              <a:t>s</a:t>
            </a:r>
            <a:r>
              <a:rPr lang="en-US" sz="2000" dirty="0">
                <a:latin typeface="Symbol" pitchFamily="18" charset="2"/>
              </a:rPr>
              <a:t>/</a:t>
            </a:r>
            <a:r>
              <a:rPr lang="en-US" sz="2000" dirty="0">
                <a:latin typeface="Times New Roman" pitchFamily="18" charset="0"/>
              </a:rPr>
              <a:t>4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solidFill>
                  <a:srgbClr val="FFFF00"/>
                </a:solidFill>
              </a:rPr>
              <a:t>Bad call:</a:t>
            </a:r>
            <a:r>
              <a:rPr lang="en-US" sz="2000" dirty="0"/>
              <a:t> one of </a:t>
            </a:r>
            <a:r>
              <a:rPr lang="en-US" sz="2000" b="1" i="1" dirty="0">
                <a:latin typeface="Times New Roman" pitchFamily="18" charset="0"/>
              </a:rPr>
              <a:t>L</a:t>
            </a:r>
            <a:r>
              <a:rPr lang="en-US" sz="2000" dirty="0"/>
              <a:t> and </a:t>
            </a:r>
            <a:r>
              <a:rPr lang="en-US" sz="2000" b="1" i="1" dirty="0">
                <a:latin typeface="Times New Roman" pitchFamily="18" charset="0"/>
              </a:rPr>
              <a:t>G</a:t>
            </a:r>
            <a:r>
              <a:rPr lang="en-US" sz="2000" dirty="0"/>
              <a:t> has size greater than </a:t>
            </a:r>
            <a:r>
              <a:rPr lang="en-US" sz="2000" dirty="0">
                <a:latin typeface="Times New Roman" pitchFamily="18" charset="0"/>
              </a:rPr>
              <a:t>3</a:t>
            </a:r>
            <a:r>
              <a:rPr lang="en-US" sz="2000" b="1" i="1" dirty="0">
                <a:latin typeface="Times New Roman" pitchFamily="18" charset="0"/>
              </a:rPr>
              <a:t>s</a:t>
            </a:r>
            <a:r>
              <a:rPr lang="en-US" sz="2000" dirty="0">
                <a:latin typeface="Symbol" pitchFamily="18" charset="2"/>
              </a:rPr>
              <a:t>/</a:t>
            </a:r>
            <a:r>
              <a:rPr lang="en-US" sz="2000" dirty="0">
                <a:latin typeface="Times New Roman" pitchFamily="18" charset="0"/>
              </a:rPr>
              <a:t>4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A call is </a:t>
            </a:r>
            <a:r>
              <a:rPr lang="en-US" sz="2000" dirty="0">
                <a:solidFill>
                  <a:srgbClr val="FFFF00"/>
                </a:solidFill>
              </a:rPr>
              <a:t>good</a:t>
            </a:r>
            <a:r>
              <a:rPr lang="en-US" sz="2000" dirty="0"/>
              <a:t> with probability </a:t>
            </a:r>
            <a:r>
              <a:rPr lang="en-US" sz="2000" dirty="0">
                <a:latin typeface="Times New Roman" pitchFamily="18" charset="0"/>
              </a:rPr>
              <a:t>1</a:t>
            </a:r>
            <a:r>
              <a:rPr lang="en-US" sz="2000" dirty="0">
                <a:latin typeface="Symbol" pitchFamily="18" charset="2"/>
              </a:rPr>
              <a:t>/</a:t>
            </a:r>
            <a:r>
              <a:rPr lang="en-US" sz="2000" dirty="0">
                <a:latin typeface="Times New Roman" pitchFamily="18" charset="0"/>
              </a:rPr>
              <a:t>2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1/2 of the possible pivots cause good calls:</a:t>
            </a:r>
          </a:p>
        </p:txBody>
      </p:sp>
      <p:sp>
        <p:nvSpPr>
          <p:cNvPr id="1328132" name="AutoShape 4"/>
          <p:cNvSpPr>
            <a:spLocks noChangeArrowheads="1"/>
          </p:cNvSpPr>
          <p:nvPr/>
        </p:nvSpPr>
        <p:spPr bwMode="auto">
          <a:xfrm>
            <a:off x="3390900" y="3286125"/>
            <a:ext cx="1257300" cy="225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200">
                <a:latin typeface="Tahoma" pitchFamily="34" charset="0"/>
              </a:rPr>
              <a:t>7  9  7</a:t>
            </a:r>
            <a:r>
              <a:rPr lang="en-US" sz="1200">
                <a:solidFill>
                  <a:schemeClr val="accent1"/>
                </a:solidFill>
                <a:latin typeface="Tahoma" pitchFamily="34" charset="0"/>
              </a:rPr>
              <a:t>  1  </a:t>
            </a:r>
            <a:r>
              <a:rPr lang="en-US" sz="1200" b="1">
                <a:solidFill>
                  <a:schemeClr val="accent1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z="1200">
                <a:solidFill>
                  <a:schemeClr val="accent1"/>
                </a:solidFill>
                <a:latin typeface="Tahoma" pitchFamily="34" charset="0"/>
              </a:rPr>
              <a:t>  1</a:t>
            </a:r>
          </a:p>
        </p:txBody>
      </p:sp>
      <p:sp>
        <p:nvSpPr>
          <p:cNvPr id="1328133" name="AutoShape 5"/>
          <p:cNvSpPr>
            <a:spLocks noChangeArrowheads="1"/>
          </p:cNvSpPr>
          <p:nvPr/>
        </p:nvSpPr>
        <p:spPr bwMode="auto">
          <a:xfrm>
            <a:off x="1744663" y="2743200"/>
            <a:ext cx="2392362" cy="2270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200">
                <a:latin typeface="Tahoma" pitchFamily="34" charset="0"/>
              </a:rPr>
              <a:t>7  2  9  4 3  7  </a:t>
            </a:r>
            <a:r>
              <a:rPr lang="en-US" sz="1200" u="sng">
                <a:solidFill>
                  <a:srgbClr val="000000"/>
                </a:solidFill>
                <a:latin typeface="Tahoma" pitchFamily="34" charset="0"/>
              </a:rPr>
              <a:t>6</a:t>
            </a:r>
            <a:r>
              <a:rPr lang="en-US" sz="1200">
                <a:latin typeface="Tahoma" pitchFamily="34" charset="0"/>
              </a:rPr>
              <a:t>  1</a:t>
            </a:r>
            <a:r>
              <a:rPr lang="en-US" sz="1200">
                <a:solidFill>
                  <a:schemeClr val="accent1"/>
                </a:solidFill>
                <a:latin typeface="Tahoma" pitchFamily="34" charset="0"/>
              </a:rPr>
              <a:t> 9</a:t>
            </a:r>
          </a:p>
        </p:txBody>
      </p:sp>
      <p:cxnSp>
        <p:nvCxnSpPr>
          <p:cNvPr id="1328134" name="AutoShape 6"/>
          <p:cNvCxnSpPr>
            <a:cxnSpLocks noChangeShapeType="1"/>
            <a:stCxn id="1328136" idx="0"/>
            <a:endCxn id="1328133" idx="2"/>
          </p:cNvCxnSpPr>
          <p:nvPr/>
        </p:nvCxnSpPr>
        <p:spPr bwMode="auto">
          <a:xfrm flipV="1">
            <a:off x="1852613" y="2974975"/>
            <a:ext cx="1087437" cy="306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28135" name="AutoShape 7"/>
          <p:cNvCxnSpPr>
            <a:cxnSpLocks noChangeShapeType="1"/>
            <a:stCxn id="1328132" idx="0"/>
            <a:endCxn id="1328133" idx="2"/>
          </p:cNvCxnSpPr>
          <p:nvPr/>
        </p:nvCxnSpPr>
        <p:spPr bwMode="auto">
          <a:xfrm flipH="1" flipV="1">
            <a:off x="2941638" y="2979738"/>
            <a:ext cx="1077912" cy="296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28136" name="AutoShape 8"/>
          <p:cNvSpPr>
            <a:spLocks noChangeArrowheads="1"/>
          </p:cNvSpPr>
          <p:nvPr/>
        </p:nvSpPr>
        <p:spPr bwMode="auto">
          <a:xfrm>
            <a:off x="1223963" y="3286125"/>
            <a:ext cx="1257300" cy="225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1200">
                <a:latin typeface="Tahoma" pitchFamily="34" charset="0"/>
              </a:rPr>
              <a:t>2  4  3  1 </a:t>
            </a:r>
            <a:endParaRPr lang="en-US" sz="12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1328137" name="Line 9"/>
          <p:cNvSpPr>
            <a:spLocks noChangeShapeType="1"/>
          </p:cNvSpPr>
          <p:nvPr/>
        </p:nvSpPr>
        <p:spPr bwMode="auto">
          <a:xfrm>
            <a:off x="3576638" y="3025775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8138" name="Line 10"/>
          <p:cNvSpPr>
            <a:spLocks noChangeShapeType="1"/>
          </p:cNvSpPr>
          <p:nvPr/>
        </p:nvSpPr>
        <p:spPr bwMode="auto">
          <a:xfrm flipH="1">
            <a:off x="2006600" y="3025775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8139" name="AutoShape 11"/>
          <p:cNvSpPr>
            <a:spLocks noChangeArrowheads="1"/>
          </p:cNvSpPr>
          <p:nvPr/>
        </p:nvSpPr>
        <p:spPr bwMode="auto">
          <a:xfrm>
            <a:off x="7153275" y="3267075"/>
            <a:ext cx="1304925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200">
                <a:latin typeface="Tahoma" pitchFamily="34" charset="0"/>
              </a:rPr>
              <a:t>7 2 9 4 3 7 6</a:t>
            </a:r>
          </a:p>
        </p:txBody>
      </p:sp>
      <p:sp>
        <p:nvSpPr>
          <p:cNvPr id="1328140" name="AutoShape 12"/>
          <p:cNvSpPr>
            <a:spLocks noChangeArrowheads="1"/>
          </p:cNvSpPr>
          <p:nvPr/>
        </p:nvSpPr>
        <p:spPr bwMode="auto">
          <a:xfrm>
            <a:off x="5351463" y="3267075"/>
            <a:ext cx="360362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200">
                <a:latin typeface="Tahoma" pitchFamily="34" charset="0"/>
              </a:rPr>
              <a:t>1</a:t>
            </a:r>
          </a:p>
        </p:txBody>
      </p:sp>
      <p:sp>
        <p:nvSpPr>
          <p:cNvPr id="1328141" name="AutoShape 13"/>
          <p:cNvSpPr>
            <a:spLocks noChangeArrowheads="1"/>
          </p:cNvSpPr>
          <p:nvPr/>
        </p:nvSpPr>
        <p:spPr bwMode="auto">
          <a:xfrm>
            <a:off x="5443538" y="2743200"/>
            <a:ext cx="24828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200">
                <a:latin typeface="Tahoma" pitchFamily="34" charset="0"/>
              </a:rPr>
              <a:t>7  </a:t>
            </a:r>
            <a:r>
              <a:rPr lang="en-US" sz="1200" u="sng">
                <a:solidFill>
                  <a:srgbClr val="000000"/>
                </a:solidFill>
                <a:latin typeface="Tahoma" pitchFamily="34" charset="0"/>
              </a:rPr>
              <a:t>2 </a:t>
            </a:r>
            <a:r>
              <a:rPr lang="en-US" sz="1200">
                <a:latin typeface="Tahoma" pitchFamily="34" charset="0"/>
              </a:rPr>
              <a:t> 9  4 3  7  6  1</a:t>
            </a:r>
            <a:endParaRPr lang="en-US" sz="1200" b="1">
              <a:solidFill>
                <a:schemeClr val="accent1"/>
              </a:solidFill>
              <a:latin typeface="Tahoma" pitchFamily="34" charset="0"/>
              <a:sym typeface="Symbol" pitchFamily="18" charset="2"/>
            </a:endParaRPr>
          </a:p>
        </p:txBody>
      </p:sp>
      <p:cxnSp>
        <p:nvCxnSpPr>
          <p:cNvPr id="1328142" name="AutoShape 14"/>
          <p:cNvCxnSpPr>
            <a:cxnSpLocks noChangeShapeType="1"/>
            <a:stCxn id="1328140" idx="0"/>
            <a:endCxn id="1328141" idx="2"/>
          </p:cNvCxnSpPr>
          <p:nvPr/>
        </p:nvCxnSpPr>
        <p:spPr bwMode="auto">
          <a:xfrm flipV="1">
            <a:off x="5532438" y="2962275"/>
            <a:ext cx="115252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28143" name="AutoShape 15"/>
          <p:cNvCxnSpPr>
            <a:cxnSpLocks noChangeShapeType="1"/>
            <a:stCxn id="1328139" idx="0"/>
            <a:endCxn id="1328141" idx="2"/>
          </p:cNvCxnSpPr>
          <p:nvPr/>
        </p:nvCxnSpPr>
        <p:spPr bwMode="auto">
          <a:xfrm flipH="1" flipV="1">
            <a:off x="6684963" y="2962275"/>
            <a:ext cx="112077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28144" name="Line 16"/>
          <p:cNvSpPr>
            <a:spLocks noChangeShapeType="1"/>
          </p:cNvSpPr>
          <p:nvPr/>
        </p:nvSpPr>
        <p:spPr bwMode="auto">
          <a:xfrm>
            <a:off x="7435850" y="3048000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8145" name="Line 17"/>
          <p:cNvSpPr>
            <a:spLocks noChangeShapeType="1"/>
          </p:cNvSpPr>
          <p:nvPr/>
        </p:nvSpPr>
        <p:spPr bwMode="auto">
          <a:xfrm flipH="1">
            <a:off x="5759450" y="3003550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8146" name="Text Box 18"/>
          <p:cNvSpPr txBox="1">
            <a:spLocks noChangeArrowheads="1"/>
          </p:cNvSpPr>
          <p:nvPr/>
        </p:nvSpPr>
        <p:spPr bwMode="auto">
          <a:xfrm>
            <a:off x="2209800" y="3657600"/>
            <a:ext cx="124142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b="1">
                <a:latin typeface="Tahoma" pitchFamily="34" charset="0"/>
              </a:rPr>
              <a:t>Good call</a:t>
            </a:r>
          </a:p>
        </p:txBody>
      </p:sp>
      <p:sp>
        <p:nvSpPr>
          <p:cNvPr id="1328147" name="Text Box 19"/>
          <p:cNvSpPr txBox="1">
            <a:spLocks noChangeArrowheads="1"/>
          </p:cNvSpPr>
          <p:nvPr/>
        </p:nvSpPr>
        <p:spPr bwMode="auto">
          <a:xfrm>
            <a:off x="6096000" y="3657600"/>
            <a:ext cx="108267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b="1">
                <a:latin typeface="Tahoma" pitchFamily="34" charset="0"/>
              </a:rPr>
              <a:t>Bad call</a:t>
            </a:r>
          </a:p>
        </p:txBody>
      </p:sp>
      <p:grpSp>
        <p:nvGrpSpPr>
          <p:cNvPr id="1328148" name="Group 20"/>
          <p:cNvGrpSpPr>
            <a:grpSpLocks/>
          </p:cNvGrpSpPr>
          <p:nvPr/>
        </p:nvGrpSpPr>
        <p:grpSpPr bwMode="auto">
          <a:xfrm>
            <a:off x="2819400" y="4953000"/>
            <a:ext cx="4343400" cy="381000"/>
            <a:chOff x="1776" y="3264"/>
            <a:chExt cx="2736" cy="240"/>
          </a:xfrm>
        </p:grpSpPr>
        <p:sp>
          <p:nvSpPr>
            <p:cNvPr id="1328149" name="AutoShape 21"/>
            <p:cNvSpPr>
              <a:spLocks noChangeArrowheads="1"/>
            </p:cNvSpPr>
            <p:nvPr/>
          </p:nvSpPr>
          <p:spPr bwMode="auto">
            <a:xfrm>
              <a:off x="3600" y="3264"/>
              <a:ext cx="912" cy="24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8150" name="AutoShape 22"/>
            <p:cNvSpPr>
              <a:spLocks noChangeArrowheads="1"/>
            </p:cNvSpPr>
            <p:nvPr/>
          </p:nvSpPr>
          <p:spPr bwMode="auto">
            <a:xfrm>
              <a:off x="1776" y="3264"/>
              <a:ext cx="624" cy="24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8151" name="Rectangle 23"/>
            <p:cNvSpPr>
              <a:spLocks noChangeArrowheads="1"/>
            </p:cNvSpPr>
            <p:nvPr/>
          </p:nvSpPr>
          <p:spPr bwMode="auto">
            <a:xfrm>
              <a:off x="2352" y="3264"/>
              <a:ext cx="1296" cy="240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8152" name="AutoShape 24"/>
            <p:cNvSpPr>
              <a:spLocks noChangeArrowheads="1"/>
            </p:cNvSpPr>
            <p:nvPr/>
          </p:nvSpPr>
          <p:spPr bwMode="auto">
            <a:xfrm>
              <a:off x="1776" y="3264"/>
              <a:ext cx="2736" cy="24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1 2 3 4 5 6 7 8 9 10 11 12 13 14 15 16</a:t>
              </a:r>
              <a:endParaRPr lang="en-US">
                <a:solidFill>
                  <a:schemeClr val="accent1"/>
                </a:solidFill>
                <a:latin typeface="Tahoma" pitchFamily="34" charset="0"/>
              </a:endParaRPr>
            </a:p>
          </p:txBody>
        </p:sp>
      </p:grpSp>
      <p:sp>
        <p:nvSpPr>
          <p:cNvPr id="1328153" name="Text Box 25"/>
          <p:cNvSpPr txBox="1">
            <a:spLocks noChangeArrowheads="1"/>
          </p:cNvSpPr>
          <p:nvPr/>
        </p:nvSpPr>
        <p:spPr bwMode="auto">
          <a:xfrm>
            <a:off x="3963988" y="5638800"/>
            <a:ext cx="154622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b="1">
                <a:latin typeface="Tahoma" pitchFamily="34" charset="0"/>
              </a:rPr>
              <a:t>Good pivots</a:t>
            </a:r>
          </a:p>
        </p:txBody>
      </p:sp>
      <p:sp>
        <p:nvSpPr>
          <p:cNvPr id="1328154" name="Text Box 26"/>
          <p:cNvSpPr txBox="1">
            <a:spLocks noChangeArrowheads="1"/>
          </p:cNvSpPr>
          <p:nvPr/>
        </p:nvSpPr>
        <p:spPr bwMode="auto">
          <a:xfrm>
            <a:off x="2438400" y="5638800"/>
            <a:ext cx="138747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b="1">
                <a:latin typeface="Tahoma" pitchFamily="34" charset="0"/>
              </a:rPr>
              <a:t>Bad pivots</a:t>
            </a:r>
          </a:p>
        </p:txBody>
      </p:sp>
      <p:sp>
        <p:nvSpPr>
          <p:cNvPr id="1328155" name="Text Box 27"/>
          <p:cNvSpPr txBox="1">
            <a:spLocks noChangeArrowheads="1"/>
          </p:cNvSpPr>
          <p:nvPr/>
        </p:nvSpPr>
        <p:spPr bwMode="auto">
          <a:xfrm>
            <a:off x="5775325" y="5638800"/>
            <a:ext cx="138747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b="1">
                <a:latin typeface="Tahoma" pitchFamily="34" charset="0"/>
              </a:rPr>
              <a:t>Bad pivots</a:t>
            </a:r>
          </a:p>
        </p:txBody>
      </p:sp>
      <p:sp>
        <p:nvSpPr>
          <p:cNvPr id="1328156" name="AutoShape 28"/>
          <p:cNvSpPr>
            <a:spLocks/>
          </p:cNvSpPr>
          <p:nvPr/>
        </p:nvSpPr>
        <p:spPr bwMode="auto">
          <a:xfrm rot="-5400000">
            <a:off x="4610100" y="4533900"/>
            <a:ext cx="228600" cy="1981200"/>
          </a:xfrm>
          <a:prstGeom prst="leftBrace">
            <a:avLst>
              <a:gd name="adj1" fmla="val 72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8157" name="AutoShape 29"/>
          <p:cNvSpPr>
            <a:spLocks/>
          </p:cNvSpPr>
          <p:nvPr/>
        </p:nvSpPr>
        <p:spPr bwMode="auto">
          <a:xfrm rot="-5400000">
            <a:off x="3124200" y="51054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8158" name="AutoShape 30"/>
          <p:cNvSpPr>
            <a:spLocks/>
          </p:cNvSpPr>
          <p:nvPr/>
        </p:nvSpPr>
        <p:spPr bwMode="auto">
          <a:xfrm rot="-5400000">
            <a:off x="6400800" y="4876800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88DE-1BC6-429C-B2C9-D1146A5DA2E5}" type="slidenum">
              <a:rPr lang="en-US"/>
              <a:pPr/>
              <a:t>41</a:t>
            </a:fld>
            <a:endParaRPr lang="en-US"/>
          </a:p>
        </p:txBody>
      </p:sp>
      <p:sp>
        <p:nvSpPr>
          <p:cNvPr id="148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Expected Running Time (2)</a:t>
            </a:r>
          </a:p>
        </p:txBody>
      </p:sp>
      <p:graphicFrame>
        <p:nvGraphicFramePr>
          <p:cNvPr id="1489020" name="Object 12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743611"/>
              </p:ext>
            </p:extLst>
          </p:nvPr>
        </p:nvGraphicFramePr>
        <p:xfrm>
          <a:off x="815975" y="1676401"/>
          <a:ext cx="7574680" cy="430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9097" name="VISIO" r:id="rId4" imgW="7510320" imgH="4270680" progId="">
                  <p:embed/>
                </p:oleObj>
              </mc:Choice>
              <mc:Fallback>
                <p:oleObj name="VISIO" r:id="rId4" imgW="7510320" imgH="4270680" progId="">
                  <p:embed/>
                  <p:pic>
                    <p:nvPicPr>
                      <p:cNvPr id="0" name="Picture 13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1676401"/>
                        <a:ext cx="7574680" cy="43068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9CD4-5B42-434D-B9AE-8C0592A4E6FD}" type="slidenum">
              <a:rPr lang="en-US"/>
              <a:pPr/>
              <a:t>42</a:t>
            </a:fld>
            <a:endParaRPr lang="en-US"/>
          </a:p>
        </p:txBody>
      </p:sp>
      <p:sp>
        <p:nvSpPr>
          <p:cNvPr id="1332230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In-Place Quick-Sort (1)</a:t>
            </a:r>
          </a:p>
        </p:txBody>
      </p:sp>
      <p:sp>
        <p:nvSpPr>
          <p:cNvPr id="13322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839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Quick-sort can be implemented to run in-place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In the partition step, one uses replace operations to rearrange the elements of the input sequence such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elements less than the pivot have rank less than 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</a:rPr>
              <a:t>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elements equal to the pivot have rank between 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</a:rPr>
              <a:t>h</a:t>
            </a:r>
            <a:r>
              <a:rPr lang="en-US" dirty="0"/>
              <a:t> and 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</a:rPr>
              <a:t>k</a:t>
            </a:r>
            <a:endParaRPr lang="en-US" dirty="0">
              <a:solidFill>
                <a:srgbClr val="FFFF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elements greater than the pivot have rank greater than 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</a:rPr>
              <a:t>k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9CD4-5B42-434D-B9AE-8C0592A4E6FD}" type="slidenum">
              <a:rPr lang="en-US"/>
              <a:pPr/>
              <a:t>43</a:t>
            </a:fld>
            <a:endParaRPr lang="en-US"/>
          </a:p>
        </p:txBody>
      </p:sp>
      <p:sp>
        <p:nvSpPr>
          <p:cNvPr id="1332230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In-Place Quick-Sort (2)</a:t>
            </a:r>
          </a:p>
        </p:txBody>
      </p:sp>
      <p:sp>
        <p:nvSpPr>
          <p:cNvPr id="13322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8392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recursive calls consider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Elements with rank less than 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</a:rPr>
              <a:t>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Elements with rank greater than 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</a:rPr>
              <a:t>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624935"/>
            <a:ext cx="3733800" cy="385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804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Quick-Sort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C51EA6-2C9E-4C47-8C98-5773F5D49595}" type="slidenum">
              <a:rPr lang="en-US"/>
              <a:pPr/>
              <a:t>44</a:t>
            </a:fld>
            <a:endParaRPr lang="en-US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In-Place Quick-Sort Algorithm</a:t>
            </a:r>
          </a:p>
        </p:txBody>
      </p:sp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990600" y="1295400"/>
            <a:ext cx="7772400" cy="4898315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Algorithm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Times New Roman" pitchFamily="18" charset="0"/>
              </a:rPr>
              <a:t>inPlaceQuickSort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S,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l,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r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</a:p>
          <a:p>
            <a:pPr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	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Input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 sequence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S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, ranks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l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 and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r</a:t>
            </a:r>
            <a:endParaRPr lang="en-US" sz="2400" dirty="0">
              <a:solidFill>
                <a:srgbClr val="FFFF00"/>
              </a:solidFill>
              <a:latin typeface="Times New Roman" pitchFamily="18" charset="0"/>
            </a:endParaRPr>
          </a:p>
          <a:p>
            <a:pPr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	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Output 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sequence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S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 with the</a:t>
            </a:r>
            <a:b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</a:b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		elements of rank between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l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 and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r</a:t>
            </a:r>
            <a:b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</a:b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		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rearranged in increasing order</a:t>
            </a:r>
          </a:p>
          <a:p>
            <a:pPr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	 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if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l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 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r</a:t>
            </a:r>
            <a:endParaRPr lang="en-US" sz="2400" dirty="0">
              <a:solidFill>
                <a:srgbClr val="FFFF00"/>
              </a:solidFill>
              <a:latin typeface="Times New Roman" pitchFamily="18" charset="0"/>
            </a:endParaRP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	 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return</a:t>
            </a:r>
            <a:endParaRPr lang="en-US" sz="2400" dirty="0">
              <a:solidFill>
                <a:srgbClr val="FFFF00"/>
              </a:solidFill>
              <a:latin typeface="Times New Roman" pitchFamily="18" charset="0"/>
            </a:endParaRP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i 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a random integer between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l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 and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r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 </a:t>
            </a:r>
            <a:endParaRPr lang="en-US" sz="2400" dirty="0">
              <a:solidFill>
                <a:srgbClr val="FFFF00"/>
              </a:solidFill>
              <a:latin typeface="Times New Roman" pitchFamily="18" charset="0"/>
            </a:endParaRP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x 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Times New Roman" pitchFamily="18" charset="0"/>
              </a:rPr>
              <a:t>S.elemAtRank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i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h,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k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) 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Times New Roman" pitchFamily="18" charset="0"/>
              </a:rPr>
              <a:t>inPlacePartition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x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b="1" i="1" dirty="0" err="1">
                <a:solidFill>
                  <a:srgbClr val="FFFF00"/>
                </a:solidFill>
                <a:latin typeface="Times New Roman" pitchFamily="18" charset="0"/>
              </a:rPr>
              <a:t>inPlaceQuickSort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S,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l,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h </a:t>
            </a:r>
            <a:r>
              <a:rPr lang="en-US" sz="2400" dirty="0">
                <a:solidFill>
                  <a:srgbClr val="FFFF00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 1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b="1" i="1" dirty="0" err="1">
                <a:solidFill>
                  <a:srgbClr val="FFFF00"/>
                </a:solidFill>
                <a:latin typeface="Times New Roman" pitchFamily="18" charset="0"/>
              </a:rPr>
              <a:t>inPlaceQuickSort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S,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k </a:t>
            </a:r>
            <a:r>
              <a:rPr lang="en-US" sz="2400" dirty="0">
                <a:solidFill>
                  <a:srgbClr val="FFFF00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 1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,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r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Quick-Sort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8B8ECE-53AF-42C8-986D-18C2692E63D1}" type="slidenum">
              <a:rPr lang="en-US"/>
              <a:pPr/>
              <a:t>45</a:t>
            </a:fld>
            <a:endParaRPr 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9388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In-Place Partitioning</a:t>
            </a:r>
          </a:p>
        </p:txBody>
      </p:sp>
      <p:sp>
        <p:nvSpPr>
          <p:cNvPr id="41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Perform the partition using two indices to split S into L and E U G (a similar method can split E U G into E and G)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Repeat until j and k cross: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Scan j to the right until finding an element </a:t>
            </a:r>
            <a:r>
              <a:rPr lang="en-US" sz="2000" u="sng" dirty="0"/>
              <a:t>&gt;</a:t>
            </a:r>
            <a:r>
              <a:rPr lang="en-US" sz="2000" dirty="0"/>
              <a:t> x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Scan k to the left until finding an element &lt; x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Swap elements at indices j and k</a:t>
            </a:r>
          </a:p>
        </p:txBody>
      </p:sp>
      <p:sp>
        <p:nvSpPr>
          <p:cNvPr id="4103" name="AutoShape 5"/>
          <p:cNvSpPr>
            <a:spLocks noChangeArrowheads="1"/>
          </p:cNvSpPr>
          <p:nvPr/>
        </p:nvSpPr>
        <p:spPr bwMode="auto">
          <a:xfrm>
            <a:off x="1257468" y="2693988"/>
            <a:ext cx="4876800" cy="4302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3  2  5  1  0  7  3  5  9  2  7  9  8  9  7  </a:t>
            </a:r>
            <a:r>
              <a:rPr lang="en-US" sz="1800" b="1" u="sng">
                <a:solidFill>
                  <a:srgbClr val="000000"/>
                </a:solidFill>
              </a:rPr>
              <a:t>6</a:t>
            </a:r>
            <a:r>
              <a:rPr lang="en-US" sz="1800"/>
              <a:t>  9</a:t>
            </a: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4104" name="Text Box 6"/>
          <p:cNvSpPr txBox="1">
            <a:spLocks noChangeArrowheads="1"/>
          </p:cNvSpPr>
          <p:nvPr/>
        </p:nvSpPr>
        <p:spPr bwMode="auto">
          <a:xfrm>
            <a:off x="1524000" y="2280722"/>
            <a:ext cx="235962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j</a:t>
            </a:r>
          </a:p>
        </p:txBody>
      </p:sp>
      <p:sp>
        <p:nvSpPr>
          <p:cNvPr id="4105" name="Text Box 7"/>
          <p:cNvSpPr txBox="1">
            <a:spLocks noChangeArrowheads="1"/>
          </p:cNvSpPr>
          <p:nvPr/>
        </p:nvSpPr>
        <p:spPr bwMode="auto">
          <a:xfrm>
            <a:off x="5791200" y="2280722"/>
            <a:ext cx="300082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k</a:t>
            </a:r>
          </a:p>
        </p:txBody>
      </p:sp>
      <p:sp>
        <p:nvSpPr>
          <p:cNvPr id="4106" name="Text Box 8"/>
          <p:cNvSpPr txBox="1">
            <a:spLocks noChangeArrowheads="1"/>
          </p:cNvSpPr>
          <p:nvPr/>
        </p:nvSpPr>
        <p:spPr bwMode="auto">
          <a:xfrm>
            <a:off x="6511925" y="2743200"/>
            <a:ext cx="165576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(pivot = 6)</a:t>
            </a:r>
          </a:p>
        </p:txBody>
      </p:sp>
      <p:sp>
        <p:nvSpPr>
          <p:cNvPr id="4107" name="AutoShape 9"/>
          <p:cNvSpPr>
            <a:spLocks noChangeArrowheads="1"/>
          </p:cNvSpPr>
          <p:nvPr/>
        </p:nvSpPr>
        <p:spPr bwMode="auto">
          <a:xfrm>
            <a:off x="1447800" y="5437188"/>
            <a:ext cx="4876800" cy="4302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3  2  5  1  0  7  3  5  9  2  7  9  8  9  7  </a:t>
            </a:r>
            <a:r>
              <a:rPr lang="en-US" sz="1800" b="1" u="sng">
                <a:solidFill>
                  <a:srgbClr val="000000"/>
                </a:solidFill>
              </a:rPr>
              <a:t>6</a:t>
            </a:r>
            <a:r>
              <a:rPr lang="en-US" sz="1800"/>
              <a:t>  9</a:t>
            </a: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4108" name="Text Box 10"/>
          <p:cNvSpPr txBox="1">
            <a:spLocks noChangeArrowheads="1"/>
          </p:cNvSpPr>
          <p:nvPr/>
        </p:nvSpPr>
        <p:spPr bwMode="auto">
          <a:xfrm>
            <a:off x="2930525" y="4903788"/>
            <a:ext cx="2698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j</a:t>
            </a:r>
          </a:p>
        </p:txBody>
      </p:sp>
      <p:sp>
        <p:nvSpPr>
          <p:cNvPr id="4109" name="Text Box 11"/>
          <p:cNvSpPr txBox="1">
            <a:spLocks noChangeArrowheads="1"/>
          </p:cNvSpPr>
          <p:nvPr/>
        </p:nvSpPr>
        <p:spPr bwMode="auto">
          <a:xfrm>
            <a:off x="3962400" y="4903788"/>
            <a:ext cx="3365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k</a:t>
            </a:r>
          </a:p>
        </p:txBody>
      </p:sp>
      <p:sp>
        <p:nvSpPr>
          <p:cNvPr id="4110" name="Line 12"/>
          <p:cNvSpPr>
            <a:spLocks noChangeShapeType="1"/>
          </p:cNvSpPr>
          <p:nvPr/>
        </p:nvSpPr>
        <p:spPr bwMode="auto">
          <a:xfrm flipV="1">
            <a:off x="1600200" y="51816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3"/>
          <p:cNvSpPr>
            <a:spLocks noChangeShapeType="1"/>
          </p:cNvSpPr>
          <p:nvPr/>
        </p:nvSpPr>
        <p:spPr bwMode="auto">
          <a:xfrm flipH="1">
            <a:off x="4343400" y="5181600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Rectangle 14"/>
          <p:cNvSpPr>
            <a:spLocks noChangeArrowheads="1"/>
          </p:cNvSpPr>
          <p:nvPr/>
        </p:nvSpPr>
        <p:spPr bwMode="auto">
          <a:xfrm>
            <a:off x="2895600" y="5334000"/>
            <a:ext cx="304800" cy="6096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Rectangle 15"/>
          <p:cNvSpPr>
            <a:spLocks noChangeArrowheads="1"/>
          </p:cNvSpPr>
          <p:nvPr/>
        </p:nvSpPr>
        <p:spPr bwMode="auto">
          <a:xfrm>
            <a:off x="3962400" y="5334000"/>
            <a:ext cx="304800" cy="6096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16"/>
          <p:cNvSpPr>
            <a:spLocks/>
          </p:cNvSpPr>
          <p:nvPr/>
        </p:nvSpPr>
        <p:spPr bwMode="auto">
          <a:xfrm>
            <a:off x="3276600" y="6019800"/>
            <a:ext cx="685800" cy="152400"/>
          </a:xfrm>
          <a:custGeom>
            <a:avLst/>
            <a:gdLst>
              <a:gd name="T0" fmla="*/ 0 w 432"/>
              <a:gd name="T1" fmla="*/ 0 h 96"/>
              <a:gd name="T2" fmla="*/ 304800 w 432"/>
              <a:gd name="T3" fmla="*/ 152400 h 96"/>
              <a:gd name="T4" fmla="*/ 685800 w 432"/>
              <a:gd name="T5" fmla="*/ 0 h 96"/>
              <a:gd name="T6" fmla="*/ 0 60000 65536"/>
              <a:gd name="T7" fmla="*/ 0 60000 65536"/>
              <a:gd name="T8" fmla="*/ 0 60000 65536"/>
              <a:gd name="T9" fmla="*/ 0 w 432"/>
              <a:gd name="T10" fmla="*/ 0 h 96"/>
              <a:gd name="T11" fmla="*/ 432 w 432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96">
                <a:moveTo>
                  <a:pt x="0" y="0"/>
                </a:moveTo>
                <a:cubicBezTo>
                  <a:pt x="60" y="48"/>
                  <a:pt x="120" y="96"/>
                  <a:pt x="192" y="96"/>
                </a:cubicBezTo>
                <a:cubicBezTo>
                  <a:pt x="264" y="96"/>
                  <a:pt x="348" y="48"/>
                  <a:pt x="432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Quick-Sort</a:t>
            </a:r>
          </a:p>
        </p:txBody>
      </p:sp>
      <p:sp>
        <p:nvSpPr>
          <p:cNvPr id="1945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470490-2236-4A6B-B4A9-1A4AA052AF00}" type="slidenum">
              <a:rPr lang="en-US"/>
              <a:pPr/>
              <a:t>46</a:t>
            </a:fld>
            <a:endParaRPr lang="en-US"/>
          </a:p>
        </p:txBody>
      </p:sp>
      <p:sp>
        <p:nvSpPr>
          <p:cNvPr id="1946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/>
              <a:t>Summary of Sorting Algorithms</a:t>
            </a:r>
          </a:p>
        </p:txBody>
      </p:sp>
      <p:graphicFrame>
        <p:nvGraphicFramePr>
          <p:cNvPr id="144644" name="Group 12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984451"/>
              </p:ext>
            </p:extLst>
          </p:nvPr>
        </p:nvGraphicFramePr>
        <p:xfrm>
          <a:off x="857250" y="1628775"/>
          <a:ext cx="7905750" cy="4563746"/>
        </p:xfrm>
        <a:graphic>
          <a:graphicData uri="http://schemas.openxmlformats.org/drawingml/2006/table">
            <a:tbl>
              <a:tblPr/>
              <a:tblGrid>
                <a:gridCol w="23764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54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337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Algorithm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Time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Notes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selection-sort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slow (good for small inputs)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4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insertion-sort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slow (good for small inputs)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quick-sort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expected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in-place, randomized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fastest (good for large inputs)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heap-sort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fast (good for large inputs)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04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merge-sort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sequential data access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fast  (good for huge inputs)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7988"/>
            <a:ext cx="7772400" cy="1141412"/>
          </a:xfrm>
        </p:spPr>
        <p:txBody>
          <a:bodyPr/>
          <a:lstStyle/>
          <a:p>
            <a:r>
              <a:rPr lang="en-US"/>
              <a:t>Bucket-Sort and Radix-Sort</a:t>
            </a:r>
          </a:p>
        </p:txBody>
      </p:sp>
      <p:cxnSp>
        <p:nvCxnSpPr>
          <p:cNvPr id="1352707" name="AutoShape 3"/>
          <p:cNvCxnSpPr>
            <a:cxnSpLocks noChangeShapeType="1"/>
            <a:stCxn id="1352720" idx="3"/>
            <a:endCxn id="1352724" idx="1"/>
          </p:cNvCxnSpPr>
          <p:nvPr/>
        </p:nvCxnSpPr>
        <p:spPr bwMode="auto">
          <a:xfrm>
            <a:off x="6613525" y="4105275"/>
            <a:ext cx="8778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52708" name="Rectangle 4"/>
          <p:cNvSpPr>
            <a:spLocks noChangeArrowheads="1"/>
          </p:cNvSpPr>
          <p:nvPr/>
        </p:nvSpPr>
        <p:spPr bwMode="auto">
          <a:xfrm>
            <a:off x="2732088" y="4516438"/>
            <a:ext cx="334962" cy="3349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594360" bIns="0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0</a:t>
            </a:r>
          </a:p>
        </p:txBody>
      </p:sp>
      <p:sp>
        <p:nvSpPr>
          <p:cNvPr id="1352709" name="Rectangle 5"/>
          <p:cNvSpPr>
            <a:spLocks noChangeArrowheads="1"/>
          </p:cNvSpPr>
          <p:nvPr/>
        </p:nvSpPr>
        <p:spPr bwMode="auto">
          <a:xfrm>
            <a:off x="3067050" y="4516438"/>
            <a:ext cx="334963" cy="3349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594360" bIns="0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1</a:t>
            </a:r>
          </a:p>
        </p:txBody>
      </p:sp>
      <p:sp>
        <p:nvSpPr>
          <p:cNvPr id="1352710" name="Rectangle 6"/>
          <p:cNvSpPr>
            <a:spLocks noChangeArrowheads="1"/>
          </p:cNvSpPr>
          <p:nvPr/>
        </p:nvSpPr>
        <p:spPr bwMode="auto">
          <a:xfrm>
            <a:off x="3402013" y="4516438"/>
            <a:ext cx="333375" cy="3349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594360" bIns="0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2</a:t>
            </a:r>
          </a:p>
        </p:txBody>
      </p:sp>
      <p:sp>
        <p:nvSpPr>
          <p:cNvPr id="1352711" name="Rectangle 7"/>
          <p:cNvSpPr>
            <a:spLocks noChangeArrowheads="1"/>
          </p:cNvSpPr>
          <p:nvPr/>
        </p:nvSpPr>
        <p:spPr bwMode="auto">
          <a:xfrm>
            <a:off x="3735388" y="4516438"/>
            <a:ext cx="334962" cy="3349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594360" bIns="0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3</a:t>
            </a:r>
          </a:p>
        </p:txBody>
      </p:sp>
      <p:sp>
        <p:nvSpPr>
          <p:cNvPr id="1352712" name="Rectangle 8"/>
          <p:cNvSpPr>
            <a:spLocks noChangeArrowheads="1"/>
          </p:cNvSpPr>
          <p:nvPr/>
        </p:nvSpPr>
        <p:spPr bwMode="auto">
          <a:xfrm>
            <a:off x="4070350" y="4516438"/>
            <a:ext cx="334963" cy="3349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594360" bIns="0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4</a:t>
            </a:r>
          </a:p>
        </p:txBody>
      </p:sp>
      <p:sp>
        <p:nvSpPr>
          <p:cNvPr id="1352713" name="Rectangle 9"/>
          <p:cNvSpPr>
            <a:spLocks noChangeArrowheads="1"/>
          </p:cNvSpPr>
          <p:nvPr/>
        </p:nvSpPr>
        <p:spPr bwMode="auto">
          <a:xfrm>
            <a:off x="4405313" y="4516438"/>
            <a:ext cx="334962" cy="3349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594360" bIns="0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5</a:t>
            </a:r>
          </a:p>
        </p:txBody>
      </p:sp>
      <p:sp>
        <p:nvSpPr>
          <p:cNvPr id="1352714" name="Rectangle 10"/>
          <p:cNvSpPr>
            <a:spLocks noChangeArrowheads="1"/>
          </p:cNvSpPr>
          <p:nvPr/>
        </p:nvSpPr>
        <p:spPr bwMode="auto">
          <a:xfrm>
            <a:off x="4740275" y="4516438"/>
            <a:ext cx="333375" cy="3349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594360" bIns="0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6</a:t>
            </a:r>
          </a:p>
        </p:txBody>
      </p:sp>
      <p:sp>
        <p:nvSpPr>
          <p:cNvPr id="1352715" name="Rectangle 11"/>
          <p:cNvSpPr>
            <a:spLocks noChangeArrowheads="1"/>
          </p:cNvSpPr>
          <p:nvPr/>
        </p:nvSpPr>
        <p:spPr bwMode="auto">
          <a:xfrm>
            <a:off x="5073650" y="4516438"/>
            <a:ext cx="334963" cy="3349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594360" bIns="0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7</a:t>
            </a:r>
          </a:p>
        </p:txBody>
      </p:sp>
      <p:sp>
        <p:nvSpPr>
          <p:cNvPr id="1352716" name="Rectangle 12"/>
          <p:cNvSpPr>
            <a:spLocks noChangeArrowheads="1"/>
          </p:cNvSpPr>
          <p:nvPr/>
        </p:nvSpPr>
        <p:spPr bwMode="auto">
          <a:xfrm>
            <a:off x="5408613" y="4516438"/>
            <a:ext cx="334962" cy="3349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594360" bIns="0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8</a:t>
            </a:r>
          </a:p>
        </p:txBody>
      </p:sp>
      <p:sp>
        <p:nvSpPr>
          <p:cNvPr id="1352717" name="Rectangle 13"/>
          <p:cNvSpPr>
            <a:spLocks noChangeArrowheads="1"/>
          </p:cNvSpPr>
          <p:nvPr/>
        </p:nvSpPr>
        <p:spPr bwMode="auto">
          <a:xfrm>
            <a:off x="5743575" y="4516438"/>
            <a:ext cx="334963" cy="3349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594360" bIns="0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9</a:t>
            </a:r>
          </a:p>
        </p:txBody>
      </p:sp>
      <p:sp>
        <p:nvSpPr>
          <p:cNvPr id="1352718" name="Text Box 14"/>
          <p:cNvSpPr txBox="1">
            <a:spLocks noChangeArrowheads="1"/>
          </p:cNvSpPr>
          <p:nvPr/>
        </p:nvSpPr>
        <p:spPr bwMode="auto">
          <a:xfrm>
            <a:off x="2343150" y="4581525"/>
            <a:ext cx="3365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latin typeface="Times New Roman" pitchFamily="18" charset="0"/>
              </a:rPr>
              <a:t>B</a:t>
            </a:r>
          </a:p>
        </p:txBody>
      </p:sp>
      <p:sp>
        <p:nvSpPr>
          <p:cNvPr id="1352719" name="AutoShape 15"/>
          <p:cNvSpPr>
            <a:spLocks noChangeArrowheads="1"/>
          </p:cNvSpPr>
          <p:nvPr/>
        </p:nvSpPr>
        <p:spPr bwMode="auto">
          <a:xfrm>
            <a:off x="2759075" y="3938588"/>
            <a:ext cx="501650" cy="3349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rIns="0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1, </a:t>
            </a:r>
            <a:r>
              <a:rPr lang="en-US" b="1" i="1">
                <a:latin typeface="Times New Roman" pitchFamily="18" charset="0"/>
              </a:rPr>
              <a:t>c</a:t>
            </a:r>
          </a:p>
        </p:txBody>
      </p:sp>
      <p:sp>
        <p:nvSpPr>
          <p:cNvPr id="1352720" name="AutoShape 16"/>
          <p:cNvSpPr>
            <a:spLocks noChangeArrowheads="1"/>
          </p:cNvSpPr>
          <p:nvPr/>
        </p:nvSpPr>
        <p:spPr bwMode="auto">
          <a:xfrm>
            <a:off x="6105525" y="3938588"/>
            <a:ext cx="501650" cy="3349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rIns="0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7, </a:t>
            </a:r>
            <a:r>
              <a:rPr lang="en-US" b="1" i="1">
                <a:latin typeface="Times New Roman" pitchFamily="18" charset="0"/>
              </a:rPr>
              <a:t>d</a:t>
            </a:r>
          </a:p>
        </p:txBody>
      </p:sp>
      <p:sp>
        <p:nvSpPr>
          <p:cNvPr id="1352721" name="AutoShape 17"/>
          <p:cNvSpPr>
            <a:spLocks noChangeArrowheads="1"/>
          </p:cNvSpPr>
          <p:nvPr/>
        </p:nvSpPr>
        <p:spPr bwMode="auto">
          <a:xfrm>
            <a:off x="6802438" y="3938588"/>
            <a:ext cx="501650" cy="3349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rIns="0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7, </a:t>
            </a:r>
            <a:r>
              <a:rPr lang="en-US" b="1" i="1">
                <a:latin typeface="Times New Roman" pitchFamily="18" charset="0"/>
              </a:rPr>
              <a:t>g</a:t>
            </a:r>
          </a:p>
        </p:txBody>
      </p:sp>
      <p:sp>
        <p:nvSpPr>
          <p:cNvPr id="1352722" name="AutoShape 18"/>
          <p:cNvSpPr>
            <a:spLocks noChangeArrowheads="1"/>
          </p:cNvSpPr>
          <p:nvPr/>
        </p:nvSpPr>
        <p:spPr bwMode="auto">
          <a:xfrm>
            <a:off x="4878388" y="3938588"/>
            <a:ext cx="501650" cy="3349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rIns="0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3, </a:t>
            </a:r>
            <a:r>
              <a:rPr lang="en-US" b="1" i="1">
                <a:latin typeface="Times New Roman" pitchFamily="18" charset="0"/>
              </a:rPr>
              <a:t>b</a:t>
            </a:r>
          </a:p>
        </p:txBody>
      </p:sp>
      <p:sp>
        <p:nvSpPr>
          <p:cNvPr id="1352723" name="AutoShape 19"/>
          <p:cNvSpPr>
            <a:spLocks noChangeArrowheads="1"/>
          </p:cNvSpPr>
          <p:nvPr/>
        </p:nvSpPr>
        <p:spPr bwMode="auto">
          <a:xfrm>
            <a:off x="4152900" y="3938588"/>
            <a:ext cx="501650" cy="3349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rIns="0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3, </a:t>
            </a:r>
            <a:r>
              <a:rPr lang="en-US" b="1" i="1">
                <a:latin typeface="Times New Roman" pitchFamily="18" charset="0"/>
              </a:rPr>
              <a:t>a</a:t>
            </a:r>
          </a:p>
        </p:txBody>
      </p:sp>
      <p:sp>
        <p:nvSpPr>
          <p:cNvPr id="1352724" name="AutoShape 20"/>
          <p:cNvSpPr>
            <a:spLocks noChangeArrowheads="1"/>
          </p:cNvSpPr>
          <p:nvPr/>
        </p:nvSpPr>
        <p:spPr bwMode="auto">
          <a:xfrm>
            <a:off x="7499350" y="3938588"/>
            <a:ext cx="501650" cy="3349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rIns="0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7, </a:t>
            </a:r>
            <a:r>
              <a:rPr lang="en-US" b="1" i="1">
                <a:latin typeface="Times New Roman" pitchFamily="18" charset="0"/>
              </a:rPr>
              <a:t>e</a:t>
            </a:r>
          </a:p>
        </p:txBody>
      </p:sp>
      <p:cxnSp>
        <p:nvCxnSpPr>
          <p:cNvPr id="1352725" name="AutoShape 21"/>
          <p:cNvCxnSpPr>
            <a:cxnSpLocks noChangeShapeType="1"/>
            <a:stCxn id="1352723" idx="3"/>
            <a:endCxn id="1352722" idx="1"/>
          </p:cNvCxnSpPr>
          <p:nvPr/>
        </p:nvCxnSpPr>
        <p:spPr bwMode="auto">
          <a:xfrm>
            <a:off x="4662488" y="4105275"/>
            <a:ext cx="2079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52726" name="Text Box 22"/>
          <p:cNvSpPr txBox="1">
            <a:spLocks noChangeArrowheads="1"/>
          </p:cNvSpPr>
          <p:nvPr/>
        </p:nvSpPr>
        <p:spPr bwMode="auto">
          <a:xfrm>
            <a:off x="2703513" y="4484688"/>
            <a:ext cx="373062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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52727" name="Text Box 23"/>
          <p:cNvSpPr txBox="1">
            <a:spLocks noChangeArrowheads="1"/>
          </p:cNvSpPr>
          <p:nvPr/>
        </p:nvSpPr>
        <p:spPr bwMode="auto">
          <a:xfrm>
            <a:off x="3375025" y="4484688"/>
            <a:ext cx="373063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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52728" name="Text Box 24"/>
          <p:cNvSpPr txBox="1">
            <a:spLocks noChangeArrowheads="1"/>
          </p:cNvSpPr>
          <p:nvPr/>
        </p:nvSpPr>
        <p:spPr bwMode="auto">
          <a:xfrm>
            <a:off x="4048125" y="4484688"/>
            <a:ext cx="373063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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52729" name="Text Box 25"/>
          <p:cNvSpPr txBox="1">
            <a:spLocks noChangeArrowheads="1"/>
          </p:cNvSpPr>
          <p:nvPr/>
        </p:nvSpPr>
        <p:spPr bwMode="auto">
          <a:xfrm>
            <a:off x="4383088" y="4484688"/>
            <a:ext cx="373062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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52730" name="Text Box 26"/>
          <p:cNvSpPr txBox="1">
            <a:spLocks noChangeArrowheads="1"/>
          </p:cNvSpPr>
          <p:nvPr/>
        </p:nvSpPr>
        <p:spPr bwMode="auto">
          <a:xfrm>
            <a:off x="4719638" y="4484688"/>
            <a:ext cx="373062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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52731" name="Text Box 27"/>
          <p:cNvSpPr txBox="1">
            <a:spLocks noChangeArrowheads="1"/>
          </p:cNvSpPr>
          <p:nvPr/>
        </p:nvSpPr>
        <p:spPr bwMode="auto">
          <a:xfrm>
            <a:off x="5392738" y="4484688"/>
            <a:ext cx="373062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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52732" name="Text Box 28"/>
          <p:cNvSpPr txBox="1">
            <a:spLocks noChangeArrowheads="1"/>
          </p:cNvSpPr>
          <p:nvPr/>
        </p:nvSpPr>
        <p:spPr bwMode="auto">
          <a:xfrm>
            <a:off x="5729288" y="4484688"/>
            <a:ext cx="373062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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52733" name="Freeform 29"/>
          <p:cNvSpPr>
            <a:spLocks/>
          </p:cNvSpPr>
          <p:nvPr/>
        </p:nvSpPr>
        <p:spPr bwMode="auto">
          <a:xfrm>
            <a:off x="2286000" y="4070350"/>
            <a:ext cx="946150" cy="606425"/>
          </a:xfrm>
          <a:custGeom>
            <a:avLst/>
            <a:gdLst/>
            <a:ahLst/>
            <a:cxnLst>
              <a:cxn ang="0">
                <a:pos x="815" y="522"/>
              </a:cxn>
              <a:cxn ang="0">
                <a:pos x="653" y="288"/>
              </a:cxn>
              <a:cxn ang="0">
                <a:pos x="41" y="144"/>
              </a:cxn>
              <a:cxn ang="0">
                <a:pos x="407" y="0"/>
              </a:cxn>
            </a:cxnLst>
            <a:rect l="0" t="0" r="r" b="b"/>
            <a:pathLst>
              <a:path w="815" h="522">
                <a:moveTo>
                  <a:pt x="815" y="522"/>
                </a:moveTo>
                <a:cubicBezTo>
                  <a:pt x="788" y="484"/>
                  <a:pt x="782" y="351"/>
                  <a:pt x="653" y="288"/>
                </a:cubicBezTo>
                <a:cubicBezTo>
                  <a:pt x="524" y="225"/>
                  <a:pt x="82" y="192"/>
                  <a:pt x="41" y="144"/>
                </a:cubicBezTo>
                <a:cubicBezTo>
                  <a:pt x="0" y="96"/>
                  <a:pt x="331" y="30"/>
                  <a:pt x="407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734" name="Freeform 30"/>
          <p:cNvSpPr>
            <a:spLocks/>
          </p:cNvSpPr>
          <p:nvPr/>
        </p:nvSpPr>
        <p:spPr bwMode="auto">
          <a:xfrm>
            <a:off x="3798888" y="4092575"/>
            <a:ext cx="347662" cy="577850"/>
          </a:xfrm>
          <a:custGeom>
            <a:avLst/>
            <a:gdLst/>
            <a:ahLst/>
            <a:cxnLst>
              <a:cxn ang="0">
                <a:pos x="89" y="498"/>
              </a:cxn>
              <a:cxn ang="0">
                <a:pos x="35" y="108"/>
              </a:cxn>
              <a:cxn ang="0">
                <a:pos x="299" y="0"/>
              </a:cxn>
            </a:cxnLst>
            <a:rect l="0" t="0" r="r" b="b"/>
            <a:pathLst>
              <a:path w="299" h="498">
                <a:moveTo>
                  <a:pt x="89" y="498"/>
                </a:moveTo>
                <a:cubicBezTo>
                  <a:pt x="80" y="433"/>
                  <a:pt x="0" y="191"/>
                  <a:pt x="35" y="108"/>
                </a:cubicBezTo>
                <a:cubicBezTo>
                  <a:pt x="70" y="25"/>
                  <a:pt x="244" y="22"/>
                  <a:pt x="299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735" name="Freeform 31"/>
          <p:cNvSpPr>
            <a:spLocks/>
          </p:cNvSpPr>
          <p:nvPr/>
        </p:nvSpPr>
        <p:spPr bwMode="auto">
          <a:xfrm>
            <a:off x="5248275" y="4113213"/>
            <a:ext cx="849313" cy="563562"/>
          </a:xfrm>
          <a:custGeom>
            <a:avLst/>
            <a:gdLst/>
            <a:ahLst/>
            <a:cxnLst>
              <a:cxn ang="0">
                <a:pos x="0" y="486"/>
              </a:cxn>
              <a:cxn ang="0">
                <a:pos x="78" y="264"/>
              </a:cxn>
              <a:cxn ang="0">
                <a:pos x="348" y="96"/>
              </a:cxn>
              <a:cxn ang="0">
                <a:pos x="732" y="0"/>
              </a:cxn>
            </a:cxnLst>
            <a:rect l="0" t="0" r="r" b="b"/>
            <a:pathLst>
              <a:path w="732" h="486">
                <a:moveTo>
                  <a:pt x="0" y="486"/>
                </a:moveTo>
                <a:cubicBezTo>
                  <a:pt x="12" y="449"/>
                  <a:pt x="20" y="329"/>
                  <a:pt x="78" y="264"/>
                </a:cubicBezTo>
                <a:cubicBezTo>
                  <a:pt x="136" y="199"/>
                  <a:pt x="239" y="140"/>
                  <a:pt x="348" y="96"/>
                </a:cubicBezTo>
                <a:cubicBezTo>
                  <a:pt x="457" y="52"/>
                  <a:pt x="652" y="20"/>
                  <a:pt x="73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A542-7303-4A6F-A7A6-66DA9E15A220}" type="slidenum">
              <a:rPr lang="en-US"/>
              <a:pPr/>
              <a:t>48</a:t>
            </a:fld>
            <a:endParaRPr lang="en-US"/>
          </a:p>
        </p:txBody>
      </p:sp>
      <p:sp>
        <p:nvSpPr>
          <p:cNvPr id="13547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Bucket-Sort (1)</a:t>
            </a:r>
          </a:p>
        </p:txBody>
      </p:sp>
      <p:sp>
        <p:nvSpPr>
          <p:cNvPr id="135475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Let be </a:t>
            </a:r>
            <a:r>
              <a:rPr lang="en-US" dirty="0">
                <a:solidFill>
                  <a:srgbClr val="FFFF00"/>
                </a:solidFill>
              </a:rPr>
              <a:t>S</a:t>
            </a:r>
            <a:r>
              <a:rPr lang="en-US" dirty="0"/>
              <a:t> be a sequence of n (key, element) entries with keys in the range [0, N - 1]</a:t>
            </a:r>
          </a:p>
          <a:p>
            <a:pPr>
              <a:lnSpc>
                <a:spcPct val="90000"/>
              </a:lnSpc>
            </a:pPr>
            <a:r>
              <a:rPr lang="en-US" dirty="0"/>
              <a:t>Bucket-sort uses the </a:t>
            </a:r>
            <a:r>
              <a:rPr lang="en-US" dirty="0">
                <a:solidFill>
                  <a:srgbClr val="FFFF00"/>
                </a:solidFill>
              </a:rPr>
              <a:t>keys as indices </a:t>
            </a:r>
            <a:r>
              <a:rPr lang="en-US" dirty="0"/>
              <a:t>into an a bucket array that has cells indexed from 0 to N-1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 based on comparisons</a:t>
            </a:r>
          </a:p>
        </p:txBody>
      </p:sp>
      <p:graphicFrame>
        <p:nvGraphicFramePr>
          <p:cNvPr id="13547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787050"/>
              </p:ext>
            </p:extLst>
          </p:nvPr>
        </p:nvGraphicFramePr>
        <p:xfrm>
          <a:off x="6515100" y="4348748"/>
          <a:ext cx="2209800" cy="1899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835" name="Clip" r:id="rId4" imgW="4036337" imgH="3468986" progId="">
                  <p:embed/>
                </p:oleObj>
              </mc:Choice>
              <mc:Fallback>
                <p:oleObj name="Clip" r:id="rId4" imgW="4036337" imgH="3468986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00" y="4348748"/>
                        <a:ext cx="2209800" cy="1899652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4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4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7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47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47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7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547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547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A542-7303-4A6F-A7A6-66DA9E15A220}" type="slidenum">
              <a:rPr lang="en-US"/>
              <a:pPr/>
              <a:t>49</a:t>
            </a:fld>
            <a:endParaRPr lang="en-US"/>
          </a:p>
        </p:txBody>
      </p:sp>
      <p:sp>
        <p:nvSpPr>
          <p:cNvPr id="13547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Bucket-Sort (2)</a:t>
            </a:r>
          </a:p>
        </p:txBody>
      </p:sp>
      <p:sp>
        <p:nvSpPr>
          <p:cNvPr id="135475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00"/>
                </a:solidFill>
              </a:rPr>
              <a:t>Phase 1:</a:t>
            </a:r>
            <a:r>
              <a:rPr lang="en-US" dirty="0"/>
              <a:t> Each entry with k is placed into the bucket B[k] which is a sequence of entries with key k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00"/>
                </a:solidFill>
              </a:rPr>
              <a:t>Phase 2:</a:t>
            </a:r>
            <a:r>
              <a:rPr lang="en-US" dirty="0"/>
              <a:t> After inserting each entry of sequence S into a B[k], the entries are moved back into S in sorted order by enumerating the contents of the buckets, B[</a:t>
            </a:r>
            <a:r>
              <a:rPr lang="en-US" dirty="0" err="1"/>
              <a:t>i</a:t>
            </a:r>
            <a:r>
              <a:rPr lang="en-US" dirty="0"/>
              <a:t>] where </a:t>
            </a:r>
            <a:r>
              <a:rPr lang="en-US" dirty="0" err="1"/>
              <a:t>i</a:t>
            </a:r>
            <a:r>
              <a:rPr lang="en-US" dirty="0"/>
              <a:t>=0,..,N-1 in order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106458"/>
            <a:ext cx="1236920" cy="1209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354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7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3547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7B3B-6C72-4706-AC0E-6BD239E99244}" type="slidenum">
              <a:rPr lang="en-US"/>
              <a:pPr/>
              <a:t>5</a:t>
            </a:fld>
            <a:endParaRPr lang="en-US"/>
          </a:p>
        </p:txBody>
      </p:sp>
      <p:sp>
        <p:nvSpPr>
          <p:cNvPr id="1340421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/>
              <a:t>Merge-Sort</a:t>
            </a:r>
          </a:p>
        </p:txBody>
      </p:sp>
      <p:sp>
        <p:nvSpPr>
          <p:cNvPr id="13404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FFFF00"/>
                </a:solidFill>
              </a:rPr>
              <a:t>Merge-sort</a:t>
            </a:r>
            <a:r>
              <a:rPr lang="en-US" sz="2800" dirty="0"/>
              <a:t> is a sorting algorithm based on the divide-and-conquer paradigm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Like the heap-sort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It uses a comparator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It runs in </a:t>
            </a:r>
            <a:r>
              <a:rPr lang="en-US" sz="2400" b="1" i="1" dirty="0">
                <a:latin typeface="Times New Roman" pitchFamily="18" charset="0"/>
              </a:rPr>
              <a:t>O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</a:rPr>
              <a:t> log </a:t>
            </a:r>
            <a:r>
              <a:rPr lang="en-US" sz="2400" b="1" i="1" dirty="0">
                <a:latin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</a:rPr>
              <a:t>) </a:t>
            </a:r>
            <a:r>
              <a:rPr lang="en-US" sz="2400" dirty="0"/>
              <a:t>time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Unlike the heap-sort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It does not use an auxiliary priority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It accesses data in a sequential manner (suitable to sort data on a disk)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867275"/>
            <a:ext cx="2466975" cy="184785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A368-066F-4F29-92F5-0C990B672AAA}" type="slidenum">
              <a:rPr lang="en-US"/>
              <a:pPr/>
              <a:t>50</a:t>
            </a:fld>
            <a:endParaRPr lang="en-US"/>
          </a:p>
        </p:txBody>
      </p:sp>
      <p:sp>
        <p:nvSpPr>
          <p:cNvPr id="14981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Bucket-Sort Algorithm</a:t>
            </a:r>
          </a:p>
        </p:txBody>
      </p:sp>
      <p:sp>
        <p:nvSpPr>
          <p:cNvPr id="14981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FFFF00"/>
                </a:solidFill>
              </a:rPr>
              <a:t>Algorithm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</a:rPr>
              <a:t>bucketSort</a:t>
            </a:r>
            <a:r>
              <a:rPr lang="en-US" sz="2400" dirty="0">
                <a:solidFill>
                  <a:srgbClr val="FFFF00"/>
                </a:solidFill>
              </a:rPr>
              <a:t>(</a:t>
            </a:r>
            <a:r>
              <a:rPr lang="en-US" sz="2400" b="1" i="1" dirty="0">
                <a:solidFill>
                  <a:srgbClr val="FFFF00"/>
                </a:solidFill>
              </a:rPr>
              <a:t>S,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b="1" i="1" dirty="0">
                <a:solidFill>
                  <a:srgbClr val="FFFF00"/>
                </a:solidFill>
              </a:rPr>
              <a:t>N</a:t>
            </a:r>
            <a:r>
              <a:rPr lang="en-US" sz="2400" dirty="0">
                <a:solidFill>
                  <a:srgbClr val="FFFF00"/>
                </a:solidFill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FFFF00"/>
                </a:solidFill>
              </a:rPr>
              <a:t>Input: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sequence </a:t>
            </a:r>
            <a:r>
              <a:rPr lang="en-US" sz="2400" b="1" i="1" dirty="0"/>
              <a:t>S</a:t>
            </a:r>
            <a:r>
              <a:rPr lang="en-US" sz="2400" dirty="0"/>
              <a:t> of (key, element items with keys in the range [0, </a:t>
            </a:r>
            <a:r>
              <a:rPr lang="en-US" sz="2400" b="1" i="1" dirty="0"/>
              <a:t>N</a:t>
            </a:r>
            <a:r>
              <a:rPr lang="en-US" sz="2400" dirty="0"/>
              <a:t> - 1]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FFFF00"/>
                </a:solidFill>
              </a:rPr>
              <a:t>Output: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sequence </a:t>
            </a:r>
            <a:r>
              <a:rPr lang="en-US" sz="2400" b="1" i="1" dirty="0"/>
              <a:t>S</a:t>
            </a:r>
            <a:r>
              <a:rPr lang="en-US" sz="2400" dirty="0"/>
              <a:t> sorted by non-decreasing keys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i="1" dirty="0"/>
              <a:t>B </a:t>
            </a:r>
            <a:r>
              <a:rPr lang="en-US" sz="2400" dirty="0">
                <a:sym typeface="Symbol" pitchFamily="18" charset="2"/>
              </a:rPr>
              <a:t></a:t>
            </a:r>
            <a:r>
              <a:rPr lang="en-US" sz="2400" b="1" i="1" dirty="0">
                <a:sym typeface="Symbol" pitchFamily="18" charset="2"/>
              </a:rPr>
              <a:t> </a:t>
            </a:r>
            <a:r>
              <a:rPr lang="en-US" sz="2400" dirty="0"/>
              <a:t>array of </a:t>
            </a:r>
            <a:r>
              <a:rPr lang="en-US" sz="2400" b="1" i="1" dirty="0"/>
              <a:t>N </a:t>
            </a:r>
            <a:r>
              <a:rPr lang="en-US" sz="2400" dirty="0"/>
              <a:t>empty sequences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For each entry e is S do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err="1"/>
              <a:t>k</a:t>
            </a:r>
            <a:r>
              <a:rPr lang="en-US" sz="2400" b="1" dirty="0" err="1">
                <a:sym typeface="Wingdings" pitchFamily="2" charset="2"/>
              </a:rPr>
              <a:t>e.getkey</a:t>
            </a:r>
            <a:r>
              <a:rPr lang="en-US" sz="2400" b="1" dirty="0">
                <a:sym typeface="Wingdings" pitchFamily="2" charset="2"/>
              </a:rPr>
              <a:t>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Remove e from S and insert at of the sequence of B[k]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i="1" dirty="0"/>
              <a:t>	for </a:t>
            </a:r>
            <a:r>
              <a:rPr lang="en-US" sz="2400" b="1" i="1" dirty="0" err="1"/>
              <a:t>i</a:t>
            </a:r>
            <a:r>
              <a:rPr lang="en-US" sz="2400" b="1" i="1" dirty="0"/>
              <a:t> </a:t>
            </a:r>
            <a:r>
              <a:rPr lang="en-US" sz="2400" dirty="0">
                <a:sym typeface="Symbol" pitchFamily="18" charset="2"/>
              </a:rPr>
              <a:t></a:t>
            </a:r>
            <a:r>
              <a:rPr lang="en-US" sz="2400" b="1" i="1" dirty="0">
                <a:sym typeface="Symbol" pitchFamily="18" charset="2"/>
              </a:rPr>
              <a:t> </a:t>
            </a:r>
            <a:r>
              <a:rPr lang="en-US" sz="2400" b="1" i="1" dirty="0"/>
              <a:t>0 to N -1 do</a:t>
            </a: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   for each entry e in sequence B[</a:t>
            </a:r>
            <a:r>
              <a:rPr lang="en-US" sz="2400" dirty="0" err="1"/>
              <a:t>i</a:t>
            </a:r>
            <a:r>
              <a:rPr lang="en-US" sz="2400" dirty="0"/>
              <a:t>] do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        remove e from B[</a:t>
            </a:r>
            <a:r>
              <a:rPr lang="en-US" sz="2400" dirty="0" err="1"/>
              <a:t>i</a:t>
            </a:r>
            <a:r>
              <a:rPr lang="en-US" sz="2400" dirty="0"/>
              <a:t>] and insert at the end of 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241396"/>
            <a:ext cx="966313" cy="1023937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AD7F-CAF2-4CE0-A09C-99939A12B992}" type="slidenum">
              <a:rPr lang="en-US"/>
              <a:pPr/>
              <a:t>51</a:t>
            </a:fld>
            <a:endParaRPr lang="en-US"/>
          </a:p>
        </p:txBody>
      </p:sp>
      <p:sp>
        <p:nvSpPr>
          <p:cNvPr id="135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Bucket-Sort Example</a:t>
            </a:r>
          </a:p>
        </p:txBody>
      </p:sp>
      <p:sp>
        <p:nvSpPr>
          <p:cNvPr id="135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5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Key range </a:t>
            </a:r>
            <a:r>
              <a:rPr lang="en-US" sz="2800">
                <a:latin typeface="Times New Roman" pitchFamily="18" charset="0"/>
              </a:rPr>
              <a:t>[0, 9]</a:t>
            </a:r>
            <a:endParaRPr lang="en-US" sz="2800">
              <a:latin typeface="Symbol" pitchFamily="18" charset="2"/>
            </a:endParaRPr>
          </a:p>
        </p:txBody>
      </p:sp>
      <p:grpSp>
        <p:nvGrpSpPr>
          <p:cNvPr id="1356804" name="Group 4"/>
          <p:cNvGrpSpPr>
            <a:grpSpLocks/>
          </p:cNvGrpSpPr>
          <p:nvPr/>
        </p:nvGrpSpPr>
        <p:grpSpPr bwMode="auto">
          <a:xfrm>
            <a:off x="1163638" y="2209800"/>
            <a:ext cx="6781800" cy="457200"/>
            <a:chOff x="744" y="1392"/>
            <a:chExt cx="4272" cy="288"/>
          </a:xfrm>
        </p:grpSpPr>
        <p:cxnSp>
          <p:nvCxnSpPr>
            <p:cNvPr id="1356805" name="AutoShape 5"/>
            <p:cNvCxnSpPr>
              <a:cxnSpLocks noChangeShapeType="1"/>
              <a:stCxn id="1356806" idx="3"/>
              <a:endCxn id="1356811" idx="1"/>
            </p:cNvCxnSpPr>
            <p:nvPr/>
          </p:nvCxnSpPr>
          <p:spPr bwMode="auto">
            <a:xfrm>
              <a:off x="1182" y="1536"/>
              <a:ext cx="339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356806" name="AutoShape 6"/>
            <p:cNvSpPr>
              <a:spLocks noChangeArrowheads="1"/>
            </p:cNvSpPr>
            <p:nvPr/>
          </p:nvSpPr>
          <p:spPr bwMode="auto">
            <a:xfrm>
              <a:off x="744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/>
              <a:r>
                <a:rPr lang="en-US" sz="2400" dirty="0">
                  <a:latin typeface="Times New Roman" pitchFamily="18" charset="0"/>
                </a:rPr>
                <a:t>7, </a:t>
              </a:r>
              <a:r>
                <a:rPr lang="en-US" sz="2400" b="1" i="1" dirty="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356807" name="AutoShape 7"/>
            <p:cNvSpPr>
              <a:spLocks noChangeArrowheads="1"/>
            </p:cNvSpPr>
            <p:nvPr/>
          </p:nvSpPr>
          <p:spPr bwMode="auto">
            <a:xfrm>
              <a:off x="1512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/>
              <a:r>
                <a:rPr lang="en-US" sz="2400">
                  <a:latin typeface="Times New Roman" pitchFamily="18" charset="0"/>
                </a:rPr>
                <a:t>1, </a:t>
              </a:r>
              <a:r>
                <a:rPr lang="en-US" sz="2400" b="1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356808" name="AutoShape 8"/>
            <p:cNvSpPr>
              <a:spLocks noChangeArrowheads="1"/>
            </p:cNvSpPr>
            <p:nvPr/>
          </p:nvSpPr>
          <p:spPr bwMode="auto">
            <a:xfrm>
              <a:off x="2280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/>
              <a:r>
                <a:rPr lang="en-US" sz="2400">
                  <a:latin typeface="Times New Roman" pitchFamily="18" charset="0"/>
                </a:rPr>
                <a:t>3, </a:t>
              </a:r>
              <a:r>
                <a:rPr lang="en-US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56809" name="AutoShape 9"/>
            <p:cNvSpPr>
              <a:spLocks noChangeArrowheads="1"/>
            </p:cNvSpPr>
            <p:nvPr/>
          </p:nvSpPr>
          <p:spPr bwMode="auto">
            <a:xfrm>
              <a:off x="3048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/>
              <a:r>
                <a:rPr lang="en-US" sz="2400">
                  <a:latin typeface="Times New Roman" pitchFamily="18" charset="0"/>
                </a:rPr>
                <a:t>7, </a:t>
              </a:r>
              <a:r>
                <a:rPr lang="en-US" sz="2400" b="1" i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1356810" name="AutoShape 10"/>
            <p:cNvSpPr>
              <a:spLocks noChangeArrowheads="1"/>
            </p:cNvSpPr>
            <p:nvPr/>
          </p:nvSpPr>
          <p:spPr bwMode="auto">
            <a:xfrm>
              <a:off x="3816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/>
              <a:r>
                <a:rPr lang="en-US" sz="2400">
                  <a:latin typeface="Times New Roman" pitchFamily="18" charset="0"/>
                </a:rPr>
                <a:t>3, </a:t>
              </a:r>
              <a:r>
                <a:rPr lang="en-US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56811" name="AutoShape 11"/>
            <p:cNvSpPr>
              <a:spLocks noChangeArrowheads="1"/>
            </p:cNvSpPr>
            <p:nvPr/>
          </p:nvSpPr>
          <p:spPr bwMode="auto">
            <a:xfrm>
              <a:off x="4584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/>
              <a:r>
                <a:rPr lang="en-US" sz="2400">
                  <a:latin typeface="Times New Roman" pitchFamily="18" charset="0"/>
                </a:rPr>
                <a:t>7, </a:t>
              </a:r>
              <a:r>
                <a:rPr lang="en-US" sz="2400" b="1" i="1">
                  <a:latin typeface="Times New Roman" pitchFamily="18" charset="0"/>
                </a:rPr>
                <a:t>e</a:t>
              </a:r>
            </a:p>
          </p:txBody>
        </p:sp>
      </p:grpSp>
      <p:grpSp>
        <p:nvGrpSpPr>
          <p:cNvPr id="1356812" name="Group 12"/>
          <p:cNvGrpSpPr>
            <a:grpSpLocks/>
          </p:cNvGrpSpPr>
          <p:nvPr/>
        </p:nvGrpSpPr>
        <p:grpSpPr bwMode="auto">
          <a:xfrm>
            <a:off x="1163638" y="5715000"/>
            <a:ext cx="6781800" cy="457200"/>
            <a:chOff x="744" y="3600"/>
            <a:chExt cx="4272" cy="288"/>
          </a:xfrm>
        </p:grpSpPr>
        <p:cxnSp>
          <p:nvCxnSpPr>
            <p:cNvPr id="1356813" name="AutoShape 13"/>
            <p:cNvCxnSpPr>
              <a:cxnSpLocks noChangeShapeType="1"/>
              <a:stCxn id="1356814" idx="3"/>
              <a:endCxn id="1356819" idx="1"/>
            </p:cNvCxnSpPr>
            <p:nvPr/>
          </p:nvCxnSpPr>
          <p:spPr bwMode="auto">
            <a:xfrm>
              <a:off x="1182" y="3744"/>
              <a:ext cx="339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356814" name="AutoShape 14"/>
            <p:cNvSpPr>
              <a:spLocks noChangeArrowheads="1"/>
            </p:cNvSpPr>
            <p:nvPr/>
          </p:nvSpPr>
          <p:spPr bwMode="auto">
            <a:xfrm>
              <a:off x="744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/>
              <a:r>
                <a:rPr lang="en-US" sz="2400">
                  <a:latin typeface="Times New Roman" pitchFamily="18" charset="0"/>
                </a:rPr>
                <a:t>1, </a:t>
              </a:r>
              <a:r>
                <a:rPr lang="en-US" sz="2400" b="1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356815" name="AutoShape 15"/>
            <p:cNvSpPr>
              <a:spLocks noChangeArrowheads="1"/>
            </p:cNvSpPr>
            <p:nvPr/>
          </p:nvSpPr>
          <p:spPr bwMode="auto">
            <a:xfrm>
              <a:off x="1512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/>
              <a:r>
                <a:rPr lang="en-US" sz="2400">
                  <a:latin typeface="Times New Roman" pitchFamily="18" charset="0"/>
                </a:rPr>
                <a:t>3, </a:t>
              </a:r>
              <a:r>
                <a:rPr lang="en-US" sz="24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56816" name="AutoShape 16"/>
            <p:cNvSpPr>
              <a:spLocks noChangeArrowheads="1"/>
            </p:cNvSpPr>
            <p:nvPr/>
          </p:nvSpPr>
          <p:spPr bwMode="auto">
            <a:xfrm>
              <a:off x="2280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/>
              <a:r>
                <a:rPr lang="en-US" sz="2400">
                  <a:latin typeface="Times New Roman" pitchFamily="18" charset="0"/>
                </a:rPr>
                <a:t>3, </a:t>
              </a:r>
              <a:r>
                <a:rPr lang="en-US" sz="24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56817" name="AutoShape 17"/>
            <p:cNvSpPr>
              <a:spLocks noChangeArrowheads="1"/>
            </p:cNvSpPr>
            <p:nvPr/>
          </p:nvSpPr>
          <p:spPr bwMode="auto">
            <a:xfrm>
              <a:off x="3048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/>
              <a:r>
                <a:rPr lang="en-US" sz="2400">
                  <a:latin typeface="Times New Roman" pitchFamily="18" charset="0"/>
                </a:rPr>
                <a:t>7, </a:t>
              </a:r>
              <a:r>
                <a:rPr lang="en-US" sz="2400" b="1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356818" name="AutoShape 18"/>
            <p:cNvSpPr>
              <a:spLocks noChangeArrowheads="1"/>
            </p:cNvSpPr>
            <p:nvPr/>
          </p:nvSpPr>
          <p:spPr bwMode="auto">
            <a:xfrm>
              <a:off x="3816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/>
              <a:r>
                <a:rPr lang="en-US" sz="2400">
                  <a:latin typeface="Times New Roman" pitchFamily="18" charset="0"/>
                </a:rPr>
                <a:t>7, </a:t>
              </a:r>
              <a:r>
                <a:rPr lang="en-US" sz="2400" b="1" i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1356819" name="AutoShape 19"/>
            <p:cNvSpPr>
              <a:spLocks noChangeArrowheads="1"/>
            </p:cNvSpPr>
            <p:nvPr/>
          </p:nvSpPr>
          <p:spPr bwMode="auto">
            <a:xfrm>
              <a:off x="4584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/>
              <a:r>
                <a:rPr lang="en-US" sz="2400">
                  <a:latin typeface="Times New Roman" pitchFamily="18" charset="0"/>
                </a:rPr>
                <a:t>7, </a:t>
              </a:r>
              <a:r>
                <a:rPr lang="en-US" sz="2400" b="1" i="1">
                  <a:latin typeface="Times New Roman" pitchFamily="18" charset="0"/>
                </a:rPr>
                <a:t>e</a:t>
              </a:r>
            </a:p>
          </p:txBody>
        </p:sp>
      </p:grpSp>
      <p:sp>
        <p:nvSpPr>
          <p:cNvPr id="1356820" name="AutoShape 20"/>
          <p:cNvSpPr>
            <a:spLocks noChangeArrowheads="1"/>
          </p:cNvSpPr>
          <p:nvPr/>
        </p:nvSpPr>
        <p:spPr bwMode="auto">
          <a:xfrm>
            <a:off x="4364038" y="2797175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FF0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1828800" anchor="ctr"/>
          <a:lstStyle/>
          <a:p>
            <a:pPr algn="ctr" eaLnBrk="1" hangingPunct="1"/>
            <a:r>
              <a:rPr lang="en-US" sz="2400">
                <a:solidFill>
                  <a:schemeClr val="tx2"/>
                </a:solidFill>
                <a:latin typeface="Tahoma" pitchFamily="34" charset="0"/>
              </a:rPr>
              <a:t>Phase 1</a:t>
            </a:r>
          </a:p>
        </p:txBody>
      </p:sp>
      <p:sp>
        <p:nvSpPr>
          <p:cNvPr id="1356821" name="AutoShape 21"/>
          <p:cNvSpPr>
            <a:spLocks noChangeArrowheads="1"/>
          </p:cNvSpPr>
          <p:nvPr/>
        </p:nvSpPr>
        <p:spPr bwMode="auto">
          <a:xfrm>
            <a:off x="4364038" y="51054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FF0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1828800" anchor="ctr"/>
          <a:lstStyle/>
          <a:p>
            <a:pPr algn="ctr" eaLnBrk="1" hangingPunct="1"/>
            <a:r>
              <a:rPr lang="en-US" sz="2400">
                <a:solidFill>
                  <a:schemeClr val="tx2"/>
                </a:solidFill>
                <a:latin typeface="Tahoma" pitchFamily="34" charset="0"/>
              </a:rPr>
              <a:t>Phase 2</a:t>
            </a:r>
          </a:p>
        </p:txBody>
      </p:sp>
      <p:cxnSp>
        <p:nvCxnSpPr>
          <p:cNvPr id="1356823" name="AutoShape 23"/>
          <p:cNvCxnSpPr>
            <a:cxnSpLocks noChangeShapeType="1"/>
            <a:stCxn id="1356836" idx="3"/>
            <a:endCxn id="1356840" idx="1"/>
          </p:cNvCxnSpPr>
          <p:nvPr/>
        </p:nvCxnSpPr>
        <p:spPr bwMode="auto">
          <a:xfrm>
            <a:off x="6562727" y="3705228"/>
            <a:ext cx="12001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56824" name="Rectangle 24"/>
          <p:cNvSpPr>
            <a:spLocks noChangeArrowheads="1"/>
          </p:cNvSpPr>
          <p:nvPr/>
        </p:nvSpPr>
        <p:spPr bwMode="auto">
          <a:xfrm>
            <a:off x="1258889" y="4267204"/>
            <a:ext cx="457200" cy="45720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594360" bIns="0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0</a:t>
            </a:r>
          </a:p>
        </p:txBody>
      </p:sp>
      <p:sp>
        <p:nvSpPr>
          <p:cNvPr id="1356825" name="Rectangle 25"/>
          <p:cNvSpPr>
            <a:spLocks noChangeArrowheads="1"/>
          </p:cNvSpPr>
          <p:nvPr/>
        </p:nvSpPr>
        <p:spPr bwMode="auto">
          <a:xfrm>
            <a:off x="1716089" y="4267204"/>
            <a:ext cx="457200" cy="45720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594360" bIns="0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1</a:t>
            </a:r>
          </a:p>
        </p:txBody>
      </p:sp>
      <p:sp>
        <p:nvSpPr>
          <p:cNvPr id="1356826" name="Rectangle 26"/>
          <p:cNvSpPr>
            <a:spLocks noChangeArrowheads="1"/>
          </p:cNvSpPr>
          <p:nvPr/>
        </p:nvSpPr>
        <p:spPr bwMode="auto">
          <a:xfrm>
            <a:off x="2173289" y="4267204"/>
            <a:ext cx="457200" cy="45720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594360" bIns="0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2</a:t>
            </a:r>
          </a:p>
        </p:txBody>
      </p:sp>
      <p:sp>
        <p:nvSpPr>
          <p:cNvPr id="1356827" name="Rectangle 27"/>
          <p:cNvSpPr>
            <a:spLocks noChangeArrowheads="1"/>
          </p:cNvSpPr>
          <p:nvPr/>
        </p:nvSpPr>
        <p:spPr bwMode="auto">
          <a:xfrm>
            <a:off x="2630489" y="4267204"/>
            <a:ext cx="457200" cy="45720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594360" bIns="0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3</a:t>
            </a:r>
          </a:p>
        </p:txBody>
      </p:sp>
      <p:sp>
        <p:nvSpPr>
          <p:cNvPr id="1356828" name="Rectangle 28"/>
          <p:cNvSpPr>
            <a:spLocks noChangeArrowheads="1"/>
          </p:cNvSpPr>
          <p:nvPr/>
        </p:nvSpPr>
        <p:spPr bwMode="auto">
          <a:xfrm>
            <a:off x="3087689" y="4267204"/>
            <a:ext cx="457200" cy="45720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594360" bIns="0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4</a:t>
            </a:r>
          </a:p>
        </p:txBody>
      </p:sp>
      <p:sp>
        <p:nvSpPr>
          <p:cNvPr id="1356829" name="Rectangle 29"/>
          <p:cNvSpPr>
            <a:spLocks noChangeArrowheads="1"/>
          </p:cNvSpPr>
          <p:nvPr/>
        </p:nvSpPr>
        <p:spPr bwMode="auto">
          <a:xfrm>
            <a:off x="3544889" y="4267204"/>
            <a:ext cx="457200" cy="45720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594360" bIns="0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5</a:t>
            </a:r>
          </a:p>
        </p:txBody>
      </p:sp>
      <p:sp>
        <p:nvSpPr>
          <p:cNvPr id="1356830" name="Rectangle 30"/>
          <p:cNvSpPr>
            <a:spLocks noChangeArrowheads="1"/>
          </p:cNvSpPr>
          <p:nvPr/>
        </p:nvSpPr>
        <p:spPr bwMode="auto">
          <a:xfrm>
            <a:off x="4002089" y="4267204"/>
            <a:ext cx="457200" cy="45720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594360" bIns="0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6</a:t>
            </a:r>
          </a:p>
        </p:txBody>
      </p:sp>
      <p:sp>
        <p:nvSpPr>
          <p:cNvPr id="1356831" name="Rectangle 31"/>
          <p:cNvSpPr>
            <a:spLocks noChangeArrowheads="1"/>
          </p:cNvSpPr>
          <p:nvPr/>
        </p:nvSpPr>
        <p:spPr bwMode="auto">
          <a:xfrm>
            <a:off x="4459289" y="4267204"/>
            <a:ext cx="457200" cy="45720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594360" bIns="0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7</a:t>
            </a:r>
          </a:p>
        </p:txBody>
      </p:sp>
      <p:sp>
        <p:nvSpPr>
          <p:cNvPr id="1356832" name="Rectangle 32"/>
          <p:cNvSpPr>
            <a:spLocks noChangeArrowheads="1"/>
          </p:cNvSpPr>
          <p:nvPr/>
        </p:nvSpPr>
        <p:spPr bwMode="auto">
          <a:xfrm>
            <a:off x="4916489" y="4267204"/>
            <a:ext cx="457200" cy="45720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594360" bIns="0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8</a:t>
            </a:r>
          </a:p>
        </p:txBody>
      </p:sp>
      <p:sp>
        <p:nvSpPr>
          <p:cNvPr id="1356833" name="Rectangle 33"/>
          <p:cNvSpPr>
            <a:spLocks noChangeArrowheads="1"/>
          </p:cNvSpPr>
          <p:nvPr/>
        </p:nvSpPr>
        <p:spPr bwMode="auto">
          <a:xfrm>
            <a:off x="5373689" y="4267204"/>
            <a:ext cx="457200" cy="45720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594360" bIns="0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9</a:t>
            </a:r>
          </a:p>
        </p:txBody>
      </p:sp>
      <p:sp>
        <p:nvSpPr>
          <p:cNvPr id="1356834" name="Text Box 34"/>
          <p:cNvSpPr txBox="1">
            <a:spLocks noChangeArrowheads="1"/>
          </p:cNvSpPr>
          <p:nvPr/>
        </p:nvSpPr>
        <p:spPr bwMode="auto">
          <a:xfrm>
            <a:off x="762002" y="4267204"/>
            <a:ext cx="3873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1" i="1">
                <a:latin typeface="Times New Roman" pitchFamily="18" charset="0"/>
              </a:rPr>
              <a:t>B</a:t>
            </a:r>
          </a:p>
        </p:txBody>
      </p:sp>
      <p:sp>
        <p:nvSpPr>
          <p:cNvPr id="1356835" name="AutoShape 35"/>
          <p:cNvSpPr>
            <a:spLocks noChangeArrowheads="1"/>
          </p:cNvSpPr>
          <p:nvPr/>
        </p:nvSpPr>
        <p:spPr bwMode="auto">
          <a:xfrm>
            <a:off x="1295402" y="3476628"/>
            <a:ext cx="6858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rIns="0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1, </a:t>
            </a:r>
            <a:r>
              <a:rPr lang="en-US" sz="2400" b="1" i="1">
                <a:latin typeface="Times New Roman" pitchFamily="18" charset="0"/>
              </a:rPr>
              <a:t>c</a:t>
            </a:r>
          </a:p>
        </p:txBody>
      </p:sp>
      <p:sp>
        <p:nvSpPr>
          <p:cNvPr id="1356836" name="AutoShape 36"/>
          <p:cNvSpPr>
            <a:spLocks noChangeArrowheads="1"/>
          </p:cNvSpPr>
          <p:nvPr/>
        </p:nvSpPr>
        <p:spPr bwMode="auto">
          <a:xfrm>
            <a:off x="5867402" y="3476628"/>
            <a:ext cx="6858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rIns="0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7, </a:t>
            </a:r>
            <a:r>
              <a:rPr lang="en-US" sz="2400" b="1" i="1">
                <a:latin typeface="Times New Roman" pitchFamily="18" charset="0"/>
              </a:rPr>
              <a:t>d</a:t>
            </a:r>
          </a:p>
        </p:txBody>
      </p:sp>
      <p:sp>
        <p:nvSpPr>
          <p:cNvPr id="1356837" name="AutoShape 37"/>
          <p:cNvSpPr>
            <a:spLocks noChangeArrowheads="1"/>
          </p:cNvSpPr>
          <p:nvPr/>
        </p:nvSpPr>
        <p:spPr bwMode="auto">
          <a:xfrm>
            <a:off x="6819902" y="3476628"/>
            <a:ext cx="6858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rIns="0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7, </a:t>
            </a:r>
            <a:r>
              <a:rPr lang="en-US" sz="2400" b="1" i="1">
                <a:latin typeface="Times New Roman" pitchFamily="18" charset="0"/>
              </a:rPr>
              <a:t>g</a:t>
            </a:r>
          </a:p>
        </p:txBody>
      </p:sp>
      <p:sp>
        <p:nvSpPr>
          <p:cNvPr id="1356838" name="AutoShape 38"/>
          <p:cNvSpPr>
            <a:spLocks noChangeArrowheads="1"/>
          </p:cNvSpPr>
          <p:nvPr/>
        </p:nvSpPr>
        <p:spPr bwMode="auto">
          <a:xfrm>
            <a:off x="4191002" y="3476628"/>
            <a:ext cx="6858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rIns="0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3, </a:t>
            </a:r>
            <a:r>
              <a:rPr lang="en-US" sz="2400" b="1" i="1">
                <a:latin typeface="Times New Roman" pitchFamily="18" charset="0"/>
              </a:rPr>
              <a:t>b</a:t>
            </a:r>
          </a:p>
        </p:txBody>
      </p:sp>
      <p:sp>
        <p:nvSpPr>
          <p:cNvPr id="1356839" name="AutoShape 39"/>
          <p:cNvSpPr>
            <a:spLocks noChangeArrowheads="1"/>
          </p:cNvSpPr>
          <p:nvPr/>
        </p:nvSpPr>
        <p:spPr bwMode="auto">
          <a:xfrm>
            <a:off x="3200402" y="3476628"/>
            <a:ext cx="6858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rIns="0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3, </a:t>
            </a:r>
            <a:r>
              <a:rPr lang="en-US" sz="2400" b="1" i="1">
                <a:latin typeface="Times New Roman" pitchFamily="18" charset="0"/>
              </a:rPr>
              <a:t>a</a:t>
            </a:r>
          </a:p>
        </p:txBody>
      </p:sp>
      <p:sp>
        <p:nvSpPr>
          <p:cNvPr id="1356840" name="AutoShape 40"/>
          <p:cNvSpPr>
            <a:spLocks noChangeArrowheads="1"/>
          </p:cNvSpPr>
          <p:nvPr/>
        </p:nvSpPr>
        <p:spPr bwMode="auto">
          <a:xfrm>
            <a:off x="7772402" y="3476628"/>
            <a:ext cx="6858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rIns="0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7, </a:t>
            </a:r>
            <a:r>
              <a:rPr lang="en-US" sz="2400" b="1" i="1">
                <a:latin typeface="Times New Roman" pitchFamily="18" charset="0"/>
              </a:rPr>
              <a:t>e</a:t>
            </a:r>
          </a:p>
        </p:txBody>
      </p:sp>
      <p:cxnSp>
        <p:nvCxnSpPr>
          <p:cNvPr id="1356841" name="AutoShape 41"/>
          <p:cNvCxnSpPr>
            <a:cxnSpLocks noChangeShapeType="1"/>
            <a:stCxn id="1356839" idx="3"/>
            <a:endCxn id="1356838" idx="1"/>
          </p:cNvCxnSpPr>
          <p:nvPr/>
        </p:nvCxnSpPr>
        <p:spPr bwMode="auto">
          <a:xfrm>
            <a:off x="3895727" y="3705228"/>
            <a:ext cx="285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56842" name="Text Box 42"/>
          <p:cNvSpPr txBox="1">
            <a:spLocks noChangeArrowheads="1"/>
          </p:cNvSpPr>
          <p:nvPr/>
        </p:nvSpPr>
        <p:spPr bwMode="auto">
          <a:xfrm>
            <a:off x="1287464" y="4314829"/>
            <a:ext cx="373063" cy="366713"/>
          </a:xfrm>
          <a:prstGeom prst="rect">
            <a:avLst/>
          </a:prstGeom>
          <a:solidFill>
            <a:srgbClr val="00B050"/>
          </a:solidFill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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56843" name="Text Box 43"/>
          <p:cNvSpPr txBox="1">
            <a:spLocks noChangeArrowheads="1"/>
          </p:cNvSpPr>
          <p:nvPr/>
        </p:nvSpPr>
        <p:spPr bwMode="auto">
          <a:xfrm>
            <a:off x="2205039" y="4314829"/>
            <a:ext cx="373063" cy="366713"/>
          </a:xfrm>
          <a:prstGeom prst="rect">
            <a:avLst/>
          </a:prstGeom>
          <a:solidFill>
            <a:srgbClr val="00B050"/>
          </a:solidFill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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56844" name="Text Box 44"/>
          <p:cNvSpPr txBox="1">
            <a:spLocks noChangeArrowheads="1"/>
          </p:cNvSpPr>
          <p:nvPr/>
        </p:nvSpPr>
        <p:spPr bwMode="auto">
          <a:xfrm>
            <a:off x="3124202" y="4314829"/>
            <a:ext cx="373063" cy="366713"/>
          </a:xfrm>
          <a:prstGeom prst="rect">
            <a:avLst/>
          </a:prstGeom>
          <a:solidFill>
            <a:srgbClr val="00B050"/>
          </a:solidFill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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56845" name="Text Box 45"/>
          <p:cNvSpPr txBox="1">
            <a:spLocks noChangeArrowheads="1"/>
          </p:cNvSpPr>
          <p:nvPr/>
        </p:nvSpPr>
        <p:spPr bwMode="auto">
          <a:xfrm>
            <a:off x="3582989" y="4314829"/>
            <a:ext cx="373063" cy="366713"/>
          </a:xfrm>
          <a:prstGeom prst="rect">
            <a:avLst/>
          </a:prstGeom>
          <a:solidFill>
            <a:srgbClr val="00B050"/>
          </a:solidFill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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56846" name="Text Box 46"/>
          <p:cNvSpPr txBox="1">
            <a:spLocks noChangeArrowheads="1"/>
          </p:cNvSpPr>
          <p:nvPr/>
        </p:nvSpPr>
        <p:spPr bwMode="auto">
          <a:xfrm>
            <a:off x="4043364" y="4314829"/>
            <a:ext cx="373063" cy="366713"/>
          </a:xfrm>
          <a:prstGeom prst="rect">
            <a:avLst/>
          </a:prstGeom>
          <a:solidFill>
            <a:srgbClr val="00B050"/>
          </a:solidFill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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56847" name="Text Box 47"/>
          <p:cNvSpPr txBox="1">
            <a:spLocks noChangeArrowheads="1"/>
          </p:cNvSpPr>
          <p:nvPr/>
        </p:nvSpPr>
        <p:spPr bwMode="auto">
          <a:xfrm>
            <a:off x="4960939" y="4314829"/>
            <a:ext cx="373063" cy="366713"/>
          </a:xfrm>
          <a:prstGeom prst="rect">
            <a:avLst/>
          </a:prstGeom>
          <a:solidFill>
            <a:srgbClr val="00B050"/>
          </a:solidFill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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56848" name="Text Box 48"/>
          <p:cNvSpPr txBox="1">
            <a:spLocks noChangeArrowheads="1"/>
          </p:cNvSpPr>
          <p:nvPr/>
        </p:nvSpPr>
        <p:spPr bwMode="auto">
          <a:xfrm>
            <a:off x="5421314" y="4314829"/>
            <a:ext cx="373063" cy="366713"/>
          </a:xfrm>
          <a:prstGeom prst="rect">
            <a:avLst/>
          </a:prstGeom>
          <a:solidFill>
            <a:srgbClr val="00B050"/>
          </a:solidFill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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56849" name="Freeform 49"/>
          <p:cNvSpPr>
            <a:spLocks/>
          </p:cNvSpPr>
          <p:nvPr/>
        </p:nvSpPr>
        <p:spPr bwMode="auto">
          <a:xfrm>
            <a:off x="649289" y="3657603"/>
            <a:ext cx="1293813" cy="828676"/>
          </a:xfrm>
          <a:custGeom>
            <a:avLst/>
            <a:gdLst/>
            <a:ahLst/>
            <a:cxnLst>
              <a:cxn ang="0">
                <a:pos x="815" y="522"/>
              </a:cxn>
              <a:cxn ang="0">
                <a:pos x="653" y="288"/>
              </a:cxn>
              <a:cxn ang="0">
                <a:pos x="41" y="144"/>
              </a:cxn>
              <a:cxn ang="0">
                <a:pos x="407" y="0"/>
              </a:cxn>
            </a:cxnLst>
            <a:rect l="0" t="0" r="r" b="b"/>
            <a:pathLst>
              <a:path w="815" h="522">
                <a:moveTo>
                  <a:pt x="815" y="522"/>
                </a:moveTo>
                <a:cubicBezTo>
                  <a:pt x="788" y="484"/>
                  <a:pt x="782" y="351"/>
                  <a:pt x="653" y="288"/>
                </a:cubicBezTo>
                <a:cubicBezTo>
                  <a:pt x="524" y="225"/>
                  <a:pt x="82" y="192"/>
                  <a:pt x="41" y="144"/>
                </a:cubicBezTo>
                <a:cubicBezTo>
                  <a:pt x="0" y="96"/>
                  <a:pt x="331" y="30"/>
                  <a:pt x="407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6850" name="Freeform 50"/>
          <p:cNvSpPr>
            <a:spLocks/>
          </p:cNvSpPr>
          <p:nvPr/>
        </p:nvSpPr>
        <p:spPr bwMode="auto">
          <a:xfrm>
            <a:off x="2716214" y="3686178"/>
            <a:ext cx="474663" cy="790576"/>
          </a:xfrm>
          <a:custGeom>
            <a:avLst/>
            <a:gdLst/>
            <a:ahLst/>
            <a:cxnLst>
              <a:cxn ang="0">
                <a:pos x="89" y="498"/>
              </a:cxn>
              <a:cxn ang="0">
                <a:pos x="35" y="108"/>
              </a:cxn>
              <a:cxn ang="0">
                <a:pos x="299" y="0"/>
              </a:cxn>
            </a:cxnLst>
            <a:rect l="0" t="0" r="r" b="b"/>
            <a:pathLst>
              <a:path w="299" h="498">
                <a:moveTo>
                  <a:pt x="89" y="498"/>
                </a:moveTo>
                <a:cubicBezTo>
                  <a:pt x="80" y="433"/>
                  <a:pt x="0" y="191"/>
                  <a:pt x="35" y="108"/>
                </a:cubicBezTo>
                <a:cubicBezTo>
                  <a:pt x="70" y="25"/>
                  <a:pt x="244" y="22"/>
                  <a:pt x="299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6851" name="Freeform 51"/>
          <p:cNvSpPr>
            <a:spLocks/>
          </p:cNvSpPr>
          <p:nvPr/>
        </p:nvSpPr>
        <p:spPr bwMode="auto">
          <a:xfrm>
            <a:off x="4695827" y="3714753"/>
            <a:ext cx="1162050" cy="771526"/>
          </a:xfrm>
          <a:custGeom>
            <a:avLst/>
            <a:gdLst/>
            <a:ahLst/>
            <a:cxnLst>
              <a:cxn ang="0">
                <a:pos x="0" y="486"/>
              </a:cxn>
              <a:cxn ang="0">
                <a:pos x="78" y="264"/>
              </a:cxn>
              <a:cxn ang="0">
                <a:pos x="348" y="96"/>
              </a:cxn>
              <a:cxn ang="0">
                <a:pos x="732" y="0"/>
              </a:cxn>
            </a:cxnLst>
            <a:rect l="0" t="0" r="r" b="b"/>
            <a:pathLst>
              <a:path w="732" h="486">
                <a:moveTo>
                  <a:pt x="0" y="486"/>
                </a:moveTo>
                <a:cubicBezTo>
                  <a:pt x="12" y="449"/>
                  <a:pt x="20" y="329"/>
                  <a:pt x="78" y="264"/>
                </a:cubicBezTo>
                <a:cubicBezTo>
                  <a:pt x="136" y="199"/>
                  <a:pt x="239" y="140"/>
                  <a:pt x="348" y="96"/>
                </a:cubicBezTo>
                <a:cubicBezTo>
                  <a:pt x="457" y="52"/>
                  <a:pt x="652" y="20"/>
                  <a:pt x="73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636" y="452441"/>
            <a:ext cx="919164" cy="124301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EEBD-1B69-434C-917C-870CE6F05AC5}" type="slidenum">
              <a:rPr lang="en-US"/>
              <a:pPr/>
              <a:t>52</a:t>
            </a:fld>
            <a:endParaRPr lang="en-US"/>
          </a:p>
        </p:txBody>
      </p:sp>
      <p:sp>
        <p:nvSpPr>
          <p:cNvPr id="155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Bucket-Sort Analysis:</a:t>
            </a:r>
          </a:p>
        </p:txBody>
      </p:sp>
      <p:sp>
        <p:nvSpPr>
          <p:cNvPr id="155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495800"/>
          </a:xfrm>
        </p:spPr>
        <p:txBody>
          <a:bodyPr/>
          <a:lstStyle/>
          <a:p>
            <a:r>
              <a:rPr lang="en-US" dirty="0"/>
              <a:t>Phase 1 takes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time</a:t>
            </a:r>
          </a:p>
          <a:p>
            <a:r>
              <a:rPr lang="en-US" dirty="0"/>
              <a:t>Phase 2 takes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 + </a:t>
            </a:r>
            <a:r>
              <a:rPr lang="en-US" i="1" dirty="0"/>
              <a:t>N</a:t>
            </a:r>
            <a:r>
              <a:rPr lang="en-US" dirty="0"/>
              <a:t>) time</a:t>
            </a:r>
          </a:p>
          <a:p>
            <a:r>
              <a:rPr lang="en-US" dirty="0">
                <a:solidFill>
                  <a:srgbClr val="FFFF00"/>
                </a:solidFill>
              </a:rPr>
              <a:t>Bucket-sort takes </a:t>
            </a:r>
            <a:r>
              <a:rPr lang="en-US" i="1" dirty="0">
                <a:solidFill>
                  <a:srgbClr val="FFFF00"/>
                </a:solidFill>
              </a:rPr>
              <a:t>O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i="1" dirty="0">
                <a:solidFill>
                  <a:srgbClr val="FFFF00"/>
                </a:solidFill>
              </a:rPr>
              <a:t>n</a:t>
            </a:r>
            <a:r>
              <a:rPr lang="en-US" dirty="0">
                <a:solidFill>
                  <a:srgbClr val="FFFF00"/>
                </a:solidFill>
              </a:rPr>
              <a:t> + </a:t>
            </a:r>
            <a:r>
              <a:rPr lang="en-US" i="1" dirty="0">
                <a:solidFill>
                  <a:srgbClr val="FFFF00"/>
                </a:solidFill>
              </a:rPr>
              <a:t>N</a:t>
            </a:r>
            <a:r>
              <a:rPr lang="en-US" dirty="0">
                <a:solidFill>
                  <a:srgbClr val="FFFF00"/>
                </a:solidFill>
              </a:rPr>
              <a:t>) time</a:t>
            </a:r>
          </a:p>
          <a:p>
            <a:pPr lvl="1"/>
            <a:r>
              <a:rPr lang="en-US" sz="3200" dirty="0"/>
              <a:t>n is the number of entries</a:t>
            </a:r>
          </a:p>
          <a:p>
            <a:pPr lvl="1"/>
            <a:r>
              <a:rPr lang="en-US" sz="3200" dirty="0"/>
              <a:t>N is the number of buckets</a:t>
            </a:r>
          </a:p>
          <a:p>
            <a:pPr>
              <a:buFontTx/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675" y="4105275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D34A-3DA6-4420-84F4-2D2A82500A46}" type="slidenum">
              <a:rPr lang="en-US"/>
              <a:pPr/>
              <a:t>53</a:t>
            </a:fld>
            <a:endParaRPr lang="en-US"/>
          </a:p>
        </p:txBody>
      </p:sp>
      <p:sp>
        <p:nvSpPr>
          <p:cNvPr id="135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Bucket-Sort Properties (1)</a:t>
            </a:r>
          </a:p>
        </p:txBody>
      </p:sp>
      <p:sp>
        <p:nvSpPr>
          <p:cNvPr id="135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078" y="1181100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Uses a key-type property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keys are used as indices into an array and cannot be arbitrary objects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There is not an external comparator</a:t>
            </a:r>
          </a:p>
        </p:txBody>
      </p:sp>
      <p:graphicFrame>
        <p:nvGraphicFramePr>
          <p:cNvPr id="1358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897385"/>
              </p:ext>
            </p:extLst>
          </p:nvPr>
        </p:nvGraphicFramePr>
        <p:xfrm>
          <a:off x="3200400" y="2971800"/>
          <a:ext cx="2209800" cy="3187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931" name="Clip" r:id="rId4" imgW="1614535" imgH="2331267" progId="">
                  <p:embed/>
                </p:oleObj>
              </mc:Choice>
              <mc:Fallback>
                <p:oleObj name="Clip" r:id="rId4" imgW="1614535" imgH="2331267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971800"/>
                        <a:ext cx="2209800" cy="318781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D34A-3DA6-4420-84F4-2D2A82500A46}" type="slidenum">
              <a:rPr lang="en-US"/>
              <a:pPr/>
              <a:t>54</a:t>
            </a:fld>
            <a:endParaRPr lang="en-US"/>
          </a:p>
        </p:txBody>
      </p:sp>
      <p:sp>
        <p:nvSpPr>
          <p:cNvPr id="135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Bucket-Sort Properties (2)</a:t>
            </a:r>
          </a:p>
        </p:txBody>
      </p:sp>
      <p:sp>
        <p:nvSpPr>
          <p:cNvPr id="135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5096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FFF00"/>
                </a:solidFill>
              </a:rPr>
              <a:t>Stable</a:t>
            </a:r>
            <a:r>
              <a:rPr lang="en-US" dirty="0"/>
              <a:t> Sort Property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relative order of any two items with the same key is preserved after the execution of the algorithm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If (</a:t>
            </a:r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 err="1"/>
              <a:t>,x</a:t>
            </a:r>
            <a:r>
              <a:rPr lang="en-US" baseline="-25000" dirty="0" err="1"/>
              <a:t>i</a:t>
            </a:r>
            <a:r>
              <a:rPr lang="en-US" dirty="0"/>
              <a:t>) precedes (</a:t>
            </a:r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 err="1"/>
              <a:t>,x</a:t>
            </a:r>
            <a:r>
              <a:rPr lang="en-US" baseline="-25000" dirty="0" err="1"/>
              <a:t>j</a:t>
            </a:r>
            <a:r>
              <a:rPr lang="en-US" dirty="0"/>
              <a:t>) initially in S then (</a:t>
            </a:r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 err="1"/>
              <a:t>,x</a:t>
            </a:r>
            <a:r>
              <a:rPr lang="en-US" baseline="-25000" dirty="0" err="1"/>
              <a:t>i</a:t>
            </a:r>
            <a:r>
              <a:rPr lang="en-US" dirty="0"/>
              <a:t>) will precede (</a:t>
            </a:r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 err="1"/>
              <a:t>,x</a:t>
            </a:r>
            <a:r>
              <a:rPr lang="en-US" baseline="-25000" dirty="0" err="1"/>
              <a:t>j</a:t>
            </a:r>
            <a:r>
              <a:rPr lang="en-US" dirty="0"/>
              <a:t>) after the algorithm where </a:t>
            </a:r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=</a:t>
            </a:r>
            <a:r>
              <a:rPr lang="en-US" baseline="-25000" dirty="0"/>
              <a:t> </a:t>
            </a:r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1" y="3946807"/>
            <a:ext cx="3581400" cy="268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474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F6658-3D65-4DAF-BE20-1D53C82995EF}" type="slidenum">
              <a:rPr lang="en-US"/>
              <a:pPr/>
              <a:t>55</a:t>
            </a:fld>
            <a:endParaRPr lang="en-US"/>
          </a:p>
        </p:txBody>
      </p:sp>
      <p:sp>
        <p:nvSpPr>
          <p:cNvPr id="136090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Lexicographic Order</a:t>
            </a:r>
          </a:p>
        </p:txBody>
      </p:sp>
      <p:sp>
        <p:nvSpPr>
          <p:cNvPr id="136090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495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Suppose one wants to sort entries with keys that are pairs </a:t>
            </a:r>
            <a:r>
              <a:rPr lang="en-US" i="1" dirty="0"/>
              <a:t>(</a:t>
            </a:r>
            <a:r>
              <a:rPr lang="en-US" i="1" dirty="0" err="1"/>
              <a:t>k,l</a:t>
            </a:r>
            <a:r>
              <a:rPr lang="en-US" i="1" dirty="0"/>
              <a:t>)</a:t>
            </a:r>
            <a:r>
              <a:rPr lang="en-US" dirty="0"/>
              <a:t> where </a:t>
            </a:r>
            <a:r>
              <a:rPr lang="en-US" i="1" dirty="0"/>
              <a:t>k</a:t>
            </a:r>
            <a:r>
              <a:rPr lang="en-US" dirty="0"/>
              <a:t> and </a:t>
            </a:r>
            <a:r>
              <a:rPr lang="en-US" i="1" dirty="0"/>
              <a:t>l</a:t>
            </a:r>
            <a:r>
              <a:rPr lang="en-US" dirty="0"/>
              <a:t> are integers in the range [0,N-1]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lexicographic order on these keys: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i="1" baseline="-25000" dirty="0"/>
              <a:t>1</a:t>
            </a:r>
            <a:r>
              <a:rPr lang="en-US" i="1" dirty="0"/>
              <a:t>,l</a:t>
            </a:r>
            <a:r>
              <a:rPr lang="en-US" i="1" baseline="-25000" dirty="0"/>
              <a:t>1</a:t>
            </a:r>
            <a:r>
              <a:rPr lang="en-US" dirty="0"/>
              <a:t>) &lt; (</a:t>
            </a:r>
            <a:r>
              <a:rPr lang="en-US" i="1" dirty="0"/>
              <a:t>k</a:t>
            </a:r>
            <a:r>
              <a:rPr lang="en-US" i="1" baseline="-25000" dirty="0"/>
              <a:t>2</a:t>
            </a:r>
            <a:r>
              <a:rPr lang="en-US" i="1" dirty="0"/>
              <a:t>,l</a:t>
            </a:r>
            <a:r>
              <a:rPr lang="en-US" i="1" baseline="-25000" dirty="0"/>
              <a:t>2</a:t>
            </a:r>
            <a:r>
              <a:rPr lang="en-US" dirty="0"/>
              <a:t>) if </a:t>
            </a:r>
            <a:r>
              <a:rPr lang="en-US" i="1" dirty="0"/>
              <a:t>k</a:t>
            </a:r>
            <a:r>
              <a:rPr lang="en-US" i="1" baseline="-25000" dirty="0"/>
              <a:t>1</a:t>
            </a:r>
            <a:r>
              <a:rPr lang="en-US" i="1" dirty="0"/>
              <a:t>&lt; k</a:t>
            </a:r>
            <a:r>
              <a:rPr lang="en-US" i="1" baseline="-25000" dirty="0"/>
              <a:t>2</a:t>
            </a:r>
            <a:r>
              <a:rPr lang="en-US" dirty="0"/>
              <a:t> or </a:t>
            </a:r>
            <a:r>
              <a:rPr lang="en-US" i="1" dirty="0"/>
              <a:t>k</a:t>
            </a:r>
            <a:r>
              <a:rPr lang="en-US" i="1" baseline="-25000" dirty="0"/>
              <a:t>1</a:t>
            </a:r>
            <a:r>
              <a:rPr lang="en-US" i="1" dirty="0"/>
              <a:t>= k</a:t>
            </a:r>
            <a:r>
              <a:rPr lang="en-US" i="1" baseline="-25000" dirty="0"/>
              <a:t>2</a:t>
            </a:r>
            <a:r>
              <a:rPr lang="en-US" dirty="0"/>
              <a:t> and </a:t>
            </a:r>
            <a:r>
              <a:rPr lang="en-US" i="1" dirty="0"/>
              <a:t>l</a:t>
            </a:r>
            <a:r>
              <a:rPr lang="en-US" i="1" baseline="-25000" dirty="0"/>
              <a:t>1 </a:t>
            </a:r>
            <a:r>
              <a:rPr lang="en-US" i="1" dirty="0"/>
              <a:t>&lt; l</a:t>
            </a:r>
            <a:r>
              <a:rPr lang="en-US" i="1" baseline="-25000" dirty="0"/>
              <a:t>2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graphicFrame>
        <p:nvGraphicFramePr>
          <p:cNvPr id="13609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577203"/>
              </p:ext>
            </p:extLst>
          </p:nvPr>
        </p:nvGraphicFramePr>
        <p:xfrm>
          <a:off x="7315200" y="4803121"/>
          <a:ext cx="1524000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978" name="Clip" r:id="rId4" imgW="3974471" imgH="3468986" progId="">
                  <p:embed/>
                </p:oleObj>
              </mc:Choice>
              <mc:Fallback>
                <p:oleObj name="Clip" r:id="rId4" imgW="3974471" imgH="3468986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803121"/>
                        <a:ext cx="1524000" cy="1328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74AC-4D2F-46FC-92E6-25ADB7D4C6F0}" type="slidenum">
              <a:rPr lang="en-US"/>
              <a:pPr/>
              <a:t>56</a:t>
            </a:fld>
            <a:endParaRPr lang="en-US"/>
          </a:p>
        </p:txBody>
      </p:sp>
      <p:sp>
        <p:nvSpPr>
          <p:cNvPr id="155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Lexicographic Order (Generalized)</a:t>
            </a:r>
          </a:p>
        </p:txBody>
      </p:sp>
      <p:sp>
        <p:nvSpPr>
          <p:cNvPr id="155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3683"/>
            <a:ext cx="84582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d-</a:t>
            </a:r>
            <a:r>
              <a:rPr lang="en-US" sz="2400" dirty="0">
                <a:solidFill>
                  <a:srgbClr val="FFFF00"/>
                </a:solidFill>
              </a:rPr>
              <a:t>tuple</a:t>
            </a:r>
            <a:r>
              <a:rPr lang="en-US" sz="2400" dirty="0"/>
              <a:t> is a sequence of </a:t>
            </a:r>
            <a:r>
              <a:rPr lang="en-US" sz="2400" b="1" i="1" dirty="0">
                <a:latin typeface="Times New Roman" pitchFamily="18" charset="0"/>
              </a:rPr>
              <a:t>d</a:t>
            </a:r>
            <a:r>
              <a:rPr lang="en-US" sz="2400" dirty="0"/>
              <a:t> keys 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</a:rPr>
              <a:t>k</a:t>
            </a:r>
            <a:r>
              <a:rPr lang="en-US" sz="2400" baseline="-25000" dirty="0">
                <a:latin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</a:rPr>
              <a:t>, </a:t>
            </a:r>
            <a:r>
              <a:rPr lang="en-US" sz="2400" b="1" i="1" dirty="0">
                <a:latin typeface="Times New Roman" pitchFamily="18" charset="0"/>
              </a:rPr>
              <a:t>k</a:t>
            </a:r>
            <a:r>
              <a:rPr lang="en-US" sz="2400" baseline="-25000" dirty="0">
                <a:latin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</a:rPr>
              <a:t>, </a:t>
            </a:r>
            <a:r>
              <a:rPr lang="en-US" sz="2400" b="1" i="1" dirty="0">
                <a:latin typeface="Times New Roman" pitchFamily="18" charset="0"/>
              </a:rPr>
              <a:t>…</a:t>
            </a:r>
            <a:r>
              <a:rPr lang="en-US" sz="2400" dirty="0">
                <a:latin typeface="Times New Roman" pitchFamily="18" charset="0"/>
              </a:rPr>
              <a:t>, </a:t>
            </a:r>
            <a:r>
              <a:rPr lang="en-US" sz="2400" b="1" i="1" dirty="0" err="1">
                <a:latin typeface="Times New Roman" pitchFamily="18" charset="0"/>
              </a:rPr>
              <a:t>k</a:t>
            </a:r>
            <a:r>
              <a:rPr lang="en-US" sz="2400" b="1" i="1" baseline="-25000" dirty="0" err="1">
                <a:latin typeface="Times New Roman" pitchFamily="18" charset="0"/>
              </a:rPr>
              <a:t>d</a:t>
            </a:r>
            <a:r>
              <a:rPr lang="en-US" sz="2400" dirty="0">
                <a:latin typeface="Times New Roman" pitchFamily="18" charset="0"/>
              </a:rPr>
              <a:t>)</a:t>
            </a:r>
            <a:r>
              <a:rPr lang="en-US" sz="2400" dirty="0"/>
              <a:t>, where key </a:t>
            </a:r>
            <a:r>
              <a:rPr lang="en-US" sz="2400" b="1" i="1" dirty="0" err="1">
                <a:latin typeface="Times New Roman" pitchFamily="18" charset="0"/>
              </a:rPr>
              <a:t>k</a:t>
            </a:r>
            <a:r>
              <a:rPr lang="en-US" sz="2400" b="1" i="1" baseline="-25000" dirty="0" err="1">
                <a:latin typeface="Times New Roman" pitchFamily="18" charset="0"/>
              </a:rPr>
              <a:t>i</a:t>
            </a:r>
            <a:r>
              <a:rPr lang="en-US" sz="2400" dirty="0"/>
              <a:t> is said to be the </a:t>
            </a:r>
            <a:r>
              <a:rPr lang="en-US" sz="2400" b="1" i="1" dirty="0" err="1">
                <a:latin typeface="Times New Roman" pitchFamily="18" charset="0"/>
              </a:rPr>
              <a:t>i-</a:t>
            </a:r>
            <a:r>
              <a:rPr lang="en-US" sz="2400" dirty="0" err="1"/>
              <a:t>th</a:t>
            </a:r>
            <a:r>
              <a:rPr lang="en-US" sz="2400" dirty="0"/>
              <a:t> dimension of the tuple</a:t>
            </a:r>
            <a:endParaRPr lang="en-US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Cartesian coordinates of a point in space are a 3-tuple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lexicographic order of two </a:t>
            </a:r>
            <a:r>
              <a:rPr lang="en-US" sz="2400" b="1" i="1" dirty="0">
                <a:latin typeface="Times New Roman" pitchFamily="18" charset="0"/>
              </a:rPr>
              <a:t>d-</a:t>
            </a:r>
            <a:r>
              <a:rPr lang="en-US" sz="2400" dirty="0"/>
              <a:t>tuples is recursively defined as follows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x</a:t>
            </a:r>
            <a:r>
              <a:rPr lang="en-US" sz="2400" baseline="-25000" dirty="0">
                <a:solidFill>
                  <a:srgbClr val="FFFF00"/>
                </a:solidFill>
                <a:latin typeface="Times New Roman" pitchFamily="18" charset="0"/>
              </a:rPr>
              <a:t>1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,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x</a:t>
            </a:r>
            <a:r>
              <a:rPr lang="en-US" sz="2400" baseline="-25000" dirty="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,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…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, </a:t>
            </a:r>
            <a:r>
              <a:rPr lang="en-US" sz="2400" b="1" i="1" dirty="0" err="1">
                <a:solidFill>
                  <a:srgbClr val="FFFF00"/>
                </a:solidFill>
                <a:latin typeface="Times New Roman" pitchFamily="18" charset="0"/>
              </a:rPr>
              <a:t>x</a:t>
            </a:r>
            <a:r>
              <a:rPr lang="en-US" sz="2400" b="1" i="1" baseline="-25000" dirty="0" err="1">
                <a:solidFill>
                  <a:srgbClr val="FFFF00"/>
                </a:solidFill>
                <a:latin typeface="Times New Roman" pitchFamily="18" charset="0"/>
              </a:rPr>
              <a:t>d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) </a:t>
            </a:r>
            <a:r>
              <a:rPr lang="en-US" sz="2400" dirty="0">
                <a:solidFill>
                  <a:srgbClr val="FFFF00"/>
                </a:solidFill>
                <a:latin typeface="Symbol" pitchFamily="18" charset="2"/>
                <a:sym typeface="Symbol" pitchFamily="18" charset="2"/>
              </a:rPr>
              <a:t>&lt;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 (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y</a:t>
            </a:r>
            <a:r>
              <a:rPr lang="en-US" sz="2400" baseline="-25000" dirty="0">
                <a:solidFill>
                  <a:srgbClr val="FFFF00"/>
                </a:solidFill>
                <a:latin typeface="Times New Roman" pitchFamily="18" charset="0"/>
              </a:rPr>
              <a:t>1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,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y</a:t>
            </a:r>
            <a:r>
              <a:rPr lang="en-US" sz="2400" baseline="-25000" dirty="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,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…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, </a:t>
            </a:r>
            <a:r>
              <a:rPr lang="en-US" sz="2400" b="1" i="1" dirty="0" err="1">
                <a:solidFill>
                  <a:srgbClr val="FFFF00"/>
                </a:solidFill>
                <a:latin typeface="Times New Roman" pitchFamily="18" charset="0"/>
              </a:rPr>
              <a:t>y</a:t>
            </a:r>
            <a:r>
              <a:rPr lang="en-US" sz="2400" b="1" i="1" baseline="-25000" dirty="0" err="1">
                <a:solidFill>
                  <a:srgbClr val="FFFF00"/>
                </a:solidFill>
                <a:latin typeface="Times New Roman" pitchFamily="18" charset="0"/>
              </a:rPr>
              <a:t>d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  <a:b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</a:b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/>
            </a:r>
            <a:br>
              <a:rPr lang="en-US" sz="24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</a:b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x</a:t>
            </a:r>
            <a:r>
              <a:rPr lang="en-US" sz="2400" baseline="-25000" dirty="0">
                <a:solidFill>
                  <a:srgbClr val="FFFF00"/>
                </a:solidFill>
                <a:latin typeface="Times New Roman" pitchFamily="18" charset="0"/>
              </a:rPr>
              <a:t>1 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&lt;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y</a:t>
            </a:r>
            <a:r>
              <a:rPr lang="en-US" sz="2400" baseline="-25000" dirty="0">
                <a:solidFill>
                  <a:srgbClr val="FFFF00"/>
                </a:solidFill>
                <a:latin typeface="Times New Roman" pitchFamily="18" charset="0"/>
              </a:rPr>
              <a:t>1  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or 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x</a:t>
            </a:r>
            <a:r>
              <a:rPr lang="en-US" sz="2400" baseline="-25000" dirty="0">
                <a:solidFill>
                  <a:srgbClr val="FFFF00"/>
                </a:solidFill>
                <a:latin typeface="Times New Roman" pitchFamily="18" charset="0"/>
              </a:rPr>
              <a:t>1 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=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y</a:t>
            </a:r>
            <a:r>
              <a:rPr lang="en-US" sz="2400" baseline="-25000" dirty="0">
                <a:solidFill>
                  <a:srgbClr val="FFFF00"/>
                </a:solidFill>
                <a:latin typeface="Times New Roman" pitchFamily="18" charset="0"/>
              </a:rPr>
              <a:t>1 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and 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x</a:t>
            </a:r>
            <a:r>
              <a:rPr lang="en-US" sz="2400" baseline="-25000" dirty="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,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…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, </a:t>
            </a:r>
            <a:r>
              <a:rPr lang="en-US" sz="2400" b="1" i="1" dirty="0" err="1">
                <a:solidFill>
                  <a:srgbClr val="FFFF00"/>
                </a:solidFill>
                <a:latin typeface="Times New Roman" pitchFamily="18" charset="0"/>
              </a:rPr>
              <a:t>x</a:t>
            </a:r>
            <a:r>
              <a:rPr lang="en-US" sz="2400" b="1" i="1" baseline="-25000" dirty="0" err="1">
                <a:solidFill>
                  <a:srgbClr val="FFFF00"/>
                </a:solidFill>
                <a:latin typeface="Times New Roman" pitchFamily="18" charset="0"/>
              </a:rPr>
              <a:t>d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) 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&lt;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 (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y</a:t>
            </a:r>
            <a:r>
              <a:rPr lang="en-US" sz="2400" baseline="-25000" dirty="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,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…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, </a:t>
            </a:r>
            <a:r>
              <a:rPr lang="en-US" sz="2400" b="1" i="1" dirty="0" err="1">
                <a:solidFill>
                  <a:srgbClr val="FFFF00"/>
                </a:solidFill>
                <a:latin typeface="Times New Roman" pitchFamily="18" charset="0"/>
              </a:rPr>
              <a:t>y</a:t>
            </a:r>
            <a:r>
              <a:rPr lang="en-US" sz="2400" b="1" i="1" baseline="-25000" dirty="0" err="1">
                <a:solidFill>
                  <a:srgbClr val="FFFF00"/>
                </a:solidFill>
                <a:latin typeface="Times New Roman" pitchFamily="18" charset="0"/>
              </a:rPr>
              <a:t>d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Times New Roman" pitchFamily="18" charset="0"/>
              </a:rPr>
              <a:t>	</a:t>
            </a:r>
            <a:r>
              <a:rPr lang="en-US" sz="2400" dirty="0"/>
              <a:t>i.e., the tuples are compared by the first dimension, then by the second dimension, etc.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650" y="5591556"/>
            <a:ext cx="1581150" cy="885444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6AB2-9AA3-408D-9EE0-22DA77AB1569}" type="slidenum">
              <a:rPr lang="en-US"/>
              <a:pPr/>
              <a:t>57</a:t>
            </a:fld>
            <a:endParaRPr lang="en-US"/>
          </a:p>
        </p:txBody>
      </p:sp>
      <p:sp>
        <p:nvSpPr>
          <p:cNvPr id="13629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Radix-Sort</a:t>
            </a:r>
          </a:p>
        </p:txBody>
      </p:sp>
      <p:sp>
        <p:nvSpPr>
          <p:cNvPr id="13629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34009" y="1348409"/>
            <a:ext cx="8229600" cy="4495800"/>
          </a:xfrm>
        </p:spPr>
        <p:txBody>
          <a:bodyPr/>
          <a:lstStyle/>
          <a:p>
            <a:r>
              <a:rPr lang="en-US" dirty="0"/>
              <a:t>Sorting a sequence S with keys that are ordered pairs </a:t>
            </a:r>
            <a:r>
              <a:rPr lang="en-US" i="1" dirty="0"/>
              <a:t>(</a:t>
            </a:r>
            <a:r>
              <a:rPr lang="en-US" i="1" dirty="0" err="1"/>
              <a:t>k,l</a:t>
            </a:r>
            <a:r>
              <a:rPr lang="en-US" i="1" dirty="0"/>
              <a:t>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Apply the stable bucket-sort twice</a:t>
            </a:r>
          </a:p>
          <a:p>
            <a:pPr lvl="2"/>
            <a:r>
              <a:rPr lang="en-US" dirty="0"/>
              <a:t>First using one component of the pairs as the ordering key</a:t>
            </a:r>
          </a:p>
          <a:p>
            <a:pPr lvl="2"/>
            <a:r>
              <a:rPr lang="en-US" dirty="0"/>
              <a:t>Second using the other component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1" y="4445628"/>
            <a:ext cx="5757496" cy="1345572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6ED1-D684-4809-BC48-99A7754D355E}" type="slidenum">
              <a:rPr lang="en-US"/>
              <a:pPr/>
              <a:t>58</a:t>
            </a:fld>
            <a:endParaRPr lang="en-US"/>
          </a:p>
        </p:txBody>
      </p:sp>
      <p:sp>
        <p:nvSpPr>
          <p:cNvPr id="150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Radix-Sort Example</a:t>
            </a:r>
          </a:p>
        </p:txBody>
      </p:sp>
      <p:sp>
        <p:nvSpPr>
          <p:cNvPr id="1505285" name="Text Box 5"/>
          <p:cNvSpPr txBox="1">
            <a:spLocks noChangeArrowheads="1"/>
          </p:cNvSpPr>
          <p:nvPr/>
        </p:nvSpPr>
        <p:spPr bwMode="auto">
          <a:xfrm>
            <a:off x="457200" y="1219200"/>
            <a:ext cx="8458200" cy="369024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45000"/>
              </a:lnSpc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S=(3, 3) (1, 5) (2,5) (1, 2) (2, 3) (1,7) (3, 2) (2, 2)</a:t>
            </a:r>
          </a:p>
          <a:p>
            <a:pPr eaLnBrk="1" hangingPunct="1">
              <a:lnSpc>
                <a:spcPct val="45000"/>
              </a:lnSpc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Using the first component </a:t>
            </a:r>
          </a:p>
          <a:p>
            <a:pPr eaLnBrk="1" hangingPunct="1">
              <a:lnSpc>
                <a:spcPct val="45000"/>
              </a:lnSpc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S</a:t>
            </a:r>
            <a:r>
              <a:rPr lang="en-US" sz="2800" baseline="-25000" dirty="0">
                <a:latin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</a:rPr>
              <a:t>=(1,5) (1,2) (1,7) (2, 5) (2, 3) (2,2) (3, 3) (3, 2)</a:t>
            </a:r>
          </a:p>
          <a:p>
            <a:r>
              <a:rPr lang="en-US" sz="2800" dirty="0">
                <a:latin typeface="Times New Roman" pitchFamily="18" charset="0"/>
              </a:rPr>
              <a:t>Then using the second component </a:t>
            </a:r>
          </a:p>
          <a:p>
            <a:r>
              <a:rPr lang="en-US" sz="2800" dirty="0">
                <a:latin typeface="Times New Roman" pitchFamily="18" charset="0"/>
              </a:rPr>
              <a:t>S</a:t>
            </a:r>
            <a:r>
              <a:rPr lang="en-US" dirty="0"/>
              <a:t>1,2 </a:t>
            </a:r>
            <a:r>
              <a:rPr lang="en-US" sz="2800" dirty="0">
                <a:latin typeface="Times New Roman" pitchFamily="18" charset="0"/>
              </a:rPr>
              <a:t>=(1,2) (2,2) (3,2) (2, 3) (3, 3) (1,5) (2, 5) (1, 7)</a:t>
            </a:r>
          </a:p>
          <a:p>
            <a:r>
              <a:rPr lang="en-US" sz="2800" dirty="0">
                <a:latin typeface="Times New Roman" pitchFamily="18" charset="0"/>
              </a:rPr>
              <a:t>Using the second component </a:t>
            </a:r>
          </a:p>
          <a:p>
            <a:r>
              <a:rPr lang="en-US" sz="2800" dirty="0"/>
              <a:t>S</a:t>
            </a:r>
            <a:r>
              <a:rPr lang="en-US" dirty="0"/>
              <a:t>2 </a:t>
            </a:r>
            <a:r>
              <a:rPr lang="en-US" sz="2800" dirty="0">
                <a:latin typeface="Times New Roman" pitchFamily="18" charset="0"/>
              </a:rPr>
              <a:t>=(1,2) (3,2) (2,2) (3, 3) (2, 3) (1,5) (2, 5) (1, 7)</a:t>
            </a:r>
          </a:p>
          <a:p>
            <a:r>
              <a:rPr lang="en-US" sz="2800" dirty="0">
                <a:latin typeface="Times New Roman" pitchFamily="18" charset="0"/>
              </a:rPr>
              <a:t>Then using the first component </a:t>
            </a:r>
          </a:p>
          <a:p>
            <a:r>
              <a:rPr lang="en-US" sz="2800" dirty="0"/>
              <a:t>S</a:t>
            </a:r>
            <a:r>
              <a:rPr lang="en-US" dirty="0"/>
              <a:t>2,1 </a:t>
            </a:r>
            <a:r>
              <a:rPr lang="en-US" sz="2800" dirty="0">
                <a:latin typeface="Times New Roman" pitchFamily="18" charset="0"/>
              </a:rPr>
              <a:t>=(1,2) (1,5) (1,7) (2, 2) (2, 3) (2,5) (3, 2) (3, 3)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0600" y="5105400"/>
            <a:ext cx="6629400" cy="83099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S</a:t>
            </a:r>
            <a:r>
              <a:rPr lang="en-US" sz="2400" baseline="-25000" dirty="0">
                <a:solidFill>
                  <a:srgbClr val="FFFF00"/>
                </a:solidFill>
              </a:rPr>
              <a:t>2,1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is lexicographically ordered (using the second component then the first component)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6ED1-D684-4809-BC48-99A7754D355E}" type="slidenum">
              <a:rPr lang="en-US"/>
              <a:pPr/>
              <a:t>59</a:t>
            </a:fld>
            <a:endParaRPr lang="en-US"/>
          </a:p>
        </p:txBody>
      </p:sp>
      <p:sp>
        <p:nvSpPr>
          <p:cNvPr id="150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794641"/>
          </a:xfrm>
        </p:spPr>
        <p:txBody>
          <a:bodyPr/>
          <a:lstStyle/>
          <a:p>
            <a:r>
              <a:rPr lang="en-US" dirty="0"/>
              <a:t>Another Radix-Sort Example</a:t>
            </a:r>
          </a:p>
        </p:txBody>
      </p:sp>
      <p:sp>
        <p:nvSpPr>
          <p:cNvPr id="1505285" name="Text Box 5"/>
          <p:cNvSpPr txBox="1">
            <a:spLocks noChangeArrowheads="1"/>
          </p:cNvSpPr>
          <p:nvPr/>
        </p:nvSpPr>
        <p:spPr bwMode="auto">
          <a:xfrm>
            <a:off x="190500" y="1415159"/>
            <a:ext cx="8610600" cy="341324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45000"/>
              </a:lnSpc>
              <a:spcBef>
                <a:spcPct val="50000"/>
              </a:spcBef>
            </a:pPr>
            <a:r>
              <a:rPr lang="en-US" sz="2600" dirty="0">
                <a:latin typeface="+mj-lt"/>
              </a:rPr>
              <a:t>S=(3,3,2) (1,5,0) (2,5,5) (1,2,2) (2,3,0) (1,7,2) (3, 2,1) </a:t>
            </a:r>
          </a:p>
          <a:p>
            <a:pPr eaLnBrk="1" hangingPunct="1">
              <a:lnSpc>
                <a:spcPct val="45000"/>
              </a:lnSpc>
              <a:spcBef>
                <a:spcPct val="50000"/>
              </a:spcBef>
            </a:pPr>
            <a:r>
              <a:rPr lang="en-US" sz="2600" dirty="0">
                <a:latin typeface="+mj-lt"/>
              </a:rPr>
              <a:t> </a:t>
            </a:r>
          </a:p>
          <a:p>
            <a:pPr eaLnBrk="1" hangingPunct="1">
              <a:lnSpc>
                <a:spcPct val="45000"/>
              </a:lnSpc>
              <a:spcBef>
                <a:spcPct val="50000"/>
              </a:spcBef>
            </a:pPr>
            <a:r>
              <a:rPr lang="en-US" sz="2600" dirty="0">
                <a:latin typeface="+mj-lt"/>
              </a:rPr>
              <a:t>S</a:t>
            </a:r>
            <a:r>
              <a:rPr lang="en-US" sz="2600" baseline="-25000" dirty="0">
                <a:latin typeface="+mj-lt"/>
              </a:rPr>
              <a:t>1</a:t>
            </a:r>
            <a:r>
              <a:rPr lang="en-US" sz="2600" dirty="0">
                <a:latin typeface="+mj-lt"/>
              </a:rPr>
              <a:t>=(1,5,0) (1,2,2) (1,7,2) (2,5,5) (2,3,0) (3,3,2) (3,2,1)</a:t>
            </a:r>
          </a:p>
          <a:p>
            <a:pPr eaLnBrk="1" hangingPunct="1">
              <a:lnSpc>
                <a:spcPct val="45000"/>
              </a:lnSpc>
              <a:spcBef>
                <a:spcPct val="50000"/>
              </a:spcBef>
            </a:pPr>
            <a:endParaRPr lang="en-US" sz="2600" dirty="0">
              <a:latin typeface="+mj-lt"/>
            </a:endParaRPr>
          </a:p>
          <a:p>
            <a:r>
              <a:rPr lang="en-US" sz="2600" dirty="0">
                <a:latin typeface="+mj-lt"/>
              </a:rPr>
              <a:t>S</a:t>
            </a:r>
            <a:r>
              <a:rPr lang="en-US" sz="2600" baseline="-25000" dirty="0">
                <a:latin typeface="+mj-lt"/>
              </a:rPr>
              <a:t>3</a:t>
            </a:r>
            <a:r>
              <a:rPr lang="en-US" sz="2600" dirty="0">
                <a:latin typeface="+mj-lt"/>
              </a:rPr>
              <a:t>=(1,5,0) (2,3,0) (3,2,1) (3,3,2) (1,2,2) (1,7,2) (2,5,5) </a:t>
            </a:r>
          </a:p>
          <a:p>
            <a:endParaRPr lang="en-US" sz="2600" dirty="0">
              <a:latin typeface="+mj-lt"/>
            </a:endParaRPr>
          </a:p>
          <a:p>
            <a:r>
              <a:rPr lang="en-US" sz="2600" dirty="0">
                <a:latin typeface="+mj-lt"/>
              </a:rPr>
              <a:t>S</a:t>
            </a:r>
            <a:r>
              <a:rPr lang="en-US" sz="2600" baseline="-25000" dirty="0">
                <a:latin typeface="+mj-lt"/>
              </a:rPr>
              <a:t>3,2</a:t>
            </a:r>
            <a:r>
              <a:rPr lang="en-US" sz="2600" dirty="0">
                <a:latin typeface="+mj-lt"/>
              </a:rPr>
              <a:t>=</a:t>
            </a:r>
            <a:r>
              <a:rPr lang="en-US" sz="2600" dirty="0"/>
              <a:t>(3,2,1) (1,2,2) (2,3,0) (3,3,2) (1,5,0) (2,5,5) (1,7,2)</a:t>
            </a:r>
          </a:p>
          <a:p>
            <a:endParaRPr lang="en-US" sz="2600" dirty="0"/>
          </a:p>
          <a:p>
            <a:r>
              <a:rPr lang="en-US" sz="2600" dirty="0"/>
              <a:t> S</a:t>
            </a:r>
            <a:r>
              <a:rPr lang="en-US" sz="2600" baseline="-25000" dirty="0"/>
              <a:t>3,2,1</a:t>
            </a:r>
            <a:r>
              <a:rPr lang="en-US" sz="2600" dirty="0"/>
              <a:t>=(1,2,2) (1,5,0) (1,7,2) (2,3,0) (2,5,5) (3,2,1) (3,3,2)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0600" y="5105400"/>
            <a:ext cx="6629400" cy="461665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S</a:t>
            </a:r>
            <a:r>
              <a:rPr lang="en-US" sz="2400" baseline="-25000" dirty="0">
                <a:solidFill>
                  <a:srgbClr val="FFFF00"/>
                </a:solidFill>
              </a:rPr>
              <a:t>3,2,1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is lexicographically ordered</a:t>
            </a:r>
          </a:p>
        </p:txBody>
      </p:sp>
    </p:spTree>
    <p:extLst>
      <p:ext uri="{BB962C8B-B14F-4D97-AF65-F5344CB8AC3E}">
        <p14:creationId xmlns:p14="http://schemas.microsoft.com/office/powerpoint/2010/main" val="408188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E497-F4C0-469D-9391-B15EDF4F0317}" type="slidenum">
              <a:rPr lang="en-US"/>
              <a:pPr/>
              <a:t>6</a:t>
            </a:fld>
            <a:endParaRPr lang="en-US"/>
          </a:p>
        </p:txBody>
      </p:sp>
      <p:sp>
        <p:nvSpPr>
          <p:cNvPr id="145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/>
              <a:t>Using Divide-and-Conquer for Sorting</a:t>
            </a:r>
          </a:p>
        </p:txBody>
      </p:sp>
      <p:sp>
        <p:nvSpPr>
          <p:cNvPr id="145510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371600"/>
            <a:ext cx="7010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</a:t>
            </a:r>
            <a:r>
              <a:rPr lang="en-US" sz="2800" dirty="0">
                <a:solidFill>
                  <a:srgbClr val="FFFF00"/>
                </a:solidFill>
              </a:rPr>
              <a:t> merge-sort</a:t>
            </a:r>
            <a:r>
              <a:rPr lang="en-US" sz="2800" dirty="0"/>
              <a:t> on an input sequence </a:t>
            </a:r>
            <a:r>
              <a:rPr lang="en-US" sz="2800" b="1" i="1" dirty="0">
                <a:latin typeface="Times New Roman" pitchFamily="18" charset="0"/>
              </a:rPr>
              <a:t>S</a:t>
            </a:r>
            <a:r>
              <a:rPr lang="en-US" sz="2800" dirty="0"/>
              <a:t> with </a:t>
            </a:r>
            <a:r>
              <a:rPr lang="en-US" sz="2800" b="1" i="1" dirty="0">
                <a:latin typeface="Times New Roman" pitchFamily="18" charset="0"/>
              </a:rPr>
              <a:t>n</a:t>
            </a:r>
            <a:r>
              <a:rPr lang="en-US" sz="2800" dirty="0"/>
              <a:t> elements using a comparator consists of three steps based on the divide-and-conquer paradigm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FF00"/>
                </a:solidFill>
              </a:rPr>
              <a:t>Divide:</a:t>
            </a:r>
            <a:r>
              <a:rPr lang="en-US" sz="2400" dirty="0"/>
              <a:t> partition </a:t>
            </a:r>
            <a:r>
              <a:rPr lang="en-US" sz="2400" b="1" i="1" dirty="0">
                <a:latin typeface="Times New Roman" pitchFamily="18" charset="0"/>
              </a:rPr>
              <a:t>S</a:t>
            </a:r>
            <a:r>
              <a:rPr lang="en-US" sz="2400" dirty="0"/>
              <a:t> into two sequences </a:t>
            </a:r>
            <a:r>
              <a:rPr lang="en-US" sz="2400" b="1" i="1" dirty="0">
                <a:latin typeface="Times New Roman" pitchFamily="18" charset="0"/>
              </a:rPr>
              <a:t>S</a:t>
            </a:r>
            <a:r>
              <a:rPr lang="en-US" sz="2400" baseline="-25000" dirty="0">
                <a:latin typeface="Times New Roman" pitchFamily="18" charset="0"/>
              </a:rPr>
              <a:t>1</a:t>
            </a:r>
            <a:r>
              <a:rPr lang="en-US" sz="2400" b="1" i="1" dirty="0">
                <a:latin typeface="Times New Roman" pitchFamily="18" charset="0"/>
              </a:rPr>
              <a:t> </a:t>
            </a:r>
            <a:r>
              <a:rPr lang="en-US" sz="2400" dirty="0"/>
              <a:t>and </a:t>
            </a:r>
            <a:r>
              <a:rPr lang="en-US" sz="2400" b="1" i="1" dirty="0">
                <a:latin typeface="Times New Roman" pitchFamily="18" charset="0"/>
              </a:rPr>
              <a:t>S</a:t>
            </a:r>
            <a:r>
              <a:rPr lang="en-US" sz="2400" baseline="-25000" dirty="0">
                <a:latin typeface="Times New Roman" pitchFamily="18" charset="0"/>
              </a:rPr>
              <a:t>2</a:t>
            </a:r>
            <a:r>
              <a:rPr lang="en-US" sz="2400" dirty="0"/>
              <a:t> of about </a:t>
            </a:r>
            <a:r>
              <a:rPr lang="en-US" sz="2400" b="1" i="1" dirty="0">
                <a:latin typeface="Times New Roman" pitchFamily="18" charset="0"/>
              </a:rPr>
              <a:t>n</a:t>
            </a:r>
            <a:r>
              <a:rPr lang="en-US" sz="2400" dirty="0">
                <a:latin typeface="Symbol" pitchFamily="18" charset="2"/>
              </a:rPr>
              <a:t>/</a:t>
            </a:r>
            <a:r>
              <a:rPr lang="en-US" sz="2400" dirty="0">
                <a:latin typeface="Times New Roman" pitchFamily="18" charset="0"/>
              </a:rPr>
              <a:t>2</a:t>
            </a:r>
            <a:r>
              <a:rPr lang="en-US" sz="2400" dirty="0"/>
              <a:t> elements each</a:t>
            </a:r>
          </a:p>
          <a:p>
            <a:pPr lvl="2">
              <a:lnSpc>
                <a:spcPct val="90000"/>
              </a:lnSpc>
            </a:pPr>
            <a:r>
              <a:rPr lang="en-US" sz="2000" b="1" i="1" dirty="0">
                <a:latin typeface="Times New Roman" pitchFamily="18" charset="0"/>
              </a:rPr>
              <a:t>S</a:t>
            </a:r>
            <a:r>
              <a:rPr lang="en-US" sz="2000" baseline="-25000" dirty="0">
                <a:latin typeface="Times New Roman" pitchFamily="18" charset="0"/>
              </a:rPr>
              <a:t>1 </a:t>
            </a:r>
            <a:r>
              <a:rPr lang="en-US" sz="2000" dirty="0">
                <a:latin typeface="Times New Roman" pitchFamily="18" charset="0"/>
              </a:rPr>
              <a:t>contains the first elements        and </a:t>
            </a:r>
            <a:r>
              <a:rPr lang="en-US" sz="2000" b="1" i="1" dirty="0">
                <a:latin typeface="Times New Roman" pitchFamily="18" charset="0"/>
              </a:rPr>
              <a:t>S</a:t>
            </a:r>
            <a:r>
              <a:rPr lang="en-US" sz="2000" baseline="-25000" dirty="0">
                <a:latin typeface="Times New Roman" pitchFamily="18" charset="0"/>
              </a:rPr>
              <a:t>2 </a:t>
            </a:r>
            <a:r>
              <a:rPr lang="en-US" sz="2000" dirty="0">
                <a:latin typeface="Times New Roman" pitchFamily="18" charset="0"/>
              </a:rPr>
              <a:t>contains the remaining elements 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FF00"/>
                </a:solidFill>
              </a:rPr>
              <a:t>Recur:</a:t>
            </a:r>
            <a:r>
              <a:rPr lang="en-US" sz="2400" dirty="0"/>
              <a:t> recursively sort </a:t>
            </a:r>
            <a:r>
              <a:rPr lang="en-US" sz="2400" b="1" i="1" dirty="0">
                <a:latin typeface="Times New Roman" pitchFamily="18" charset="0"/>
              </a:rPr>
              <a:t>S</a:t>
            </a:r>
            <a:r>
              <a:rPr lang="en-US" sz="2400" baseline="-25000" dirty="0">
                <a:latin typeface="Times New Roman" pitchFamily="18" charset="0"/>
              </a:rPr>
              <a:t>1</a:t>
            </a:r>
            <a:r>
              <a:rPr lang="en-US" sz="2400" b="1" i="1" dirty="0">
                <a:latin typeface="Times New Roman" pitchFamily="18" charset="0"/>
              </a:rPr>
              <a:t> </a:t>
            </a:r>
            <a:r>
              <a:rPr lang="en-US" sz="2400" dirty="0"/>
              <a:t>and </a:t>
            </a:r>
            <a:r>
              <a:rPr lang="en-US" sz="2400" b="1" i="1" dirty="0">
                <a:latin typeface="Times New Roman" pitchFamily="18" charset="0"/>
              </a:rPr>
              <a:t>S</a:t>
            </a:r>
            <a:r>
              <a:rPr lang="en-US" sz="2400" baseline="-25000" dirty="0">
                <a:latin typeface="Times New Roman" pitchFamily="18" charset="0"/>
              </a:rPr>
              <a:t>2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FF00"/>
                </a:solidFill>
              </a:rPr>
              <a:t>Conquer:</a:t>
            </a:r>
            <a:r>
              <a:rPr lang="en-US" sz="2400" dirty="0"/>
              <a:t> merge </a:t>
            </a:r>
            <a:r>
              <a:rPr lang="en-US" sz="2400" b="1" i="1" dirty="0">
                <a:latin typeface="Times New Roman" pitchFamily="18" charset="0"/>
              </a:rPr>
              <a:t>S</a:t>
            </a:r>
            <a:r>
              <a:rPr lang="en-US" sz="2400" baseline="-25000" dirty="0">
                <a:latin typeface="Times New Roman" pitchFamily="18" charset="0"/>
              </a:rPr>
              <a:t>1</a:t>
            </a:r>
            <a:r>
              <a:rPr lang="en-US" sz="2400" b="1" i="1" dirty="0">
                <a:latin typeface="Times New Roman" pitchFamily="18" charset="0"/>
              </a:rPr>
              <a:t> </a:t>
            </a:r>
            <a:r>
              <a:rPr lang="en-US" sz="2400" dirty="0"/>
              <a:t>and </a:t>
            </a:r>
            <a:r>
              <a:rPr lang="en-US" sz="2400" b="1" i="1" dirty="0">
                <a:latin typeface="Times New Roman" pitchFamily="18" charset="0"/>
              </a:rPr>
              <a:t>S</a:t>
            </a:r>
            <a:r>
              <a:rPr lang="en-US" sz="2400" baseline="-25000" dirty="0">
                <a:latin typeface="Times New Roman" pitchFamily="18" charset="0"/>
              </a:rPr>
              <a:t>2 </a:t>
            </a:r>
            <a:r>
              <a:rPr lang="en-US" sz="2400" dirty="0"/>
              <a:t>into a sorted sequence</a:t>
            </a:r>
          </a:p>
        </p:txBody>
      </p:sp>
      <p:sp>
        <p:nvSpPr>
          <p:cNvPr id="1455115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55114" name="Object 10"/>
          <p:cNvGraphicFramePr>
            <a:graphicFrameLocks noChangeAspect="1"/>
          </p:cNvGraphicFramePr>
          <p:nvPr/>
        </p:nvGraphicFramePr>
        <p:xfrm>
          <a:off x="5105400" y="3810000"/>
          <a:ext cx="4032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269" name="Equation" r:id="rId4" imgW="406224" imgH="228501" progId="Equation.3">
                  <p:embed/>
                </p:oleObj>
              </mc:Choice>
              <mc:Fallback>
                <p:oleObj name="Equation" r:id="rId4" imgW="406224" imgH="228501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810000"/>
                        <a:ext cx="403225" cy="228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5116" name="Object 12"/>
          <p:cNvGraphicFramePr>
            <a:graphicFrameLocks noChangeAspect="1"/>
          </p:cNvGraphicFramePr>
          <p:nvPr/>
        </p:nvGraphicFramePr>
        <p:xfrm>
          <a:off x="4267200" y="4038600"/>
          <a:ext cx="3905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270" name="Equation" r:id="rId6" imgW="393529" imgH="228501" progId="Equation.3">
                  <p:embed/>
                </p:oleObj>
              </mc:Choice>
              <mc:Fallback>
                <p:oleObj name="Equation" r:id="rId6" imgW="393529" imgH="228501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038600"/>
                        <a:ext cx="390525" cy="228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880" y="5257800"/>
            <a:ext cx="2517320" cy="1409699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EE5E-C178-4F7F-A313-214D8ADD20B4}" type="slidenum">
              <a:rPr lang="en-US"/>
              <a:pPr/>
              <a:t>60</a:t>
            </a:fld>
            <a:endParaRPr lang="en-US"/>
          </a:p>
        </p:txBody>
      </p:sp>
      <p:sp>
        <p:nvSpPr>
          <p:cNvPr id="155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Radix-Sort Algorithm</a:t>
            </a:r>
          </a:p>
        </p:txBody>
      </p:sp>
      <p:sp>
        <p:nvSpPr>
          <p:cNvPr id="1558533" name="Text Box 5"/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349188"/>
            <a:ext cx="8229600" cy="4495800"/>
          </a:xfrm>
          <a:noFill/>
          <a:ln/>
        </p:spPr>
        <p:txBody>
          <a:bodyPr/>
          <a:lstStyle/>
          <a:p>
            <a:pPr defTabSz="342900"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rgbClr val="FFFF00"/>
                </a:solidFill>
              </a:rPr>
              <a:t>Algorithm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b="1" dirty="0" err="1">
                <a:solidFill>
                  <a:srgbClr val="FFFF00"/>
                </a:solidFill>
              </a:rPr>
              <a:t>radixSort</a:t>
            </a:r>
            <a:r>
              <a:rPr lang="en-US" sz="2800" dirty="0">
                <a:solidFill>
                  <a:srgbClr val="FFFF00"/>
                </a:solidFill>
              </a:rPr>
              <a:t>(</a:t>
            </a:r>
            <a:r>
              <a:rPr lang="en-US" sz="2800" b="1" dirty="0">
                <a:solidFill>
                  <a:srgbClr val="FFFF00"/>
                </a:solidFill>
              </a:rPr>
              <a:t>S, N</a:t>
            </a:r>
            <a:r>
              <a:rPr lang="en-US" sz="2800" dirty="0">
                <a:solidFill>
                  <a:srgbClr val="FFFF00"/>
                </a:solidFill>
              </a:rPr>
              <a:t>)</a:t>
            </a:r>
          </a:p>
          <a:p>
            <a:pPr defTabSz="342900"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b="1" dirty="0">
                <a:solidFill>
                  <a:srgbClr val="FFFF00"/>
                </a:solidFill>
              </a:rPr>
              <a:t>Input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/>
              <a:t>sequence </a:t>
            </a:r>
            <a:r>
              <a:rPr lang="en-US" sz="2800" b="1" dirty="0"/>
              <a:t>S</a:t>
            </a:r>
            <a:r>
              <a:rPr lang="en-US" sz="2800" dirty="0"/>
              <a:t> of  </a:t>
            </a:r>
            <a:r>
              <a:rPr lang="en-US" sz="2800" b="1" dirty="0"/>
              <a:t>d</a:t>
            </a:r>
            <a:r>
              <a:rPr lang="en-US" sz="2800" dirty="0"/>
              <a:t>-tuples such</a:t>
            </a:r>
          </a:p>
          <a:p>
            <a:pPr defTabSz="342900">
              <a:lnSpc>
                <a:spcPct val="90000"/>
              </a:lnSpc>
              <a:buFontTx/>
              <a:buNone/>
            </a:pPr>
            <a:r>
              <a:rPr lang="en-US" sz="2800" dirty="0"/>
              <a:t>		that (0</a:t>
            </a:r>
            <a:r>
              <a:rPr lang="en-US" sz="2800" b="1" dirty="0"/>
              <a:t>, …, </a:t>
            </a:r>
            <a:r>
              <a:rPr lang="en-US" sz="2800" dirty="0"/>
              <a:t>0) </a:t>
            </a:r>
            <a:r>
              <a:rPr lang="en-US" sz="2800" dirty="0">
                <a:sym typeface="Symbol" pitchFamily="18" charset="2"/>
              </a:rPr>
              <a:t></a:t>
            </a:r>
            <a:r>
              <a:rPr lang="en-US" sz="2800" dirty="0"/>
              <a:t> (</a:t>
            </a:r>
            <a:r>
              <a:rPr lang="en-US" sz="2800" b="1" dirty="0"/>
              <a:t>x</a:t>
            </a:r>
            <a:r>
              <a:rPr lang="en-US" sz="2800" baseline="-25000" dirty="0"/>
              <a:t>1</a:t>
            </a:r>
            <a:r>
              <a:rPr lang="en-US" sz="2800" b="1" dirty="0"/>
              <a:t>, …, </a:t>
            </a:r>
            <a:r>
              <a:rPr lang="en-US" sz="2800" b="1" dirty="0" err="1"/>
              <a:t>x</a:t>
            </a:r>
            <a:r>
              <a:rPr lang="en-US" sz="2800" baseline="-25000" dirty="0" err="1"/>
              <a:t>d</a:t>
            </a:r>
            <a:r>
              <a:rPr lang="en-US" sz="2800" dirty="0"/>
              <a:t>) and</a:t>
            </a:r>
            <a:br>
              <a:rPr lang="en-US" sz="2800" dirty="0"/>
            </a:br>
            <a:r>
              <a:rPr lang="en-US" sz="2800" dirty="0"/>
              <a:t>		(</a:t>
            </a:r>
            <a:r>
              <a:rPr lang="en-US" sz="2800" b="1" dirty="0"/>
              <a:t>x</a:t>
            </a:r>
            <a:r>
              <a:rPr lang="en-US" sz="2800" baseline="-25000" dirty="0"/>
              <a:t>1</a:t>
            </a:r>
            <a:r>
              <a:rPr lang="en-US" sz="2800" b="1" dirty="0"/>
              <a:t>, …, </a:t>
            </a:r>
            <a:r>
              <a:rPr lang="en-US" sz="2800" b="1" dirty="0" err="1"/>
              <a:t>x</a:t>
            </a:r>
            <a:r>
              <a:rPr lang="en-US" sz="2800" baseline="-25000" dirty="0" err="1"/>
              <a:t>d</a:t>
            </a:r>
            <a:r>
              <a:rPr lang="en-US" sz="2800" dirty="0"/>
              <a:t>)</a:t>
            </a:r>
            <a:r>
              <a:rPr lang="en-US" sz="2800" dirty="0">
                <a:sym typeface="Symbol" pitchFamily="18" charset="2"/>
              </a:rPr>
              <a:t> </a:t>
            </a:r>
            <a:r>
              <a:rPr lang="en-US" sz="2800" dirty="0"/>
              <a:t> (</a:t>
            </a:r>
            <a:r>
              <a:rPr lang="en-US" sz="2800" b="1" dirty="0"/>
              <a:t>N</a:t>
            </a:r>
            <a:r>
              <a:rPr lang="en-US" sz="2800" dirty="0"/>
              <a:t>-1</a:t>
            </a:r>
            <a:r>
              <a:rPr lang="en-US" sz="2800" b="1" dirty="0"/>
              <a:t>, …, N</a:t>
            </a:r>
            <a:r>
              <a:rPr lang="en-US" sz="2800" dirty="0"/>
              <a:t>-1)</a:t>
            </a:r>
            <a:br>
              <a:rPr lang="en-US" sz="2800" dirty="0"/>
            </a:br>
            <a:r>
              <a:rPr lang="en-US" sz="2800" dirty="0"/>
              <a:t>		for each tuple (</a:t>
            </a:r>
            <a:r>
              <a:rPr lang="en-US" sz="2800" b="1" dirty="0"/>
              <a:t>x</a:t>
            </a:r>
            <a:r>
              <a:rPr lang="en-US" sz="2800" baseline="-25000" dirty="0"/>
              <a:t>1</a:t>
            </a:r>
            <a:r>
              <a:rPr lang="en-US" sz="2800" b="1" dirty="0"/>
              <a:t>, …, </a:t>
            </a:r>
            <a:r>
              <a:rPr lang="en-US" sz="2800" b="1" dirty="0" err="1"/>
              <a:t>x</a:t>
            </a:r>
            <a:r>
              <a:rPr lang="en-US" sz="2800" baseline="-25000" dirty="0" err="1"/>
              <a:t>d</a:t>
            </a:r>
            <a:r>
              <a:rPr lang="en-US" sz="2800" dirty="0"/>
              <a:t>) in </a:t>
            </a:r>
            <a:r>
              <a:rPr lang="en-US" sz="2800" b="1" dirty="0"/>
              <a:t>S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b="1" dirty="0">
                <a:solidFill>
                  <a:srgbClr val="FFFF00"/>
                </a:solidFill>
              </a:rPr>
              <a:t>Output</a:t>
            </a:r>
            <a:r>
              <a:rPr lang="en-US" sz="2800" dirty="0"/>
              <a:t> sequence </a:t>
            </a:r>
            <a:r>
              <a:rPr lang="en-US" sz="2800" b="1" dirty="0"/>
              <a:t>S</a:t>
            </a:r>
            <a:r>
              <a:rPr lang="en-US" sz="2800" dirty="0"/>
              <a:t> sorted in</a:t>
            </a:r>
            <a:br>
              <a:rPr lang="en-US" sz="2800" dirty="0"/>
            </a:br>
            <a:r>
              <a:rPr lang="en-US" sz="2800" dirty="0"/>
              <a:t>		lexicographic order</a:t>
            </a:r>
          </a:p>
          <a:p>
            <a:pPr defTabSz="342900"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b="1" dirty="0"/>
              <a:t>for </a:t>
            </a:r>
            <a:r>
              <a:rPr lang="en-US" sz="2800" b="1" dirty="0" err="1"/>
              <a:t>i</a:t>
            </a:r>
            <a:r>
              <a:rPr lang="en-US" sz="2800" b="1" dirty="0"/>
              <a:t> </a:t>
            </a:r>
            <a:r>
              <a:rPr lang="en-US" sz="2800" dirty="0">
                <a:sym typeface="Symbol" pitchFamily="18" charset="2"/>
              </a:rPr>
              <a:t></a:t>
            </a:r>
            <a:r>
              <a:rPr lang="en-US" sz="2800" dirty="0"/>
              <a:t> </a:t>
            </a:r>
            <a:r>
              <a:rPr lang="en-US" sz="2800" b="1" dirty="0"/>
              <a:t>d</a:t>
            </a:r>
            <a:r>
              <a:rPr lang="en-US" sz="2800" dirty="0"/>
              <a:t> </a:t>
            </a:r>
            <a:r>
              <a:rPr lang="en-US" sz="2800" b="1" dirty="0"/>
              <a:t>down to</a:t>
            </a:r>
            <a:r>
              <a:rPr lang="en-US" sz="2800" dirty="0"/>
              <a:t> 1</a:t>
            </a:r>
          </a:p>
          <a:p>
            <a:pPr marL="342900" lvl="1" indent="0" defTabSz="342900">
              <a:lnSpc>
                <a:spcPct val="90000"/>
              </a:lnSpc>
              <a:buFontTx/>
              <a:buNone/>
            </a:pPr>
            <a:r>
              <a:rPr lang="en-US" b="1" dirty="0"/>
              <a:t>	</a:t>
            </a:r>
            <a:r>
              <a:rPr lang="en-US" b="1" dirty="0" err="1"/>
              <a:t>bucketSort</a:t>
            </a:r>
            <a:r>
              <a:rPr lang="en-US" dirty="0"/>
              <a:t>(</a:t>
            </a:r>
            <a:r>
              <a:rPr lang="en-US" b="1" dirty="0"/>
              <a:t>S</a:t>
            </a:r>
            <a:r>
              <a:rPr lang="en-US" dirty="0"/>
              <a:t>, </a:t>
            </a:r>
            <a:r>
              <a:rPr lang="en-US" b="1" dirty="0"/>
              <a:t>N</a:t>
            </a:r>
            <a:r>
              <a:rPr lang="en-US" dirty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648201"/>
            <a:ext cx="2598620" cy="1398494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7C29-B57B-4AD7-A49D-8D2501C59FE3}" type="slidenum">
              <a:rPr lang="en-US"/>
              <a:pPr/>
              <a:t>61</a:t>
            </a:fld>
            <a:endParaRPr lang="en-US"/>
          </a:p>
        </p:txBody>
      </p:sp>
      <p:sp>
        <p:nvSpPr>
          <p:cNvPr id="136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Radix-Sort Summary</a:t>
            </a:r>
          </a:p>
        </p:txBody>
      </p:sp>
      <p:sp>
        <p:nvSpPr>
          <p:cNvPr id="136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38250"/>
            <a:ext cx="8229600" cy="4495800"/>
          </a:xfrm>
        </p:spPr>
        <p:txBody>
          <a:bodyPr/>
          <a:lstStyle/>
          <a:p>
            <a:r>
              <a:rPr lang="en-US" dirty="0"/>
              <a:t>Radix-sort is a specialization of lexicographic-sort that uses bucket-sort as the stable sorting algorithm in each dimension</a:t>
            </a:r>
          </a:p>
          <a:p>
            <a:r>
              <a:rPr lang="en-US" dirty="0"/>
              <a:t>Radix-sort is applicable to d-tuples with keys 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</a:rPr>
              <a:t>k</a:t>
            </a:r>
            <a:r>
              <a:rPr lang="en-US" baseline="-25000" dirty="0">
                <a:latin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</a:rPr>
              <a:t>, </a:t>
            </a:r>
            <a:r>
              <a:rPr lang="en-US" b="1" i="1" dirty="0">
                <a:latin typeface="Times New Roman" pitchFamily="18" charset="0"/>
              </a:rPr>
              <a:t>k</a:t>
            </a:r>
            <a:r>
              <a:rPr lang="en-US" baseline="-25000" dirty="0"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, </a:t>
            </a:r>
            <a:r>
              <a:rPr lang="en-US" b="1" i="1" dirty="0">
                <a:latin typeface="Times New Roman" pitchFamily="18" charset="0"/>
              </a:rPr>
              <a:t>…</a:t>
            </a:r>
            <a:r>
              <a:rPr lang="en-US" dirty="0">
                <a:latin typeface="Times New Roman" pitchFamily="18" charset="0"/>
              </a:rPr>
              <a:t>, </a:t>
            </a:r>
            <a:r>
              <a:rPr lang="en-US" b="1" i="1" dirty="0" err="1">
                <a:latin typeface="Times New Roman" pitchFamily="18" charset="0"/>
              </a:rPr>
              <a:t>k</a:t>
            </a:r>
            <a:r>
              <a:rPr lang="en-US" b="1" i="1" baseline="-25000" dirty="0" err="1">
                <a:latin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</a:rPr>
              <a:t>)</a:t>
            </a:r>
            <a:r>
              <a:rPr lang="en-US" dirty="0"/>
              <a:t> in the range </a:t>
            </a:r>
            <a:r>
              <a:rPr lang="en-US" dirty="0">
                <a:latin typeface="Times New Roman" pitchFamily="18" charset="0"/>
              </a:rPr>
              <a:t>[0</a:t>
            </a:r>
            <a:r>
              <a:rPr lang="en-US" b="1" i="1" dirty="0">
                <a:latin typeface="Times New Roman" pitchFamily="18" charset="0"/>
              </a:rPr>
              <a:t>, N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>
                <a:latin typeface="Symbol" pitchFamily="18" charset="2"/>
              </a:rPr>
              <a:t>- </a:t>
            </a:r>
            <a:r>
              <a:rPr lang="en-US" dirty="0">
                <a:latin typeface="Times New Roman" pitchFamily="18" charset="0"/>
              </a:rPr>
              <a:t>1]</a:t>
            </a:r>
          </a:p>
          <a:p>
            <a:r>
              <a:rPr lang="en-US" dirty="0"/>
              <a:t>Radix-sort runs in time </a:t>
            </a:r>
            <a:r>
              <a:rPr lang="en-US" b="1" i="1" dirty="0">
                <a:latin typeface="Times New Roman" pitchFamily="18" charset="0"/>
              </a:rPr>
              <a:t>O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>
                <a:latin typeface="Symbol" pitchFamily="18" charset="2"/>
              </a:rPr>
              <a:t>+ </a:t>
            </a:r>
            <a:r>
              <a:rPr lang="en-US" b="1" i="1" dirty="0">
                <a:latin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</a:rPr>
              <a:t>)) for a    d-tuple</a:t>
            </a:r>
          </a:p>
          <a:p>
            <a:pPr marL="457200" lvl="1" indent="0">
              <a:buNone/>
            </a:pPr>
            <a:r>
              <a:rPr lang="en-US" dirty="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13649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84329"/>
              </p:ext>
            </p:extLst>
          </p:nvPr>
        </p:nvGraphicFramePr>
        <p:xfrm>
          <a:off x="6911788" y="4972050"/>
          <a:ext cx="1524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075" name="Clip" r:id="rId4" imgW="4672061" imgH="4672061" progId="">
                  <p:embed/>
                </p:oleObj>
              </mc:Choice>
              <mc:Fallback>
                <p:oleObj name="Clip" r:id="rId4" imgW="4672061" imgH="4672061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788" y="4972050"/>
                        <a:ext cx="1524000" cy="1524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84A8-07C8-4E23-BF53-9DB180CCD744}" type="slidenum">
              <a:rPr lang="en-US"/>
              <a:pPr/>
              <a:t>62</a:t>
            </a:fld>
            <a:endParaRPr lang="en-US"/>
          </a:p>
        </p:txBody>
      </p:sp>
      <p:sp>
        <p:nvSpPr>
          <p:cNvPr id="156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77200" cy="1143000"/>
          </a:xfrm>
        </p:spPr>
        <p:txBody>
          <a:bodyPr/>
          <a:lstStyle/>
          <a:p>
            <a:r>
              <a:rPr lang="en-US"/>
              <a:t>Radix-Sort for Binary Numbers</a:t>
            </a:r>
          </a:p>
        </p:txBody>
      </p:sp>
      <p:sp>
        <p:nvSpPr>
          <p:cNvPr id="156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77471"/>
            <a:ext cx="80010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Consider a sequence of </a:t>
            </a:r>
            <a:r>
              <a:rPr lang="en-US" b="1" i="1" dirty="0">
                <a:latin typeface="Times New Roman" pitchFamily="18" charset="0"/>
              </a:rPr>
              <a:t>n</a:t>
            </a:r>
            <a:r>
              <a:rPr lang="en-US" dirty="0"/>
              <a:t> 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</a:rPr>
              <a:t>b</a:t>
            </a:r>
            <a:r>
              <a:rPr lang="en-US" dirty="0"/>
              <a:t>-bit integers </a:t>
            </a:r>
            <a:br>
              <a:rPr lang="en-US" dirty="0"/>
            </a:br>
            <a:r>
              <a:rPr lang="en-US" dirty="0"/>
              <a:t>	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>
                <a:latin typeface="Symbol" pitchFamily="18" charset="2"/>
              </a:rPr>
              <a:t>=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</a:rPr>
              <a:t>x</a:t>
            </a:r>
            <a:r>
              <a:rPr lang="en-US" b="1" i="1" baseline="-25000" dirty="0" err="1">
                <a:latin typeface="Times New Roman" pitchFamily="18" charset="0"/>
              </a:rPr>
              <a:t>b</a:t>
            </a:r>
            <a:r>
              <a:rPr lang="en-US" b="1" i="1" baseline="-25000" dirty="0">
                <a:latin typeface="Symbol" pitchFamily="18" charset="2"/>
              </a:rPr>
              <a:t> </a:t>
            </a:r>
            <a:r>
              <a:rPr lang="en-US" baseline="-25000" dirty="0">
                <a:latin typeface="Symbol" pitchFamily="18" charset="2"/>
              </a:rPr>
              <a:t>- 1</a:t>
            </a:r>
            <a:r>
              <a:rPr lang="en-US" b="1" i="1" dirty="0">
                <a:latin typeface="Times New Roman" pitchFamily="18" charset="0"/>
              </a:rPr>
              <a:t> … x</a:t>
            </a:r>
            <a:r>
              <a:rPr lang="en-US" baseline="-25000" dirty="0">
                <a:latin typeface="Times New Roman" pitchFamily="18" charset="0"/>
              </a:rPr>
              <a:t>1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0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One represents each element as a 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</a:rPr>
              <a:t>b</a:t>
            </a:r>
            <a:r>
              <a:rPr lang="en-US" dirty="0"/>
              <a:t>-tuple of integers in the range </a:t>
            </a:r>
            <a:r>
              <a:rPr lang="en-US" dirty="0">
                <a:latin typeface="Times New Roman" pitchFamily="18" charset="0"/>
              </a:rPr>
              <a:t>[0, 1]</a:t>
            </a:r>
            <a:r>
              <a:rPr lang="en-US" dirty="0"/>
              <a:t> and apply radix-sort with </a:t>
            </a:r>
            <a:r>
              <a:rPr lang="en-US" b="1" i="1" dirty="0">
                <a:latin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>
                <a:latin typeface="Symbol" pitchFamily="18" charset="2"/>
              </a:rPr>
              <a:t>=</a:t>
            </a:r>
            <a:r>
              <a:rPr lang="en-US" dirty="0">
                <a:latin typeface="Times New Roman" pitchFamily="18" charset="0"/>
              </a:rPr>
              <a:t> 2</a:t>
            </a:r>
          </a:p>
          <a:p>
            <a:pPr>
              <a:lnSpc>
                <a:spcPct val="90000"/>
              </a:lnSpc>
            </a:pPr>
            <a:r>
              <a:rPr lang="en-US" dirty="0"/>
              <a:t>This application of the radix-sort algorithm runs in </a:t>
            </a:r>
            <a:r>
              <a:rPr lang="en-US" b="1" i="1" dirty="0">
                <a:latin typeface="Times New Roman" pitchFamily="18" charset="0"/>
              </a:rPr>
              <a:t>O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b="1" i="1" dirty="0" err="1">
                <a:solidFill>
                  <a:srgbClr val="FFFF00"/>
                </a:solidFill>
                <a:latin typeface="Times New Roman" pitchFamily="18" charset="0"/>
              </a:rPr>
              <a:t>bn</a:t>
            </a:r>
            <a:r>
              <a:rPr lang="en-US" dirty="0">
                <a:latin typeface="Times New Roman" pitchFamily="18" charset="0"/>
              </a:rPr>
              <a:t>) </a:t>
            </a:r>
            <a:r>
              <a:rPr lang="en-US" dirty="0"/>
              <a:t>time </a:t>
            </a:r>
          </a:p>
          <a:p>
            <a:pPr>
              <a:lnSpc>
                <a:spcPct val="90000"/>
              </a:lnSpc>
            </a:pPr>
            <a:r>
              <a:rPr lang="en-US" dirty="0"/>
              <a:t>For example, one can sort a sequence of 32-bit integers in linear time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3768-B1CC-447A-BD47-814E457D8BB3}" type="slidenum">
              <a:rPr lang="en-US"/>
              <a:pPr/>
              <a:t>63</a:t>
            </a:fld>
            <a:endParaRPr lang="en-US"/>
          </a:p>
        </p:txBody>
      </p:sp>
      <p:sp>
        <p:nvSpPr>
          <p:cNvPr id="156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Sorting a Sequence of 4-bit Integers  </a:t>
            </a:r>
          </a:p>
        </p:txBody>
      </p:sp>
      <p:grpSp>
        <p:nvGrpSpPr>
          <p:cNvPr id="1563652" name="Group 4"/>
          <p:cNvGrpSpPr>
            <a:grpSpLocks/>
          </p:cNvGrpSpPr>
          <p:nvPr/>
        </p:nvGrpSpPr>
        <p:grpSpPr bwMode="auto">
          <a:xfrm>
            <a:off x="1066800" y="1371600"/>
            <a:ext cx="685800" cy="3429000"/>
            <a:chOff x="816" y="1488"/>
            <a:chExt cx="432" cy="2160"/>
          </a:xfrm>
        </p:grpSpPr>
        <p:cxnSp>
          <p:nvCxnSpPr>
            <p:cNvPr id="1563653" name="AutoShape 5"/>
            <p:cNvCxnSpPr>
              <a:cxnSpLocks noChangeShapeType="1"/>
              <a:stCxn id="1563654" idx="2"/>
              <a:endCxn id="1563658" idx="0"/>
            </p:cNvCxnSpPr>
            <p:nvPr/>
          </p:nvCxnSpPr>
          <p:spPr bwMode="auto">
            <a:xfrm>
              <a:off x="1032" y="1782"/>
              <a:ext cx="0" cy="15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563654" name="AutoShape 6"/>
            <p:cNvSpPr>
              <a:spLocks noChangeArrowheads="1"/>
            </p:cNvSpPr>
            <p:nvPr/>
          </p:nvSpPr>
          <p:spPr bwMode="auto">
            <a:xfrm>
              <a:off x="816" y="1488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/>
              <a:r>
                <a:rPr lang="en-US" sz="2400">
                  <a:latin typeface="Times New Roman" pitchFamily="18" charset="0"/>
                </a:rPr>
                <a:t>1001</a:t>
              </a:r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1563655" name="AutoShape 7"/>
            <p:cNvSpPr>
              <a:spLocks noChangeArrowheads="1"/>
            </p:cNvSpPr>
            <p:nvPr/>
          </p:nvSpPr>
          <p:spPr bwMode="auto">
            <a:xfrm>
              <a:off x="816" y="1956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/>
              <a:r>
                <a:rPr lang="en-US" sz="2400">
                  <a:latin typeface="Times New Roman" pitchFamily="18" charset="0"/>
                </a:rPr>
                <a:t>0010</a:t>
              </a:r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1563656" name="AutoShape 8"/>
            <p:cNvSpPr>
              <a:spLocks noChangeArrowheads="1"/>
            </p:cNvSpPr>
            <p:nvPr/>
          </p:nvSpPr>
          <p:spPr bwMode="auto">
            <a:xfrm>
              <a:off x="816" y="2424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/>
              <a:r>
                <a:rPr lang="en-US" sz="2400">
                  <a:latin typeface="Times New Roman" pitchFamily="18" charset="0"/>
                </a:rPr>
                <a:t>1101</a:t>
              </a:r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1563657" name="AutoShape 9"/>
            <p:cNvSpPr>
              <a:spLocks noChangeArrowheads="1"/>
            </p:cNvSpPr>
            <p:nvPr/>
          </p:nvSpPr>
          <p:spPr bwMode="auto">
            <a:xfrm>
              <a:off x="816" y="28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/>
              <a:r>
                <a:rPr lang="en-US" sz="2400">
                  <a:latin typeface="Times New Roman" pitchFamily="18" charset="0"/>
                </a:rPr>
                <a:t>0001</a:t>
              </a:r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1563658" name="AutoShape 10"/>
            <p:cNvSpPr>
              <a:spLocks noChangeArrowheads="1"/>
            </p:cNvSpPr>
            <p:nvPr/>
          </p:nvSpPr>
          <p:spPr bwMode="auto">
            <a:xfrm>
              <a:off x="816" y="336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/>
              <a:r>
                <a:rPr lang="en-US" sz="2400">
                  <a:latin typeface="Times New Roman" pitchFamily="18" charset="0"/>
                </a:rPr>
                <a:t>1110</a:t>
              </a:r>
              <a:endParaRPr lang="en-US" sz="2400" b="1" i="1">
                <a:latin typeface="Times New Roman" pitchFamily="18" charset="0"/>
              </a:endParaRPr>
            </a:p>
          </p:txBody>
        </p:sp>
      </p:grpSp>
      <p:grpSp>
        <p:nvGrpSpPr>
          <p:cNvPr id="1563659" name="Group 11"/>
          <p:cNvGrpSpPr>
            <a:grpSpLocks/>
          </p:cNvGrpSpPr>
          <p:nvPr/>
        </p:nvGrpSpPr>
        <p:grpSpPr bwMode="auto">
          <a:xfrm>
            <a:off x="2743200" y="1371600"/>
            <a:ext cx="685800" cy="3429000"/>
            <a:chOff x="1728" y="1536"/>
            <a:chExt cx="432" cy="2160"/>
          </a:xfrm>
        </p:grpSpPr>
        <p:cxnSp>
          <p:nvCxnSpPr>
            <p:cNvPr id="1563660" name="AutoShape 12"/>
            <p:cNvCxnSpPr>
              <a:cxnSpLocks noChangeShapeType="1"/>
              <a:stCxn id="1563661" idx="2"/>
              <a:endCxn id="1563665" idx="0"/>
            </p:cNvCxnSpPr>
            <p:nvPr/>
          </p:nvCxnSpPr>
          <p:spPr bwMode="auto">
            <a:xfrm>
              <a:off x="1944" y="1830"/>
              <a:ext cx="0" cy="15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563661" name="AutoShape 13"/>
            <p:cNvSpPr>
              <a:spLocks noChangeArrowheads="1"/>
            </p:cNvSpPr>
            <p:nvPr/>
          </p:nvSpPr>
          <p:spPr bwMode="auto">
            <a:xfrm>
              <a:off x="1728" y="1536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/>
              <a:r>
                <a:rPr lang="en-US" sz="2400">
                  <a:latin typeface="Times New Roman" pitchFamily="18" charset="0"/>
                </a:rPr>
                <a:t>001</a:t>
              </a:r>
              <a:r>
                <a:rPr lang="en-US" sz="24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563662" name="AutoShape 14"/>
            <p:cNvSpPr>
              <a:spLocks noChangeArrowheads="1"/>
            </p:cNvSpPr>
            <p:nvPr/>
          </p:nvSpPr>
          <p:spPr bwMode="auto">
            <a:xfrm>
              <a:off x="1728" y="2004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/>
              <a:r>
                <a:rPr lang="en-US" sz="2400">
                  <a:latin typeface="Times New Roman" pitchFamily="18" charset="0"/>
                </a:rPr>
                <a:t>111</a:t>
              </a:r>
              <a:r>
                <a:rPr lang="en-US" sz="24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563663" name="AutoShape 15"/>
            <p:cNvSpPr>
              <a:spLocks noChangeArrowheads="1"/>
            </p:cNvSpPr>
            <p:nvPr/>
          </p:nvSpPr>
          <p:spPr bwMode="auto">
            <a:xfrm>
              <a:off x="1728" y="247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/>
              <a:r>
                <a:rPr lang="en-US" sz="2400">
                  <a:latin typeface="Times New Roman" pitchFamily="18" charset="0"/>
                </a:rPr>
                <a:t>100</a:t>
              </a:r>
              <a:r>
                <a:rPr lang="en-US" sz="240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63664" name="AutoShape 16"/>
            <p:cNvSpPr>
              <a:spLocks noChangeArrowheads="1"/>
            </p:cNvSpPr>
            <p:nvPr/>
          </p:nvSpPr>
          <p:spPr bwMode="auto">
            <a:xfrm>
              <a:off x="1728" y="294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/>
              <a:r>
                <a:rPr lang="en-US" sz="2400">
                  <a:latin typeface="Times New Roman" pitchFamily="18" charset="0"/>
                </a:rPr>
                <a:t>110</a:t>
              </a:r>
              <a:r>
                <a:rPr lang="en-US" sz="240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63665" name="AutoShape 17"/>
            <p:cNvSpPr>
              <a:spLocks noChangeArrowheads="1"/>
            </p:cNvSpPr>
            <p:nvPr/>
          </p:nvSpPr>
          <p:spPr bwMode="auto">
            <a:xfrm>
              <a:off x="1728" y="3408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/>
              <a:r>
                <a:rPr lang="en-US" sz="2400">
                  <a:latin typeface="Times New Roman" pitchFamily="18" charset="0"/>
                </a:rPr>
                <a:t>000</a:t>
              </a:r>
              <a:r>
                <a:rPr lang="en-US" sz="240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1563666" name="Group 18"/>
          <p:cNvGrpSpPr>
            <a:grpSpLocks/>
          </p:cNvGrpSpPr>
          <p:nvPr/>
        </p:nvGrpSpPr>
        <p:grpSpPr bwMode="auto">
          <a:xfrm>
            <a:off x="4419600" y="1371600"/>
            <a:ext cx="685800" cy="3429000"/>
            <a:chOff x="816" y="1488"/>
            <a:chExt cx="432" cy="2160"/>
          </a:xfrm>
        </p:grpSpPr>
        <p:cxnSp>
          <p:nvCxnSpPr>
            <p:cNvPr id="1563667" name="AutoShape 19"/>
            <p:cNvCxnSpPr>
              <a:cxnSpLocks noChangeShapeType="1"/>
              <a:stCxn id="1563668" idx="2"/>
              <a:endCxn id="1563672" idx="0"/>
            </p:cNvCxnSpPr>
            <p:nvPr/>
          </p:nvCxnSpPr>
          <p:spPr bwMode="auto">
            <a:xfrm>
              <a:off x="1032" y="1782"/>
              <a:ext cx="0" cy="15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563668" name="AutoShape 20"/>
            <p:cNvSpPr>
              <a:spLocks noChangeArrowheads="1"/>
            </p:cNvSpPr>
            <p:nvPr/>
          </p:nvSpPr>
          <p:spPr bwMode="auto">
            <a:xfrm>
              <a:off x="816" y="1488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/>
              <a:r>
                <a:rPr lang="en-US" sz="2400">
                  <a:latin typeface="Times New Roman" pitchFamily="18" charset="0"/>
                </a:rPr>
                <a:t>10</a:t>
              </a:r>
              <a:r>
                <a:rPr lang="en-US" sz="24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  <a:r>
                <a:rPr lang="en-US" sz="2400">
                  <a:latin typeface="Times New Roman" pitchFamily="18" charset="0"/>
                </a:rPr>
                <a:t>1</a:t>
              </a:r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1563669" name="AutoShape 21"/>
            <p:cNvSpPr>
              <a:spLocks noChangeArrowheads="1"/>
            </p:cNvSpPr>
            <p:nvPr/>
          </p:nvSpPr>
          <p:spPr bwMode="auto">
            <a:xfrm>
              <a:off x="816" y="1956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/>
              <a:r>
                <a:rPr lang="en-US" sz="2400">
                  <a:latin typeface="Times New Roman" pitchFamily="18" charset="0"/>
                </a:rPr>
                <a:t>11</a:t>
              </a:r>
              <a:r>
                <a:rPr lang="en-US" sz="24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  <a:r>
                <a:rPr 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63670" name="AutoShape 22"/>
            <p:cNvSpPr>
              <a:spLocks noChangeArrowheads="1"/>
            </p:cNvSpPr>
            <p:nvPr/>
          </p:nvSpPr>
          <p:spPr bwMode="auto">
            <a:xfrm>
              <a:off x="816" y="2424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/>
              <a:r>
                <a:rPr lang="en-US" sz="2400">
                  <a:latin typeface="Times New Roman" pitchFamily="18" charset="0"/>
                </a:rPr>
                <a:t>00</a:t>
              </a:r>
              <a:r>
                <a:rPr lang="en-US" sz="24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  <a:r>
                <a:rPr 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63671" name="AutoShape 23"/>
            <p:cNvSpPr>
              <a:spLocks noChangeArrowheads="1"/>
            </p:cNvSpPr>
            <p:nvPr/>
          </p:nvSpPr>
          <p:spPr bwMode="auto">
            <a:xfrm>
              <a:off x="816" y="28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/>
              <a:r>
                <a:rPr lang="en-US" sz="2400">
                  <a:latin typeface="Times New Roman" pitchFamily="18" charset="0"/>
                </a:rPr>
                <a:t>00</a:t>
              </a:r>
              <a:r>
                <a:rPr lang="en-US" sz="240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  <a:r>
                <a:rPr 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563672" name="AutoShape 24"/>
            <p:cNvSpPr>
              <a:spLocks noChangeArrowheads="1"/>
            </p:cNvSpPr>
            <p:nvPr/>
          </p:nvSpPr>
          <p:spPr bwMode="auto">
            <a:xfrm>
              <a:off x="816" y="336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/>
              <a:r>
                <a:rPr lang="en-US" sz="2400">
                  <a:latin typeface="Times New Roman" pitchFamily="18" charset="0"/>
                </a:rPr>
                <a:t>11</a:t>
              </a:r>
              <a:r>
                <a:rPr lang="en-US" sz="240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  <a:r>
                <a:rPr lang="en-US" sz="2400"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563673" name="Group 25"/>
          <p:cNvGrpSpPr>
            <a:grpSpLocks/>
          </p:cNvGrpSpPr>
          <p:nvPr/>
        </p:nvGrpSpPr>
        <p:grpSpPr bwMode="auto">
          <a:xfrm>
            <a:off x="6096000" y="1371600"/>
            <a:ext cx="685800" cy="3429000"/>
            <a:chOff x="816" y="1488"/>
            <a:chExt cx="432" cy="2160"/>
          </a:xfrm>
        </p:grpSpPr>
        <p:cxnSp>
          <p:nvCxnSpPr>
            <p:cNvPr id="1563674" name="AutoShape 26"/>
            <p:cNvCxnSpPr>
              <a:cxnSpLocks noChangeShapeType="1"/>
              <a:stCxn id="1563675" idx="2"/>
              <a:endCxn id="1563679" idx="0"/>
            </p:cNvCxnSpPr>
            <p:nvPr/>
          </p:nvCxnSpPr>
          <p:spPr bwMode="auto">
            <a:xfrm>
              <a:off x="1032" y="1782"/>
              <a:ext cx="0" cy="15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563675" name="AutoShape 27"/>
            <p:cNvSpPr>
              <a:spLocks noChangeArrowheads="1"/>
            </p:cNvSpPr>
            <p:nvPr/>
          </p:nvSpPr>
          <p:spPr bwMode="auto">
            <a:xfrm>
              <a:off x="816" y="1488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/>
              <a:r>
                <a:rPr lang="en-US" sz="2400">
                  <a:latin typeface="Times New Roman" pitchFamily="18" charset="0"/>
                </a:rPr>
                <a:t>1</a:t>
              </a:r>
              <a:r>
                <a:rPr lang="en-US" sz="24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  <a:r>
                <a:rPr lang="en-US" sz="2400">
                  <a:latin typeface="Times New Roman" pitchFamily="18" charset="0"/>
                </a:rPr>
                <a:t>01</a:t>
              </a:r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1563676" name="AutoShape 28"/>
            <p:cNvSpPr>
              <a:spLocks noChangeArrowheads="1"/>
            </p:cNvSpPr>
            <p:nvPr/>
          </p:nvSpPr>
          <p:spPr bwMode="auto">
            <a:xfrm>
              <a:off x="816" y="1956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/>
              <a:r>
                <a:rPr lang="en-US" sz="2400">
                  <a:latin typeface="Times New Roman" pitchFamily="18" charset="0"/>
                </a:rPr>
                <a:t>0</a:t>
              </a:r>
              <a:r>
                <a:rPr lang="en-US" sz="24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  <a:r>
                <a:rPr lang="en-US" sz="2400">
                  <a:latin typeface="Times New Roman" pitchFamily="18" charset="0"/>
                </a:rPr>
                <a:t>01</a:t>
              </a:r>
            </a:p>
          </p:txBody>
        </p:sp>
        <p:sp>
          <p:nvSpPr>
            <p:cNvPr id="1563677" name="AutoShape 29"/>
            <p:cNvSpPr>
              <a:spLocks noChangeArrowheads="1"/>
            </p:cNvSpPr>
            <p:nvPr/>
          </p:nvSpPr>
          <p:spPr bwMode="auto">
            <a:xfrm>
              <a:off x="816" y="2424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/>
              <a:r>
                <a:rPr lang="en-US" sz="2400">
                  <a:latin typeface="Times New Roman" pitchFamily="18" charset="0"/>
                </a:rPr>
                <a:t>0</a:t>
              </a:r>
              <a:r>
                <a:rPr lang="en-US" sz="24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  <a:r>
                <a:rPr lang="en-US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563678" name="AutoShape 30"/>
            <p:cNvSpPr>
              <a:spLocks noChangeArrowheads="1"/>
            </p:cNvSpPr>
            <p:nvPr/>
          </p:nvSpPr>
          <p:spPr bwMode="auto">
            <a:xfrm>
              <a:off x="816" y="28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/>
              <a:r>
                <a:rPr lang="en-US" sz="2400">
                  <a:latin typeface="Times New Roman" pitchFamily="18" charset="0"/>
                </a:rPr>
                <a:t>1</a:t>
              </a:r>
              <a:r>
                <a:rPr lang="en-US" sz="240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  <a:r>
                <a:rPr lang="en-US" sz="2400">
                  <a:latin typeface="Times New Roman" pitchFamily="18" charset="0"/>
                </a:rPr>
                <a:t>01</a:t>
              </a:r>
            </a:p>
          </p:txBody>
        </p:sp>
        <p:sp>
          <p:nvSpPr>
            <p:cNvPr id="1563679" name="AutoShape 31"/>
            <p:cNvSpPr>
              <a:spLocks noChangeArrowheads="1"/>
            </p:cNvSpPr>
            <p:nvPr/>
          </p:nvSpPr>
          <p:spPr bwMode="auto">
            <a:xfrm>
              <a:off x="816" y="336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/>
              <a:r>
                <a:rPr lang="en-US" sz="2400">
                  <a:latin typeface="Times New Roman" pitchFamily="18" charset="0"/>
                </a:rPr>
                <a:t>1</a:t>
              </a:r>
              <a:r>
                <a:rPr lang="en-US" sz="240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  <a:r>
                <a:rPr lang="en-US" sz="2400">
                  <a:latin typeface="Times New Roman" pitchFamily="18" charset="0"/>
                </a:rPr>
                <a:t>10</a:t>
              </a:r>
            </a:p>
          </p:txBody>
        </p:sp>
      </p:grpSp>
      <p:grpSp>
        <p:nvGrpSpPr>
          <p:cNvPr id="1563680" name="Group 32"/>
          <p:cNvGrpSpPr>
            <a:grpSpLocks/>
          </p:cNvGrpSpPr>
          <p:nvPr/>
        </p:nvGrpSpPr>
        <p:grpSpPr bwMode="auto">
          <a:xfrm>
            <a:off x="7772400" y="1371600"/>
            <a:ext cx="685800" cy="3429000"/>
            <a:chOff x="816" y="1488"/>
            <a:chExt cx="432" cy="2160"/>
          </a:xfrm>
        </p:grpSpPr>
        <p:cxnSp>
          <p:nvCxnSpPr>
            <p:cNvPr id="1563681" name="AutoShape 33"/>
            <p:cNvCxnSpPr>
              <a:cxnSpLocks noChangeShapeType="1"/>
              <a:stCxn id="1563682" idx="2"/>
              <a:endCxn id="1563686" idx="0"/>
            </p:cNvCxnSpPr>
            <p:nvPr/>
          </p:nvCxnSpPr>
          <p:spPr bwMode="auto">
            <a:xfrm>
              <a:off x="1032" y="1782"/>
              <a:ext cx="0" cy="15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563682" name="AutoShape 34"/>
            <p:cNvSpPr>
              <a:spLocks noChangeArrowheads="1"/>
            </p:cNvSpPr>
            <p:nvPr/>
          </p:nvSpPr>
          <p:spPr bwMode="auto">
            <a:xfrm>
              <a:off x="816" y="1488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/>
              <a:r>
                <a:rPr lang="en-US" sz="24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  <a:r>
                <a:rPr lang="en-US" sz="2400">
                  <a:latin typeface="Times New Roman" pitchFamily="18" charset="0"/>
                </a:rPr>
                <a:t>001</a:t>
              </a:r>
            </a:p>
          </p:txBody>
        </p:sp>
        <p:sp>
          <p:nvSpPr>
            <p:cNvPr id="1563683" name="AutoShape 35"/>
            <p:cNvSpPr>
              <a:spLocks noChangeArrowheads="1"/>
            </p:cNvSpPr>
            <p:nvPr/>
          </p:nvSpPr>
          <p:spPr bwMode="auto">
            <a:xfrm>
              <a:off x="816" y="1956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/>
              <a:r>
                <a:rPr lang="en-US" sz="24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  <a:r>
                <a:rPr lang="en-US" sz="2400">
                  <a:latin typeface="Times New Roman" pitchFamily="18" charset="0"/>
                </a:rPr>
                <a:t>010</a:t>
              </a:r>
            </a:p>
          </p:txBody>
        </p:sp>
        <p:sp>
          <p:nvSpPr>
            <p:cNvPr id="1563684" name="AutoShape 36"/>
            <p:cNvSpPr>
              <a:spLocks noChangeArrowheads="1"/>
            </p:cNvSpPr>
            <p:nvPr/>
          </p:nvSpPr>
          <p:spPr bwMode="auto">
            <a:xfrm>
              <a:off x="816" y="2424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/>
              <a:r>
                <a:rPr lang="en-US" sz="240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  <a:r>
                <a:rPr lang="en-US" sz="2400">
                  <a:latin typeface="Times New Roman" pitchFamily="18" charset="0"/>
                </a:rPr>
                <a:t>001</a:t>
              </a:r>
            </a:p>
          </p:txBody>
        </p:sp>
        <p:sp>
          <p:nvSpPr>
            <p:cNvPr id="1563685" name="AutoShape 37"/>
            <p:cNvSpPr>
              <a:spLocks noChangeArrowheads="1"/>
            </p:cNvSpPr>
            <p:nvPr/>
          </p:nvSpPr>
          <p:spPr bwMode="auto">
            <a:xfrm>
              <a:off x="816" y="28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/>
              <a:r>
                <a:rPr lang="en-US" sz="240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  <a:r>
                <a:rPr lang="en-US" sz="2400">
                  <a:latin typeface="Times New Roman" pitchFamily="18" charset="0"/>
                </a:rPr>
                <a:t>101</a:t>
              </a:r>
            </a:p>
          </p:txBody>
        </p:sp>
        <p:sp>
          <p:nvSpPr>
            <p:cNvPr id="1563686" name="AutoShape 38"/>
            <p:cNvSpPr>
              <a:spLocks noChangeArrowheads="1"/>
            </p:cNvSpPr>
            <p:nvPr/>
          </p:nvSpPr>
          <p:spPr bwMode="auto">
            <a:xfrm>
              <a:off x="816" y="336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/>
              <a:r>
                <a:rPr lang="en-US" sz="240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  <a:r>
                <a:rPr lang="en-US" sz="2400">
                  <a:latin typeface="Times New Roman" pitchFamily="18" charset="0"/>
                </a:rPr>
                <a:t>110</a:t>
              </a:r>
            </a:p>
          </p:txBody>
        </p:sp>
      </p:grpSp>
      <p:sp>
        <p:nvSpPr>
          <p:cNvPr id="1563687" name="AutoShape 39"/>
          <p:cNvSpPr>
            <a:spLocks noChangeArrowheads="1"/>
          </p:cNvSpPr>
          <p:nvPr/>
        </p:nvSpPr>
        <p:spPr bwMode="auto">
          <a:xfrm rot="-5400000">
            <a:off x="2057400" y="28575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FF0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eaVert" wrap="none" lIns="1828800" anchor="ctr"/>
          <a:lstStyle/>
          <a:p>
            <a:pPr algn="ctr" eaLnBrk="1" hangingPunct="1"/>
            <a:endParaRPr lang="en-US" sz="24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1563688" name="AutoShape 40"/>
          <p:cNvSpPr>
            <a:spLocks noChangeArrowheads="1"/>
          </p:cNvSpPr>
          <p:nvPr/>
        </p:nvSpPr>
        <p:spPr bwMode="auto">
          <a:xfrm rot="-5400000">
            <a:off x="3733800" y="28575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FF0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eaVert" wrap="none" lIns="1828800" anchor="ctr"/>
          <a:lstStyle/>
          <a:p>
            <a:pPr algn="ctr" eaLnBrk="1" hangingPunct="1"/>
            <a:endParaRPr lang="en-US" sz="24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1563689" name="AutoShape 41"/>
          <p:cNvSpPr>
            <a:spLocks noChangeArrowheads="1"/>
          </p:cNvSpPr>
          <p:nvPr/>
        </p:nvSpPr>
        <p:spPr bwMode="auto">
          <a:xfrm rot="-5400000">
            <a:off x="5410200" y="28575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FF0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eaVert" wrap="none" lIns="1828800" anchor="ctr"/>
          <a:lstStyle/>
          <a:p>
            <a:pPr algn="ctr" eaLnBrk="1" hangingPunct="1"/>
            <a:endParaRPr lang="en-US" sz="24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1563690" name="AutoShape 42"/>
          <p:cNvSpPr>
            <a:spLocks noChangeArrowheads="1"/>
          </p:cNvSpPr>
          <p:nvPr/>
        </p:nvSpPr>
        <p:spPr bwMode="auto">
          <a:xfrm rot="-5400000">
            <a:off x="7086600" y="28575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FF0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eaVert" wrap="none" lIns="1828800" anchor="ctr"/>
          <a:lstStyle/>
          <a:p>
            <a:pPr algn="ctr" eaLnBrk="1" hangingPunct="1"/>
            <a:endParaRPr lang="en-US" sz="2400">
              <a:solidFill>
                <a:schemeClr val="tx2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9808-B34A-495F-9506-E86994822FCA}" type="slidenum">
              <a:rPr lang="en-US"/>
              <a:pPr/>
              <a:t>64</a:t>
            </a:fld>
            <a:endParaRPr lang="en-US"/>
          </a:p>
        </p:txBody>
      </p:sp>
      <p:sp>
        <p:nvSpPr>
          <p:cNvPr id="157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49" y="152400"/>
            <a:ext cx="7810500" cy="985837"/>
          </a:xfrm>
        </p:spPr>
        <p:txBody>
          <a:bodyPr/>
          <a:lstStyle/>
          <a:p>
            <a:r>
              <a:rPr lang="en-US" sz="4000" dirty="0"/>
              <a:t>Summary of Sorting Algorithms</a:t>
            </a:r>
          </a:p>
        </p:txBody>
      </p:sp>
      <p:graphicFrame>
        <p:nvGraphicFramePr>
          <p:cNvPr id="1575972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300848"/>
              </p:ext>
            </p:extLst>
          </p:nvPr>
        </p:nvGraphicFramePr>
        <p:xfrm>
          <a:off x="253486" y="1019838"/>
          <a:ext cx="8814827" cy="5237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050" name="Worksheet" r:id="rId4" imgW="7067626" imgH="4200365" progId="Excel.Sheet.8">
                  <p:embed/>
                </p:oleObj>
              </mc:Choice>
              <mc:Fallback>
                <p:oleObj name="Worksheet" r:id="rId4" imgW="7067626" imgH="4200365" progId="Excel.Sheet.8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486" y="1019838"/>
                        <a:ext cx="8814827" cy="523752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76400"/>
            <a:ext cx="7772400" cy="1141412"/>
          </a:xfrm>
        </p:spPr>
        <p:txBody>
          <a:bodyPr/>
          <a:lstStyle/>
          <a:p>
            <a:r>
              <a:rPr lang="en-US" dirty="0"/>
              <a:t>Selection</a:t>
            </a:r>
          </a:p>
        </p:txBody>
      </p:sp>
      <p:pic>
        <p:nvPicPr>
          <p:cNvPr id="1399825" name="Picture 17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9529" y="2814499"/>
            <a:ext cx="4284942" cy="32095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D142-11F7-4FFF-B282-FC5526707E63}" type="slidenum">
              <a:rPr lang="en-US"/>
              <a:pPr/>
              <a:t>66</a:t>
            </a:fld>
            <a:endParaRPr lang="en-US"/>
          </a:p>
        </p:txBody>
      </p:sp>
      <p:sp>
        <p:nvSpPr>
          <p:cNvPr id="159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Order Statistics</a:t>
            </a:r>
            <a:endParaRPr lang="en-US" dirty="0"/>
          </a:p>
        </p:txBody>
      </p:sp>
      <p:sp>
        <p:nvSpPr>
          <p:cNvPr id="159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0647" y="1398494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There are some applications where one is interested in identifying a single element is terms of its </a:t>
            </a:r>
            <a:r>
              <a:rPr lang="en-US" dirty="0">
                <a:solidFill>
                  <a:srgbClr val="FFFF00"/>
                </a:solidFill>
              </a:rPr>
              <a:t>rank</a:t>
            </a:r>
            <a:r>
              <a:rPr lang="en-US" dirty="0"/>
              <a:t> relative to an ordering of the entire set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Finding minimums and maximums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Finding medians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Half the elements are smaller and half the elements are larger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Queries that ask for an element with a given rank are called </a:t>
            </a:r>
            <a:r>
              <a:rPr lang="en-US" dirty="0">
                <a:solidFill>
                  <a:srgbClr val="FFFF00"/>
                </a:solidFill>
              </a:rPr>
              <a:t>order statistics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614147"/>
            <a:ext cx="12192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475F-B863-4A1B-86BB-582F570A3D4B}" type="slidenum">
              <a:rPr lang="en-US"/>
              <a:pPr/>
              <a:t>67</a:t>
            </a:fld>
            <a:endParaRPr lang="en-US"/>
          </a:p>
        </p:txBody>
      </p:sp>
      <p:sp>
        <p:nvSpPr>
          <p:cNvPr id="140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Selection Problem</a:t>
            </a:r>
          </a:p>
        </p:txBody>
      </p:sp>
      <p:sp>
        <p:nvSpPr>
          <p:cNvPr id="140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934" y="1221581"/>
            <a:ext cx="7929562" cy="4414838"/>
          </a:xfrm>
        </p:spPr>
        <p:txBody>
          <a:bodyPr/>
          <a:lstStyle/>
          <a:p>
            <a:r>
              <a:rPr lang="en-US" sz="2800" dirty="0"/>
              <a:t>Selection process</a:t>
            </a:r>
          </a:p>
          <a:p>
            <a:pPr lvl="1"/>
            <a:r>
              <a:rPr lang="en-US" sz="2400" dirty="0"/>
              <a:t>Given an integer </a:t>
            </a:r>
            <a:r>
              <a:rPr lang="en-US" sz="2400" dirty="0">
                <a:solidFill>
                  <a:srgbClr val="FFFF00"/>
                </a:solidFill>
              </a:rPr>
              <a:t>k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FF00"/>
                </a:solidFill>
              </a:rPr>
              <a:t>n</a:t>
            </a:r>
            <a:r>
              <a:rPr lang="en-US" sz="2400" dirty="0"/>
              <a:t> elements 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, find the </a:t>
            </a:r>
            <a:r>
              <a:rPr lang="en-US" sz="2400" dirty="0" err="1">
                <a:solidFill>
                  <a:srgbClr val="FFFF00"/>
                </a:solidFill>
              </a:rPr>
              <a:t>k</a:t>
            </a:r>
            <a:r>
              <a:rPr lang="en-US" sz="2400" baseline="30000" dirty="0" err="1">
                <a:solidFill>
                  <a:srgbClr val="FFFF00"/>
                </a:solidFill>
              </a:rPr>
              <a:t>th</a:t>
            </a:r>
            <a:r>
              <a:rPr lang="en-US" sz="2400" dirty="0"/>
              <a:t> smallest element with a total ordered relation in an unordered set </a:t>
            </a:r>
          </a:p>
          <a:p>
            <a:r>
              <a:rPr lang="en-US" sz="2800" dirty="0"/>
              <a:t>Of course, one can sort the set in O(n log n) time and then index the </a:t>
            </a:r>
            <a:r>
              <a:rPr lang="en-US" sz="2800" dirty="0" err="1"/>
              <a:t>k</a:t>
            </a:r>
            <a:r>
              <a:rPr lang="en-US" sz="2800" baseline="30000" dirty="0" err="1"/>
              <a:t>th</a:t>
            </a:r>
            <a:r>
              <a:rPr lang="en-US" sz="2800" dirty="0"/>
              <a:t> element </a:t>
            </a:r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r>
              <a:rPr lang="en-US" sz="2800" dirty="0"/>
              <a:t>This problem can be solved faster </a:t>
            </a:r>
          </a:p>
        </p:txBody>
      </p:sp>
      <p:sp>
        <p:nvSpPr>
          <p:cNvPr id="1401860" name="AutoShape 4"/>
          <p:cNvSpPr>
            <a:spLocks noChangeArrowheads="1"/>
          </p:cNvSpPr>
          <p:nvPr/>
        </p:nvSpPr>
        <p:spPr bwMode="auto">
          <a:xfrm>
            <a:off x="2514600" y="4191000"/>
            <a:ext cx="4267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7  4  9  </a:t>
            </a:r>
            <a:r>
              <a:rPr lang="en-US" sz="2400" u="sng">
                <a:solidFill>
                  <a:srgbClr val="000000"/>
                </a:solidFill>
                <a:latin typeface="Tahoma" pitchFamily="34" charset="0"/>
              </a:rPr>
              <a:t>6</a:t>
            </a:r>
            <a:r>
              <a:rPr lang="en-US" sz="2400">
                <a:latin typeface="Tahoma" pitchFamily="34" charset="0"/>
              </a:rPr>
              <a:t>  2  </a:t>
            </a:r>
            <a:r>
              <a:rPr lang="en-US" sz="2400" b="1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sz="2400">
                <a:latin typeface="Tahoma" pitchFamily="34" charset="0"/>
              </a:rPr>
              <a:t>  </a:t>
            </a:r>
            <a:r>
              <a:rPr lang="en-US" sz="2400">
                <a:solidFill>
                  <a:schemeClr val="tx2"/>
                </a:solidFill>
                <a:latin typeface="Tahoma" pitchFamily="34" charset="0"/>
              </a:rPr>
              <a:t>2  4  </a:t>
            </a:r>
            <a:r>
              <a:rPr lang="en-US" sz="2400" u="sng">
                <a:solidFill>
                  <a:srgbClr val="000000"/>
                </a:solidFill>
                <a:latin typeface="Tahoma" pitchFamily="34" charset="0"/>
              </a:rPr>
              <a:t>6</a:t>
            </a:r>
            <a:r>
              <a:rPr lang="en-US" sz="2400">
                <a:solidFill>
                  <a:schemeClr val="tx2"/>
                </a:solidFill>
                <a:latin typeface="Tahoma" pitchFamily="34" charset="0"/>
              </a:rPr>
              <a:t>  7  9</a:t>
            </a:r>
          </a:p>
        </p:txBody>
      </p:sp>
      <p:sp>
        <p:nvSpPr>
          <p:cNvPr id="1401861" name="Text Box 5"/>
          <p:cNvSpPr txBox="1">
            <a:spLocks noChangeArrowheads="1"/>
          </p:cNvSpPr>
          <p:nvPr/>
        </p:nvSpPr>
        <p:spPr bwMode="auto">
          <a:xfrm>
            <a:off x="1536700" y="4191000"/>
            <a:ext cx="72548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k=3</a:t>
            </a:r>
          </a:p>
        </p:txBody>
      </p:sp>
      <p:pic>
        <p:nvPicPr>
          <p:cNvPr id="1401876" name="Picture 20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5001418"/>
            <a:ext cx="2225468" cy="14755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82CE-CDF1-405D-A33A-D44CCD6DACC1}" type="slidenum">
              <a:rPr lang="en-US"/>
              <a:pPr/>
              <a:t>68</a:t>
            </a:fld>
            <a:endParaRPr lang="en-US"/>
          </a:p>
        </p:txBody>
      </p:sp>
      <p:sp>
        <p:nvSpPr>
          <p:cNvPr id="159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Prune-and-Search</a:t>
            </a:r>
          </a:p>
        </p:txBody>
      </p:sp>
      <p:sp>
        <p:nvSpPr>
          <p:cNvPr id="159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765" y="1371600"/>
            <a:ext cx="8229600" cy="4495800"/>
          </a:xfrm>
        </p:spPr>
        <p:txBody>
          <a:bodyPr/>
          <a:lstStyle/>
          <a:p>
            <a:r>
              <a:rPr lang="en-US" dirty="0"/>
              <a:t>This problem can be solved in O(n) time for any value of </a:t>
            </a:r>
            <a:r>
              <a:rPr lang="en-US" b="1" i="1" dirty="0">
                <a:solidFill>
                  <a:srgbClr val="FFFF00"/>
                </a:solidFill>
              </a:rPr>
              <a:t>k</a:t>
            </a:r>
            <a:r>
              <a:rPr lang="en-US" dirty="0"/>
              <a:t> using a design pattern called </a:t>
            </a:r>
            <a:r>
              <a:rPr lang="en-US" dirty="0">
                <a:solidFill>
                  <a:srgbClr val="FFFF00"/>
                </a:solidFill>
              </a:rPr>
              <a:t>prune-and-search</a:t>
            </a:r>
            <a:r>
              <a:rPr lang="en-US" dirty="0"/>
              <a:t> or </a:t>
            </a:r>
            <a:r>
              <a:rPr lang="en-US" dirty="0">
                <a:solidFill>
                  <a:srgbClr val="FFFF00"/>
                </a:solidFill>
              </a:rPr>
              <a:t>decrease-and conquer</a:t>
            </a:r>
          </a:p>
          <a:p>
            <a:pPr lvl="1"/>
            <a:r>
              <a:rPr lang="en-US" dirty="0"/>
              <a:t>Prune away a portion of the </a:t>
            </a:r>
            <a:r>
              <a:rPr lang="en-US" dirty="0">
                <a:solidFill>
                  <a:srgbClr val="FFFF00"/>
                </a:solidFill>
              </a:rPr>
              <a:t>n</a:t>
            </a:r>
            <a:r>
              <a:rPr lang="en-US" dirty="0"/>
              <a:t> objects </a:t>
            </a:r>
          </a:p>
          <a:p>
            <a:pPr lvl="2"/>
            <a:r>
              <a:rPr lang="en-US" dirty="0"/>
              <a:t>Then recursively solve the smaller problem</a:t>
            </a:r>
          </a:p>
          <a:p>
            <a:pPr lvl="2"/>
            <a:r>
              <a:rPr lang="en-US" dirty="0"/>
              <a:t>Finally use the brute force method</a:t>
            </a:r>
          </a:p>
          <a:p>
            <a:pPr lvl="1"/>
            <a:r>
              <a:rPr lang="en-US" dirty="0"/>
              <a:t>The binary search method is an example of </a:t>
            </a:r>
            <a:r>
              <a:rPr lang="en-US" dirty="0">
                <a:solidFill>
                  <a:srgbClr val="FFFF00"/>
                </a:solidFill>
              </a:rPr>
              <a:t>prune-and-search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312" y="5630334"/>
            <a:ext cx="1995488" cy="1013582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3C0A-A406-4739-A902-2A5ACFE1EFD6}" type="slidenum">
              <a:rPr lang="en-US"/>
              <a:pPr/>
              <a:t>69</a:t>
            </a:fld>
            <a:endParaRPr lang="en-US"/>
          </a:p>
        </p:txBody>
      </p:sp>
      <p:sp>
        <p:nvSpPr>
          <p:cNvPr id="140393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Quick-Select (1)</a:t>
            </a:r>
          </a:p>
        </p:txBody>
      </p:sp>
      <p:sp>
        <p:nvSpPr>
          <p:cNvPr id="1403931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457200" y="1394791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FF00"/>
                </a:solidFill>
              </a:rPr>
              <a:t>Quick-select </a:t>
            </a:r>
            <a:r>
              <a:rPr lang="en-US" sz="2800" dirty="0"/>
              <a:t>is a randomized selection algorithm based on the prune-and-search paradigm to find the </a:t>
            </a:r>
            <a:r>
              <a:rPr lang="en-US" sz="2800" dirty="0" err="1">
                <a:solidFill>
                  <a:srgbClr val="FFFF00"/>
                </a:solidFill>
              </a:rPr>
              <a:t>k</a:t>
            </a:r>
            <a:r>
              <a:rPr lang="en-US" sz="2800" baseline="30000" dirty="0" err="1">
                <a:solidFill>
                  <a:srgbClr val="FFFF00"/>
                </a:solidFill>
              </a:rPr>
              <a:t>th</a:t>
            </a:r>
            <a:r>
              <a:rPr lang="en-US" sz="2800" baseline="30000" dirty="0"/>
              <a:t>  </a:t>
            </a:r>
            <a:r>
              <a:rPr lang="en-US" sz="2800" dirty="0"/>
              <a:t>smallest element in an unordered sequence of n elements where a total order relation is defined	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+mn-ea"/>
                <a:cs typeface="+mn-cs"/>
              </a:rPr>
              <a:t>Runs in O(n) expected time</a:t>
            </a:r>
          </a:p>
          <a:p>
            <a:pPr lvl="2">
              <a:lnSpc>
                <a:spcPct val="90000"/>
              </a:lnSpc>
            </a:pPr>
            <a:r>
              <a:rPr lang="en-US" sz="2800" dirty="0">
                <a:ea typeface="+mn-ea"/>
                <a:cs typeface="+mn-cs"/>
              </a:rPr>
              <a:t>Average case is O(n)</a:t>
            </a:r>
          </a:p>
          <a:p>
            <a:pPr lvl="2">
              <a:lnSpc>
                <a:spcPct val="90000"/>
              </a:lnSpc>
            </a:pPr>
            <a:r>
              <a:rPr lang="en-US" sz="2800" dirty="0">
                <a:ea typeface="+mn-ea"/>
                <a:cs typeface="+mn-cs"/>
              </a:rPr>
              <a:t>O(n</a:t>
            </a:r>
            <a:r>
              <a:rPr lang="en-US" sz="2800" baseline="30000" dirty="0">
                <a:ea typeface="+mn-ea"/>
                <a:cs typeface="+mn-cs"/>
              </a:rPr>
              <a:t>2</a:t>
            </a:r>
            <a:r>
              <a:rPr lang="en-US" sz="2800" dirty="0">
                <a:ea typeface="+mn-ea"/>
                <a:cs typeface="+mn-cs"/>
              </a:rPr>
              <a:t>) in the worst case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5124450"/>
            <a:ext cx="2886075" cy="1581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7B3B-6C72-4706-AC0E-6BD239E99244}" type="slidenum">
              <a:rPr lang="en-US"/>
              <a:pPr/>
              <a:t>7</a:t>
            </a:fld>
            <a:endParaRPr lang="en-US"/>
          </a:p>
        </p:txBody>
      </p:sp>
      <p:sp>
        <p:nvSpPr>
          <p:cNvPr id="13404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Divide-and-Conquer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438400"/>
            <a:ext cx="4394202" cy="18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190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3C0A-A406-4739-A902-2A5ACFE1EFD6}" type="slidenum">
              <a:rPr lang="en-US"/>
              <a:pPr/>
              <a:t>70</a:t>
            </a:fld>
            <a:endParaRPr lang="en-US"/>
          </a:p>
        </p:txBody>
      </p:sp>
      <p:sp>
        <p:nvSpPr>
          <p:cNvPr id="140393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Quick-Select (2)</a:t>
            </a:r>
          </a:p>
        </p:txBody>
      </p:sp>
      <p:sp>
        <p:nvSpPr>
          <p:cNvPr id="1403931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457200" y="1381539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Given an unordered set of n elements and </a:t>
            </a:r>
            <a:r>
              <a:rPr lang="en-US" dirty="0">
                <a:solidFill>
                  <a:srgbClr val="FFFF00"/>
                </a:solidFill>
              </a:rPr>
              <a:t>k</a:t>
            </a:r>
            <a:r>
              <a:rPr lang="en-US" dirty="0"/>
              <a:t> between 1 and n inclusive, the quick select algorithm is similar to the quick sort algorithm</a:t>
            </a:r>
          </a:p>
        </p:txBody>
      </p:sp>
      <p:pic>
        <p:nvPicPr>
          <p:cNvPr id="1742849" name="Picture 1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962" y="3429000"/>
            <a:ext cx="4030838" cy="25912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3C0A-A406-4739-A902-2A5ACFE1EFD6}" type="slidenum">
              <a:rPr lang="en-US"/>
              <a:pPr/>
              <a:t>71</a:t>
            </a:fld>
            <a:endParaRPr lang="en-US"/>
          </a:p>
        </p:txBody>
      </p:sp>
      <p:sp>
        <p:nvSpPr>
          <p:cNvPr id="140393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Quick-Select (3)</a:t>
            </a:r>
          </a:p>
        </p:txBody>
      </p:sp>
      <p:sp>
        <p:nvSpPr>
          <p:cNvPr id="1403931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FF00"/>
                </a:solidFill>
              </a:rPr>
              <a:t>Prune: </a:t>
            </a:r>
            <a:r>
              <a:rPr lang="en-US" sz="2800" dirty="0"/>
              <a:t>pick a random element x (called the pivot) and partition S into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 elements less than x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 elements equal x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 elements greater than x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FF00"/>
                </a:solidFill>
              </a:rPr>
              <a:t>Search: </a:t>
            </a:r>
            <a:r>
              <a:rPr lang="en-US" sz="2800" dirty="0"/>
              <a:t>depending on </a:t>
            </a:r>
            <a:r>
              <a:rPr lang="en-US" sz="2800" b="1" i="1" dirty="0">
                <a:solidFill>
                  <a:srgbClr val="FFFF00"/>
                </a:solidFill>
              </a:rPr>
              <a:t>k</a:t>
            </a:r>
            <a:r>
              <a:rPr lang="en-US" sz="2800" dirty="0"/>
              <a:t>, either answer is in E, or either L or G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Prune again if necessary (if not in 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180" y="4369652"/>
            <a:ext cx="2105025" cy="197167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3C0A-A406-4739-A902-2A5ACFE1EFD6}" type="slidenum">
              <a:rPr lang="en-US"/>
              <a:pPr/>
              <a:t>72</a:t>
            </a:fld>
            <a:endParaRPr lang="en-US"/>
          </a:p>
        </p:txBody>
      </p:sp>
      <p:sp>
        <p:nvSpPr>
          <p:cNvPr id="140393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Quick-Select  </a:t>
            </a:r>
          </a:p>
        </p:txBody>
      </p:sp>
      <p:pic>
        <p:nvPicPr>
          <p:cNvPr id="1717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5290" y="1219200"/>
            <a:ext cx="7666494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B36E8-1C3A-4A37-811F-FC242325C986}" type="slidenum">
              <a:rPr lang="en-US"/>
              <a:pPr/>
              <a:t>73</a:t>
            </a:fld>
            <a:endParaRPr lang="en-US"/>
          </a:p>
        </p:txBody>
      </p:sp>
      <p:sp>
        <p:nvSpPr>
          <p:cNvPr id="159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Quick-Select - 4</a:t>
            </a:r>
          </a:p>
        </p:txBody>
      </p:sp>
      <p:sp>
        <p:nvSpPr>
          <p:cNvPr id="1598468" name="Rectangle 4"/>
          <p:cNvSpPr>
            <a:spLocks noChangeArrowheads="1"/>
          </p:cNvSpPr>
          <p:nvPr/>
        </p:nvSpPr>
        <p:spPr bwMode="auto">
          <a:xfrm>
            <a:off x="2971800" y="11779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8469" name="Rectangle 5"/>
          <p:cNvSpPr>
            <a:spLocks noChangeArrowheads="1"/>
          </p:cNvSpPr>
          <p:nvPr/>
        </p:nvSpPr>
        <p:spPr bwMode="auto">
          <a:xfrm>
            <a:off x="3378200" y="1781175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8470" name="Rectangle 6"/>
          <p:cNvSpPr>
            <a:spLocks noChangeArrowheads="1"/>
          </p:cNvSpPr>
          <p:nvPr/>
        </p:nvSpPr>
        <p:spPr bwMode="auto">
          <a:xfrm>
            <a:off x="4191000" y="1952625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8471" name="Rectangle 7"/>
          <p:cNvSpPr>
            <a:spLocks noChangeArrowheads="1"/>
          </p:cNvSpPr>
          <p:nvPr/>
        </p:nvSpPr>
        <p:spPr bwMode="auto">
          <a:xfrm>
            <a:off x="4597400" y="160972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x</a:t>
            </a:r>
          </a:p>
        </p:txBody>
      </p:sp>
      <p:sp>
        <p:nvSpPr>
          <p:cNvPr id="1598472" name="Rectangle 8"/>
          <p:cNvSpPr>
            <a:spLocks noChangeArrowheads="1"/>
          </p:cNvSpPr>
          <p:nvPr/>
        </p:nvSpPr>
        <p:spPr bwMode="auto">
          <a:xfrm>
            <a:off x="5003800" y="12668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8473" name="Rectangle 9"/>
          <p:cNvSpPr>
            <a:spLocks noChangeArrowheads="1"/>
          </p:cNvSpPr>
          <p:nvPr/>
        </p:nvSpPr>
        <p:spPr bwMode="auto">
          <a:xfrm>
            <a:off x="5410200" y="1895475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8474" name="Rectangle 10"/>
          <p:cNvSpPr>
            <a:spLocks noChangeArrowheads="1"/>
          </p:cNvSpPr>
          <p:nvPr/>
        </p:nvSpPr>
        <p:spPr bwMode="auto">
          <a:xfrm>
            <a:off x="3784600" y="14382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8475" name="Rectangle 11"/>
          <p:cNvSpPr>
            <a:spLocks noChangeArrowheads="1"/>
          </p:cNvSpPr>
          <p:nvPr/>
        </p:nvSpPr>
        <p:spPr bwMode="auto">
          <a:xfrm>
            <a:off x="5105400" y="26384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8476" name="Rectangle 12"/>
          <p:cNvSpPr>
            <a:spLocks noChangeArrowheads="1"/>
          </p:cNvSpPr>
          <p:nvPr/>
        </p:nvSpPr>
        <p:spPr bwMode="auto">
          <a:xfrm>
            <a:off x="5943600" y="27273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8477" name="Rectangle 13"/>
          <p:cNvSpPr>
            <a:spLocks noChangeArrowheads="1"/>
          </p:cNvSpPr>
          <p:nvPr/>
        </p:nvSpPr>
        <p:spPr bwMode="auto">
          <a:xfrm>
            <a:off x="5524500" y="28987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98478" name="Group 14"/>
          <p:cNvGrpSpPr>
            <a:grpSpLocks/>
          </p:cNvGrpSpPr>
          <p:nvPr/>
        </p:nvGrpSpPr>
        <p:grpSpPr bwMode="auto">
          <a:xfrm>
            <a:off x="2673350" y="3248025"/>
            <a:ext cx="1054100" cy="457200"/>
            <a:chOff x="3320" y="2304"/>
            <a:chExt cx="664" cy="384"/>
          </a:xfrm>
        </p:grpSpPr>
        <p:sp>
          <p:nvSpPr>
            <p:cNvPr id="1598479" name="Rectangle 15"/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8480" name="Rectangle 16"/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8481" name="Rectangle 17"/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98482" name="Rectangle 18"/>
          <p:cNvSpPr>
            <a:spLocks noChangeArrowheads="1"/>
          </p:cNvSpPr>
          <p:nvPr/>
        </p:nvSpPr>
        <p:spPr bwMode="auto">
          <a:xfrm>
            <a:off x="4305300" y="307657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x</a:t>
            </a:r>
          </a:p>
        </p:txBody>
      </p:sp>
      <p:sp>
        <p:nvSpPr>
          <p:cNvPr id="1598483" name="AutoShape 19"/>
          <p:cNvSpPr>
            <a:spLocks/>
          </p:cNvSpPr>
          <p:nvPr/>
        </p:nvSpPr>
        <p:spPr bwMode="auto">
          <a:xfrm rot="-5400000">
            <a:off x="3048000" y="32289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tIns="0" rIns="548640" bIns="0"/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L</a:t>
            </a:r>
          </a:p>
        </p:txBody>
      </p:sp>
      <p:sp>
        <p:nvSpPr>
          <p:cNvPr id="1598484" name="AutoShape 20"/>
          <p:cNvSpPr>
            <a:spLocks/>
          </p:cNvSpPr>
          <p:nvPr/>
        </p:nvSpPr>
        <p:spPr bwMode="auto">
          <a:xfrm rot="-5400000">
            <a:off x="5486400" y="32289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tIns="0" rIns="548640" bIns="0"/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G</a:t>
            </a:r>
          </a:p>
        </p:txBody>
      </p:sp>
      <p:sp>
        <p:nvSpPr>
          <p:cNvPr id="1598485" name="AutoShape 21"/>
          <p:cNvSpPr>
            <a:spLocks/>
          </p:cNvSpPr>
          <p:nvPr/>
        </p:nvSpPr>
        <p:spPr bwMode="auto">
          <a:xfrm rot="-5400000">
            <a:off x="4267200" y="3533775"/>
            <a:ext cx="304800" cy="609600"/>
          </a:xfrm>
          <a:prstGeom prst="leftBrace">
            <a:avLst>
              <a:gd name="adj1" fmla="val 1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tIns="0" rIns="548640" bIns="0"/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E</a:t>
            </a:r>
          </a:p>
        </p:txBody>
      </p:sp>
      <p:sp>
        <p:nvSpPr>
          <p:cNvPr id="1598486" name="Text Box 22"/>
          <p:cNvSpPr txBox="1">
            <a:spLocks noChangeArrowheads="1"/>
          </p:cNvSpPr>
          <p:nvPr/>
        </p:nvSpPr>
        <p:spPr bwMode="auto">
          <a:xfrm>
            <a:off x="2743199" y="4298305"/>
            <a:ext cx="1162051" cy="461665"/>
          </a:xfrm>
          <a:prstGeom prst="rect">
            <a:avLst/>
          </a:prstGeom>
          <a:solidFill>
            <a:srgbClr val="FF0000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en-US" sz="2400" b="1" i="1" dirty="0">
                <a:latin typeface="Times New Roman" pitchFamily="18" charset="0"/>
              </a:rPr>
              <a:t>k </a:t>
            </a:r>
            <a:r>
              <a:rPr lang="en-US" sz="2400" u="sng" dirty="0">
                <a:latin typeface="Times New Roman" pitchFamily="18" charset="0"/>
              </a:rPr>
              <a:t>&lt;</a:t>
            </a:r>
            <a:r>
              <a:rPr lang="en-US" sz="2400" dirty="0">
                <a:latin typeface="Times New Roman" pitchFamily="18" charset="0"/>
              </a:rPr>
              <a:t> |</a:t>
            </a:r>
            <a:r>
              <a:rPr lang="en-US" sz="2400" b="1" i="1" dirty="0">
                <a:latin typeface="Times New Roman" pitchFamily="18" charset="0"/>
              </a:rPr>
              <a:t>L</a:t>
            </a:r>
            <a:r>
              <a:rPr lang="en-US" sz="2400" dirty="0">
                <a:latin typeface="Times New Roman" pitchFamily="18" charset="0"/>
              </a:rPr>
              <a:t>|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1598489" name="Line 25"/>
          <p:cNvSpPr>
            <a:spLocks noChangeShapeType="1"/>
          </p:cNvSpPr>
          <p:nvPr/>
        </p:nvSpPr>
        <p:spPr bwMode="auto">
          <a:xfrm flipV="1">
            <a:off x="4419600" y="4419600"/>
            <a:ext cx="0" cy="976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8491" name="Text Box 27"/>
          <p:cNvSpPr txBox="1">
            <a:spLocks noChangeArrowheads="1"/>
          </p:cNvSpPr>
          <p:nvPr/>
        </p:nvSpPr>
        <p:spPr bwMode="auto">
          <a:xfrm>
            <a:off x="5638800" y="5410200"/>
            <a:ext cx="3200400" cy="646331"/>
          </a:xfrm>
          <a:prstGeom prst="rect">
            <a:avLst/>
          </a:prstGeom>
          <a:solidFill>
            <a:srgbClr val="000000"/>
          </a:solidFill>
          <a:ln w="38100">
            <a:solidFill>
              <a:srgbClr val="EF012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FFFF00"/>
                </a:solidFill>
              </a:rPr>
              <a:t>Prune L or G depending on k (then recur)</a:t>
            </a:r>
          </a:p>
        </p:txBody>
      </p:sp>
      <p:sp>
        <p:nvSpPr>
          <p:cNvPr id="1598492" name="Text Box 28"/>
          <p:cNvSpPr txBox="1">
            <a:spLocks noChangeArrowheads="1"/>
          </p:cNvSpPr>
          <p:nvPr/>
        </p:nvSpPr>
        <p:spPr bwMode="auto">
          <a:xfrm>
            <a:off x="3280843" y="5395938"/>
            <a:ext cx="2154757" cy="830997"/>
          </a:xfrm>
          <a:prstGeom prst="rect">
            <a:avLst/>
          </a:prstGeom>
          <a:solidFill>
            <a:srgbClr val="FF0000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defPPr>
              <a:defRPr lang="en-US"/>
            </a:defPPr>
            <a:lvl1pPr algn="ctr" eaLnBrk="1" hangingPunct="1">
              <a:defRPr sz="2400" b="1" i="1">
                <a:latin typeface="Times New Roman" pitchFamily="18" charset="0"/>
              </a:defRPr>
            </a:lvl1pPr>
          </a:lstStyle>
          <a:p>
            <a:r>
              <a:rPr lang="en-US" dirty="0"/>
              <a:t>|L| &lt; k &lt; |L|+|E|</a:t>
            </a:r>
          </a:p>
          <a:p>
            <a:r>
              <a:rPr lang="en-US" dirty="0"/>
              <a:t>(done)</a:t>
            </a:r>
          </a:p>
        </p:txBody>
      </p:sp>
      <p:sp>
        <p:nvSpPr>
          <p:cNvPr id="1598493" name="Text Box 29"/>
          <p:cNvSpPr txBox="1">
            <a:spLocks noChangeArrowheads="1"/>
          </p:cNvSpPr>
          <p:nvPr/>
        </p:nvSpPr>
        <p:spPr bwMode="auto">
          <a:xfrm>
            <a:off x="4933950" y="4449763"/>
            <a:ext cx="2079625" cy="822325"/>
          </a:xfrm>
          <a:prstGeom prst="rect">
            <a:avLst/>
          </a:prstGeom>
          <a:solidFill>
            <a:srgbClr val="FF0000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400" b="1" i="1" dirty="0">
                <a:latin typeface="Times New Roman" pitchFamily="18" charset="0"/>
              </a:rPr>
              <a:t>k </a:t>
            </a:r>
            <a:r>
              <a:rPr lang="en-US" sz="2400" dirty="0">
                <a:latin typeface="Times New Roman" pitchFamily="18" charset="0"/>
              </a:rPr>
              <a:t>&gt; |</a:t>
            </a:r>
            <a:r>
              <a:rPr lang="en-US" sz="2400" b="1" i="1" dirty="0">
                <a:latin typeface="Times New Roman" pitchFamily="18" charset="0"/>
              </a:rPr>
              <a:t>L</a:t>
            </a:r>
            <a:r>
              <a:rPr lang="en-US" sz="2400" dirty="0">
                <a:latin typeface="Times New Roman" pitchFamily="18" charset="0"/>
              </a:rPr>
              <a:t>|+|</a:t>
            </a:r>
            <a:r>
              <a:rPr lang="en-US" sz="2400" b="1" i="1" dirty="0">
                <a:latin typeface="Times New Roman" pitchFamily="18" charset="0"/>
              </a:rPr>
              <a:t>E|</a:t>
            </a:r>
          </a:p>
          <a:p>
            <a:pPr algn="ctr" eaLnBrk="1" hangingPunct="1"/>
            <a:r>
              <a:rPr lang="en-US" sz="2400" b="1" i="1" dirty="0">
                <a:latin typeface="Times New Roman" pitchFamily="18" charset="0"/>
              </a:rPr>
              <a:t>k’ = k - |L| - |E|</a:t>
            </a:r>
            <a:endParaRPr lang="en-US" sz="2400" dirty="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Selection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EA2B9E-9A52-4055-AB8D-ADA67BCC5B95}" type="slidenum">
              <a:rPr lang="en-US"/>
              <a:pPr/>
              <a:t>74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Quick-Select Visualization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47700" y="1295400"/>
            <a:ext cx="7848600" cy="1981200"/>
          </a:xfrm>
        </p:spPr>
        <p:txBody>
          <a:bodyPr/>
          <a:lstStyle/>
          <a:p>
            <a:pPr eaLnBrk="1" hangingPunct="1"/>
            <a:r>
              <a:rPr lang="en-US" sz="2800" dirty="0"/>
              <a:t>An execution of quick-select can be visualized by a recursion path</a:t>
            </a:r>
          </a:p>
          <a:p>
            <a:pPr lvl="1" eaLnBrk="1" hangingPunct="1"/>
            <a:r>
              <a:rPr lang="en-US" sz="2400" dirty="0"/>
              <a:t>Each node represents a recursive call of quick-select, and stores k and the remaining sequence</a:t>
            </a:r>
          </a:p>
        </p:txBody>
      </p:sp>
      <p:sp>
        <p:nvSpPr>
          <p:cNvPr id="8198" name="AutoShape 4"/>
          <p:cNvSpPr>
            <a:spLocks noChangeArrowheads="1"/>
          </p:cNvSpPr>
          <p:nvPr/>
        </p:nvSpPr>
        <p:spPr bwMode="auto">
          <a:xfrm>
            <a:off x="2273300" y="3124200"/>
            <a:ext cx="45085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rgbClr val="FFFF00"/>
                </a:solidFill>
              </a:rPr>
              <a:t>k=5</a:t>
            </a:r>
            <a:r>
              <a:rPr lang="en-US" dirty="0"/>
              <a:t>, S=(7  4  9  </a:t>
            </a:r>
            <a:r>
              <a:rPr lang="en-US" u="sng" dirty="0">
                <a:solidFill>
                  <a:srgbClr val="000000"/>
                </a:solidFill>
              </a:rPr>
              <a:t>3</a:t>
            </a:r>
            <a:r>
              <a:rPr lang="en-US" dirty="0"/>
              <a:t>  2  6  5  1  8)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4000500" y="5867400"/>
            <a:ext cx="1028700" cy="3810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5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200" name="AutoShape 12"/>
          <p:cNvCxnSpPr>
            <a:cxnSpLocks noChangeShapeType="1"/>
            <a:stCxn id="8204" idx="0"/>
            <a:endCxn id="8198" idx="2"/>
          </p:cNvCxnSpPr>
          <p:nvPr/>
        </p:nvCxnSpPr>
        <p:spPr bwMode="auto">
          <a:xfrm flipH="1" flipV="1">
            <a:off x="4527550" y="3514725"/>
            <a:ext cx="6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1" name="AutoShape 13"/>
          <p:cNvCxnSpPr>
            <a:cxnSpLocks noChangeShapeType="1"/>
            <a:stCxn id="8199" idx="0"/>
            <a:endCxn id="8206" idx="2"/>
          </p:cNvCxnSpPr>
          <p:nvPr/>
        </p:nvCxnSpPr>
        <p:spPr bwMode="auto">
          <a:xfrm flipV="1">
            <a:off x="4514850" y="5572125"/>
            <a:ext cx="190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2" name="AutoShape 15"/>
          <p:cNvCxnSpPr>
            <a:cxnSpLocks noChangeShapeType="1"/>
            <a:stCxn id="8204" idx="2"/>
            <a:endCxn id="8205" idx="0"/>
          </p:cNvCxnSpPr>
          <p:nvPr/>
        </p:nvCxnSpPr>
        <p:spPr bwMode="auto">
          <a:xfrm>
            <a:off x="4533900" y="42005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3" name="AutoShape 16"/>
          <p:cNvCxnSpPr>
            <a:cxnSpLocks noChangeShapeType="1"/>
            <a:stCxn id="8205" idx="2"/>
            <a:endCxn id="8206" idx="0"/>
          </p:cNvCxnSpPr>
          <p:nvPr/>
        </p:nvCxnSpPr>
        <p:spPr bwMode="auto">
          <a:xfrm>
            <a:off x="4533900" y="48863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04" name="AutoShape 17"/>
          <p:cNvSpPr>
            <a:spLocks noChangeArrowheads="1"/>
          </p:cNvSpPr>
          <p:nvPr/>
        </p:nvSpPr>
        <p:spPr bwMode="auto">
          <a:xfrm>
            <a:off x="2667000" y="3810000"/>
            <a:ext cx="3733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rgbClr val="FFFF00"/>
                </a:solidFill>
              </a:rPr>
              <a:t>k=2</a:t>
            </a:r>
            <a:r>
              <a:rPr lang="en-US" dirty="0"/>
              <a:t>, S=(7  4  9  6  5  </a:t>
            </a:r>
            <a:r>
              <a:rPr lang="en-US" u="sng" dirty="0">
                <a:solidFill>
                  <a:srgbClr val="000000"/>
                </a:solidFill>
              </a:rPr>
              <a:t>8</a:t>
            </a:r>
            <a:r>
              <a:rPr lang="en-US" dirty="0"/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205" name="AutoShape 18"/>
          <p:cNvSpPr>
            <a:spLocks noChangeArrowheads="1"/>
          </p:cNvSpPr>
          <p:nvPr/>
        </p:nvSpPr>
        <p:spPr bwMode="auto">
          <a:xfrm>
            <a:off x="3048000" y="4495800"/>
            <a:ext cx="2971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rgbClr val="FFFF00"/>
                </a:solidFill>
              </a:rPr>
              <a:t>k=2</a:t>
            </a:r>
            <a:r>
              <a:rPr lang="en-US" dirty="0"/>
              <a:t>, S=(7  </a:t>
            </a:r>
            <a:r>
              <a:rPr lang="en-US" u="sng" dirty="0">
                <a:solidFill>
                  <a:srgbClr val="000000"/>
                </a:solidFill>
              </a:rPr>
              <a:t>4</a:t>
            </a:r>
            <a:r>
              <a:rPr lang="en-US" dirty="0"/>
              <a:t>   6  5)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206" name="AutoShape 19"/>
          <p:cNvSpPr>
            <a:spLocks noChangeArrowheads="1"/>
          </p:cNvSpPr>
          <p:nvPr/>
        </p:nvSpPr>
        <p:spPr bwMode="auto">
          <a:xfrm>
            <a:off x="3352800" y="5181600"/>
            <a:ext cx="2362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rgbClr val="FFFF00"/>
                </a:solidFill>
              </a:rPr>
              <a:t>k=1</a:t>
            </a:r>
            <a:r>
              <a:rPr lang="en-US" dirty="0"/>
              <a:t>, S=(7  6  </a:t>
            </a:r>
            <a:r>
              <a:rPr lang="en-US" u="sng" dirty="0">
                <a:solidFill>
                  <a:srgbClr val="000000"/>
                </a:solidFill>
              </a:rPr>
              <a:t>5</a:t>
            </a:r>
            <a:r>
              <a:rPr lang="en-US" dirty="0"/>
              <a:t>)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Selection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CB8E43-5DD8-41C0-BC5A-6B30D61A1538}" type="slidenum">
              <a:rPr lang="en-US"/>
              <a:pPr/>
              <a:t>75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Expected Running Time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33425" y="1600200"/>
            <a:ext cx="8029575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/>
              <a:t>Consider a recursive call of quick-select on a sequence of size </a:t>
            </a:r>
            <a:r>
              <a:rPr lang="en-US" sz="2000" b="1" i="1">
                <a:latin typeface="Times New Roman" pitchFamily="18" charset="0"/>
              </a:rPr>
              <a:t>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solidFill>
                  <a:schemeClr val="tx2"/>
                </a:solidFill>
              </a:rPr>
              <a:t>Good call</a:t>
            </a:r>
            <a:r>
              <a:rPr lang="en-US" sz="1800"/>
              <a:t>: the sizes of </a:t>
            </a:r>
            <a:r>
              <a:rPr lang="en-US" sz="1800" b="1" i="1">
                <a:latin typeface="Times New Roman" pitchFamily="18" charset="0"/>
              </a:rPr>
              <a:t>L</a:t>
            </a:r>
            <a:r>
              <a:rPr lang="en-US" sz="1800"/>
              <a:t> and </a:t>
            </a:r>
            <a:r>
              <a:rPr lang="en-US" sz="1800" b="1" i="1">
                <a:latin typeface="Times New Roman" pitchFamily="18" charset="0"/>
              </a:rPr>
              <a:t>G</a:t>
            </a:r>
            <a:r>
              <a:rPr lang="en-US" sz="1800"/>
              <a:t> are each less than </a:t>
            </a:r>
            <a:r>
              <a:rPr lang="en-US" sz="1800">
                <a:latin typeface="Times New Roman" pitchFamily="18" charset="0"/>
              </a:rPr>
              <a:t>3</a:t>
            </a:r>
            <a:r>
              <a:rPr lang="en-US" sz="1800" b="1" i="1">
                <a:latin typeface="Times New Roman" pitchFamily="18" charset="0"/>
              </a:rPr>
              <a:t>s</a:t>
            </a:r>
            <a:r>
              <a:rPr lang="en-US" sz="1800">
                <a:latin typeface="Symbol" pitchFamily="18" charset="2"/>
              </a:rPr>
              <a:t>/</a:t>
            </a:r>
            <a:r>
              <a:rPr lang="en-US" sz="1800">
                <a:latin typeface="Times New Roman" pitchFamily="18" charset="0"/>
              </a:rPr>
              <a:t>4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solidFill>
                  <a:schemeClr val="tx2"/>
                </a:solidFill>
              </a:rPr>
              <a:t>Bad call</a:t>
            </a:r>
            <a:r>
              <a:rPr lang="en-US" sz="1800"/>
              <a:t>: one of </a:t>
            </a:r>
            <a:r>
              <a:rPr lang="en-US" sz="1800" b="1" i="1">
                <a:latin typeface="Times New Roman" pitchFamily="18" charset="0"/>
              </a:rPr>
              <a:t>L</a:t>
            </a:r>
            <a:r>
              <a:rPr lang="en-US" sz="1800"/>
              <a:t> and </a:t>
            </a:r>
            <a:r>
              <a:rPr lang="en-US" sz="1800" b="1" i="1">
                <a:latin typeface="Times New Roman" pitchFamily="18" charset="0"/>
              </a:rPr>
              <a:t>G</a:t>
            </a:r>
            <a:r>
              <a:rPr lang="en-US" sz="1800"/>
              <a:t> has size greater than </a:t>
            </a:r>
            <a:r>
              <a:rPr lang="en-US" sz="1800">
                <a:latin typeface="Times New Roman" pitchFamily="18" charset="0"/>
              </a:rPr>
              <a:t>3</a:t>
            </a:r>
            <a:r>
              <a:rPr lang="en-US" sz="1800" b="1" i="1">
                <a:latin typeface="Times New Roman" pitchFamily="18" charset="0"/>
              </a:rPr>
              <a:t>s</a:t>
            </a:r>
            <a:r>
              <a:rPr lang="en-US" sz="1800">
                <a:latin typeface="Symbol" pitchFamily="18" charset="2"/>
              </a:rPr>
              <a:t>/</a:t>
            </a:r>
            <a:r>
              <a:rPr lang="en-US" sz="1800"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90000"/>
              </a:lnSpc>
            </a:pPr>
            <a:endParaRPr lang="en-US" sz="2000"/>
          </a:p>
          <a:p>
            <a:pPr eaLnBrk="1" hangingPunct="1">
              <a:lnSpc>
                <a:spcPct val="90000"/>
              </a:lnSpc>
            </a:pPr>
            <a:endParaRPr lang="en-US" sz="2000"/>
          </a:p>
          <a:p>
            <a:pPr eaLnBrk="1" hangingPunct="1">
              <a:lnSpc>
                <a:spcPct val="90000"/>
              </a:lnSpc>
            </a:pPr>
            <a:endParaRPr lang="en-US" sz="2000"/>
          </a:p>
          <a:p>
            <a:pPr eaLnBrk="1" hangingPunct="1">
              <a:lnSpc>
                <a:spcPct val="90000"/>
              </a:lnSpc>
            </a:pPr>
            <a:endParaRPr lang="en-US" sz="2000"/>
          </a:p>
          <a:p>
            <a:pPr eaLnBrk="1" hangingPunct="1">
              <a:lnSpc>
                <a:spcPct val="90000"/>
              </a:lnSpc>
            </a:pPr>
            <a:endParaRPr lang="en-US" sz="2000"/>
          </a:p>
          <a:p>
            <a:pPr eaLnBrk="1" hangingPunct="1">
              <a:lnSpc>
                <a:spcPct val="90000"/>
              </a:lnSpc>
            </a:pPr>
            <a:r>
              <a:rPr lang="en-US" sz="2000"/>
              <a:t>A call is </a:t>
            </a:r>
            <a:r>
              <a:rPr lang="en-US" sz="2000">
                <a:solidFill>
                  <a:schemeClr val="tx2"/>
                </a:solidFill>
              </a:rPr>
              <a:t>good</a:t>
            </a:r>
            <a:r>
              <a:rPr lang="en-US" sz="2000"/>
              <a:t> with probability </a:t>
            </a:r>
            <a:r>
              <a:rPr lang="en-US" sz="2000">
                <a:latin typeface="Times New Roman" pitchFamily="18" charset="0"/>
              </a:rPr>
              <a:t>1</a:t>
            </a:r>
            <a:r>
              <a:rPr lang="en-US" sz="2000">
                <a:latin typeface="Symbol" pitchFamily="18" charset="2"/>
              </a:rPr>
              <a:t>/</a:t>
            </a:r>
            <a:r>
              <a:rPr lang="en-US" sz="2000">
                <a:latin typeface="Times New Roman" pitchFamily="18" charset="0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1/2 of the possible pivots cause good calls:</a:t>
            </a:r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3390900" y="3286125"/>
            <a:ext cx="1257300" cy="225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7  9  7</a:t>
            </a:r>
            <a:r>
              <a:rPr lang="en-US" sz="1200">
                <a:solidFill>
                  <a:schemeClr val="accent1"/>
                </a:solidFill>
              </a:rPr>
              <a:t>  1  </a:t>
            </a:r>
            <a:r>
              <a:rPr lang="en-US" sz="12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200">
                <a:solidFill>
                  <a:schemeClr val="accent1"/>
                </a:solidFill>
              </a:rPr>
              <a:t>  1</a:t>
            </a:r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1744663" y="2743200"/>
            <a:ext cx="2392362" cy="2270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7  2  9  4 3  7  </a:t>
            </a:r>
            <a:r>
              <a:rPr lang="en-US" sz="1200" u="sng">
                <a:solidFill>
                  <a:srgbClr val="000000"/>
                </a:solidFill>
              </a:rPr>
              <a:t>6</a:t>
            </a:r>
            <a:r>
              <a:rPr lang="en-US" sz="1200"/>
              <a:t>  1</a:t>
            </a:r>
            <a:r>
              <a:rPr lang="en-US" sz="1200">
                <a:solidFill>
                  <a:schemeClr val="accent1"/>
                </a:solidFill>
              </a:rPr>
              <a:t> 9</a:t>
            </a:r>
          </a:p>
        </p:txBody>
      </p:sp>
      <p:cxnSp>
        <p:nvCxnSpPr>
          <p:cNvPr id="9224" name="AutoShape 8"/>
          <p:cNvCxnSpPr>
            <a:cxnSpLocks noChangeShapeType="1"/>
            <a:stCxn id="9226" idx="0"/>
            <a:endCxn id="9223" idx="2"/>
          </p:cNvCxnSpPr>
          <p:nvPr/>
        </p:nvCxnSpPr>
        <p:spPr bwMode="auto">
          <a:xfrm flipV="1">
            <a:off x="1852613" y="2974975"/>
            <a:ext cx="1087437" cy="306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25" name="AutoShape 9"/>
          <p:cNvCxnSpPr>
            <a:cxnSpLocks noChangeShapeType="1"/>
            <a:stCxn id="9222" idx="0"/>
            <a:endCxn id="9223" idx="2"/>
          </p:cNvCxnSpPr>
          <p:nvPr/>
        </p:nvCxnSpPr>
        <p:spPr bwMode="auto">
          <a:xfrm flipH="1" flipV="1">
            <a:off x="2941638" y="2979738"/>
            <a:ext cx="1077912" cy="296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226" name="AutoShape 10"/>
          <p:cNvSpPr>
            <a:spLocks noChangeArrowheads="1"/>
          </p:cNvSpPr>
          <p:nvPr/>
        </p:nvSpPr>
        <p:spPr bwMode="auto">
          <a:xfrm>
            <a:off x="1223963" y="3286125"/>
            <a:ext cx="1257300" cy="225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1200"/>
              <a:t>2  4  3  1 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3576638" y="3025775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H="1">
            <a:off x="2006600" y="3025775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AutoShape 14"/>
          <p:cNvSpPr>
            <a:spLocks noChangeArrowheads="1"/>
          </p:cNvSpPr>
          <p:nvPr/>
        </p:nvSpPr>
        <p:spPr bwMode="auto">
          <a:xfrm>
            <a:off x="7153275" y="3267075"/>
            <a:ext cx="1304925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7 2 9 4 3 7 6</a:t>
            </a:r>
          </a:p>
        </p:txBody>
      </p:sp>
      <p:sp>
        <p:nvSpPr>
          <p:cNvPr id="9230" name="AutoShape 15"/>
          <p:cNvSpPr>
            <a:spLocks noChangeArrowheads="1"/>
          </p:cNvSpPr>
          <p:nvPr/>
        </p:nvSpPr>
        <p:spPr bwMode="auto">
          <a:xfrm>
            <a:off x="5351463" y="3267075"/>
            <a:ext cx="360362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1</a:t>
            </a:r>
          </a:p>
        </p:txBody>
      </p:sp>
      <p:sp>
        <p:nvSpPr>
          <p:cNvPr id="9231" name="AutoShape 16"/>
          <p:cNvSpPr>
            <a:spLocks noChangeArrowheads="1"/>
          </p:cNvSpPr>
          <p:nvPr/>
        </p:nvSpPr>
        <p:spPr bwMode="auto">
          <a:xfrm>
            <a:off x="5443538" y="2743200"/>
            <a:ext cx="24828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7  </a:t>
            </a:r>
            <a:r>
              <a:rPr lang="en-US" sz="1200" u="sng">
                <a:solidFill>
                  <a:srgbClr val="000000"/>
                </a:solidFill>
              </a:rPr>
              <a:t>2 </a:t>
            </a:r>
            <a:r>
              <a:rPr lang="en-US" sz="1200"/>
              <a:t> 9  4 3  7  6  1</a:t>
            </a:r>
            <a:endParaRPr lang="en-US" sz="1200" b="1">
              <a:solidFill>
                <a:schemeClr val="accent1"/>
              </a:solidFill>
              <a:sym typeface="Symbol" pitchFamily="18" charset="2"/>
            </a:endParaRPr>
          </a:p>
        </p:txBody>
      </p:sp>
      <p:cxnSp>
        <p:nvCxnSpPr>
          <p:cNvPr id="9232" name="AutoShape 17"/>
          <p:cNvCxnSpPr>
            <a:cxnSpLocks noChangeShapeType="1"/>
            <a:stCxn id="9230" idx="0"/>
            <a:endCxn id="9231" idx="2"/>
          </p:cNvCxnSpPr>
          <p:nvPr/>
        </p:nvCxnSpPr>
        <p:spPr bwMode="auto">
          <a:xfrm flipV="1">
            <a:off x="5532438" y="2962275"/>
            <a:ext cx="115252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3" name="AutoShape 18"/>
          <p:cNvCxnSpPr>
            <a:cxnSpLocks noChangeShapeType="1"/>
            <a:stCxn id="9229" idx="0"/>
            <a:endCxn id="9231" idx="2"/>
          </p:cNvCxnSpPr>
          <p:nvPr/>
        </p:nvCxnSpPr>
        <p:spPr bwMode="auto">
          <a:xfrm flipH="1" flipV="1">
            <a:off x="6684963" y="2962275"/>
            <a:ext cx="112077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9234" name="Line 19"/>
          <p:cNvSpPr>
            <a:spLocks noChangeShapeType="1"/>
          </p:cNvSpPr>
          <p:nvPr/>
        </p:nvSpPr>
        <p:spPr bwMode="auto">
          <a:xfrm>
            <a:off x="7435850" y="3048000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20"/>
          <p:cNvSpPr>
            <a:spLocks noChangeShapeType="1"/>
          </p:cNvSpPr>
          <p:nvPr/>
        </p:nvSpPr>
        <p:spPr bwMode="auto">
          <a:xfrm flipH="1">
            <a:off x="5759450" y="3003550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Text Box 21"/>
          <p:cNvSpPr txBox="1">
            <a:spLocks noChangeArrowheads="1"/>
          </p:cNvSpPr>
          <p:nvPr/>
        </p:nvSpPr>
        <p:spPr bwMode="auto">
          <a:xfrm>
            <a:off x="2209800" y="3657600"/>
            <a:ext cx="124142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800" b="1"/>
              <a:t>Good call</a:t>
            </a:r>
          </a:p>
        </p:txBody>
      </p:sp>
      <p:sp>
        <p:nvSpPr>
          <p:cNvPr id="9237" name="Text Box 22"/>
          <p:cNvSpPr txBox="1">
            <a:spLocks noChangeArrowheads="1"/>
          </p:cNvSpPr>
          <p:nvPr/>
        </p:nvSpPr>
        <p:spPr bwMode="auto">
          <a:xfrm>
            <a:off x="6096000" y="3657600"/>
            <a:ext cx="108267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800" b="1"/>
              <a:t>Bad call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819400" y="4953000"/>
            <a:ext cx="4343400" cy="381000"/>
            <a:chOff x="1776" y="3264"/>
            <a:chExt cx="2736" cy="240"/>
          </a:xfrm>
        </p:grpSpPr>
        <p:sp>
          <p:nvSpPr>
            <p:cNvPr id="9312" name="AutoShape 25"/>
            <p:cNvSpPr>
              <a:spLocks noChangeArrowheads="1"/>
            </p:cNvSpPr>
            <p:nvPr/>
          </p:nvSpPr>
          <p:spPr bwMode="auto">
            <a:xfrm>
              <a:off x="3600" y="3264"/>
              <a:ext cx="912" cy="24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90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3" name="AutoShape 24"/>
            <p:cNvSpPr>
              <a:spLocks noChangeArrowheads="1"/>
            </p:cNvSpPr>
            <p:nvPr/>
          </p:nvSpPr>
          <p:spPr bwMode="auto">
            <a:xfrm>
              <a:off x="1776" y="3264"/>
              <a:ext cx="624" cy="24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90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4" name="Rectangle 26"/>
            <p:cNvSpPr>
              <a:spLocks noChangeArrowheads="1"/>
            </p:cNvSpPr>
            <p:nvPr/>
          </p:nvSpPr>
          <p:spPr bwMode="auto">
            <a:xfrm>
              <a:off x="2352" y="3264"/>
              <a:ext cx="1296" cy="240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5" name="AutoShape 23"/>
            <p:cNvSpPr>
              <a:spLocks noChangeArrowheads="1"/>
            </p:cNvSpPr>
            <p:nvPr/>
          </p:nvSpPr>
          <p:spPr bwMode="auto">
            <a:xfrm>
              <a:off x="1776" y="3264"/>
              <a:ext cx="2736" cy="24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1 2 3 4 5 6 7 8 9 10 11 12 13 14 15 16</a:t>
              </a:r>
              <a:endParaRPr lang="en-US" sz="1800">
                <a:solidFill>
                  <a:schemeClr val="accent1"/>
                </a:solidFill>
              </a:endParaRPr>
            </a:p>
          </p:txBody>
        </p:sp>
      </p:grpSp>
      <p:sp>
        <p:nvSpPr>
          <p:cNvPr id="9239" name="Text Box 28"/>
          <p:cNvSpPr txBox="1">
            <a:spLocks noChangeArrowheads="1"/>
          </p:cNvSpPr>
          <p:nvPr/>
        </p:nvSpPr>
        <p:spPr bwMode="auto">
          <a:xfrm>
            <a:off x="3963988" y="5638800"/>
            <a:ext cx="154622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800" b="1"/>
              <a:t>Good pivots</a:t>
            </a:r>
          </a:p>
        </p:txBody>
      </p:sp>
      <p:sp>
        <p:nvSpPr>
          <p:cNvPr id="9240" name="Text Box 29"/>
          <p:cNvSpPr txBox="1">
            <a:spLocks noChangeArrowheads="1"/>
          </p:cNvSpPr>
          <p:nvPr/>
        </p:nvSpPr>
        <p:spPr bwMode="auto">
          <a:xfrm>
            <a:off x="2438400" y="5638800"/>
            <a:ext cx="138747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800" b="1"/>
              <a:t>Bad pivots</a:t>
            </a:r>
          </a:p>
        </p:txBody>
      </p:sp>
      <p:sp>
        <p:nvSpPr>
          <p:cNvPr id="9241" name="Text Box 30"/>
          <p:cNvSpPr txBox="1">
            <a:spLocks noChangeArrowheads="1"/>
          </p:cNvSpPr>
          <p:nvPr/>
        </p:nvSpPr>
        <p:spPr bwMode="auto">
          <a:xfrm>
            <a:off x="5775325" y="5638800"/>
            <a:ext cx="138747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800" b="1"/>
              <a:t>Bad pivots</a:t>
            </a:r>
          </a:p>
        </p:txBody>
      </p:sp>
      <p:sp>
        <p:nvSpPr>
          <p:cNvPr id="9242" name="AutoShape 31"/>
          <p:cNvSpPr>
            <a:spLocks/>
          </p:cNvSpPr>
          <p:nvPr/>
        </p:nvSpPr>
        <p:spPr bwMode="auto">
          <a:xfrm rot="-5400000">
            <a:off x="4610100" y="4533900"/>
            <a:ext cx="228600" cy="1981200"/>
          </a:xfrm>
          <a:prstGeom prst="leftBrace">
            <a:avLst>
              <a:gd name="adj1" fmla="val 72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AutoShape 32"/>
          <p:cNvSpPr>
            <a:spLocks/>
          </p:cNvSpPr>
          <p:nvPr/>
        </p:nvSpPr>
        <p:spPr bwMode="auto">
          <a:xfrm rot="-5400000">
            <a:off x="3124200" y="51054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AutoShape 33"/>
          <p:cNvSpPr>
            <a:spLocks/>
          </p:cNvSpPr>
          <p:nvPr/>
        </p:nvSpPr>
        <p:spPr bwMode="auto">
          <a:xfrm rot="-5400000">
            <a:off x="6400800" y="4876800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 rot="1768510">
            <a:off x="7421142" y="4454270"/>
            <a:ext cx="1309809" cy="764098"/>
            <a:chOff x="4080" y="675"/>
            <a:chExt cx="1116" cy="554"/>
          </a:xfrm>
        </p:grpSpPr>
        <p:sp>
          <p:nvSpPr>
            <p:cNvPr id="9246" name="Freeform 35"/>
            <p:cNvSpPr>
              <a:spLocks/>
            </p:cNvSpPr>
            <p:nvPr/>
          </p:nvSpPr>
          <p:spPr bwMode="auto">
            <a:xfrm>
              <a:off x="4080" y="720"/>
              <a:ext cx="578" cy="466"/>
            </a:xfrm>
            <a:custGeom>
              <a:avLst/>
              <a:gdLst>
                <a:gd name="T0" fmla="*/ 401 w 1156"/>
                <a:gd name="T1" fmla="*/ 17 h 932"/>
                <a:gd name="T2" fmla="*/ 434 w 1156"/>
                <a:gd name="T3" fmla="*/ 42 h 932"/>
                <a:gd name="T4" fmla="*/ 467 w 1156"/>
                <a:gd name="T5" fmla="*/ 68 h 932"/>
                <a:gd name="T6" fmla="*/ 500 w 1156"/>
                <a:gd name="T7" fmla="*/ 96 h 932"/>
                <a:gd name="T8" fmla="*/ 532 w 1156"/>
                <a:gd name="T9" fmla="*/ 124 h 932"/>
                <a:gd name="T10" fmla="*/ 555 w 1156"/>
                <a:gd name="T11" fmla="*/ 145 h 932"/>
                <a:gd name="T12" fmla="*/ 559 w 1156"/>
                <a:gd name="T13" fmla="*/ 150 h 932"/>
                <a:gd name="T14" fmla="*/ 575 w 1156"/>
                <a:gd name="T15" fmla="*/ 191 h 932"/>
                <a:gd name="T16" fmla="*/ 562 w 1156"/>
                <a:gd name="T17" fmla="*/ 238 h 932"/>
                <a:gd name="T18" fmla="*/ 536 w 1156"/>
                <a:gd name="T19" fmla="*/ 312 h 932"/>
                <a:gd name="T20" fmla="*/ 505 w 1156"/>
                <a:gd name="T21" fmla="*/ 383 h 932"/>
                <a:gd name="T22" fmla="*/ 492 w 1156"/>
                <a:gd name="T23" fmla="*/ 409 h 932"/>
                <a:gd name="T24" fmla="*/ 488 w 1156"/>
                <a:gd name="T25" fmla="*/ 418 h 932"/>
                <a:gd name="T26" fmla="*/ 480 w 1156"/>
                <a:gd name="T27" fmla="*/ 433 h 932"/>
                <a:gd name="T28" fmla="*/ 472 w 1156"/>
                <a:gd name="T29" fmla="*/ 448 h 932"/>
                <a:gd name="T30" fmla="*/ 463 w 1156"/>
                <a:gd name="T31" fmla="*/ 456 h 932"/>
                <a:gd name="T32" fmla="*/ 455 w 1156"/>
                <a:gd name="T33" fmla="*/ 457 h 932"/>
                <a:gd name="T34" fmla="*/ 447 w 1156"/>
                <a:gd name="T35" fmla="*/ 458 h 932"/>
                <a:gd name="T36" fmla="*/ 440 w 1156"/>
                <a:gd name="T37" fmla="*/ 459 h 932"/>
                <a:gd name="T38" fmla="*/ 433 w 1156"/>
                <a:gd name="T39" fmla="*/ 460 h 932"/>
                <a:gd name="T40" fmla="*/ 429 w 1156"/>
                <a:gd name="T41" fmla="*/ 461 h 932"/>
                <a:gd name="T42" fmla="*/ 419 w 1156"/>
                <a:gd name="T43" fmla="*/ 461 h 932"/>
                <a:gd name="T44" fmla="*/ 395 w 1156"/>
                <a:gd name="T45" fmla="*/ 462 h 932"/>
                <a:gd name="T46" fmla="*/ 364 w 1156"/>
                <a:gd name="T47" fmla="*/ 465 h 932"/>
                <a:gd name="T48" fmla="*/ 335 w 1156"/>
                <a:gd name="T49" fmla="*/ 466 h 932"/>
                <a:gd name="T50" fmla="*/ 306 w 1156"/>
                <a:gd name="T51" fmla="*/ 466 h 932"/>
                <a:gd name="T52" fmla="*/ 276 w 1156"/>
                <a:gd name="T53" fmla="*/ 466 h 932"/>
                <a:gd name="T54" fmla="*/ 245 w 1156"/>
                <a:gd name="T55" fmla="*/ 466 h 932"/>
                <a:gd name="T56" fmla="*/ 214 w 1156"/>
                <a:gd name="T57" fmla="*/ 464 h 932"/>
                <a:gd name="T58" fmla="*/ 183 w 1156"/>
                <a:gd name="T59" fmla="*/ 461 h 932"/>
                <a:gd name="T60" fmla="*/ 170 w 1156"/>
                <a:gd name="T61" fmla="*/ 460 h 932"/>
                <a:gd name="T62" fmla="*/ 154 w 1156"/>
                <a:gd name="T63" fmla="*/ 452 h 932"/>
                <a:gd name="T64" fmla="*/ 122 w 1156"/>
                <a:gd name="T65" fmla="*/ 426 h 932"/>
                <a:gd name="T66" fmla="*/ 90 w 1156"/>
                <a:gd name="T67" fmla="*/ 400 h 932"/>
                <a:gd name="T68" fmla="*/ 58 w 1156"/>
                <a:gd name="T69" fmla="*/ 374 h 932"/>
                <a:gd name="T70" fmla="*/ 29 w 1156"/>
                <a:gd name="T71" fmla="*/ 346 h 932"/>
                <a:gd name="T72" fmla="*/ 0 w 1156"/>
                <a:gd name="T73" fmla="*/ 317 h 932"/>
                <a:gd name="T74" fmla="*/ 10 w 1156"/>
                <a:gd name="T75" fmla="*/ 267 h 932"/>
                <a:gd name="T76" fmla="*/ 26 w 1156"/>
                <a:gd name="T77" fmla="*/ 220 h 932"/>
                <a:gd name="T78" fmla="*/ 44 w 1156"/>
                <a:gd name="T79" fmla="*/ 166 h 932"/>
                <a:gd name="T80" fmla="*/ 69 w 1156"/>
                <a:gd name="T81" fmla="*/ 104 h 932"/>
                <a:gd name="T82" fmla="*/ 98 w 1156"/>
                <a:gd name="T83" fmla="*/ 44 h 932"/>
                <a:gd name="T84" fmla="*/ 112 w 1156"/>
                <a:gd name="T85" fmla="*/ 21 h 932"/>
                <a:gd name="T86" fmla="*/ 119 w 1156"/>
                <a:gd name="T87" fmla="*/ 20 h 932"/>
                <a:gd name="T88" fmla="*/ 125 w 1156"/>
                <a:gd name="T89" fmla="*/ 17 h 932"/>
                <a:gd name="T90" fmla="*/ 147 w 1156"/>
                <a:gd name="T91" fmla="*/ 15 h 932"/>
                <a:gd name="T92" fmla="*/ 169 w 1156"/>
                <a:gd name="T93" fmla="*/ 14 h 932"/>
                <a:gd name="T94" fmla="*/ 191 w 1156"/>
                <a:gd name="T95" fmla="*/ 12 h 932"/>
                <a:gd name="T96" fmla="*/ 212 w 1156"/>
                <a:gd name="T97" fmla="*/ 10 h 932"/>
                <a:gd name="T98" fmla="*/ 234 w 1156"/>
                <a:gd name="T99" fmla="*/ 8 h 932"/>
                <a:gd name="T100" fmla="*/ 257 w 1156"/>
                <a:gd name="T101" fmla="*/ 6 h 932"/>
                <a:gd name="T102" fmla="*/ 278 w 1156"/>
                <a:gd name="T103" fmla="*/ 5 h 932"/>
                <a:gd name="T104" fmla="*/ 300 w 1156"/>
                <a:gd name="T105" fmla="*/ 4 h 932"/>
                <a:gd name="T106" fmla="*/ 322 w 1156"/>
                <a:gd name="T107" fmla="*/ 2 h 932"/>
                <a:gd name="T108" fmla="*/ 345 w 1156"/>
                <a:gd name="T109" fmla="*/ 1 h 932"/>
                <a:gd name="T110" fmla="*/ 378 w 1156"/>
                <a:gd name="T111" fmla="*/ 1 h 93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56"/>
                <a:gd name="T169" fmla="*/ 0 h 932"/>
                <a:gd name="T170" fmla="*/ 1156 w 1156"/>
                <a:gd name="T171" fmla="*/ 932 h 93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56" h="932">
                  <a:moveTo>
                    <a:pt x="757" y="2"/>
                  </a:moveTo>
                  <a:lnTo>
                    <a:pt x="779" y="17"/>
                  </a:lnTo>
                  <a:lnTo>
                    <a:pt x="802" y="33"/>
                  </a:lnTo>
                  <a:lnTo>
                    <a:pt x="824" y="49"/>
                  </a:lnTo>
                  <a:lnTo>
                    <a:pt x="847" y="65"/>
                  </a:lnTo>
                  <a:lnTo>
                    <a:pt x="868" y="83"/>
                  </a:lnTo>
                  <a:lnTo>
                    <a:pt x="892" y="100"/>
                  </a:lnTo>
                  <a:lnTo>
                    <a:pt x="913" y="118"/>
                  </a:lnTo>
                  <a:lnTo>
                    <a:pt x="935" y="135"/>
                  </a:lnTo>
                  <a:lnTo>
                    <a:pt x="957" y="154"/>
                  </a:lnTo>
                  <a:lnTo>
                    <a:pt x="979" y="172"/>
                  </a:lnTo>
                  <a:lnTo>
                    <a:pt x="1001" y="192"/>
                  </a:lnTo>
                  <a:lnTo>
                    <a:pt x="1022" y="210"/>
                  </a:lnTo>
                  <a:lnTo>
                    <a:pt x="1044" y="229"/>
                  </a:lnTo>
                  <a:lnTo>
                    <a:pt x="1064" y="248"/>
                  </a:lnTo>
                  <a:lnTo>
                    <a:pt x="1085" y="267"/>
                  </a:lnTo>
                  <a:lnTo>
                    <a:pt x="1106" y="286"/>
                  </a:lnTo>
                  <a:lnTo>
                    <a:pt x="1109" y="289"/>
                  </a:lnTo>
                  <a:lnTo>
                    <a:pt x="1113" y="292"/>
                  </a:lnTo>
                  <a:lnTo>
                    <a:pt x="1115" y="296"/>
                  </a:lnTo>
                  <a:lnTo>
                    <a:pt x="1118" y="299"/>
                  </a:lnTo>
                  <a:lnTo>
                    <a:pt x="1156" y="338"/>
                  </a:lnTo>
                  <a:lnTo>
                    <a:pt x="1154" y="360"/>
                  </a:lnTo>
                  <a:lnTo>
                    <a:pt x="1150" y="382"/>
                  </a:lnTo>
                  <a:lnTo>
                    <a:pt x="1144" y="404"/>
                  </a:lnTo>
                  <a:lnTo>
                    <a:pt x="1139" y="426"/>
                  </a:lnTo>
                  <a:lnTo>
                    <a:pt x="1124" y="476"/>
                  </a:lnTo>
                  <a:lnTo>
                    <a:pt x="1108" y="526"/>
                  </a:lnTo>
                  <a:lnTo>
                    <a:pt x="1090" y="574"/>
                  </a:lnTo>
                  <a:lnTo>
                    <a:pt x="1071" y="623"/>
                  </a:lnTo>
                  <a:lnTo>
                    <a:pt x="1052" y="671"/>
                  </a:lnTo>
                  <a:lnTo>
                    <a:pt x="1031" y="718"/>
                  </a:lnTo>
                  <a:lnTo>
                    <a:pt x="1010" y="765"/>
                  </a:lnTo>
                  <a:lnTo>
                    <a:pt x="988" y="813"/>
                  </a:lnTo>
                  <a:lnTo>
                    <a:pt x="986" y="815"/>
                  </a:lnTo>
                  <a:lnTo>
                    <a:pt x="985" y="818"/>
                  </a:lnTo>
                  <a:lnTo>
                    <a:pt x="984" y="822"/>
                  </a:lnTo>
                  <a:lnTo>
                    <a:pt x="983" y="825"/>
                  </a:lnTo>
                  <a:lnTo>
                    <a:pt x="977" y="836"/>
                  </a:lnTo>
                  <a:lnTo>
                    <a:pt x="972" y="846"/>
                  </a:lnTo>
                  <a:lnTo>
                    <a:pt x="966" y="856"/>
                  </a:lnTo>
                  <a:lnTo>
                    <a:pt x="961" y="866"/>
                  </a:lnTo>
                  <a:lnTo>
                    <a:pt x="956" y="876"/>
                  </a:lnTo>
                  <a:lnTo>
                    <a:pt x="950" y="886"/>
                  </a:lnTo>
                  <a:lnTo>
                    <a:pt x="944" y="896"/>
                  </a:lnTo>
                  <a:lnTo>
                    <a:pt x="939" y="906"/>
                  </a:lnTo>
                  <a:lnTo>
                    <a:pt x="933" y="909"/>
                  </a:lnTo>
                  <a:lnTo>
                    <a:pt x="927" y="911"/>
                  </a:lnTo>
                  <a:lnTo>
                    <a:pt x="921" y="913"/>
                  </a:lnTo>
                  <a:lnTo>
                    <a:pt x="917" y="914"/>
                  </a:lnTo>
                  <a:lnTo>
                    <a:pt x="911" y="914"/>
                  </a:lnTo>
                  <a:lnTo>
                    <a:pt x="905" y="914"/>
                  </a:lnTo>
                  <a:lnTo>
                    <a:pt x="900" y="915"/>
                  </a:lnTo>
                  <a:lnTo>
                    <a:pt x="894" y="915"/>
                  </a:lnTo>
                  <a:lnTo>
                    <a:pt x="889" y="916"/>
                  </a:lnTo>
                  <a:lnTo>
                    <a:pt x="886" y="917"/>
                  </a:lnTo>
                  <a:lnTo>
                    <a:pt x="880" y="917"/>
                  </a:lnTo>
                  <a:lnTo>
                    <a:pt x="875" y="917"/>
                  </a:lnTo>
                  <a:lnTo>
                    <a:pt x="871" y="917"/>
                  </a:lnTo>
                  <a:lnTo>
                    <a:pt x="866" y="919"/>
                  </a:lnTo>
                  <a:lnTo>
                    <a:pt x="863" y="919"/>
                  </a:lnTo>
                  <a:lnTo>
                    <a:pt x="859" y="919"/>
                  </a:lnTo>
                  <a:lnTo>
                    <a:pt x="859" y="921"/>
                  </a:lnTo>
                  <a:lnTo>
                    <a:pt x="852" y="920"/>
                  </a:lnTo>
                  <a:lnTo>
                    <a:pt x="845" y="921"/>
                  </a:lnTo>
                  <a:lnTo>
                    <a:pt x="839" y="921"/>
                  </a:lnTo>
                  <a:lnTo>
                    <a:pt x="832" y="921"/>
                  </a:lnTo>
                  <a:lnTo>
                    <a:pt x="811" y="923"/>
                  </a:lnTo>
                  <a:lnTo>
                    <a:pt x="790" y="924"/>
                  </a:lnTo>
                  <a:lnTo>
                    <a:pt x="769" y="926"/>
                  </a:lnTo>
                  <a:lnTo>
                    <a:pt x="749" y="927"/>
                  </a:lnTo>
                  <a:lnTo>
                    <a:pt x="729" y="929"/>
                  </a:lnTo>
                  <a:lnTo>
                    <a:pt x="710" y="929"/>
                  </a:lnTo>
                  <a:lnTo>
                    <a:pt x="690" y="930"/>
                  </a:lnTo>
                  <a:lnTo>
                    <a:pt x="670" y="931"/>
                  </a:lnTo>
                  <a:lnTo>
                    <a:pt x="651" y="931"/>
                  </a:lnTo>
                  <a:lnTo>
                    <a:pt x="631" y="932"/>
                  </a:lnTo>
                  <a:lnTo>
                    <a:pt x="612" y="932"/>
                  </a:lnTo>
                  <a:lnTo>
                    <a:pt x="592" y="932"/>
                  </a:lnTo>
                  <a:lnTo>
                    <a:pt x="572" y="932"/>
                  </a:lnTo>
                  <a:lnTo>
                    <a:pt x="552" y="932"/>
                  </a:lnTo>
                  <a:lnTo>
                    <a:pt x="531" y="932"/>
                  </a:lnTo>
                  <a:lnTo>
                    <a:pt x="510" y="932"/>
                  </a:lnTo>
                  <a:lnTo>
                    <a:pt x="490" y="931"/>
                  </a:lnTo>
                  <a:lnTo>
                    <a:pt x="469" y="930"/>
                  </a:lnTo>
                  <a:lnTo>
                    <a:pt x="449" y="928"/>
                  </a:lnTo>
                  <a:lnTo>
                    <a:pt x="428" y="927"/>
                  </a:lnTo>
                  <a:lnTo>
                    <a:pt x="408" y="924"/>
                  </a:lnTo>
                  <a:lnTo>
                    <a:pt x="387" y="922"/>
                  </a:lnTo>
                  <a:lnTo>
                    <a:pt x="366" y="921"/>
                  </a:lnTo>
                  <a:lnTo>
                    <a:pt x="347" y="919"/>
                  </a:lnTo>
                  <a:lnTo>
                    <a:pt x="343" y="922"/>
                  </a:lnTo>
                  <a:lnTo>
                    <a:pt x="340" y="920"/>
                  </a:lnTo>
                  <a:lnTo>
                    <a:pt x="335" y="919"/>
                  </a:lnTo>
                  <a:lnTo>
                    <a:pt x="331" y="919"/>
                  </a:lnTo>
                  <a:lnTo>
                    <a:pt x="309" y="903"/>
                  </a:lnTo>
                  <a:lnTo>
                    <a:pt x="288" y="885"/>
                  </a:lnTo>
                  <a:lnTo>
                    <a:pt x="266" y="869"/>
                  </a:lnTo>
                  <a:lnTo>
                    <a:pt x="244" y="852"/>
                  </a:lnTo>
                  <a:lnTo>
                    <a:pt x="223" y="835"/>
                  </a:lnTo>
                  <a:lnTo>
                    <a:pt x="202" y="817"/>
                  </a:lnTo>
                  <a:lnTo>
                    <a:pt x="181" y="800"/>
                  </a:lnTo>
                  <a:lnTo>
                    <a:pt x="159" y="783"/>
                  </a:lnTo>
                  <a:lnTo>
                    <a:pt x="138" y="764"/>
                  </a:lnTo>
                  <a:lnTo>
                    <a:pt x="117" y="747"/>
                  </a:lnTo>
                  <a:lnTo>
                    <a:pt x="97" y="729"/>
                  </a:lnTo>
                  <a:lnTo>
                    <a:pt x="77" y="710"/>
                  </a:lnTo>
                  <a:lnTo>
                    <a:pt x="58" y="692"/>
                  </a:lnTo>
                  <a:lnTo>
                    <a:pt x="38" y="672"/>
                  </a:lnTo>
                  <a:lnTo>
                    <a:pt x="18" y="654"/>
                  </a:lnTo>
                  <a:lnTo>
                    <a:pt x="0" y="634"/>
                  </a:lnTo>
                  <a:lnTo>
                    <a:pt x="5" y="600"/>
                  </a:lnTo>
                  <a:lnTo>
                    <a:pt x="12" y="567"/>
                  </a:lnTo>
                  <a:lnTo>
                    <a:pt x="21" y="534"/>
                  </a:lnTo>
                  <a:lnTo>
                    <a:pt x="30" y="503"/>
                  </a:lnTo>
                  <a:lnTo>
                    <a:pt x="40" y="471"/>
                  </a:lnTo>
                  <a:lnTo>
                    <a:pt x="52" y="440"/>
                  </a:lnTo>
                  <a:lnTo>
                    <a:pt x="62" y="407"/>
                  </a:lnTo>
                  <a:lnTo>
                    <a:pt x="73" y="375"/>
                  </a:lnTo>
                  <a:lnTo>
                    <a:pt x="88" y="332"/>
                  </a:lnTo>
                  <a:lnTo>
                    <a:pt x="104" y="291"/>
                  </a:lnTo>
                  <a:lnTo>
                    <a:pt x="121" y="250"/>
                  </a:lnTo>
                  <a:lnTo>
                    <a:pt x="138" y="208"/>
                  </a:lnTo>
                  <a:lnTo>
                    <a:pt x="157" y="168"/>
                  </a:lnTo>
                  <a:lnTo>
                    <a:pt x="176" y="127"/>
                  </a:lnTo>
                  <a:lnTo>
                    <a:pt x="196" y="87"/>
                  </a:lnTo>
                  <a:lnTo>
                    <a:pt x="217" y="48"/>
                  </a:lnTo>
                  <a:lnTo>
                    <a:pt x="220" y="43"/>
                  </a:lnTo>
                  <a:lnTo>
                    <a:pt x="225" y="41"/>
                  </a:lnTo>
                  <a:lnTo>
                    <a:pt x="229" y="41"/>
                  </a:lnTo>
                  <a:lnTo>
                    <a:pt x="234" y="40"/>
                  </a:lnTo>
                  <a:lnTo>
                    <a:pt x="238" y="40"/>
                  </a:lnTo>
                  <a:lnTo>
                    <a:pt x="243" y="39"/>
                  </a:lnTo>
                  <a:lnTo>
                    <a:pt x="246" y="38"/>
                  </a:lnTo>
                  <a:lnTo>
                    <a:pt x="251" y="34"/>
                  </a:lnTo>
                  <a:lnTo>
                    <a:pt x="266" y="33"/>
                  </a:lnTo>
                  <a:lnTo>
                    <a:pt x="281" y="32"/>
                  </a:lnTo>
                  <a:lnTo>
                    <a:pt x="295" y="31"/>
                  </a:lnTo>
                  <a:lnTo>
                    <a:pt x="310" y="30"/>
                  </a:lnTo>
                  <a:lnTo>
                    <a:pt x="325" y="28"/>
                  </a:lnTo>
                  <a:lnTo>
                    <a:pt x="339" y="27"/>
                  </a:lnTo>
                  <a:lnTo>
                    <a:pt x="354" y="26"/>
                  </a:lnTo>
                  <a:lnTo>
                    <a:pt x="367" y="24"/>
                  </a:lnTo>
                  <a:lnTo>
                    <a:pt x="382" y="23"/>
                  </a:lnTo>
                  <a:lnTo>
                    <a:pt x="396" y="21"/>
                  </a:lnTo>
                  <a:lnTo>
                    <a:pt x="411" y="20"/>
                  </a:lnTo>
                  <a:lnTo>
                    <a:pt x="425" y="19"/>
                  </a:lnTo>
                  <a:lnTo>
                    <a:pt x="439" y="18"/>
                  </a:lnTo>
                  <a:lnTo>
                    <a:pt x="454" y="17"/>
                  </a:lnTo>
                  <a:lnTo>
                    <a:pt x="468" y="16"/>
                  </a:lnTo>
                  <a:lnTo>
                    <a:pt x="483" y="15"/>
                  </a:lnTo>
                  <a:lnTo>
                    <a:pt x="498" y="13"/>
                  </a:lnTo>
                  <a:lnTo>
                    <a:pt x="513" y="12"/>
                  </a:lnTo>
                  <a:lnTo>
                    <a:pt x="528" y="11"/>
                  </a:lnTo>
                  <a:lnTo>
                    <a:pt x="541" y="10"/>
                  </a:lnTo>
                  <a:lnTo>
                    <a:pt x="556" y="9"/>
                  </a:lnTo>
                  <a:lnTo>
                    <a:pt x="571" y="9"/>
                  </a:lnTo>
                  <a:lnTo>
                    <a:pt x="586" y="8"/>
                  </a:lnTo>
                  <a:lnTo>
                    <a:pt x="600" y="7"/>
                  </a:lnTo>
                  <a:lnTo>
                    <a:pt x="615" y="5"/>
                  </a:lnTo>
                  <a:lnTo>
                    <a:pt x="630" y="5"/>
                  </a:lnTo>
                  <a:lnTo>
                    <a:pt x="645" y="4"/>
                  </a:lnTo>
                  <a:lnTo>
                    <a:pt x="660" y="3"/>
                  </a:lnTo>
                  <a:lnTo>
                    <a:pt x="675" y="3"/>
                  </a:lnTo>
                  <a:lnTo>
                    <a:pt x="690" y="2"/>
                  </a:lnTo>
                  <a:lnTo>
                    <a:pt x="705" y="1"/>
                  </a:lnTo>
                  <a:lnTo>
                    <a:pt x="720" y="0"/>
                  </a:lnTo>
                  <a:lnTo>
                    <a:pt x="75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7" name="Freeform 36"/>
            <p:cNvSpPr>
              <a:spLocks/>
            </p:cNvSpPr>
            <p:nvPr/>
          </p:nvSpPr>
          <p:spPr bwMode="auto">
            <a:xfrm>
              <a:off x="4093" y="732"/>
              <a:ext cx="358" cy="302"/>
            </a:xfrm>
            <a:custGeom>
              <a:avLst/>
              <a:gdLst>
                <a:gd name="T0" fmla="*/ 349 w 717"/>
                <a:gd name="T1" fmla="*/ 19 h 602"/>
                <a:gd name="T2" fmla="*/ 332 w 717"/>
                <a:gd name="T3" fmla="*/ 55 h 602"/>
                <a:gd name="T4" fmla="*/ 316 w 717"/>
                <a:gd name="T5" fmla="*/ 92 h 602"/>
                <a:gd name="T6" fmla="*/ 302 w 717"/>
                <a:gd name="T7" fmla="*/ 129 h 602"/>
                <a:gd name="T8" fmla="*/ 288 w 717"/>
                <a:gd name="T9" fmla="*/ 168 h 602"/>
                <a:gd name="T10" fmla="*/ 276 w 717"/>
                <a:gd name="T11" fmla="*/ 206 h 602"/>
                <a:gd name="T12" fmla="*/ 264 w 717"/>
                <a:gd name="T13" fmla="*/ 244 h 602"/>
                <a:gd name="T14" fmla="*/ 254 w 717"/>
                <a:gd name="T15" fmla="*/ 283 h 602"/>
                <a:gd name="T16" fmla="*/ 246 w 717"/>
                <a:gd name="T17" fmla="*/ 302 h 602"/>
                <a:gd name="T18" fmla="*/ 242 w 717"/>
                <a:gd name="T19" fmla="*/ 301 h 602"/>
                <a:gd name="T20" fmla="*/ 238 w 717"/>
                <a:gd name="T21" fmla="*/ 301 h 602"/>
                <a:gd name="T22" fmla="*/ 234 w 717"/>
                <a:gd name="T23" fmla="*/ 301 h 602"/>
                <a:gd name="T24" fmla="*/ 230 w 717"/>
                <a:gd name="T25" fmla="*/ 301 h 602"/>
                <a:gd name="T26" fmla="*/ 227 w 717"/>
                <a:gd name="T27" fmla="*/ 300 h 602"/>
                <a:gd name="T28" fmla="*/ 212 w 717"/>
                <a:gd name="T29" fmla="*/ 300 h 602"/>
                <a:gd name="T30" fmla="*/ 184 w 717"/>
                <a:gd name="T31" fmla="*/ 298 h 602"/>
                <a:gd name="T32" fmla="*/ 155 w 717"/>
                <a:gd name="T33" fmla="*/ 297 h 602"/>
                <a:gd name="T34" fmla="*/ 127 w 717"/>
                <a:gd name="T35" fmla="*/ 297 h 602"/>
                <a:gd name="T36" fmla="*/ 99 w 717"/>
                <a:gd name="T37" fmla="*/ 296 h 602"/>
                <a:gd name="T38" fmla="*/ 71 w 717"/>
                <a:gd name="T39" fmla="*/ 296 h 602"/>
                <a:gd name="T40" fmla="*/ 43 w 717"/>
                <a:gd name="T41" fmla="*/ 295 h 602"/>
                <a:gd name="T42" fmla="*/ 14 w 717"/>
                <a:gd name="T43" fmla="*/ 296 h 602"/>
                <a:gd name="T44" fmla="*/ 6 w 717"/>
                <a:gd name="T45" fmla="*/ 277 h 602"/>
                <a:gd name="T46" fmla="*/ 17 w 717"/>
                <a:gd name="T47" fmla="*/ 239 h 602"/>
                <a:gd name="T48" fmla="*/ 29 w 717"/>
                <a:gd name="T49" fmla="*/ 202 h 602"/>
                <a:gd name="T50" fmla="*/ 41 w 717"/>
                <a:gd name="T51" fmla="*/ 165 h 602"/>
                <a:gd name="T52" fmla="*/ 50 w 717"/>
                <a:gd name="T53" fmla="*/ 146 h 602"/>
                <a:gd name="T54" fmla="*/ 59 w 717"/>
                <a:gd name="T55" fmla="*/ 120 h 602"/>
                <a:gd name="T56" fmla="*/ 69 w 717"/>
                <a:gd name="T57" fmla="*/ 94 h 602"/>
                <a:gd name="T58" fmla="*/ 80 w 717"/>
                <a:gd name="T59" fmla="*/ 69 h 602"/>
                <a:gd name="T60" fmla="*/ 92 w 717"/>
                <a:gd name="T61" fmla="*/ 44 h 602"/>
                <a:gd name="T62" fmla="*/ 97 w 717"/>
                <a:gd name="T63" fmla="*/ 39 h 602"/>
                <a:gd name="T64" fmla="*/ 98 w 717"/>
                <a:gd name="T65" fmla="*/ 32 h 602"/>
                <a:gd name="T66" fmla="*/ 104 w 717"/>
                <a:gd name="T67" fmla="*/ 23 h 602"/>
                <a:gd name="T68" fmla="*/ 112 w 717"/>
                <a:gd name="T69" fmla="*/ 20 h 602"/>
                <a:gd name="T70" fmla="*/ 126 w 717"/>
                <a:gd name="T71" fmla="*/ 17 h 602"/>
                <a:gd name="T72" fmla="*/ 146 w 717"/>
                <a:gd name="T73" fmla="*/ 15 h 602"/>
                <a:gd name="T74" fmla="*/ 166 w 717"/>
                <a:gd name="T75" fmla="*/ 13 h 602"/>
                <a:gd name="T76" fmla="*/ 186 w 717"/>
                <a:gd name="T77" fmla="*/ 11 h 602"/>
                <a:gd name="T78" fmla="*/ 206 w 717"/>
                <a:gd name="T79" fmla="*/ 9 h 602"/>
                <a:gd name="T80" fmla="*/ 225 w 717"/>
                <a:gd name="T81" fmla="*/ 7 h 602"/>
                <a:gd name="T82" fmla="*/ 245 w 717"/>
                <a:gd name="T83" fmla="*/ 5 h 602"/>
                <a:gd name="T84" fmla="*/ 264 w 717"/>
                <a:gd name="T85" fmla="*/ 5 h 602"/>
                <a:gd name="T86" fmla="*/ 274 w 717"/>
                <a:gd name="T87" fmla="*/ 5 h 602"/>
                <a:gd name="T88" fmla="*/ 277 w 717"/>
                <a:gd name="T89" fmla="*/ 4 h 602"/>
                <a:gd name="T90" fmla="*/ 280 w 717"/>
                <a:gd name="T91" fmla="*/ 4 h 602"/>
                <a:gd name="T92" fmla="*/ 299 w 717"/>
                <a:gd name="T93" fmla="*/ 3 h 602"/>
                <a:gd name="T94" fmla="*/ 318 w 717"/>
                <a:gd name="T95" fmla="*/ 1 h 602"/>
                <a:gd name="T96" fmla="*/ 337 w 717"/>
                <a:gd name="T97" fmla="*/ 0 h 602"/>
                <a:gd name="T98" fmla="*/ 358 w 717"/>
                <a:gd name="T99" fmla="*/ 1 h 60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17"/>
                <a:gd name="T151" fmla="*/ 0 h 602"/>
                <a:gd name="T152" fmla="*/ 717 w 717"/>
                <a:gd name="T153" fmla="*/ 602 h 60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17" h="602">
                  <a:moveTo>
                    <a:pt x="717" y="1"/>
                  </a:moveTo>
                  <a:lnTo>
                    <a:pt x="698" y="37"/>
                  </a:lnTo>
                  <a:lnTo>
                    <a:pt x="681" y="74"/>
                  </a:lnTo>
                  <a:lnTo>
                    <a:pt x="664" y="109"/>
                  </a:lnTo>
                  <a:lnTo>
                    <a:pt x="648" y="146"/>
                  </a:lnTo>
                  <a:lnTo>
                    <a:pt x="633" y="183"/>
                  </a:lnTo>
                  <a:lnTo>
                    <a:pt x="618" y="221"/>
                  </a:lnTo>
                  <a:lnTo>
                    <a:pt x="604" y="258"/>
                  </a:lnTo>
                  <a:lnTo>
                    <a:pt x="590" y="296"/>
                  </a:lnTo>
                  <a:lnTo>
                    <a:pt x="576" y="334"/>
                  </a:lnTo>
                  <a:lnTo>
                    <a:pt x="564" y="372"/>
                  </a:lnTo>
                  <a:lnTo>
                    <a:pt x="552" y="410"/>
                  </a:lnTo>
                  <a:lnTo>
                    <a:pt x="541" y="449"/>
                  </a:lnTo>
                  <a:lnTo>
                    <a:pt x="529" y="487"/>
                  </a:lnTo>
                  <a:lnTo>
                    <a:pt x="519" y="525"/>
                  </a:lnTo>
                  <a:lnTo>
                    <a:pt x="508" y="564"/>
                  </a:lnTo>
                  <a:lnTo>
                    <a:pt x="498" y="602"/>
                  </a:lnTo>
                  <a:lnTo>
                    <a:pt x="493" y="602"/>
                  </a:lnTo>
                  <a:lnTo>
                    <a:pt x="490" y="602"/>
                  </a:lnTo>
                  <a:lnTo>
                    <a:pt x="485" y="601"/>
                  </a:lnTo>
                  <a:lnTo>
                    <a:pt x="481" y="601"/>
                  </a:lnTo>
                  <a:lnTo>
                    <a:pt x="476" y="601"/>
                  </a:lnTo>
                  <a:lnTo>
                    <a:pt x="472" y="601"/>
                  </a:lnTo>
                  <a:lnTo>
                    <a:pt x="468" y="600"/>
                  </a:lnTo>
                  <a:lnTo>
                    <a:pt x="464" y="599"/>
                  </a:lnTo>
                  <a:lnTo>
                    <a:pt x="461" y="600"/>
                  </a:lnTo>
                  <a:lnTo>
                    <a:pt x="459" y="599"/>
                  </a:lnTo>
                  <a:lnTo>
                    <a:pt x="455" y="598"/>
                  </a:lnTo>
                  <a:lnTo>
                    <a:pt x="453" y="599"/>
                  </a:lnTo>
                  <a:lnTo>
                    <a:pt x="424" y="598"/>
                  </a:lnTo>
                  <a:lnTo>
                    <a:pt x="397" y="597"/>
                  </a:lnTo>
                  <a:lnTo>
                    <a:pt x="368" y="595"/>
                  </a:lnTo>
                  <a:lnTo>
                    <a:pt x="340" y="594"/>
                  </a:lnTo>
                  <a:lnTo>
                    <a:pt x="311" y="593"/>
                  </a:lnTo>
                  <a:lnTo>
                    <a:pt x="284" y="592"/>
                  </a:lnTo>
                  <a:lnTo>
                    <a:pt x="255" y="592"/>
                  </a:lnTo>
                  <a:lnTo>
                    <a:pt x="227" y="591"/>
                  </a:lnTo>
                  <a:lnTo>
                    <a:pt x="199" y="590"/>
                  </a:lnTo>
                  <a:lnTo>
                    <a:pt x="171" y="590"/>
                  </a:lnTo>
                  <a:lnTo>
                    <a:pt x="142" y="590"/>
                  </a:lnTo>
                  <a:lnTo>
                    <a:pt x="115" y="590"/>
                  </a:lnTo>
                  <a:lnTo>
                    <a:pt x="86" y="588"/>
                  </a:lnTo>
                  <a:lnTo>
                    <a:pt x="58" y="590"/>
                  </a:lnTo>
                  <a:lnTo>
                    <a:pt x="29" y="590"/>
                  </a:lnTo>
                  <a:lnTo>
                    <a:pt x="0" y="590"/>
                  </a:lnTo>
                  <a:lnTo>
                    <a:pt x="12" y="552"/>
                  </a:lnTo>
                  <a:lnTo>
                    <a:pt x="22" y="514"/>
                  </a:lnTo>
                  <a:lnTo>
                    <a:pt x="34" y="477"/>
                  </a:lnTo>
                  <a:lnTo>
                    <a:pt x="47" y="439"/>
                  </a:lnTo>
                  <a:lnTo>
                    <a:pt x="58" y="402"/>
                  </a:lnTo>
                  <a:lnTo>
                    <a:pt x="71" y="365"/>
                  </a:lnTo>
                  <a:lnTo>
                    <a:pt x="83" y="328"/>
                  </a:lnTo>
                  <a:lnTo>
                    <a:pt x="96" y="292"/>
                  </a:lnTo>
                  <a:lnTo>
                    <a:pt x="100" y="291"/>
                  </a:lnTo>
                  <a:lnTo>
                    <a:pt x="109" y="265"/>
                  </a:lnTo>
                  <a:lnTo>
                    <a:pt x="118" y="239"/>
                  </a:lnTo>
                  <a:lnTo>
                    <a:pt x="128" y="213"/>
                  </a:lnTo>
                  <a:lnTo>
                    <a:pt x="139" y="188"/>
                  </a:lnTo>
                  <a:lnTo>
                    <a:pt x="150" y="162"/>
                  </a:lnTo>
                  <a:lnTo>
                    <a:pt x="161" y="138"/>
                  </a:lnTo>
                  <a:lnTo>
                    <a:pt x="173" y="113"/>
                  </a:lnTo>
                  <a:lnTo>
                    <a:pt x="185" y="87"/>
                  </a:lnTo>
                  <a:lnTo>
                    <a:pt x="189" y="82"/>
                  </a:lnTo>
                  <a:lnTo>
                    <a:pt x="194" y="77"/>
                  </a:lnTo>
                  <a:lnTo>
                    <a:pt x="197" y="71"/>
                  </a:lnTo>
                  <a:lnTo>
                    <a:pt x="197" y="63"/>
                  </a:lnTo>
                  <a:lnTo>
                    <a:pt x="202" y="54"/>
                  </a:lnTo>
                  <a:lnTo>
                    <a:pt x="208" y="45"/>
                  </a:lnTo>
                  <a:lnTo>
                    <a:pt x="214" y="38"/>
                  </a:lnTo>
                  <a:lnTo>
                    <a:pt x="225" y="39"/>
                  </a:lnTo>
                  <a:lnTo>
                    <a:pt x="231" y="36"/>
                  </a:lnTo>
                  <a:lnTo>
                    <a:pt x="252" y="33"/>
                  </a:lnTo>
                  <a:lnTo>
                    <a:pt x="271" y="31"/>
                  </a:lnTo>
                  <a:lnTo>
                    <a:pt x="292" y="29"/>
                  </a:lnTo>
                  <a:lnTo>
                    <a:pt x="313" y="26"/>
                  </a:lnTo>
                  <a:lnTo>
                    <a:pt x="332" y="25"/>
                  </a:lnTo>
                  <a:lnTo>
                    <a:pt x="352" y="23"/>
                  </a:lnTo>
                  <a:lnTo>
                    <a:pt x="373" y="21"/>
                  </a:lnTo>
                  <a:lnTo>
                    <a:pt x="392" y="18"/>
                  </a:lnTo>
                  <a:lnTo>
                    <a:pt x="412" y="17"/>
                  </a:lnTo>
                  <a:lnTo>
                    <a:pt x="431" y="15"/>
                  </a:lnTo>
                  <a:lnTo>
                    <a:pt x="451" y="14"/>
                  </a:lnTo>
                  <a:lnTo>
                    <a:pt x="470" y="13"/>
                  </a:lnTo>
                  <a:lnTo>
                    <a:pt x="490" y="10"/>
                  </a:lnTo>
                  <a:lnTo>
                    <a:pt x="510" y="9"/>
                  </a:lnTo>
                  <a:lnTo>
                    <a:pt x="528" y="9"/>
                  </a:lnTo>
                  <a:lnTo>
                    <a:pt x="548" y="8"/>
                  </a:lnTo>
                  <a:lnTo>
                    <a:pt x="548" y="9"/>
                  </a:lnTo>
                  <a:lnTo>
                    <a:pt x="550" y="8"/>
                  </a:lnTo>
                  <a:lnTo>
                    <a:pt x="555" y="7"/>
                  </a:lnTo>
                  <a:lnTo>
                    <a:pt x="558" y="7"/>
                  </a:lnTo>
                  <a:lnTo>
                    <a:pt x="561" y="7"/>
                  </a:lnTo>
                  <a:lnTo>
                    <a:pt x="581" y="6"/>
                  </a:lnTo>
                  <a:lnTo>
                    <a:pt x="599" y="5"/>
                  </a:lnTo>
                  <a:lnTo>
                    <a:pt x="619" y="3"/>
                  </a:lnTo>
                  <a:lnTo>
                    <a:pt x="637" y="2"/>
                  </a:lnTo>
                  <a:lnTo>
                    <a:pt x="656" y="1"/>
                  </a:lnTo>
                  <a:lnTo>
                    <a:pt x="675" y="0"/>
                  </a:lnTo>
                  <a:lnTo>
                    <a:pt x="696" y="0"/>
                  </a:lnTo>
                  <a:lnTo>
                    <a:pt x="717" y="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Freeform 37"/>
            <p:cNvSpPr>
              <a:spLocks/>
            </p:cNvSpPr>
            <p:nvPr/>
          </p:nvSpPr>
          <p:spPr bwMode="auto">
            <a:xfrm>
              <a:off x="4350" y="735"/>
              <a:ext cx="296" cy="428"/>
            </a:xfrm>
            <a:custGeom>
              <a:avLst/>
              <a:gdLst>
                <a:gd name="T0" fmla="*/ 292 w 592"/>
                <a:gd name="T1" fmla="*/ 177 h 854"/>
                <a:gd name="T2" fmla="*/ 283 w 592"/>
                <a:gd name="T3" fmla="*/ 212 h 854"/>
                <a:gd name="T4" fmla="*/ 272 w 592"/>
                <a:gd name="T5" fmla="*/ 246 h 854"/>
                <a:gd name="T6" fmla="*/ 260 w 592"/>
                <a:gd name="T7" fmla="*/ 279 h 854"/>
                <a:gd name="T8" fmla="*/ 246 w 592"/>
                <a:gd name="T9" fmla="*/ 311 h 854"/>
                <a:gd name="T10" fmla="*/ 231 w 592"/>
                <a:gd name="T11" fmla="*/ 343 h 854"/>
                <a:gd name="T12" fmla="*/ 216 w 592"/>
                <a:gd name="T13" fmla="*/ 374 h 854"/>
                <a:gd name="T14" fmla="*/ 200 w 592"/>
                <a:gd name="T15" fmla="*/ 405 h 854"/>
                <a:gd name="T16" fmla="*/ 190 w 592"/>
                <a:gd name="T17" fmla="*/ 424 h 854"/>
                <a:gd name="T18" fmla="*/ 185 w 592"/>
                <a:gd name="T19" fmla="*/ 428 h 854"/>
                <a:gd name="T20" fmla="*/ 169 w 592"/>
                <a:gd name="T21" fmla="*/ 420 h 854"/>
                <a:gd name="T22" fmla="*/ 147 w 592"/>
                <a:gd name="T23" fmla="*/ 406 h 854"/>
                <a:gd name="T24" fmla="*/ 123 w 592"/>
                <a:gd name="T25" fmla="*/ 391 h 854"/>
                <a:gd name="T26" fmla="*/ 101 w 592"/>
                <a:gd name="T27" fmla="*/ 376 h 854"/>
                <a:gd name="T28" fmla="*/ 78 w 592"/>
                <a:gd name="T29" fmla="*/ 361 h 854"/>
                <a:gd name="T30" fmla="*/ 56 w 592"/>
                <a:gd name="T31" fmla="*/ 345 h 854"/>
                <a:gd name="T32" fmla="*/ 34 w 592"/>
                <a:gd name="T33" fmla="*/ 329 h 854"/>
                <a:gd name="T34" fmla="*/ 11 w 592"/>
                <a:gd name="T35" fmla="*/ 313 h 854"/>
                <a:gd name="T36" fmla="*/ 2 w 592"/>
                <a:gd name="T37" fmla="*/ 290 h 854"/>
                <a:gd name="T38" fmla="*/ 9 w 592"/>
                <a:gd name="T39" fmla="*/ 263 h 854"/>
                <a:gd name="T40" fmla="*/ 18 w 592"/>
                <a:gd name="T41" fmla="*/ 234 h 854"/>
                <a:gd name="T42" fmla="*/ 27 w 592"/>
                <a:gd name="T43" fmla="*/ 201 h 854"/>
                <a:gd name="T44" fmla="*/ 37 w 592"/>
                <a:gd name="T45" fmla="*/ 169 h 854"/>
                <a:gd name="T46" fmla="*/ 48 w 592"/>
                <a:gd name="T47" fmla="*/ 138 h 854"/>
                <a:gd name="T48" fmla="*/ 60 w 592"/>
                <a:gd name="T49" fmla="*/ 107 h 854"/>
                <a:gd name="T50" fmla="*/ 74 w 592"/>
                <a:gd name="T51" fmla="*/ 76 h 854"/>
                <a:gd name="T52" fmla="*/ 87 w 592"/>
                <a:gd name="T53" fmla="*/ 45 h 854"/>
                <a:gd name="T54" fmla="*/ 101 w 592"/>
                <a:gd name="T55" fmla="*/ 15 h 854"/>
                <a:gd name="T56" fmla="*/ 121 w 592"/>
                <a:gd name="T57" fmla="*/ 9 h 854"/>
                <a:gd name="T58" fmla="*/ 145 w 592"/>
                <a:gd name="T59" fmla="*/ 28 h 854"/>
                <a:gd name="T60" fmla="*/ 170 w 592"/>
                <a:gd name="T61" fmla="*/ 47 h 854"/>
                <a:gd name="T62" fmla="*/ 194 w 592"/>
                <a:gd name="T63" fmla="*/ 66 h 854"/>
                <a:gd name="T64" fmla="*/ 217 w 592"/>
                <a:gd name="T65" fmla="*/ 86 h 854"/>
                <a:gd name="T66" fmla="*/ 241 w 592"/>
                <a:gd name="T67" fmla="*/ 107 h 854"/>
                <a:gd name="T68" fmla="*/ 264 w 592"/>
                <a:gd name="T69" fmla="*/ 127 h 854"/>
                <a:gd name="T70" fmla="*/ 286 w 592"/>
                <a:gd name="T71" fmla="*/ 149 h 8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92"/>
                <a:gd name="T109" fmla="*/ 0 h 854"/>
                <a:gd name="T110" fmla="*/ 592 w 592"/>
                <a:gd name="T111" fmla="*/ 854 h 85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92" h="854">
                  <a:moveTo>
                    <a:pt x="592" y="320"/>
                  </a:moveTo>
                  <a:lnTo>
                    <a:pt x="584" y="354"/>
                  </a:lnTo>
                  <a:lnTo>
                    <a:pt x="576" y="389"/>
                  </a:lnTo>
                  <a:lnTo>
                    <a:pt x="566" y="424"/>
                  </a:lnTo>
                  <a:lnTo>
                    <a:pt x="555" y="457"/>
                  </a:lnTo>
                  <a:lnTo>
                    <a:pt x="544" y="490"/>
                  </a:lnTo>
                  <a:lnTo>
                    <a:pt x="532" y="523"/>
                  </a:lnTo>
                  <a:lnTo>
                    <a:pt x="520" y="556"/>
                  </a:lnTo>
                  <a:lnTo>
                    <a:pt x="506" y="588"/>
                  </a:lnTo>
                  <a:lnTo>
                    <a:pt x="492" y="620"/>
                  </a:lnTo>
                  <a:lnTo>
                    <a:pt x="478" y="652"/>
                  </a:lnTo>
                  <a:lnTo>
                    <a:pt x="463" y="684"/>
                  </a:lnTo>
                  <a:lnTo>
                    <a:pt x="448" y="715"/>
                  </a:lnTo>
                  <a:lnTo>
                    <a:pt x="432" y="747"/>
                  </a:lnTo>
                  <a:lnTo>
                    <a:pt x="417" y="778"/>
                  </a:lnTo>
                  <a:lnTo>
                    <a:pt x="401" y="809"/>
                  </a:lnTo>
                  <a:lnTo>
                    <a:pt x="385" y="840"/>
                  </a:lnTo>
                  <a:lnTo>
                    <a:pt x="380" y="846"/>
                  </a:lnTo>
                  <a:lnTo>
                    <a:pt x="376" y="851"/>
                  </a:lnTo>
                  <a:lnTo>
                    <a:pt x="370" y="854"/>
                  </a:lnTo>
                  <a:lnTo>
                    <a:pt x="362" y="853"/>
                  </a:lnTo>
                  <a:lnTo>
                    <a:pt x="339" y="839"/>
                  </a:lnTo>
                  <a:lnTo>
                    <a:pt x="316" y="824"/>
                  </a:lnTo>
                  <a:lnTo>
                    <a:pt x="293" y="810"/>
                  </a:lnTo>
                  <a:lnTo>
                    <a:pt x="270" y="796"/>
                  </a:lnTo>
                  <a:lnTo>
                    <a:pt x="247" y="781"/>
                  </a:lnTo>
                  <a:lnTo>
                    <a:pt x="224" y="766"/>
                  </a:lnTo>
                  <a:lnTo>
                    <a:pt x="202" y="751"/>
                  </a:lnTo>
                  <a:lnTo>
                    <a:pt x="179" y="736"/>
                  </a:lnTo>
                  <a:lnTo>
                    <a:pt x="157" y="721"/>
                  </a:lnTo>
                  <a:lnTo>
                    <a:pt x="134" y="705"/>
                  </a:lnTo>
                  <a:lnTo>
                    <a:pt x="112" y="688"/>
                  </a:lnTo>
                  <a:lnTo>
                    <a:pt x="89" y="672"/>
                  </a:lnTo>
                  <a:lnTo>
                    <a:pt x="67" y="656"/>
                  </a:lnTo>
                  <a:lnTo>
                    <a:pt x="45" y="640"/>
                  </a:lnTo>
                  <a:lnTo>
                    <a:pt x="22" y="624"/>
                  </a:lnTo>
                  <a:lnTo>
                    <a:pt x="0" y="607"/>
                  </a:lnTo>
                  <a:lnTo>
                    <a:pt x="4" y="579"/>
                  </a:lnTo>
                  <a:lnTo>
                    <a:pt x="10" y="553"/>
                  </a:lnTo>
                  <a:lnTo>
                    <a:pt x="18" y="525"/>
                  </a:lnTo>
                  <a:lnTo>
                    <a:pt x="27" y="498"/>
                  </a:lnTo>
                  <a:lnTo>
                    <a:pt x="35" y="466"/>
                  </a:lnTo>
                  <a:lnTo>
                    <a:pt x="44" y="434"/>
                  </a:lnTo>
                  <a:lnTo>
                    <a:pt x="54" y="402"/>
                  </a:lnTo>
                  <a:lnTo>
                    <a:pt x="63" y="369"/>
                  </a:lnTo>
                  <a:lnTo>
                    <a:pt x="74" y="338"/>
                  </a:lnTo>
                  <a:lnTo>
                    <a:pt x="85" y="306"/>
                  </a:lnTo>
                  <a:lnTo>
                    <a:pt x="97" y="275"/>
                  </a:lnTo>
                  <a:lnTo>
                    <a:pt x="108" y="244"/>
                  </a:lnTo>
                  <a:lnTo>
                    <a:pt x="121" y="213"/>
                  </a:lnTo>
                  <a:lnTo>
                    <a:pt x="134" y="182"/>
                  </a:lnTo>
                  <a:lnTo>
                    <a:pt x="147" y="151"/>
                  </a:lnTo>
                  <a:lnTo>
                    <a:pt x="160" y="121"/>
                  </a:lnTo>
                  <a:lnTo>
                    <a:pt x="174" y="90"/>
                  </a:lnTo>
                  <a:lnTo>
                    <a:pt x="189" y="60"/>
                  </a:lnTo>
                  <a:lnTo>
                    <a:pt x="203" y="30"/>
                  </a:lnTo>
                  <a:lnTo>
                    <a:pt x="218" y="0"/>
                  </a:lnTo>
                  <a:lnTo>
                    <a:pt x="242" y="18"/>
                  </a:lnTo>
                  <a:lnTo>
                    <a:pt x="266" y="37"/>
                  </a:lnTo>
                  <a:lnTo>
                    <a:pt x="290" y="55"/>
                  </a:lnTo>
                  <a:lnTo>
                    <a:pt x="316" y="73"/>
                  </a:lnTo>
                  <a:lnTo>
                    <a:pt x="340" y="93"/>
                  </a:lnTo>
                  <a:lnTo>
                    <a:pt x="364" y="111"/>
                  </a:lnTo>
                  <a:lnTo>
                    <a:pt x="388" y="131"/>
                  </a:lnTo>
                  <a:lnTo>
                    <a:pt x="412" y="151"/>
                  </a:lnTo>
                  <a:lnTo>
                    <a:pt x="435" y="171"/>
                  </a:lnTo>
                  <a:lnTo>
                    <a:pt x="460" y="192"/>
                  </a:lnTo>
                  <a:lnTo>
                    <a:pt x="483" y="213"/>
                  </a:lnTo>
                  <a:lnTo>
                    <a:pt x="505" y="233"/>
                  </a:lnTo>
                  <a:lnTo>
                    <a:pt x="528" y="254"/>
                  </a:lnTo>
                  <a:lnTo>
                    <a:pt x="549" y="276"/>
                  </a:lnTo>
                  <a:lnTo>
                    <a:pt x="571" y="298"/>
                  </a:lnTo>
                  <a:lnTo>
                    <a:pt x="592" y="320"/>
                  </a:lnTo>
                  <a:close/>
                </a:path>
              </a:pathLst>
            </a:custGeom>
            <a:solidFill>
              <a:srgbClr val="B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Freeform 38"/>
            <p:cNvSpPr>
              <a:spLocks/>
            </p:cNvSpPr>
            <p:nvPr/>
          </p:nvSpPr>
          <p:spPr bwMode="auto">
            <a:xfrm>
              <a:off x="4197" y="769"/>
              <a:ext cx="74" cy="68"/>
            </a:xfrm>
            <a:custGeom>
              <a:avLst/>
              <a:gdLst>
                <a:gd name="T0" fmla="*/ 71 w 146"/>
                <a:gd name="T1" fmla="*/ 12 h 134"/>
                <a:gd name="T2" fmla="*/ 74 w 146"/>
                <a:gd name="T3" fmla="*/ 22 h 134"/>
                <a:gd name="T4" fmla="*/ 73 w 146"/>
                <a:gd name="T5" fmla="*/ 32 h 134"/>
                <a:gd name="T6" fmla="*/ 68 w 146"/>
                <a:gd name="T7" fmla="*/ 42 h 134"/>
                <a:gd name="T8" fmla="*/ 62 w 146"/>
                <a:gd name="T9" fmla="*/ 51 h 134"/>
                <a:gd name="T10" fmla="*/ 58 w 146"/>
                <a:gd name="T11" fmla="*/ 54 h 134"/>
                <a:gd name="T12" fmla="*/ 54 w 146"/>
                <a:gd name="T13" fmla="*/ 58 h 134"/>
                <a:gd name="T14" fmla="*/ 49 w 146"/>
                <a:gd name="T15" fmla="*/ 60 h 134"/>
                <a:gd name="T16" fmla="*/ 44 w 146"/>
                <a:gd name="T17" fmla="*/ 63 h 134"/>
                <a:gd name="T18" fmla="*/ 39 w 146"/>
                <a:gd name="T19" fmla="*/ 65 h 134"/>
                <a:gd name="T20" fmla="*/ 33 w 146"/>
                <a:gd name="T21" fmla="*/ 67 h 134"/>
                <a:gd name="T22" fmla="*/ 28 w 146"/>
                <a:gd name="T23" fmla="*/ 67 h 134"/>
                <a:gd name="T24" fmla="*/ 22 w 146"/>
                <a:gd name="T25" fmla="*/ 68 h 134"/>
                <a:gd name="T26" fmla="*/ 20 w 146"/>
                <a:gd name="T27" fmla="*/ 67 h 134"/>
                <a:gd name="T28" fmla="*/ 17 w 146"/>
                <a:gd name="T29" fmla="*/ 67 h 134"/>
                <a:gd name="T30" fmla="*/ 15 w 146"/>
                <a:gd name="T31" fmla="*/ 66 h 134"/>
                <a:gd name="T32" fmla="*/ 12 w 146"/>
                <a:gd name="T33" fmla="*/ 65 h 134"/>
                <a:gd name="T34" fmla="*/ 9 w 146"/>
                <a:gd name="T35" fmla="*/ 63 h 134"/>
                <a:gd name="T36" fmla="*/ 7 w 146"/>
                <a:gd name="T37" fmla="*/ 62 h 134"/>
                <a:gd name="T38" fmla="*/ 5 w 146"/>
                <a:gd name="T39" fmla="*/ 59 h 134"/>
                <a:gd name="T40" fmla="*/ 3 w 146"/>
                <a:gd name="T41" fmla="*/ 57 h 134"/>
                <a:gd name="T42" fmla="*/ 0 w 146"/>
                <a:gd name="T43" fmla="*/ 50 h 134"/>
                <a:gd name="T44" fmla="*/ 0 w 146"/>
                <a:gd name="T45" fmla="*/ 42 h 134"/>
                <a:gd name="T46" fmla="*/ 2 w 146"/>
                <a:gd name="T47" fmla="*/ 35 h 134"/>
                <a:gd name="T48" fmla="*/ 5 w 146"/>
                <a:gd name="T49" fmla="*/ 27 h 134"/>
                <a:gd name="T50" fmla="*/ 8 w 146"/>
                <a:gd name="T51" fmla="*/ 22 h 134"/>
                <a:gd name="T52" fmla="*/ 12 w 146"/>
                <a:gd name="T53" fmla="*/ 17 h 134"/>
                <a:gd name="T54" fmla="*/ 16 w 146"/>
                <a:gd name="T55" fmla="*/ 13 h 134"/>
                <a:gd name="T56" fmla="*/ 22 w 146"/>
                <a:gd name="T57" fmla="*/ 9 h 134"/>
                <a:gd name="T58" fmla="*/ 26 w 146"/>
                <a:gd name="T59" fmla="*/ 6 h 134"/>
                <a:gd name="T60" fmla="*/ 32 w 146"/>
                <a:gd name="T61" fmla="*/ 4 h 134"/>
                <a:gd name="T62" fmla="*/ 38 w 146"/>
                <a:gd name="T63" fmla="*/ 1 h 134"/>
                <a:gd name="T64" fmla="*/ 44 w 146"/>
                <a:gd name="T65" fmla="*/ 0 h 134"/>
                <a:gd name="T66" fmla="*/ 48 w 146"/>
                <a:gd name="T67" fmla="*/ 0 h 134"/>
                <a:gd name="T68" fmla="*/ 52 w 146"/>
                <a:gd name="T69" fmla="*/ 1 h 134"/>
                <a:gd name="T70" fmla="*/ 55 w 146"/>
                <a:gd name="T71" fmla="*/ 1 h 134"/>
                <a:gd name="T72" fmla="*/ 59 w 146"/>
                <a:gd name="T73" fmla="*/ 2 h 134"/>
                <a:gd name="T74" fmla="*/ 62 w 146"/>
                <a:gd name="T75" fmla="*/ 4 h 134"/>
                <a:gd name="T76" fmla="*/ 66 w 146"/>
                <a:gd name="T77" fmla="*/ 6 h 134"/>
                <a:gd name="T78" fmla="*/ 69 w 146"/>
                <a:gd name="T79" fmla="*/ 9 h 134"/>
                <a:gd name="T80" fmla="*/ 71 w 146"/>
                <a:gd name="T81" fmla="*/ 12 h 13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46"/>
                <a:gd name="T124" fmla="*/ 0 h 134"/>
                <a:gd name="T125" fmla="*/ 146 w 146"/>
                <a:gd name="T126" fmla="*/ 134 h 13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46" h="134">
                  <a:moveTo>
                    <a:pt x="140" y="24"/>
                  </a:moveTo>
                  <a:lnTo>
                    <a:pt x="146" y="43"/>
                  </a:lnTo>
                  <a:lnTo>
                    <a:pt x="144" y="63"/>
                  </a:lnTo>
                  <a:lnTo>
                    <a:pt x="135" y="83"/>
                  </a:lnTo>
                  <a:lnTo>
                    <a:pt x="123" y="100"/>
                  </a:lnTo>
                  <a:lnTo>
                    <a:pt x="115" y="107"/>
                  </a:lnTo>
                  <a:lnTo>
                    <a:pt x="106" y="114"/>
                  </a:lnTo>
                  <a:lnTo>
                    <a:pt x="97" y="119"/>
                  </a:lnTo>
                  <a:lnTo>
                    <a:pt x="86" y="125"/>
                  </a:lnTo>
                  <a:lnTo>
                    <a:pt x="76" y="129"/>
                  </a:lnTo>
                  <a:lnTo>
                    <a:pt x="66" y="132"/>
                  </a:lnTo>
                  <a:lnTo>
                    <a:pt x="55" y="133"/>
                  </a:lnTo>
                  <a:lnTo>
                    <a:pt x="44" y="134"/>
                  </a:lnTo>
                  <a:lnTo>
                    <a:pt x="39" y="133"/>
                  </a:lnTo>
                  <a:lnTo>
                    <a:pt x="33" y="132"/>
                  </a:lnTo>
                  <a:lnTo>
                    <a:pt x="29" y="131"/>
                  </a:lnTo>
                  <a:lnTo>
                    <a:pt x="23" y="129"/>
                  </a:lnTo>
                  <a:lnTo>
                    <a:pt x="18" y="125"/>
                  </a:lnTo>
                  <a:lnTo>
                    <a:pt x="14" y="122"/>
                  </a:lnTo>
                  <a:lnTo>
                    <a:pt x="9" y="117"/>
                  </a:lnTo>
                  <a:lnTo>
                    <a:pt x="6" y="113"/>
                  </a:lnTo>
                  <a:lnTo>
                    <a:pt x="0" y="99"/>
                  </a:lnTo>
                  <a:lnTo>
                    <a:pt x="0" y="83"/>
                  </a:lnTo>
                  <a:lnTo>
                    <a:pt x="3" y="68"/>
                  </a:lnTo>
                  <a:lnTo>
                    <a:pt x="9" y="54"/>
                  </a:lnTo>
                  <a:lnTo>
                    <a:pt x="16" y="43"/>
                  </a:lnTo>
                  <a:lnTo>
                    <a:pt x="24" y="34"/>
                  </a:lnTo>
                  <a:lnTo>
                    <a:pt x="32" y="25"/>
                  </a:lnTo>
                  <a:lnTo>
                    <a:pt x="43" y="18"/>
                  </a:lnTo>
                  <a:lnTo>
                    <a:pt x="52" y="11"/>
                  </a:lnTo>
                  <a:lnTo>
                    <a:pt x="63" y="7"/>
                  </a:lnTo>
                  <a:lnTo>
                    <a:pt x="75" y="2"/>
                  </a:lnTo>
                  <a:lnTo>
                    <a:pt x="86" y="0"/>
                  </a:lnTo>
                  <a:lnTo>
                    <a:pt x="94" y="0"/>
                  </a:lnTo>
                  <a:lnTo>
                    <a:pt x="102" y="1"/>
                  </a:lnTo>
                  <a:lnTo>
                    <a:pt x="109" y="2"/>
                  </a:lnTo>
                  <a:lnTo>
                    <a:pt x="117" y="4"/>
                  </a:lnTo>
                  <a:lnTo>
                    <a:pt x="123" y="7"/>
                  </a:lnTo>
                  <a:lnTo>
                    <a:pt x="130" y="11"/>
                  </a:lnTo>
                  <a:lnTo>
                    <a:pt x="136" y="17"/>
                  </a:lnTo>
                  <a:lnTo>
                    <a:pt x="140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Freeform 39"/>
            <p:cNvSpPr>
              <a:spLocks/>
            </p:cNvSpPr>
            <p:nvPr/>
          </p:nvSpPr>
          <p:spPr bwMode="auto">
            <a:xfrm>
              <a:off x="4310" y="769"/>
              <a:ext cx="74" cy="68"/>
            </a:xfrm>
            <a:custGeom>
              <a:avLst/>
              <a:gdLst>
                <a:gd name="T0" fmla="*/ 69 w 146"/>
                <a:gd name="T1" fmla="*/ 8 h 136"/>
                <a:gd name="T2" fmla="*/ 73 w 146"/>
                <a:gd name="T3" fmla="*/ 12 h 136"/>
                <a:gd name="T4" fmla="*/ 74 w 146"/>
                <a:gd name="T5" fmla="*/ 18 h 136"/>
                <a:gd name="T6" fmla="*/ 74 w 146"/>
                <a:gd name="T7" fmla="*/ 25 h 136"/>
                <a:gd name="T8" fmla="*/ 73 w 146"/>
                <a:gd name="T9" fmla="*/ 31 h 136"/>
                <a:gd name="T10" fmla="*/ 71 w 146"/>
                <a:gd name="T11" fmla="*/ 36 h 136"/>
                <a:gd name="T12" fmla="*/ 68 w 146"/>
                <a:gd name="T13" fmla="*/ 42 h 136"/>
                <a:gd name="T14" fmla="*/ 65 w 146"/>
                <a:gd name="T15" fmla="*/ 46 h 136"/>
                <a:gd name="T16" fmla="*/ 61 w 146"/>
                <a:gd name="T17" fmla="*/ 51 h 136"/>
                <a:gd name="T18" fmla="*/ 57 w 146"/>
                <a:gd name="T19" fmla="*/ 55 h 136"/>
                <a:gd name="T20" fmla="*/ 52 w 146"/>
                <a:gd name="T21" fmla="*/ 59 h 136"/>
                <a:gd name="T22" fmla="*/ 48 w 146"/>
                <a:gd name="T23" fmla="*/ 62 h 136"/>
                <a:gd name="T24" fmla="*/ 43 w 146"/>
                <a:gd name="T25" fmla="*/ 65 h 136"/>
                <a:gd name="T26" fmla="*/ 38 w 146"/>
                <a:gd name="T27" fmla="*/ 66 h 136"/>
                <a:gd name="T28" fmla="*/ 32 w 146"/>
                <a:gd name="T29" fmla="*/ 67 h 136"/>
                <a:gd name="T30" fmla="*/ 28 w 146"/>
                <a:gd name="T31" fmla="*/ 68 h 136"/>
                <a:gd name="T32" fmla="*/ 23 w 146"/>
                <a:gd name="T33" fmla="*/ 68 h 136"/>
                <a:gd name="T34" fmla="*/ 19 w 146"/>
                <a:gd name="T35" fmla="*/ 67 h 136"/>
                <a:gd name="T36" fmla="*/ 15 w 146"/>
                <a:gd name="T37" fmla="*/ 66 h 136"/>
                <a:gd name="T38" fmla="*/ 10 w 146"/>
                <a:gd name="T39" fmla="*/ 63 h 136"/>
                <a:gd name="T40" fmla="*/ 6 w 146"/>
                <a:gd name="T41" fmla="*/ 61 h 136"/>
                <a:gd name="T42" fmla="*/ 4 w 146"/>
                <a:gd name="T43" fmla="*/ 57 h 136"/>
                <a:gd name="T44" fmla="*/ 2 w 146"/>
                <a:gd name="T45" fmla="*/ 52 h 136"/>
                <a:gd name="T46" fmla="*/ 1 w 146"/>
                <a:gd name="T47" fmla="*/ 47 h 136"/>
                <a:gd name="T48" fmla="*/ 0 w 146"/>
                <a:gd name="T49" fmla="*/ 41 h 136"/>
                <a:gd name="T50" fmla="*/ 2 w 146"/>
                <a:gd name="T51" fmla="*/ 35 h 136"/>
                <a:gd name="T52" fmla="*/ 5 w 146"/>
                <a:gd name="T53" fmla="*/ 28 h 136"/>
                <a:gd name="T54" fmla="*/ 8 w 146"/>
                <a:gd name="T55" fmla="*/ 22 h 136"/>
                <a:gd name="T56" fmla="*/ 13 w 146"/>
                <a:gd name="T57" fmla="*/ 17 h 136"/>
                <a:gd name="T58" fmla="*/ 17 w 146"/>
                <a:gd name="T59" fmla="*/ 12 h 136"/>
                <a:gd name="T60" fmla="*/ 23 w 146"/>
                <a:gd name="T61" fmla="*/ 8 h 136"/>
                <a:gd name="T62" fmla="*/ 29 w 146"/>
                <a:gd name="T63" fmla="*/ 4 h 136"/>
                <a:gd name="T64" fmla="*/ 35 w 146"/>
                <a:gd name="T65" fmla="*/ 1 h 136"/>
                <a:gd name="T66" fmla="*/ 40 w 146"/>
                <a:gd name="T67" fmla="*/ 1 h 136"/>
                <a:gd name="T68" fmla="*/ 44 w 146"/>
                <a:gd name="T69" fmla="*/ 0 h 136"/>
                <a:gd name="T70" fmla="*/ 49 w 146"/>
                <a:gd name="T71" fmla="*/ 0 h 136"/>
                <a:gd name="T72" fmla="*/ 54 w 146"/>
                <a:gd name="T73" fmla="*/ 0 h 136"/>
                <a:gd name="T74" fmla="*/ 58 w 146"/>
                <a:gd name="T75" fmla="*/ 1 h 136"/>
                <a:gd name="T76" fmla="*/ 62 w 146"/>
                <a:gd name="T77" fmla="*/ 2 h 136"/>
                <a:gd name="T78" fmla="*/ 66 w 146"/>
                <a:gd name="T79" fmla="*/ 4 h 136"/>
                <a:gd name="T80" fmla="*/ 69 w 146"/>
                <a:gd name="T81" fmla="*/ 8 h 1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46"/>
                <a:gd name="T124" fmla="*/ 0 h 136"/>
                <a:gd name="T125" fmla="*/ 146 w 146"/>
                <a:gd name="T126" fmla="*/ 136 h 1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46" h="136">
                  <a:moveTo>
                    <a:pt x="137" y="16"/>
                  </a:moveTo>
                  <a:lnTo>
                    <a:pt x="144" y="25"/>
                  </a:lnTo>
                  <a:lnTo>
                    <a:pt x="146" y="36"/>
                  </a:lnTo>
                  <a:lnTo>
                    <a:pt x="146" y="50"/>
                  </a:lnTo>
                  <a:lnTo>
                    <a:pt x="144" y="62"/>
                  </a:lnTo>
                  <a:lnTo>
                    <a:pt x="140" y="73"/>
                  </a:lnTo>
                  <a:lnTo>
                    <a:pt x="134" y="84"/>
                  </a:lnTo>
                  <a:lnTo>
                    <a:pt x="129" y="93"/>
                  </a:lnTo>
                  <a:lnTo>
                    <a:pt x="121" y="102"/>
                  </a:lnTo>
                  <a:lnTo>
                    <a:pt x="113" y="110"/>
                  </a:lnTo>
                  <a:lnTo>
                    <a:pt x="103" y="118"/>
                  </a:lnTo>
                  <a:lnTo>
                    <a:pt x="94" y="124"/>
                  </a:lnTo>
                  <a:lnTo>
                    <a:pt x="84" y="130"/>
                  </a:lnTo>
                  <a:lnTo>
                    <a:pt x="75" y="132"/>
                  </a:lnTo>
                  <a:lnTo>
                    <a:pt x="64" y="134"/>
                  </a:lnTo>
                  <a:lnTo>
                    <a:pt x="55" y="136"/>
                  </a:lnTo>
                  <a:lnTo>
                    <a:pt x="46" y="136"/>
                  </a:lnTo>
                  <a:lnTo>
                    <a:pt x="37" y="134"/>
                  </a:lnTo>
                  <a:lnTo>
                    <a:pt x="29" y="132"/>
                  </a:lnTo>
                  <a:lnTo>
                    <a:pt x="20" y="127"/>
                  </a:lnTo>
                  <a:lnTo>
                    <a:pt x="12" y="122"/>
                  </a:lnTo>
                  <a:lnTo>
                    <a:pt x="7" y="114"/>
                  </a:lnTo>
                  <a:lnTo>
                    <a:pt x="3" y="104"/>
                  </a:lnTo>
                  <a:lnTo>
                    <a:pt x="1" y="94"/>
                  </a:lnTo>
                  <a:lnTo>
                    <a:pt x="0" y="83"/>
                  </a:lnTo>
                  <a:lnTo>
                    <a:pt x="3" y="70"/>
                  </a:lnTo>
                  <a:lnTo>
                    <a:pt x="9" y="57"/>
                  </a:lnTo>
                  <a:lnTo>
                    <a:pt x="16" y="45"/>
                  </a:lnTo>
                  <a:lnTo>
                    <a:pt x="25" y="34"/>
                  </a:lnTo>
                  <a:lnTo>
                    <a:pt x="34" y="24"/>
                  </a:lnTo>
                  <a:lnTo>
                    <a:pt x="46" y="16"/>
                  </a:lnTo>
                  <a:lnTo>
                    <a:pt x="57" y="9"/>
                  </a:lnTo>
                  <a:lnTo>
                    <a:pt x="70" y="3"/>
                  </a:lnTo>
                  <a:lnTo>
                    <a:pt x="78" y="1"/>
                  </a:lnTo>
                  <a:lnTo>
                    <a:pt x="87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5" y="1"/>
                  </a:lnTo>
                  <a:lnTo>
                    <a:pt x="123" y="4"/>
                  </a:lnTo>
                  <a:lnTo>
                    <a:pt x="131" y="9"/>
                  </a:lnTo>
                  <a:lnTo>
                    <a:pt x="1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Freeform 40"/>
            <p:cNvSpPr>
              <a:spLocks/>
            </p:cNvSpPr>
            <p:nvPr/>
          </p:nvSpPr>
          <p:spPr bwMode="auto">
            <a:xfrm>
              <a:off x="4449" y="814"/>
              <a:ext cx="65" cy="61"/>
            </a:xfrm>
            <a:custGeom>
              <a:avLst/>
              <a:gdLst>
                <a:gd name="T0" fmla="*/ 56 w 129"/>
                <a:gd name="T1" fmla="*/ 8 h 122"/>
                <a:gd name="T2" fmla="*/ 60 w 129"/>
                <a:gd name="T3" fmla="*/ 14 h 122"/>
                <a:gd name="T4" fmla="*/ 64 w 129"/>
                <a:gd name="T5" fmla="*/ 21 h 122"/>
                <a:gd name="T6" fmla="*/ 65 w 129"/>
                <a:gd name="T7" fmla="*/ 28 h 122"/>
                <a:gd name="T8" fmla="*/ 64 w 129"/>
                <a:gd name="T9" fmla="*/ 36 h 122"/>
                <a:gd name="T10" fmla="*/ 63 w 129"/>
                <a:gd name="T11" fmla="*/ 41 h 122"/>
                <a:gd name="T12" fmla="*/ 60 w 129"/>
                <a:gd name="T13" fmla="*/ 45 h 122"/>
                <a:gd name="T14" fmla="*/ 57 w 129"/>
                <a:gd name="T15" fmla="*/ 49 h 122"/>
                <a:gd name="T16" fmla="*/ 54 w 129"/>
                <a:gd name="T17" fmla="*/ 53 h 122"/>
                <a:gd name="T18" fmla="*/ 51 w 129"/>
                <a:gd name="T19" fmla="*/ 56 h 122"/>
                <a:gd name="T20" fmla="*/ 46 w 129"/>
                <a:gd name="T21" fmla="*/ 59 h 122"/>
                <a:gd name="T22" fmla="*/ 41 w 129"/>
                <a:gd name="T23" fmla="*/ 60 h 122"/>
                <a:gd name="T24" fmla="*/ 37 w 129"/>
                <a:gd name="T25" fmla="*/ 61 h 122"/>
                <a:gd name="T26" fmla="*/ 33 w 129"/>
                <a:gd name="T27" fmla="*/ 61 h 122"/>
                <a:gd name="T28" fmla="*/ 28 w 129"/>
                <a:gd name="T29" fmla="*/ 61 h 122"/>
                <a:gd name="T30" fmla="*/ 23 w 129"/>
                <a:gd name="T31" fmla="*/ 60 h 122"/>
                <a:gd name="T32" fmla="*/ 19 w 129"/>
                <a:gd name="T33" fmla="*/ 59 h 122"/>
                <a:gd name="T34" fmla="*/ 15 w 129"/>
                <a:gd name="T35" fmla="*/ 57 h 122"/>
                <a:gd name="T36" fmla="*/ 11 w 129"/>
                <a:gd name="T37" fmla="*/ 55 h 122"/>
                <a:gd name="T38" fmla="*/ 7 w 129"/>
                <a:gd name="T39" fmla="*/ 51 h 122"/>
                <a:gd name="T40" fmla="*/ 4 w 129"/>
                <a:gd name="T41" fmla="*/ 47 h 122"/>
                <a:gd name="T42" fmla="*/ 2 w 129"/>
                <a:gd name="T43" fmla="*/ 40 h 122"/>
                <a:gd name="T44" fmla="*/ 0 w 129"/>
                <a:gd name="T45" fmla="*/ 31 h 122"/>
                <a:gd name="T46" fmla="*/ 1 w 129"/>
                <a:gd name="T47" fmla="*/ 23 h 122"/>
                <a:gd name="T48" fmla="*/ 4 w 129"/>
                <a:gd name="T49" fmla="*/ 15 h 122"/>
                <a:gd name="T50" fmla="*/ 7 w 129"/>
                <a:gd name="T51" fmla="*/ 11 h 122"/>
                <a:gd name="T52" fmla="*/ 11 w 129"/>
                <a:gd name="T53" fmla="*/ 7 h 122"/>
                <a:gd name="T54" fmla="*/ 15 w 129"/>
                <a:gd name="T55" fmla="*/ 5 h 122"/>
                <a:gd name="T56" fmla="*/ 20 w 129"/>
                <a:gd name="T57" fmla="*/ 3 h 122"/>
                <a:gd name="T58" fmla="*/ 25 w 129"/>
                <a:gd name="T59" fmla="*/ 2 h 122"/>
                <a:gd name="T60" fmla="*/ 30 w 129"/>
                <a:gd name="T61" fmla="*/ 0 h 122"/>
                <a:gd name="T62" fmla="*/ 36 w 129"/>
                <a:gd name="T63" fmla="*/ 0 h 122"/>
                <a:gd name="T64" fmla="*/ 41 w 129"/>
                <a:gd name="T65" fmla="*/ 1 h 122"/>
                <a:gd name="T66" fmla="*/ 44 w 129"/>
                <a:gd name="T67" fmla="*/ 2 h 122"/>
                <a:gd name="T68" fmla="*/ 48 w 129"/>
                <a:gd name="T69" fmla="*/ 3 h 122"/>
                <a:gd name="T70" fmla="*/ 52 w 129"/>
                <a:gd name="T71" fmla="*/ 6 h 122"/>
                <a:gd name="T72" fmla="*/ 56 w 129"/>
                <a:gd name="T73" fmla="*/ 8 h 12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29"/>
                <a:gd name="T112" fmla="*/ 0 h 122"/>
                <a:gd name="T113" fmla="*/ 129 w 129"/>
                <a:gd name="T114" fmla="*/ 122 h 12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29" h="122">
                  <a:moveTo>
                    <a:pt x="111" y="16"/>
                  </a:moveTo>
                  <a:lnTo>
                    <a:pt x="120" y="28"/>
                  </a:lnTo>
                  <a:lnTo>
                    <a:pt x="127" y="41"/>
                  </a:lnTo>
                  <a:lnTo>
                    <a:pt x="129" y="56"/>
                  </a:lnTo>
                  <a:lnTo>
                    <a:pt x="128" y="72"/>
                  </a:lnTo>
                  <a:lnTo>
                    <a:pt x="125" y="81"/>
                  </a:lnTo>
                  <a:lnTo>
                    <a:pt x="120" y="90"/>
                  </a:lnTo>
                  <a:lnTo>
                    <a:pt x="114" y="98"/>
                  </a:lnTo>
                  <a:lnTo>
                    <a:pt x="107" y="105"/>
                  </a:lnTo>
                  <a:lnTo>
                    <a:pt x="101" y="112"/>
                  </a:lnTo>
                  <a:lnTo>
                    <a:pt x="91" y="117"/>
                  </a:lnTo>
                  <a:lnTo>
                    <a:pt x="82" y="120"/>
                  </a:lnTo>
                  <a:lnTo>
                    <a:pt x="73" y="122"/>
                  </a:lnTo>
                  <a:lnTo>
                    <a:pt x="65" y="122"/>
                  </a:lnTo>
                  <a:lnTo>
                    <a:pt x="56" y="122"/>
                  </a:lnTo>
                  <a:lnTo>
                    <a:pt x="46" y="120"/>
                  </a:lnTo>
                  <a:lnTo>
                    <a:pt x="37" y="118"/>
                  </a:lnTo>
                  <a:lnTo>
                    <a:pt x="29" y="113"/>
                  </a:lnTo>
                  <a:lnTo>
                    <a:pt x="21" y="109"/>
                  </a:lnTo>
                  <a:lnTo>
                    <a:pt x="14" y="102"/>
                  </a:lnTo>
                  <a:lnTo>
                    <a:pt x="8" y="94"/>
                  </a:lnTo>
                  <a:lnTo>
                    <a:pt x="3" y="79"/>
                  </a:lnTo>
                  <a:lnTo>
                    <a:pt x="0" y="61"/>
                  </a:lnTo>
                  <a:lnTo>
                    <a:pt x="1" y="45"/>
                  </a:lnTo>
                  <a:lnTo>
                    <a:pt x="8" y="29"/>
                  </a:lnTo>
                  <a:lnTo>
                    <a:pt x="14" y="21"/>
                  </a:lnTo>
                  <a:lnTo>
                    <a:pt x="22" y="14"/>
                  </a:lnTo>
                  <a:lnTo>
                    <a:pt x="30" y="10"/>
                  </a:lnTo>
                  <a:lnTo>
                    <a:pt x="39" y="5"/>
                  </a:lnTo>
                  <a:lnTo>
                    <a:pt x="50" y="3"/>
                  </a:lnTo>
                  <a:lnTo>
                    <a:pt x="60" y="0"/>
                  </a:lnTo>
                  <a:lnTo>
                    <a:pt x="71" y="0"/>
                  </a:lnTo>
                  <a:lnTo>
                    <a:pt x="81" y="1"/>
                  </a:lnTo>
                  <a:lnTo>
                    <a:pt x="88" y="3"/>
                  </a:lnTo>
                  <a:lnTo>
                    <a:pt x="96" y="6"/>
                  </a:lnTo>
                  <a:lnTo>
                    <a:pt x="104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Freeform 41"/>
            <p:cNvSpPr>
              <a:spLocks/>
            </p:cNvSpPr>
            <p:nvPr/>
          </p:nvSpPr>
          <p:spPr bwMode="auto">
            <a:xfrm>
              <a:off x="4226" y="844"/>
              <a:ext cx="73" cy="68"/>
            </a:xfrm>
            <a:custGeom>
              <a:avLst/>
              <a:gdLst>
                <a:gd name="T0" fmla="*/ 73 w 148"/>
                <a:gd name="T1" fmla="*/ 18 h 136"/>
                <a:gd name="T2" fmla="*/ 73 w 148"/>
                <a:gd name="T3" fmla="*/ 25 h 136"/>
                <a:gd name="T4" fmla="*/ 72 w 148"/>
                <a:gd name="T5" fmla="*/ 33 h 136"/>
                <a:gd name="T6" fmla="*/ 69 w 148"/>
                <a:gd name="T7" fmla="*/ 39 h 136"/>
                <a:gd name="T8" fmla="*/ 65 w 148"/>
                <a:gd name="T9" fmla="*/ 45 h 136"/>
                <a:gd name="T10" fmla="*/ 61 w 148"/>
                <a:gd name="T11" fmla="*/ 51 h 136"/>
                <a:gd name="T12" fmla="*/ 55 w 148"/>
                <a:gd name="T13" fmla="*/ 56 h 136"/>
                <a:gd name="T14" fmla="*/ 48 w 148"/>
                <a:gd name="T15" fmla="*/ 60 h 136"/>
                <a:gd name="T16" fmla="*/ 42 w 148"/>
                <a:gd name="T17" fmla="*/ 64 h 136"/>
                <a:gd name="T18" fmla="*/ 39 w 148"/>
                <a:gd name="T19" fmla="*/ 66 h 136"/>
                <a:gd name="T20" fmla="*/ 35 w 148"/>
                <a:gd name="T21" fmla="*/ 68 h 136"/>
                <a:gd name="T22" fmla="*/ 30 w 148"/>
                <a:gd name="T23" fmla="*/ 68 h 136"/>
                <a:gd name="T24" fmla="*/ 26 w 148"/>
                <a:gd name="T25" fmla="*/ 68 h 136"/>
                <a:gd name="T26" fmla="*/ 21 w 148"/>
                <a:gd name="T27" fmla="*/ 68 h 136"/>
                <a:gd name="T28" fmla="*/ 17 w 148"/>
                <a:gd name="T29" fmla="*/ 68 h 136"/>
                <a:gd name="T30" fmla="*/ 13 w 148"/>
                <a:gd name="T31" fmla="*/ 66 h 136"/>
                <a:gd name="T32" fmla="*/ 9 w 148"/>
                <a:gd name="T33" fmla="*/ 64 h 136"/>
                <a:gd name="T34" fmla="*/ 3 w 148"/>
                <a:gd name="T35" fmla="*/ 58 h 136"/>
                <a:gd name="T36" fmla="*/ 1 w 148"/>
                <a:gd name="T37" fmla="*/ 50 h 136"/>
                <a:gd name="T38" fmla="*/ 0 w 148"/>
                <a:gd name="T39" fmla="*/ 41 h 136"/>
                <a:gd name="T40" fmla="*/ 2 w 148"/>
                <a:gd name="T41" fmla="*/ 33 h 136"/>
                <a:gd name="T42" fmla="*/ 5 w 148"/>
                <a:gd name="T43" fmla="*/ 26 h 136"/>
                <a:gd name="T44" fmla="*/ 10 w 148"/>
                <a:gd name="T45" fmla="*/ 20 h 136"/>
                <a:gd name="T46" fmla="*/ 15 w 148"/>
                <a:gd name="T47" fmla="*/ 14 h 136"/>
                <a:gd name="T48" fmla="*/ 21 w 148"/>
                <a:gd name="T49" fmla="*/ 9 h 136"/>
                <a:gd name="T50" fmla="*/ 28 w 148"/>
                <a:gd name="T51" fmla="*/ 5 h 136"/>
                <a:gd name="T52" fmla="*/ 35 w 148"/>
                <a:gd name="T53" fmla="*/ 2 h 136"/>
                <a:gd name="T54" fmla="*/ 43 w 148"/>
                <a:gd name="T55" fmla="*/ 1 h 136"/>
                <a:gd name="T56" fmla="*/ 51 w 148"/>
                <a:gd name="T57" fmla="*/ 0 h 136"/>
                <a:gd name="T58" fmla="*/ 54 w 148"/>
                <a:gd name="T59" fmla="*/ 0 h 136"/>
                <a:gd name="T60" fmla="*/ 57 w 148"/>
                <a:gd name="T61" fmla="*/ 1 h 136"/>
                <a:gd name="T62" fmla="*/ 60 w 148"/>
                <a:gd name="T63" fmla="*/ 2 h 136"/>
                <a:gd name="T64" fmla="*/ 63 w 148"/>
                <a:gd name="T65" fmla="*/ 3 h 136"/>
                <a:gd name="T66" fmla="*/ 66 w 148"/>
                <a:gd name="T67" fmla="*/ 6 h 136"/>
                <a:gd name="T68" fmla="*/ 69 w 148"/>
                <a:gd name="T69" fmla="*/ 10 h 136"/>
                <a:gd name="T70" fmla="*/ 71 w 148"/>
                <a:gd name="T71" fmla="*/ 14 h 136"/>
                <a:gd name="T72" fmla="*/ 73 w 148"/>
                <a:gd name="T73" fmla="*/ 18 h 1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48"/>
                <a:gd name="T112" fmla="*/ 0 h 136"/>
                <a:gd name="T113" fmla="*/ 148 w 148"/>
                <a:gd name="T114" fmla="*/ 136 h 1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48" h="136">
                  <a:moveTo>
                    <a:pt x="148" y="36"/>
                  </a:moveTo>
                  <a:lnTo>
                    <a:pt x="148" y="51"/>
                  </a:lnTo>
                  <a:lnTo>
                    <a:pt x="146" y="65"/>
                  </a:lnTo>
                  <a:lnTo>
                    <a:pt x="140" y="79"/>
                  </a:lnTo>
                  <a:lnTo>
                    <a:pt x="132" y="90"/>
                  </a:lnTo>
                  <a:lnTo>
                    <a:pt x="123" y="102"/>
                  </a:lnTo>
                  <a:lnTo>
                    <a:pt x="111" y="112"/>
                  </a:lnTo>
                  <a:lnTo>
                    <a:pt x="98" y="120"/>
                  </a:lnTo>
                  <a:lnTo>
                    <a:pt x="86" y="128"/>
                  </a:lnTo>
                  <a:lnTo>
                    <a:pt x="79" y="132"/>
                  </a:lnTo>
                  <a:lnTo>
                    <a:pt x="71" y="135"/>
                  </a:lnTo>
                  <a:lnTo>
                    <a:pt x="61" y="136"/>
                  </a:lnTo>
                  <a:lnTo>
                    <a:pt x="52" y="136"/>
                  </a:lnTo>
                  <a:lnTo>
                    <a:pt x="43" y="136"/>
                  </a:lnTo>
                  <a:lnTo>
                    <a:pt x="35" y="135"/>
                  </a:lnTo>
                  <a:lnTo>
                    <a:pt x="26" y="132"/>
                  </a:lnTo>
                  <a:lnTo>
                    <a:pt x="18" y="128"/>
                  </a:lnTo>
                  <a:lnTo>
                    <a:pt x="7" y="116"/>
                  </a:lnTo>
                  <a:lnTo>
                    <a:pt x="2" y="101"/>
                  </a:lnTo>
                  <a:lnTo>
                    <a:pt x="0" y="83"/>
                  </a:lnTo>
                  <a:lnTo>
                    <a:pt x="4" y="66"/>
                  </a:lnTo>
                  <a:lnTo>
                    <a:pt x="11" y="52"/>
                  </a:lnTo>
                  <a:lnTo>
                    <a:pt x="20" y="40"/>
                  </a:lnTo>
                  <a:lnTo>
                    <a:pt x="30" y="28"/>
                  </a:lnTo>
                  <a:lnTo>
                    <a:pt x="43" y="19"/>
                  </a:lnTo>
                  <a:lnTo>
                    <a:pt x="56" y="11"/>
                  </a:lnTo>
                  <a:lnTo>
                    <a:pt x="71" y="5"/>
                  </a:lnTo>
                  <a:lnTo>
                    <a:pt x="87" y="2"/>
                  </a:lnTo>
                  <a:lnTo>
                    <a:pt x="103" y="0"/>
                  </a:lnTo>
                  <a:lnTo>
                    <a:pt x="109" y="0"/>
                  </a:lnTo>
                  <a:lnTo>
                    <a:pt x="116" y="2"/>
                  </a:lnTo>
                  <a:lnTo>
                    <a:pt x="121" y="5"/>
                  </a:lnTo>
                  <a:lnTo>
                    <a:pt x="127" y="7"/>
                  </a:lnTo>
                  <a:lnTo>
                    <a:pt x="133" y="13"/>
                  </a:lnTo>
                  <a:lnTo>
                    <a:pt x="140" y="20"/>
                  </a:lnTo>
                  <a:lnTo>
                    <a:pt x="144" y="28"/>
                  </a:lnTo>
                  <a:lnTo>
                    <a:pt x="148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3" name="Freeform 42"/>
            <p:cNvSpPr>
              <a:spLocks/>
            </p:cNvSpPr>
            <p:nvPr/>
          </p:nvSpPr>
          <p:spPr bwMode="auto">
            <a:xfrm>
              <a:off x="4465" y="922"/>
              <a:ext cx="66" cy="62"/>
            </a:xfrm>
            <a:custGeom>
              <a:avLst/>
              <a:gdLst>
                <a:gd name="T0" fmla="*/ 58 w 131"/>
                <a:gd name="T1" fmla="*/ 9 h 123"/>
                <a:gd name="T2" fmla="*/ 61 w 131"/>
                <a:gd name="T3" fmla="*/ 15 h 123"/>
                <a:gd name="T4" fmla="*/ 64 w 131"/>
                <a:gd name="T5" fmla="*/ 21 h 123"/>
                <a:gd name="T6" fmla="*/ 66 w 131"/>
                <a:gd name="T7" fmla="*/ 28 h 123"/>
                <a:gd name="T8" fmla="*/ 65 w 131"/>
                <a:gd name="T9" fmla="*/ 34 h 123"/>
                <a:gd name="T10" fmla="*/ 65 w 131"/>
                <a:gd name="T11" fmla="*/ 38 h 123"/>
                <a:gd name="T12" fmla="*/ 63 w 131"/>
                <a:gd name="T13" fmla="*/ 42 h 123"/>
                <a:gd name="T14" fmla="*/ 61 w 131"/>
                <a:gd name="T15" fmla="*/ 45 h 123"/>
                <a:gd name="T16" fmla="*/ 59 w 131"/>
                <a:gd name="T17" fmla="*/ 49 h 123"/>
                <a:gd name="T18" fmla="*/ 56 w 131"/>
                <a:gd name="T19" fmla="*/ 51 h 123"/>
                <a:gd name="T20" fmla="*/ 54 w 131"/>
                <a:gd name="T21" fmla="*/ 54 h 123"/>
                <a:gd name="T22" fmla="*/ 51 w 131"/>
                <a:gd name="T23" fmla="*/ 56 h 123"/>
                <a:gd name="T24" fmla="*/ 48 w 131"/>
                <a:gd name="T25" fmla="*/ 58 h 123"/>
                <a:gd name="T26" fmla="*/ 45 w 131"/>
                <a:gd name="T27" fmla="*/ 59 h 123"/>
                <a:gd name="T28" fmla="*/ 41 w 131"/>
                <a:gd name="T29" fmla="*/ 61 h 123"/>
                <a:gd name="T30" fmla="*/ 37 w 131"/>
                <a:gd name="T31" fmla="*/ 61 h 123"/>
                <a:gd name="T32" fmla="*/ 34 w 131"/>
                <a:gd name="T33" fmla="*/ 62 h 123"/>
                <a:gd name="T34" fmla="*/ 32 w 131"/>
                <a:gd name="T35" fmla="*/ 62 h 123"/>
                <a:gd name="T36" fmla="*/ 29 w 131"/>
                <a:gd name="T37" fmla="*/ 62 h 123"/>
                <a:gd name="T38" fmla="*/ 27 w 131"/>
                <a:gd name="T39" fmla="*/ 62 h 123"/>
                <a:gd name="T40" fmla="*/ 24 w 131"/>
                <a:gd name="T41" fmla="*/ 61 h 123"/>
                <a:gd name="T42" fmla="*/ 21 w 131"/>
                <a:gd name="T43" fmla="*/ 60 h 123"/>
                <a:gd name="T44" fmla="*/ 18 w 131"/>
                <a:gd name="T45" fmla="*/ 59 h 123"/>
                <a:gd name="T46" fmla="*/ 16 w 131"/>
                <a:gd name="T47" fmla="*/ 59 h 123"/>
                <a:gd name="T48" fmla="*/ 14 w 131"/>
                <a:gd name="T49" fmla="*/ 58 h 123"/>
                <a:gd name="T50" fmla="*/ 8 w 131"/>
                <a:gd name="T51" fmla="*/ 53 h 123"/>
                <a:gd name="T52" fmla="*/ 3 w 131"/>
                <a:gd name="T53" fmla="*/ 45 h 123"/>
                <a:gd name="T54" fmla="*/ 1 w 131"/>
                <a:gd name="T55" fmla="*/ 37 h 123"/>
                <a:gd name="T56" fmla="*/ 0 w 131"/>
                <a:gd name="T57" fmla="*/ 28 h 123"/>
                <a:gd name="T58" fmla="*/ 1 w 131"/>
                <a:gd name="T59" fmla="*/ 24 h 123"/>
                <a:gd name="T60" fmla="*/ 2 w 131"/>
                <a:gd name="T61" fmla="*/ 20 h 123"/>
                <a:gd name="T62" fmla="*/ 5 w 131"/>
                <a:gd name="T63" fmla="*/ 16 h 123"/>
                <a:gd name="T64" fmla="*/ 8 w 131"/>
                <a:gd name="T65" fmla="*/ 12 h 123"/>
                <a:gd name="T66" fmla="*/ 10 w 131"/>
                <a:gd name="T67" fmla="*/ 9 h 123"/>
                <a:gd name="T68" fmla="*/ 14 w 131"/>
                <a:gd name="T69" fmla="*/ 6 h 123"/>
                <a:gd name="T70" fmla="*/ 18 w 131"/>
                <a:gd name="T71" fmla="*/ 4 h 123"/>
                <a:gd name="T72" fmla="*/ 22 w 131"/>
                <a:gd name="T73" fmla="*/ 2 h 123"/>
                <a:gd name="T74" fmla="*/ 27 w 131"/>
                <a:gd name="T75" fmla="*/ 1 h 123"/>
                <a:gd name="T76" fmla="*/ 32 w 131"/>
                <a:gd name="T77" fmla="*/ 0 h 123"/>
                <a:gd name="T78" fmla="*/ 36 w 131"/>
                <a:gd name="T79" fmla="*/ 0 h 123"/>
                <a:gd name="T80" fmla="*/ 41 w 131"/>
                <a:gd name="T81" fmla="*/ 1 h 123"/>
                <a:gd name="T82" fmla="*/ 45 w 131"/>
                <a:gd name="T83" fmla="*/ 2 h 123"/>
                <a:gd name="T84" fmla="*/ 49 w 131"/>
                <a:gd name="T85" fmla="*/ 4 h 123"/>
                <a:gd name="T86" fmla="*/ 54 w 131"/>
                <a:gd name="T87" fmla="*/ 7 h 123"/>
                <a:gd name="T88" fmla="*/ 58 w 131"/>
                <a:gd name="T89" fmla="*/ 9 h 12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1"/>
                <a:gd name="T136" fmla="*/ 0 h 123"/>
                <a:gd name="T137" fmla="*/ 131 w 131"/>
                <a:gd name="T138" fmla="*/ 123 h 12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1" h="123">
                  <a:moveTo>
                    <a:pt x="115" y="17"/>
                  </a:moveTo>
                  <a:lnTo>
                    <a:pt x="122" y="30"/>
                  </a:lnTo>
                  <a:lnTo>
                    <a:pt x="127" y="42"/>
                  </a:lnTo>
                  <a:lnTo>
                    <a:pt x="131" y="55"/>
                  </a:lnTo>
                  <a:lnTo>
                    <a:pt x="130" y="68"/>
                  </a:lnTo>
                  <a:lnTo>
                    <a:pt x="129" y="76"/>
                  </a:lnTo>
                  <a:lnTo>
                    <a:pt x="125" y="83"/>
                  </a:lnTo>
                  <a:lnTo>
                    <a:pt x="122" y="90"/>
                  </a:lnTo>
                  <a:lnTo>
                    <a:pt x="118" y="97"/>
                  </a:lnTo>
                  <a:lnTo>
                    <a:pt x="112" y="102"/>
                  </a:lnTo>
                  <a:lnTo>
                    <a:pt x="107" y="107"/>
                  </a:lnTo>
                  <a:lnTo>
                    <a:pt x="101" y="112"/>
                  </a:lnTo>
                  <a:lnTo>
                    <a:pt x="95" y="115"/>
                  </a:lnTo>
                  <a:lnTo>
                    <a:pt x="89" y="118"/>
                  </a:lnTo>
                  <a:lnTo>
                    <a:pt x="81" y="121"/>
                  </a:lnTo>
                  <a:lnTo>
                    <a:pt x="74" y="122"/>
                  </a:lnTo>
                  <a:lnTo>
                    <a:pt x="68" y="123"/>
                  </a:lnTo>
                  <a:lnTo>
                    <a:pt x="63" y="123"/>
                  </a:lnTo>
                  <a:lnTo>
                    <a:pt x="57" y="123"/>
                  </a:lnTo>
                  <a:lnTo>
                    <a:pt x="53" y="123"/>
                  </a:lnTo>
                  <a:lnTo>
                    <a:pt x="47" y="122"/>
                  </a:lnTo>
                  <a:lnTo>
                    <a:pt x="42" y="120"/>
                  </a:lnTo>
                  <a:lnTo>
                    <a:pt x="36" y="118"/>
                  </a:lnTo>
                  <a:lnTo>
                    <a:pt x="32" y="117"/>
                  </a:lnTo>
                  <a:lnTo>
                    <a:pt x="27" y="115"/>
                  </a:lnTo>
                  <a:lnTo>
                    <a:pt x="16" y="105"/>
                  </a:lnTo>
                  <a:lnTo>
                    <a:pt x="6" y="90"/>
                  </a:lnTo>
                  <a:lnTo>
                    <a:pt x="2" y="74"/>
                  </a:lnTo>
                  <a:lnTo>
                    <a:pt x="0" y="56"/>
                  </a:lnTo>
                  <a:lnTo>
                    <a:pt x="2" y="47"/>
                  </a:lnTo>
                  <a:lnTo>
                    <a:pt x="4" y="39"/>
                  </a:lnTo>
                  <a:lnTo>
                    <a:pt x="9" y="31"/>
                  </a:lnTo>
                  <a:lnTo>
                    <a:pt x="15" y="23"/>
                  </a:lnTo>
                  <a:lnTo>
                    <a:pt x="20" y="17"/>
                  </a:lnTo>
                  <a:lnTo>
                    <a:pt x="27" y="11"/>
                  </a:lnTo>
                  <a:lnTo>
                    <a:pt x="35" y="7"/>
                  </a:lnTo>
                  <a:lnTo>
                    <a:pt x="43" y="3"/>
                  </a:lnTo>
                  <a:lnTo>
                    <a:pt x="54" y="1"/>
                  </a:lnTo>
                  <a:lnTo>
                    <a:pt x="63" y="0"/>
                  </a:lnTo>
                  <a:lnTo>
                    <a:pt x="72" y="0"/>
                  </a:lnTo>
                  <a:lnTo>
                    <a:pt x="81" y="1"/>
                  </a:lnTo>
                  <a:lnTo>
                    <a:pt x="89" y="4"/>
                  </a:lnTo>
                  <a:lnTo>
                    <a:pt x="97" y="8"/>
                  </a:lnTo>
                  <a:lnTo>
                    <a:pt x="107" y="13"/>
                  </a:lnTo>
                  <a:lnTo>
                    <a:pt x="115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Freeform 43"/>
            <p:cNvSpPr>
              <a:spLocks/>
            </p:cNvSpPr>
            <p:nvPr/>
          </p:nvSpPr>
          <p:spPr bwMode="auto">
            <a:xfrm>
              <a:off x="4139" y="922"/>
              <a:ext cx="72" cy="69"/>
            </a:xfrm>
            <a:custGeom>
              <a:avLst/>
              <a:gdLst>
                <a:gd name="T0" fmla="*/ 70 w 146"/>
                <a:gd name="T1" fmla="*/ 13 h 138"/>
                <a:gd name="T2" fmla="*/ 72 w 146"/>
                <a:gd name="T3" fmla="*/ 20 h 138"/>
                <a:gd name="T4" fmla="*/ 72 w 146"/>
                <a:gd name="T5" fmla="*/ 28 h 138"/>
                <a:gd name="T6" fmla="*/ 70 w 146"/>
                <a:gd name="T7" fmla="*/ 35 h 138"/>
                <a:gd name="T8" fmla="*/ 67 w 146"/>
                <a:gd name="T9" fmla="*/ 43 h 138"/>
                <a:gd name="T10" fmla="*/ 63 w 146"/>
                <a:gd name="T11" fmla="*/ 48 h 138"/>
                <a:gd name="T12" fmla="*/ 58 w 146"/>
                <a:gd name="T13" fmla="*/ 53 h 138"/>
                <a:gd name="T14" fmla="*/ 52 w 146"/>
                <a:gd name="T15" fmla="*/ 57 h 138"/>
                <a:gd name="T16" fmla="*/ 47 w 146"/>
                <a:gd name="T17" fmla="*/ 62 h 138"/>
                <a:gd name="T18" fmla="*/ 40 w 146"/>
                <a:gd name="T19" fmla="*/ 66 h 138"/>
                <a:gd name="T20" fmla="*/ 35 w 146"/>
                <a:gd name="T21" fmla="*/ 68 h 138"/>
                <a:gd name="T22" fmla="*/ 28 w 146"/>
                <a:gd name="T23" fmla="*/ 69 h 138"/>
                <a:gd name="T24" fmla="*/ 22 w 146"/>
                <a:gd name="T25" fmla="*/ 69 h 138"/>
                <a:gd name="T26" fmla="*/ 19 w 146"/>
                <a:gd name="T27" fmla="*/ 69 h 138"/>
                <a:gd name="T28" fmla="*/ 16 w 146"/>
                <a:gd name="T29" fmla="*/ 68 h 138"/>
                <a:gd name="T30" fmla="*/ 13 w 146"/>
                <a:gd name="T31" fmla="*/ 67 h 138"/>
                <a:gd name="T32" fmla="*/ 10 w 146"/>
                <a:gd name="T33" fmla="*/ 65 h 138"/>
                <a:gd name="T34" fmla="*/ 8 w 146"/>
                <a:gd name="T35" fmla="*/ 63 h 138"/>
                <a:gd name="T36" fmla="*/ 6 w 146"/>
                <a:gd name="T37" fmla="*/ 61 h 138"/>
                <a:gd name="T38" fmla="*/ 3 w 146"/>
                <a:gd name="T39" fmla="*/ 58 h 138"/>
                <a:gd name="T40" fmla="*/ 2 w 146"/>
                <a:gd name="T41" fmla="*/ 56 h 138"/>
                <a:gd name="T42" fmla="*/ 0 w 146"/>
                <a:gd name="T43" fmla="*/ 47 h 138"/>
                <a:gd name="T44" fmla="*/ 1 w 146"/>
                <a:gd name="T45" fmla="*/ 38 h 138"/>
                <a:gd name="T46" fmla="*/ 3 w 146"/>
                <a:gd name="T47" fmla="*/ 30 h 138"/>
                <a:gd name="T48" fmla="*/ 8 w 146"/>
                <a:gd name="T49" fmla="*/ 22 h 138"/>
                <a:gd name="T50" fmla="*/ 13 w 146"/>
                <a:gd name="T51" fmla="*/ 17 h 138"/>
                <a:gd name="T52" fmla="*/ 18 w 146"/>
                <a:gd name="T53" fmla="*/ 12 h 138"/>
                <a:gd name="T54" fmla="*/ 24 w 146"/>
                <a:gd name="T55" fmla="*/ 8 h 138"/>
                <a:gd name="T56" fmla="*/ 30 w 146"/>
                <a:gd name="T57" fmla="*/ 4 h 138"/>
                <a:gd name="T58" fmla="*/ 36 w 146"/>
                <a:gd name="T59" fmla="*/ 2 h 138"/>
                <a:gd name="T60" fmla="*/ 43 w 146"/>
                <a:gd name="T61" fmla="*/ 1 h 138"/>
                <a:gd name="T62" fmla="*/ 50 w 146"/>
                <a:gd name="T63" fmla="*/ 0 h 138"/>
                <a:gd name="T64" fmla="*/ 57 w 146"/>
                <a:gd name="T65" fmla="*/ 1 h 138"/>
                <a:gd name="T66" fmla="*/ 60 w 146"/>
                <a:gd name="T67" fmla="*/ 3 h 138"/>
                <a:gd name="T68" fmla="*/ 64 w 146"/>
                <a:gd name="T69" fmla="*/ 6 h 138"/>
                <a:gd name="T70" fmla="*/ 67 w 146"/>
                <a:gd name="T71" fmla="*/ 9 h 138"/>
                <a:gd name="T72" fmla="*/ 70 w 146"/>
                <a:gd name="T73" fmla="*/ 13 h 13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46"/>
                <a:gd name="T112" fmla="*/ 0 h 138"/>
                <a:gd name="T113" fmla="*/ 146 w 146"/>
                <a:gd name="T114" fmla="*/ 138 h 13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46" h="138">
                  <a:moveTo>
                    <a:pt x="141" y="26"/>
                  </a:moveTo>
                  <a:lnTo>
                    <a:pt x="146" y="41"/>
                  </a:lnTo>
                  <a:lnTo>
                    <a:pt x="146" y="56"/>
                  </a:lnTo>
                  <a:lnTo>
                    <a:pt x="142" y="71"/>
                  </a:lnTo>
                  <a:lnTo>
                    <a:pt x="136" y="86"/>
                  </a:lnTo>
                  <a:lnTo>
                    <a:pt x="128" y="97"/>
                  </a:lnTo>
                  <a:lnTo>
                    <a:pt x="118" y="106"/>
                  </a:lnTo>
                  <a:lnTo>
                    <a:pt x="106" y="115"/>
                  </a:lnTo>
                  <a:lnTo>
                    <a:pt x="95" y="124"/>
                  </a:lnTo>
                  <a:lnTo>
                    <a:pt x="82" y="131"/>
                  </a:lnTo>
                  <a:lnTo>
                    <a:pt x="70" y="136"/>
                  </a:lnTo>
                  <a:lnTo>
                    <a:pt x="57" y="138"/>
                  </a:lnTo>
                  <a:lnTo>
                    <a:pt x="44" y="138"/>
                  </a:lnTo>
                  <a:lnTo>
                    <a:pt x="38" y="137"/>
                  </a:lnTo>
                  <a:lnTo>
                    <a:pt x="33" y="136"/>
                  </a:lnTo>
                  <a:lnTo>
                    <a:pt x="27" y="133"/>
                  </a:lnTo>
                  <a:lnTo>
                    <a:pt x="21" y="130"/>
                  </a:lnTo>
                  <a:lnTo>
                    <a:pt x="17" y="127"/>
                  </a:lnTo>
                  <a:lnTo>
                    <a:pt x="12" y="122"/>
                  </a:lnTo>
                  <a:lnTo>
                    <a:pt x="7" y="117"/>
                  </a:lnTo>
                  <a:lnTo>
                    <a:pt x="4" y="112"/>
                  </a:lnTo>
                  <a:lnTo>
                    <a:pt x="0" y="94"/>
                  </a:lnTo>
                  <a:lnTo>
                    <a:pt x="2" y="77"/>
                  </a:lnTo>
                  <a:lnTo>
                    <a:pt x="7" y="61"/>
                  </a:lnTo>
                  <a:lnTo>
                    <a:pt x="17" y="45"/>
                  </a:lnTo>
                  <a:lnTo>
                    <a:pt x="26" y="33"/>
                  </a:lnTo>
                  <a:lnTo>
                    <a:pt x="36" y="24"/>
                  </a:lnTo>
                  <a:lnTo>
                    <a:pt x="48" y="16"/>
                  </a:lnTo>
                  <a:lnTo>
                    <a:pt x="60" y="9"/>
                  </a:lnTo>
                  <a:lnTo>
                    <a:pt x="73" y="4"/>
                  </a:lnTo>
                  <a:lnTo>
                    <a:pt x="87" y="1"/>
                  </a:lnTo>
                  <a:lnTo>
                    <a:pt x="101" y="0"/>
                  </a:lnTo>
                  <a:lnTo>
                    <a:pt x="115" y="2"/>
                  </a:lnTo>
                  <a:lnTo>
                    <a:pt x="121" y="7"/>
                  </a:lnTo>
                  <a:lnTo>
                    <a:pt x="129" y="13"/>
                  </a:lnTo>
                  <a:lnTo>
                    <a:pt x="135" y="18"/>
                  </a:lnTo>
                  <a:lnTo>
                    <a:pt x="141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5" name="Freeform 44"/>
            <p:cNvSpPr>
              <a:spLocks/>
            </p:cNvSpPr>
            <p:nvPr/>
          </p:nvSpPr>
          <p:spPr bwMode="auto">
            <a:xfrm>
              <a:off x="4262" y="931"/>
              <a:ext cx="72" cy="68"/>
            </a:xfrm>
            <a:custGeom>
              <a:avLst/>
              <a:gdLst>
                <a:gd name="T0" fmla="*/ 65 w 144"/>
                <a:gd name="T1" fmla="*/ 5 h 136"/>
                <a:gd name="T2" fmla="*/ 69 w 144"/>
                <a:gd name="T3" fmla="*/ 10 h 136"/>
                <a:gd name="T4" fmla="*/ 71 w 144"/>
                <a:gd name="T5" fmla="*/ 17 h 136"/>
                <a:gd name="T6" fmla="*/ 72 w 144"/>
                <a:gd name="T7" fmla="*/ 22 h 136"/>
                <a:gd name="T8" fmla="*/ 72 w 144"/>
                <a:gd name="T9" fmla="*/ 29 h 136"/>
                <a:gd name="T10" fmla="*/ 70 w 144"/>
                <a:gd name="T11" fmla="*/ 36 h 136"/>
                <a:gd name="T12" fmla="*/ 67 w 144"/>
                <a:gd name="T13" fmla="*/ 41 h 136"/>
                <a:gd name="T14" fmla="*/ 63 w 144"/>
                <a:gd name="T15" fmla="*/ 47 h 136"/>
                <a:gd name="T16" fmla="*/ 58 w 144"/>
                <a:gd name="T17" fmla="*/ 52 h 136"/>
                <a:gd name="T18" fmla="*/ 53 w 144"/>
                <a:gd name="T19" fmla="*/ 56 h 136"/>
                <a:gd name="T20" fmla="*/ 48 w 144"/>
                <a:gd name="T21" fmla="*/ 60 h 136"/>
                <a:gd name="T22" fmla="*/ 42 w 144"/>
                <a:gd name="T23" fmla="*/ 63 h 136"/>
                <a:gd name="T24" fmla="*/ 36 w 144"/>
                <a:gd name="T25" fmla="*/ 67 h 136"/>
                <a:gd name="T26" fmla="*/ 31 w 144"/>
                <a:gd name="T27" fmla="*/ 68 h 136"/>
                <a:gd name="T28" fmla="*/ 26 w 144"/>
                <a:gd name="T29" fmla="*/ 68 h 136"/>
                <a:gd name="T30" fmla="*/ 22 w 144"/>
                <a:gd name="T31" fmla="*/ 68 h 136"/>
                <a:gd name="T32" fmla="*/ 18 w 144"/>
                <a:gd name="T33" fmla="*/ 68 h 136"/>
                <a:gd name="T34" fmla="*/ 14 w 144"/>
                <a:gd name="T35" fmla="*/ 67 h 136"/>
                <a:gd name="T36" fmla="*/ 10 w 144"/>
                <a:gd name="T37" fmla="*/ 64 h 136"/>
                <a:gd name="T38" fmla="*/ 6 w 144"/>
                <a:gd name="T39" fmla="*/ 61 h 136"/>
                <a:gd name="T40" fmla="*/ 3 w 144"/>
                <a:gd name="T41" fmla="*/ 57 h 136"/>
                <a:gd name="T42" fmla="*/ 1 w 144"/>
                <a:gd name="T43" fmla="*/ 49 h 136"/>
                <a:gd name="T44" fmla="*/ 0 w 144"/>
                <a:gd name="T45" fmla="*/ 41 h 136"/>
                <a:gd name="T46" fmla="*/ 1 w 144"/>
                <a:gd name="T47" fmla="*/ 33 h 136"/>
                <a:gd name="T48" fmla="*/ 5 w 144"/>
                <a:gd name="T49" fmla="*/ 25 h 136"/>
                <a:gd name="T50" fmla="*/ 10 w 144"/>
                <a:gd name="T51" fmla="*/ 18 h 136"/>
                <a:gd name="T52" fmla="*/ 17 w 144"/>
                <a:gd name="T53" fmla="*/ 11 h 136"/>
                <a:gd name="T54" fmla="*/ 23 w 144"/>
                <a:gd name="T55" fmla="*/ 6 h 136"/>
                <a:gd name="T56" fmla="*/ 31 w 144"/>
                <a:gd name="T57" fmla="*/ 3 h 136"/>
                <a:gd name="T58" fmla="*/ 39 w 144"/>
                <a:gd name="T59" fmla="*/ 1 h 136"/>
                <a:gd name="T60" fmla="*/ 48 w 144"/>
                <a:gd name="T61" fmla="*/ 0 h 136"/>
                <a:gd name="T62" fmla="*/ 56 w 144"/>
                <a:gd name="T63" fmla="*/ 1 h 136"/>
                <a:gd name="T64" fmla="*/ 65 w 144"/>
                <a:gd name="T65" fmla="*/ 5 h 1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4"/>
                <a:gd name="T100" fmla="*/ 0 h 136"/>
                <a:gd name="T101" fmla="*/ 144 w 144"/>
                <a:gd name="T102" fmla="*/ 136 h 1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4" h="136">
                  <a:moveTo>
                    <a:pt x="129" y="11"/>
                  </a:moveTo>
                  <a:lnTo>
                    <a:pt x="137" y="21"/>
                  </a:lnTo>
                  <a:lnTo>
                    <a:pt x="142" y="33"/>
                  </a:lnTo>
                  <a:lnTo>
                    <a:pt x="144" y="44"/>
                  </a:lnTo>
                  <a:lnTo>
                    <a:pt x="144" y="58"/>
                  </a:lnTo>
                  <a:lnTo>
                    <a:pt x="139" y="72"/>
                  </a:lnTo>
                  <a:lnTo>
                    <a:pt x="134" y="83"/>
                  </a:lnTo>
                  <a:lnTo>
                    <a:pt x="126" y="95"/>
                  </a:lnTo>
                  <a:lnTo>
                    <a:pt x="117" y="104"/>
                  </a:lnTo>
                  <a:lnTo>
                    <a:pt x="107" y="113"/>
                  </a:lnTo>
                  <a:lnTo>
                    <a:pt x="97" y="121"/>
                  </a:lnTo>
                  <a:lnTo>
                    <a:pt x="84" y="127"/>
                  </a:lnTo>
                  <a:lnTo>
                    <a:pt x="71" y="133"/>
                  </a:lnTo>
                  <a:lnTo>
                    <a:pt x="62" y="135"/>
                  </a:lnTo>
                  <a:lnTo>
                    <a:pt x="53" y="136"/>
                  </a:lnTo>
                  <a:lnTo>
                    <a:pt x="44" y="136"/>
                  </a:lnTo>
                  <a:lnTo>
                    <a:pt x="36" y="135"/>
                  </a:lnTo>
                  <a:lnTo>
                    <a:pt x="28" y="133"/>
                  </a:lnTo>
                  <a:lnTo>
                    <a:pt x="20" y="128"/>
                  </a:lnTo>
                  <a:lnTo>
                    <a:pt x="13" y="122"/>
                  </a:lnTo>
                  <a:lnTo>
                    <a:pt x="7" y="115"/>
                  </a:lnTo>
                  <a:lnTo>
                    <a:pt x="1" y="99"/>
                  </a:lnTo>
                  <a:lnTo>
                    <a:pt x="0" y="82"/>
                  </a:lnTo>
                  <a:lnTo>
                    <a:pt x="3" y="66"/>
                  </a:lnTo>
                  <a:lnTo>
                    <a:pt x="10" y="50"/>
                  </a:lnTo>
                  <a:lnTo>
                    <a:pt x="21" y="36"/>
                  </a:lnTo>
                  <a:lnTo>
                    <a:pt x="33" y="23"/>
                  </a:lnTo>
                  <a:lnTo>
                    <a:pt x="47" y="13"/>
                  </a:lnTo>
                  <a:lnTo>
                    <a:pt x="63" y="6"/>
                  </a:lnTo>
                  <a:lnTo>
                    <a:pt x="79" y="1"/>
                  </a:lnTo>
                  <a:lnTo>
                    <a:pt x="97" y="0"/>
                  </a:lnTo>
                  <a:lnTo>
                    <a:pt x="113" y="3"/>
                  </a:lnTo>
                  <a:lnTo>
                    <a:pt x="129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Freeform 45"/>
            <p:cNvSpPr>
              <a:spLocks/>
            </p:cNvSpPr>
            <p:nvPr/>
          </p:nvSpPr>
          <p:spPr bwMode="auto">
            <a:xfrm>
              <a:off x="4316" y="774"/>
              <a:ext cx="61" cy="58"/>
            </a:xfrm>
            <a:custGeom>
              <a:avLst/>
              <a:gdLst>
                <a:gd name="T0" fmla="*/ 41 w 122"/>
                <a:gd name="T1" fmla="*/ 0 h 115"/>
                <a:gd name="T2" fmla="*/ 34 w 122"/>
                <a:gd name="T3" fmla="*/ 1 h 115"/>
                <a:gd name="T4" fmla="*/ 27 w 122"/>
                <a:gd name="T5" fmla="*/ 4 h 115"/>
                <a:gd name="T6" fmla="*/ 22 w 122"/>
                <a:gd name="T7" fmla="*/ 7 h 115"/>
                <a:gd name="T8" fmla="*/ 15 w 122"/>
                <a:gd name="T9" fmla="*/ 11 h 115"/>
                <a:gd name="T10" fmla="*/ 11 w 122"/>
                <a:gd name="T11" fmla="*/ 16 h 115"/>
                <a:gd name="T12" fmla="*/ 7 w 122"/>
                <a:gd name="T13" fmla="*/ 21 h 115"/>
                <a:gd name="T14" fmla="*/ 3 w 122"/>
                <a:gd name="T15" fmla="*/ 27 h 115"/>
                <a:gd name="T16" fmla="*/ 1 w 122"/>
                <a:gd name="T17" fmla="*/ 32 h 115"/>
                <a:gd name="T18" fmla="*/ 0 w 122"/>
                <a:gd name="T19" fmla="*/ 38 h 115"/>
                <a:gd name="T20" fmla="*/ 1 w 122"/>
                <a:gd name="T21" fmla="*/ 43 h 115"/>
                <a:gd name="T22" fmla="*/ 3 w 122"/>
                <a:gd name="T23" fmla="*/ 48 h 115"/>
                <a:gd name="T24" fmla="*/ 6 w 122"/>
                <a:gd name="T25" fmla="*/ 52 h 115"/>
                <a:gd name="T26" fmla="*/ 8 w 122"/>
                <a:gd name="T27" fmla="*/ 54 h 115"/>
                <a:gd name="T28" fmla="*/ 11 w 122"/>
                <a:gd name="T29" fmla="*/ 55 h 115"/>
                <a:gd name="T30" fmla="*/ 14 w 122"/>
                <a:gd name="T31" fmla="*/ 57 h 115"/>
                <a:gd name="T32" fmla="*/ 18 w 122"/>
                <a:gd name="T33" fmla="*/ 58 h 115"/>
                <a:gd name="T34" fmla="*/ 17 w 122"/>
                <a:gd name="T35" fmla="*/ 54 h 115"/>
                <a:gd name="T36" fmla="*/ 17 w 122"/>
                <a:gd name="T37" fmla="*/ 50 h 115"/>
                <a:gd name="T38" fmla="*/ 18 w 122"/>
                <a:gd name="T39" fmla="*/ 46 h 115"/>
                <a:gd name="T40" fmla="*/ 19 w 122"/>
                <a:gd name="T41" fmla="*/ 42 h 115"/>
                <a:gd name="T42" fmla="*/ 22 w 122"/>
                <a:gd name="T43" fmla="*/ 38 h 115"/>
                <a:gd name="T44" fmla="*/ 25 w 122"/>
                <a:gd name="T45" fmla="*/ 33 h 115"/>
                <a:gd name="T46" fmla="*/ 29 w 122"/>
                <a:gd name="T47" fmla="*/ 28 h 115"/>
                <a:gd name="T48" fmla="*/ 33 w 122"/>
                <a:gd name="T49" fmla="*/ 24 h 115"/>
                <a:gd name="T50" fmla="*/ 37 w 122"/>
                <a:gd name="T51" fmla="*/ 21 h 115"/>
                <a:gd name="T52" fmla="*/ 41 w 122"/>
                <a:gd name="T53" fmla="*/ 19 h 115"/>
                <a:gd name="T54" fmla="*/ 44 w 122"/>
                <a:gd name="T55" fmla="*/ 17 h 115"/>
                <a:gd name="T56" fmla="*/ 48 w 122"/>
                <a:gd name="T57" fmla="*/ 15 h 115"/>
                <a:gd name="T58" fmla="*/ 52 w 122"/>
                <a:gd name="T59" fmla="*/ 14 h 115"/>
                <a:gd name="T60" fmla="*/ 55 w 122"/>
                <a:gd name="T61" fmla="*/ 13 h 115"/>
                <a:gd name="T62" fmla="*/ 58 w 122"/>
                <a:gd name="T63" fmla="*/ 12 h 115"/>
                <a:gd name="T64" fmla="*/ 61 w 122"/>
                <a:gd name="T65" fmla="*/ 12 h 115"/>
                <a:gd name="T66" fmla="*/ 60 w 122"/>
                <a:gd name="T67" fmla="*/ 11 h 115"/>
                <a:gd name="T68" fmla="*/ 59 w 122"/>
                <a:gd name="T69" fmla="*/ 9 h 115"/>
                <a:gd name="T70" fmla="*/ 58 w 122"/>
                <a:gd name="T71" fmla="*/ 7 h 115"/>
                <a:gd name="T72" fmla="*/ 57 w 122"/>
                <a:gd name="T73" fmla="*/ 6 h 115"/>
                <a:gd name="T74" fmla="*/ 53 w 122"/>
                <a:gd name="T75" fmla="*/ 3 h 115"/>
                <a:gd name="T76" fmla="*/ 49 w 122"/>
                <a:gd name="T77" fmla="*/ 1 h 115"/>
                <a:gd name="T78" fmla="*/ 45 w 122"/>
                <a:gd name="T79" fmla="*/ 1 h 115"/>
                <a:gd name="T80" fmla="*/ 41 w 122"/>
                <a:gd name="T81" fmla="*/ 0 h 11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2"/>
                <a:gd name="T124" fmla="*/ 0 h 115"/>
                <a:gd name="T125" fmla="*/ 122 w 122"/>
                <a:gd name="T126" fmla="*/ 115 h 11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2" h="115">
                  <a:moveTo>
                    <a:pt x="81" y="0"/>
                  </a:moveTo>
                  <a:lnTo>
                    <a:pt x="67" y="2"/>
                  </a:lnTo>
                  <a:lnTo>
                    <a:pt x="54" y="7"/>
                  </a:lnTo>
                  <a:lnTo>
                    <a:pt x="43" y="14"/>
                  </a:lnTo>
                  <a:lnTo>
                    <a:pt x="31" y="22"/>
                  </a:lnTo>
                  <a:lnTo>
                    <a:pt x="21" y="31"/>
                  </a:lnTo>
                  <a:lnTo>
                    <a:pt x="13" y="41"/>
                  </a:lnTo>
                  <a:lnTo>
                    <a:pt x="6" y="53"/>
                  </a:lnTo>
                  <a:lnTo>
                    <a:pt x="1" y="64"/>
                  </a:lnTo>
                  <a:lnTo>
                    <a:pt x="0" y="75"/>
                  </a:lnTo>
                  <a:lnTo>
                    <a:pt x="1" y="85"/>
                  </a:lnTo>
                  <a:lnTo>
                    <a:pt x="5" y="95"/>
                  </a:lnTo>
                  <a:lnTo>
                    <a:pt x="11" y="104"/>
                  </a:lnTo>
                  <a:lnTo>
                    <a:pt x="15" y="108"/>
                  </a:lnTo>
                  <a:lnTo>
                    <a:pt x="21" y="110"/>
                  </a:lnTo>
                  <a:lnTo>
                    <a:pt x="28" y="113"/>
                  </a:lnTo>
                  <a:lnTo>
                    <a:pt x="35" y="115"/>
                  </a:lnTo>
                  <a:lnTo>
                    <a:pt x="34" y="108"/>
                  </a:lnTo>
                  <a:lnTo>
                    <a:pt x="34" y="100"/>
                  </a:lnTo>
                  <a:lnTo>
                    <a:pt x="35" y="92"/>
                  </a:lnTo>
                  <a:lnTo>
                    <a:pt x="38" y="83"/>
                  </a:lnTo>
                  <a:lnTo>
                    <a:pt x="44" y="75"/>
                  </a:lnTo>
                  <a:lnTo>
                    <a:pt x="50" y="65"/>
                  </a:lnTo>
                  <a:lnTo>
                    <a:pt x="58" y="56"/>
                  </a:lnTo>
                  <a:lnTo>
                    <a:pt x="66" y="47"/>
                  </a:lnTo>
                  <a:lnTo>
                    <a:pt x="74" y="41"/>
                  </a:lnTo>
                  <a:lnTo>
                    <a:pt x="81" y="37"/>
                  </a:lnTo>
                  <a:lnTo>
                    <a:pt x="88" y="33"/>
                  </a:lnTo>
                  <a:lnTo>
                    <a:pt x="96" y="30"/>
                  </a:lnTo>
                  <a:lnTo>
                    <a:pt x="103" y="27"/>
                  </a:lnTo>
                  <a:lnTo>
                    <a:pt x="110" y="25"/>
                  </a:lnTo>
                  <a:lnTo>
                    <a:pt x="115" y="24"/>
                  </a:lnTo>
                  <a:lnTo>
                    <a:pt x="122" y="24"/>
                  </a:lnTo>
                  <a:lnTo>
                    <a:pt x="120" y="21"/>
                  </a:lnTo>
                  <a:lnTo>
                    <a:pt x="118" y="17"/>
                  </a:lnTo>
                  <a:lnTo>
                    <a:pt x="115" y="14"/>
                  </a:lnTo>
                  <a:lnTo>
                    <a:pt x="113" y="11"/>
                  </a:lnTo>
                  <a:lnTo>
                    <a:pt x="106" y="6"/>
                  </a:lnTo>
                  <a:lnTo>
                    <a:pt x="97" y="2"/>
                  </a:lnTo>
                  <a:lnTo>
                    <a:pt x="89" y="1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7" name="Freeform 46"/>
            <p:cNvSpPr>
              <a:spLocks/>
            </p:cNvSpPr>
            <p:nvPr/>
          </p:nvSpPr>
          <p:spPr bwMode="auto">
            <a:xfrm>
              <a:off x="4143" y="928"/>
              <a:ext cx="63" cy="57"/>
            </a:xfrm>
            <a:custGeom>
              <a:avLst/>
              <a:gdLst>
                <a:gd name="T0" fmla="*/ 53 w 125"/>
                <a:gd name="T1" fmla="*/ 3 h 114"/>
                <a:gd name="T2" fmla="*/ 49 w 125"/>
                <a:gd name="T3" fmla="*/ 2 h 114"/>
                <a:gd name="T4" fmla="*/ 45 w 125"/>
                <a:gd name="T5" fmla="*/ 0 h 114"/>
                <a:gd name="T6" fmla="*/ 41 w 125"/>
                <a:gd name="T7" fmla="*/ 0 h 114"/>
                <a:gd name="T8" fmla="*/ 37 w 125"/>
                <a:gd name="T9" fmla="*/ 1 h 114"/>
                <a:gd name="T10" fmla="*/ 33 w 125"/>
                <a:gd name="T11" fmla="*/ 2 h 114"/>
                <a:gd name="T12" fmla="*/ 29 w 125"/>
                <a:gd name="T13" fmla="*/ 3 h 114"/>
                <a:gd name="T14" fmla="*/ 25 w 125"/>
                <a:gd name="T15" fmla="*/ 4 h 114"/>
                <a:gd name="T16" fmla="*/ 22 w 125"/>
                <a:gd name="T17" fmla="*/ 6 h 114"/>
                <a:gd name="T18" fmla="*/ 18 w 125"/>
                <a:gd name="T19" fmla="*/ 9 h 114"/>
                <a:gd name="T20" fmla="*/ 14 w 125"/>
                <a:gd name="T21" fmla="*/ 13 h 114"/>
                <a:gd name="T22" fmla="*/ 10 w 125"/>
                <a:gd name="T23" fmla="*/ 15 h 114"/>
                <a:gd name="T24" fmla="*/ 8 w 125"/>
                <a:gd name="T25" fmla="*/ 20 h 114"/>
                <a:gd name="T26" fmla="*/ 5 w 125"/>
                <a:gd name="T27" fmla="*/ 24 h 114"/>
                <a:gd name="T28" fmla="*/ 2 w 125"/>
                <a:gd name="T29" fmla="*/ 29 h 114"/>
                <a:gd name="T30" fmla="*/ 1 w 125"/>
                <a:gd name="T31" fmla="*/ 33 h 114"/>
                <a:gd name="T32" fmla="*/ 0 w 125"/>
                <a:gd name="T33" fmla="*/ 38 h 114"/>
                <a:gd name="T34" fmla="*/ 1 w 125"/>
                <a:gd name="T35" fmla="*/ 42 h 114"/>
                <a:gd name="T36" fmla="*/ 2 w 125"/>
                <a:gd name="T37" fmla="*/ 47 h 114"/>
                <a:gd name="T38" fmla="*/ 5 w 125"/>
                <a:gd name="T39" fmla="*/ 52 h 114"/>
                <a:gd name="T40" fmla="*/ 9 w 125"/>
                <a:gd name="T41" fmla="*/ 55 h 114"/>
                <a:gd name="T42" fmla="*/ 10 w 125"/>
                <a:gd name="T43" fmla="*/ 56 h 114"/>
                <a:gd name="T44" fmla="*/ 13 w 125"/>
                <a:gd name="T45" fmla="*/ 57 h 114"/>
                <a:gd name="T46" fmla="*/ 15 w 125"/>
                <a:gd name="T47" fmla="*/ 57 h 114"/>
                <a:gd name="T48" fmla="*/ 17 w 125"/>
                <a:gd name="T49" fmla="*/ 57 h 114"/>
                <a:gd name="T50" fmla="*/ 17 w 125"/>
                <a:gd name="T51" fmla="*/ 54 h 114"/>
                <a:gd name="T52" fmla="*/ 17 w 125"/>
                <a:gd name="T53" fmla="*/ 50 h 114"/>
                <a:gd name="T54" fmla="*/ 18 w 125"/>
                <a:gd name="T55" fmla="*/ 46 h 114"/>
                <a:gd name="T56" fmla="*/ 20 w 125"/>
                <a:gd name="T57" fmla="*/ 42 h 114"/>
                <a:gd name="T58" fmla="*/ 22 w 125"/>
                <a:gd name="T59" fmla="*/ 38 h 114"/>
                <a:gd name="T60" fmla="*/ 25 w 125"/>
                <a:gd name="T61" fmla="*/ 34 h 114"/>
                <a:gd name="T62" fmla="*/ 29 w 125"/>
                <a:gd name="T63" fmla="*/ 29 h 114"/>
                <a:gd name="T64" fmla="*/ 33 w 125"/>
                <a:gd name="T65" fmla="*/ 26 h 114"/>
                <a:gd name="T66" fmla="*/ 37 w 125"/>
                <a:gd name="T67" fmla="*/ 23 h 114"/>
                <a:gd name="T68" fmla="*/ 41 w 125"/>
                <a:gd name="T69" fmla="*/ 20 h 114"/>
                <a:gd name="T70" fmla="*/ 44 w 125"/>
                <a:gd name="T71" fmla="*/ 18 h 114"/>
                <a:gd name="T72" fmla="*/ 48 w 125"/>
                <a:gd name="T73" fmla="*/ 17 h 114"/>
                <a:gd name="T74" fmla="*/ 53 w 125"/>
                <a:gd name="T75" fmla="*/ 14 h 114"/>
                <a:gd name="T76" fmla="*/ 56 w 125"/>
                <a:gd name="T77" fmla="*/ 14 h 114"/>
                <a:gd name="T78" fmla="*/ 59 w 125"/>
                <a:gd name="T79" fmla="*/ 14 h 114"/>
                <a:gd name="T80" fmla="*/ 63 w 125"/>
                <a:gd name="T81" fmla="*/ 14 h 114"/>
                <a:gd name="T82" fmla="*/ 61 w 125"/>
                <a:gd name="T83" fmla="*/ 10 h 114"/>
                <a:gd name="T84" fmla="*/ 59 w 125"/>
                <a:gd name="T85" fmla="*/ 7 h 114"/>
                <a:gd name="T86" fmla="*/ 56 w 125"/>
                <a:gd name="T87" fmla="*/ 4 h 114"/>
                <a:gd name="T88" fmla="*/ 53 w 125"/>
                <a:gd name="T89" fmla="*/ 3 h 11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5"/>
                <a:gd name="T136" fmla="*/ 0 h 114"/>
                <a:gd name="T137" fmla="*/ 125 w 125"/>
                <a:gd name="T138" fmla="*/ 114 h 11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5" h="114">
                  <a:moveTo>
                    <a:pt x="105" y="5"/>
                  </a:moveTo>
                  <a:lnTo>
                    <a:pt x="98" y="3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3" y="2"/>
                  </a:lnTo>
                  <a:lnTo>
                    <a:pt x="65" y="3"/>
                  </a:lnTo>
                  <a:lnTo>
                    <a:pt x="57" y="6"/>
                  </a:lnTo>
                  <a:lnTo>
                    <a:pt x="50" y="8"/>
                  </a:lnTo>
                  <a:lnTo>
                    <a:pt x="43" y="12"/>
                  </a:lnTo>
                  <a:lnTo>
                    <a:pt x="35" y="18"/>
                  </a:lnTo>
                  <a:lnTo>
                    <a:pt x="27" y="25"/>
                  </a:lnTo>
                  <a:lnTo>
                    <a:pt x="20" y="31"/>
                  </a:lnTo>
                  <a:lnTo>
                    <a:pt x="15" y="40"/>
                  </a:lnTo>
                  <a:lnTo>
                    <a:pt x="9" y="48"/>
                  </a:lnTo>
                  <a:lnTo>
                    <a:pt x="4" y="57"/>
                  </a:lnTo>
                  <a:lnTo>
                    <a:pt x="2" y="66"/>
                  </a:lnTo>
                  <a:lnTo>
                    <a:pt x="0" y="75"/>
                  </a:lnTo>
                  <a:lnTo>
                    <a:pt x="1" y="84"/>
                  </a:lnTo>
                  <a:lnTo>
                    <a:pt x="3" y="94"/>
                  </a:lnTo>
                  <a:lnTo>
                    <a:pt x="9" y="103"/>
                  </a:lnTo>
                  <a:lnTo>
                    <a:pt x="17" y="110"/>
                  </a:lnTo>
                  <a:lnTo>
                    <a:pt x="20" y="111"/>
                  </a:lnTo>
                  <a:lnTo>
                    <a:pt x="25" y="113"/>
                  </a:lnTo>
                  <a:lnTo>
                    <a:pt x="30" y="114"/>
                  </a:lnTo>
                  <a:lnTo>
                    <a:pt x="34" y="114"/>
                  </a:lnTo>
                  <a:lnTo>
                    <a:pt x="33" y="107"/>
                  </a:lnTo>
                  <a:lnTo>
                    <a:pt x="34" y="99"/>
                  </a:lnTo>
                  <a:lnTo>
                    <a:pt x="35" y="91"/>
                  </a:lnTo>
                  <a:lnTo>
                    <a:pt x="39" y="83"/>
                  </a:lnTo>
                  <a:lnTo>
                    <a:pt x="43" y="75"/>
                  </a:lnTo>
                  <a:lnTo>
                    <a:pt x="49" y="67"/>
                  </a:lnTo>
                  <a:lnTo>
                    <a:pt x="57" y="59"/>
                  </a:lnTo>
                  <a:lnTo>
                    <a:pt x="65" y="51"/>
                  </a:lnTo>
                  <a:lnTo>
                    <a:pt x="73" y="45"/>
                  </a:lnTo>
                  <a:lnTo>
                    <a:pt x="81" y="40"/>
                  </a:lnTo>
                  <a:lnTo>
                    <a:pt x="88" y="36"/>
                  </a:lnTo>
                  <a:lnTo>
                    <a:pt x="96" y="33"/>
                  </a:lnTo>
                  <a:lnTo>
                    <a:pt x="105" y="29"/>
                  </a:lnTo>
                  <a:lnTo>
                    <a:pt x="111" y="28"/>
                  </a:lnTo>
                  <a:lnTo>
                    <a:pt x="118" y="28"/>
                  </a:lnTo>
                  <a:lnTo>
                    <a:pt x="125" y="28"/>
                  </a:lnTo>
                  <a:lnTo>
                    <a:pt x="122" y="20"/>
                  </a:lnTo>
                  <a:lnTo>
                    <a:pt x="117" y="13"/>
                  </a:lnTo>
                  <a:lnTo>
                    <a:pt x="111" y="8"/>
                  </a:lnTo>
                  <a:lnTo>
                    <a:pt x="105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8" name="Freeform 47"/>
            <p:cNvSpPr>
              <a:spLocks/>
            </p:cNvSpPr>
            <p:nvPr/>
          </p:nvSpPr>
          <p:spPr bwMode="auto">
            <a:xfrm>
              <a:off x="4203" y="773"/>
              <a:ext cx="62" cy="57"/>
            </a:xfrm>
            <a:custGeom>
              <a:avLst/>
              <a:gdLst>
                <a:gd name="T0" fmla="*/ 35 w 125"/>
                <a:gd name="T1" fmla="*/ 1 h 114"/>
                <a:gd name="T2" fmla="*/ 29 w 125"/>
                <a:gd name="T3" fmla="*/ 3 h 114"/>
                <a:gd name="T4" fmla="*/ 23 w 125"/>
                <a:gd name="T5" fmla="*/ 6 h 114"/>
                <a:gd name="T6" fmla="*/ 18 w 125"/>
                <a:gd name="T7" fmla="*/ 9 h 114"/>
                <a:gd name="T8" fmla="*/ 13 w 125"/>
                <a:gd name="T9" fmla="*/ 13 h 114"/>
                <a:gd name="T10" fmla="*/ 9 w 125"/>
                <a:gd name="T11" fmla="*/ 18 h 114"/>
                <a:gd name="T12" fmla="*/ 5 w 125"/>
                <a:gd name="T13" fmla="*/ 24 h 114"/>
                <a:gd name="T14" fmla="*/ 2 w 125"/>
                <a:gd name="T15" fmla="*/ 29 h 114"/>
                <a:gd name="T16" fmla="*/ 0 w 125"/>
                <a:gd name="T17" fmla="*/ 36 h 114"/>
                <a:gd name="T18" fmla="*/ 0 w 125"/>
                <a:gd name="T19" fmla="*/ 41 h 114"/>
                <a:gd name="T20" fmla="*/ 0 w 125"/>
                <a:gd name="T21" fmla="*/ 46 h 114"/>
                <a:gd name="T22" fmla="*/ 3 w 125"/>
                <a:gd name="T23" fmla="*/ 50 h 114"/>
                <a:gd name="T24" fmla="*/ 6 w 125"/>
                <a:gd name="T25" fmla="*/ 54 h 114"/>
                <a:gd name="T26" fmla="*/ 8 w 125"/>
                <a:gd name="T27" fmla="*/ 55 h 114"/>
                <a:gd name="T28" fmla="*/ 10 w 125"/>
                <a:gd name="T29" fmla="*/ 56 h 114"/>
                <a:gd name="T30" fmla="*/ 12 w 125"/>
                <a:gd name="T31" fmla="*/ 57 h 114"/>
                <a:gd name="T32" fmla="*/ 14 w 125"/>
                <a:gd name="T33" fmla="*/ 57 h 114"/>
                <a:gd name="T34" fmla="*/ 14 w 125"/>
                <a:gd name="T35" fmla="*/ 54 h 114"/>
                <a:gd name="T36" fmla="*/ 14 w 125"/>
                <a:gd name="T37" fmla="*/ 50 h 114"/>
                <a:gd name="T38" fmla="*/ 15 w 125"/>
                <a:gd name="T39" fmla="*/ 46 h 114"/>
                <a:gd name="T40" fmla="*/ 17 w 125"/>
                <a:gd name="T41" fmla="*/ 42 h 114"/>
                <a:gd name="T42" fmla="*/ 19 w 125"/>
                <a:gd name="T43" fmla="*/ 38 h 114"/>
                <a:gd name="T44" fmla="*/ 22 w 125"/>
                <a:gd name="T45" fmla="*/ 33 h 114"/>
                <a:gd name="T46" fmla="*/ 26 w 125"/>
                <a:gd name="T47" fmla="*/ 29 h 114"/>
                <a:gd name="T48" fmla="*/ 30 w 125"/>
                <a:gd name="T49" fmla="*/ 25 h 114"/>
                <a:gd name="T50" fmla="*/ 34 w 125"/>
                <a:gd name="T51" fmla="*/ 22 h 114"/>
                <a:gd name="T52" fmla="*/ 39 w 125"/>
                <a:gd name="T53" fmla="*/ 20 h 114"/>
                <a:gd name="T54" fmla="*/ 43 w 125"/>
                <a:gd name="T55" fmla="*/ 17 h 114"/>
                <a:gd name="T56" fmla="*/ 47 w 125"/>
                <a:gd name="T57" fmla="*/ 15 h 114"/>
                <a:gd name="T58" fmla="*/ 51 w 125"/>
                <a:gd name="T59" fmla="*/ 14 h 114"/>
                <a:gd name="T60" fmla="*/ 55 w 125"/>
                <a:gd name="T61" fmla="*/ 14 h 114"/>
                <a:gd name="T62" fmla="*/ 59 w 125"/>
                <a:gd name="T63" fmla="*/ 14 h 114"/>
                <a:gd name="T64" fmla="*/ 62 w 125"/>
                <a:gd name="T65" fmla="*/ 14 h 114"/>
                <a:gd name="T66" fmla="*/ 62 w 125"/>
                <a:gd name="T67" fmla="*/ 13 h 114"/>
                <a:gd name="T68" fmla="*/ 61 w 125"/>
                <a:gd name="T69" fmla="*/ 11 h 114"/>
                <a:gd name="T70" fmla="*/ 60 w 125"/>
                <a:gd name="T71" fmla="*/ 9 h 114"/>
                <a:gd name="T72" fmla="*/ 58 w 125"/>
                <a:gd name="T73" fmla="*/ 7 h 114"/>
                <a:gd name="T74" fmla="*/ 56 w 125"/>
                <a:gd name="T75" fmla="*/ 5 h 114"/>
                <a:gd name="T76" fmla="*/ 53 w 125"/>
                <a:gd name="T77" fmla="*/ 4 h 114"/>
                <a:gd name="T78" fmla="*/ 51 w 125"/>
                <a:gd name="T79" fmla="*/ 2 h 114"/>
                <a:gd name="T80" fmla="*/ 48 w 125"/>
                <a:gd name="T81" fmla="*/ 1 h 114"/>
                <a:gd name="T82" fmla="*/ 44 w 125"/>
                <a:gd name="T83" fmla="*/ 1 h 114"/>
                <a:gd name="T84" fmla="*/ 41 w 125"/>
                <a:gd name="T85" fmla="*/ 0 h 114"/>
                <a:gd name="T86" fmla="*/ 38 w 125"/>
                <a:gd name="T87" fmla="*/ 1 h 114"/>
                <a:gd name="T88" fmla="*/ 35 w 125"/>
                <a:gd name="T89" fmla="*/ 1 h 11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5"/>
                <a:gd name="T136" fmla="*/ 0 h 114"/>
                <a:gd name="T137" fmla="*/ 125 w 125"/>
                <a:gd name="T138" fmla="*/ 114 h 11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5" h="114">
                  <a:moveTo>
                    <a:pt x="71" y="2"/>
                  </a:moveTo>
                  <a:lnTo>
                    <a:pt x="58" y="5"/>
                  </a:lnTo>
                  <a:lnTo>
                    <a:pt x="46" y="11"/>
                  </a:lnTo>
                  <a:lnTo>
                    <a:pt x="36" y="18"/>
                  </a:lnTo>
                  <a:lnTo>
                    <a:pt x="26" y="26"/>
                  </a:lnTo>
                  <a:lnTo>
                    <a:pt x="18" y="35"/>
                  </a:lnTo>
                  <a:lnTo>
                    <a:pt x="10" y="47"/>
                  </a:lnTo>
                  <a:lnTo>
                    <a:pt x="5" y="58"/>
                  </a:lnTo>
                  <a:lnTo>
                    <a:pt x="1" y="71"/>
                  </a:lnTo>
                  <a:lnTo>
                    <a:pt x="0" y="81"/>
                  </a:lnTo>
                  <a:lnTo>
                    <a:pt x="1" y="92"/>
                  </a:lnTo>
                  <a:lnTo>
                    <a:pt x="6" y="100"/>
                  </a:lnTo>
                  <a:lnTo>
                    <a:pt x="12" y="108"/>
                  </a:lnTo>
                  <a:lnTo>
                    <a:pt x="16" y="110"/>
                  </a:lnTo>
                  <a:lnTo>
                    <a:pt x="20" y="111"/>
                  </a:lnTo>
                  <a:lnTo>
                    <a:pt x="25" y="113"/>
                  </a:lnTo>
                  <a:lnTo>
                    <a:pt x="29" y="114"/>
                  </a:lnTo>
                  <a:lnTo>
                    <a:pt x="28" y="107"/>
                  </a:lnTo>
                  <a:lnTo>
                    <a:pt x="28" y="100"/>
                  </a:lnTo>
                  <a:lnTo>
                    <a:pt x="30" y="92"/>
                  </a:lnTo>
                  <a:lnTo>
                    <a:pt x="34" y="84"/>
                  </a:lnTo>
                  <a:lnTo>
                    <a:pt x="38" y="76"/>
                  </a:lnTo>
                  <a:lnTo>
                    <a:pt x="45" y="66"/>
                  </a:lnTo>
                  <a:lnTo>
                    <a:pt x="52" y="58"/>
                  </a:lnTo>
                  <a:lnTo>
                    <a:pt x="61" y="50"/>
                  </a:lnTo>
                  <a:lnTo>
                    <a:pt x="69" y="43"/>
                  </a:lnTo>
                  <a:lnTo>
                    <a:pt x="78" y="39"/>
                  </a:lnTo>
                  <a:lnTo>
                    <a:pt x="86" y="34"/>
                  </a:lnTo>
                  <a:lnTo>
                    <a:pt x="95" y="31"/>
                  </a:lnTo>
                  <a:lnTo>
                    <a:pt x="103" y="28"/>
                  </a:lnTo>
                  <a:lnTo>
                    <a:pt x="111" y="27"/>
                  </a:lnTo>
                  <a:lnTo>
                    <a:pt x="118" y="27"/>
                  </a:lnTo>
                  <a:lnTo>
                    <a:pt x="125" y="28"/>
                  </a:lnTo>
                  <a:lnTo>
                    <a:pt x="124" y="25"/>
                  </a:lnTo>
                  <a:lnTo>
                    <a:pt x="122" y="22"/>
                  </a:lnTo>
                  <a:lnTo>
                    <a:pt x="120" y="18"/>
                  </a:lnTo>
                  <a:lnTo>
                    <a:pt x="117" y="15"/>
                  </a:lnTo>
                  <a:lnTo>
                    <a:pt x="112" y="10"/>
                  </a:lnTo>
                  <a:lnTo>
                    <a:pt x="107" y="7"/>
                  </a:lnTo>
                  <a:lnTo>
                    <a:pt x="102" y="4"/>
                  </a:lnTo>
                  <a:lnTo>
                    <a:pt x="96" y="2"/>
                  </a:lnTo>
                  <a:lnTo>
                    <a:pt x="89" y="1"/>
                  </a:lnTo>
                  <a:lnTo>
                    <a:pt x="82" y="0"/>
                  </a:lnTo>
                  <a:lnTo>
                    <a:pt x="76" y="1"/>
                  </a:lnTo>
                  <a:lnTo>
                    <a:pt x="71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9" name="Freeform 48"/>
            <p:cNvSpPr>
              <a:spLocks/>
            </p:cNvSpPr>
            <p:nvPr/>
          </p:nvSpPr>
          <p:spPr bwMode="auto">
            <a:xfrm>
              <a:off x="4231" y="849"/>
              <a:ext cx="63" cy="56"/>
            </a:xfrm>
            <a:custGeom>
              <a:avLst/>
              <a:gdLst>
                <a:gd name="T0" fmla="*/ 26 w 124"/>
                <a:gd name="T1" fmla="*/ 4 h 111"/>
                <a:gd name="T2" fmla="*/ 20 w 124"/>
                <a:gd name="T3" fmla="*/ 7 h 111"/>
                <a:gd name="T4" fmla="*/ 15 w 124"/>
                <a:gd name="T5" fmla="*/ 11 h 111"/>
                <a:gd name="T6" fmla="*/ 11 w 124"/>
                <a:gd name="T7" fmla="*/ 15 h 111"/>
                <a:gd name="T8" fmla="*/ 7 w 124"/>
                <a:gd name="T9" fmla="*/ 19 h 111"/>
                <a:gd name="T10" fmla="*/ 4 w 124"/>
                <a:gd name="T11" fmla="*/ 24 h 111"/>
                <a:gd name="T12" fmla="*/ 2 w 124"/>
                <a:gd name="T13" fmla="*/ 29 h 111"/>
                <a:gd name="T14" fmla="*/ 0 w 124"/>
                <a:gd name="T15" fmla="*/ 35 h 111"/>
                <a:gd name="T16" fmla="*/ 0 w 124"/>
                <a:gd name="T17" fmla="*/ 42 h 111"/>
                <a:gd name="T18" fmla="*/ 1 w 124"/>
                <a:gd name="T19" fmla="*/ 44 h 111"/>
                <a:gd name="T20" fmla="*/ 2 w 124"/>
                <a:gd name="T21" fmla="*/ 46 h 111"/>
                <a:gd name="T22" fmla="*/ 3 w 124"/>
                <a:gd name="T23" fmla="*/ 48 h 111"/>
                <a:gd name="T24" fmla="*/ 4 w 124"/>
                <a:gd name="T25" fmla="*/ 51 h 111"/>
                <a:gd name="T26" fmla="*/ 6 w 124"/>
                <a:gd name="T27" fmla="*/ 53 h 111"/>
                <a:gd name="T28" fmla="*/ 8 w 124"/>
                <a:gd name="T29" fmla="*/ 54 h 111"/>
                <a:gd name="T30" fmla="*/ 11 w 124"/>
                <a:gd name="T31" fmla="*/ 55 h 111"/>
                <a:gd name="T32" fmla="*/ 13 w 124"/>
                <a:gd name="T33" fmla="*/ 56 h 111"/>
                <a:gd name="T34" fmla="*/ 13 w 124"/>
                <a:gd name="T35" fmla="*/ 53 h 111"/>
                <a:gd name="T36" fmla="*/ 14 w 124"/>
                <a:gd name="T37" fmla="*/ 49 h 111"/>
                <a:gd name="T38" fmla="*/ 15 w 124"/>
                <a:gd name="T39" fmla="*/ 45 h 111"/>
                <a:gd name="T40" fmla="*/ 17 w 124"/>
                <a:gd name="T41" fmla="*/ 41 h 111"/>
                <a:gd name="T42" fmla="*/ 19 w 124"/>
                <a:gd name="T43" fmla="*/ 38 h 111"/>
                <a:gd name="T44" fmla="*/ 22 w 124"/>
                <a:gd name="T45" fmla="*/ 34 h 111"/>
                <a:gd name="T46" fmla="*/ 26 w 124"/>
                <a:gd name="T47" fmla="*/ 30 h 111"/>
                <a:gd name="T48" fmla="*/ 30 w 124"/>
                <a:gd name="T49" fmla="*/ 27 h 111"/>
                <a:gd name="T50" fmla="*/ 35 w 124"/>
                <a:gd name="T51" fmla="*/ 23 h 111"/>
                <a:gd name="T52" fmla="*/ 39 w 124"/>
                <a:gd name="T53" fmla="*/ 20 h 111"/>
                <a:gd name="T54" fmla="*/ 44 w 124"/>
                <a:gd name="T55" fmla="*/ 18 h 111"/>
                <a:gd name="T56" fmla="*/ 48 w 124"/>
                <a:gd name="T57" fmla="*/ 16 h 111"/>
                <a:gd name="T58" fmla="*/ 52 w 124"/>
                <a:gd name="T59" fmla="*/ 15 h 111"/>
                <a:gd name="T60" fmla="*/ 56 w 124"/>
                <a:gd name="T61" fmla="*/ 15 h 111"/>
                <a:gd name="T62" fmla="*/ 59 w 124"/>
                <a:gd name="T63" fmla="*/ 15 h 111"/>
                <a:gd name="T64" fmla="*/ 63 w 124"/>
                <a:gd name="T65" fmla="*/ 15 h 111"/>
                <a:gd name="T66" fmla="*/ 62 w 124"/>
                <a:gd name="T67" fmla="*/ 13 h 111"/>
                <a:gd name="T68" fmla="*/ 61 w 124"/>
                <a:gd name="T69" fmla="*/ 10 h 111"/>
                <a:gd name="T70" fmla="*/ 60 w 124"/>
                <a:gd name="T71" fmla="*/ 8 h 111"/>
                <a:gd name="T72" fmla="*/ 58 w 124"/>
                <a:gd name="T73" fmla="*/ 6 h 111"/>
                <a:gd name="T74" fmla="*/ 54 w 124"/>
                <a:gd name="T75" fmla="*/ 3 h 111"/>
                <a:gd name="T76" fmla="*/ 50 w 124"/>
                <a:gd name="T77" fmla="*/ 1 h 111"/>
                <a:gd name="T78" fmla="*/ 46 w 124"/>
                <a:gd name="T79" fmla="*/ 0 h 111"/>
                <a:gd name="T80" fmla="*/ 42 w 124"/>
                <a:gd name="T81" fmla="*/ 0 h 111"/>
                <a:gd name="T82" fmla="*/ 38 w 124"/>
                <a:gd name="T83" fmla="*/ 1 h 111"/>
                <a:gd name="T84" fmla="*/ 34 w 124"/>
                <a:gd name="T85" fmla="*/ 1 h 111"/>
                <a:gd name="T86" fmla="*/ 29 w 124"/>
                <a:gd name="T87" fmla="*/ 2 h 111"/>
                <a:gd name="T88" fmla="*/ 26 w 124"/>
                <a:gd name="T89" fmla="*/ 4 h 11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4"/>
                <a:gd name="T136" fmla="*/ 0 h 111"/>
                <a:gd name="T137" fmla="*/ 124 w 124"/>
                <a:gd name="T138" fmla="*/ 111 h 11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4" h="111">
                  <a:moveTo>
                    <a:pt x="51" y="8"/>
                  </a:moveTo>
                  <a:lnTo>
                    <a:pt x="40" y="14"/>
                  </a:lnTo>
                  <a:lnTo>
                    <a:pt x="30" y="22"/>
                  </a:lnTo>
                  <a:lnTo>
                    <a:pt x="22" y="30"/>
                  </a:lnTo>
                  <a:lnTo>
                    <a:pt x="14" y="38"/>
                  </a:lnTo>
                  <a:lnTo>
                    <a:pt x="7" y="48"/>
                  </a:lnTo>
                  <a:lnTo>
                    <a:pt x="3" y="58"/>
                  </a:lnTo>
                  <a:lnTo>
                    <a:pt x="0" y="70"/>
                  </a:lnTo>
                  <a:lnTo>
                    <a:pt x="0" y="83"/>
                  </a:lnTo>
                  <a:lnTo>
                    <a:pt x="1" y="88"/>
                  </a:lnTo>
                  <a:lnTo>
                    <a:pt x="3" y="92"/>
                  </a:lnTo>
                  <a:lnTo>
                    <a:pt x="6" y="96"/>
                  </a:lnTo>
                  <a:lnTo>
                    <a:pt x="8" y="101"/>
                  </a:lnTo>
                  <a:lnTo>
                    <a:pt x="11" y="105"/>
                  </a:lnTo>
                  <a:lnTo>
                    <a:pt x="16" y="108"/>
                  </a:lnTo>
                  <a:lnTo>
                    <a:pt x="22" y="110"/>
                  </a:lnTo>
                  <a:lnTo>
                    <a:pt x="26" y="111"/>
                  </a:lnTo>
                  <a:lnTo>
                    <a:pt x="26" y="105"/>
                  </a:lnTo>
                  <a:lnTo>
                    <a:pt x="28" y="98"/>
                  </a:lnTo>
                  <a:lnTo>
                    <a:pt x="30" y="90"/>
                  </a:lnTo>
                  <a:lnTo>
                    <a:pt x="33" y="81"/>
                  </a:lnTo>
                  <a:lnTo>
                    <a:pt x="38" y="75"/>
                  </a:lnTo>
                  <a:lnTo>
                    <a:pt x="44" y="67"/>
                  </a:lnTo>
                  <a:lnTo>
                    <a:pt x="51" y="60"/>
                  </a:lnTo>
                  <a:lnTo>
                    <a:pt x="59" y="53"/>
                  </a:lnTo>
                  <a:lnTo>
                    <a:pt x="68" y="46"/>
                  </a:lnTo>
                  <a:lnTo>
                    <a:pt x="77" y="40"/>
                  </a:lnTo>
                  <a:lnTo>
                    <a:pt x="86" y="35"/>
                  </a:lnTo>
                  <a:lnTo>
                    <a:pt x="94" y="32"/>
                  </a:lnTo>
                  <a:lnTo>
                    <a:pt x="102" y="30"/>
                  </a:lnTo>
                  <a:lnTo>
                    <a:pt x="111" y="29"/>
                  </a:lnTo>
                  <a:lnTo>
                    <a:pt x="117" y="29"/>
                  </a:lnTo>
                  <a:lnTo>
                    <a:pt x="124" y="30"/>
                  </a:lnTo>
                  <a:lnTo>
                    <a:pt x="123" y="25"/>
                  </a:lnTo>
                  <a:lnTo>
                    <a:pt x="121" y="19"/>
                  </a:lnTo>
                  <a:lnTo>
                    <a:pt x="119" y="15"/>
                  </a:lnTo>
                  <a:lnTo>
                    <a:pt x="114" y="11"/>
                  </a:lnTo>
                  <a:lnTo>
                    <a:pt x="107" y="5"/>
                  </a:lnTo>
                  <a:lnTo>
                    <a:pt x="99" y="2"/>
                  </a:lnTo>
                  <a:lnTo>
                    <a:pt x="91" y="0"/>
                  </a:lnTo>
                  <a:lnTo>
                    <a:pt x="83" y="0"/>
                  </a:lnTo>
                  <a:lnTo>
                    <a:pt x="74" y="1"/>
                  </a:lnTo>
                  <a:lnTo>
                    <a:pt x="66" y="2"/>
                  </a:lnTo>
                  <a:lnTo>
                    <a:pt x="58" y="4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Freeform 49"/>
            <p:cNvSpPr>
              <a:spLocks/>
            </p:cNvSpPr>
            <p:nvPr/>
          </p:nvSpPr>
          <p:spPr bwMode="auto">
            <a:xfrm>
              <a:off x="4267" y="935"/>
              <a:ext cx="62" cy="58"/>
            </a:xfrm>
            <a:custGeom>
              <a:avLst/>
              <a:gdLst>
                <a:gd name="T0" fmla="*/ 40 w 125"/>
                <a:gd name="T1" fmla="*/ 0 h 117"/>
                <a:gd name="T2" fmla="*/ 33 w 125"/>
                <a:gd name="T3" fmla="*/ 2 h 117"/>
                <a:gd name="T4" fmla="*/ 26 w 125"/>
                <a:gd name="T5" fmla="*/ 4 h 117"/>
                <a:gd name="T6" fmla="*/ 21 w 125"/>
                <a:gd name="T7" fmla="*/ 7 h 117"/>
                <a:gd name="T8" fmla="*/ 15 w 125"/>
                <a:gd name="T9" fmla="*/ 11 h 117"/>
                <a:gd name="T10" fmla="*/ 10 w 125"/>
                <a:gd name="T11" fmla="*/ 17 h 117"/>
                <a:gd name="T12" fmla="*/ 6 w 125"/>
                <a:gd name="T13" fmla="*/ 22 h 117"/>
                <a:gd name="T14" fmla="*/ 3 w 125"/>
                <a:gd name="T15" fmla="*/ 28 h 117"/>
                <a:gd name="T16" fmla="*/ 0 w 125"/>
                <a:gd name="T17" fmla="*/ 34 h 117"/>
                <a:gd name="T18" fmla="*/ 0 w 125"/>
                <a:gd name="T19" fmla="*/ 38 h 117"/>
                <a:gd name="T20" fmla="*/ 0 w 125"/>
                <a:gd name="T21" fmla="*/ 44 h 117"/>
                <a:gd name="T22" fmla="*/ 2 w 125"/>
                <a:gd name="T23" fmla="*/ 48 h 117"/>
                <a:gd name="T24" fmla="*/ 6 w 125"/>
                <a:gd name="T25" fmla="*/ 53 h 117"/>
                <a:gd name="T26" fmla="*/ 7 w 125"/>
                <a:gd name="T27" fmla="*/ 55 h 117"/>
                <a:gd name="T28" fmla="*/ 10 w 125"/>
                <a:gd name="T29" fmla="*/ 56 h 117"/>
                <a:gd name="T30" fmla="*/ 13 w 125"/>
                <a:gd name="T31" fmla="*/ 57 h 117"/>
                <a:gd name="T32" fmla="*/ 15 w 125"/>
                <a:gd name="T33" fmla="*/ 58 h 117"/>
                <a:gd name="T34" fmla="*/ 15 w 125"/>
                <a:gd name="T35" fmla="*/ 54 h 117"/>
                <a:gd name="T36" fmla="*/ 15 w 125"/>
                <a:gd name="T37" fmla="*/ 51 h 117"/>
                <a:gd name="T38" fmla="*/ 17 w 125"/>
                <a:gd name="T39" fmla="*/ 47 h 117"/>
                <a:gd name="T40" fmla="*/ 18 w 125"/>
                <a:gd name="T41" fmla="*/ 42 h 117"/>
                <a:gd name="T42" fmla="*/ 21 w 125"/>
                <a:gd name="T43" fmla="*/ 38 h 117"/>
                <a:gd name="T44" fmla="*/ 23 w 125"/>
                <a:gd name="T45" fmla="*/ 34 h 117"/>
                <a:gd name="T46" fmla="*/ 27 w 125"/>
                <a:gd name="T47" fmla="*/ 30 h 117"/>
                <a:gd name="T48" fmla="*/ 32 w 125"/>
                <a:gd name="T49" fmla="*/ 26 h 117"/>
                <a:gd name="T50" fmla="*/ 36 w 125"/>
                <a:gd name="T51" fmla="*/ 23 h 117"/>
                <a:gd name="T52" fmla="*/ 39 w 125"/>
                <a:gd name="T53" fmla="*/ 21 h 117"/>
                <a:gd name="T54" fmla="*/ 44 w 125"/>
                <a:gd name="T55" fmla="*/ 18 h 117"/>
                <a:gd name="T56" fmla="*/ 48 w 125"/>
                <a:gd name="T57" fmla="*/ 17 h 117"/>
                <a:gd name="T58" fmla="*/ 52 w 125"/>
                <a:gd name="T59" fmla="*/ 15 h 117"/>
                <a:gd name="T60" fmla="*/ 55 w 125"/>
                <a:gd name="T61" fmla="*/ 15 h 117"/>
                <a:gd name="T62" fmla="*/ 59 w 125"/>
                <a:gd name="T63" fmla="*/ 15 h 117"/>
                <a:gd name="T64" fmla="*/ 62 w 125"/>
                <a:gd name="T65" fmla="*/ 15 h 117"/>
                <a:gd name="T66" fmla="*/ 61 w 125"/>
                <a:gd name="T67" fmla="*/ 14 h 117"/>
                <a:gd name="T68" fmla="*/ 61 w 125"/>
                <a:gd name="T69" fmla="*/ 13 h 117"/>
                <a:gd name="T70" fmla="*/ 60 w 125"/>
                <a:gd name="T71" fmla="*/ 11 h 117"/>
                <a:gd name="T72" fmla="*/ 60 w 125"/>
                <a:gd name="T73" fmla="*/ 10 h 117"/>
                <a:gd name="T74" fmla="*/ 58 w 125"/>
                <a:gd name="T75" fmla="*/ 8 h 117"/>
                <a:gd name="T76" fmla="*/ 56 w 125"/>
                <a:gd name="T77" fmla="*/ 6 h 117"/>
                <a:gd name="T78" fmla="*/ 53 w 125"/>
                <a:gd name="T79" fmla="*/ 4 h 117"/>
                <a:gd name="T80" fmla="*/ 51 w 125"/>
                <a:gd name="T81" fmla="*/ 2 h 117"/>
                <a:gd name="T82" fmla="*/ 48 w 125"/>
                <a:gd name="T83" fmla="*/ 1 h 117"/>
                <a:gd name="T84" fmla="*/ 45 w 125"/>
                <a:gd name="T85" fmla="*/ 0 h 117"/>
                <a:gd name="T86" fmla="*/ 42 w 125"/>
                <a:gd name="T87" fmla="*/ 0 h 117"/>
                <a:gd name="T88" fmla="*/ 40 w 125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5"/>
                <a:gd name="T136" fmla="*/ 0 h 117"/>
                <a:gd name="T137" fmla="*/ 125 w 125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5" h="117">
                  <a:moveTo>
                    <a:pt x="80" y="1"/>
                  </a:moveTo>
                  <a:lnTo>
                    <a:pt x="66" y="4"/>
                  </a:lnTo>
                  <a:lnTo>
                    <a:pt x="53" y="8"/>
                  </a:lnTo>
                  <a:lnTo>
                    <a:pt x="42" y="15"/>
                  </a:lnTo>
                  <a:lnTo>
                    <a:pt x="30" y="23"/>
                  </a:lnTo>
                  <a:lnTo>
                    <a:pt x="21" y="34"/>
                  </a:lnTo>
                  <a:lnTo>
                    <a:pt x="13" y="44"/>
                  </a:lnTo>
                  <a:lnTo>
                    <a:pt x="6" y="56"/>
                  </a:lnTo>
                  <a:lnTo>
                    <a:pt x="1" y="68"/>
                  </a:lnTo>
                  <a:lnTo>
                    <a:pt x="0" y="77"/>
                  </a:lnTo>
                  <a:lnTo>
                    <a:pt x="1" y="88"/>
                  </a:lnTo>
                  <a:lnTo>
                    <a:pt x="5" y="97"/>
                  </a:lnTo>
                  <a:lnTo>
                    <a:pt x="12" y="106"/>
                  </a:lnTo>
                  <a:lnTo>
                    <a:pt x="15" y="111"/>
                  </a:lnTo>
                  <a:lnTo>
                    <a:pt x="20" y="113"/>
                  </a:lnTo>
                  <a:lnTo>
                    <a:pt x="26" y="115"/>
                  </a:lnTo>
                  <a:lnTo>
                    <a:pt x="31" y="117"/>
                  </a:lnTo>
                  <a:lnTo>
                    <a:pt x="30" y="109"/>
                  </a:lnTo>
                  <a:lnTo>
                    <a:pt x="31" y="102"/>
                  </a:lnTo>
                  <a:lnTo>
                    <a:pt x="34" y="94"/>
                  </a:lnTo>
                  <a:lnTo>
                    <a:pt x="37" y="84"/>
                  </a:lnTo>
                  <a:lnTo>
                    <a:pt x="42" y="76"/>
                  </a:lnTo>
                  <a:lnTo>
                    <a:pt x="47" y="68"/>
                  </a:lnTo>
                  <a:lnTo>
                    <a:pt x="55" y="61"/>
                  </a:lnTo>
                  <a:lnTo>
                    <a:pt x="64" y="53"/>
                  </a:lnTo>
                  <a:lnTo>
                    <a:pt x="72" y="46"/>
                  </a:lnTo>
                  <a:lnTo>
                    <a:pt x="79" y="42"/>
                  </a:lnTo>
                  <a:lnTo>
                    <a:pt x="88" y="37"/>
                  </a:lnTo>
                  <a:lnTo>
                    <a:pt x="96" y="34"/>
                  </a:lnTo>
                  <a:lnTo>
                    <a:pt x="104" y="31"/>
                  </a:lnTo>
                  <a:lnTo>
                    <a:pt x="111" y="30"/>
                  </a:lnTo>
                  <a:lnTo>
                    <a:pt x="118" y="30"/>
                  </a:lnTo>
                  <a:lnTo>
                    <a:pt x="125" y="30"/>
                  </a:lnTo>
                  <a:lnTo>
                    <a:pt x="123" y="28"/>
                  </a:lnTo>
                  <a:lnTo>
                    <a:pt x="122" y="26"/>
                  </a:lnTo>
                  <a:lnTo>
                    <a:pt x="121" y="23"/>
                  </a:lnTo>
                  <a:lnTo>
                    <a:pt x="120" y="21"/>
                  </a:lnTo>
                  <a:lnTo>
                    <a:pt x="117" y="16"/>
                  </a:lnTo>
                  <a:lnTo>
                    <a:pt x="113" y="12"/>
                  </a:lnTo>
                  <a:lnTo>
                    <a:pt x="107" y="8"/>
                  </a:lnTo>
                  <a:lnTo>
                    <a:pt x="103" y="5"/>
                  </a:lnTo>
                  <a:lnTo>
                    <a:pt x="97" y="3"/>
                  </a:lnTo>
                  <a:lnTo>
                    <a:pt x="91" y="1"/>
                  </a:lnTo>
                  <a:lnTo>
                    <a:pt x="85" y="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1" name="Freeform 50"/>
            <p:cNvSpPr>
              <a:spLocks/>
            </p:cNvSpPr>
            <p:nvPr/>
          </p:nvSpPr>
          <p:spPr bwMode="auto">
            <a:xfrm>
              <a:off x="4216" y="787"/>
              <a:ext cx="49" cy="44"/>
            </a:xfrm>
            <a:custGeom>
              <a:avLst/>
              <a:gdLst>
                <a:gd name="T0" fmla="*/ 17 w 98"/>
                <a:gd name="T1" fmla="*/ 11 h 88"/>
                <a:gd name="T2" fmla="*/ 12 w 98"/>
                <a:gd name="T3" fmla="*/ 15 h 88"/>
                <a:gd name="T4" fmla="*/ 9 w 98"/>
                <a:gd name="T5" fmla="*/ 20 h 88"/>
                <a:gd name="T6" fmla="*/ 5 w 98"/>
                <a:gd name="T7" fmla="*/ 24 h 88"/>
                <a:gd name="T8" fmla="*/ 3 w 98"/>
                <a:gd name="T9" fmla="*/ 28 h 88"/>
                <a:gd name="T10" fmla="*/ 1 w 98"/>
                <a:gd name="T11" fmla="*/ 33 h 88"/>
                <a:gd name="T12" fmla="*/ 0 w 98"/>
                <a:gd name="T13" fmla="*/ 37 h 88"/>
                <a:gd name="T14" fmla="*/ 0 w 98"/>
                <a:gd name="T15" fmla="*/ 40 h 88"/>
                <a:gd name="T16" fmla="*/ 1 w 98"/>
                <a:gd name="T17" fmla="*/ 44 h 88"/>
                <a:gd name="T18" fmla="*/ 4 w 98"/>
                <a:gd name="T19" fmla="*/ 44 h 88"/>
                <a:gd name="T20" fmla="*/ 7 w 98"/>
                <a:gd name="T21" fmla="*/ 44 h 88"/>
                <a:gd name="T22" fmla="*/ 11 w 98"/>
                <a:gd name="T23" fmla="*/ 44 h 88"/>
                <a:gd name="T24" fmla="*/ 13 w 98"/>
                <a:gd name="T25" fmla="*/ 43 h 88"/>
                <a:gd name="T26" fmla="*/ 19 w 98"/>
                <a:gd name="T27" fmla="*/ 42 h 88"/>
                <a:gd name="T28" fmla="*/ 24 w 98"/>
                <a:gd name="T29" fmla="*/ 40 h 88"/>
                <a:gd name="T30" fmla="*/ 29 w 98"/>
                <a:gd name="T31" fmla="*/ 37 h 88"/>
                <a:gd name="T32" fmla="*/ 34 w 98"/>
                <a:gd name="T33" fmla="*/ 34 h 88"/>
                <a:gd name="T34" fmla="*/ 38 w 98"/>
                <a:gd name="T35" fmla="*/ 29 h 88"/>
                <a:gd name="T36" fmla="*/ 42 w 98"/>
                <a:gd name="T37" fmla="*/ 25 h 88"/>
                <a:gd name="T38" fmla="*/ 45 w 98"/>
                <a:gd name="T39" fmla="*/ 21 h 88"/>
                <a:gd name="T40" fmla="*/ 47 w 98"/>
                <a:gd name="T41" fmla="*/ 15 h 88"/>
                <a:gd name="T42" fmla="*/ 48 w 98"/>
                <a:gd name="T43" fmla="*/ 11 h 88"/>
                <a:gd name="T44" fmla="*/ 49 w 98"/>
                <a:gd name="T45" fmla="*/ 7 h 88"/>
                <a:gd name="T46" fmla="*/ 49 w 98"/>
                <a:gd name="T47" fmla="*/ 4 h 88"/>
                <a:gd name="T48" fmla="*/ 49 w 98"/>
                <a:gd name="T49" fmla="*/ 1 h 88"/>
                <a:gd name="T50" fmla="*/ 45 w 98"/>
                <a:gd name="T51" fmla="*/ 0 h 88"/>
                <a:gd name="T52" fmla="*/ 42 w 98"/>
                <a:gd name="T53" fmla="*/ 0 h 88"/>
                <a:gd name="T54" fmla="*/ 38 w 98"/>
                <a:gd name="T55" fmla="*/ 1 h 88"/>
                <a:gd name="T56" fmla="*/ 34 w 98"/>
                <a:gd name="T57" fmla="*/ 2 h 88"/>
                <a:gd name="T58" fmla="*/ 29 w 98"/>
                <a:gd name="T59" fmla="*/ 3 h 88"/>
                <a:gd name="T60" fmla="*/ 25 w 98"/>
                <a:gd name="T61" fmla="*/ 6 h 88"/>
                <a:gd name="T62" fmla="*/ 21 w 98"/>
                <a:gd name="T63" fmla="*/ 8 h 88"/>
                <a:gd name="T64" fmla="*/ 17 w 98"/>
                <a:gd name="T65" fmla="*/ 11 h 8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8"/>
                <a:gd name="T100" fmla="*/ 0 h 88"/>
                <a:gd name="T101" fmla="*/ 98 w 98"/>
                <a:gd name="T102" fmla="*/ 88 h 8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8" h="88">
                  <a:moveTo>
                    <a:pt x="33" y="23"/>
                  </a:moveTo>
                  <a:lnTo>
                    <a:pt x="24" y="31"/>
                  </a:lnTo>
                  <a:lnTo>
                    <a:pt x="17" y="39"/>
                  </a:lnTo>
                  <a:lnTo>
                    <a:pt x="10" y="49"/>
                  </a:lnTo>
                  <a:lnTo>
                    <a:pt x="6" y="57"/>
                  </a:lnTo>
                  <a:lnTo>
                    <a:pt x="2" y="65"/>
                  </a:lnTo>
                  <a:lnTo>
                    <a:pt x="0" y="73"/>
                  </a:lnTo>
                  <a:lnTo>
                    <a:pt x="0" y="80"/>
                  </a:lnTo>
                  <a:lnTo>
                    <a:pt x="1" y="87"/>
                  </a:lnTo>
                  <a:lnTo>
                    <a:pt x="8" y="88"/>
                  </a:lnTo>
                  <a:lnTo>
                    <a:pt x="14" y="88"/>
                  </a:lnTo>
                  <a:lnTo>
                    <a:pt x="21" y="88"/>
                  </a:lnTo>
                  <a:lnTo>
                    <a:pt x="26" y="86"/>
                  </a:lnTo>
                  <a:lnTo>
                    <a:pt x="37" y="83"/>
                  </a:lnTo>
                  <a:lnTo>
                    <a:pt x="47" y="80"/>
                  </a:lnTo>
                  <a:lnTo>
                    <a:pt x="58" y="74"/>
                  </a:lnTo>
                  <a:lnTo>
                    <a:pt x="67" y="67"/>
                  </a:lnTo>
                  <a:lnTo>
                    <a:pt x="76" y="59"/>
                  </a:lnTo>
                  <a:lnTo>
                    <a:pt x="83" y="51"/>
                  </a:lnTo>
                  <a:lnTo>
                    <a:pt x="90" y="41"/>
                  </a:lnTo>
                  <a:lnTo>
                    <a:pt x="94" y="30"/>
                  </a:lnTo>
                  <a:lnTo>
                    <a:pt x="96" y="23"/>
                  </a:lnTo>
                  <a:lnTo>
                    <a:pt x="98" y="15"/>
                  </a:lnTo>
                  <a:lnTo>
                    <a:pt x="98" y="8"/>
                  </a:lnTo>
                  <a:lnTo>
                    <a:pt x="97" y="1"/>
                  </a:lnTo>
                  <a:lnTo>
                    <a:pt x="90" y="0"/>
                  </a:lnTo>
                  <a:lnTo>
                    <a:pt x="83" y="0"/>
                  </a:lnTo>
                  <a:lnTo>
                    <a:pt x="75" y="1"/>
                  </a:lnTo>
                  <a:lnTo>
                    <a:pt x="67" y="4"/>
                  </a:lnTo>
                  <a:lnTo>
                    <a:pt x="58" y="7"/>
                  </a:lnTo>
                  <a:lnTo>
                    <a:pt x="50" y="12"/>
                  </a:lnTo>
                  <a:lnTo>
                    <a:pt x="41" y="16"/>
                  </a:lnTo>
                  <a:lnTo>
                    <a:pt x="33" y="23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2" name="Freeform 51"/>
            <p:cNvSpPr>
              <a:spLocks/>
            </p:cNvSpPr>
            <p:nvPr/>
          </p:nvSpPr>
          <p:spPr bwMode="auto">
            <a:xfrm>
              <a:off x="4333" y="786"/>
              <a:ext cx="45" cy="46"/>
            </a:xfrm>
            <a:custGeom>
              <a:avLst/>
              <a:gdLst>
                <a:gd name="T0" fmla="*/ 16 w 91"/>
                <a:gd name="T1" fmla="*/ 12 h 91"/>
                <a:gd name="T2" fmla="*/ 12 w 91"/>
                <a:gd name="T3" fmla="*/ 16 h 91"/>
                <a:gd name="T4" fmla="*/ 8 w 91"/>
                <a:gd name="T5" fmla="*/ 21 h 91"/>
                <a:gd name="T6" fmla="*/ 5 w 91"/>
                <a:gd name="T7" fmla="*/ 26 h 91"/>
                <a:gd name="T8" fmla="*/ 2 w 91"/>
                <a:gd name="T9" fmla="*/ 30 h 91"/>
                <a:gd name="T10" fmla="*/ 0 w 91"/>
                <a:gd name="T11" fmla="*/ 34 h 91"/>
                <a:gd name="T12" fmla="*/ 0 w 91"/>
                <a:gd name="T13" fmla="*/ 38 h 91"/>
                <a:gd name="T14" fmla="*/ 0 w 91"/>
                <a:gd name="T15" fmla="*/ 42 h 91"/>
                <a:gd name="T16" fmla="*/ 0 w 91"/>
                <a:gd name="T17" fmla="*/ 46 h 91"/>
                <a:gd name="T18" fmla="*/ 2 w 91"/>
                <a:gd name="T19" fmla="*/ 46 h 91"/>
                <a:gd name="T20" fmla="*/ 4 w 91"/>
                <a:gd name="T21" fmla="*/ 46 h 91"/>
                <a:gd name="T22" fmla="*/ 5 w 91"/>
                <a:gd name="T23" fmla="*/ 46 h 91"/>
                <a:gd name="T24" fmla="*/ 6 w 91"/>
                <a:gd name="T25" fmla="*/ 46 h 91"/>
                <a:gd name="T26" fmla="*/ 12 w 91"/>
                <a:gd name="T27" fmla="*/ 45 h 91"/>
                <a:gd name="T28" fmla="*/ 19 w 91"/>
                <a:gd name="T29" fmla="*/ 42 h 91"/>
                <a:gd name="T30" fmla="*/ 24 w 91"/>
                <a:gd name="T31" fmla="*/ 39 h 91"/>
                <a:gd name="T32" fmla="*/ 30 w 91"/>
                <a:gd name="T33" fmla="*/ 35 h 91"/>
                <a:gd name="T34" fmla="*/ 35 w 91"/>
                <a:gd name="T35" fmla="*/ 31 h 91"/>
                <a:gd name="T36" fmla="*/ 39 w 91"/>
                <a:gd name="T37" fmla="*/ 26 h 91"/>
                <a:gd name="T38" fmla="*/ 42 w 91"/>
                <a:gd name="T39" fmla="*/ 20 h 91"/>
                <a:gd name="T40" fmla="*/ 44 w 91"/>
                <a:gd name="T41" fmla="*/ 15 h 91"/>
                <a:gd name="T42" fmla="*/ 45 w 91"/>
                <a:gd name="T43" fmla="*/ 11 h 91"/>
                <a:gd name="T44" fmla="*/ 45 w 91"/>
                <a:gd name="T45" fmla="*/ 7 h 91"/>
                <a:gd name="T46" fmla="*/ 45 w 91"/>
                <a:gd name="T47" fmla="*/ 4 h 91"/>
                <a:gd name="T48" fmla="*/ 44 w 91"/>
                <a:gd name="T49" fmla="*/ 0 h 91"/>
                <a:gd name="T50" fmla="*/ 40 w 91"/>
                <a:gd name="T51" fmla="*/ 0 h 91"/>
                <a:gd name="T52" fmla="*/ 38 w 91"/>
                <a:gd name="T53" fmla="*/ 1 h 91"/>
                <a:gd name="T54" fmla="*/ 34 w 91"/>
                <a:gd name="T55" fmla="*/ 2 h 91"/>
                <a:gd name="T56" fmla="*/ 31 w 91"/>
                <a:gd name="T57" fmla="*/ 3 h 91"/>
                <a:gd name="T58" fmla="*/ 27 w 91"/>
                <a:gd name="T59" fmla="*/ 5 h 91"/>
                <a:gd name="T60" fmla="*/ 23 w 91"/>
                <a:gd name="T61" fmla="*/ 7 h 91"/>
                <a:gd name="T62" fmla="*/ 20 w 91"/>
                <a:gd name="T63" fmla="*/ 9 h 91"/>
                <a:gd name="T64" fmla="*/ 16 w 91"/>
                <a:gd name="T65" fmla="*/ 12 h 9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1"/>
                <a:gd name="T100" fmla="*/ 0 h 91"/>
                <a:gd name="T101" fmla="*/ 91 w 91"/>
                <a:gd name="T102" fmla="*/ 91 h 9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1" h="91">
                  <a:moveTo>
                    <a:pt x="32" y="23"/>
                  </a:moveTo>
                  <a:lnTo>
                    <a:pt x="24" y="32"/>
                  </a:lnTo>
                  <a:lnTo>
                    <a:pt x="16" y="41"/>
                  </a:lnTo>
                  <a:lnTo>
                    <a:pt x="10" y="51"/>
                  </a:lnTo>
                  <a:lnTo>
                    <a:pt x="4" y="59"/>
                  </a:lnTo>
                  <a:lnTo>
                    <a:pt x="1" y="68"/>
                  </a:lnTo>
                  <a:lnTo>
                    <a:pt x="0" y="76"/>
                  </a:lnTo>
                  <a:lnTo>
                    <a:pt x="0" y="84"/>
                  </a:lnTo>
                  <a:lnTo>
                    <a:pt x="1" y="91"/>
                  </a:lnTo>
                  <a:lnTo>
                    <a:pt x="4" y="91"/>
                  </a:lnTo>
                  <a:lnTo>
                    <a:pt x="8" y="91"/>
                  </a:lnTo>
                  <a:lnTo>
                    <a:pt x="10" y="91"/>
                  </a:lnTo>
                  <a:lnTo>
                    <a:pt x="12" y="91"/>
                  </a:lnTo>
                  <a:lnTo>
                    <a:pt x="25" y="89"/>
                  </a:lnTo>
                  <a:lnTo>
                    <a:pt x="38" y="84"/>
                  </a:lnTo>
                  <a:lnTo>
                    <a:pt x="49" y="78"/>
                  </a:lnTo>
                  <a:lnTo>
                    <a:pt x="61" y="70"/>
                  </a:lnTo>
                  <a:lnTo>
                    <a:pt x="70" y="61"/>
                  </a:lnTo>
                  <a:lnTo>
                    <a:pt x="78" y="52"/>
                  </a:lnTo>
                  <a:lnTo>
                    <a:pt x="84" y="40"/>
                  </a:lnTo>
                  <a:lnTo>
                    <a:pt x="88" y="29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7"/>
                  </a:lnTo>
                  <a:lnTo>
                    <a:pt x="88" y="0"/>
                  </a:lnTo>
                  <a:lnTo>
                    <a:pt x="81" y="0"/>
                  </a:lnTo>
                  <a:lnTo>
                    <a:pt x="76" y="1"/>
                  </a:lnTo>
                  <a:lnTo>
                    <a:pt x="69" y="3"/>
                  </a:lnTo>
                  <a:lnTo>
                    <a:pt x="62" y="6"/>
                  </a:lnTo>
                  <a:lnTo>
                    <a:pt x="54" y="9"/>
                  </a:lnTo>
                  <a:lnTo>
                    <a:pt x="47" y="13"/>
                  </a:lnTo>
                  <a:lnTo>
                    <a:pt x="40" y="17"/>
                  </a:lnTo>
                  <a:lnTo>
                    <a:pt x="32" y="23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3" name="Freeform 52"/>
            <p:cNvSpPr>
              <a:spLocks/>
            </p:cNvSpPr>
            <p:nvPr/>
          </p:nvSpPr>
          <p:spPr bwMode="auto">
            <a:xfrm>
              <a:off x="4245" y="864"/>
              <a:ext cx="49" cy="42"/>
            </a:xfrm>
            <a:custGeom>
              <a:avLst/>
              <a:gdLst>
                <a:gd name="T0" fmla="*/ 17 w 98"/>
                <a:gd name="T1" fmla="*/ 12 h 84"/>
                <a:gd name="T2" fmla="*/ 12 w 98"/>
                <a:gd name="T3" fmla="*/ 15 h 84"/>
                <a:gd name="T4" fmla="*/ 9 w 98"/>
                <a:gd name="T5" fmla="*/ 19 h 84"/>
                <a:gd name="T6" fmla="*/ 6 w 98"/>
                <a:gd name="T7" fmla="*/ 23 h 84"/>
                <a:gd name="T8" fmla="*/ 3 w 98"/>
                <a:gd name="T9" fmla="*/ 26 h 84"/>
                <a:gd name="T10" fmla="*/ 2 w 98"/>
                <a:gd name="T11" fmla="*/ 30 h 84"/>
                <a:gd name="T12" fmla="*/ 1 w 98"/>
                <a:gd name="T13" fmla="*/ 35 h 84"/>
                <a:gd name="T14" fmla="*/ 0 w 98"/>
                <a:gd name="T15" fmla="*/ 38 h 84"/>
                <a:gd name="T16" fmla="*/ 0 w 98"/>
                <a:gd name="T17" fmla="*/ 41 h 84"/>
                <a:gd name="T18" fmla="*/ 3 w 98"/>
                <a:gd name="T19" fmla="*/ 42 h 84"/>
                <a:gd name="T20" fmla="*/ 7 w 98"/>
                <a:gd name="T21" fmla="*/ 42 h 84"/>
                <a:gd name="T22" fmla="*/ 12 w 98"/>
                <a:gd name="T23" fmla="*/ 42 h 84"/>
                <a:gd name="T24" fmla="*/ 15 w 98"/>
                <a:gd name="T25" fmla="*/ 41 h 84"/>
                <a:gd name="T26" fmla="*/ 22 w 98"/>
                <a:gd name="T27" fmla="*/ 40 h 84"/>
                <a:gd name="T28" fmla="*/ 27 w 98"/>
                <a:gd name="T29" fmla="*/ 37 h 84"/>
                <a:gd name="T30" fmla="*/ 33 w 98"/>
                <a:gd name="T31" fmla="*/ 33 h 84"/>
                <a:gd name="T32" fmla="*/ 38 w 98"/>
                <a:gd name="T33" fmla="*/ 28 h 84"/>
                <a:gd name="T34" fmla="*/ 42 w 98"/>
                <a:gd name="T35" fmla="*/ 23 h 84"/>
                <a:gd name="T36" fmla="*/ 45 w 98"/>
                <a:gd name="T37" fmla="*/ 18 h 84"/>
                <a:gd name="T38" fmla="*/ 48 w 98"/>
                <a:gd name="T39" fmla="*/ 12 h 84"/>
                <a:gd name="T40" fmla="*/ 49 w 98"/>
                <a:gd name="T41" fmla="*/ 5 h 84"/>
                <a:gd name="T42" fmla="*/ 49 w 98"/>
                <a:gd name="T43" fmla="*/ 5 h 84"/>
                <a:gd name="T44" fmla="*/ 49 w 98"/>
                <a:gd name="T45" fmla="*/ 3 h 84"/>
                <a:gd name="T46" fmla="*/ 49 w 98"/>
                <a:gd name="T47" fmla="*/ 1 h 84"/>
                <a:gd name="T48" fmla="*/ 49 w 98"/>
                <a:gd name="T49" fmla="*/ 1 h 84"/>
                <a:gd name="T50" fmla="*/ 46 w 98"/>
                <a:gd name="T51" fmla="*/ 0 h 84"/>
                <a:gd name="T52" fmla="*/ 43 w 98"/>
                <a:gd name="T53" fmla="*/ 0 h 84"/>
                <a:gd name="T54" fmla="*/ 38 w 98"/>
                <a:gd name="T55" fmla="*/ 1 h 84"/>
                <a:gd name="T56" fmla="*/ 34 w 98"/>
                <a:gd name="T57" fmla="*/ 1 h 84"/>
                <a:gd name="T58" fmla="*/ 30 w 98"/>
                <a:gd name="T59" fmla="*/ 3 h 84"/>
                <a:gd name="T60" fmla="*/ 25 w 98"/>
                <a:gd name="T61" fmla="*/ 5 h 84"/>
                <a:gd name="T62" fmla="*/ 21 w 98"/>
                <a:gd name="T63" fmla="*/ 9 h 84"/>
                <a:gd name="T64" fmla="*/ 17 w 98"/>
                <a:gd name="T65" fmla="*/ 12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8"/>
                <a:gd name="T100" fmla="*/ 0 h 84"/>
                <a:gd name="T101" fmla="*/ 98 w 98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8" h="84">
                  <a:moveTo>
                    <a:pt x="33" y="24"/>
                  </a:moveTo>
                  <a:lnTo>
                    <a:pt x="25" y="31"/>
                  </a:lnTo>
                  <a:lnTo>
                    <a:pt x="18" y="38"/>
                  </a:lnTo>
                  <a:lnTo>
                    <a:pt x="12" y="46"/>
                  </a:lnTo>
                  <a:lnTo>
                    <a:pt x="7" y="52"/>
                  </a:lnTo>
                  <a:lnTo>
                    <a:pt x="4" y="61"/>
                  </a:lnTo>
                  <a:lnTo>
                    <a:pt x="2" y="69"/>
                  </a:lnTo>
                  <a:lnTo>
                    <a:pt x="0" y="76"/>
                  </a:lnTo>
                  <a:lnTo>
                    <a:pt x="0" y="82"/>
                  </a:lnTo>
                  <a:lnTo>
                    <a:pt x="7" y="84"/>
                  </a:lnTo>
                  <a:lnTo>
                    <a:pt x="15" y="84"/>
                  </a:lnTo>
                  <a:lnTo>
                    <a:pt x="23" y="84"/>
                  </a:lnTo>
                  <a:lnTo>
                    <a:pt x="30" y="82"/>
                  </a:lnTo>
                  <a:lnTo>
                    <a:pt x="43" y="79"/>
                  </a:lnTo>
                  <a:lnTo>
                    <a:pt x="55" y="73"/>
                  </a:lnTo>
                  <a:lnTo>
                    <a:pt x="66" y="65"/>
                  </a:lnTo>
                  <a:lnTo>
                    <a:pt x="75" y="57"/>
                  </a:lnTo>
                  <a:lnTo>
                    <a:pt x="83" y="47"/>
                  </a:lnTo>
                  <a:lnTo>
                    <a:pt x="90" y="35"/>
                  </a:lnTo>
                  <a:lnTo>
                    <a:pt x="96" y="24"/>
                  </a:lnTo>
                  <a:lnTo>
                    <a:pt x="98" y="11"/>
                  </a:lnTo>
                  <a:lnTo>
                    <a:pt x="98" y="9"/>
                  </a:lnTo>
                  <a:lnTo>
                    <a:pt x="98" y="5"/>
                  </a:lnTo>
                  <a:lnTo>
                    <a:pt x="98" y="3"/>
                  </a:lnTo>
                  <a:lnTo>
                    <a:pt x="98" y="1"/>
                  </a:lnTo>
                  <a:lnTo>
                    <a:pt x="91" y="0"/>
                  </a:lnTo>
                  <a:lnTo>
                    <a:pt x="85" y="0"/>
                  </a:lnTo>
                  <a:lnTo>
                    <a:pt x="76" y="1"/>
                  </a:lnTo>
                  <a:lnTo>
                    <a:pt x="68" y="3"/>
                  </a:lnTo>
                  <a:lnTo>
                    <a:pt x="60" y="6"/>
                  </a:lnTo>
                  <a:lnTo>
                    <a:pt x="51" y="11"/>
                  </a:lnTo>
                  <a:lnTo>
                    <a:pt x="42" y="17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4" name="Freeform 53"/>
            <p:cNvSpPr>
              <a:spLocks/>
            </p:cNvSpPr>
            <p:nvPr/>
          </p:nvSpPr>
          <p:spPr bwMode="auto">
            <a:xfrm>
              <a:off x="4282" y="950"/>
              <a:ext cx="47" cy="43"/>
            </a:xfrm>
            <a:custGeom>
              <a:avLst/>
              <a:gdLst>
                <a:gd name="T0" fmla="*/ 17 w 95"/>
                <a:gd name="T1" fmla="*/ 11 h 87"/>
                <a:gd name="T2" fmla="*/ 12 w 95"/>
                <a:gd name="T3" fmla="*/ 15 h 87"/>
                <a:gd name="T4" fmla="*/ 8 w 95"/>
                <a:gd name="T5" fmla="*/ 19 h 87"/>
                <a:gd name="T6" fmla="*/ 6 w 95"/>
                <a:gd name="T7" fmla="*/ 23 h 87"/>
                <a:gd name="T8" fmla="*/ 3 w 95"/>
                <a:gd name="T9" fmla="*/ 27 h 87"/>
                <a:gd name="T10" fmla="*/ 2 w 95"/>
                <a:gd name="T11" fmla="*/ 32 h 87"/>
                <a:gd name="T12" fmla="*/ 0 w 95"/>
                <a:gd name="T13" fmla="*/ 36 h 87"/>
                <a:gd name="T14" fmla="*/ 0 w 95"/>
                <a:gd name="T15" fmla="*/ 39 h 87"/>
                <a:gd name="T16" fmla="*/ 0 w 95"/>
                <a:gd name="T17" fmla="*/ 43 h 87"/>
                <a:gd name="T18" fmla="*/ 2 w 95"/>
                <a:gd name="T19" fmla="*/ 43 h 87"/>
                <a:gd name="T20" fmla="*/ 4 w 95"/>
                <a:gd name="T21" fmla="*/ 43 h 87"/>
                <a:gd name="T22" fmla="*/ 6 w 95"/>
                <a:gd name="T23" fmla="*/ 43 h 87"/>
                <a:gd name="T24" fmla="*/ 8 w 95"/>
                <a:gd name="T25" fmla="*/ 43 h 87"/>
                <a:gd name="T26" fmla="*/ 13 w 95"/>
                <a:gd name="T27" fmla="*/ 42 h 87"/>
                <a:gd name="T28" fmla="*/ 18 w 95"/>
                <a:gd name="T29" fmla="*/ 40 h 87"/>
                <a:gd name="T30" fmla="*/ 23 w 95"/>
                <a:gd name="T31" fmla="*/ 38 h 87"/>
                <a:gd name="T32" fmla="*/ 28 w 95"/>
                <a:gd name="T33" fmla="*/ 36 h 87"/>
                <a:gd name="T34" fmla="*/ 32 w 95"/>
                <a:gd name="T35" fmla="*/ 32 h 87"/>
                <a:gd name="T36" fmla="*/ 36 w 95"/>
                <a:gd name="T37" fmla="*/ 29 h 87"/>
                <a:gd name="T38" fmla="*/ 40 w 95"/>
                <a:gd name="T39" fmla="*/ 25 h 87"/>
                <a:gd name="T40" fmla="*/ 43 w 95"/>
                <a:gd name="T41" fmla="*/ 20 h 87"/>
                <a:gd name="T42" fmla="*/ 45 w 95"/>
                <a:gd name="T43" fmla="*/ 15 h 87"/>
                <a:gd name="T44" fmla="*/ 46 w 95"/>
                <a:gd name="T45" fmla="*/ 10 h 87"/>
                <a:gd name="T46" fmla="*/ 47 w 95"/>
                <a:gd name="T47" fmla="*/ 5 h 87"/>
                <a:gd name="T48" fmla="*/ 47 w 95"/>
                <a:gd name="T49" fmla="*/ 0 h 87"/>
                <a:gd name="T50" fmla="*/ 44 w 95"/>
                <a:gd name="T51" fmla="*/ 0 h 87"/>
                <a:gd name="T52" fmla="*/ 40 w 95"/>
                <a:gd name="T53" fmla="*/ 0 h 87"/>
                <a:gd name="T54" fmla="*/ 37 w 95"/>
                <a:gd name="T55" fmla="*/ 0 h 87"/>
                <a:gd name="T56" fmla="*/ 33 w 95"/>
                <a:gd name="T57" fmla="*/ 2 h 87"/>
                <a:gd name="T58" fmla="*/ 29 w 95"/>
                <a:gd name="T59" fmla="*/ 3 h 87"/>
                <a:gd name="T60" fmla="*/ 24 w 95"/>
                <a:gd name="T61" fmla="*/ 6 h 87"/>
                <a:gd name="T62" fmla="*/ 21 w 95"/>
                <a:gd name="T63" fmla="*/ 8 h 87"/>
                <a:gd name="T64" fmla="*/ 17 w 95"/>
                <a:gd name="T65" fmla="*/ 11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5"/>
                <a:gd name="T100" fmla="*/ 0 h 87"/>
                <a:gd name="T101" fmla="*/ 95 w 95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5" h="87">
                  <a:moveTo>
                    <a:pt x="34" y="23"/>
                  </a:moveTo>
                  <a:lnTo>
                    <a:pt x="25" y="31"/>
                  </a:lnTo>
                  <a:lnTo>
                    <a:pt x="17" y="38"/>
                  </a:lnTo>
                  <a:lnTo>
                    <a:pt x="12" y="46"/>
                  </a:lnTo>
                  <a:lnTo>
                    <a:pt x="7" y="54"/>
                  </a:lnTo>
                  <a:lnTo>
                    <a:pt x="4" y="64"/>
                  </a:lnTo>
                  <a:lnTo>
                    <a:pt x="1" y="72"/>
                  </a:lnTo>
                  <a:lnTo>
                    <a:pt x="0" y="79"/>
                  </a:lnTo>
                  <a:lnTo>
                    <a:pt x="1" y="87"/>
                  </a:lnTo>
                  <a:lnTo>
                    <a:pt x="5" y="87"/>
                  </a:lnTo>
                  <a:lnTo>
                    <a:pt x="8" y="87"/>
                  </a:lnTo>
                  <a:lnTo>
                    <a:pt x="12" y="87"/>
                  </a:lnTo>
                  <a:lnTo>
                    <a:pt x="16" y="87"/>
                  </a:lnTo>
                  <a:lnTo>
                    <a:pt x="27" y="84"/>
                  </a:lnTo>
                  <a:lnTo>
                    <a:pt x="37" y="81"/>
                  </a:lnTo>
                  <a:lnTo>
                    <a:pt x="47" y="77"/>
                  </a:lnTo>
                  <a:lnTo>
                    <a:pt x="57" y="72"/>
                  </a:lnTo>
                  <a:lnTo>
                    <a:pt x="65" y="65"/>
                  </a:lnTo>
                  <a:lnTo>
                    <a:pt x="73" y="58"/>
                  </a:lnTo>
                  <a:lnTo>
                    <a:pt x="80" y="50"/>
                  </a:lnTo>
                  <a:lnTo>
                    <a:pt x="87" y="41"/>
                  </a:lnTo>
                  <a:lnTo>
                    <a:pt x="90" y="31"/>
                  </a:lnTo>
                  <a:lnTo>
                    <a:pt x="93" y="21"/>
                  </a:lnTo>
                  <a:lnTo>
                    <a:pt x="95" y="11"/>
                  </a:lnTo>
                  <a:lnTo>
                    <a:pt x="95" y="0"/>
                  </a:lnTo>
                  <a:lnTo>
                    <a:pt x="88" y="0"/>
                  </a:lnTo>
                  <a:lnTo>
                    <a:pt x="81" y="0"/>
                  </a:lnTo>
                  <a:lnTo>
                    <a:pt x="74" y="1"/>
                  </a:lnTo>
                  <a:lnTo>
                    <a:pt x="66" y="4"/>
                  </a:lnTo>
                  <a:lnTo>
                    <a:pt x="58" y="7"/>
                  </a:lnTo>
                  <a:lnTo>
                    <a:pt x="49" y="12"/>
                  </a:lnTo>
                  <a:lnTo>
                    <a:pt x="42" y="16"/>
                  </a:lnTo>
                  <a:lnTo>
                    <a:pt x="34" y="23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Freeform 54"/>
            <p:cNvSpPr>
              <a:spLocks/>
            </p:cNvSpPr>
            <p:nvPr/>
          </p:nvSpPr>
          <p:spPr bwMode="auto">
            <a:xfrm>
              <a:off x="4160" y="941"/>
              <a:ext cx="47" cy="44"/>
            </a:xfrm>
            <a:custGeom>
              <a:avLst/>
              <a:gdLst>
                <a:gd name="T0" fmla="*/ 16 w 93"/>
                <a:gd name="T1" fmla="*/ 11 h 88"/>
                <a:gd name="T2" fmla="*/ 12 w 93"/>
                <a:gd name="T3" fmla="*/ 15 h 88"/>
                <a:gd name="T4" fmla="*/ 8 w 93"/>
                <a:gd name="T5" fmla="*/ 20 h 88"/>
                <a:gd name="T6" fmla="*/ 5 w 93"/>
                <a:gd name="T7" fmla="*/ 23 h 88"/>
                <a:gd name="T8" fmla="*/ 3 w 93"/>
                <a:gd name="T9" fmla="*/ 27 h 88"/>
                <a:gd name="T10" fmla="*/ 1 w 93"/>
                <a:gd name="T11" fmla="*/ 31 h 88"/>
                <a:gd name="T12" fmla="*/ 1 w 93"/>
                <a:gd name="T13" fmla="*/ 36 h 88"/>
                <a:gd name="T14" fmla="*/ 0 w 93"/>
                <a:gd name="T15" fmla="*/ 40 h 88"/>
                <a:gd name="T16" fmla="*/ 1 w 93"/>
                <a:gd name="T17" fmla="*/ 43 h 88"/>
                <a:gd name="T18" fmla="*/ 5 w 93"/>
                <a:gd name="T19" fmla="*/ 44 h 88"/>
                <a:gd name="T20" fmla="*/ 10 w 93"/>
                <a:gd name="T21" fmla="*/ 43 h 88"/>
                <a:gd name="T22" fmla="*/ 15 w 93"/>
                <a:gd name="T23" fmla="*/ 42 h 88"/>
                <a:gd name="T24" fmla="*/ 19 w 93"/>
                <a:gd name="T25" fmla="*/ 41 h 88"/>
                <a:gd name="T26" fmla="*/ 23 w 93"/>
                <a:gd name="T27" fmla="*/ 39 h 88"/>
                <a:gd name="T28" fmla="*/ 27 w 93"/>
                <a:gd name="T29" fmla="*/ 36 h 88"/>
                <a:gd name="T30" fmla="*/ 31 w 93"/>
                <a:gd name="T31" fmla="*/ 33 h 88"/>
                <a:gd name="T32" fmla="*/ 35 w 93"/>
                <a:gd name="T33" fmla="*/ 29 h 88"/>
                <a:gd name="T34" fmla="*/ 40 w 93"/>
                <a:gd name="T35" fmla="*/ 23 h 88"/>
                <a:gd name="T36" fmla="*/ 43 w 93"/>
                <a:gd name="T37" fmla="*/ 16 h 88"/>
                <a:gd name="T38" fmla="*/ 46 w 93"/>
                <a:gd name="T39" fmla="*/ 9 h 88"/>
                <a:gd name="T40" fmla="*/ 47 w 93"/>
                <a:gd name="T41" fmla="*/ 1 h 88"/>
                <a:gd name="T42" fmla="*/ 46 w 93"/>
                <a:gd name="T43" fmla="*/ 1 h 88"/>
                <a:gd name="T44" fmla="*/ 46 w 93"/>
                <a:gd name="T45" fmla="*/ 1 h 88"/>
                <a:gd name="T46" fmla="*/ 46 w 93"/>
                <a:gd name="T47" fmla="*/ 1 h 88"/>
                <a:gd name="T48" fmla="*/ 46 w 93"/>
                <a:gd name="T49" fmla="*/ 0 h 88"/>
                <a:gd name="T50" fmla="*/ 43 w 93"/>
                <a:gd name="T51" fmla="*/ 0 h 88"/>
                <a:gd name="T52" fmla="*/ 39 w 93"/>
                <a:gd name="T53" fmla="*/ 0 h 88"/>
                <a:gd name="T54" fmla="*/ 36 w 93"/>
                <a:gd name="T55" fmla="*/ 1 h 88"/>
                <a:gd name="T56" fmla="*/ 32 w 93"/>
                <a:gd name="T57" fmla="*/ 3 h 88"/>
                <a:gd name="T58" fmla="*/ 28 w 93"/>
                <a:gd name="T59" fmla="*/ 4 h 88"/>
                <a:gd name="T60" fmla="*/ 24 w 93"/>
                <a:gd name="T61" fmla="*/ 6 h 88"/>
                <a:gd name="T62" fmla="*/ 20 w 93"/>
                <a:gd name="T63" fmla="*/ 9 h 88"/>
                <a:gd name="T64" fmla="*/ 16 w 93"/>
                <a:gd name="T65" fmla="*/ 11 h 8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3"/>
                <a:gd name="T100" fmla="*/ 0 h 88"/>
                <a:gd name="T101" fmla="*/ 93 w 93"/>
                <a:gd name="T102" fmla="*/ 88 h 8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3" h="88">
                  <a:moveTo>
                    <a:pt x="32" y="23"/>
                  </a:moveTo>
                  <a:lnTo>
                    <a:pt x="24" y="31"/>
                  </a:lnTo>
                  <a:lnTo>
                    <a:pt x="16" y="39"/>
                  </a:lnTo>
                  <a:lnTo>
                    <a:pt x="10" y="47"/>
                  </a:lnTo>
                  <a:lnTo>
                    <a:pt x="6" y="55"/>
                  </a:lnTo>
                  <a:lnTo>
                    <a:pt x="2" y="63"/>
                  </a:lnTo>
                  <a:lnTo>
                    <a:pt x="1" y="71"/>
                  </a:lnTo>
                  <a:lnTo>
                    <a:pt x="0" y="79"/>
                  </a:lnTo>
                  <a:lnTo>
                    <a:pt x="1" y="86"/>
                  </a:lnTo>
                  <a:lnTo>
                    <a:pt x="10" y="88"/>
                  </a:lnTo>
                  <a:lnTo>
                    <a:pt x="20" y="86"/>
                  </a:lnTo>
                  <a:lnTo>
                    <a:pt x="29" y="84"/>
                  </a:lnTo>
                  <a:lnTo>
                    <a:pt x="38" y="81"/>
                  </a:lnTo>
                  <a:lnTo>
                    <a:pt x="46" y="77"/>
                  </a:lnTo>
                  <a:lnTo>
                    <a:pt x="54" y="71"/>
                  </a:lnTo>
                  <a:lnTo>
                    <a:pt x="62" y="66"/>
                  </a:lnTo>
                  <a:lnTo>
                    <a:pt x="69" y="59"/>
                  </a:lnTo>
                  <a:lnTo>
                    <a:pt x="80" y="46"/>
                  </a:lnTo>
                  <a:lnTo>
                    <a:pt x="86" y="32"/>
                  </a:lnTo>
                  <a:lnTo>
                    <a:pt x="91" y="18"/>
                  </a:lnTo>
                  <a:lnTo>
                    <a:pt x="93" y="2"/>
                  </a:lnTo>
                  <a:lnTo>
                    <a:pt x="92" y="1"/>
                  </a:lnTo>
                  <a:lnTo>
                    <a:pt x="92" y="0"/>
                  </a:lnTo>
                  <a:lnTo>
                    <a:pt x="85" y="0"/>
                  </a:lnTo>
                  <a:lnTo>
                    <a:pt x="78" y="0"/>
                  </a:lnTo>
                  <a:lnTo>
                    <a:pt x="72" y="1"/>
                  </a:lnTo>
                  <a:lnTo>
                    <a:pt x="63" y="5"/>
                  </a:lnTo>
                  <a:lnTo>
                    <a:pt x="55" y="8"/>
                  </a:lnTo>
                  <a:lnTo>
                    <a:pt x="48" y="12"/>
                  </a:lnTo>
                  <a:lnTo>
                    <a:pt x="40" y="17"/>
                  </a:lnTo>
                  <a:lnTo>
                    <a:pt x="32" y="23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6" name="Freeform 55"/>
            <p:cNvSpPr>
              <a:spLocks/>
            </p:cNvSpPr>
            <p:nvPr/>
          </p:nvSpPr>
          <p:spPr bwMode="auto">
            <a:xfrm>
              <a:off x="4098" y="1032"/>
              <a:ext cx="423" cy="141"/>
            </a:xfrm>
            <a:custGeom>
              <a:avLst/>
              <a:gdLst>
                <a:gd name="T0" fmla="*/ 155 w 845"/>
                <a:gd name="T1" fmla="*/ 2 h 282"/>
                <a:gd name="T2" fmla="*/ 167 w 845"/>
                <a:gd name="T3" fmla="*/ 3 h 282"/>
                <a:gd name="T4" fmla="*/ 179 w 845"/>
                <a:gd name="T5" fmla="*/ 3 h 282"/>
                <a:gd name="T6" fmla="*/ 191 w 845"/>
                <a:gd name="T7" fmla="*/ 4 h 282"/>
                <a:gd name="T8" fmla="*/ 202 w 845"/>
                <a:gd name="T9" fmla="*/ 5 h 282"/>
                <a:gd name="T10" fmla="*/ 214 w 845"/>
                <a:gd name="T11" fmla="*/ 5 h 282"/>
                <a:gd name="T12" fmla="*/ 225 w 845"/>
                <a:gd name="T13" fmla="*/ 7 h 282"/>
                <a:gd name="T14" fmla="*/ 236 w 845"/>
                <a:gd name="T15" fmla="*/ 8 h 282"/>
                <a:gd name="T16" fmla="*/ 252 w 845"/>
                <a:gd name="T17" fmla="*/ 17 h 282"/>
                <a:gd name="T18" fmla="*/ 275 w 845"/>
                <a:gd name="T19" fmla="*/ 33 h 282"/>
                <a:gd name="T20" fmla="*/ 297 w 845"/>
                <a:gd name="T21" fmla="*/ 49 h 282"/>
                <a:gd name="T22" fmla="*/ 320 w 845"/>
                <a:gd name="T23" fmla="*/ 65 h 282"/>
                <a:gd name="T24" fmla="*/ 343 w 845"/>
                <a:gd name="T25" fmla="*/ 80 h 282"/>
                <a:gd name="T26" fmla="*/ 366 w 845"/>
                <a:gd name="T27" fmla="*/ 96 h 282"/>
                <a:gd name="T28" fmla="*/ 388 w 845"/>
                <a:gd name="T29" fmla="*/ 111 h 282"/>
                <a:gd name="T30" fmla="*/ 411 w 845"/>
                <a:gd name="T31" fmla="*/ 125 h 282"/>
                <a:gd name="T32" fmla="*/ 414 w 845"/>
                <a:gd name="T33" fmla="*/ 134 h 282"/>
                <a:gd name="T34" fmla="*/ 396 w 845"/>
                <a:gd name="T35" fmla="*/ 137 h 282"/>
                <a:gd name="T36" fmla="*/ 377 w 845"/>
                <a:gd name="T37" fmla="*/ 139 h 282"/>
                <a:gd name="T38" fmla="*/ 358 w 845"/>
                <a:gd name="T39" fmla="*/ 140 h 282"/>
                <a:gd name="T40" fmla="*/ 339 w 845"/>
                <a:gd name="T41" fmla="*/ 141 h 282"/>
                <a:gd name="T42" fmla="*/ 320 w 845"/>
                <a:gd name="T43" fmla="*/ 141 h 282"/>
                <a:gd name="T44" fmla="*/ 301 w 845"/>
                <a:gd name="T45" fmla="*/ 141 h 282"/>
                <a:gd name="T46" fmla="*/ 283 w 845"/>
                <a:gd name="T47" fmla="*/ 141 h 282"/>
                <a:gd name="T48" fmla="*/ 273 w 845"/>
                <a:gd name="T49" fmla="*/ 141 h 282"/>
                <a:gd name="T50" fmla="*/ 259 w 845"/>
                <a:gd name="T51" fmla="*/ 141 h 282"/>
                <a:gd name="T52" fmla="*/ 244 w 845"/>
                <a:gd name="T53" fmla="*/ 141 h 282"/>
                <a:gd name="T54" fmla="*/ 229 w 845"/>
                <a:gd name="T55" fmla="*/ 140 h 282"/>
                <a:gd name="T56" fmla="*/ 214 w 845"/>
                <a:gd name="T57" fmla="*/ 139 h 282"/>
                <a:gd name="T58" fmla="*/ 199 w 845"/>
                <a:gd name="T59" fmla="*/ 138 h 282"/>
                <a:gd name="T60" fmla="*/ 184 w 845"/>
                <a:gd name="T61" fmla="*/ 137 h 282"/>
                <a:gd name="T62" fmla="*/ 169 w 845"/>
                <a:gd name="T63" fmla="*/ 137 h 282"/>
                <a:gd name="T64" fmla="*/ 155 w 845"/>
                <a:gd name="T65" fmla="*/ 135 h 282"/>
                <a:gd name="T66" fmla="*/ 134 w 845"/>
                <a:gd name="T67" fmla="*/ 120 h 282"/>
                <a:gd name="T68" fmla="*/ 114 w 845"/>
                <a:gd name="T69" fmla="*/ 105 h 282"/>
                <a:gd name="T70" fmla="*/ 94 w 845"/>
                <a:gd name="T71" fmla="*/ 89 h 282"/>
                <a:gd name="T72" fmla="*/ 74 w 845"/>
                <a:gd name="T73" fmla="*/ 73 h 282"/>
                <a:gd name="T74" fmla="*/ 55 w 845"/>
                <a:gd name="T75" fmla="*/ 56 h 282"/>
                <a:gd name="T76" fmla="*/ 36 w 845"/>
                <a:gd name="T77" fmla="*/ 38 h 282"/>
                <a:gd name="T78" fmla="*/ 17 w 845"/>
                <a:gd name="T79" fmla="*/ 20 h 282"/>
                <a:gd name="T80" fmla="*/ 0 w 845"/>
                <a:gd name="T81" fmla="*/ 1 h 282"/>
                <a:gd name="T82" fmla="*/ 38 w 845"/>
                <a:gd name="T83" fmla="*/ 1 h 282"/>
                <a:gd name="T84" fmla="*/ 54 w 845"/>
                <a:gd name="T85" fmla="*/ 0 h 282"/>
                <a:gd name="T86" fmla="*/ 66 w 845"/>
                <a:gd name="T87" fmla="*/ 1 h 282"/>
                <a:gd name="T88" fmla="*/ 77 w 845"/>
                <a:gd name="T89" fmla="*/ 1 h 282"/>
                <a:gd name="T90" fmla="*/ 88 w 845"/>
                <a:gd name="T91" fmla="*/ 1 h 282"/>
                <a:gd name="T92" fmla="*/ 100 w 845"/>
                <a:gd name="T93" fmla="*/ 1 h 282"/>
                <a:gd name="T94" fmla="*/ 112 w 845"/>
                <a:gd name="T95" fmla="*/ 1 h 282"/>
                <a:gd name="T96" fmla="*/ 123 w 845"/>
                <a:gd name="T97" fmla="*/ 1 h 282"/>
                <a:gd name="T98" fmla="*/ 136 w 845"/>
                <a:gd name="T99" fmla="*/ 1 h 282"/>
                <a:gd name="T100" fmla="*/ 148 w 845"/>
                <a:gd name="T101" fmla="*/ 1 h 28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45"/>
                <a:gd name="T154" fmla="*/ 0 h 282"/>
                <a:gd name="T155" fmla="*/ 845 w 845"/>
                <a:gd name="T156" fmla="*/ 282 h 28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45" h="282">
                  <a:moveTo>
                    <a:pt x="296" y="3"/>
                  </a:moveTo>
                  <a:lnTo>
                    <a:pt x="309" y="4"/>
                  </a:lnTo>
                  <a:lnTo>
                    <a:pt x="321" y="4"/>
                  </a:lnTo>
                  <a:lnTo>
                    <a:pt x="333" y="6"/>
                  </a:lnTo>
                  <a:lnTo>
                    <a:pt x="345" y="7"/>
                  </a:lnTo>
                  <a:lnTo>
                    <a:pt x="357" y="7"/>
                  </a:lnTo>
                  <a:lnTo>
                    <a:pt x="368" y="8"/>
                  </a:lnTo>
                  <a:lnTo>
                    <a:pt x="381" y="9"/>
                  </a:lnTo>
                  <a:lnTo>
                    <a:pt x="393" y="9"/>
                  </a:lnTo>
                  <a:lnTo>
                    <a:pt x="404" y="10"/>
                  </a:lnTo>
                  <a:lnTo>
                    <a:pt x="416" y="11"/>
                  </a:lnTo>
                  <a:lnTo>
                    <a:pt x="427" y="11"/>
                  </a:lnTo>
                  <a:lnTo>
                    <a:pt x="438" y="12"/>
                  </a:lnTo>
                  <a:lnTo>
                    <a:pt x="449" y="14"/>
                  </a:lnTo>
                  <a:lnTo>
                    <a:pt x="461" y="15"/>
                  </a:lnTo>
                  <a:lnTo>
                    <a:pt x="471" y="16"/>
                  </a:lnTo>
                  <a:lnTo>
                    <a:pt x="482" y="17"/>
                  </a:lnTo>
                  <a:lnTo>
                    <a:pt x="504" y="33"/>
                  </a:lnTo>
                  <a:lnTo>
                    <a:pt x="527" y="49"/>
                  </a:lnTo>
                  <a:lnTo>
                    <a:pt x="549" y="65"/>
                  </a:lnTo>
                  <a:lnTo>
                    <a:pt x="572" y="83"/>
                  </a:lnTo>
                  <a:lnTo>
                    <a:pt x="594" y="98"/>
                  </a:lnTo>
                  <a:lnTo>
                    <a:pt x="617" y="114"/>
                  </a:lnTo>
                  <a:lnTo>
                    <a:pt x="640" y="130"/>
                  </a:lnTo>
                  <a:lnTo>
                    <a:pt x="662" y="146"/>
                  </a:lnTo>
                  <a:lnTo>
                    <a:pt x="685" y="161"/>
                  </a:lnTo>
                  <a:lnTo>
                    <a:pt x="708" y="176"/>
                  </a:lnTo>
                  <a:lnTo>
                    <a:pt x="731" y="192"/>
                  </a:lnTo>
                  <a:lnTo>
                    <a:pt x="754" y="207"/>
                  </a:lnTo>
                  <a:lnTo>
                    <a:pt x="776" y="222"/>
                  </a:lnTo>
                  <a:lnTo>
                    <a:pt x="799" y="236"/>
                  </a:lnTo>
                  <a:lnTo>
                    <a:pt x="822" y="251"/>
                  </a:lnTo>
                  <a:lnTo>
                    <a:pt x="845" y="265"/>
                  </a:lnTo>
                  <a:lnTo>
                    <a:pt x="828" y="268"/>
                  </a:lnTo>
                  <a:lnTo>
                    <a:pt x="810" y="272"/>
                  </a:lnTo>
                  <a:lnTo>
                    <a:pt x="791" y="274"/>
                  </a:lnTo>
                  <a:lnTo>
                    <a:pt x="773" y="276"/>
                  </a:lnTo>
                  <a:lnTo>
                    <a:pt x="753" y="277"/>
                  </a:lnTo>
                  <a:lnTo>
                    <a:pt x="735" y="279"/>
                  </a:lnTo>
                  <a:lnTo>
                    <a:pt x="715" y="280"/>
                  </a:lnTo>
                  <a:lnTo>
                    <a:pt x="697" y="281"/>
                  </a:lnTo>
                  <a:lnTo>
                    <a:pt x="677" y="281"/>
                  </a:lnTo>
                  <a:lnTo>
                    <a:pt x="658" y="282"/>
                  </a:lnTo>
                  <a:lnTo>
                    <a:pt x="639" y="282"/>
                  </a:lnTo>
                  <a:lnTo>
                    <a:pt x="621" y="282"/>
                  </a:lnTo>
                  <a:lnTo>
                    <a:pt x="602" y="282"/>
                  </a:lnTo>
                  <a:lnTo>
                    <a:pt x="584" y="282"/>
                  </a:lnTo>
                  <a:lnTo>
                    <a:pt x="565" y="282"/>
                  </a:lnTo>
                  <a:lnTo>
                    <a:pt x="548" y="282"/>
                  </a:lnTo>
                  <a:lnTo>
                    <a:pt x="546" y="281"/>
                  </a:lnTo>
                  <a:lnTo>
                    <a:pt x="531" y="281"/>
                  </a:lnTo>
                  <a:lnTo>
                    <a:pt x="517" y="281"/>
                  </a:lnTo>
                  <a:lnTo>
                    <a:pt x="502" y="281"/>
                  </a:lnTo>
                  <a:lnTo>
                    <a:pt x="487" y="281"/>
                  </a:lnTo>
                  <a:lnTo>
                    <a:pt x="472" y="280"/>
                  </a:lnTo>
                  <a:lnTo>
                    <a:pt x="457" y="280"/>
                  </a:lnTo>
                  <a:lnTo>
                    <a:pt x="442" y="279"/>
                  </a:lnTo>
                  <a:lnTo>
                    <a:pt x="427" y="277"/>
                  </a:lnTo>
                  <a:lnTo>
                    <a:pt x="412" y="277"/>
                  </a:lnTo>
                  <a:lnTo>
                    <a:pt x="397" y="276"/>
                  </a:lnTo>
                  <a:lnTo>
                    <a:pt x="382" y="275"/>
                  </a:lnTo>
                  <a:lnTo>
                    <a:pt x="367" y="274"/>
                  </a:lnTo>
                  <a:lnTo>
                    <a:pt x="352" y="273"/>
                  </a:lnTo>
                  <a:lnTo>
                    <a:pt x="337" y="273"/>
                  </a:lnTo>
                  <a:lnTo>
                    <a:pt x="322" y="272"/>
                  </a:lnTo>
                  <a:lnTo>
                    <a:pt x="309" y="270"/>
                  </a:lnTo>
                  <a:lnTo>
                    <a:pt x="289" y="255"/>
                  </a:lnTo>
                  <a:lnTo>
                    <a:pt x="268" y="241"/>
                  </a:lnTo>
                  <a:lnTo>
                    <a:pt x="248" y="226"/>
                  </a:lnTo>
                  <a:lnTo>
                    <a:pt x="228" y="211"/>
                  </a:lnTo>
                  <a:lnTo>
                    <a:pt x="207" y="194"/>
                  </a:lnTo>
                  <a:lnTo>
                    <a:pt x="188" y="178"/>
                  </a:lnTo>
                  <a:lnTo>
                    <a:pt x="168" y="162"/>
                  </a:lnTo>
                  <a:lnTo>
                    <a:pt x="147" y="146"/>
                  </a:lnTo>
                  <a:lnTo>
                    <a:pt x="128" y="129"/>
                  </a:lnTo>
                  <a:lnTo>
                    <a:pt x="109" y="112"/>
                  </a:lnTo>
                  <a:lnTo>
                    <a:pt x="90" y="94"/>
                  </a:lnTo>
                  <a:lnTo>
                    <a:pt x="71" y="77"/>
                  </a:lnTo>
                  <a:lnTo>
                    <a:pt x="53" y="59"/>
                  </a:lnTo>
                  <a:lnTo>
                    <a:pt x="34" y="40"/>
                  </a:lnTo>
                  <a:lnTo>
                    <a:pt x="17" y="22"/>
                  </a:lnTo>
                  <a:lnTo>
                    <a:pt x="0" y="3"/>
                  </a:lnTo>
                  <a:lnTo>
                    <a:pt x="76" y="1"/>
                  </a:lnTo>
                  <a:lnTo>
                    <a:pt x="76" y="2"/>
                  </a:lnTo>
                  <a:lnTo>
                    <a:pt x="108" y="0"/>
                  </a:lnTo>
                  <a:lnTo>
                    <a:pt x="120" y="0"/>
                  </a:lnTo>
                  <a:lnTo>
                    <a:pt x="131" y="1"/>
                  </a:lnTo>
                  <a:lnTo>
                    <a:pt x="142" y="1"/>
                  </a:lnTo>
                  <a:lnTo>
                    <a:pt x="153" y="1"/>
                  </a:lnTo>
                  <a:lnTo>
                    <a:pt x="165" y="1"/>
                  </a:lnTo>
                  <a:lnTo>
                    <a:pt x="176" y="1"/>
                  </a:lnTo>
                  <a:lnTo>
                    <a:pt x="188" y="1"/>
                  </a:lnTo>
                  <a:lnTo>
                    <a:pt x="199" y="1"/>
                  </a:lnTo>
                  <a:lnTo>
                    <a:pt x="211" y="2"/>
                  </a:lnTo>
                  <a:lnTo>
                    <a:pt x="223" y="2"/>
                  </a:lnTo>
                  <a:lnTo>
                    <a:pt x="235" y="2"/>
                  </a:lnTo>
                  <a:lnTo>
                    <a:pt x="246" y="2"/>
                  </a:lnTo>
                  <a:lnTo>
                    <a:pt x="259" y="2"/>
                  </a:lnTo>
                  <a:lnTo>
                    <a:pt x="271" y="2"/>
                  </a:lnTo>
                  <a:lnTo>
                    <a:pt x="283" y="3"/>
                  </a:lnTo>
                  <a:lnTo>
                    <a:pt x="296" y="3"/>
                  </a:lnTo>
                  <a:close/>
                </a:path>
              </a:pathLst>
            </a:custGeom>
            <a:solidFill>
              <a:srgbClr val="7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7" name="Freeform 56"/>
            <p:cNvSpPr>
              <a:spLocks/>
            </p:cNvSpPr>
            <p:nvPr/>
          </p:nvSpPr>
          <p:spPr bwMode="auto">
            <a:xfrm>
              <a:off x="4485" y="1035"/>
              <a:ext cx="67" cy="61"/>
            </a:xfrm>
            <a:custGeom>
              <a:avLst/>
              <a:gdLst>
                <a:gd name="T0" fmla="*/ 64 w 132"/>
                <a:gd name="T1" fmla="*/ 16 h 123"/>
                <a:gd name="T2" fmla="*/ 67 w 132"/>
                <a:gd name="T3" fmla="*/ 25 h 123"/>
                <a:gd name="T4" fmla="*/ 66 w 132"/>
                <a:gd name="T5" fmla="*/ 34 h 123"/>
                <a:gd name="T6" fmla="*/ 64 w 132"/>
                <a:gd name="T7" fmla="*/ 42 h 123"/>
                <a:gd name="T8" fmla="*/ 60 w 132"/>
                <a:gd name="T9" fmla="*/ 50 h 123"/>
                <a:gd name="T10" fmla="*/ 58 w 132"/>
                <a:gd name="T11" fmla="*/ 52 h 123"/>
                <a:gd name="T12" fmla="*/ 55 w 132"/>
                <a:gd name="T13" fmla="*/ 54 h 123"/>
                <a:gd name="T14" fmla="*/ 53 w 132"/>
                <a:gd name="T15" fmla="*/ 55 h 123"/>
                <a:gd name="T16" fmla="*/ 51 w 132"/>
                <a:gd name="T17" fmla="*/ 57 h 123"/>
                <a:gd name="T18" fmla="*/ 48 w 132"/>
                <a:gd name="T19" fmla="*/ 58 h 123"/>
                <a:gd name="T20" fmla="*/ 46 w 132"/>
                <a:gd name="T21" fmla="*/ 58 h 123"/>
                <a:gd name="T22" fmla="*/ 43 w 132"/>
                <a:gd name="T23" fmla="*/ 59 h 123"/>
                <a:gd name="T24" fmla="*/ 40 w 132"/>
                <a:gd name="T25" fmla="*/ 60 h 123"/>
                <a:gd name="T26" fmla="*/ 38 w 132"/>
                <a:gd name="T27" fmla="*/ 61 h 123"/>
                <a:gd name="T28" fmla="*/ 35 w 132"/>
                <a:gd name="T29" fmla="*/ 61 h 123"/>
                <a:gd name="T30" fmla="*/ 32 w 132"/>
                <a:gd name="T31" fmla="*/ 61 h 123"/>
                <a:gd name="T32" fmla="*/ 30 w 132"/>
                <a:gd name="T33" fmla="*/ 61 h 123"/>
                <a:gd name="T34" fmla="*/ 27 w 132"/>
                <a:gd name="T35" fmla="*/ 61 h 123"/>
                <a:gd name="T36" fmla="*/ 24 w 132"/>
                <a:gd name="T37" fmla="*/ 61 h 123"/>
                <a:gd name="T38" fmla="*/ 22 w 132"/>
                <a:gd name="T39" fmla="*/ 60 h 123"/>
                <a:gd name="T40" fmla="*/ 20 w 132"/>
                <a:gd name="T41" fmla="*/ 59 h 123"/>
                <a:gd name="T42" fmla="*/ 16 w 132"/>
                <a:gd name="T43" fmla="*/ 57 h 123"/>
                <a:gd name="T44" fmla="*/ 12 w 132"/>
                <a:gd name="T45" fmla="*/ 55 h 123"/>
                <a:gd name="T46" fmla="*/ 9 w 132"/>
                <a:gd name="T47" fmla="*/ 51 h 123"/>
                <a:gd name="T48" fmla="*/ 7 w 132"/>
                <a:gd name="T49" fmla="*/ 48 h 123"/>
                <a:gd name="T50" fmla="*/ 4 w 132"/>
                <a:gd name="T51" fmla="*/ 44 h 123"/>
                <a:gd name="T52" fmla="*/ 2 w 132"/>
                <a:gd name="T53" fmla="*/ 40 h 123"/>
                <a:gd name="T54" fmla="*/ 1 w 132"/>
                <a:gd name="T55" fmla="*/ 36 h 123"/>
                <a:gd name="T56" fmla="*/ 0 w 132"/>
                <a:gd name="T57" fmla="*/ 31 h 123"/>
                <a:gd name="T58" fmla="*/ 1 w 132"/>
                <a:gd name="T59" fmla="*/ 23 h 123"/>
                <a:gd name="T60" fmla="*/ 5 w 132"/>
                <a:gd name="T61" fmla="*/ 16 h 123"/>
                <a:gd name="T62" fmla="*/ 9 w 132"/>
                <a:gd name="T63" fmla="*/ 10 h 123"/>
                <a:gd name="T64" fmla="*/ 16 w 132"/>
                <a:gd name="T65" fmla="*/ 5 h 123"/>
                <a:gd name="T66" fmla="*/ 22 w 132"/>
                <a:gd name="T67" fmla="*/ 2 h 123"/>
                <a:gd name="T68" fmla="*/ 28 w 132"/>
                <a:gd name="T69" fmla="*/ 0 h 123"/>
                <a:gd name="T70" fmla="*/ 35 w 132"/>
                <a:gd name="T71" fmla="*/ 0 h 123"/>
                <a:gd name="T72" fmla="*/ 42 w 132"/>
                <a:gd name="T73" fmla="*/ 1 h 123"/>
                <a:gd name="T74" fmla="*/ 48 w 132"/>
                <a:gd name="T75" fmla="*/ 2 h 123"/>
                <a:gd name="T76" fmla="*/ 54 w 132"/>
                <a:gd name="T77" fmla="*/ 6 h 123"/>
                <a:gd name="T78" fmla="*/ 59 w 132"/>
                <a:gd name="T79" fmla="*/ 10 h 123"/>
                <a:gd name="T80" fmla="*/ 64 w 132"/>
                <a:gd name="T81" fmla="*/ 16 h 12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32"/>
                <a:gd name="T124" fmla="*/ 0 h 123"/>
                <a:gd name="T125" fmla="*/ 132 w 132"/>
                <a:gd name="T126" fmla="*/ 123 h 12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32" h="123">
                  <a:moveTo>
                    <a:pt x="127" y="32"/>
                  </a:moveTo>
                  <a:lnTo>
                    <a:pt x="132" y="50"/>
                  </a:lnTo>
                  <a:lnTo>
                    <a:pt x="131" y="68"/>
                  </a:lnTo>
                  <a:lnTo>
                    <a:pt x="127" y="85"/>
                  </a:lnTo>
                  <a:lnTo>
                    <a:pt x="119" y="101"/>
                  </a:lnTo>
                  <a:lnTo>
                    <a:pt x="114" y="104"/>
                  </a:lnTo>
                  <a:lnTo>
                    <a:pt x="109" y="108"/>
                  </a:lnTo>
                  <a:lnTo>
                    <a:pt x="105" y="111"/>
                  </a:lnTo>
                  <a:lnTo>
                    <a:pt x="100" y="114"/>
                  </a:lnTo>
                  <a:lnTo>
                    <a:pt x="95" y="116"/>
                  </a:lnTo>
                  <a:lnTo>
                    <a:pt x="91" y="117"/>
                  </a:lnTo>
                  <a:lnTo>
                    <a:pt x="85" y="119"/>
                  </a:lnTo>
                  <a:lnTo>
                    <a:pt x="79" y="121"/>
                  </a:lnTo>
                  <a:lnTo>
                    <a:pt x="75" y="122"/>
                  </a:lnTo>
                  <a:lnTo>
                    <a:pt x="69" y="123"/>
                  </a:lnTo>
                  <a:lnTo>
                    <a:pt x="64" y="123"/>
                  </a:lnTo>
                  <a:lnTo>
                    <a:pt x="59" y="123"/>
                  </a:lnTo>
                  <a:lnTo>
                    <a:pt x="54" y="123"/>
                  </a:lnTo>
                  <a:lnTo>
                    <a:pt x="48" y="122"/>
                  </a:lnTo>
                  <a:lnTo>
                    <a:pt x="44" y="121"/>
                  </a:lnTo>
                  <a:lnTo>
                    <a:pt x="39" y="119"/>
                  </a:lnTo>
                  <a:lnTo>
                    <a:pt x="31" y="115"/>
                  </a:lnTo>
                  <a:lnTo>
                    <a:pt x="24" y="110"/>
                  </a:lnTo>
                  <a:lnTo>
                    <a:pt x="18" y="103"/>
                  </a:lnTo>
                  <a:lnTo>
                    <a:pt x="13" y="96"/>
                  </a:lnTo>
                  <a:lnTo>
                    <a:pt x="7" y="88"/>
                  </a:lnTo>
                  <a:lnTo>
                    <a:pt x="3" y="80"/>
                  </a:lnTo>
                  <a:lnTo>
                    <a:pt x="1" y="72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8" y="20"/>
                  </a:lnTo>
                  <a:lnTo>
                    <a:pt x="31" y="10"/>
                  </a:lnTo>
                  <a:lnTo>
                    <a:pt x="43" y="4"/>
                  </a:lnTo>
                  <a:lnTo>
                    <a:pt x="55" y="1"/>
                  </a:lnTo>
                  <a:lnTo>
                    <a:pt x="69" y="0"/>
                  </a:lnTo>
                  <a:lnTo>
                    <a:pt x="83" y="2"/>
                  </a:lnTo>
                  <a:lnTo>
                    <a:pt x="95" y="5"/>
                  </a:lnTo>
                  <a:lnTo>
                    <a:pt x="107" y="12"/>
                  </a:lnTo>
                  <a:lnTo>
                    <a:pt x="117" y="20"/>
                  </a:lnTo>
                  <a:lnTo>
                    <a:pt x="12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8" name="Freeform 57"/>
            <p:cNvSpPr>
              <a:spLocks/>
            </p:cNvSpPr>
            <p:nvPr/>
          </p:nvSpPr>
          <p:spPr bwMode="auto">
            <a:xfrm>
              <a:off x="4454" y="818"/>
              <a:ext cx="54" cy="51"/>
            </a:xfrm>
            <a:custGeom>
              <a:avLst/>
              <a:gdLst>
                <a:gd name="T0" fmla="*/ 44 w 109"/>
                <a:gd name="T1" fmla="*/ 5 h 101"/>
                <a:gd name="T2" fmla="*/ 48 w 109"/>
                <a:gd name="T3" fmla="*/ 10 h 101"/>
                <a:gd name="T4" fmla="*/ 51 w 109"/>
                <a:gd name="T5" fmla="*/ 15 h 101"/>
                <a:gd name="T6" fmla="*/ 53 w 109"/>
                <a:gd name="T7" fmla="*/ 20 h 101"/>
                <a:gd name="T8" fmla="*/ 54 w 109"/>
                <a:gd name="T9" fmla="*/ 26 h 101"/>
                <a:gd name="T10" fmla="*/ 53 w 109"/>
                <a:gd name="T11" fmla="*/ 33 h 101"/>
                <a:gd name="T12" fmla="*/ 50 w 109"/>
                <a:gd name="T13" fmla="*/ 39 h 101"/>
                <a:gd name="T14" fmla="*/ 45 w 109"/>
                <a:gd name="T15" fmla="*/ 44 h 101"/>
                <a:gd name="T16" fmla="*/ 39 w 109"/>
                <a:gd name="T17" fmla="*/ 48 h 101"/>
                <a:gd name="T18" fmla="*/ 36 w 109"/>
                <a:gd name="T19" fmla="*/ 50 h 101"/>
                <a:gd name="T20" fmla="*/ 32 w 109"/>
                <a:gd name="T21" fmla="*/ 50 h 101"/>
                <a:gd name="T22" fmla="*/ 28 w 109"/>
                <a:gd name="T23" fmla="*/ 51 h 101"/>
                <a:gd name="T24" fmla="*/ 24 w 109"/>
                <a:gd name="T25" fmla="*/ 51 h 101"/>
                <a:gd name="T26" fmla="*/ 20 w 109"/>
                <a:gd name="T27" fmla="*/ 50 h 101"/>
                <a:gd name="T28" fmla="*/ 16 w 109"/>
                <a:gd name="T29" fmla="*/ 49 h 101"/>
                <a:gd name="T30" fmla="*/ 13 w 109"/>
                <a:gd name="T31" fmla="*/ 47 h 101"/>
                <a:gd name="T32" fmla="*/ 9 w 109"/>
                <a:gd name="T33" fmla="*/ 45 h 101"/>
                <a:gd name="T34" fmla="*/ 5 w 109"/>
                <a:gd name="T35" fmla="*/ 41 h 101"/>
                <a:gd name="T36" fmla="*/ 5 w 109"/>
                <a:gd name="T37" fmla="*/ 40 h 101"/>
                <a:gd name="T38" fmla="*/ 2 w 109"/>
                <a:gd name="T39" fmla="*/ 37 h 101"/>
                <a:gd name="T40" fmla="*/ 1 w 109"/>
                <a:gd name="T41" fmla="*/ 33 h 101"/>
                <a:gd name="T42" fmla="*/ 0 w 109"/>
                <a:gd name="T43" fmla="*/ 29 h 101"/>
                <a:gd name="T44" fmla="*/ 0 w 109"/>
                <a:gd name="T45" fmla="*/ 25 h 101"/>
                <a:gd name="T46" fmla="*/ 0 w 109"/>
                <a:gd name="T47" fmla="*/ 21 h 101"/>
                <a:gd name="T48" fmla="*/ 1 w 109"/>
                <a:gd name="T49" fmla="*/ 17 h 101"/>
                <a:gd name="T50" fmla="*/ 3 w 109"/>
                <a:gd name="T51" fmla="*/ 14 h 101"/>
                <a:gd name="T52" fmla="*/ 5 w 109"/>
                <a:gd name="T53" fmla="*/ 10 h 101"/>
                <a:gd name="T54" fmla="*/ 8 w 109"/>
                <a:gd name="T55" fmla="*/ 8 h 101"/>
                <a:gd name="T56" fmla="*/ 10 w 109"/>
                <a:gd name="T57" fmla="*/ 5 h 101"/>
                <a:gd name="T58" fmla="*/ 14 w 109"/>
                <a:gd name="T59" fmla="*/ 3 h 101"/>
                <a:gd name="T60" fmla="*/ 17 w 109"/>
                <a:gd name="T61" fmla="*/ 2 h 101"/>
                <a:gd name="T62" fmla="*/ 21 w 109"/>
                <a:gd name="T63" fmla="*/ 1 h 101"/>
                <a:gd name="T64" fmla="*/ 24 w 109"/>
                <a:gd name="T65" fmla="*/ 0 h 101"/>
                <a:gd name="T66" fmla="*/ 28 w 109"/>
                <a:gd name="T67" fmla="*/ 0 h 101"/>
                <a:gd name="T68" fmla="*/ 31 w 109"/>
                <a:gd name="T69" fmla="*/ 0 h 101"/>
                <a:gd name="T70" fmla="*/ 35 w 109"/>
                <a:gd name="T71" fmla="*/ 1 h 101"/>
                <a:gd name="T72" fmla="*/ 38 w 109"/>
                <a:gd name="T73" fmla="*/ 2 h 101"/>
                <a:gd name="T74" fmla="*/ 42 w 109"/>
                <a:gd name="T75" fmla="*/ 3 h 101"/>
                <a:gd name="T76" fmla="*/ 44 w 109"/>
                <a:gd name="T77" fmla="*/ 5 h 1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9"/>
                <a:gd name="T118" fmla="*/ 0 h 101"/>
                <a:gd name="T119" fmla="*/ 109 w 109"/>
                <a:gd name="T120" fmla="*/ 101 h 1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9" h="101">
                  <a:moveTo>
                    <a:pt x="89" y="10"/>
                  </a:moveTo>
                  <a:lnTo>
                    <a:pt x="97" y="19"/>
                  </a:lnTo>
                  <a:lnTo>
                    <a:pt x="103" y="29"/>
                  </a:lnTo>
                  <a:lnTo>
                    <a:pt x="107" y="40"/>
                  </a:lnTo>
                  <a:lnTo>
                    <a:pt x="109" y="51"/>
                  </a:lnTo>
                  <a:lnTo>
                    <a:pt x="107" y="65"/>
                  </a:lnTo>
                  <a:lnTo>
                    <a:pt x="100" y="78"/>
                  </a:lnTo>
                  <a:lnTo>
                    <a:pt x="91" y="88"/>
                  </a:lnTo>
                  <a:lnTo>
                    <a:pt x="79" y="96"/>
                  </a:lnTo>
                  <a:lnTo>
                    <a:pt x="72" y="99"/>
                  </a:lnTo>
                  <a:lnTo>
                    <a:pt x="64" y="100"/>
                  </a:lnTo>
                  <a:lnTo>
                    <a:pt x="56" y="101"/>
                  </a:lnTo>
                  <a:lnTo>
                    <a:pt x="48" y="101"/>
                  </a:lnTo>
                  <a:lnTo>
                    <a:pt x="40" y="100"/>
                  </a:lnTo>
                  <a:lnTo>
                    <a:pt x="33" y="97"/>
                  </a:lnTo>
                  <a:lnTo>
                    <a:pt x="26" y="94"/>
                  </a:lnTo>
                  <a:lnTo>
                    <a:pt x="19" y="89"/>
                  </a:lnTo>
                  <a:lnTo>
                    <a:pt x="10" y="81"/>
                  </a:lnTo>
                  <a:lnTo>
                    <a:pt x="11" y="79"/>
                  </a:lnTo>
                  <a:lnTo>
                    <a:pt x="5" y="73"/>
                  </a:lnTo>
                  <a:lnTo>
                    <a:pt x="2" y="65"/>
                  </a:lnTo>
                  <a:lnTo>
                    <a:pt x="1" y="58"/>
                  </a:lnTo>
                  <a:lnTo>
                    <a:pt x="0" y="49"/>
                  </a:lnTo>
                  <a:lnTo>
                    <a:pt x="1" y="42"/>
                  </a:lnTo>
                  <a:lnTo>
                    <a:pt x="3" y="34"/>
                  </a:lnTo>
                  <a:lnTo>
                    <a:pt x="6" y="27"/>
                  </a:lnTo>
                  <a:lnTo>
                    <a:pt x="10" y="20"/>
                  </a:lnTo>
                  <a:lnTo>
                    <a:pt x="16" y="15"/>
                  </a:lnTo>
                  <a:lnTo>
                    <a:pt x="21" y="10"/>
                  </a:lnTo>
                  <a:lnTo>
                    <a:pt x="28" y="5"/>
                  </a:lnTo>
                  <a:lnTo>
                    <a:pt x="35" y="3"/>
                  </a:lnTo>
                  <a:lnTo>
                    <a:pt x="42" y="1"/>
                  </a:lnTo>
                  <a:lnTo>
                    <a:pt x="49" y="0"/>
                  </a:lnTo>
                  <a:lnTo>
                    <a:pt x="56" y="0"/>
                  </a:lnTo>
                  <a:lnTo>
                    <a:pt x="63" y="0"/>
                  </a:lnTo>
                  <a:lnTo>
                    <a:pt x="70" y="2"/>
                  </a:lnTo>
                  <a:lnTo>
                    <a:pt x="77" y="3"/>
                  </a:lnTo>
                  <a:lnTo>
                    <a:pt x="84" y="6"/>
                  </a:lnTo>
                  <a:lnTo>
                    <a:pt x="8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9" name="Freeform 58"/>
            <p:cNvSpPr>
              <a:spLocks/>
            </p:cNvSpPr>
            <p:nvPr/>
          </p:nvSpPr>
          <p:spPr bwMode="auto">
            <a:xfrm>
              <a:off x="4471" y="927"/>
              <a:ext cx="54" cy="50"/>
            </a:xfrm>
            <a:custGeom>
              <a:avLst/>
              <a:gdLst>
                <a:gd name="T0" fmla="*/ 25 w 108"/>
                <a:gd name="T1" fmla="*/ 0 h 101"/>
                <a:gd name="T2" fmla="*/ 22 w 108"/>
                <a:gd name="T3" fmla="*/ 0 h 101"/>
                <a:gd name="T4" fmla="*/ 19 w 108"/>
                <a:gd name="T5" fmla="*/ 1 h 101"/>
                <a:gd name="T6" fmla="*/ 15 w 108"/>
                <a:gd name="T7" fmla="*/ 2 h 101"/>
                <a:gd name="T8" fmla="*/ 13 w 108"/>
                <a:gd name="T9" fmla="*/ 4 h 101"/>
                <a:gd name="T10" fmla="*/ 10 w 108"/>
                <a:gd name="T11" fmla="*/ 6 h 101"/>
                <a:gd name="T12" fmla="*/ 7 w 108"/>
                <a:gd name="T13" fmla="*/ 7 h 101"/>
                <a:gd name="T14" fmla="*/ 5 w 108"/>
                <a:gd name="T15" fmla="*/ 10 h 101"/>
                <a:gd name="T16" fmla="*/ 3 w 108"/>
                <a:gd name="T17" fmla="*/ 12 h 101"/>
                <a:gd name="T18" fmla="*/ 1 w 108"/>
                <a:gd name="T19" fmla="*/ 18 h 101"/>
                <a:gd name="T20" fmla="*/ 0 w 108"/>
                <a:gd name="T21" fmla="*/ 23 h 101"/>
                <a:gd name="T22" fmla="*/ 1 w 108"/>
                <a:gd name="T23" fmla="*/ 30 h 101"/>
                <a:gd name="T24" fmla="*/ 2 w 108"/>
                <a:gd name="T25" fmla="*/ 35 h 101"/>
                <a:gd name="T26" fmla="*/ 3 w 108"/>
                <a:gd name="T27" fmla="*/ 39 h 101"/>
                <a:gd name="T28" fmla="*/ 7 w 108"/>
                <a:gd name="T29" fmla="*/ 42 h 101"/>
                <a:gd name="T30" fmla="*/ 10 w 108"/>
                <a:gd name="T31" fmla="*/ 44 h 101"/>
                <a:gd name="T32" fmla="*/ 12 w 108"/>
                <a:gd name="T33" fmla="*/ 47 h 101"/>
                <a:gd name="T34" fmla="*/ 14 w 108"/>
                <a:gd name="T35" fmla="*/ 48 h 101"/>
                <a:gd name="T36" fmla="*/ 16 w 108"/>
                <a:gd name="T37" fmla="*/ 49 h 101"/>
                <a:gd name="T38" fmla="*/ 18 w 108"/>
                <a:gd name="T39" fmla="*/ 50 h 101"/>
                <a:gd name="T40" fmla="*/ 20 w 108"/>
                <a:gd name="T41" fmla="*/ 50 h 101"/>
                <a:gd name="T42" fmla="*/ 22 w 108"/>
                <a:gd name="T43" fmla="*/ 50 h 101"/>
                <a:gd name="T44" fmla="*/ 24 w 108"/>
                <a:gd name="T45" fmla="*/ 50 h 101"/>
                <a:gd name="T46" fmla="*/ 27 w 108"/>
                <a:gd name="T47" fmla="*/ 50 h 101"/>
                <a:gd name="T48" fmla="*/ 29 w 108"/>
                <a:gd name="T49" fmla="*/ 50 h 101"/>
                <a:gd name="T50" fmla="*/ 30 w 108"/>
                <a:gd name="T51" fmla="*/ 50 h 101"/>
                <a:gd name="T52" fmla="*/ 30 w 108"/>
                <a:gd name="T53" fmla="*/ 50 h 101"/>
                <a:gd name="T54" fmla="*/ 31 w 108"/>
                <a:gd name="T55" fmla="*/ 50 h 101"/>
                <a:gd name="T56" fmla="*/ 31 w 108"/>
                <a:gd name="T57" fmla="*/ 50 h 101"/>
                <a:gd name="T58" fmla="*/ 35 w 108"/>
                <a:gd name="T59" fmla="*/ 49 h 101"/>
                <a:gd name="T60" fmla="*/ 39 w 108"/>
                <a:gd name="T61" fmla="*/ 48 h 101"/>
                <a:gd name="T62" fmla="*/ 42 w 108"/>
                <a:gd name="T63" fmla="*/ 46 h 101"/>
                <a:gd name="T64" fmla="*/ 46 w 108"/>
                <a:gd name="T65" fmla="*/ 43 h 101"/>
                <a:gd name="T66" fmla="*/ 49 w 108"/>
                <a:gd name="T67" fmla="*/ 40 h 101"/>
                <a:gd name="T68" fmla="*/ 52 w 108"/>
                <a:gd name="T69" fmla="*/ 37 h 101"/>
                <a:gd name="T70" fmla="*/ 53 w 108"/>
                <a:gd name="T71" fmla="*/ 33 h 101"/>
                <a:gd name="T72" fmla="*/ 54 w 108"/>
                <a:gd name="T73" fmla="*/ 29 h 101"/>
                <a:gd name="T74" fmla="*/ 54 w 108"/>
                <a:gd name="T75" fmla="*/ 23 h 101"/>
                <a:gd name="T76" fmla="*/ 53 w 108"/>
                <a:gd name="T77" fmla="*/ 17 h 101"/>
                <a:gd name="T78" fmla="*/ 50 w 108"/>
                <a:gd name="T79" fmla="*/ 11 h 101"/>
                <a:gd name="T80" fmla="*/ 46 w 108"/>
                <a:gd name="T81" fmla="*/ 7 h 101"/>
                <a:gd name="T82" fmla="*/ 44 w 108"/>
                <a:gd name="T83" fmla="*/ 5 h 101"/>
                <a:gd name="T84" fmla="*/ 42 w 108"/>
                <a:gd name="T85" fmla="*/ 3 h 101"/>
                <a:gd name="T86" fmla="*/ 39 w 108"/>
                <a:gd name="T87" fmla="*/ 3 h 101"/>
                <a:gd name="T88" fmla="*/ 37 w 108"/>
                <a:gd name="T89" fmla="*/ 2 h 101"/>
                <a:gd name="T90" fmla="*/ 34 w 108"/>
                <a:gd name="T91" fmla="*/ 1 h 101"/>
                <a:gd name="T92" fmla="*/ 30 w 108"/>
                <a:gd name="T93" fmla="*/ 0 h 101"/>
                <a:gd name="T94" fmla="*/ 27 w 108"/>
                <a:gd name="T95" fmla="*/ 0 h 101"/>
                <a:gd name="T96" fmla="*/ 25 w 108"/>
                <a:gd name="T97" fmla="*/ 0 h 10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08"/>
                <a:gd name="T148" fmla="*/ 0 h 101"/>
                <a:gd name="T149" fmla="*/ 108 w 108"/>
                <a:gd name="T150" fmla="*/ 101 h 10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08" h="101">
                  <a:moveTo>
                    <a:pt x="50" y="0"/>
                  </a:moveTo>
                  <a:lnTo>
                    <a:pt x="43" y="1"/>
                  </a:lnTo>
                  <a:lnTo>
                    <a:pt x="37" y="2"/>
                  </a:lnTo>
                  <a:lnTo>
                    <a:pt x="31" y="5"/>
                  </a:lnTo>
                  <a:lnTo>
                    <a:pt x="25" y="8"/>
                  </a:lnTo>
                  <a:lnTo>
                    <a:pt x="20" y="12"/>
                  </a:lnTo>
                  <a:lnTo>
                    <a:pt x="15" y="15"/>
                  </a:lnTo>
                  <a:lnTo>
                    <a:pt x="10" y="20"/>
                  </a:lnTo>
                  <a:lnTo>
                    <a:pt x="7" y="25"/>
                  </a:lnTo>
                  <a:lnTo>
                    <a:pt x="2" y="36"/>
                  </a:lnTo>
                  <a:lnTo>
                    <a:pt x="0" y="47"/>
                  </a:lnTo>
                  <a:lnTo>
                    <a:pt x="1" y="60"/>
                  </a:lnTo>
                  <a:lnTo>
                    <a:pt x="4" y="71"/>
                  </a:lnTo>
                  <a:lnTo>
                    <a:pt x="7" y="78"/>
                  </a:lnTo>
                  <a:lnTo>
                    <a:pt x="13" y="84"/>
                  </a:lnTo>
                  <a:lnTo>
                    <a:pt x="19" y="89"/>
                  </a:lnTo>
                  <a:lnTo>
                    <a:pt x="24" y="94"/>
                  </a:lnTo>
                  <a:lnTo>
                    <a:pt x="29" y="97"/>
                  </a:lnTo>
                  <a:lnTo>
                    <a:pt x="32" y="98"/>
                  </a:lnTo>
                  <a:lnTo>
                    <a:pt x="36" y="100"/>
                  </a:lnTo>
                  <a:lnTo>
                    <a:pt x="40" y="100"/>
                  </a:lnTo>
                  <a:lnTo>
                    <a:pt x="44" y="101"/>
                  </a:lnTo>
                  <a:lnTo>
                    <a:pt x="48" y="101"/>
                  </a:lnTo>
                  <a:lnTo>
                    <a:pt x="53" y="101"/>
                  </a:lnTo>
                  <a:lnTo>
                    <a:pt x="59" y="101"/>
                  </a:lnTo>
                  <a:lnTo>
                    <a:pt x="60" y="101"/>
                  </a:lnTo>
                  <a:lnTo>
                    <a:pt x="61" y="100"/>
                  </a:lnTo>
                  <a:lnTo>
                    <a:pt x="62" y="100"/>
                  </a:lnTo>
                  <a:lnTo>
                    <a:pt x="63" y="101"/>
                  </a:lnTo>
                  <a:lnTo>
                    <a:pt x="70" y="99"/>
                  </a:lnTo>
                  <a:lnTo>
                    <a:pt x="77" y="97"/>
                  </a:lnTo>
                  <a:lnTo>
                    <a:pt x="84" y="92"/>
                  </a:lnTo>
                  <a:lnTo>
                    <a:pt x="91" y="86"/>
                  </a:lnTo>
                  <a:lnTo>
                    <a:pt x="97" y="81"/>
                  </a:lnTo>
                  <a:lnTo>
                    <a:pt x="103" y="74"/>
                  </a:lnTo>
                  <a:lnTo>
                    <a:pt x="106" y="67"/>
                  </a:lnTo>
                  <a:lnTo>
                    <a:pt x="108" y="59"/>
                  </a:lnTo>
                  <a:lnTo>
                    <a:pt x="108" y="47"/>
                  </a:lnTo>
                  <a:lnTo>
                    <a:pt x="106" y="35"/>
                  </a:lnTo>
                  <a:lnTo>
                    <a:pt x="100" y="23"/>
                  </a:lnTo>
                  <a:lnTo>
                    <a:pt x="92" y="14"/>
                  </a:lnTo>
                  <a:lnTo>
                    <a:pt x="88" y="10"/>
                  </a:lnTo>
                  <a:lnTo>
                    <a:pt x="83" y="7"/>
                  </a:lnTo>
                  <a:lnTo>
                    <a:pt x="78" y="6"/>
                  </a:lnTo>
                  <a:lnTo>
                    <a:pt x="73" y="4"/>
                  </a:lnTo>
                  <a:lnTo>
                    <a:pt x="67" y="2"/>
                  </a:lnTo>
                  <a:lnTo>
                    <a:pt x="61" y="1"/>
                  </a:lnTo>
                  <a:lnTo>
                    <a:pt x="55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0" name="Freeform 59"/>
            <p:cNvSpPr>
              <a:spLocks/>
            </p:cNvSpPr>
            <p:nvPr/>
          </p:nvSpPr>
          <p:spPr bwMode="auto">
            <a:xfrm>
              <a:off x="4491" y="1040"/>
              <a:ext cx="54" cy="51"/>
            </a:xfrm>
            <a:custGeom>
              <a:avLst/>
              <a:gdLst>
                <a:gd name="T0" fmla="*/ 26 w 110"/>
                <a:gd name="T1" fmla="*/ 0 h 102"/>
                <a:gd name="T2" fmla="*/ 23 w 110"/>
                <a:gd name="T3" fmla="*/ 1 h 102"/>
                <a:gd name="T4" fmla="*/ 21 w 110"/>
                <a:gd name="T5" fmla="*/ 1 h 102"/>
                <a:gd name="T6" fmla="*/ 18 w 110"/>
                <a:gd name="T7" fmla="*/ 2 h 102"/>
                <a:gd name="T8" fmla="*/ 15 w 110"/>
                <a:gd name="T9" fmla="*/ 3 h 102"/>
                <a:gd name="T10" fmla="*/ 12 w 110"/>
                <a:gd name="T11" fmla="*/ 5 h 102"/>
                <a:gd name="T12" fmla="*/ 10 w 110"/>
                <a:gd name="T13" fmla="*/ 6 h 102"/>
                <a:gd name="T14" fmla="*/ 8 w 110"/>
                <a:gd name="T15" fmla="*/ 8 h 102"/>
                <a:gd name="T16" fmla="*/ 6 w 110"/>
                <a:gd name="T17" fmla="*/ 11 h 102"/>
                <a:gd name="T18" fmla="*/ 3 w 110"/>
                <a:gd name="T19" fmla="*/ 15 h 102"/>
                <a:gd name="T20" fmla="*/ 1 w 110"/>
                <a:gd name="T21" fmla="*/ 22 h 102"/>
                <a:gd name="T22" fmla="*/ 0 w 110"/>
                <a:gd name="T23" fmla="*/ 27 h 102"/>
                <a:gd name="T24" fmla="*/ 1 w 110"/>
                <a:gd name="T25" fmla="*/ 33 h 102"/>
                <a:gd name="T26" fmla="*/ 3 w 110"/>
                <a:gd name="T27" fmla="*/ 36 h 102"/>
                <a:gd name="T28" fmla="*/ 4 w 110"/>
                <a:gd name="T29" fmla="*/ 39 h 102"/>
                <a:gd name="T30" fmla="*/ 7 w 110"/>
                <a:gd name="T31" fmla="*/ 42 h 102"/>
                <a:gd name="T32" fmla="*/ 10 w 110"/>
                <a:gd name="T33" fmla="*/ 44 h 102"/>
                <a:gd name="T34" fmla="*/ 13 w 110"/>
                <a:gd name="T35" fmla="*/ 46 h 102"/>
                <a:gd name="T36" fmla="*/ 15 w 110"/>
                <a:gd name="T37" fmla="*/ 48 h 102"/>
                <a:gd name="T38" fmla="*/ 19 w 110"/>
                <a:gd name="T39" fmla="*/ 50 h 102"/>
                <a:gd name="T40" fmla="*/ 22 w 110"/>
                <a:gd name="T41" fmla="*/ 51 h 102"/>
                <a:gd name="T42" fmla="*/ 26 w 110"/>
                <a:gd name="T43" fmla="*/ 51 h 102"/>
                <a:gd name="T44" fmla="*/ 30 w 110"/>
                <a:gd name="T45" fmla="*/ 51 h 102"/>
                <a:gd name="T46" fmla="*/ 35 w 110"/>
                <a:gd name="T47" fmla="*/ 51 h 102"/>
                <a:gd name="T48" fmla="*/ 39 w 110"/>
                <a:gd name="T49" fmla="*/ 50 h 102"/>
                <a:gd name="T50" fmla="*/ 42 w 110"/>
                <a:gd name="T51" fmla="*/ 47 h 102"/>
                <a:gd name="T52" fmla="*/ 45 w 110"/>
                <a:gd name="T53" fmla="*/ 45 h 102"/>
                <a:gd name="T54" fmla="*/ 49 w 110"/>
                <a:gd name="T55" fmla="*/ 42 h 102"/>
                <a:gd name="T56" fmla="*/ 51 w 110"/>
                <a:gd name="T57" fmla="*/ 39 h 102"/>
                <a:gd name="T58" fmla="*/ 54 w 110"/>
                <a:gd name="T59" fmla="*/ 34 h 102"/>
                <a:gd name="T60" fmla="*/ 54 w 110"/>
                <a:gd name="T61" fmla="*/ 27 h 102"/>
                <a:gd name="T62" fmla="*/ 54 w 110"/>
                <a:gd name="T63" fmla="*/ 22 h 102"/>
                <a:gd name="T64" fmla="*/ 54 w 110"/>
                <a:gd name="T65" fmla="*/ 17 h 102"/>
                <a:gd name="T66" fmla="*/ 51 w 110"/>
                <a:gd name="T67" fmla="*/ 13 h 102"/>
                <a:gd name="T68" fmla="*/ 49 w 110"/>
                <a:gd name="T69" fmla="*/ 9 h 102"/>
                <a:gd name="T70" fmla="*/ 45 w 110"/>
                <a:gd name="T71" fmla="*/ 6 h 102"/>
                <a:gd name="T72" fmla="*/ 42 w 110"/>
                <a:gd name="T73" fmla="*/ 4 h 102"/>
                <a:gd name="T74" fmla="*/ 39 w 110"/>
                <a:gd name="T75" fmla="*/ 2 h 102"/>
                <a:gd name="T76" fmla="*/ 35 w 110"/>
                <a:gd name="T77" fmla="*/ 1 h 102"/>
                <a:gd name="T78" fmla="*/ 30 w 110"/>
                <a:gd name="T79" fmla="*/ 0 h 102"/>
                <a:gd name="T80" fmla="*/ 26 w 110"/>
                <a:gd name="T81" fmla="*/ 0 h 10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0"/>
                <a:gd name="T124" fmla="*/ 0 h 102"/>
                <a:gd name="T125" fmla="*/ 110 w 110"/>
                <a:gd name="T126" fmla="*/ 102 h 10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0" h="102">
                  <a:moveTo>
                    <a:pt x="53" y="0"/>
                  </a:moveTo>
                  <a:lnTo>
                    <a:pt x="47" y="1"/>
                  </a:lnTo>
                  <a:lnTo>
                    <a:pt x="42" y="2"/>
                  </a:lnTo>
                  <a:lnTo>
                    <a:pt x="36" y="3"/>
                  </a:lnTo>
                  <a:lnTo>
                    <a:pt x="30" y="7"/>
                  </a:lnTo>
                  <a:lnTo>
                    <a:pt x="24" y="9"/>
                  </a:lnTo>
                  <a:lnTo>
                    <a:pt x="20" y="13"/>
                  </a:lnTo>
                  <a:lnTo>
                    <a:pt x="16" y="16"/>
                  </a:lnTo>
                  <a:lnTo>
                    <a:pt x="13" y="21"/>
                  </a:lnTo>
                  <a:lnTo>
                    <a:pt x="7" y="31"/>
                  </a:lnTo>
                  <a:lnTo>
                    <a:pt x="3" y="43"/>
                  </a:lnTo>
                  <a:lnTo>
                    <a:pt x="0" y="54"/>
                  </a:lnTo>
                  <a:lnTo>
                    <a:pt x="3" y="66"/>
                  </a:lnTo>
                  <a:lnTo>
                    <a:pt x="6" y="71"/>
                  </a:lnTo>
                  <a:lnTo>
                    <a:pt x="9" y="77"/>
                  </a:lnTo>
                  <a:lnTo>
                    <a:pt x="15" y="83"/>
                  </a:lnTo>
                  <a:lnTo>
                    <a:pt x="20" y="87"/>
                  </a:lnTo>
                  <a:lnTo>
                    <a:pt x="26" y="92"/>
                  </a:lnTo>
                  <a:lnTo>
                    <a:pt x="31" y="96"/>
                  </a:lnTo>
                  <a:lnTo>
                    <a:pt x="38" y="99"/>
                  </a:lnTo>
                  <a:lnTo>
                    <a:pt x="45" y="101"/>
                  </a:lnTo>
                  <a:lnTo>
                    <a:pt x="53" y="102"/>
                  </a:lnTo>
                  <a:lnTo>
                    <a:pt x="62" y="102"/>
                  </a:lnTo>
                  <a:lnTo>
                    <a:pt x="71" y="101"/>
                  </a:lnTo>
                  <a:lnTo>
                    <a:pt x="79" y="99"/>
                  </a:lnTo>
                  <a:lnTo>
                    <a:pt x="85" y="94"/>
                  </a:lnTo>
                  <a:lnTo>
                    <a:pt x="92" y="90"/>
                  </a:lnTo>
                  <a:lnTo>
                    <a:pt x="99" y="84"/>
                  </a:lnTo>
                  <a:lnTo>
                    <a:pt x="104" y="77"/>
                  </a:lnTo>
                  <a:lnTo>
                    <a:pt x="109" y="67"/>
                  </a:lnTo>
                  <a:lnTo>
                    <a:pt x="110" y="55"/>
                  </a:lnTo>
                  <a:lnTo>
                    <a:pt x="110" y="44"/>
                  </a:lnTo>
                  <a:lnTo>
                    <a:pt x="109" y="33"/>
                  </a:lnTo>
                  <a:lnTo>
                    <a:pt x="104" y="25"/>
                  </a:lnTo>
                  <a:lnTo>
                    <a:pt x="99" y="18"/>
                  </a:lnTo>
                  <a:lnTo>
                    <a:pt x="92" y="13"/>
                  </a:lnTo>
                  <a:lnTo>
                    <a:pt x="85" y="8"/>
                  </a:lnTo>
                  <a:lnTo>
                    <a:pt x="79" y="3"/>
                  </a:lnTo>
                  <a:lnTo>
                    <a:pt x="71" y="1"/>
                  </a:lnTo>
                  <a:lnTo>
                    <a:pt x="61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1" name="Freeform 60"/>
            <p:cNvSpPr>
              <a:spLocks/>
            </p:cNvSpPr>
            <p:nvPr/>
          </p:nvSpPr>
          <p:spPr bwMode="auto">
            <a:xfrm>
              <a:off x="4254" y="1078"/>
              <a:ext cx="78" cy="52"/>
            </a:xfrm>
            <a:custGeom>
              <a:avLst/>
              <a:gdLst>
                <a:gd name="T0" fmla="*/ 77 w 157"/>
                <a:gd name="T1" fmla="*/ 31 h 105"/>
                <a:gd name="T2" fmla="*/ 78 w 157"/>
                <a:gd name="T3" fmla="*/ 34 h 105"/>
                <a:gd name="T4" fmla="*/ 77 w 157"/>
                <a:gd name="T5" fmla="*/ 38 h 105"/>
                <a:gd name="T6" fmla="*/ 76 w 157"/>
                <a:gd name="T7" fmla="*/ 41 h 105"/>
                <a:gd name="T8" fmla="*/ 75 w 157"/>
                <a:gd name="T9" fmla="*/ 43 h 105"/>
                <a:gd name="T10" fmla="*/ 72 w 157"/>
                <a:gd name="T11" fmla="*/ 47 h 105"/>
                <a:gd name="T12" fmla="*/ 68 w 157"/>
                <a:gd name="T13" fmla="*/ 49 h 105"/>
                <a:gd name="T14" fmla="*/ 64 w 157"/>
                <a:gd name="T15" fmla="*/ 51 h 105"/>
                <a:gd name="T16" fmla="*/ 60 w 157"/>
                <a:gd name="T17" fmla="*/ 52 h 105"/>
                <a:gd name="T18" fmla="*/ 55 w 157"/>
                <a:gd name="T19" fmla="*/ 52 h 105"/>
                <a:gd name="T20" fmla="*/ 50 w 157"/>
                <a:gd name="T21" fmla="*/ 52 h 105"/>
                <a:gd name="T22" fmla="*/ 45 w 157"/>
                <a:gd name="T23" fmla="*/ 52 h 105"/>
                <a:gd name="T24" fmla="*/ 41 w 157"/>
                <a:gd name="T25" fmla="*/ 51 h 105"/>
                <a:gd name="T26" fmla="*/ 34 w 157"/>
                <a:gd name="T27" fmla="*/ 49 h 105"/>
                <a:gd name="T28" fmla="*/ 28 w 157"/>
                <a:gd name="T29" fmla="*/ 47 h 105"/>
                <a:gd name="T30" fmla="*/ 22 w 157"/>
                <a:gd name="T31" fmla="*/ 45 h 105"/>
                <a:gd name="T32" fmla="*/ 17 w 157"/>
                <a:gd name="T33" fmla="*/ 42 h 105"/>
                <a:gd name="T34" fmla="*/ 12 w 157"/>
                <a:gd name="T35" fmla="*/ 38 h 105"/>
                <a:gd name="T36" fmla="*/ 7 w 157"/>
                <a:gd name="T37" fmla="*/ 34 h 105"/>
                <a:gd name="T38" fmla="*/ 3 w 157"/>
                <a:gd name="T39" fmla="*/ 29 h 105"/>
                <a:gd name="T40" fmla="*/ 0 w 157"/>
                <a:gd name="T41" fmla="*/ 23 h 105"/>
                <a:gd name="T42" fmla="*/ 0 w 157"/>
                <a:gd name="T43" fmla="*/ 19 h 105"/>
                <a:gd name="T44" fmla="*/ 0 w 157"/>
                <a:gd name="T45" fmla="*/ 15 h 105"/>
                <a:gd name="T46" fmla="*/ 1 w 157"/>
                <a:gd name="T47" fmla="*/ 12 h 105"/>
                <a:gd name="T48" fmla="*/ 3 w 157"/>
                <a:gd name="T49" fmla="*/ 8 h 105"/>
                <a:gd name="T50" fmla="*/ 9 w 157"/>
                <a:gd name="T51" fmla="*/ 4 h 105"/>
                <a:gd name="T52" fmla="*/ 15 w 157"/>
                <a:gd name="T53" fmla="*/ 1 h 105"/>
                <a:gd name="T54" fmla="*/ 22 w 157"/>
                <a:gd name="T55" fmla="*/ 0 h 105"/>
                <a:gd name="T56" fmla="*/ 28 w 157"/>
                <a:gd name="T57" fmla="*/ 0 h 105"/>
                <a:gd name="T58" fmla="*/ 34 w 157"/>
                <a:gd name="T59" fmla="*/ 0 h 105"/>
                <a:gd name="T60" fmla="*/ 41 w 157"/>
                <a:gd name="T61" fmla="*/ 1 h 105"/>
                <a:gd name="T62" fmla="*/ 47 w 157"/>
                <a:gd name="T63" fmla="*/ 4 h 105"/>
                <a:gd name="T64" fmla="*/ 53 w 157"/>
                <a:gd name="T65" fmla="*/ 6 h 105"/>
                <a:gd name="T66" fmla="*/ 57 w 157"/>
                <a:gd name="T67" fmla="*/ 8 h 105"/>
                <a:gd name="T68" fmla="*/ 61 w 157"/>
                <a:gd name="T69" fmla="*/ 11 h 105"/>
                <a:gd name="T70" fmla="*/ 64 w 157"/>
                <a:gd name="T71" fmla="*/ 13 h 105"/>
                <a:gd name="T72" fmla="*/ 68 w 157"/>
                <a:gd name="T73" fmla="*/ 16 h 105"/>
                <a:gd name="T74" fmla="*/ 71 w 157"/>
                <a:gd name="T75" fmla="*/ 19 h 105"/>
                <a:gd name="T76" fmla="*/ 74 w 157"/>
                <a:gd name="T77" fmla="*/ 23 h 105"/>
                <a:gd name="T78" fmla="*/ 76 w 157"/>
                <a:gd name="T79" fmla="*/ 27 h 105"/>
                <a:gd name="T80" fmla="*/ 77 w 157"/>
                <a:gd name="T81" fmla="*/ 31 h 10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57"/>
                <a:gd name="T124" fmla="*/ 0 h 105"/>
                <a:gd name="T125" fmla="*/ 157 w 157"/>
                <a:gd name="T126" fmla="*/ 105 h 10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57" h="105">
                  <a:moveTo>
                    <a:pt x="155" y="62"/>
                  </a:moveTo>
                  <a:lnTo>
                    <a:pt x="157" y="69"/>
                  </a:lnTo>
                  <a:lnTo>
                    <a:pt x="155" y="76"/>
                  </a:lnTo>
                  <a:lnTo>
                    <a:pt x="153" y="82"/>
                  </a:lnTo>
                  <a:lnTo>
                    <a:pt x="150" y="87"/>
                  </a:lnTo>
                  <a:lnTo>
                    <a:pt x="144" y="94"/>
                  </a:lnTo>
                  <a:lnTo>
                    <a:pt x="136" y="99"/>
                  </a:lnTo>
                  <a:lnTo>
                    <a:pt x="128" y="102"/>
                  </a:lnTo>
                  <a:lnTo>
                    <a:pt x="120" y="104"/>
                  </a:lnTo>
                  <a:lnTo>
                    <a:pt x="110" y="105"/>
                  </a:lnTo>
                  <a:lnTo>
                    <a:pt x="101" y="105"/>
                  </a:lnTo>
                  <a:lnTo>
                    <a:pt x="91" y="104"/>
                  </a:lnTo>
                  <a:lnTo>
                    <a:pt x="82" y="102"/>
                  </a:lnTo>
                  <a:lnTo>
                    <a:pt x="69" y="99"/>
                  </a:lnTo>
                  <a:lnTo>
                    <a:pt x="57" y="94"/>
                  </a:lnTo>
                  <a:lnTo>
                    <a:pt x="45" y="90"/>
                  </a:lnTo>
                  <a:lnTo>
                    <a:pt x="34" y="84"/>
                  </a:lnTo>
                  <a:lnTo>
                    <a:pt x="24" y="77"/>
                  </a:lnTo>
                  <a:lnTo>
                    <a:pt x="15" y="69"/>
                  </a:lnTo>
                  <a:lnTo>
                    <a:pt x="7" y="59"/>
                  </a:lnTo>
                  <a:lnTo>
                    <a:pt x="1" y="46"/>
                  </a:lnTo>
                  <a:lnTo>
                    <a:pt x="0" y="39"/>
                  </a:lnTo>
                  <a:lnTo>
                    <a:pt x="0" y="31"/>
                  </a:lnTo>
                  <a:lnTo>
                    <a:pt x="2" y="24"/>
                  </a:lnTo>
                  <a:lnTo>
                    <a:pt x="6" y="17"/>
                  </a:lnTo>
                  <a:lnTo>
                    <a:pt x="18" y="9"/>
                  </a:lnTo>
                  <a:lnTo>
                    <a:pt x="31" y="3"/>
                  </a:lnTo>
                  <a:lnTo>
                    <a:pt x="44" y="1"/>
                  </a:lnTo>
                  <a:lnTo>
                    <a:pt x="56" y="0"/>
                  </a:lnTo>
                  <a:lnTo>
                    <a:pt x="69" y="1"/>
                  </a:lnTo>
                  <a:lnTo>
                    <a:pt x="82" y="3"/>
                  </a:lnTo>
                  <a:lnTo>
                    <a:pt x="94" y="8"/>
                  </a:lnTo>
                  <a:lnTo>
                    <a:pt x="107" y="13"/>
                  </a:lnTo>
                  <a:lnTo>
                    <a:pt x="114" y="17"/>
                  </a:lnTo>
                  <a:lnTo>
                    <a:pt x="122" y="22"/>
                  </a:lnTo>
                  <a:lnTo>
                    <a:pt x="129" y="26"/>
                  </a:lnTo>
                  <a:lnTo>
                    <a:pt x="136" y="32"/>
                  </a:lnTo>
                  <a:lnTo>
                    <a:pt x="143" y="39"/>
                  </a:lnTo>
                  <a:lnTo>
                    <a:pt x="148" y="46"/>
                  </a:lnTo>
                  <a:lnTo>
                    <a:pt x="152" y="54"/>
                  </a:lnTo>
                  <a:lnTo>
                    <a:pt x="155" y="6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2" name="Freeform 61"/>
            <p:cNvSpPr>
              <a:spLocks/>
            </p:cNvSpPr>
            <p:nvPr/>
          </p:nvSpPr>
          <p:spPr bwMode="auto">
            <a:xfrm>
              <a:off x="4259" y="1086"/>
              <a:ext cx="67" cy="40"/>
            </a:xfrm>
            <a:custGeom>
              <a:avLst/>
              <a:gdLst>
                <a:gd name="T0" fmla="*/ 0 w 135"/>
                <a:gd name="T1" fmla="*/ 13 h 80"/>
                <a:gd name="T2" fmla="*/ 2 w 135"/>
                <a:gd name="T3" fmla="*/ 18 h 80"/>
                <a:gd name="T4" fmla="*/ 4 w 135"/>
                <a:gd name="T5" fmla="*/ 21 h 80"/>
                <a:gd name="T6" fmla="*/ 7 w 135"/>
                <a:gd name="T7" fmla="*/ 24 h 80"/>
                <a:gd name="T8" fmla="*/ 10 w 135"/>
                <a:gd name="T9" fmla="*/ 27 h 80"/>
                <a:gd name="T10" fmla="*/ 14 w 135"/>
                <a:gd name="T11" fmla="*/ 30 h 80"/>
                <a:gd name="T12" fmla="*/ 17 w 135"/>
                <a:gd name="T13" fmla="*/ 33 h 80"/>
                <a:gd name="T14" fmla="*/ 21 w 135"/>
                <a:gd name="T15" fmla="*/ 34 h 80"/>
                <a:gd name="T16" fmla="*/ 25 w 135"/>
                <a:gd name="T17" fmla="*/ 36 h 80"/>
                <a:gd name="T18" fmla="*/ 30 w 135"/>
                <a:gd name="T19" fmla="*/ 38 h 80"/>
                <a:gd name="T20" fmla="*/ 35 w 135"/>
                <a:gd name="T21" fmla="*/ 39 h 80"/>
                <a:gd name="T22" fmla="*/ 40 w 135"/>
                <a:gd name="T23" fmla="*/ 39 h 80"/>
                <a:gd name="T24" fmla="*/ 46 w 135"/>
                <a:gd name="T25" fmla="*/ 40 h 80"/>
                <a:gd name="T26" fmla="*/ 51 w 135"/>
                <a:gd name="T27" fmla="*/ 39 h 80"/>
                <a:gd name="T28" fmla="*/ 57 w 135"/>
                <a:gd name="T29" fmla="*/ 38 h 80"/>
                <a:gd name="T30" fmla="*/ 61 w 135"/>
                <a:gd name="T31" fmla="*/ 36 h 80"/>
                <a:gd name="T32" fmla="*/ 66 w 135"/>
                <a:gd name="T33" fmla="*/ 33 h 80"/>
                <a:gd name="T34" fmla="*/ 67 w 135"/>
                <a:gd name="T35" fmla="*/ 30 h 80"/>
                <a:gd name="T36" fmla="*/ 67 w 135"/>
                <a:gd name="T37" fmla="*/ 27 h 80"/>
                <a:gd name="T38" fmla="*/ 67 w 135"/>
                <a:gd name="T39" fmla="*/ 25 h 80"/>
                <a:gd name="T40" fmla="*/ 67 w 135"/>
                <a:gd name="T41" fmla="*/ 22 h 80"/>
                <a:gd name="T42" fmla="*/ 64 w 135"/>
                <a:gd name="T43" fmla="*/ 23 h 80"/>
                <a:gd name="T44" fmla="*/ 60 w 135"/>
                <a:gd name="T45" fmla="*/ 25 h 80"/>
                <a:gd name="T46" fmla="*/ 56 w 135"/>
                <a:gd name="T47" fmla="*/ 25 h 80"/>
                <a:gd name="T48" fmla="*/ 52 w 135"/>
                <a:gd name="T49" fmla="*/ 25 h 80"/>
                <a:gd name="T50" fmla="*/ 48 w 135"/>
                <a:gd name="T51" fmla="*/ 25 h 80"/>
                <a:gd name="T52" fmla="*/ 43 w 135"/>
                <a:gd name="T53" fmla="*/ 25 h 80"/>
                <a:gd name="T54" fmla="*/ 38 w 135"/>
                <a:gd name="T55" fmla="*/ 23 h 80"/>
                <a:gd name="T56" fmla="*/ 34 w 135"/>
                <a:gd name="T57" fmla="*/ 22 h 80"/>
                <a:gd name="T58" fmla="*/ 29 w 135"/>
                <a:gd name="T59" fmla="*/ 20 h 80"/>
                <a:gd name="T60" fmla="*/ 25 w 135"/>
                <a:gd name="T61" fmla="*/ 18 h 80"/>
                <a:gd name="T62" fmla="*/ 21 w 135"/>
                <a:gd name="T63" fmla="*/ 15 h 80"/>
                <a:gd name="T64" fmla="*/ 17 w 135"/>
                <a:gd name="T65" fmla="*/ 12 h 80"/>
                <a:gd name="T66" fmla="*/ 14 w 135"/>
                <a:gd name="T67" fmla="*/ 10 h 80"/>
                <a:gd name="T68" fmla="*/ 12 w 135"/>
                <a:gd name="T69" fmla="*/ 6 h 80"/>
                <a:gd name="T70" fmla="*/ 10 w 135"/>
                <a:gd name="T71" fmla="*/ 3 h 80"/>
                <a:gd name="T72" fmla="*/ 8 w 135"/>
                <a:gd name="T73" fmla="*/ 0 h 80"/>
                <a:gd name="T74" fmla="*/ 8 w 135"/>
                <a:gd name="T75" fmla="*/ 1 h 80"/>
                <a:gd name="T76" fmla="*/ 7 w 135"/>
                <a:gd name="T77" fmla="*/ 1 h 80"/>
                <a:gd name="T78" fmla="*/ 7 w 135"/>
                <a:gd name="T79" fmla="*/ 1 h 80"/>
                <a:gd name="T80" fmla="*/ 7 w 135"/>
                <a:gd name="T81" fmla="*/ 1 h 80"/>
                <a:gd name="T82" fmla="*/ 3 w 135"/>
                <a:gd name="T83" fmla="*/ 3 h 80"/>
                <a:gd name="T84" fmla="*/ 2 w 135"/>
                <a:gd name="T85" fmla="*/ 5 h 80"/>
                <a:gd name="T86" fmla="*/ 0 w 135"/>
                <a:gd name="T87" fmla="*/ 10 h 80"/>
                <a:gd name="T88" fmla="*/ 0 w 135"/>
                <a:gd name="T89" fmla="*/ 13 h 8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5"/>
                <a:gd name="T136" fmla="*/ 0 h 80"/>
                <a:gd name="T137" fmla="*/ 135 w 135"/>
                <a:gd name="T138" fmla="*/ 80 h 8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5" h="80">
                  <a:moveTo>
                    <a:pt x="0" y="27"/>
                  </a:moveTo>
                  <a:lnTo>
                    <a:pt x="4" y="35"/>
                  </a:lnTo>
                  <a:lnTo>
                    <a:pt x="9" y="43"/>
                  </a:lnTo>
                  <a:lnTo>
                    <a:pt x="14" y="48"/>
                  </a:lnTo>
                  <a:lnTo>
                    <a:pt x="21" y="54"/>
                  </a:lnTo>
                  <a:lnTo>
                    <a:pt x="28" y="60"/>
                  </a:lnTo>
                  <a:lnTo>
                    <a:pt x="35" y="65"/>
                  </a:lnTo>
                  <a:lnTo>
                    <a:pt x="43" y="68"/>
                  </a:lnTo>
                  <a:lnTo>
                    <a:pt x="51" y="71"/>
                  </a:lnTo>
                  <a:lnTo>
                    <a:pt x="60" y="75"/>
                  </a:lnTo>
                  <a:lnTo>
                    <a:pt x="70" y="77"/>
                  </a:lnTo>
                  <a:lnTo>
                    <a:pt x="81" y="78"/>
                  </a:lnTo>
                  <a:lnTo>
                    <a:pt x="92" y="80"/>
                  </a:lnTo>
                  <a:lnTo>
                    <a:pt x="103" y="78"/>
                  </a:lnTo>
                  <a:lnTo>
                    <a:pt x="114" y="76"/>
                  </a:lnTo>
                  <a:lnTo>
                    <a:pt x="123" y="71"/>
                  </a:lnTo>
                  <a:lnTo>
                    <a:pt x="133" y="66"/>
                  </a:lnTo>
                  <a:lnTo>
                    <a:pt x="134" y="60"/>
                  </a:lnTo>
                  <a:lnTo>
                    <a:pt x="135" y="54"/>
                  </a:lnTo>
                  <a:lnTo>
                    <a:pt x="135" y="50"/>
                  </a:lnTo>
                  <a:lnTo>
                    <a:pt x="134" y="44"/>
                  </a:lnTo>
                  <a:lnTo>
                    <a:pt x="128" y="47"/>
                  </a:lnTo>
                  <a:lnTo>
                    <a:pt x="121" y="50"/>
                  </a:lnTo>
                  <a:lnTo>
                    <a:pt x="113" y="51"/>
                  </a:lnTo>
                  <a:lnTo>
                    <a:pt x="105" y="51"/>
                  </a:lnTo>
                  <a:lnTo>
                    <a:pt x="96" y="51"/>
                  </a:lnTo>
                  <a:lnTo>
                    <a:pt x="87" y="50"/>
                  </a:lnTo>
                  <a:lnTo>
                    <a:pt x="77" y="47"/>
                  </a:lnTo>
                  <a:lnTo>
                    <a:pt x="68" y="44"/>
                  </a:lnTo>
                  <a:lnTo>
                    <a:pt x="59" y="40"/>
                  </a:lnTo>
                  <a:lnTo>
                    <a:pt x="50" y="36"/>
                  </a:lnTo>
                  <a:lnTo>
                    <a:pt x="42" y="30"/>
                  </a:lnTo>
                  <a:lnTo>
                    <a:pt x="35" y="24"/>
                  </a:lnTo>
                  <a:lnTo>
                    <a:pt x="29" y="19"/>
                  </a:lnTo>
                  <a:lnTo>
                    <a:pt x="24" y="13"/>
                  </a:lnTo>
                  <a:lnTo>
                    <a:pt x="20" y="6"/>
                  </a:lnTo>
                  <a:lnTo>
                    <a:pt x="17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7" y="5"/>
                  </a:lnTo>
                  <a:lnTo>
                    <a:pt x="4" y="10"/>
                  </a:lnTo>
                  <a:lnTo>
                    <a:pt x="1" y="19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3" name="Freeform 62"/>
            <p:cNvSpPr>
              <a:spLocks/>
            </p:cNvSpPr>
            <p:nvPr/>
          </p:nvSpPr>
          <p:spPr bwMode="auto">
            <a:xfrm>
              <a:off x="4268" y="1084"/>
              <a:ext cx="58" cy="27"/>
            </a:xfrm>
            <a:custGeom>
              <a:avLst/>
              <a:gdLst>
                <a:gd name="T0" fmla="*/ 25 w 117"/>
                <a:gd name="T1" fmla="*/ 24 h 56"/>
                <a:gd name="T2" fmla="*/ 30 w 117"/>
                <a:gd name="T3" fmla="*/ 25 h 56"/>
                <a:gd name="T4" fmla="*/ 35 w 117"/>
                <a:gd name="T5" fmla="*/ 27 h 56"/>
                <a:gd name="T6" fmla="*/ 39 w 117"/>
                <a:gd name="T7" fmla="*/ 27 h 56"/>
                <a:gd name="T8" fmla="*/ 44 w 117"/>
                <a:gd name="T9" fmla="*/ 27 h 56"/>
                <a:gd name="T10" fmla="*/ 48 w 117"/>
                <a:gd name="T11" fmla="*/ 27 h 56"/>
                <a:gd name="T12" fmla="*/ 52 w 117"/>
                <a:gd name="T13" fmla="*/ 27 h 56"/>
                <a:gd name="T14" fmla="*/ 55 w 117"/>
                <a:gd name="T15" fmla="*/ 25 h 56"/>
                <a:gd name="T16" fmla="*/ 58 w 117"/>
                <a:gd name="T17" fmla="*/ 24 h 56"/>
                <a:gd name="T18" fmla="*/ 58 w 117"/>
                <a:gd name="T19" fmla="*/ 23 h 56"/>
                <a:gd name="T20" fmla="*/ 58 w 117"/>
                <a:gd name="T21" fmla="*/ 23 h 56"/>
                <a:gd name="T22" fmla="*/ 58 w 117"/>
                <a:gd name="T23" fmla="*/ 22 h 56"/>
                <a:gd name="T24" fmla="*/ 58 w 117"/>
                <a:gd name="T25" fmla="*/ 21 h 56"/>
                <a:gd name="T26" fmla="*/ 52 w 117"/>
                <a:gd name="T27" fmla="*/ 15 h 56"/>
                <a:gd name="T28" fmla="*/ 45 w 117"/>
                <a:gd name="T29" fmla="*/ 10 h 56"/>
                <a:gd name="T30" fmla="*/ 39 w 117"/>
                <a:gd name="T31" fmla="*/ 6 h 56"/>
                <a:gd name="T32" fmla="*/ 32 w 117"/>
                <a:gd name="T33" fmla="*/ 3 h 56"/>
                <a:gd name="T34" fmla="*/ 24 w 117"/>
                <a:gd name="T35" fmla="*/ 1 h 56"/>
                <a:gd name="T36" fmla="*/ 16 w 117"/>
                <a:gd name="T37" fmla="*/ 0 h 56"/>
                <a:gd name="T38" fmla="*/ 8 w 117"/>
                <a:gd name="T39" fmla="*/ 1 h 56"/>
                <a:gd name="T40" fmla="*/ 0 w 117"/>
                <a:gd name="T41" fmla="*/ 2 h 56"/>
                <a:gd name="T42" fmla="*/ 1 w 117"/>
                <a:gd name="T43" fmla="*/ 5 h 56"/>
                <a:gd name="T44" fmla="*/ 3 w 117"/>
                <a:gd name="T45" fmla="*/ 9 h 56"/>
                <a:gd name="T46" fmla="*/ 6 w 117"/>
                <a:gd name="T47" fmla="*/ 12 h 56"/>
                <a:gd name="T48" fmla="*/ 9 w 117"/>
                <a:gd name="T49" fmla="*/ 14 h 56"/>
                <a:gd name="T50" fmla="*/ 12 w 117"/>
                <a:gd name="T51" fmla="*/ 17 h 56"/>
                <a:gd name="T52" fmla="*/ 16 w 117"/>
                <a:gd name="T53" fmla="*/ 20 h 56"/>
                <a:gd name="T54" fmla="*/ 21 w 117"/>
                <a:gd name="T55" fmla="*/ 22 h 56"/>
                <a:gd name="T56" fmla="*/ 25 w 117"/>
                <a:gd name="T57" fmla="*/ 24 h 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7"/>
                <a:gd name="T88" fmla="*/ 0 h 56"/>
                <a:gd name="T89" fmla="*/ 117 w 117"/>
                <a:gd name="T90" fmla="*/ 56 h 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7" h="56">
                  <a:moveTo>
                    <a:pt x="51" y="49"/>
                  </a:moveTo>
                  <a:lnTo>
                    <a:pt x="60" y="52"/>
                  </a:lnTo>
                  <a:lnTo>
                    <a:pt x="70" y="55"/>
                  </a:lnTo>
                  <a:lnTo>
                    <a:pt x="79" y="56"/>
                  </a:lnTo>
                  <a:lnTo>
                    <a:pt x="88" y="56"/>
                  </a:lnTo>
                  <a:lnTo>
                    <a:pt x="96" y="56"/>
                  </a:lnTo>
                  <a:lnTo>
                    <a:pt x="104" y="55"/>
                  </a:lnTo>
                  <a:lnTo>
                    <a:pt x="111" y="52"/>
                  </a:lnTo>
                  <a:lnTo>
                    <a:pt x="117" y="49"/>
                  </a:lnTo>
                  <a:lnTo>
                    <a:pt x="117" y="48"/>
                  </a:lnTo>
                  <a:lnTo>
                    <a:pt x="117" y="47"/>
                  </a:lnTo>
                  <a:lnTo>
                    <a:pt x="116" y="45"/>
                  </a:lnTo>
                  <a:lnTo>
                    <a:pt x="116" y="44"/>
                  </a:lnTo>
                  <a:lnTo>
                    <a:pt x="104" y="32"/>
                  </a:lnTo>
                  <a:lnTo>
                    <a:pt x="91" y="21"/>
                  </a:lnTo>
                  <a:lnTo>
                    <a:pt x="79" y="13"/>
                  </a:lnTo>
                  <a:lnTo>
                    <a:pt x="64" y="7"/>
                  </a:lnTo>
                  <a:lnTo>
                    <a:pt x="49" y="3"/>
                  </a:lnTo>
                  <a:lnTo>
                    <a:pt x="33" y="0"/>
                  </a:lnTo>
                  <a:lnTo>
                    <a:pt x="17" y="2"/>
                  </a:lnTo>
                  <a:lnTo>
                    <a:pt x="0" y="5"/>
                  </a:lnTo>
                  <a:lnTo>
                    <a:pt x="3" y="11"/>
                  </a:lnTo>
                  <a:lnTo>
                    <a:pt x="7" y="18"/>
                  </a:lnTo>
                  <a:lnTo>
                    <a:pt x="12" y="24"/>
                  </a:lnTo>
                  <a:lnTo>
                    <a:pt x="18" y="29"/>
                  </a:lnTo>
                  <a:lnTo>
                    <a:pt x="25" y="35"/>
                  </a:lnTo>
                  <a:lnTo>
                    <a:pt x="33" y="41"/>
                  </a:lnTo>
                  <a:lnTo>
                    <a:pt x="42" y="45"/>
                  </a:lnTo>
                  <a:lnTo>
                    <a:pt x="51" y="49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4" name="Freeform 63"/>
            <p:cNvSpPr>
              <a:spLocks/>
            </p:cNvSpPr>
            <p:nvPr/>
          </p:nvSpPr>
          <p:spPr bwMode="auto">
            <a:xfrm>
              <a:off x="4755" y="675"/>
              <a:ext cx="441" cy="554"/>
            </a:xfrm>
            <a:custGeom>
              <a:avLst/>
              <a:gdLst>
                <a:gd name="T0" fmla="*/ 230 w 881"/>
                <a:gd name="T1" fmla="*/ 14 h 1107"/>
                <a:gd name="T2" fmla="*/ 262 w 881"/>
                <a:gd name="T3" fmla="*/ 33 h 1107"/>
                <a:gd name="T4" fmla="*/ 293 w 881"/>
                <a:gd name="T5" fmla="*/ 52 h 1107"/>
                <a:gd name="T6" fmla="*/ 324 w 881"/>
                <a:gd name="T7" fmla="*/ 72 h 1107"/>
                <a:gd name="T8" fmla="*/ 354 w 881"/>
                <a:gd name="T9" fmla="*/ 93 h 1107"/>
                <a:gd name="T10" fmla="*/ 379 w 881"/>
                <a:gd name="T11" fmla="*/ 112 h 1107"/>
                <a:gd name="T12" fmla="*/ 396 w 881"/>
                <a:gd name="T13" fmla="*/ 125 h 1107"/>
                <a:gd name="T14" fmla="*/ 413 w 881"/>
                <a:gd name="T15" fmla="*/ 138 h 1107"/>
                <a:gd name="T16" fmla="*/ 422 w 881"/>
                <a:gd name="T17" fmla="*/ 146 h 1107"/>
                <a:gd name="T18" fmla="*/ 429 w 881"/>
                <a:gd name="T19" fmla="*/ 152 h 1107"/>
                <a:gd name="T20" fmla="*/ 436 w 881"/>
                <a:gd name="T21" fmla="*/ 159 h 1107"/>
                <a:gd name="T22" fmla="*/ 440 w 881"/>
                <a:gd name="T23" fmla="*/ 171 h 1107"/>
                <a:gd name="T24" fmla="*/ 435 w 881"/>
                <a:gd name="T25" fmla="*/ 270 h 1107"/>
                <a:gd name="T26" fmla="*/ 416 w 881"/>
                <a:gd name="T27" fmla="*/ 375 h 1107"/>
                <a:gd name="T28" fmla="*/ 390 w 881"/>
                <a:gd name="T29" fmla="*/ 407 h 1107"/>
                <a:gd name="T30" fmla="*/ 363 w 881"/>
                <a:gd name="T31" fmla="*/ 438 h 1107"/>
                <a:gd name="T32" fmla="*/ 337 w 881"/>
                <a:gd name="T33" fmla="*/ 469 h 1107"/>
                <a:gd name="T34" fmla="*/ 309 w 881"/>
                <a:gd name="T35" fmla="*/ 499 h 1107"/>
                <a:gd name="T36" fmla="*/ 282 w 881"/>
                <a:gd name="T37" fmla="*/ 530 h 1107"/>
                <a:gd name="T38" fmla="*/ 274 w 881"/>
                <a:gd name="T39" fmla="*/ 538 h 1107"/>
                <a:gd name="T40" fmla="*/ 265 w 881"/>
                <a:gd name="T41" fmla="*/ 546 h 1107"/>
                <a:gd name="T42" fmla="*/ 259 w 881"/>
                <a:gd name="T43" fmla="*/ 551 h 1107"/>
                <a:gd name="T44" fmla="*/ 254 w 881"/>
                <a:gd name="T45" fmla="*/ 554 h 1107"/>
                <a:gd name="T46" fmla="*/ 250 w 881"/>
                <a:gd name="T47" fmla="*/ 552 h 1107"/>
                <a:gd name="T48" fmla="*/ 226 w 881"/>
                <a:gd name="T49" fmla="*/ 539 h 1107"/>
                <a:gd name="T50" fmla="*/ 202 w 881"/>
                <a:gd name="T51" fmla="*/ 526 h 1107"/>
                <a:gd name="T52" fmla="*/ 177 w 881"/>
                <a:gd name="T53" fmla="*/ 512 h 1107"/>
                <a:gd name="T54" fmla="*/ 153 w 881"/>
                <a:gd name="T55" fmla="*/ 498 h 1107"/>
                <a:gd name="T56" fmla="*/ 128 w 881"/>
                <a:gd name="T57" fmla="*/ 483 h 1107"/>
                <a:gd name="T58" fmla="*/ 98 w 881"/>
                <a:gd name="T59" fmla="*/ 465 h 1107"/>
                <a:gd name="T60" fmla="*/ 67 w 881"/>
                <a:gd name="T61" fmla="*/ 445 h 1107"/>
                <a:gd name="T62" fmla="*/ 35 w 881"/>
                <a:gd name="T63" fmla="*/ 422 h 1107"/>
                <a:gd name="T64" fmla="*/ 24 w 881"/>
                <a:gd name="T65" fmla="*/ 335 h 1107"/>
                <a:gd name="T66" fmla="*/ 11 w 881"/>
                <a:gd name="T67" fmla="*/ 247 h 1107"/>
                <a:gd name="T68" fmla="*/ 6 w 881"/>
                <a:gd name="T69" fmla="*/ 182 h 1107"/>
                <a:gd name="T70" fmla="*/ 25 w 881"/>
                <a:gd name="T71" fmla="*/ 160 h 1107"/>
                <a:gd name="T72" fmla="*/ 46 w 881"/>
                <a:gd name="T73" fmla="*/ 141 h 1107"/>
                <a:gd name="T74" fmla="*/ 70 w 881"/>
                <a:gd name="T75" fmla="*/ 117 h 1107"/>
                <a:gd name="T76" fmla="*/ 96 w 881"/>
                <a:gd name="T77" fmla="*/ 93 h 1107"/>
                <a:gd name="T78" fmla="*/ 123 w 881"/>
                <a:gd name="T79" fmla="*/ 69 h 1107"/>
                <a:gd name="T80" fmla="*/ 149 w 881"/>
                <a:gd name="T81" fmla="*/ 46 h 1107"/>
                <a:gd name="T82" fmla="*/ 176 w 881"/>
                <a:gd name="T83" fmla="*/ 23 h 1107"/>
                <a:gd name="T84" fmla="*/ 194 w 881"/>
                <a:gd name="T85" fmla="*/ 7 h 1107"/>
                <a:gd name="T86" fmla="*/ 195 w 881"/>
                <a:gd name="T87" fmla="*/ 5 h 1107"/>
                <a:gd name="T88" fmla="*/ 202 w 881"/>
                <a:gd name="T89" fmla="*/ 1 h 110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81"/>
                <a:gd name="T136" fmla="*/ 0 h 1107"/>
                <a:gd name="T137" fmla="*/ 881 w 881"/>
                <a:gd name="T138" fmla="*/ 1107 h 110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81" h="1107">
                  <a:moveTo>
                    <a:pt x="418" y="3"/>
                  </a:moveTo>
                  <a:lnTo>
                    <a:pt x="439" y="16"/>
                  </a:lnTo>
                  <a:lnTo>
                    <a:pt x="460" y="28"/>
                  </a:lnTo>
                  <a:lnTo>
                    <a:pt x="481" y="40"/>
                  </a:lnTo>
                  <a:lnTo>
                    <a:pt x="502" y="53"/>
                  </a:lnTo>
                  <a:lnTo>
                    <a:pt x="523" y="66"/>
                  </a:lnTo>
                  <a:lnTo>
                    <a:pt x="544" y="78"/>
                  </a:lnTo>
                  <a:lnTo>
                    <a:pt x="564" y="91"/>
                  </a:lnTo>
                  <a:lnTo>
                    <a:pt x="586" y="104"/>
                  </a:lnTo>
                  <a:lnTo>
                    <a:pt x="606" y="117"/>
                  </a:lnTo>
                  <a:lnTo>
                    <a:pt x="627" y="130"/>
                  </a:lnTo>
                  <a:lnTo>
                    <a:pt x="647" y="144"/>
                  </a:lnTo>
                  <a:lnTo>
                    <a:pt x="668" y="158"/>
                  </a:lnTo>
                  <a:lnTo>
                    <a:pt x="688" y="172"/>
                  </a:lnTo>
                  <a:lnTo>
                    <a:pt x="707" y="185"/>
                  </a:lnTo>
                  <a:lnTo>
                    <a:pt x="727" y="199"/>
                  </a:lnTo>
                  <a:lnTo>
                    <a:pt x="746" y="214"/>
                  </a:lnTo>
                  <a:lnTo>
                    <a:pt x="758" y="223"/>
                  </a:lnTo>
                  <a:lnTo>
                    <a:pt x="768" y="233"/>
                  </a:lnTo>
                  <a:lnTo>
                    <a:pt x="780" y="241"/>
                  </a:lnTo>
                  <a:lnTo>
                    <a:pt x="791" y="250"/>
                  </a:lnTo>
                  <a:lnTo>
                    <a:pt x="803" y="259"/>
                  </a:lnTo>
                  <a:lnTo>
                    <a:pt x="814" y="267"/>
                  </a:lnTo>
                  <a:lnTo>
                    <a:pt x="825" y="276"/>
                  </a:lnTo>
                  <a:lnTo>
                    <a:pt x="835" y="286"/>
                  </a:lnTo>
                  <a:lnTo>
                    <a:pt x="840" y="289"/>
                  </a:lnTo>
                  <a:lnTo>
                    <a:pt x="844" y="292"/>
                  </a:lnTo>
                  <a:lnTo>
                    <a:pt x="849" y="296"/>
                  </a:lnTo>
                  <a:lnTo>
                    <a:pt x="853" y="299"/>
                  </a:lnTo>
                  <a:lnTo>
                    <a:pt x="858" y="304"/>
                  </a:lnTo>
                  <a:lnTo>
                    <a:pt x="863" y="307"/>
                  </a:lnTo>
                  <a:lnTo>
                    <a:pt x="867" y="312"/>
                  </a:lnTo>
                  <a:lnTo>
                    <a:pt x="871" y="317"/>
                  </a:lnTo>
                  <a:lnTo>
                    <a:pt x="879" y="322"/>
                  </a:lnTo>
                  <a:lnTo>
                    <a:pt x="880" y="332"/>
                  </a:lnTo>
                  <a:lnTo>
                    <a:pt x="880" y="342"/>
                  </a:lnTo>
                  <a:lnTo>
                    <a:pt x="881" y="351"/>
                  </a:lnTo>
                  <a:lnTo>
                    <a:pt x="876" y="444"/>
                  </a:lnTo>
                  <a:lnTo>
                    <a:pt x="870" y="539"/>
                  </a:lnTo>
                  <a:lnTo>
                    <a:pt x="860" y="634"/>
                  </a:lnTo>
                  <a:lnTo>
                    <a:pt x="849" y="728"/>
                  </a:lnTo>
                  <a:lnTo>
                    <a:pt x="832" y="750"/>
                  </a:lnTo>
                  <a:lnTo>
                    <a:pt x="814" y="770"/>
                  </a:lnTo>
                  <a:lnTo>
                    <a:pt x="796" y="792"/>
                  </a:lnTo>
                  <a:lnTo>
                    <a:pt x="779" y="813"/>
                  </a:lnTo>
                  <a:lnTo>
                    <a:pt x="761" y="834"/>
                  </a:lnTo>
                  <a:lnTo>
                    <a:pt x="744" y="854"/>
                  </a:lnTo>
                  <a:lnTo>
                    <a:pt x="726" y="875"/>
                  </a:lnTo>
                  <a:lnTo>
                    <a:pt x="708" y="896"/>
                  </a:lnTo>
                  <a:lnTo>
                    <a:pt x="691" y="917"/>
                  </a:lnTo>
                  <a:lnTo>
                    <a:pt x="673" y="937"/>
                  </a:lnTo>
                  <a:lnTo>
                    <a:pt x="655" y="957"/>
                  </a:lnTo>
                  <a:lnTo>
                    <a:pt x="637" y="978"/>
                  </a:lnTo>
                  <a:lnTo>
                    <a:pt x="618" y="998"/>
                  </a:lnTo>
                  <a:lnTo>
                    <a:pt x="601" y="1018"/>
                  </a:lnTo>
                  <a:lnTo>
                    <a:pt x="583" y="1039"/>
                  </a:lnTo>
                  <a:lnTo>
                    <a:pt x="564" y="1059"/>
                  </a:lnTo>
                  <a:lnTo>
                    <a:pt x="559" y="1065"/>
                  </a:lnTo>
                  <a:lnTo>
                    <a:pt x="553" y="1070"/>
                  </a:lnTo>
                  <a:lnTo>
                    <a:pt x="547" y="1076"/>
                  </a:lnTo>
                  <a:lnTo>
                    <a:pt x="541" y="1081"/>
                  </a:lnTo>
                  <a:lnTo>
                    <a:pt x="536" y="1086"/>
                  </a:lnTo>
                  <a:lnTo>
                    <a:pt x="530" y="1092"/>
                  </a:lnTo>
                  <a:lnTo>
                    <a:pt x="524" y="1096"/>
                  </a:lnTo>
                  <a:lnTo>
                    <a:pt x="518" y="1101"/>
                  </a:lnTo>
                  <a:lnTo>
                    <a:pt x="515" y="1104"/>
                  </a:lnTo>
                  <a:lnTo>
                    <a:pt x="511" y="1106"/>
                  </a:lnTo>
                  <a:lnTo>
                    <a:pt x="507" y="1107"/>
                  </a:lnTo>
                  <a:lnTo>
                    <a:pt x="503" y="1104"/>
                  </a:lnTo>
                  <a:lnTo>
                    <a:pt x="501" y="1103"/>
                  </a:lnTo>
                  <a:lnTo>
                    <a:pt x="499" y="1104"/>
                  </a:lnTo>
                  <a:lnTo>
                    <a:pt x="483" y="1095"/>
                  </a:lnTo>
                  <a:lnTo>
                    <a:pt x="466" y="1087"/>
                  </a:lnTo>
                  <a:lnTo>
                    <a:pt x="451" y="1078"/>
                  </a:lnTo>
                  <a:lnTo>
                    <a:pt x="435" y="1069"/>
                  </a:lnTo>
                  <a:lnTo>
                    <a:pt x="419" y="1061"/>
                  </a:lnTo>
                  <a:lnTo>
                    <a:pt x="403" y="1051"/>
                  </a:lnTo>
                  <a:lnTo>
                    <a:pt x="386" y="1042"/>
                  </a:lnTo>
                  <a:lnTo>
                    <a:pt x="370" y="1033"/>
                  </a:lnTo>
                  <a:lnTo>
                    <a:pt x="354" y="1024"/>
                  </a:lnTo>
                  <a:lnTo>
                    <a:pt x="337" y="1015"/>
                  </a:lnTo>
                  <a:lnTo>
                    <a:pt x="321" y="1005"/>
                  </a:lnTo>
                  <a:lnTo>
                    <a:pt x="305" y="995"/>
                  </a:lnTo>
                  <a:lnTo>
                    <a:pt x="288" y="986"/>
                  </a:lnTo>
                  <a:lnTo>
                    <a:pt x="272" y="975"/>
                  </a:lnTo>
                  <a:lnTo>
                    <a:pt x="256" y="965"/>
                  </a:lnTo>
                  <a:lnTo>
                    <a:pt x="240" y="955"/>
                  </a:lnTo>
                  <a:lnTo>
                    <a:pt x="218" y="942"/>
                  </a:lnTo>
                  <a:lnTo>
                    <a:pt x="196" y="929"/>
                  </a:lnTo>
                  <a:lnTo>
                    <a:pt x="175" y="917"/>
                  </a:lnTo>
                  <a:lnTo>
                    <a:pt x="154" y="903"/>
                  </a:lnTo>
                  <a:lnTo>
                    <a:pt x="134" y="889"/>
                  </a:lnTo>
                  <a:lnTo>
                    <a:pt x="112" y="874"/>
                  </a:lnTo>
                  <a:lnTo>
                    <a:pt x="91" y="859"/>
                  </a:lnTo>
                  <a:lnTo>
                    <a:pt x="70" y="843"/>
                  </a:lnTo>
                  <a:lnTo>
                    <a:pt x="64" y="785"/>
                  </a:lnTo>
                  <a:lnTo>
                    <a:pt x="56" y="728"/>
                  </a:lnTo>
                  <a:lnTo>
                    <a:pt x="48" y="669"/>
                  </a:lnTo>
                  <a:lnTo>
                    <a:pt x="40" y="610"/>
                  </a:lnTo>
                  <a:lnTo>
                    <a:pt x="30" y="552"/>
                  </a:lnTo>
                  <a:lnTo>
                    <a:pt x="21" y="494"/>
                  </a:lnTo>
                  <a:lnTo>
                    <a:pt x="10" y="435"/>
                  </a:lnTo>
                  <a:lnTo>
                    <a:pt x="0" y="378"/>
                  </a:lnTo>
                  <a:lnTo>
                    <a:pt x="11" y="363"/>
                  </a:lnTo>
                  <a:lnTo>
                    <a:pt x="23" y="348"/>
                  </a:lnTo>
                  <a:lnTo>
                    <a:pt x="36" y="334"/>
                  </a:lnTo>
                  <a:lnTo>
                    <a:pt x="49" y="320"/>
                  </a:lnTo>
                  <a:lnTo>
                    <a:pt x="63" y="307"/>
                  </a:lnTo>
                  <a:lnTo>
                    <a:pt x="77" y="294"/>
                  </a:lnTo>
                  <a:lnTo>
                    <a:pt x="91" y="281"/>
                  </a:lnTo>
                  <a:lnTo>
                    <a:pt x="105" y="267"/>
                  </a:lnTo>
                  <a:lnTo>
                    <a:pt x="122" y="251"/>
                  </a:lnTo>
                  <a:lnTo>
                    <a:pt x="140" y="234"/>
                  </a:lnTo>
                  <a:lnTo>
                    <a:pt x="158" y="218"/>
                  </a:lnTo>
                  <a:lnTo>
                    <a:pt x="175" y="201"/>
                  </a:lnTo>
                  <a:lnTo>
                    <a:pt x="192" y="185"/>
                  </a:lnTo>
                  <a:lnTo>
                    <a:pt x="211" y="169"/>
                  </a:lnTo>
                  <a:lnTo>
                    <a:pt x="228" y="154"/>
                  </a:lnTo>
                  <a:lnTo>
                    <a:pt x="245" y="138"/>
                  </a:lnTo>
                  <a:lnTo>
                    <a:pt x="264" y="122"/>
                  </a:lnTo>
                  <a:lnTo>
                    <a:pt x="281" y="107"/>
                  </a:lnTo>
                  <a:lnTo>
                    <a:pt x="298" y="91"/>
                  </a:lnTo>
                  <a:lnTo>
                    <a:pt x="317" y="76"/>
                  </a:lnTo>
                  <a:lnTo>
                    <a:pt x="334" y="61"/>
                  </a:lnTo>
                  <a:lnTo>
                    <a:pt x="352" y="45"/>
                  </a:lnTo>
                  <a:lnTo>
                    <a:pt x="370" y="30"/>
                  </a:lnTo>
                  <a:lnTo>
                    <a:pt x="388" y="15"/>
                  </a:lnTo>
                  <a:lnTo>
                    <a:pt x="388" y="14"/>
                  </a:lnTo>
                  <a:lnTo>
                    <a:pt x="388" y="13"/>
                  </a:lnTo>
                  <a:lnTo>
                    <a:pt x="388" y="10"/>
                  </a:lnTo>
                  <a:lnTo>
                    <a:pt x="389" y="9"/>
                  </a:lnTo>
                  <a:lnTo>
                    <a:pt x="389" y="10"/>
                  </a:lnTo>
                  <a:lnTo>
                    <a:pt x="397" y="7"/>
                  </a:lnTo>
                  <a:lnTo>
                    <a:pt x="404" y="2"/>
                  </a:lnTo>
                  <a:lnTo>
                    <a:pt x="410" y="0"/>
                  </a:lnTo>
                  <a:lnTo>
                    <a:pt x="418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5" name="Freeform 64"/>
            <p:cNvSpPr>
              <a:spLocks/>
            </p:cNvSpPr>
            <p:nvPr/>
          </p:nvSpPr>
          <p:spPr bwMode="auto">
            <a:xfrm>
              <a:off x="4769" y="689"/>
              <a:ext cx="410" cy="331"/>
            </a:xfrm>
            <a:custGeom>
              <a:avLst/>
              <a:gdLst>
                <a:gd name="T0" fmla="*/ 400 w 821"/>
                <a:gd name="T1" fmla="*/ 162 h 663"/>
                <a:gd name="T2" fmla="*/ 381 w 821"/>
                <a:gd name="T3" fmla="*/ 185 h 663"/>
                <a:gd name="T4" fmla="*/ 361 w 821"/>
                <a:gd name="T5" fmla="*/ 208 h 663"/>
                <a:gd name="T6" fmla="*/ 341 w 821"/>
                <a:gd name="T7" fmla="*/ 231 h 663"/>
                <a:gd name="T8" fmla="*/ 321 w 821"/>
                <a:gd name="T9" fmla="*/ 254 h 663"/>
                <a:gd name="T10" fmla="*/ 300 w 821"/>
                <a:gd name="T11" fmla="*/ 276 h 663"/>
                <a:gd name="T12" fmla="*/ 279 w 821"/>
                <a:gd name="T13" fmla="*/ 299 h 663"/>
                <a:gd name="T14" fmla="*/ 259 w 821"/>
                <a:gd name="T15" fmla="*/ 320 h 663"/>
                <a:gd name="T16" fmla="*/ 233 w 821"/>
                <a:gd name="T17" fmla="*/ 321 h 663"/>
                <a:gd name="T18" fmla="*/ 202 w 821"/>
                <a:gd name="T19" fmla="*/ 301 h 663"/>
                <a:gd name="T20" fmla="*/ 171 w 821"/>
                <a:gd name="T21" fmla="*/ 281 h 663"/>
                <a:gd name="T22" fmla="*/ 141 w 821"/>
                <a:gd name="T23" fmla="*/ 261 h 663"/>
                <a:gd name="T24" fmla="*/ 110 w 821"/>
                <a:gd name="T25" fmla="*/ 242 h 663"/>
                <a:gd name="T26" fmla="*/ 78 w 821"/>
                <a:gd name="T27" fmla="*/ 222 h 663"/>
                <a:gd name="T28" fmla="*/ 47 w 821"/>
                <a:gd name="T29" fmla="*/ 204 h 663"/>
                <a:gd name="T30" fmla="*/ 16 w 821"/>
                <a:gd name="T31" fmla="*/ 185 h 663"/>
                <a:gd name="T32" fmla="*/ 10 w 821"/>
                <a:gd name="T33" fmla="*/ 165 h 663"/>
                <a:gd name="T34" fmla="*/ 33 w 821"/>
                <a:gd name="T35" fmla="*/ 142 h 663"/>
                <a:gd name="T36" fmla="*/ 56 w 821"/>
                <a:gd name="T37" fmla="*/ 119 h 663"/>
                <a:gd name="T38" fmla="*/ 80 w 821"/>
                <a:gd name="T39" fmla="*/ 96 h 663"/>
                <a:gd name="T40" fmla="*/ 104 w 821"/>
                <a:gd name="T41" fmla="*/ 74 h 663"/>
                <a:gd name="T42" fmla="*/ 129 w 821"/>
                <a:gd name="T43" fmla="*/ 52 h 663"/>
                <a:gd name="T44" fmla="*/ 154 w 821"/>
                <a:gd name="T45" fmla="*/ 30 h 663"/>
                <a:gd name="T46" fmla="*/ 178 w 821"/>
                <a:gd name="T47" fmla="*/ 10 h 663"/>
                <a:gd name="T48" fmla="*/ 205 w 821"/>
                <a:gd name="T49" fmla="*/ 7 h 663"/>
                <a:gd name="T50" fmla="*/ 234 w 821"/>
                <a:gd name="T51" fmla="*/ 23 h 663"/>
                <a:gd name="T52" fmla="*/ 263 w 821"/>
                <a:gd name="T53" fmla="*/ 40 h 663"/>
                <a:gd name="T54" fmla="*/ 290 w 821"/>
                <a:gd name="T55" fmla="*/ 58 h 663"/>
                <a:gd name="T56" fmla="*/ 318 w 821"/>
                <a:gd name="T57" fmla="*/ 77 h 663"/>
                <a:gd name="T58" fmla="*/ 345 w 821"/>
                <a:gd name="T59" fmla="*/ 97 h 663"/>
                <a:gd name="T60" fmla="*/ 372 w 821"/>
                <a:gd name="T61" fmla="*/ 118 h 663"/>
                <a:gd name="T62" fmla="*/ 397 w 821"/>
                <a:gd name="T63" fmla="*/ 139 h 66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21"/>
                <a:gd name="T97" fmla="*/ 0 h 663"/>
                <a:gd name="T98" fmla="*/ 821 w 821"/>
                <a:gd name="T99" fmla="*/ 663 h 66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21" h="663">
                  <a:moveTo>
                    <a:pt x="821" y="300"/>
                  </a:moveTo>
                  <a:lnTo>
                    <a:pt x="801" y="324"/>
                  </a:lnTo>
                  <a:lnTo>
                    <a:pt x="782" y="347"/>
                  </a:lnTo>
                  <a:lnTo>
                    <a:pt x="762" y="371"/>
                  </a:lnTo>
                  <a:lnTo>
                    <a:pt x="743" y="394"/>
                  </a:lnTo>
                  <a:lnTo>
                    <a:pt x="723" y="417"/>
                  </a:lnTo>
                  <a:lnTo>
                    <a:pt x="703" y="440"/>
                  </a:lnTo>
                  <a:lnTo>
                    <a:pt x="683" y="463"/>
                  </a:lnTo>
                  <a:lnTo>
                    <a:pt x="663" y="486"/>
                  </a:lnTo>
                  <a:lnTo>
                    <a:pt x="642" y="509"/>
                  </a:lnTo>
                  <a:lnTo>
                    <a:pt x="622" y="531"/>
                  </a:lnTo>
                  <a:lnTo>
                    <a:pt x="601" y="553"/>
                  </a:lnTo>
                  <a:lnTo>
                    <a:pt x="580" y="576"/>
                  </a:lnTo>
                  <a:lnTo>
                    <a:pt x="559" y="598"/>
                  </a:lnTo>
                  <a:lnTo>
                    <a:pt x="539" y="620"/>
                  </a:lnTo>
                  <a:lnTo>
                    <a:pt x="518" y="641"/>
                  </a:lnTo>
                  <a:lnTo>
                    <a:pt x="497" y="663"/>
                  </a:lnTo>
                  <a:lnTo>
                    <a:pt x="466" y="643"/>
                  </a:lnTo>
                  <a:lnTo>
                    <a:pt x="435" y="622"/>
                  </a:lnTo>
                  <a:lnTo>
                    <a:pt x="404" y="603"/>
                  </a:lnTo>
                  <a:lnTo>
                    <a:pt x="373" y="582"/>
                  </a:lnTo>
                  <a:lnTo>
                    <a:pt x="343" y="562"/>
                  </a:lnTo>
                  <a:lnTo>
                    <a:pt x="312" y="543"/>
                  </a:lnTo>
                  <a:lnTo>
                    <a:pt x="282" y="523"/>
                  </a:lnTo>
                  <a:lnTo>
                    <a:pt x="251" y="503"/>
                  </a:lnTo>
                  <a:lnTo>
                    <a:pt x="220" y="484"/>
                  </a:lnTo>
                  <a:lnTo>
                    <a:pt x="188" y="465"/>
                  </a:lnTo>
                  <a:lnTo>
                    <a:pt x="157" y="445"/>
                  </a:lnTo>
                  <a:lnTo>
                    <a:pt x="126" y="427"/>
                  </a:lnTo>
                  <a:lnTo>
                    <a:pt x="95" y="408"/>
                  </a:lnTo>
                  <a:lnTo>
                    <a:pt x="64" y="390"/>
                  </a:lnTo>
                  <a:lnTo>
                    <a:pt x="32" y="371"/>
                  </a:lnTo>
                  <a:lnTo>
                    <a:pt x="0" y="354"/>
                  </a:lnTo>
                  <a:lnTo>
                    <a:pt x="21" y="331"/>
                  </a:lnTo>
                  <a:lnTo>
                    <a:pt x="43" y="307"/>
                  </a:lnTo>
                  <a:lnTo>
                    <a:pt x="66" y="284"/>
                  </a:lnTo>
                  <a:lnTo>
                    <a:pt x="89" y="261"/>
                  </a:lnTo>
                  <a:lnTo>
                    <a:pt x="112" y="238"/>
                  </a:lnTo>
                  <a:lnTo>
                    <a:pt x="137" y="215"/>
                  </a:lnTo>
                  <a:lnTo>
                    <a:pt x="161" y="193"/>
                  </a:lnTo>
                  <a:lnTo>
                    <a:pt x="185" y="170"/>
                  </a:lnTo>
                  <a:lnTo>
                    <a:pt x="209" y="148"/>
                  </a:lnTo>
                  <a:lnTo>
                    <a:pt x="235" y="126"/>
                  </a:lnTo>
                  <a:lnTo>
                    <a:pt x="259" y="104"/>
                  </a:lnTo>
                  <a:lnTo>
                    <a:pt x="283" y="82"/>
                  </a:lnTo>
                  <a:lnTo>
                    <a:pt x="308" y="61"/>
                  </a:lnTo>
                  <a:lnTo>
                    <a:pt x="332" y="41"/>
                  </a:lnTo>
                  <a:lnTo>
                    <a:pt x="357" y="20"/>
                  </a:lnTo>
                  <a:lnTo>
                    <a:pt x="381" y="0"/>
                  </a:lnTo>
                  <a:lnTo>
                    <a:pt x="411" y="15"/>
                  </a:lnTo>
                  <a:lnTo>
                    <a:pt x="440" y="30"/>
                  </a:lnTo>
                  <a:lnTo>
                    <a:pt x="468" y="46"/>
                  </a:lnTo>
                  <a:lnTo>
                    <a:pt x="497" y="64"/>
                  </a:lnTo>
                  <a:lnTo>
                    <a:pt x="526" y="81"/>
                  </a:lnTo>
                  <a:lnTo>
                    <a:pt x="554" y="98"/>
                  </a:lnTo>
                  <a:lnTo>
                    <a:pt x="581" y="117"/>
                  </a:lnTo>
                  <a:lnTo>
                    <a:pt x="610" y="136"/>
                  </a:lnTo>
                  <a:lnTo>
                    <a:pt x="637" y="155"/>
                  </a:lnTo>
                  <a:lnTo>
                    <a:pt x="664" y="174"/>
                  </a:lnTo>
                  <a:lnTo>
                    <a:pt x="691" y="195"/>
                  </a:lnTo>
                  <a:lnTo>
                    <a:pt x="717" y="216"/>
                  </a:lnTo>
                  <a:lnTo>
                    <a:pt x="744" y="236"/>
                  </a:lnTo>
                  <a:lnTo>
                    <a:pt x="770" y="257"/>
                  </a:lnTo>
                  <a:lnTo>
                    <a:pt x="795" y="278"/>
                  </a:lnTo>
                  <a:lnTo>
                    <a:pt x="821" y="30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6" name="Freeform 65"/>
            <p:cNvSpPr>
              <a:spLocks/>
            </p:cNvSpPr>
            <p:nvPr/>
          </p:nvSpPr>
          <p:spPr bwMode="auto">
            <a:xfrm>
              <a:off x="4950" y="726"/>
              <a:ext cx="61" cy="54"/>
            </a:xfrm>
            <a:custGeom>
              <a:avLst/>
              <a:gdLst>
                <a:gd name="T0" fmla="*/ 59 w 123"/>
                <a:gd name="T1" fmla="*/ 25 h 107"/>
                <a:gd name="T2" fmla="*/ 61 w 123"/>
                <a:gd name="T3" fmla="*/ 30 h 107"/>
                <a:gd name="T4" fmla="*/ 61 w 123"/>
                <a:gd name="T5" fmla="*/ 36 h 107"/>
                <a:gd name="T6" fmla="*/ 60 w 123"/>
                <a:gd name="T7" fmla="*/ 41 h 107"/>
                <a:gd name="T8" fmla="*/ 58 w 123"/>
                <a:gd name="T9" fmla="*/ 46 h 107"/>
                <a:gd name="T10" fmla="*/ 55 w 123"/>
                <a:gd name="T11" fmla="*/ 49 h 107"/>
                <a:gd name="T12" fmla="*/ 53 w 123"/>
                <a:gd name="T13" fmla="*/ 51 h 107"/>
                <a:gd name="T14" fmla="*/ 49 w 123"/>
                <a:gd name="T15" fmla="*/ 52 h 107"/>
                <a:gd name="T16" fmla="*/ 47 w 123"/>
                <a:gd name="T17" fmla="*/ 53 h 107"/>
                <a:gd name="T18" fmla="*/ 44 w 123"/>
                <a:gd name="T19" fmla="*/ 54 h 107"/>
                <a:gd name="T20" fmla="*/ 41 w 123"/>
                <a:gd name="T21" fmla="*/ 54 h 107"/>
                <a:gd name="T22" fmla="*/ 37 w 123"/>
                <a:gd name="T23" fmla="*/ 54 h 107"/>
                <a:gd name="T24" fmla="*/ 35 w 123"/>
                <a:gd name="T25" fmla="*/ 54 h 107"/>
                <a:gd name="T26" fmla="*/ 33 w 123"/>
                <a:gd name="T27" fmla="*/ 53 h 107"/>
                <a:gd name="T28" fmla="*/ 30 w 123"/>
                <a:gd name="T29" fmla="*/ 53 h 107"/>
                <a:gd name="T30" fmla="*/ 28 w 123"/>
                <a:gd name="T31" fmla="*/ 52 h 107"/>
                <a:gd name="T32" fmla="*/ 26 w 123"/>
                <a:gd name="T33" fmla="*/ 51 h 107"/>
                <a:gd name="T34" fmla="*/ 24 w 123"/>
                <a:gd name="T35" fmla="*/ 50 h 107"/>
                <a:gd name="T36" fmla="*/ 22 w 123"/>
                <a:gd name="T37" fmla="*/ 50 h 107"/>
                <a:gd name="T38" fmla="*/ 20 w 123"/>
                <a:gd name="T39" fmla="*/ 49 h 107"/>
                <a:gd name="T40" fmla="*/ 17 w 123"/>
                <a:gd name="T41" fmla="*/ 49 h 107"/>
                <a:gd name="T42" fmla="*/ 16 w 123"/>
                <a:gd name="T43" fmla="*/ 46 h 107"/>
                <a:gd name="T44" fmla="*/ 13 w 123"/>
                <a:gd name="T45" fmla="*/ 44 h 107"/>
                <a:gd name="T46" fmla="*/ 11 w 123"/>
                <a:gd name="T47" fmla="*/ 42 h 107"/>
                <a:gd name="T48" fmla="*/ 9 w 123"/>
                <a:gd name="T49" fmla="*/ 39 h 107"/>
                <a:gd name="T50" fmla="*/ 7 w 123"/>
                <a:gd name="T51" fmla="*/ 37 h 107"/>
                <a:gd name="T52" fmla="*/ 5 w 123"/>
                <a:gd name="T53" fmla="*/ 34 h 107"/>
                <a:gd name="T54" fmla="*/ 4 w 123"/>
                <a:gd name="T55" fmla="*/ 31 h 107"/>
                <a:gd name="T56" fmla="*/ 2 w 123"/>
                <a:gd name="T57" fmla="*/ 29 h 107"/>
                <a:gd name="T58" fmla="*/ 1 w 123"/>
                <a:gd name="T59" fmla="*/ 24 h 107"/>
                <a:gd name="T60" fmla="*/ 0 w 123"/>
                <a:gd name="T61" fmla="*/ 19 h 107"/>
                <a:gd name="T62" fmla="*/ 1 w 123"/>
                <a:gd name="T63" fmla="*/ 15 h 107"/>
                <a:gd name="T64" fmla="*/ 2 w 123"/>
                <a:gd name="T65" fmla="*/ 10 h 107"/>
                <a:gd name="T66" fmla="*/ 2 w 123"/>
                <a:gd name="T67" fmla="*/ 10 h 107"/>
                <a:gd name="T68" fmla="*/ 2 w 123"/>
                <a:gd name="T69" fmla="*/ 10 h 107"/>
                <a:gd name="T70" fmla="*/ 3 w 123"/>
                <a:gd name="T71" fmla="*/ 10 h 107"/>
                <a:gd name="T72" fmla="*/ 3 w 123"/>
                <a:gd name="T73" fmla="*/ 10 h 107"/>
                <a:gd name="T74" fmla="*/ 3 w 123"/>
                <a:gd name="T75" fmla="*/ 8 h 107"/>
                <a:gd name="T76" fmla="*/ 2 w 123"/>
                <a:gd name="T77" fmla="*/ 7 h 107"/>
                <a:gd name="T78" fmla="*/ 3 w 123"/>
                <a:gd name="T79" fmla="*/ 7 h 107"/>
                <a:gd name="T80" fmla="*/ 3 w 123"/>
                <a:gd name="T81" fmla="*/ 6 h 107"/>
                <a:gd name="T82" fmla="*/ 5 w 123"/>
                <a:gd name="T83" fmla="*/ 7 h 107"/>
                <a:gd name="T84" fmla="*/ 8 w 123"/>
                <a:gd name="T85" fmla="*/ 4 h 107"/>
                <a:gd name="T86" fmla="*/ 11 w 123"/>
                <a:gd name="T87" fmla="*/ 3 h 107"/>
                <a:gd name="T88" fmla="*/ 15 w 123"/>
                <a:gd name="T89" fmla="*/ 1 h 107"/>
                <a:gd name="T90" fmla="*/ 19 w 123"/>
                <a:gd name="T91" fmla="*/ 0 h 107"/>
                <a:gd name="T92" fmla="*/ 23 w 123"/>
                <a:gd name="T93" fmla="*/ 0 h 107"/>
                <a:gd name="T94" fmla="*/ 27 w 123"/>
                <a:gd name="T95" fmla="*/ 0 h 107"/>
                <a:gd name="T96" fmla="*/ 31 w 123"/>
                <a:gd name="T97" fmla="*/ 2 h 107"/>
                <a:gd name="T98" fmla="*/ 35 w 123"/>
                <a:gd name="T99" fmla="*/ 3 h 107"/>
                <a:gd name="T100" fmla="*/ 39 w 123"/>
                <a:gd name="T101" fmla="*/ 4 h 107"/>
                <a:gd name="T102" fmla="*/ 43 w 123"/>
                <a:gd name="T103" fmla="*/ 7 h 107"/>
                <a:gd name="T104" fmla="*/ 47 w 123"/>
                <a:gd name="T105" fmla="*/ 9 h 107"/>
                <a:gd name="T106" fmla="*/ 49 w 123"/>
                <a:gd name="T107" fmla="*/ 12 h 107"/>
                <a:gd name="T108" fmla="*/ 52 w 123"/>
                <a:gd name="T109" fmla="*/ 15 h 107"/>
                <a:gd name="T110" fmla="*/ 55 w 123"/>
                <a:gd name="T111" fmla="*/ 19 h 107"/>
                <a:gd name="T112" fmla="*/ 57 w 123"/>
                <a:gd name="T113" fmla="*/ 22 h 107"/>
                <a:gd name="T114" fmla="*/ 59 w 123"/>
                <a:gd name="T115" fmla="*/ 25 h 10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23"/>
                <a:gd name="T175" fmla="*/ 0 h 107"/>
                <a:gd name="T176" fmla="*/ 123 w 123"/>
                <a:gd name="T177" fmla="*/ 107 h 10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23" h="107">
                  <a:moveTo>
                    <a:pt x="119" y="50"/>
                  </a:moveTo>
                  <a:lnTo>
                    <a:pt x="123" y="60"/>
                  </a:lnTo>
                  <a:lnTo>
                    <a:pt x="123" y="71"/>
                  </a:lnTo>
                  <a:lnTo>
                    <a:pt x="121" y="82"/>
                  </a:lnTo>
                  <a:lnTo>
                    <a:pt x="117" y="91"/>
                  </a:lnTo>
                  <a:lnTo>
                    <a:pt x="111" y="97"/>
                  </a:lnTo>
                  <a:lnTo>
                    <a:pt x="106" y="102"/>
                  </a:lnTo>
                  <a:lnTo>
                    <a:pt x="99" y="104"/>
                  </a:lnTo>
                  <a:lnTo>
                    <a:pt x="94" y="106"/>
                  </a:lnTo>
                  <a:lnTo>
                    <a:pt x="88" y="107"/>
                  </a:lnTo>
                  <a:lnTo>
                    <a:pt x="82" y="107"/>
                  </a:lnTo>
                  <a:lnTo>
                    <a:pt x="75" y="107"/>
                  </a:lnTo>
                  <a:lnTo>
                    <a:pt x="70" y="107"/>
                  </a:lnTo>
                  <a:lnTo>
                    <a:pt x="66" y="106"/>
                  </a:lnTo>
                  <a:lnTo>
                    <a:pt x="61" y="105"/>
                  </a:lnTo>
                  <a:lnTo>
                    <a:pt x="57" y="104"/>
                  </a:lnTo>
                  <a:lnTo>
                    <a:pt x="53" y="102"/>
                  </a:lnTo>
                  <a:lnTo>
                    <a:pt x="49" y="100"/>
                  </a:lnTo>
                  <a:lnTo>
                    <a:pt x="44" y="99"/>
                  </a:lnTo>
                  <a:lnTo>
                    <a:pt x="40" y="98"/>
                  </a:lnTo>
                  <a:lnTo>
                    <a:pt x="35" y="97"/>
                  </a:lnTo>
                  <a:lnTo>
                    <a:pt x="32" y="91"/>
                  </a:lnTo>
                  <a:lnTo>
                    <a:pt x="27" y="88"/>
                  </a:lnTo>
                  <a:lnTo>
                    <a:pt x="22" y="84"/>
                  </a:lnTo>
                  <a:lnTo>
                    <a:pt x="19" y="77"/>
                  </a:lnTo>
                  <a:lnTo>
                    <a:pt x="14" y="73"/>
                  </a:lnTo>
                  <a:lnTo>
                    <a:pt x="11" y="67"/>
                  </a:lnTo>
                  <a:lnTo>
                    <a:pt x="8" y="61"/>
                  </a:lnTo>
                  <a:lnTo>
                    <a:pt x="4" y="57"/>
                  </a:lnTo>
                  <a:lnTo>
                    <a:pt x="2" y="47"/>
                  </a:lnTo>
                  <a:lnTo>
                    <a:pt x="0" y="38"/>
                  </a:lnTo>
                  <a:lnTo>
                    <a:pt x="2" y="29"/>
                  </a:lnTo>
                  <a:lnTo>
                    <a:pt x="4" y="20"/>
                  </a:lnTo>
                  <a:lnTo>
                    <a:pt x="5" y="20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6" y="15"/>
                  </a:lnTo>
                  <a:lnTo>
                    <a:pt x="5" y="14"/>
                  </a:lnTo>
                  <a:lnTo>
                    <a:pt x="6" y="13"/>
                  </a:lnTo>
                  <a:lnTo>
                    <a:pt x="7" y="11"/>
                  </a:lnTo>
                  <a:lnTo>
                    <a:pt x="11" y="14"/>
                  </a:lnTo>
                  <a:lnTo>
                    <a:pt x="17" y="8"/>
                  </a:lnTo>
                  <a:lnTo>
                    <a:pt x="22" y="5"/>
                  </a:lnTo>
                  <a:lnTo>
                    <a:pt x="30" y="1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55" y="0"/>
                  </a:lnTo>
                  <a:lnTo>
                    <a:pt x="63" y="3"/>
                  </a:lnTo>
                  <a:lnTo>
                    <a:pt x="71" y="6"/>
                  </a:lnTo>
                  <a:lnTo>
                    <a:pt x="79" y="8"/>
                  </a:lnTo>
                  <a:lnTo>
                    <a:pt x="87" y="13"/>
                  </a:lnTo>
                  <a:lnTo>
                    <a:pt x="94" y="18"/>
                  </a:lnTo>
                  <a:lnTo>
                    <a:pt x="99" y="23"/>
                  </a:lnTo>
                  <a:lnTo>
                    <a:pt x="105" y="30"/>
                  </a:lnTo>
                  <a:lnTo>
                    <a:pt x="110" y="37"/>
                  </a:lnTo>
                  <a:lnTo>
                    <a:pt x="114" y="44"/>
                  </a:lnTo>
                  <a:lnTo>
                    <a:pt x="119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7" name="Freeform 66"/>
            <p:cNvSpPr>
              <a:spLocks/>
            </p:cNvSpPr>
            <p:nvPr/>
          </p:nvSpPr>
          <p:spPr bwMode="auto">
            <a:xfrm>
              <a:off x="4896" y="777"/>
              <a:ext cx="61" cy="57"/>
            </a:xfrm>
            <a:custGeom>
              <a:avLst/>
              <a:gdLst>
                <a:gd name="T0" fmla="*/ 22 w 122"/>
                <a:gd name="T1" fmla="*/ 1 h 114"/>
                <a:gd name="T2" fmla="*/ 24 w 122"/>
                <a:gd name="T3" fmla="*/ 0 h 114"/>
                <a:gd name="T4" fmla="*/ 24 w 122"/>
                <a:gd name="T5" fmla="*/ 1 h 114"/>
                <a:gd name="T6" fmla="*/ 27 w 122"/>
                <a:gd name="T7" fmla="*/ 2 h 114"/>
                <a:gd name="T8" fmla="*/ 31 w 122"/>
                <a:gd name="T9" fmla="*/ 2 h 114"/>
                <a:gd name="T10" fmla="*/ 35 w 122"/>
                <a:gd name="T11" fmla="*/ 4 h 114"/>
                <a:gd name="T12" fmla="*/ 38 w 122"/>
                <a:gd name="T13" fmla="*/ 5 h 114"/>
                <a:gd name="T14" fmla="*/ 42 w 122"/>
                <a:gd name="T15" fmla="*/ 6 h 114"/>
                <a:gd name="T16" fmla="*/ 45 w 122"/>
                <a:gd name="T17" fmla="*/ 9 h 114"/>
                <a:gd name="T18" fmla="*/ 48 w 122"/>
                <a:gd name="T19" fmla="*/ 11 h 114"/>
                <a:gd name="T20" fmla="*/ 51 w 122"/>
                <a:gd name="T21" fmla="*/ 14 h 114"/>
                <a:gd name="T22" fmla="*/ 56 w 122"/>
                <a:gd name="T23" fmla="*/ 20 h 114"/>
                <a:gd name="T24" fmla="*/ 60 w 122"/>
                <a:gd name="T25" fmla="*/ 27 h 114"/>
                <a:gd name="T26" fmla="*/ 61 w 122"/>
                <a:gd name="T27" fmla="*/ 34 h 114"/>
                <a:gd name="T28" fmla="*/ 61 w 122"/>
                <a:gd name="T29" fmla="*/ 42 h 114"/>
                <a:gd name="T30" fmla="*/ 59 w 122"/>
                <a:gd name="T31" fmla="*/ 45 h 114"/>
                <a:gd name="T32" fmla="*/ 57 w 122"/>
                <a:gd name="T33" fmla="*/ 48 h 114"/>
                <a:gd name="T34" fmla="*/ 54 w 122"/>
                <a:gd name="T35" fmla="*/ 50 h 114"/>
                <a:gd name="T36" fmla="*/ 52 w 122"/>
                <a:gd name="T37" fmla="*/ 53 h 114"/>
                <a:gd name="T38" fmla="*/ 49 w 122"/>
                <a:gd name="T39" fmla="*/ 54 h 114"/>
                <a:gd name="T40" fmla="*/ 46 w 122"/>
                <a:gd name="T41" fmla="*/ 55 h 114"/>
                <a:gd name="T42" fmla="*/ 44 w 122"/>
                <a:gd name="T43" fmla="*/ 57 h 114"/>
                <a:gd name="T44" fmla="*/ 40 w 122"/>
                <a:gd name="T45" fmla="*/ 57 h 114"/>
                <a:gd name="T46" fmla="*/ 38 w 122"/>
                <a:gd name="T47" fmla="*/ 56 h 114"/>
                <a:gd name="T48" fmla="*/ 37 w 122"/>
                <a:gd name="T49" fmla="*/ 55 h 114"/>
                <a:gd name="T50" fmla="*/ 34 w 122"/>
                <a:gd name="T51" fmla="*/ 55 h 114"/>
                <a:gd name="T52" fmla="*/ 33 w 122"/>
                <a:gd name="T53" fmla="*/ 55 h 114"/>
                <a:gd name="T54" fmla="*/ 31 w 122"/>
                <a:gd name="T55" fmla="*/ 54 h 114"/>
                <a:gd name="T56" fmla="*/ 31 w 122"/>
                <a:gd name="T57" fmla="*/ 54 h 114"/>
                <a:gd name="T58" fmla="*/ 30 w 122"/>
                <a:gd name="T59" fmla="*/ 53 h 114"/>
                <a:gd name="T60" fmla="*/ 29 w 122"/>
                <a:gd name="T61" fmla="*/ 53 h 114"/>
                <a:gd name="T62" fmla="*/ 27 w 122"/>
                <a:gd name="T63" fmla="*/ 53 h 114"/>
                <a:gd name="T64" fmla="*/ 26 w 122"/>
                <a:gd name="T65" fmla="*/ 53 h 114"/>
                <a:gd name="T66" fmla="*/ 23 w 122"/>
                <a:gd name="T67" fmla="*/ 52 h 114"/>
                <a:gd name="T68" fmla="*/ 21 w 122"/>
                <a:gd name="T69" fmla="*/ 52 h 114"/>
                <a:gd name="T70" fmla="*/ 21 w 122"/>
                <a:gd name="T71" fmla="*/ 50 h 114"/>
                <a:gd name="T72" fmla="*/ 20 w 122"/>
                <a:gd name="T73" fmla="*/ 50 h 114"/>
                <a:gd name="T74" fmla="*/ 19 w 122"/>
                <a:gd name="T75" fmla="*/ 50 h 114"/>
                <a:gd name="T76" fmla="*/ 18 w 122"/>
                <a:gd name="T77" fmla="*/ 49 h 114"/>
                <a:gd name="T78" fmla="*/ 13 w 122"/>
                <a:gd name="T79" fmla="*/ 44 h 114"/>
                <a:gd name="T80" fmla="*/ 9 w 122"/>
                <a:gd name="T81" fmla="*/ 40 h 114"/>
                <a:gd name="T82" fmla="*/ 5 w 122"/>
                <a:gd name="T83" fmla="*/ 36 h 114"/>
                <a:gd name="T84" fmla="*/ 3 w 122"/>
                <a:gd name="T85" fmla="*/ 29 h 114"/>
                <a:gd name="T86" fmla="*/ 1 w 122"/>
                <a:gd name="T87" fmla="*/ 27 h 114"/>
                <a:gd name="T88" fmla="*/ 0 w 122"/>
                <a:gd name="T89" fmla="*/ 23 h 114"/>
                <a:gd name="T90" fmla="*/ 0 w 122"/>
                <a:gd name="T91" fmla="*/ 20 h 114"/>
                <a:gd name="T92" fmla="*/ 0 w 122"/>
                <a:gd name="T93" fmla="*/ 17 h 114"/>
                <a:gd name="T94" fmla="*/ 2 w 122"/>
                <a:gd name="T95" fmla="*/ 12 h 114"/>
                <a:gd name="T96" fmla="*/ 5 w 122"/>
                <a:gd name="T97" fmla="*/ 7 h 114"/>
                <a:gd name="T98" fmla="*/ 9 w 122"/>
                <a:gd name="T99" fmla="*/ 5 h 114"/>
                <a:gd name="T100" fmla="*/ 13 w 122"/>
                <a:gd name="T101" fmla="*/ 2 h 114"/>
                <a:gd name="T102" fmla="*/ 15 w 122"/>
                <a:gd name="T103" fmla="*/ 0 h 114"/>
                <a:gd name="T104" fmla="*/ 15 w 122"/>
                <a:gd name="T105" fmla="*/ 1 h 114"/>
                <a:gd name="T106" fmla="*/ 18 w 122"/>
                <a:gd name="T107" fmla="*/ 1 h 114"/>
                <a:gd name="T108" fmla="*/ 20 w 122"/>
                <a:gd name="T109" fmla="*/ 1 h 114"/>
                <a:gd name="T110" fmla="*/ 22 w 122"/>
                <a:gd name="T111" fmla="*/ 1 h 11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22"/>
                <a:gd name="T169" fmla="*/ 0 h 114"/>
                <a:gd name="T170" fmla="*/ 122 w 122"/>
                <a:gd name="T171" fmla="*/ 114 h 11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22" h="114">
                  <a:moveTo>
                    <a:pt x="44" y="1"/>
                  </a:moveTo>
                  <a:lnTo>
                    <a:pt x="47" y="0"/>
                  </a:lnTo>
                  <a:lnTo>
                    <a:pt x="47" y="2"/>
                  </a:lnTo>
                  <a:lnTo>
                    <a:pt x="54" y="3"/>
                  </a:lnTo>
                  <a:lnTo>
                    <a:pt x="62" y="4"/>
                  </a:lnTo>
                  <a:lnTo>
                    <a:pt x="69" y="7"/>
                  </a:lnTo>
                  <a:lnTo>
                    <a:pt x="76" y="9"/>
                  </a:lnTo>
                  <a:lnTo>
                    <a:pt x="83" y="12"/>
                  </a:lnTo>
                  <a:lnTo>
                    <a:pt x="90" y="17"/>
                  </a:lnTo>
                  <a:lnTo>
                    <a:pt x="96" y="22"/>
                  </a:lnTo>
                  <a:lnTo>
                    <a:pt x="101" y="27"/>
                  </a:lnTo>
                  <a:lnTo>
                    <a:pt x="111" y="39"/>
                  </a:lnTo>
                  <a:lnTo>
                    <a:pt x="119" y="53"/>
                  </a:lnTo>
                  <a:lnTo>
                    <a:pt x="122" y="68"/>
                  </a:lnTo>
                  <a:lnTo>
                    <a:pt x="122" y="84"/>
                  </a:lnTo>
                  <a:lnTo>
                    <a:pt x="118" y="90"/>
                  </a:lnTo>
                  <a:lnTo>
                    <a:pt x="114" y="95"/>
                  </a:lnTo>
                  <a:lnTo>
                    <a:pt x="108" y="100"/>
                  </a:lnTo>
                  <a:lnTo>
                    <a:pt x="104" y="105"/>
                  </a:lnTo>
                  <a:lnTo>
                    <a:pt x="98" y="108"/>
                  </a:lnTo>
                  <a:lnTo>
                    <a:pt x="92" y="110"/>
                  </a:lnTo>
                  <a:lnTo>
                    <a:pt x="87" y="113"/>
                  </a:lnTo>
                  <a:lnTo>
                    <a:pt x="80" y="114"/>
                  </a:lnTo>
                  <a:lnTo>
                    <a:pt x="76" y="111"/>
                  </a:lnTo>
                  <a:lnTo>
                    <a:pt x="73" y="110"/>
                  </a:lnTo>
                  <a:lnTo>
                    <a:pt x="68" y="110"/>
                  </a:lnTo>
                  <a:lnTo>
                    <a:pt x="65" y="110"/>
                  </a:lnTo>
                  <a:lnTo>
                    <a:pt x="63" y="108"/>
                  </a:lnTo>
                  <a:lnTo>
                    <a:pt x="61" y="107"/>
                  </a:lnTo>
                  <a:lnTo>
                    <a:pt x="59" y="106"/>
                  </a:lnTo>
                  <a:lnTo>
                    <a:pt x="57" y="105"/>
                  </a:lnTo>
                  <a:lnTo>
                    <a:pt x="54" y="106"/>
                  </a:lnTo>
                  <a:lnTo>
                    <a:pt x="51" y="105"/>
                  </a:lnTo>
                  <a:lnTo>
                    <a:pt x="46" y="103"/>
                  </a:lnTo>
                  <a:lnTo>
                    <a:pt x="42" y="103"/>
                  </a:lnTo>
                  <a:lnTo>
                    <a:pt x="42" y="100"/>
                  </a:lnTo>
                  <a:lnTo>
                    <a:pt x="40" y="99"/>
                  </a:lnTo>
                  <a:lnTo>
                    <a:pt x="37" y="99"/>
                  </a:lnTo>
                  <a:lnTo>
                    <a:pt x="35" y="97"/>
                  </a:lnTo>
                  <a:lnTo>
                    <a:pt x="25" y="88"/>
                  </a:lnTo>
                  <a:lnTo>
                    <a:pt x="17" y="80"/>
                  </a:lnTo>
                  <a:lnTo>
                    <a:pt x="9" y="71"/>
                  </a:lnTo>
                  <a:lnTo>
                    <a:pt x="5" y="58"/>
                  </a:lnTo>
                  <a:lnTo>
                    <a:pt x="1" y="53"/>
                  </a:lnTo>
                  <a:lnTo>
                    <a:pt x="0" y="46"/>
                  </a:lnTo>
                  <a:lnTo>
                    <a:pt x="0" y="40"/>
                  </a:lnTo>
                  <a:lnTo>
                    <a:pt x="0" y="33"/>
                  </a:lnTo>
                  <a:lnTo>
                    <a:pt x="4" y="24"/>
                  </a:lnTo>
                  <a:lnTo>
                    <a:pt x="9" y="15"/>
                  </a:lnTo>
                  <a:lnTo>
                    <a:pt x="17" y="9"/>
                  </a:lnTo>
                  <a:lnTo>
                    <a:pt x="25" y="4"/>
                  </a:lnTo>
                  <a:lnTo>
                    <a:pt x="29" y="0"/>
                  </a:lnTo>
                  <a:lnTo>
                    <a:pt x="31" y="2"/>
                  </a:lnTo>
                  <a:lnTo>
                    <a:pt x="35" y="2"/>
                  </a:lnTo>
                  <a:lnTo>
                    <a:pt x="39" y="2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8" name="Freeform 67"/>
            <p:cNvSpPr>
              <a:spLocks/>
            </p:cNvSpPr>
            <p:nvPr/>
          </p:nvSpPr>
          <p:spPr bwMode="auto">
            <a:xfrm>
              <a:off x="5056" y="801"/>
              <a:ext cx="59" cy="54"/>
            </a:xfrm>
            <a:custGeom>
              <a:avLst/>
              <a:gdLst>
                <a:gd name="T0" fmla="*/ 58 w 119"/>
                <a:gd name="T1" fmla="*/ 27 h 108"/>
                <a:gd name="T2" fmla="*/ 59 w 119"/>
                <a:gd name="T3" fmla="*/ 30 h 108"/>
                <a:gd name="T4" fmla="*/ 59 w 119"/>
                <a:gd name="T5" fmla="*/ 35 h 108"/>
                <a:gd name="T6" fmla="*/ 59 w 119"/>
                <a:gd name="T7" fmla="*/ 39 h 108"/>
                <a:gd name="T8" fmla="*/ 58 w 119"/>
                <a:gd name="T9" fmla="*/ 43 h 108"/>
                <a:gd name="T10" fmla="*/ 56 w 119"/>
                <a:gd name="T11" fmla="*/ 46 h 108"/>
                <a:gd name="T12" fmla="*/ 53 w 119"/>
                <a:gd name="T13" fmla="*/ 49 h 108"/>
                <a:gd name="T14" fmla="*/ 49 w 119"/>
                <a:gd name="T15" fmla="*/ 51 h 108"/>
                <a:gd name="T16" fmla="*/ 45 w 119"/>
                <a:gd name="T17" fmla="*/ 53 h 108"/>
                <a:gd name="T18" fmla="*/ 43 w 119"/>
                <a:gd name="T19" fmla="*/ 54 h 108"/>
                <a:gd name="T20" fmla="*/ 40 w 119"/>
                <a:gd name="T21" fmla="*/ 54 h 108"/>
                <a:gd name="T22" fmla="*/ 37 w 119"/>
                <a:gd name="T23" fmla="*/ 54 h 108"/>
                <a:gd name="T24" fmla="*/ 34 w 119"/>
                <a:gd name="T25" fmla="*/ 54 h 108"/>
                <a:gd name="T26" fmla="*/ 31 w 119"/>
                <a:gd name="T27" fmla="*/ 54 h 108"/>
                <a:gd name="T28" fmla="*/ 29 w 119"/>
                <a:gd name="T29" fmla="*/ 53 h 108"/>
                <a:gd name="T30" fmla="*/ 26 w 119"/>
                <a:gd name="T31" fmla="*/ 51 h 108"/>
                <a:gd name="T32" fmla="*/ 24 w 119"/>
                <a:gd name="T33" fmla="*/ 50 h 108"/>
                <a:gd name="T34" fmla="*/ 21 w 119"/>
                <a:gd name="T35" fmla="*/ 49 h 108"/>
                <a:gd name="T36" fmla="*/ 18 w 119"/>
                <a:gd name="T37" fmla="*/ 47 h 108"/>
                <a:gd name="T38" fmla="*/ 15 w 119"/>
                <a:gd name="T39" fmla="*/ 45 h 108"/>
                <a:gd name="T40" fmla="*/ 13 w 119"/>
                <a:gd name="T41" fmla="*/ 44 h 108"/>
                <a:gd name="T42" fmla="*/ 7 w 119"/>
                <a:gd name="T43" fmla="*/ 38 h 108"/>
                <a:gd name="T44" fmla="*/ 3 w 119"/>
                <a:gd name="T45" fmla="*/ 31 h 108"/>
                <a:gd name="T46" fmla="*/ 0 w 119"/>
                <a:gd name="T47" fmla="*/ 25 h 108"/>
                <a:gd name="T48" fmla="*/ 0 w 119"/>
                <a:gd name="T49" fmla="*/ 16 h 108"/>
                <a:gd name="T50" fmla="*/ 1 w 119"/>
                <a:gd name="T51" fmla="*/ 12 h 108"/>
                <a:gd name="T52" fmla="*/ 4 w 119"/>
                <a:gd name="T53" fmla="*/ 7 h 108"/>
                <a:gd name="T54" fmla="*/ 7 w 119"/>
                <a:gd name="T55" fmla="*/ 4 h 108"/>
                <a:gd name="T56" fmla="*/ 11 w 119"/>
                <a:gd name="T57" fmla="*/ 2 h 108"/>
                <a:gd name="T58" fmla="*/ 19 w 119"/>
                <a:gd name="T59" fmla="*/ 0 h 108"/>
                <a:gd name="T60" fmla="*/ 26 w 119"/>
                <a:gd name="T61" fmla="*/ 1 h 108"/>
                <a:gd name="T62" fmla="*/ 33 w 119"/>
                <a:gd name="T63" fmla="*/ 3 h 108"/>
                <a:gd name="T64" fmla="*/ 39 w 119"/>
                <a:gd name="T65" fmla="*/ 5 h 108"/>
                <a:gd name="T66" fmla="*/ 45 w 119"/>
                <a:gd name="T67" fmla="*/ 10 h 108"/>
                <a:gd name="T68" fmla="*/ 49 w 119"/>
                <a:gd name="T69" fmla="*/ 14 h 108"/>
                <a:gd name="T70" fmla="*/ 54 w 119"/>
                <a:gd name="T71" fmla="*/ 20 h 108"/>
                <a:gd name="T72" fmla="*/ 58 w 119"/>
                <a:gd name="T73" fmla="*/ 27 h 10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19"/>
                <a:gd name="T112" fmla="*/ 0 h 108"/>
                <a:gd name="T113" fmla="*/ 119 w 119"/>
                <a:gd name="T114" fmla="*/ 108 h 10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19" h="108">
                  <a:moveTo>
                    <a:pt x="116" y="53"/>
                  </a:moveTo>
                  <a:lnTo>
                    <a:pt x="118" y="61"/>
                  </a:lnTo>
                  <a:lnTo>
                    <a:pt x="119" y="69"/>
                  </a:lnTo>
                  <a:lnTo>
                    <a:pt x="118" y="78"/>
                  </a:lnTo>
                  <a:lnTo>
                    <a:pt x="116" y="86"/>
                  </a:lnTo>
                  <a:lnTo>
                    <a:pt x="112" y="92"/>
                  </a:lnTo>
                  <a:lnTo>
                    <a:pt x="106" y="98"/>
                  </a:lnTo>
                  <a:lnTo>
                    <a:pt x="99" y="101"/>
                  </a:lnTo>
                  <a:lnTo>
                    <a:pt x="91" y="106"/>
                  </a:lnTo>
                  <a:lnTo>
                    <a:pt x="86" y="107"/>
                  </a:lnTo>
                  <a:lnTo>
                    <a:pt x="80" y="108"/>
                  </a:lnTo>
                  <a:lnTo>
                    <a:pt x="74" y="108"/>
                  </a:lnTo>
                  <a:lnTo>
                    <a:pt x="68" y="108"/>
                  </a:lnTo>
                  <a:lnTo>
                    <a:pt x="63" y="107"/>
                  </a:lnTo>
                  <a:lnTo>
                    <a:pt x="58" y="105"/>
                  </a:lnTo>
                  <a:lnTo>
                    <a:pt x="52" y="102"/>
                  </a:lnTo>
                  <a:lnTo>
                    <a:pt x="48" y="99"/>
                  </a:lnTo>
                  <a:lnTo>
                    <a:pt x="42" y="97"/>
                  </a:lnTo>
                  <a:lnTo>
                    <a:pt x="36" y="93"/>
                  </a:lnTo>
                  <a:lnTo>
                    <a:pt x="30" y="90"/>
                  </a:lnTo>
                  <a:lnTo>
                    <a:pt x="26" y="88"/>
                  </a:lnTo>
                  <a:lnTo>
                    <a:pt x="15" y="76"/>
                  </a:lnTo>
                  <a:lnTo>
                    <a:pt x="7" y="63"/>
                  </a:lnTo>
                  <a:lnTo>
                    <a:pt x="1" y="50"/>
                  </a:lnTo>
                  <a:lnTo>
                    <a:pt x="0" y="32"/>
                  </a:lnTo>
                  <a:lnTo>
                    <a:pt x="3" y="23"/>
                  </a:lnTo>
                  <a:lnTo>
                    <a:pt x="8" y="15"/>
                  </a:lnTo>
                  <a:lnTo>
                    <a:pt x="15" y="8"/>
                  </a:lnTo>
                  <a:lnTo>
                    <a:pt x="23" y="3"/>
                  </a:lnTo>
                  <a:lnTo>
                    <a:pt x="38" y="0"/>
                  </a:lnTo>
                  <a:lnTo>
                    <a:pt x="52" y="1"/>
                  </a:lnTo>
                  <a:lnTo>
                    <a:pt x="66" y="5"/>
                  </a:lnTo>
                  <a:lnTo>
                    <a:pt x="79" y="10"/>
                  </a:lnTo>
                  <a:lnTo>
                    <a:pt x="90" y="20"/>
                  </a:lnTo>
                  <a:lnTo>
                    <a:pt x="99" y="29"/>
                  </a:lnTo>
                  <a:lnTo>
                    <a:pt x="109" y="40"/>
                  </a:lnTo>
                  <a:lnTo>
                    <a:pt x="116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9" name="Freeform 68"/>
            <p:cNvSpPr>
              <a:spLocks/>
            </p:cNvSpPr>
            <p:nvPr/>
          </p:nvSpPr>
          <p:spPr bwMode="auto">
            <a:xfrm>
              <a:off x="4837" y="835"/>
              <a:ext cx="61" cy="55"/>
            </a:xfrm>
            <a:custGeom>
              <a:avLst/>
              <a:gdLst>
                <a:gd name="T0" fmla="*/ 61 w 123"/>
                <a:gd name="T1" fmla="*/ 28 h 109"/>
                <a:gd name="T2" fmla="*/ 61 w 123"/>
                <a:gd name="T3" fmla="*/ 34 h 109"/>
                <a:gd name="T4" fmla="*/ 61 w 123"/>
                <a:gd name="T5" fmla="*/ 39 h 109"/>
                <a:gd name="T6" fmla="*/ 60 w 123"/>
                <a:gd name="T7" fmla="*/ 43 h 109"/>
                <a:gd name="T8" fmla="*/ 57 w 123"/>
                <a:gd name="T9" fmla="*/ 48 h 109"/>
                <a:gd name="T10" fmla="*/ 55 w 123"/>
                <a:gd name="T11" fmla="*/ 50 h 109"/>
                <a:gd name="T12" fmla="*/ 52 w 123"/>
                <a:gd name="T13" fmla="*/ 51 h 109"/>
                <a:gd name="T14" fmla="*/ 49 w 123"/>
                <a:gd name="T15" fmla="*/ 53 h 109"/>
                <a:gd name="T16" fmla="*/ 46 w 123"/>
                <a:gd name="T17" fmla="*/ 54 h 109"/>
                <a:gd name="T18" fmla="*/ 46 w 123"/>
                <a:gd name="T19" fmla="*/ 54 h 109"/>
                <a:gd name="T20" fmla="*/ 44 w 123"/>
                <a:gd name="T21" fmla="*/ 54 h 109"/>
                <a:gd name="T22" fmla="*/ 40 w 123"/>
                <a:gd name="T23" fmla="*/ 55 h 109"/>
                <a:gd name="T24" fmla="*/ 38 w 123"/>
                <a:gd name="T25" fmla="*/ 55 h 109"/>
                <a:gd name="T26" fmla="*/ 36 w 123"/>
                <a:gd name="T27" fmla="*/ 54 h 109"/>
                <a:gd name="T28" fmla="*/ 32 w 123"/>
                <a:gd name="T29" fmla="*/ 54 h 109"/>
                <a:gd name="T30" fmla="*/ 29 w 123"/>
                <a:gd name="T31" fmla="*/ 53 h 109"/>
                <a:gd name="T32" fmla="*/ 27 w 123"/>
                <a:gd name="T33" fmla="*/ 51 h 109"/>
                <a:gd name="T34" fmla="*/ 24 w 123"/>
                <a:gd name="T35" fmla="*/ 50 h 109"/>
                <a:gd name="T36" fmla="*/ 23 w 123"/>
                <a:gd name="T37" fmla="*/ 51 h 109"/>
                <a:gd name="T38" fmla="*/ 22 w 123"/>
                <a:gd name="T39" fmla="*/ 49 h 109"/>
                <a:gd name="T40" fmla="*/ 20 w 123"/>
                <a:gd name="T41" fmla="*/ 48 h 109"/>
                <a:gd name="T42" fmla="*/ 18 w 123"/>
                <a:gd name="T43" fmla="*/ 47 h 109"/>
                <a:gd name="T44" fmla="*/ 16 w 123"/>
                <a:gd name="T45" fmla="*/ 47 h 109"/>
                <a:gd name="T46" fmla="*/ 12 w 123"/>
                <a:gd name="T47" fmla="*/ 43 h 109"/>
                <a:gd name="T48" fmla="*/ 11 w 123"/>
                <a:gd name="T49" fmla="*/ 44 h 109"/>
                <a:gd name="T50" fmla="*/ 10 w 123"/>
                <a:gd name="T51" fmla="*/ 41 h 109"/>
                <a:gd name="T52" fmla="*/ 7 w 123"/>
                <a:gd name="T53" fmla="*/ 38 h 109"/>
                <a:gd name="T54" fmla="*/ 4 w 123"/>
                <a:gd name="T55" fmla="*/ 34 h 109"/>
                <a:gd name="T56" fmla="*/ 2 w 123"/>
                <a:gd name="T57" fmla="*/ 29 h 109"/>
                <a:gd name="T58" fmla="*/ 1 w 123"/>
                <a:gd name="T59" fmla="*/ 26 h 109"/>
                <a:gd name="T60" fmla="*/ 0 w 123"/>
                <a:gd name="T61" fmla="*/ 23 h 109"/>
                <a:gd name="T62" fmla="*/ 0 w 123"/>
                <a:gd name="T63" fmla="*/ 19 h 109"/>
                <a:gd name="T64" fmla="*/ 0 w 123"/>
                <a:gd name="T65" fmla="*/ 15 h 109"/>
                <a:gd name="T66" fmla="*/ 1 w 123"/>
                <a:gd name="T67" fmla="*/ 12 h 109"/>
                <a:gd name="T68" fmla="*/ 3 w 123"/>
                <a:gd name="T69" fmla="*/ 9 h 109"/>
                <a:gd name="T70" fmla="*/ 5 w 123"/>
                <a:gd name="T71" fmla="*/ 7 h 109"/>
                <a:gd name="T72" fmla="*/ 8 w 123"/>
                <a:gd name="T73" fmla="*/ 5 h 109"/>
                <a:gd name="T74" fmla="*/ 10 w 123"/>
                <a:gd name="T75" fmla="*/ 3 h 109"/>
                <a:gd name="T76" fmla="*/ 13 w 123"/>
                <a:gd name="T77" fmla="*/ 2 h 109"/>
                <a:gd name="T78" fmla="*/ 16 w 123"/>
                <a:gd name="T79" fmla="*/ 1 h 109"/>
                <a:gd name="T80" fmla="*/ 19 w 123"/>
                <a:gd name="T81" fmla="*/ 0 h 109"/>
                <a:gd name="T82" fmla="*/ 26 w 123"/>
                <a:gd name="T83" fmla="*/ 1 h 109"/>
                <a:gd name="T84" fmla="*/ 32 w 123"/>
                <a:gd name="T85" fmla="*/ 3 h 109"/>
                <a:gd name="T86" fmla="*/ 39 w 123"/>
                <a:gd name="T87" fmla="*/ 5 h 109"/>
                <a:gd name="T88" fmla="*/ 44 w 123"/>
                <a:gd name="T89" fmla="*/ 8 h 109"/>
                <a:gd name="T90" fmla="*/ 50 w 123"/>
                <a:gd name="T91" fmla="*/ 12 h 109"/>
                <a:gd name="T92" fmla="*/ 54 w 123"/>
                <a:gd name="T93" fmla="*/ 17 h 109"/>
                <a:gd name="T94" fmla="*/ 58 w 123"/>
                <a:gd name="T95" fmla="*/ 22 h 109"/>
                <a:gd name="T96" fmla="*/ 61 w 123"/>
                <a:gd name="T97" fmla="*/ 28 h 1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23"/>
                <a:gd name="T148" fmla="*/ 0 h 109"/>
                <a:gd name="T149" fmla="*/ 123 w 123"/>
                <a:gd name="T150" fmla="*/ 109 h 10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23" h="109">
                  <a:moveTo>
                    <a:pt x="122" y="56"/>
                  </a:moveTo>
                  <a:lnTo>
                    <a:pt x="123" y="67"/>
                  </a:lnTo>
                  <a:lnTo>
                    <a:pt x="123" y="77"/>
                  </a:lnTo>
                  <a:lnTo>
                    <a:pt x="120" y="86"/>
                  </a:lnTo>
                  <a:lnTo>
                    <a:pt x="115" y="96"/>
                  </a:lnTo>
                  <a:lnTo>
                    <a:pt x="110" y="99"/>
                  </a:lnTo>
                  <a:lnTo>
                    <a:pt x="104" y="102"/>
                  </a:lnTo>
                  <a:lnTo>
                    <a:pt x="99" y="106"/>
                  </a:lnTo>
                  <a:lnTo>
                    <a:pt x="93" y="108"/>
                  </a:lnTo>
                  <a:lnTo>
                    <a:pt x="88" y="108"/>
                  </a:lnTo>
                  <a:lnTo>
                    <a:pt x="81" y="109"/>
                  </a:lnTo>
                  <a:lnTo>
                    <a:pt x="76" y="109"/>
                  </a:lnTo>
                  <a:lnTo>
                    <a:pt x="72" y="108"/>
                  </a:lnTo>
                  <a:lnTo>
                    <a:pt x="65" y="107"/>
                  </a:lnTo>
                  <a:lnTo>
                    <a:pt x="59" y="106"/>
                  </a:lnTo>
                  <a:lnTo>
                    <a:pt x="54" y="102"/>
                  </a:lnTo>
                  <a:lnTo>
                    <a:pt x="48" y="99"/>
                  </a:lnTo>
                  <a:lnTo>
                    <a:pt x="46" y="101"/>
                  </a:lnTo>
                  <a:lnTo>
                    <a:pt x="44" y="98"/>
                  </a:lnTo>
                  <a:lnTo>
                    <a:pt x="41" y="96"/>
                  </a:lnTo>
                  <a:lnTo>
                    <a:pt x="36" y="94"/>
                  </a:lnTo>
                  <a:lnTo>
                    <a:pt x="33" y="93"/>
                  </a:lnTo>
                  <a:lnTo>
                    <a:pt x="24" y="86"/>
                  </a:lnTo>
                  <a:lnTo>
                    <a:pt x="23" y="87"/>
                  </a:lnTo>
                  <a:lnTo>
                    <a:pt x="20" y="82"/>
                  </a:lnTo>
                  <a:lnTo>
                    <a:pt x="14" y="75"/>
                  </a:lnTo>
                  <a:lnTo>
                    <a:pt x="9" y="67"/>
                  </a:lnTo>
                  <a:lnTo>
                    <a:pt x="4" y="58"/>
                  </a:lnTo>
                  <a:lnTo>
                    <a:pt x="2" y="52"/>
                  </a:lnTo>
                  <a:lnTo>
                    <a:pt x="1" y="45"/>
                  </a:lnTo>
                  <a:lnTo>
                    <a:pt x="0" y="37"/>
                  </a:lnTo>
                  <a:lnTo>
                    <a:pt x="0" y="29"/>
                  </a:lnTo>
                  <a:lnTo>
                    <a:pt x="3" y="23"/>
                  </a:lnTo>
                  <a:lnTo>
                    <a:pt x="6" y="18"/>
                  </a:lnTo>
                  <a:lnTo>
                    <a:pt x="10" y="14"/>
                  </a:lnTo>
                  <a:lnTo>
                    <a:pt x="16" y="9"/>
                  </a:lnTo>
                  <a:lnTo>
                    <a:pt x="20" y="6"/>
                  </a:lnTo>
                  <a:lnTo>
                    <a:pt x="26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52" y="2"/>
                  </a:lnTo>
                  <a:lnTo>
                    <a:pt x="65" y="6"/>
                  </a:lnTo>
                  <a:lnTo>
                    <a:pt x="78" y="10"/>
                  </a:lnTo>
                  <a:lnTo>
                    <a:pt x="89" y="16"/>
                  </a:lnTo>
                  <a:lnTo>
                    <a:pt x="100" y="24"/>
                  </a:lnTo>
                  <a:lnTo>
                    <a:pt x="109" y="33"/>
                  </a:lnTo>
                  <a:lnTo>
                    <a:pt x="116" y="44"/>
                  </a:lnTo>
                  <a:lnTo>
                    <a:pt x="122" y="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0" name="Freeform 69"/>
            <p:cNvSpPr>
              <a:spLocks/>
            </p:cNvSpPr>
            <p:nvPr/>
          </p:nvSpPr>
          <p:spPr bwMode="auto">
            <a:xfrm>
              <a:off x="5012" y="847"/>
              <a:ext cx="170" cy="366"/>
            </a:xfrm>
            <a:custGeom>
              <a:avLst/>
              <a:gdLst>
                <a:gd name="T0" fmla="*/ 156 w 338"/>
                <a:gd name="T1" fmla="*/ 185 h 733"/>
                <a:gd name="T2" fmla="*/ 114 w 338"/>
                <a:gd name="T3" fmla="*/ 238 h 733"/>
                <a:gd name="T4" fmla="*/ 30 w 338"/>
                <a:gd name="T5" fmla="*/ 333 h 733"/>
                <a:gd name="T6" fmla="*/ 0 w 338"/>
                <a:gd name="T7" fmla="*/ 366 h 733"/>
                <a:gd name="T8" fmla="*/ 2 w 338"/>
                <a:gd name="T9" fmla="*/ 319 h 733"/>
                <a:gd name="T10" fmla="*/ 4 w 338"/>
                <a:gd name="T11" fmla="*/ 273 h 733"/>
                <a:gd name="T12" fmla="*/ 6 w 338"/>
                <a:gd name="T13" fmla="*/ 227 h 733"/>
                <a:gd name="T14" fmla="*/ 8 w 338"/>
                <a:gd name="T15" fmla="*/ 180 h 733"/>
                <a:gd name="T16" fmla="*/ 12 w 338"/>
                <a:gd name="T17" fmla="*/ 176 h 733"/>
                <a:gd name="T18" fmla="*/ 15 w 338"/>
                <a:gd name="T19" fmla="*/ 173 h 733"/>
                <a:gd name="T20" fmla="*/ 17 w 338"/>
                <a:gd name="T21" fmla="*/ 169 h 733"/>
                <a:gd name="T22" fmla="*/ 21 w 338"/>
                <a:gd name="T23" fmla="*/ 166 h 733"/>
                <a:gd name="T24" fmla="*/ 21 w 338"/>
                <a:gd name="T25" fmla="*/ 165 h 733"/>
                <a:gd name="T26" fmla="*/ 31 w 338"/>
                <a:gd name="T27" fmla="*/ 154 h 733"/>
                <a:gd name="T28" fmla="*/ 41 w 338"/>
                <a:gd name="T29" fmla="*/ 144 h 733"/>
                <a:gd name="T30" fmla="*/ 51 w 338"/>
                <a:gd name="T31" fmla="*/ 133 h 733"/>
                <a:gd name="T32" fmla="*/ 60 w 338"/>
                <a:gd name="T33" fmla="*/ 123 h 733"/>
                <a:gd name="T34" fmla="*/ 69 w 338"/>
                <a:gd name="T35" fmla="*/ 113 h 733"/>
                <a:gd name="T36" fmla="*/ 78 w 338"/>
                <a:gd name="T37" fmla="*/ 103 h 733"/>
                <a:gd name="T38" fmla="*/ 88 w 338"/>
                <a:gd name="T39" fmla="*/ 93 h 733"/>
                <a:gd name="T40" fmla="*/ 97 w 338"/>
                <a:gd name="T41" fmla="*/ 83 h 733"/>
                <a:gd name="T42" fmla="*/ 106 w 338"/>
                <a:gd name="T43" fmla="*/ 73 h 733"/>
                <a:gd name="T44" fmla="*/ 115 w 338"/>
                <a:gd name="T45" fmla="*/ 63 h 733"/>
                <a:gd name="T46" fmla="*/ 124 w 338"/>
                <a:gd name="T47" fmla="*/ 52 h 733"/>
                <a:gd name="T48" fmla="*/ 134 w 338"/>
                <a:gd name="T49" fmla="*/ 42 h 733"/>
                <a:gd name="T50" fmla="*/ 142 w 338"/>
                <a:gd name="T51" fmla="*/ 31 h 733"/>
                <a:gd name="T52" fmla="*/ 152 w 338"/>
                <a:gd name="T53" fmla="*/ 21 h 733"/>
                <a:gd name="T54" fmla="*/ 161 w 338"/>
                <a:gd name="T55" fmla="*/ 11 h 733"/>
                <a:gd name="T56" fmla="*/ 170 w 338"/>
                <a:gd name="T57" fmla="*/ 0 h 733"/>
                <a:gd name="T58" fmla="*/ 168 w 338"/>
                <a:gd name="T59" fmla="*/ 46 h 733"/>
                <a:gd name="T60" fmla="*/ 165 w 338"/>
                <a:gd name="T61" fmla="*/ 93 h 733"/>
                <a:gd name="T62" fmla="*/ 161 w 338"/>
                <a:gd name="T63" fmla="*/ 140 h 733"/>
                <a:gd name="T64" fmla="*/ 156 w 338"/>
                <a:gd name="T65" fmla="*/ 185 h 73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38"/>
                <a:gd name="T100" fmla="*/ 0 h 733"/>
                <a:gd name="T101" fmla="*/ 338 w 338"/>
                <a:gd name="T102" fmla="*/ 733 h 73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38" h="733">
                  <a:moveTo>
                    <a:pt x="310" y="370"/>
                  </a:moveTo>
                  <a:lnTo>
                    <a:pt x="226" y="476"/>
                  </a:lnTo>
                  <a:lnTo>
                    <a:pt x="59" y="667"/>
                  </a:lnTo>
                  <a:lnTo>
                    <a:pt x="0" y="733"/>
                  </a:lnTo>
                  <a:lnTo>
                    <a:pt x="3" y="639"/>
                  </a:lnTo>
                  <a:lnTo>
                    <a:pt x="8" y="546"/>
                  </a:lnTo>
                  <a:lnTo>
                    <a:pt x="12" y="454"/>
                  </a:lnTo>
                  <a:lnTo>
                    <a:pt x="16" y="361"/>
                  </a:lnTo>
                  <a:lnTo>
                    <a:pt x="23" y="353"/>
                  </a:lnTo>
                  <a:lnTo>
                    <a:pt x="29" y="346"/>
                  </a:lnTo>
                  <a:lnTo>
                    <a:pt x="34" y="339"/>
                  </a:lnTo>
                  <a:lnTo>
                    <a:pt x="42" y="333"/>
                  </a:lnTo>
                  <a:lnTo>
                    <a:pt x="42" y="330"/>
                  </a:lnTo>
                  <a:lnTo>
                    <a:pt x="62" y="309"/>
                  </a:lnTo>
                  <a:lnTo>
                    <a:pt x="82" y="288"/>
                  </a:lnTo>
                  <a:lnTo>
                    <a:pt x="101" y="267"/>
                  </a:lnTo>
                  <a:lnTo>
                    <a:pt x="120" y="247"/>
                  </a:lnTo>
                  <a:lnTo>
                    <a:pt x="138" y="227"/>
                  </a:lnTo>
                  <a:lnTo>
                    <a:pt x="156" y="206"/>
                  </a:lnTo>
                  <a:lnTo>
                    <a:pt x="175" y="187"/>
                  </a:lnTo>
                  <a:lnTo>
                    <a:pt x="193" y="166"/>
                  </a:lnTo>
                  <a:lnTo>
                    <a:pt x="211" y="146"/>
                  </a:lnTo>
                  <a:lnTo>
                    <a:pt x="229" y="126"/>
                  </a:lnTo>
                  <a:lnTo>
                    <a:pt x="247" y="105"/>
                  </a:lnTo>
                  <a:lnTo>
                    <a:pt x="266" y="84"/>
                  </a:lnTo>
                  <a:lnTo>
                    <a:pt x="283" y="63"/>
                  </a:lnTo>
                  <a:lnTo>
                    <a:pt x="302" y="43"/>
                  </a:lnTo>
                  <a:lnTo>
                    <a:pt x="320" y="22"/>
                  </a:lnTo>
                  <a:lnTo>
                    <a:pt x="338" y="0"/>
                  </a:lnTo>
                  <a:lnTo>
                    <a:pt x="335" y="93"/>
                  </a:lnTo>
                  <a:lnTo>
                    <a:pt x="329" y="187"/>
                  </a:lnTo>
                  <a:lnTo>
                    <a:pt x="321" y="280"/>
                  </a:lnTo>
                  <a:lnTo>
                    <a:pt x="310" y="370"/>
                  </a:lnTo>
                  <a:close/>
                </a:path>
              </a:pathLst>
            </a:custGeom>
            <a:solidFill>
              <a:srgbClr val="7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1" name="Freeform 70"/>
            <p:cNvSpPr>
              <a:spLocks/>
            </p:cNvSpPr>
            <p:nvPr/>
          </p:nvSpPr>
          <p:spPr bwMode="auto">
            <a:xfrm>
              <a:off x="5006" y="855"/>
              <a:ext cx="61" cy="56"/>
            </a:xfrm>
            <a:custGeom>
              <a:avLst/>
              <a:gdLst>
                <a:gd name="T0" fmla="*/ 27 w 121"/>
                <a:gd name="T1" fmla="*/ 1 h 112"/>
                <a:gd name="T2" fmla="*/ 33 w 121"/>
                <a:gd name="T3" fmla="*/ 3 h 112"/>
                <a:gd name="T4" fmla="*/ 38 w 121"/>
                <a:gd name="T5" fmla="*/ 6 h 112"/>
                <a:gd name="T6" fmla="*/ 44 w 121"/>
                <a:gd name="T7" fmla="*/ 9 h 112"/>
                <a:gd name="T8" fmla="*/ 49 w 121"/>
                <a:gd name="T9" fmla="*/ 12 h 112"/>
                <a:gd name="T10" fmla="*/ 53 w 121"/>
                <a:gd name="T11" fmla="*/ 17 h 112"/>
                <a:gd name="T12" fmla="*/ 57 w 121"/>
                <a:gd name="T13" fmla="*/ 22 h 112"/>
                <a:gd name="T14" fmla="*/ 60 w 121"/>
                <a:gd name="T15" fmla="*/ 28 h 112"/>
                <a:gd name="T16" fmla="*/ 61 w 121"/>
                <a:gd name="T17" fmla="*/ 34 h 112"/>
                <a:gd name="T18" fmla="*/ 61 w 121"/>
                <a:gd name="T19" fmla="*/ 40 h 112"/>
                <a:gd name="T20" fmla="*/ 59 w 121"/>
                <a:gd name="T21" fmla="*/ 44 h 112"/>
                <a:gd name="T22" fmla="*/ 57 w 121"/>
                <a:gd name="T23" fmla="*/ 48 h 112"/>
                <a:gd name="T24" fmla="*/ 54 w 121"/>
                <a:gd name="T25" fmla="*/ 52 h 112"/>
                <a:gd name="T26" fmla="*/ 49 w 121"/>
                <a:gd name="T27" fmla="*/ 54 h 112"/>
                <a:gd name="T28" fmla="*/ 44 w 121"/>
                <a:gd name="T29" fmla="*/ 56 h 112"/>
                <a:gd name="T30" fmla="*/ 39 w 121"/>
                <a:gd name="T31" fmla="*/ 56 h 112"/>
                <a:gd name="T32" fmla="*/ 34 w 121"/>
                <a:gd name="T33" fmla="*/ 56 h 112"/>
                <a:gd name="T34" fmla="*/ 29 w 121"/>
                <a:gd name="T35" fmla="*/ 55 h 112"/>
                <a:gd name="T36" fmla="*/ 25 w 121"/>
                <a:gd name="T37" fmla="*/ 52 h 112"/>
                <a:gd name="T38" fmla="*/ 19 w 121"/>
                <a:gd name="T39" fmla="*/ 50 h 112"/>
                <a:gd name="T40" fmla="*/ 15 w 121"/>
                <a:gd name="T41" fmla="*/ 46 h 112"/>
                <a:gd name="T42" fmla="*/ 13 w 121"/>
                <a:gd name="T43" fmla="*/ 45 h 112"/>
                <a:gd name="T44" fmla="*/ 11 w 121"/>
                <a:gd name="T45" fmla="*/ 43 h 112"/>
                <a:gd name="T46" fmla="*/ 10 w 121"/>
                <a:gd name="T47" fmla="*/ 41 h 112"/>
                <a:gd name="T48" fmla="*/ 7 w 121"/>
                <a:gd name="T49" fmla="*/ 40 h 112"/>
                <a:gd name="T50" fmla="*/ 4 w 121"/>
                <a:gd name="T51" fmla="*/ 33 h 112"/>
                <a:gd name="T52" fmla="*/ 1 w 121"/>
                <a:gd name="T53" fmla="*/ 27 h 112"/>
                <a:gd name="T54" fmla="*/ 0 w 121"/>
                <a:gd name="T55" fmla="*/ 20 h 112"/>
                <a:gd name="T56" fmla="*/ 1 w 121"/>
                <a:gd name="T57" fmla="*/ 13 h 112"/>
                <a:gd name="T58" fmla="*/ 3 w 121"/>
                <a:gd name="T59" fmla="*/ 10 h 112"/>
                <a:gd name="T60" fmla="*/ 4 w 121"/>
                <a:gd name="T61" fmla="*/ 7 h 112"/>
                <a:gd name="T62" fmla="*/ 7 w 121"/>
                <a:gd name="T63" fmla="*/ 6 h 112"/>
                <a:gd name="T64" fmla="*/ 9 w 121"/>
                <a:gd name="T65" fmla="*/ 4 h 112"/>
                <a:gd name="T66" fmla="*/ 11 w 121"/>
                <a:gd name="T67" fmla="*/ 3 h 112"/>
                <a:gd name="T68" fmla="*/ 14 w 121"/>
                <a:gd name="T69" fmla="*/ 2 h 112"/>
                <a:gd name="T70" fmla="*/ 16 w 121"/>
                <a:gd name="T71" fmla="*/ 1 h 112"/>
                <a:gd name="T72" fmla="*/ 19 w 121"/>
                <a:gd name="T73" fmla="*/ 0 h 112"/>
                <a:gd name="T74" fmla="*/ 21 w 121"/>
                <a:gd name="T75" fmla="*/ 2 h 112"/>
                <a:gd name="T76" fmla="*/ 23 w 121"/>
                <a:gd name="T77" fmla="*/ 2 h 112"/>
                <a:gd name="T78" fmla="*/ 25 w 121"/>
                <a:gd name="T79" fmla="*/ 2 h 112"/>
                <a:gd name="T80" fmla="*/ 27 w 121"/>
                <a:gd name="T81" fmla="*/ 1 h 1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1"/>
                <a:gd name="T124" fmla="*/ 0 h 112"/>
                <a:gd name="T125" fmla="*/ 121 w 121"/>
                <a:gd name="T126" fmla="*/ 112 h 11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1" h="112">
                  <a:moveTo>
                    <a:pt x="53" y="1"/>
                  </a:moveTo>
                  <a:lnTo>
                    <a:pt x="65" y="5"/>
                  </a:lnTo>
                  <a:lnTo>
                    <a:pt x="75" y="11"/>
                  </a:lnTo>
                  <a:lnTo>
                    <a:pt x="87" y="18"/>
                  </a:lnTo>
                  <a:lnTo>
                    <a:pt x="97" y="24"/>
                  </a:lnTo>
                  <a:lnTo>
                    <a:pt x="106" y="34"/>
                  </a:lnTo>
                  <a:lnTo>
                    <a:pt x="113" y="44"/>
                  </a:lnTo>
                  <a:lnTo>
                    <a:pt x="119" y="56"/>
                  </a:lnTo>
                  <a:lnTo>
                    <a:pt x="121" y="68"/>
                  </a:lnTo>
                  <a:lnTo>
                    <a:pt x="121" y="79"/>
                  </a:lnTo>
                  <a:lnTo>
                    <a:pt x="118" y="87"/>
                  </a:lnTo>
                  <a:lnTo>
                    <a:pt x="113" y="96"/>
                  </a:lnTo>
                  <a:lnTo>
                    <a:pt x="107" y="103"/>
                  </a:lnTo>
                  <a:lnTo>
                    <a:pt x="98" y="107"/>
                  </a:lnTo>
                  <a:lnTo>
                    <a:pt x="88" y="111"/>
                  </a:lnTo>
                  <a:lnTo>
                    <a:pt x="78" y="112"/>
                  </a:lnTo>
                  <a:lnTo>
                    <a:pt x="68" y="111"/>
                  </a:lnTo>
                  <a:lnTo>
                    <a:pt x="58" y="109"/>
                  </a:lnTo>
                  <a:lnTo>
                    <a:pt x="49" y="104"/>
                  </a:lnTo>
                  <a:lnTo>
                    <a:pt x="38" y="99"/>
                  </a:lnTo>
                  <a:lnTo>
                    <a:pt x="29" y="92"/>
                  </a:lnTo>
                  <a:lnTo>
                    <a:pt x="25" y="90"/>
                  </a:lnTo>
                  <a:lnTo>
                    <a:pt x="22" y="85"/>
                  </a:lnTo>
                  <a:lnTo>
                    <a:pt x="19" y="81"/>
                  </a:lnTo>
                  <a:lnTo>
                    <a:pt x="14" y="79"/>
                  </a:lnTo>
                  <a:lnTo>
                    <a:pt x="7" y="66"/>
                  </a:lnTo>
                  <a:lnTo>
                    <a:pt x="2" y="53"/>
                  </a:lnTo>
                  <a:lnTo>
                    <a:pt x="0" y="39"/>
                  </a:lnTo>
                  <a:lnTo>
                    <a:pt x="2" y="26"/>
                  </a:lnTo>
                  <a:lnTo>
                    <a:pt x="5" y="20"/>
                  </a:lnTo>
                  <a:lnTo>
                    <a:pt x="8" y="15"/>
                  </a:lnTo>
                  <a:lnTo>
                    <a:pt x="13" y="12"/>
                  </a:lnTo>
                  <a:lnTo>
                    <a:pt x="17" y="8"/>
                  </a:lnTo>
                  <a:lnTo>
                    <a:pt x="22" y="5"/>
                  </a:lnTo>
                  <a:lnTo>
                    <a:pt x="27" y="3"/>
                  </a:lnTo>
                  <a:lnTo>
                    <a:pt x="32" y="1"/>
                  </a:lnTo>
                  <a:lnTo>
                    <a:pt x="38" y="0"/>
                  </a:lnTo>
                  <a:lnTo>
                    <a:pt x="42" y="3"/>
                  </a:lnTo>
                  <a:lnTo>
                    <a:pt x="46" y="3"/>
                  </a:lnTo>
                  <a:lnTo>
                    <a:pt x="50" y="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2" name="Freeform 71"/>
            <p:cNvSpPr>
              <a:spLocks/>
            </p:cNvSpPr>
            <p:nvPr/>
          </p:nvSpPr>
          <p:spPr bwMode="auto">
            <a:xfrm>
              <a:off x="4769" y="875"/>
              <a:ext cx="245" cy="337"/>
            </a:xfrm>
            <a:custGeom>
              <a:avLst/>
              <a:gdLst>
                <a:gd name="T0" fmla="*/ 5 w 489"/>
                <a:gd name="T1" fmla="*/ 1 h 675"/>
                <a:gd name="T2" fmla="*/ 6 w 489"/>
                <a:gd name="T3" fmla="*/ 2 h 675"/>
                <a:gd name="T4" fmla="*/ 8 w 489"/>
                <a:gd name="T5" fmla="*/ 3 h 675"/>
                <a:gd name="T6" fmla="*/ 9 w 489"/>
                <a:gd name="T7" fmla="*/ 4 h 675"/>
                <a:gd name="T8" fmla="*/ 12 w 489"/>
                <a:gd name="T9" fmla="*/ 5 h 675"/>
                <a:gd name="T10" fmla="*/ 27 w 489"/>
                <a:gd name="T11" fmla="*/ 13 h 675"/>
                <a:gd name="T12" fmla="*/ 42 w 489"/>
                <a:gd name="T13" fmla="*/ 21 h 675"/>
                <a:gd name="T14" fmla="*/ 56 w 489"/>
                <a:gd name="T15" fmla="*/ 30 h 675"/>
                <a:gd name="T16" fmla="*/ 71 w 489"/>
                <a:gd name="T17" fmla="*/ 39 h 675"/>
                <a:gd name="T18" fmla="*/ 85 w 489"/>
                <a:gd name="T19" fmla="*/ 48 h 675"/>
                <a:gd name="T20" fmla="*/ 100 w 489"/>
                <a:gd name="T21" fmla="*/ 57 h 675"/>
                <a:gd name="T22" fmla="*/ 115 w 489"/>
                <a:gd name="T23" fmla="*/ 66 h 675"/>
                <a:gd name="T24" fmla="*/ 130 w 489"/>
                <a:gd name="T25" fmla="*/ 75 h 675"/>
                <a:gd name="T26" fmla="*/ 144 w 489"/>
                <a:gd name="T27" fmla="*/ 85 h 675"/>
                <a:gd name="T28" fmla="*/ 158 w 489"/>
                <a:gd name="T29" fmla="*/ 94 h 675"/>
                <a:gd name="T30" fmla="*/ 173 w 489"/>
                <a:gd name="T31" fmla="*/ 103 h 675"/>
                <a:gd name="T32" fmla="*/ 187 w 489"/>
                <a:gd name="T33" fmla="*/ 113 h 675"/>
                <a:gd name="T34" fmla="*/ 202 w 489"/>
                <a:gd name="T35" fmla="*/ 122 h 675"/>
                <a:gd name="T36" fmla="*/ 216 w 489"/>
                <a:gd name="T37" fmla="*/ 132 h 675"/>
                <a:gd name="T38" fmla="*/ 230 w 489"/>
                <a:gd name="T39" fmla="*/ 141 h 675"/>
                <a:gd name="T40" fmla="*/ 245 w 489"/>
                <a:gd name="T41" fmla="*/ 151 h 675"/>
                <a:gd name="T42" fmla="*/ 244 w 489"/>
                <a:gd name="T43" fmla="*/ 197 h 675"/>
                <a:gd name="T44" fmla="*/ 242 w 489"/>
                <a:gd name="T45" fmla="*/ 244 h 675"/>
                <a:gd name="T46" fmla="*/ 240 w 489"/>
                <a:gd name="T47" fmla="*/ 291 h 675"/>
                <a:gd name="T48" fmla="*/ 237 w 489"/>
                <a:gd name="T49" fmla="*/ 337 h 675"/>
                <a:gd name="T50" fmla="*/ 225 w 489"/>
                <a:gd name="T51" fmla="*/ 332 h 675"/>
                <a:gd name="T52" fmla="*/ 213 w 489"/>
                <a:gd name="T53" fmla="*/ 327 h 675"/>
                <a:gd name="T54" fmla="*/ 202 w 489"/>
                <a:gd name="T55" fmla="*/ 321 h 675"/>
                <a:gd name="T56" fmla="*/ 190 w 489"/>
                <a:gd name="T57" fmla="*/ 315 h 675"/>
                <a:gd name="T58" fmla="*/ 179 w 489"/>
                <a:gd name="T59" fmla="*/ 309 h 675"/>
                <a:gd name="T60" fmla="*/ 168 w 489"/>
                <a:gd name="T61" fmla="*/ 303 h 675"/>
                <a:gd name="T62" fmla="*/ 157 w 489"/>
                <a:gd name="T63" fmla="*/ 297 h 675"/>
                <a:gd name="T64" fmla="*/ 145 w 489"/>
                <a:gd name="T65" fmla="*/ 290 h 675"/>
                <a:gd name="T66" fmla="*/ 138 w 489"/>
                <a:gd name="T67" fmla="*/ 286 h 675"/>
                <a:gd name="T68" fmla="*/ 131 w 489"/>
                <a:gd name="T69" fmla="*/ 281 h 675"/>
                <a:gd name="T70" fmla="*/ 124 w 489"/>
                <a:gd name="T71" fmla="*/ 276 h 675"/>
                <a:gd name="T72" fmla="*/ 116 w 489"/>
                <a:gd name="T73" fmla="*/ 272 h 675"/>
                <a:gd name="T74" fmla="*/ 109 w 489"/>
                <a:gd name="T75" fmla="*/ 267 h 675"/>
                <a:gd name="T76" fmla="*/ 103 w 489"/>
                <a:gd name="T77" fmla="*/ 263 h 675"/>
                <a:gd name="T78" fmla="*/ 96 w 489"/>
                <a:gd name="T79" fmla="*/ 259 h 675"/>
                <a:gd name="T80" fmla="*/ 89 w 489"/>
                <a:gd name="T81" fmla="*/ 254 h 675"/>
                <a:gd name="T82" fmla="*/ 82 w 489"/>
                <a:gd name="T83" fmla="*/ 249 h 675"/>
                <a:gd name="T84" fmla="*/ 75 w 489"/>
                <a:gd name="T85" fmla="*/ 245 h 675"/>
                <a:gd name="T86" fmla="*/ 68 w 489"/>
                <a:gd name="T87" fmla="*/ 240 h 675"/>
                <a:gd name="T88" fmla="*/ 61 w 489"/>
                <a:gd name="T89" fmla="*/ 235 h 675"/>
                <a:gd name="T90" fmla="*/ 54 w 489"/>
                <a:gd name="T91" fmla="*/ 230 h 675"/>
                <a:gd name="T92" fmla="*/ 47 w 489"/>
                <a:gd name="T93" fmla="*/ 225 h 675"/>
                <a:gd name="T94" fmla="*/ 41 w 489"/>
                <a:gd name="T95" fmla="*/ 220 h 675"/>
                <a:gd name="T96" fmla="*/ 34 w 489"/>
                <a:gd name="T97" fmla="*/ 215 h 675"/>
                <a:gd name="T98" fmla="*/ 31 w 489"/>
                <a:gd name="T99" fmla="*/ 200 h 675"/>
                <a:gd name="T100" fmla="*/ 29 w 489"/>
                <a:gd name="T101" fmla="*/ 185 h 675"/>
                <a:gd name="T102" fmla="*/ 27 w 489"/>
                <a:gd name="T103" fmla="*/ 170 h 675"/>
                <a:gd name="T104" fmla="*/ 25 w 489"/>
                <a:gd name="T105" fmla="*/ 155 h 675"/>
                <a:gd name="T106" fmla="*/ 4 w 489"/>
                <a:gd name="T107" fmla="*/ 25 h 675"/>
                <a:gd name="T108" fmla="*/ 3 w 489"/>
                <a:gd name="T109" fmla="*/ 18 h 675"/>
                <a:gd name="T110" fmla="*/ 2 w 489"/>
                <a:gd name="T111" fmla="*/ 12 h 675"/>
                <a:gd name="T112" fmla="*/ 1 w 489"/>
                <a:gd name="T113" fmla="*/ 6 h 675"/>
                <a:gd name="T114" fmla="*/ 0 w 489"/>
                <a:gd name="T115" fmla="*/ 0 h 675"/>
                <a:gd name="T116" fmla="*/ 2 w 489"/>
                <a:gd name="T117" fmla="*/ 0 h 675"/>
                <a:gd name="T118" fmla="*/ 2 w 489"/>
                <a:gd name="T119" fmla="*/ 1 h 675"/>
                <a:gd name="T120" fmla="*/ 3 w 489"/>
                <a:gd name="T121" fmla="*/ 1 h 675"/>
                <a:gd name="T122" fmla="*/ 5 w 489"/>
                <a:gd name="T123" fmla="*/ 1 h 6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89"/>
                <a:gd name="T187" fmla="*/ 0 h 675"/>
                <a:gd name="T188" fmla="*/ 489 w 489"/>
                <a:gd name="T189" fmla="*/ 675 h 67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89" h="675">
                  <a:moveTo>
                    <a:pt x="9" y="3"/>
                  </a:moveTo>
                  <a:lnTo>
                    <a:pt x="12" y="4"/>
                  </a:lnTo>
                  <a:lnTo>
                    <a:pt x="16" y="6"/>
                  </a:lnTo>
                  <a:lnTo>
                    <a:pt x="18" y="8"/>
                  </a:lnTo>
                  <a:lnTo>
                    <a:pt x="23" y="10"/>
                  </a:lnTo>
                  <a:lnTo>
                    <a:pt x="53" y="27"/>
                  </a:lnTo>
                  <a:lnTo>
                    <a:pt x="83" y="43"/>
                  </a:lnTo>
                  <a:lnTo>
                    <a:pt x="111" y="60"/>
                  </a:lnTo>
                  <a:lnTo>
                    <a:pt x="141" y="79"/>
                  </a:lnTo>
                  <a:lnTo>
                    <a:pt x="170" y="96"/>
                  </a:lnTo>
                  <a:lnTo>
                    <a:pt x="200" y="114"/>
                  </a:lnTo>
                  <a:lnTo>
                    <a:pt x="229" y="133"/>
                  </a:lnTo>
                  <a:lnTo>
                    <a:pt x="259" y="150"/>
                  </a:lnTo>
                  <a:lnTo>
                    <a:pt x="288" y="170"/>
                  </a:lnTo>
                  <a:lnTo>
                    <a:pt x="316" y="188"/>
                  </a:lnTo>
                  <a:lnTo>
                    <a:pt x="345" y="207"/>
                  </a:lnTo>
                  <a:lnTo>
                    <a:pt x="374" y="226"/>
                  </a:lnTo>
                  <a:lnTo>
                    <a:pt x="403" y="245"/>
                  </a:lnTo>
                  <a:lnTo>
                    <a:pt x="432" y="264"/>
                  </a:lnTo>
                  <a:lnTo>
                    <a:pt x="460" y="283"/>
                  </a:lnTo>
                  <a:lnTo>
                    <a:pt x="489" y="302"/>
                  </a:lnTo>
                  <a:lnTo>
                    <a:pt x="487" y="395"/>
                  </a:lnTo>
                  <a:lnTo>
                    <a:pt x="483" y="489"/>
                  </a:lnTo>
                  <a:lnTo>
                    <a:pt x="479" y="583"/>
                  </a:lnTo>
                  <a:lnTo>
                    <a:pt x="473" y="675"/>
                  </a:lnTo>
                  <a:lnTo>
                    <a:pt x="450" y="665"/>
                  </a:lnTo>
                  <a:lnTo>
                    <a:pt x="426" y="655"/>
                  </a:lnTo>
                  <a:lnTo>
                    <a:pt x="403" y="643"/>
                  </a:lnTo>
                  <a:lnTo>
                    <a:pt x="380" y="630"/>
                  </a:lnTo>
                  <a:lnTo>
                    <a:pt x="358" y="618"/>
                  </a:lnTo>
                  <a:lnTo>
                    <a:pt x="335" y="606"/>
                  </a:lnTo>
                  <a:lnTo>
                    <a:pt x="313" y="594"/>
                  </a:lnTo>
                  <a:lnTo>
                    <a:pt x="290" y="581"/>
                  </a:lnTo>
                  <a:lnTo>
                    <a:pt x="275" y="572"/>
                  </a:lnTo>
                  <a:lnTo>
                    <a:pt x="261" y="562"/>
                  </a:lnTo>
                  <a:lnTo>
                    <a:pt x="247" y="553"/>
                  </a:lnTo>
                  <a:lnTo>
                    <a:pt x="232" y="544"/>
                  </a:lnTo>
                  <a:lnTo>
                    <a:pt x="218" y="535"/>
                  </a:lnTo>
                  <a:lnTo>
                    <a:pt x="205" y="526"/>
                  </a:lnTo>
                  <a:lnTo>
                    <a:pt x="191" y="518"/>
                  </a:lnTo>
                  <a:lnTo>
                    <a:pt x="177" y="508"/>
                  </a:lnTo>
                  <a:lnTo>
                    <a:pt x="163" y="499"/>
                  </a:lnTo>
                  <a:lnTo>
                    <a:pt x="149" y="490"/>
                  </a:lnTo>
                  <a:lnTo>
                    <a:pt x="136" y="481"/>
                  </a:lnTo>
                  <a:lnTo>
                    <a:pt x="122" y="470"/>
                  </a:lnTo>
                  <a:lnTo>
                    <a:pt x="108" y="461"/>
                  </a:lnTo>
                  <a:lnTo>
                    <a:pt x="94" y="451"/>
                  </a:lnTo>
                  <a:lnTo>
                    <a:pt x="81" y="440"/>
                  </a:lnTo>
                  <a:lnTo>
                    <a:pt x="68" y="430"/>
                  </a:lnTo>
                  <a:lnTo>
                    <a:pt x="62" y="400"/>
                  </a:lnTo>
                  <a:lnTo>
                    <a:pt x="58" y="371"/>
                  </a:lnTo>
                  <a:lnTo>
                    <a:pt x="54" y="341"/>
                  </a:lnTo>
                  <a:lnTo>
                    <a:pt x="49" y="311"/>
                  </a:lnTo>
                  <a:lnTo>
                    <a:pt x="8" y="50"/>
                  </a:lnTo>
                  <a:lnTo>
                    <a:pt x="5" y="37"/>
                  </a:lnTo>
                  <a:lnTo>
                    <a:pt x="3" y="25"/>
                  </a:lnTo>
                  <a:lnTo>
                    <a:pt x="1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2"/>
                  </a:lnTo>
                  <a:lnTo>
                    <a:pt x="6" y="3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B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3" name="Freeform 72"/>
            <p:cNvSpPr>
              <a:spLocks/>
            </p:cNvSpPr>
            <p:nvPr/>
          </p:nvSpPr>
          <p:spPr bwMode="auto">
            <a:xfrm>
              <a:off x="4961" y="912"/>
              <a:ext cx="60" cy="55"/>
            </a:xfrm>
            <a:custGeom>
              <a:avLst/>
              <a:gdLst>
                <a:gd name="T0" fmla="*/ 35 w 121"/>
                <a:gd name="T1" fmla="*/ 4 h 111"/>
                <a:gd name="T2" fmla="*/ 36 w 121"/>
                <a:gd name="T3" fmla="*/ 3 h 111"/>
                <a:gd name="T4" fmla="*/ 37 w 121"/>
                <a:gd name="T5" fmla="*/ 4 h 111"/>
                <a:gd name="T6" fmla="*/ 39 w 121"/>
                <a:gd name="T7" fmla="*/ 5 h 111"/>
                <a:gd name="T8" fmla="*/ 42 w 121"/>
                <a:gd name="T9" fmla="*/ 6 h 111"/>
                <a:gd name="T10" fmla="*/ 44 w 121"/>
                <a:gd name="T11" fmla="*/ 7 h 111"/>
                <a:gd name="T12" fmla="*/ 48 w 121"/>
                <a:gd name="T13" fmla="*/ 11 h 111"/>
                <a:gd name="T14" fmla="*/ 51 w 121"/>
                <a:gd name="T15" fmla="*/ 14 h 111"/>
                <a:gd name="T16" fmla="*/ 54 w 121"/>
                <a:gd name="T17" fmla="*/ 18 h 111"/>
                <a:gd name="T18" fmla="*/ 57 w 121"/>
                <a:gd name="T19" fmla="*/ 23 h 111"/>
                <a:gd name="T20" fmla="*/ 59 w 121"/>
                <a:gd name="T21" fmla="*/ 28 h 111"/>
                <a:gd name="T22" fmla="*/ 60 w 121"/>
                <a:gd name="T23" fmla="*/ 33 h 111"/>
                <a:gd name="T24" fmla="*/ 60 w 121"/>
                <a:gd name="T25" fmla="*/ 38 h 111"/>
                <a:gd name="T26" fmla="*/ 59 w 121"/>
                <a:gd name="T27" fmla="*/ 43 h 111"/>
                <a:gd name="T28" fmla="*/ 56 w 121"/>
                <a:gd name="T29" fmla="*/ 47 h 111"/>
                <a:gd name="T30" fmla="*/ 52 w 121"/>
                <a:gd name="T31" fmla="*/ 50 h 111"/>
                <a:gd name="T32" fmla="*/ 48 w 121"/>
                <a:gd name="T33" fmla="*/ 54 h 111"/>
                <a:gd name="T34" fmla="*/ 43 w 121"/>
                <a:gd name="T35" fmla="*/ 55 h 111"/>
                <a:gd name="T36" fmla="*/ 38 w 121"/>
                <a:gd name="T37" fmla="*/ 55 h 111"/>
                <a:gd name="T38" fmla="*/ 35 w 121"/>
                <a:gd name="T39" fmla="*/ 55 h 111"/>
                <a:gd name="T40" fmla="*/ 31 w 121"/>
                <a:gd name="T41" fmla="*/ 55 h 111"/>
                <a:gd name="T42" fmla="*/ 27 w 121"/>
                <a:gd name="T43" fmla="*/ 54 h 111"/>
                <a:gd name="T44" fmla="*/ 24 w 121"/>
                <a:gd name="T45" fmla="*/ 52 h 111"/>
                <a:gd name="T46" fmla="*/ 21 w 121"/>
                <a:gd name="T47" fmla="*/ 50 h 111"/>
                <a:gd name="T48" fmla="*/ 18 w 121"/>
                <a:gd name="T49" fmla="*/ 48 h 111"/>
                <a:gd name="T50" fmla="*/ 15 w 121"/>
                <a:gd name="T51" fmla="*/ 46 h 111"/>
                <a:gd name="T52" fmla="*/ 12 w 121"/>
                <a:gd name="T53" fmla="*/ 44 h 111"/>
                <a:gd name="T54" fmla="*/ 9 w 121"/>
                <a:gd name="T55" fmla="*/ 42 h 111"/>
                <a:gd name="T56" fmla="*/ 7 w 121"/>
                <a:gd name="T57" fmla="*/ 39 h 111"/>
                <a:gd name="T58" fmla="*/ 4 w 121"/>
                <a:gd name="T59" fmla="*/ 37 h 111"/>
                <a:gd name="T60" fmla="*/ 3 w 121"/>
                <a:gd name="T61" fmla="*/ 31 h 111"/>
                <a:gd name="T62" fmla="*/ 1 w 121"/>
                <a:gd name="T63" fmla="*/ 26 h 111"/>
                <a:gd name="T64" fmla="*/ 0 w 121"/>
                <a:gd name="T65" fmla="*/ 20 h 111"/>
                <a:gd name="T66" fmla="*/ 0 w 121"/>
                <a:gd name="T67" fmla="*/ 15 h 111"/>
                <a:gd name="T68" fmla="*/ 0 w 121"/>
                <a:gd name="T69" fmla="*/ 14 h 111"/>
                <a:gd name="T70" fmla="*/ 1 w 121"/>
                <a:gd name="T71" fmla="*/ 11 h 111"/>
                <a:gd name="T72" fmla="*/ 2 w 121"/>
                <a:gd name="T73" fmla="*/ 10 h 111"/>
                <a:gd name="T74" fmla="*/ 3 w 121"/>
                <a:gd name="T75" fmla="*/ 7 h 111"/>
                <a:gd name="T76" fmla="*/ 7 w 121"/>
                <a:gd name="T77" fmla="*/ 4 h 111"/>
                <a:gd name="T78" fmla="*/ 10 w 121"/>
                <a:gd name="T79" fmla="*/ 2 h 111"/>
                <a:gd name="T80" fmla="*/ 14 w 121"/>
                <a:gd name="T81" fmla="*/ 0 h 111"/>
                <a:gd name="T82" fmla="*/ 18 w 121"/>
                <a:gd name="T83" fmla="*/ 0 h 111"/>
                <a:gd name="T84" fmla="*/ 23 w 121"/>
                <a:gd name="T85" fmla="*/ 0 h 111"/>
                <a:gd name="T86" fmla="*/ 27 w 121"/>
                <a:gd name="T87" fmla="*/ 0 h 111"/>
                <a:gd name="T88" fmla="*/ 31 w 121"/>
                <a:gd name="T89" fmla="*/ 2 h 111"/>
                <a:gd name="T90" fmla="*/ 35 w 121"/>
                <a:gd name="T91" fmla="*/ 4 h 11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1"/>
                <a:gd name="T139" fmla="*/ 0 h 111"/>
                <a:gd name="T140" fmla="*/ 121 w 121"/>
                <a:gd name="T141" fmla="*/ 111 h 11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1" h="111">
                  <a:moveTo>
                    <a:pt x="70" y="8"/>
                  </a:moveTo>
                  <a:lnTo>
                    <a:pt x="72" y="7"/>
                  </a:lnTo>
                  <a:lnTo>
                    <a:pt x="74" y="9"/>
                  </a:lnTo>
                  <a:lnTo>
                    <a:pt x="78" y="10"/>
                  </a:lnTo>
                  <a:lnTo>
                    <a:pt x="84" y="13"/>
                  </a:lnTo>
                  <a:lnTo>
                    <a:pt x="89" y="15"/>
                  </a:lnTo>
                  <a:lnTo>
                    <a:pt x="96" y="22"/>
                  </a:lnTo>
                  <a:lnTo>
                    <a:pt x="103" y="29"/>
                  </a:lnTo>
                  <a:lnTo>
                    <a:pt x="108" y="37"/>
                  </a:lnTo>
                  <a:lnTo>
                    <a:pt x="114" y="46"/>
                  </a:lnTo>
                  <a:lnTo>
                    <a:pt x="118" y="57"/>
                  </a:lnTo>
                  <a:lnTo>
                    <a:pt x="120" y="66"/>
                  </a:lnTo>
                  <a:lnTo>
                    <a:pt x="121" y="76"/>
                  </a:lnTo>
                  <a:lnTo>
                    <a:pt x="119" y="86"/>
                  </a:lnTo>
                  <a:lnTo>
                    <a:pt x="113" y="95"/>
                  </a:lnTo>
                  <a:lnTo>
                    <a:pt x="105" y="101"/>
                  </a:lnTo>
                  <a:lnTo>
                    <a:pt x="96" y="108"/>
                  </a:lnTo>
                  <a:lnTo>
                    <a:pt x="87" y="111"/>
                  </a:lnTo>
                  <a:lnTo>
                    <a:pt x="77" y="111"/>
                  </a:lnTo>
                  <a:lnTo>
                    <a:pt x="70" y="110"/>
                  </a:lnTo>
                  <a:lnTo>
                    <a:pt x="62" y="110"/>
                  </a:lnTo>
                  <a:lnTo>
                    <a:pt x="54" y="108"/>
                  </a:lnTo>
                  <a:lnTo>
                    <a:pt x="49" y="105"/>
                  </a:lnTo>
                  <a:lnTo>
                    <a:pt x="43" y="101"/>
                  </a:lnTo>
                  <a:lnTo>
                    <a:pt x="37" y="97"/>
                  </a:lnTo>
                  <a:lnTo>
                    <a:pt x="30" y="92"/>
                  </a:lnTo>
                  <a:lnTo>
                    <a:pt x="24" y="89"/>
                  </a:lnTo>
                  <a:lnTo>
                    <a:pt x="19" y="84"/>
                  </a:lnTo>
                  <a:lnTo>
                    <a:pt x="14" y="78"/>
                  </a:lnTo>
                  <a:lnTo>
                    <a:pt x="9" y="74"/>
                  </a:lnTo>
                  <a:lnTo>
                    <a:pt x="6" y="63"/>
                  </a:lnTo>
                  <a:lnTo>
                    <a:pt x="2" y="52"/>
                  </a:lnTo>
                  <a:lnTo>
                    <a:pt x="0" y="40"/>
                  </a:lnTo>
                  <a:lnTo>
                    <a:pt x="1" y="31"/>
                  </a:lnTo>
                  <a:lnTo>
                    <a:pt x="1" y="28"/>
                  </a:lnTo>
                  <a:lnTo>
                    <a:pt x="2" y="23"/>
                  </a:lnTo>
                  <a:lnTo>
                    <a:pt x="5" y="20"/>
                  </a:lnTo>
                  <a:lnTo>
                    <a:pt x="7" y="15"/>
                  </a:lnTo>
                  <a:lnTo>
                    <a:pt x="14" y="9"/>
                  </a:lnTo>
                  <a:lnTo>
                    <a:pt x="21" y="5"/>
                  </a:lnTo>
                  <a:lnTo>
                    <a:pt x="29" y="1"/>
                  </a:lnTo>
                  <a:lnTo>
                    <a:pt x="37" y="0"/>
                  </a:lnTo>
                  <a:lnTo>
                    <a:pt x="46" y="0"/>
                  </a:lnTo>
                  <a:lnTo>
                    <a:pt x="54" y="1"/>
                  </a:lnTo>
                  <a:lnTo>
                    <a:pt x="62" y="5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4" name="Freeform 73"/>
            <p:cNvSpPr>
              <a:spLocks/>
            </p:cNvSpPr>
            <p:nvPr/>
          </p:nvSpPr>
          <p:spPr bwMode="auto">
            <a:xfrm>
              <a:off x="4956" y="732"/>
              <a:ext cx="49" cy="40"/>
            </a:xfrm>
            <a:custGeom>
              <a:avLst/>
              <a:gdLst>
                <a:gd name="T0" fmla="*/ 24 w 99"/>
                <a:gd name="T1" fmla="*/ 1 h 79"/>
                <a:gd name="T2" fmla="*/ 22 w 99"/>
                <a:gd name="T3" fmla="*/ 1 h 79"/>
                <a:gd name="T4" fmla="*/ 19 w 99"/>
                <a:gd name="T5" fmla="*/ 0 h 79"/>
                <a:gd name="T6" fmla="*/ 17 w 99"/>
                <a:gd name="T7" fmla="*/ 0 h 79"/>
                <a:gd name="T8" fmla="*/ 14 w 99"/>
                <a:gd name="T9" fmla="*/ 0 h 79"/>
                <a:gd name="T10" fmla="*/ 12 w 99"/>
                <a:gd name="T11" fmla="*/ 1 h 79"/>
                <a:gd name="T12" fmla="*/ 9 w 99"/>
                <a:gd name="T13" fmla="*/ 1 h 79"/>
                <a:gd name="T14" fmla="*/ 7 w 99"/>
                <a:gd name="T15" fmla="*/ 3 h 79"/>
                <a:gd name="T16" fmla="*/ 4 w 99"/>
                <a:gd name="T17" fmla="*/ 4 h 79"/>
                <a:gd name="T18" fmla="*/ 2 w 99"/>
                <a:gd name="T19" fmla="*/ 7 h 79"/>
                <a:gd name="T20" fmla="*/ 1 w 99"/>
                <a:gd name="T21" fmla="*/ 9 h 79"/>
                <a:gd name="T22" fmla="*/ 0 w 99"/>
                <a:gd name="T23" fmla="*/ 11 h 79"/>
                <a:gd name="T24" fmla="*/ 0 w 99"/>
                <a:gd name="T25" fmla="*/ 13 h 79"/>
                <a:gd name="T26" fmla="*/ 2 w 99"/>
                <a:gd name="T27" fmla="*/ 13 h 79"/>
                <a:gd name="T28" fmla="*/ 4 w 99"/>
                <a:gd name="T29" fmla="*/ 13 h 79"/>
                <a:gd name="T30" fmla="*/ 7 w 99"/>
                <a:gd name="T31" fmla="*/ 13 h 79"/>
                <a:gd name="T32" fmla="*/ 10 w 99"/>
                <a:gd name="T33" fmla="*/ 15 h 79"/>
                <a:gd name="T34" fmla="*/ 14 w 99"/>
                <a:gd name="T35" fmla="*/ 15 h 79"/>
                <a:gd name="T36" fmla="*/ 16 w 99"/>
                <a:gd name="T37" fmla="*/ 17 h 79"/>
                <a:gd name="T38" fmla="*/ 20 w 99"/>
                <a:gd name="T39" fmla="*/ 18 h 79"/>
                <a:gd name="T40" fmla="*/ 23 w 99"/>
                <a:gd name="T41" fmla="*/ 20 h 79"/>
                <a:gd name="T42" fmla="*/ 27 w 99"/>
                <a:gd name="T43" fmla="*/ 22 h 79"/>
                <a:gd name="T44" fmla="*/ 30 w 99"/>
                <a:gd name="T45" fmla="*/ 25 h 79"/>
                <a:gd name="T46" fmla="*/ 33 w 99"/>
                <a:gd name="T47" fmla="*/ 27 h 79"/>
                <a:gd name="T48" fmla="*/ 35 w 99"/>
                <a:gd name="T49" fmla="*/ 30 h 79"/>
                <a:gd name="T50" fmla="*/ 38 w 99"/>
                <a:gd name="T51" fmla="*/ 32 h 79"/>
                <a:gd name="T52" fmla="*/ 39 w 99"/>
                <a:gd name="T53" fmla="*/ 35 h 79"/>
                <a:gd name="T54" fmla="*/ 41 w 99"/>
                <a:gd name="T55" fmla="*/ 38 h 79"/>
                <a:gd name="T56" fmla="*/ 41 w 99"/>
                <a:gd name="T57" fmla="*/ 40 h 79"/>
                <a:gd name="T58" fmla="*/ 43 w 99"/>
                <a:gd name="T59" fmla="*/ 39 h 79"/>
                <a:gd name="T60" fmla="*/ 45 w 99"/>
                <a:gd name="T61" fmla="*/ 38 h 79"/>
                <a:gd name="T62" fmla="*/ 46 w 99"/>
                <a:gd name="T63" fmla="*/ 36 h 79"/>
                <a:gd name="T64" fmla="*/ 48 w 99"/>
                <a:gd name="T65" fmla="*/ 34 h 79"/>
                <a:gd name="T66" fmla="*/ 49 w 99"/>
                <a:gd name="T67" fmla="*/ 28 h 79"/>
                <a:gd name="T68" fmla="*/ 48 w 99"/>
                <a:gd name="T69" fmla="*/ 22 h 79"/>
                <a:gd name="T70" fmla="*/ 46 w 99"/>
                <a:gd name="T71" fmla="*/ 16 h 79"/>
                <a:gd name="T72" fmla="*/ 42 w 99"/>
                <a:gd name="T73" fmla="*/ 11 h 79"/>
                <a:gd name="T74" fmla="*/ 40 w 99"/>
                <a:gd name="T75" fmla="*/ 10 h 79"/>
                <a:gd name="T76" fmla="*/ 38 w 99"/>
                <a:gd name="T77" fmla="*/ 9 h 79"/>
                <a:gd name="T78" fmla="*/ 36 w 99"/>
                <a:gd name="T79" fmla="*/ 8 h 79"/>
                <a:gd name="T80" fmla="*/ 34 w 99"/>
                <a:gd name="T81" fmla="*/ 6 h 79"/>
                <a:gd name="T82" fmla="*/ 31 w 99"/>
                <a:gd name="T83" fmla="*/ 4 h 79"/>
                <a:gd name="T84" fmla="*/ 29 w 99"/>
                <a:gd name="T85" fmla="*/ 3 h 79"/>
                <a:gd name="T86" fmla="*/ 27 w 99"/>
                <a:gd name="T87" fmla="*/ 2 h 79"/>
                <a:gd name="T88" fmla="*/ 24 w 99"/>
                <a:gd name="T89" fmla="*/ 1 h 7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9"/>
                <a:gd name="T136" fmla="*/ 0 h 79"/>
                <a:gd name="T137" fmla="*/ 99 w 99"/>
                <a:gd name="T138" fmla="*/ 79 h 7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9" h="79">
                  <a:moveTo>
                    <a:pt x="49" y="2"/>
                  </a:moveTo>
                  <a:lnTo>
                    <a:pt x="45" y="1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29" y="0"/>
                  </a:lnTo>
                  <a:lnTo>
                    <a:pt x="24" y="1"/>
                  </a:lnTo>
                  <a:lnTo>
                    <a:pt x="18" y="2"/>
                  </a:lnTo>
                  <a:lnTo>
                    <a:pt x="14" y="5"/>
                  </a:lnTo>
                  <a:lnTo>
                    <a:pt x="8" y="8"/>
                  </a:lnTo>
                  <a:lnTo>
                    <a:pt x="5" y="13"/>
                  </a:lnTo>
                  <a:lnTo>
                    <a:pt x="2" y="17"/>
                  </a:lnTo>
                  <a:lnTo>
                    <a:pt x="1" y="22"/>
                  </a:lnTo>
                  <a:lnTo>
                    <a:pt x="0" y="26"/>
                  </a:lnTo>
                  <a:lnTo>
                    <a:pt x="5" y="26"/>
                  </a:lnTo>
                  <a:lnTo>
                    <a:pt x="9" y="26"/>
                  </a:lnTo>
                  <a:lnTo>
                    <a:pt x="15" y="26"/>
                  </a:lnTo>
                  <a:lnTo>
                    <a:pt x="21" y="29"/>
                  </a:lnTo>
                  <a:lnTo>
                    <a:pt x="28" y="30"/>
                  </a:lnTo>
                  <a:lnTo>
                    <a:pt x="33" y="33"/>
                  </a:lnTo>
                  <a:lnTo>
                    <a:pt x="40" y="36"/>
                  </a:lnTo>
                  <a:lnTo>
                    <a:pt x="47" y="39"/>
                  </a:lnTo>
                  <a:lnTo>
                    <a:pt x="54" y="44"/>
                  </a:lnTo>
                  <a:lnTo>
                    <a:pt x="60" y="49"/>
                  </a:lnTo>
                  <a:lnTo>
                    <a:pt x="66" y="54"/>
                  </a:lnTo>
                  <a:lnTo>
                    <a:pt x="71" y="60"/>
                  </a:lnTo>
                  <a:lnTo>
                    <a:pt x="76" y="64"/>
                  </a:lnTo>
                  <a:lnTo>
                    <a:pt x="79" y="70"/>
                  </a:lnTo>
                  <a:lnTo>
                    <a:pt x="82" y="75"/>
                  </a:lnTo>
                  <a:lnTo>
                    <a:pt x="83" y="79"/>
                  </a:lnTo>
                  <a:lnTo>
                    <a:pt x="86" y="77"/>
                  </a:lnTo>
                  <a:lnTo>
                    <a:pt x="90" y="75"/>
                  </a:lnTo>
                  <a:lnTo>
                    <a:pt x="93" y="72"/>
                  </a:lnTo>
                  <a:lnTo>
                    <a:pt x="97" y="68"/>
                  </a:lnTo>
                  <a:lnTo>
                    <a:pt x="99" y="55"/>
                  </a:lnTo>
                  <a:lnTo>
                    <a:pt x="97" y="43"/>
                  </a:lnTo>
                  <a:lnTo>
                    <a:pt x="92" y="31"/>
                  </a:lnTo>
                  <a:lnTo>
                    <a:pt x="85" y="22"/>
                  </a:lnTo>
                  <a:lnTo>
                    <a:pt x="81" y="20"/>
                  </a:lnTo>
                  <a:lnTo>
                    <a:pt x="76" y="17"/>
                  </a:lnTo>
                  <a:lnTo>
                    <a:pt x="72" y="15"/>
                  </a:lnTo>
                  <a:lnTo>
                    <a:pt x="68" y="11"/>
                  </a:lnTo>
                  <a:lnTo>
                    <a:pt x="63" y="8"/>
                  </a:lnTo>
                  <a:lnTo>
                    <a:pt x="59" y="6"/>
                  </a:lnTo>
                  <a:lnTo>
                    <a:pt x="54" y="3"/>
                  </a:lnTo>
                  <a:lnTo>
                    <a:pt x="49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5" name="Freeform 74"/>
            <p:cNvSpPr>
              <a:spLocks/>
            </p:cNvSpPr>
            <p:nvPr/>
          </p:nvSpPr>
          <p:spPr bwMode="auto">
            <a:xfrm>
              <a:off x="4901" y="784"/>
              <a:ext cx="50" cy="41"/>
            </a:xfrm>
            <a:custGeom>
              <a:avLst/>
              <a:gdLst>
                <a:gd name="T0" fmla="*/ 18 w 100"/>
                <a:gd name="T1" fmla="*/ 0 h 80"/>
                <a:gd name="T2" fmla="*/ 14 w 100"/>
                <a:gd name="T3" fmla="*/ 1 h 80"/>
                <a:gd name="T4" fmla="*/ 13 w 100"/>
                <a:gd name="T5" fmla="*/ 1 h 80"/>
                <a:gd name="T6" fmla="*/ 12 w 100"/>
                <a:gd name="T7" fmla="*/ 2 h 80"/>
                <a:gd name="T8" fmla="*/ 9 w 100"/>
                <a:gd name="T9" fmla="*/ 3 h 80"/>
                <a:gd name="T10" fmla="*/ 6 w 100"/>
                <a:gd name="T11" fmla="*/ 2 h 80"/>
                <a:gd name="T12" fmla="*/ 4 w 100"/>
                <a:gd name="T13" fmla="*/ 4 h 80"/>
                <a:gd name="T14" fmla="*/ 2 w 100"/>
                <a:gd name="T15" fmla="*/ 6 h 80"/>
                <a:gd name="T16" fmla="*/ 1 w 100"/>
                <a:gd name="T17" fmla="*/ 10 h 80"/>
                <a:gd name="T18" fmla="*/ 0 w 100"/>
                <a:gd name="T19" fmla="*/ 13 h 80"/>
                <a:gd name="T20" fmla="*/ 2 w 100"/>
                <a:gd name="T21" fmla="*/ 13 h 80"/>
                <a:gd name="T22" fmla="*/ 5 w 100"/>
                <a:gd name="T23" fmla="*/ 13 h 80"/>
                <a:gd name="T24" fmla="*/ 7 w 100"/>
                <a:gd name="T25" fmla="*/ 13 h 80"/>
                <a:gd name="T26" fmla="*/ 10 w 100"/>
                <a:gd name="T27" fmla="*/ 14 h 80"/>
                <a:gd name="T28" fmla="*/ 13 w 100"/>
                <a:gd name="T29" fmla="*/ 14 h 80"/>
                <a:gd name="T30" fmla="*/ 17 w 100"/>
                <a:gd name="T31" fmla="*/ 16 h 80"/>
                <a:gd name="T32" fmla="*/ 20 w 100"/>
                <a:gd name="T33" fmla="*/ 17 h 80"/>
                <a:gd name="T34" fmla="*/ 24 w 100"/>
                <a:gd name="T35" fmla="*/ 19 h 80"/>
                <a:gd name="T36" fmla="*/ 27 w 100"/>
                <a:gd name="T37" fmla="*/ 22 h 80"/>
                <a:gd name="T38" fmla="*/ 30 w 100"/>
                <a:gd name="T39" fmla="*/ 25 h 80"/>
                <a:gd name="T40" fmla="*/ 33 w 100"/>
                <a:gd name="T41" fmla="*/ 28 h 80"/>
                <a:gd name="T42" fmla="*/ 36 w 100"/>
                <a:gd name="T43" fmla="*/ 30 h 80"/>
                <a:gd name="T44" fmla="*/ 38 w 100"/>
                <a:gd name="T45" fmla="*/ 33 h 80"/>
                <a:gd name="T46" fmla="*/ 40 w 100"/>
                <a:gd name="T47" fmla="*/ 36 h 80"/>
                <a:gd name="T48" fmla="*/ 41 w 100"/>
                <a:gd name="T49" fmla="*/ 39 h 80"/>
                <a:gd name="T50" fmla="*/ 41 w 100"/>
                <a:gd name="T51" fmla="*/ 41 h 80"/>
                <a:gd name="T52" fmla="*/ 44 w 100"/>
                <a:gd name="T53" fmla="*/ 40 h 80"/>
                <a:gd name="T54" fmla="*/ 46 w 100"/>
                <a:gd name="T55" fmla="*/ 38 h 80"/>
                <a:gd name="T56" fmla="*/ 48 w 100"/>
                <a:gd name="T57" fmla="*/ 36 h 80"/>
                <a:gd name="T58" fmla="*/ 50 w 100"/>
                <a:gd name="T59" fmla="*/ 33 h 80"/>
                <a:gd name="T60" fmla="*/ 50 w 100"/>
                <a:gd name="T61" fmla="*/ 31 h 80"/>
                <a:gd name="T62" fmla="*/ 50 w 100"/>
                <a:gd name="T63" fmla="*/ 29 h 80"/>
                <a:gd name="T64" fmla="*/ 49 w 100"/>
                <a:gd name="T65" fmla="*/ 26 h 80"/>
                <a:gd name="T66" fmla="*/ 50 w 100"/>
                <a:gd name="T67" fmla="*/ 24 h 80"/>
                <a:gd name="T68" fmla="*/ 48 w 100"/>
                <a:gd name="T69" fmla="*/ 22 h 80"/>
                <a:gd name="T70" fmla="*/ 48 w 100"/>
                <a:gd name="T71" fmla="*/ 20 h 80"/>
                <a:gd name="T72" fmla="*/ 47 w 100"/>
                <a:gd name="T73" fmla="*/ 18 h 80"/>
                <a:gd name="T74" fmla="*/ 45 w 100"/>
                <a:gd name="T75" fmla="*/ 17 h 80"/>
                <a:gd name="T76" fmla="*/ 45 w 100"/>
                <a:gd name="T77" fmla="*/ 16 h 80"/>
                <a:gd name="T78" fmla="*/ 43 w 100"/>
                <a:gd name="T79" fmla="*/ 14 h 80"/>
                <a:gd name="T80" fmla="*/ 40 w 100"/>
                <a:gd name="T81" fmla="*/ 11 h 80"/>
                <a:gd name="T82" fmla="*/ 37 w 100"/>
                <a:gd name="T83" fmla="*/ 8 h 80"/>
                <a:gd name="T84" fmla="*/ 34 w 100"/>
                <a:gd name="T85" fmla="*/ 5 h 80"/>
                <a:gd name="T86" fmla="*/ 30 w 100"/>
                <a:gd name="T87" fmla="*/ 3 h 80"/>
                <a:gd name="T88" fmla="*/ 26 w 100"/>
                <a:gd name="T89" fmla="*/ 1 h 80"/>
                <a:gd name="T90" fmla="*/ 23 w 100"/>
                <a:gd name="T91" fmla="*/ 0 h 80"/>
                <a:gd name="T92" fmla="*/ 18 w 100"/>
                <a:gd name="T93" fmla="*/ 0 h 8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00"/>
                <a:gd name="T142" fmla="*/ 0 h 80"/>
                <a:gd name="T143" fmla="*/ 100 w 100"/>
                <a:gd name="T144" fmla="*/ 80 h 8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00" h="80">
                  <a:moveTo>
                    <a:pt x="36" y="0"/>
                  </a:moveTo>
                  <a:lnTo>
                    <a:pt x="28" y="1"/>
                  </a:lnTo>
                  <a:lnTo>
                    <a:pt x="25" y="1"/>
                  </a:lnTo>
                  <a:lnTo>
                    <a:pt x="23" y="4"/>
                  </a:lnTo>
                  <a:lnTo>
                    <a:pt x="18" y="6"/>
                  </a:lnTo>
                  <a:lnTo>
                    <a:pt x="13" y="4"/>
                  </a:lnTo>
                  <a:lnTo>
                    <a:pt x="8" y="8"/>
                  </a:lnTo>
                  <a:lnTo>
                    <a:pt x="3" y="12"/>
                  </a:lnTo>
                  <a:lnTo>
                    <a:pt x="1" y="19"/>
                  </a:lnTo>
                  <a:lnTo>
                    <a:pt x="0" y="25"/>
                  </a:lnTo>
                  <a:lnTo>
                    <a:pt x="4" y="25"/>
                  </a:lnTo>
                  <a:lnTo>
                    <a:pt x="9" y="25"/>
                  </a:lnTo>
                  <a:lnTo>
                    <a:pt x="14" y="26"/>
                  </a:lnTo>
                  <a:lnTo>
                    <a:pt x="20" y="27"/>
                  </a:lnTo>
                  <a:lnTo>
                    <a:pt x="27" y="28"/>
                  </a:lnTo>
                  <a:lnTo>
                    <a:pt x="33" y="31"/>
                  </a:lnTo>
                  <a:lnTo>
                    <a:pt x="40" y="34"/>
                  </a:lnTo>
                  <a:lnTo>
                    <a:pt x="47" y="38"/>
                  </a:lnTo>
                  <a:lnTo>
                    <a:pt x="54" y="42"/>
                  </a:lnTo>
                  <a:lnTo>
                    <a:pt x="61" y="48"/>
                  </a:lnTo>
                  <a:lnTo>
                    <a:pt x="66" y="54"/>
                  </a:lnTo>
                  <a:lnTo>
                    <a:pt x="72" y="58"/>
                  </a:lnTo>
                  <a:lnTo>
                    <a:pt x="76" y="64"/>
                  </a:lnTo>
                  <a:lnTo>
                    <a:pt x="79" y="70"/>
                  </a:lnTo>
                  <a:lnTo>
                    <a:pt x="81" y="76"/>
                  </a:lnTo>
                  <a:lnTo>
                    <a:pt x="82" y="80"/>
                  </a:lnTo>
                  <a:lnTo>
                    <a:pt x="87" y="78"/>
                  </a:lnTo>
                  <a:lnTo>
                    <a:pt x="92" y="74"/>
                  </a:lnTo>
                  <a:lnTo>
                    <a:pt x="95" y="71"/>
                  </a:lnTo>
                  <a:lnTo>
                    <a:pt x="99" y="65"/>
                  </a:lnTo>
                  <a:lnTo>
                    <a:pt x="100" y="61"/>
                  </a:lnTo>
                  <a:lnTo>
                    <a:pt x="99" y="56"/>
                  </a:lnTo>
                  <a:lnTo>
                    <a:pt x="97" y="51"/>
                  </a:lnTo>
                  <a:lnTo>
                    <a:pt x="99" y="47"/>
                  </a:lnTo>
                  <a:lnTo>
                    <a:pt x="96" y="43"/>
                  </a:lnTo>
                  <a:lnTo>
                    <a:pt x="95" y="39"/>
                  </a:lnTo>
                  <a:lnTo>
                    <a:pt x="94" y="35"/>
                  </a:lnTo>
                  <a:lnTo>
                    <a:pt x="90" y="34"/>
                  </a:lnTo>
                  <a:lnTo>
                    <a:pt x="90" y="32"/>
                  </a:lnTo>
                  <a:lnTo>
                    <a:pt x="85" y="27"/>
                  </a:lnTo>
                  <a:lnTo>
                    <a:pt x="79" y="21"/>
                  </a:lnTo>
                  <a:lnTo>
                    <a:pt x="73" y="16"/>
                  </a:lnTo>
                  <a:lnTo>
                    <a:pt x="67" y="10"/>
                  </a:lnTo>
                  <a:lnTo>
                    <a:pt x="61" y="6"/>
                  </a:lnTo>
                  <a:lnTo>
                    <a:pt x="52" y="2"/>
                  </a:lnTo>
                  <a:lnTo>
                    <a:pt x="4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6" name="Freeform 75"/>
            <p:cNvSpPr>
              <a:spLocks/>
            </p:cNvSpPr>
            <p:nvPr/>
          </p:nvSpPr>
          <p:spPr bwMode="auto">
            <a:xfrm>
              <a:off x="5061" y="807"/>
              <a:ext cx="49" cy="41"/>
            </a:xfrm>
            <a:custGeom>
              <a:avLst/>
              <a:gdLst>
                <a:gd name="T0" fmla="*/ 26 w 98"/>
                <a:gd name="T1" fmla="*/ 2 h 83"/>
                <a:gd name="T2" fmla="*/ 24 w 98"/>
                <a:gd name="T3" fmla="*/ 1 h 83"/>
                <a:gd name="T4" fmla="*/ 20 w 98"/>
                <a:gd name="T5" fmla="*/ 0 h 83"/>
                <a:gd name="T6" fmla="*/ 17 w 98"/>
                <a:gd name="T7" fmla="*/ 0 h 83"/>
                <a:gd name="T8" fmla="*/ 13 w 98"/>
                <a:gd name="T9" fmla="*/ 0 h 83"/>
                <a:gd name="T10" fmla="*/ 10 w 98"/>
                <a:gd name="T11" fmla="*/ 1 h 83"/>
                <a:gd name="T12" fmla="*/ 7 w 98"/>
                <a:gd name="T13" fmla="*/ 1 h 83"/>
                <a:gd name="T14" fmla="*/ 5 w 98"/>
                <a:gd name="T15" fmla="*/ 3 h 83"/>
                <a:gd name="T16" fmla="*/ 2 w 98"/>
                <a:gd name="T17" fmla="*/ 5 h 83"/>
                <a:gd name="T18" fmla="*/ 1 w 98"/>
                <a:gd name="T19" fmla="*/ 7 h 83"/>
                <a:gd name="T20" fmla="*/ 0 w 98"/>
                <a:gd name="T21" fmla="*/ 10 h 83"/>
                <a:gd name="T22" fmla="*/ 0 w 98"/>
                <a:gd name="T23" fmla="*/ 12 h 83"/>
                <a:gd name="T24" fmla="*/ 0 w 98"/>
                <a:gd name="T25" fmla="*/ 15 h 83"/>
                <a:gd name="T26" fmla="*/ 2 w 98"/>
                <a:gd name="T27" fmla="*/ 15 h 83"/>
                <a:gd name="T28" fmla="*/ 5 w 98"/>
                <a:gd name="T29" fmla="*/ 15 h 83"/>
                <a:gd name="T30" fmla="*/ 7 w 98"/>
                <a:gd name="T31" fmla="*/ 15 h 83"/>
                <a:gd name="T32" fmla="*/ 10 w 98"/>
                <a:gd name="T33" fmla="*/ 16 h 83"/>
                <a:gd name="T34" fmla="*/ 13 w 98"/>
                <a:gd name="T35" fmla="*/ 17 h 83"/>
                <a:gd name="T36" fmla="*/ 17 w 98"/>
                <a:gd name="T37" fmla="*/ 18 h 83"/>
                <a:gd name="T38" fmla="*/ 20 w 98"/>
                <a:gd name="T39" fmla="*/ 20 h 83"/>
                <a:gd name="T40" fmla="*/ 24 w 98"/>
                <a:gd name="T41" fmla="*/ 21 h 83"/>
                <a:gd name="T42" fmla="*/ 27 w 98"/>
                <a:gd name="T43" fmla="*/ 24 h 83"/>
                <a:gd name="T44" fmla="*/ 30 w 98"/>
                <a:gd name="T45" fmla="*/ 26 h 83"/>
                <a:gd name="T46" fmla="*/ 34 w 98"/>
                <a:gd name="T47" fmla="*/ 29 h 83"/>
                <a:gd name="T48" fmla="*/ 36 w 98"/>
                <a:gd name="T49" fmla="*/ 32 h 83"/>
                <a:gd name="T50" fmla="*/ 38 w 98"/>
                <a:gd name="T51" fmla="*/ 34 h 83"/>
                <a:gd name="T52" fmla="*/ 40 w 98"/>
                <a:gd name="T53" fmla="*/ 37 h 83"/>
                <a:gd name="T54" fmla="*/ 41 w 98"/>
                <a:gd name="T55" fmla="*/ 39 h 83"/>
                <a:gd name="T56" fmla="*/ 42 w 98"/>
                <a:gd name="T57" fmla="*/ 41 h 83"/>
                <a:gd name="T58" fmla="*/ 43 w 98"/>
                <a:gd name="T59" fmla="*/ 41 h 83"/>
                <a:gd name="T60" fmla="*/ 44 w 98"/>
                <a:gd name="T61" fmla="*/ 40 h 83"/>
                <a:gd name="T62" fmla="*/ 45 w 98"/>
                <a:gd name="T63" fmla="*/ 39 h 83"/>
                <a:gd name="T64" fmla="*/ 46 w 98"/>
                <a:gd name="T65" fmla="*/ 38 h 83"/>
                <a:gd name="T66" fmla="*/ 49 w 98"/>
                <a:gd name="T67" fmla="*/ 33 h 83"/>
                <a:gd name="T68" fmla="*/ 49 w 98"/>
                <a:gd name="T69" fmla="*/ 27 h 83"/>
                <a:gd name="T70" fmla="*/ 48 w 98"/>
                <a:gd name="T71" fmla="*/ 22 h 83"/>
                <a:gd name="T72" fmla="*/ 46 w 98"/>
                <a:gd name="T73" fmla="*/ 17 h 83"/>
                <a:gd name="T74" fmla="*/ 44 w 98"/>
                <a:gd name="T75" fmla="*/ 14 h 83"/>
                <a:gd name="T76" fmla="*/ 42 w 98"/>
                <a:gd name="T77" fmla="*/ 12 h 83"/>
                <a:gd name="T78" fmla="*/ 40 w 98"/>
                <a:gd name="T79" fmla="*/ 10 h 83"/>
                <a:gd name="T80" fmla="*/ 38 w 98"/>
                <a:gd name="T81" fmla="*/ 7 h 83"/>
                <a:gd name="T82" fmla="*/ 35 w 98"/>
                <a:gd name="T83" fmla="*/ 6 h 83"/>
                <a:gd name="T84" fmla="*/ 32 w 98"/>
                <a:gd name="T85" fmla="*/ 4 h 83"/>
                <a:gd name="T86" fmla="*/ 29 w 98"/>
                <a:gd name="T87" fmla="*/ 3 h 83"/>
                <a:gd name="T88" fmla="*/ 26 w 98"/>
                <a:gd name="T89" fmla="*/ 2 h 8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8"/>
                <a:gd name="T136" fmla="*/ 0 h 83"/>
                <a:gd name="T137" fmla="*/ 98 w 98"/>
                <a:gd name="T138" fmla="*/ 83 h 8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8" h="83">
                  <a:moveTo>
                    <a:pt x="53" y="4"/>
                  </a:moveTo>
                  <a:lnTo>
                    <a:pt x="47" y="2"/>
                  </a:lnTo>
                  <a:lnTo>
                    <a:pt x="40" y="0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0" y="2"/>
                  </a:lnTo>
                  <a:lnTo>
                    <a:pt x="15" y="3"/>
                  </a:lnTo>
                  <a:lnTo>
                    <a:pt x="9" y="6"/>
                  </a:lnTo>
                  <a:lnTo>
                    <a:pt x="4" y="10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4" y="30"/>
                  </a:lnTo>
                  <a:lnTo>
                    <a:pt x="9" y="30"/>
                  </a:lnTo>
                  <a:lnTo>
                    <a:pt x="15" y="30"/>
                  </a:lnTo>
                  <a:lnTo>
                    <a:pt x="20" y="32"/>
                  </a:lnTo>
                  <a:lnTo>
                    <a:pt x="26" y="34"/>
                  </a:lnTo>
                  <a:lnTo>
                    <a:pt x="33" y="36"/>
                  </a:lnTo>
                  <a:lnTo>
                    <a:pt x="40" y="40"/>
                  </a:lnTo>
                  <a:lnTo>
                    <a:pt x="47" y="43"/>
                  </a:lnTo>
                  <a:lnTo>
                    <a:pt x="54" y="48"/>
                  </a:lnTo>
                  <a:lnTo>
                    <a:pt x="61" y="53"/>
                  </a:lnTo>
                  <a:lnTo>
                    <a:pt x="67" y="58"/>
                  </a:lnTo>
                  <a:lnTo>
                    <a:pt x="71" y="64"/>
                  </a:lnTo>
                  <a:lnTo>
                    <a:pt x="76" y="68"/>
                  </a:lnTo>
                  <a:lnTo>
                    <a:pt x="79" y="74"/>
                  </a:lnTo>
                  <a:lnTo>
                    <a:pt x="81" y="79"/>
                  </a:lnTo>
                  <a:lnTo>
                    <a:pt x="83" y="83"/>
                  </a:lnTo>
                  <a:lnTo>
                    <a:pt x="85" y="82"/>
                  </a:lnTo>
                  <a:lnTo>
                    <a:pt x="87" y="80"/>
                  </a:lnTo>
                  <a:lnTo>
                    <a:pt x="90" y="79"/>
                  </a:lnTo>
                  <a:lnTo>
                    <a:pt x="92" y="77"/>
                  </a:lnTo>
                  <a:lnTo>
                    <a:pt x="98" y="66"/>
                  </a:lnTo>
                  <a:lnTo>
                    <a:pt x="98" y="55"/>
                  </a:lnTo>
                  <a:lnTo>
                    <a:pt x="95" y="44"/>
                  </a:lnTo>
                  <a:lnTo>
                    <a:pt x="91" y="34"/>
                  </a:lnTo>
                  <a:lnTo>
                    <a:pt x="87" y="29"/>
                  </a:lnTo>
                  <a:lnTo>
                    <a:pt x="84" y="24"/>
                  </a:lnTo>
                  <a:lnTo>
                    <a:pt x="79" y="20"/>
                  </a:lnTo>
                  <a:lnTo>
                    <a:pt x="75" y="15"/>
                  </a:lnTo>
                  <a:lnTo>
                    <a:pt x="69" y="12"/>
                  </a:lnTo>
                  <a:lnTo>
                    <a:pt x="64" y="9"/>
                  </a:lnTo>
                  <a:lnTo>
                    <a:pt x="58" y="6"/>
                  </a:lnTo>
                  <a:lnTo>
                    <a:pt x="53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7" name="Freeform 76"/>
            <p:cNvSpPr>
              <a:spLocks/>
            </p:cNvSpPr>
            <p:nvPr/>
          </p:nvSpPr>
          <p:spPr bwMode="auto">
            <a:xfrm>
              <a:off x="4966" y="917"/>
              <a:ext cx="49" cy="42"/>
            </a:xfrm>
            <a:custGeom>
              <a:avLst/>
              <a:gdLst>
                <a:gd name="T0" fmla="*/ 12 w 96"/>
                <a:gd name="T1" fmla="*/ 0 h 83"/>
                <a:gd name="T2" fmla="*/ 8 w 96"/>
                <a:gd name="T3" fmla="*/ 2 h 83"/>
                <a:gd name="T4" fmla="*/ 5 w 96"/>
                <a:gd name="T5" fmla="*/ 5 h 83"/>
                <a:gd name="T6" fmla="*/ 2 w 96"/>
                <a:gd name="T7" fmla="*/ 8 h 83"/>
                <a:gd name="T8" fmla="*/ 0 w 96"/>
                <a:gd name="T9" fmla="*/ 12 h 83"/>
                <a:gd name="T10" fmla="*/ 1 w 96"/>
                <a:gd name="T11" fmla="*/ 12 h 83"/>
                <a:gd name="T12" fmla="*/ 1 w 96"/>
                <a:gd name="T13" fmla="*/ 13 h 83"/>
                <a:gd name="T14" fmla="*/ 1 w 96"/>
                <a:gd name="T15" fmla="*/ 14 h 83"/>
                <a:gd name="T16" fmla="*/ 1 w 96"/>
                <a:gd name="T17" fmla="*/ 15 h 83"/>
                <a:gd name="T18" fmla="*/ 4 w 96"/>
                <a:gd name="T19" fmla="*/ 15 h 83"/>
                <a:gd name="T20" fmla="*/ 6 w 96"/>
                <a:gd name="T21" fmla="*/ 15 h 83"/>
                <a:gd name="T22" fmla="*/ 9 w 96"/>
                <a:gd name="T23" fmla="*/ 16 h 83"/>
                <a:gd name="T24" fmla="*/ 12 w 96"/>
                <a:gd name="T25" fmla="*/ 16 h 83"/>
                <a:gd name="T26" fmla="*/ 14 w 96"/>
                <a:gd name="T27" fmla="*/ 17 h 83"/>
                <a:gd name="T28" fmla="*/ 17 w 96"/>
                <a:gd name="T29" fmla="*/ 18 h 83"/>
                <a:gd name="T30" fmla="*/ 20 w 96"/>
                <a:gd name="T31" fmla="*/ 20 h 83"/>
                <a:gd name="T32" fmla="*/ 23 w 96"/>
                <a:gd name="T33" fmla="*/ 22 h 83"/>
                <a:gd name="T34" fmla="*/ 27 w 96"/>
                <a:gd name="T35" fmla="*/ 24 h 83"/>
                <a:gd name="T36" fmla="*/ 31 w 96"/>
                <a:gd name="T37" fmla="*/ 27 h 83"/>
                <a:gd name="T38" fmla="*/ 33 w 96"/>
                <a:gd name="T39" fmla="*/ 29 h 83"/>
                <a:gd name="T40" fmla="*/ 36 w 96"/>
                <a:gd name="T41" fmla="*/ 32 h 83"/>
                <a:gd name="T42" fmla="*/ 38 w 96"/>
                <a:gd name="T43" fmla="*/ 34 h 83"/>
                <a:gd name="T44" fmla="*/ 40 w 96"/>
                <a:gd name="T45" fmla="*/ 37 h 83"/>
                <a:gd name="T46" fmla="*/ 41 w 96"/>
                <a:gd name="T47" fmla="*/ 39 h 83"/>
                <a:gd name="T48" fmla="*/ 41 w 96"/>
                <a:gd name="T49" fmla="*/ 42 h 83"/>
                <a:gd name="T50" fmla="*/ 44 w 96"/>
                <a:gd name="T51" fmla="*/ 40 h 83"/>
                <a:gd name="T52" fmla="*/ 46 w 96"/>
                <a:gd name="T53" fmla="*/ 39 h 83"/>
                <a:gd name="T54" fmla="*/ 47 w 96"/>
                <a:gd name="T55" fmla="*/ 37 h 83"/>
                <a:gd name="T56" fmla="*/ 48 w 96"/>
                <a:gd name="T57" fmla="*/ 36 h 83"/>
                <a:gd name="T58" fmla="*/ 49 w 96"/>
                <a:gd name="T59" fmla="*/ 32 h 83"/>
                <a:gd name="T60" fmla="*/ 49 w 96"/>
                <a:gd name="T61" fmla="*/ 28 h 83"/>
                <a:gd name="T62" fmla="*/ 48 w 96"/>
                <a:gd name="T63" fmla="*/ 24 h 83"/>
                <a:gd name="T64" fmla="*/ 47 w 96"/>
                <a:gd name="T65" fmla="*/ 20 h 83"/>
                <a:gd name="T66" fmla="*/ 44 w 96"/>
                <a:gd name="T67" fmla="*/ 16 h 83"/>
                <a:gd name="T68" fmla="*/ 41 w 96"/>
                <a:gd name="T69" fmla="*/ 12 h 83"/>
                <a:gd name="T70" fmla="*/ 37 w 96"/>
                <a:gd name="T71" fmla="*/ 8 h 83"/>
                <a:gd name="T72" fmla="*/ 33 w 96"/>
                <a:gd name="T73" fmla="*/ 5 h 83"/>
                <a:gd name="T74" fmla="*/ 28 w 96"/>
                <a:gd name="T75" fmla="*/ 3 h 83"/>
                <a:gd name="T76" fmla="*/ 23 w 96"/>
                <a:gd name="T77" fmla="*/ 1 h 83"/>
                <a:gd name="T78" fmla="*/ 17 w 96"/>
                <a:gd name="T79" fmla="*/ 0 h 83"/>
                <a:gd name="T80" fmla="*/ 12 w 96"/>
                <a:gd name="T81" fmla="*/ 0 h 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6"/>
                <a:gd name="T124" fmla="*/ 0 h 83"/>
                <a:gd name="T125" fmla="*/ 96 w 96"/>
                <a:gd name="T126" fmla="*/ 83 h 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6" h="83">
                  <a:moveTo>
                    <a:pt x="24" y="0"/>
                  </a:moveTo>
                  <a:lnTo>
                    <a:pt x="16" y="3"/>
                  </a:lnTo>
                  <a:lnTo>
                    <a:pt x="9" y="9"/>
                  </a:lnTo>
                  <a:lnTo>
                    <a:pt x="3" y="15"/>
                  </a:lnTo>
                  <a:lnTo>
                    <a:pt x="0" y="23"/>
                  </a:lnTo>
                  <a:lnTo>
                    <a:pt x="2" y="24"/>
                  </a:lnTo>
                  <a:lnTo>
                    <a:pt x="2" y="26"/>
                  </a:lnTo>
                  <a:lnTo>
                    <a:pt x="2" y="27"/>
                  </a:lnTo>
                  <a:lnTo>
                    <a:pt x="2" y="30"/>
                  </a:lnTo>
                  <a:lnTo>
                    <a:pt x="7" y="30"/>
                  </a:lnTo>
                  <a:lnTo>
                    <a:pt x="11" y="30"/>
                  </a:lnTo>
                  <a:lnTo>
                    <a:pt x="17" y="31"/>
                  </a:lnTo>
                  <a:lnTo>
                    <a:pt x="23" y="32"/>
                  </a:lnTo>
                  <a:lnTo>
                    <a:pt x="27" y="34"/>
                  </a:lnTo>
                  <a:lnTo>
                    <a:pt x="34" y="36"/>
                  </a:lnTo>
                  <a:lnTo>
                    <a:pt x="40" y="40"/>
                  </a:lnTo>
                  <a:lnTo>
                    <a:pt x="46" y="43"/>
                  </a:lnTo>
                  <a:lnTo>
                    <a:pt x="53" y="48"/>
                  </a:lnTo>
                  <a:lnTo>
                    <a:pt x="60" y="53"/>
                  </a:lnTo>
                  <a:lnTo>
                    <a:pt x="65" y="58"/>
                  </a:lnTo>
                  <a:lnTo>
                    <a:pt x="71" y="63"/>
                  </a:lnTo>
                  <a:lnTo>
                    <a:pt x="75" y="68"/>
                  </a:lnTo>
                  <a:lnTo>
                    <a:pt x="78" y="73"/>
                  </a:lnTo>
                  <a:lnTo>
                    <a:pt x="80" y="78"/>
                  </a:lnTo>
                  <a:lnTo>
                    <a:pt x="81" y="83"/>
                  </a:lnTo>
                  <a:lnTo>
                    <a:pt x="86" y="80"/>
                  </a:lnTo>
                  <a:lnTo>
                    <a:pt x="90" y="78"/>
                  </a:lnTo>
                  <a:lnTo>
                    <a:pt x="92" y="74"/>
                  </a:lnTo>
                  <a:lnTo>
                    <a:pt x="94" y="72"/>
                  </a:lnTo>
                  <a:lnTo>
                    <a:pt x="96" y="64"/>
                  </a:lnTo>
                  <a:lnTo>
                    <a:pt x="96" y="56"/>
                  </a:lnTo>
                  <a:lnTo>
                    <a:pt x="95" y="47"/>
                  </a:lnTo>
                  <a:lnTo>
                    <a:pt x="93" y="40"/>
                  </a:lnTo>
                  <a:lnTo>
                    <a:pt x="87" y="31"/>
                  </a:lnTo>
                  <a:lnTo>
                    <a:pt x="80" y="23"/>
                  </a:lnTo>
                  <a:lnTo>
                    <a:pt x="72" y="16"/>
                  </a:lnTo>
                  <a:lnTo>
                    <a:pt x="64" y="10"/>
                  </a:lnTo>
                  <a:lnTo>
                    <a:pt x="54" y="5"/>
                  </a:lnTo>
                  <a:lnTo>
                    <a:pt x="45" y="2"/>
                  </a:lnTo>
                  <a:lnTo>
                    <a:pt x="3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8" name="Freeform 77"/>
            <p:cNvSpPr>
              <a:spLocks/>
            </p:cNvSpPr>
            <p:nvPr/>
          </p:nvSpPr>
          <p:spPr bwMode="auto">
            <a:xfrm>
              <a:off x="5012" y="861"/>
              <a:ext cx="49" cy="40"/>
            </a:xfrm>
            <a:custGeom>
              <a:avLst/>
              <a:gdLst>
                <a:gd name="T0" fmla="*/ 26 w 98"/>
                <a:gd name="T1" fmla="*/ 2 h 79"/>
                <a:gd name="T2" fmla="*/ 23 w 98"/>
                <a:gd name="T3" fmla="*/ 1 h 79"/>
                <a:gd name="T4" fmla="*/ 20 w 98"/>
                <a:gd name="T5" fmla="*/ 0 h 79"/>
                <a:gd name="T6" fmla="*/ 16 w 98"/>
                <a:gd name="T7" fmla="*/ 0 h 79"/>
                <a:gd name="T8" fmla="*/ 12 w 98"/>
                <a:gd name="T9" fmla="*/ 1 h 79"/>
                <a:gd name="T10" fmla="*/ 10 w 98"/>
                <a:gd name="T11" fmla="*/ 2 h 79"/>
                <a:gd name="T12" fmla="*/ 6 w 98"/>
                <a:gd name="T13" fmla="*/ 3 h 79"/>
                <a:gd name="T14" fmla="*/ 4 w 98"/>
                <a:gd name="T15" fmla="*/ 5 h 79"/>
                <a:gd name="T16" fmla="*/ 2 w 98"/>
                <a:gd name="T17" fmla="*/ 7 h 79"/>
                <a:gd name="T18" fmla="*/ 1 w 98"/>
                <a:gd name="T19" fmla="*/ 8 h 79"/>
                <a:gd name="T20" fmla="*/ 1 w 98"/>
                <a:gd name="T21" fmla="*/ 11 h 79"/>
                <a:gd name="T22" fmla="*/ 0 w 98"/>
                <a:gd name="T23" fmla="*/ 12 h 79"/>
                <a:gd name="T24" fmla="*/ 0 w 98"/>
                <a:gd name="T25" fmla="*/ 15 h 79"/>
                <a:gd name="T26" fmla="*/ 2 w 98"/>
                <a:gd name="T27" fmla="*/ 13 h 79"/>
                <a:gd name="T28" fmla="*/ 5 w 98"/>
                <a:gd name="T29" fmla="*/ 13 h 79"/>
                <a:gd name="T30" fmla="*/ 7 w 98"/>
                <a:gd name="T31" fmla="*/ 13 h 79"/>
                <a:gd name="T32" fmla="*/ 11 w 98"/>
                <a:gd name="T33" fmla="*/ 13 h 79"/>
                <a:gd name="T34" fmla="*/ 14 w 98"/>
                <a:gd name="T35" fmla="*/ 15 h 79"/>
                <a:gd name="T36" fmla="*/ 18 w 98"/>
                <a:gd name="T37" fmla="*/ 16 h 79"/>
                <a:gd name="T38" fmla="*/ 22 w 98"/>
                <a:gd name="T39" fmla="*/ 17 h 79"/>
                <a:gd name="T40" fmla="*/ 25 w 98"/>
                <a:gd name="T41" fmla="*/ 20 h 79"/>
                <a:gd name="T42" fmla="*/ 28 w 98"/>
                <a:gd name="T43" fmla="*/ 22 h 79"/>
                <a:gd name="T44" fmla="*/ 32 w 98"/>
                <a:gd name="T45" fmla="*/ 24 h 79"/>
                <a:gd name="T46" fmla="*/ 35 w 98"/>
                <a:gd name="T47" fmla="*/ 27 h 79"/>
                <a:gd name="T48" fmla="*/ 38 w 98"/>
                <a:gd name="T49" fmla="*/ 30 h 79"/>
                <a:gd name="T50" fmla="*/ 40 w 98"/>
                <a:gd name="T51" fmla="*/ 32 h 79"/>
                <a:gd name="T52" fmla="*/ 42 w 98"/>
                <a:gd name="T53" fmla="*/ 35 h 79"/>
                <a:gd name="T54" fmla="*/ 43 w 98"/>
                <a:gd name="T55" fmla="*/ 38 h 79"/>
                <a:gd name="T56" fmla="*/ 43 w 98"/>
                <a:gd name="T57" fmla="*/ 40 h 79"/>
                <a:gd name="T58" fmla="*/ 44 w 98"/>
                <a:gd name="T59" fmla="*/ 39 h 79"/>
                <a:gd name="T60" fmla="*/ 46 w 98"/>
                <a:gd name="T61" fmla="*/ 38 h 79"/>
                <a:gd name="T62" fmla="*/ 46 w 98"/>
                <a:gd name="T63" fmla="*/ 37 h 79"/>
                <a:gd name="T64" fmla="*/ 47 w 98"/>
                <a:gd name="T65" fmla="*/ 36 h 79"/>
                <a:gd name="T66" fmla="*/ 48 w 98"/>
                <a:gd name="T67" fmla="*/ 32 h 79"/>
                <a:gd name="T68" fmla="*/ 49 w 98"/>
                <a:gd name="T69" fmla="*/ 28 h 79"/>
                <a:gd name="T70" fmla="*/ 48 w 98"/>
                <a:gd name="T71" fmla="*/ 25 h 79"/>
                <a:gd name="T72" fmla="*/ 47 w 98"/>
                <a:gd name="T73" fmla="*/ 22 h 79"/>
                <a:gd name="T74" fmla="*/ 46 w 98"/>
                <a:gd name="T75" fmla="*/ 19 h 79"/>
                <a:gd name="T76" fmla="*/ 44 w 98"/>
                <a:gd name="T77" fmla="*/ 15 h 79"/>
                <a:gd name="T78" fmla="*/ 42 w 98"/>
                <a:gd name="T79" fmla="*/ 13 h 79"/>
                <a:gd name="T80" fmla="*/ 39 w 98"/>
                <a:gd name="T81" fmla="*/ 10 h 79"/>
                <a:gd name="T82" fmla="*/ 36 w 98"/>
                <a:gd name="T83" fmla="*/ 8 h 79"/>
                <a:gd name="T84" fmla="*/ 33 w 98"/>
                <a:gd name="T85" fmla="*/ 6 h 79"/>
                <a:gd name="T86" fmla="*/ 30 w 98"/>
                <a:gd name="T87" fmla="*/ 4 h 79"/>
                <a:gd name="T88" fmla="*/ 26 w 98"/>
                <a:gd name="T89" fmla="*/ 2 h 7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8"/>
                <a:gd name="T136" fmla="*/ 0 h 79"/>
                <a:gd name="T137" fmla="*/ 98 w 98"/>
                <a:gd name="T138" fmla="*/ 79 h 7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8" h="79">
                  <a:moveTo>
                    <a:pt x="53" y="3"/>
                  </a:moveTo>
                  <a:lnTo>
                    <a:pt x="46" y="1"/>
                  </a:lnTo>
                  <a:lnTo>
                    <a:pt x="39" y="0"/>
                  </a:lnTo>
                  <a:lnTo>
                    <a:pt x="32" y="0"/>
                  </a:lnTo>
                  <a:lnTo>
                    <a:pt x="25" y="1"/>
                  </a:lnTo>
                  <a:lnTo>
                    <a:pt x="19" y="3"/>
                  </a:lnTo>
                  <a:lnTo>
                    <a:pt x="12" y="6"/>
                  </a:lnTo>
                  <a:lnTo>
                    <a:pt x="8" y="9"/>
                  </a:lnTo>
                  <a:lnTo>
                    <a:pt x="3" y="13"/>
                  </a:lnTo>
                  <a:lnTo>
                    <a:pt x="2" y="16"/>
                  </a:lnTo>
                  <a:lnTo>
                    <a:pt x="1" y="21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3" y="26"/>
                  </a:lnTo>
                  <a:lnTo>
                    <a:pt x="9" y="26"/>
                  </a:lnTo>
                  <a:lnTo>
                    <a:pt x="15" y="26"/>
                  </a:lnTo>
                  <a:lnTo>
                    <a:pt x="22" y="26"/>
                  </a:lnTo>
                  <a:lnTo>
                    <a:pt x="28" y="29"/>
                  </a:lnTo>
                  <a:lnTo>
                    <a:pt x="35" y="31"/>
                  </a:lnTo>
                  <a:lnTo>
                    <a:pt x="43" y="34"/>
                  </a:lnTo>
                  <a:lnTo>
                    <a:pt x="50" y="39"/>
                  </a:lnTo>
                  <a:lnTo>
                    <a:pt x="57" y="44"/>
                  </a:lnTo>
                  <a:lnTo>
                    <a:pt x="64" y="48"/>
                  </a:lnTo>
                  <a:lnTo>
                    <a:pt x="70" y="54"/>
                  </a:lnTo>
                  <a:lnTo>
                    <a:pt x="76" y="59"/>
                  </a:lnTo>
                  <a:lnTo>
                    <a:pt x="79" y="64"/>
                  </a:lnTo>
                  <a:lnTo>
                    <a:pt x="83" y="70"/>
                  </a:lnTo>
                  <a:lnTo>
                    <a:pt x="85" y="75"/>
                  </a:lnTo>
                  <a:lnTo>
                    <a:pt x="86" y="79"/>
                  </a:lnTo>
                  <a:lnTo>
                    <a:pt x="88" y="77"/>
                  </a:lnTo>
                  <a:lnTo>
                    <a:pt x="91" y="76"/>
                  </a:lnTo>
                  <a:lnTo>
                    <a:pt x="92" y="74"/>
                  </a:lnTo>
                  <a:lnTo>
                    <a:pt x="94" y="72"/>
                  </a:lnTo>
                  <a:lnTo>
                    <a:pt x="96" y="64"/>
                  </a:lnTo>
                  <a:lnTo>
                    <a:pt x="98" y="56"/>
                  </a:lnTo>
                  <a:lnTo>
                    <a:pt x="96" y="49"/>
                  </a:lnTo>
                  <a:lnTo>
                    <a:pt x="94" y="43"/>
                  </a:lnTo>
                  <a:lnTo>
                    <a:pt x="91" y="37"/>
                  </a:lnTo>
                  <a:lnTo>
                    <a:pt x="87" y="30"/>
                  </a:lnTo>
                  <a:lnTo>
                    <a:pt x="83" y="25"/>
                  </a:lnTo>
                  <a:lnTo>
                    <a:pt x="77" y="19"/>
                  </a:lnTo>
                  <a:lnTo>
                    <a:pt x="71" y="15"/>
                  </a:lnTo>
                  <a:lnTo>
                    <a:pt x="65" y="11"/>
                  </a:lnTo>
                  <a:lnTo>
                    <a:pt x="60" y="7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9" name="Freeform 78"/>
            <p:cNvSpPr>
              <a:spLocks/>
            </p:cNvSpPr>
            <p:nvPr/>
          </p:nvSpPr>
          <p:spPr bwMode="auto">
            <a:xfrm>
              <a:off x="4843" y="841"/>
              <a:ext cx="50" cy="40"/>
            </a:xfrm>
            <a:custGeom>
              <a:avLst/>
              <a:gdLst>
                <a:gd name="T0" fmla="*/ 24 w 100"/>
                <a:gd name="T1" fmla="*/ 21 h 79"/>
                <a:gd name="T2" fmla="*/ 27 w 100"/>
                <a:gd name="T3" fmla="*/ 24 h 79"/>
                <a:gd name="T4" fmla="*/ 30 w 100"/>
                <a:gd name="T5" fmla="*/ 25 h 79"/>
                <a:gd name="T6" fmla="*/ 34 w 100"/>
                <a:gd name="T7" fmla="*/ 28 h 79"/>
                <a:gd name="T8" fmla="*/ 36 w 100"/>
                <a:gd name="T9" fmla="*/ 31 h 79"/>
                <a:gd name="T10" fmla="*/ 38 w 100"/>
                <a:gd name="T11" fmla="*/ 33 h 79"/>
                <a:gd name="T12" fmla="*/ 39 w 100"/>
                <a:gd name="T13" fmla="*/ 35 h 79"/>
                <a:gd name="T14" fmla="*/ 41 w 100"/>
                <a:gd name="T15" fmla="*/ 37 h 79"/>
                <a:gd name="T16" fmla="*/ 42 w 100"/>
                <a:gd name="T17" fmla="*/ 40 h 79"/>
                <a:gd name="T18" fmla="*/ 42 w 100"/>
                <a:gd name="T19" fmla="*/ 40 h 79"/>
                <a:gd name="T20" fmla="*/ 42 w 100"/>
                <a:gd name="T21" fmla="*/ 40 h 79"/>
                <a:gd name="T22" fmla="*/ 43 w 100"/>
                <a:gd name="T23" fmla="*/ 40 h 79"/>
                <a:gd name="T24" fmla="*/ 43 w 100"/>
                <a:gd name="T25" fmla="*/ 40 h 79"/>
                <a:gd name="T26" fmla="*/ 43 w 100"/>
                <a:gd name="T27" fmla="*/ 40 h 79"/>
                <a:gd name="T28" fmla="*/ 46 w 100"/>
                <a:gd name="T29" fmla="*/ 39 h 79"/>
                <a:gd name="T30" fmla="*/ 47 w 100"/>
                <a:gd name="T31" fmla="*/ 36 h 79"/>
                <a:gd name="T32" fmla="*/ 49 w 100"/>
                <a:gd name="T33" fmla="*/ 33 h 79"/>
                <a:gd name="T34" fmla="*/ 50 w 100"/>
                <a:gd name="T35" fmla="*/ 30 h 79"/>
                <a:gd name="T36" fmla="*/ 50 w 100"/>
                <a:gd name="T37" fmla="*/ 27 h 79"/>
                <a:gd name="T38" fmla="*/ 48 w 100"/>
                <a:gd name="T39" fmla="*/ 20 h 79"/>
                <a:gd name="T40" fmla="*/ 45 w 100"/>
                <a:gd name="T41" fmla="*/ 14 h 79"/>
                <a:gd name="T42" fmla="*/ 39 w 100"/>
                <a:gd name="T43" fmla="*/ 9 h 79"/>
                <a:gd name="T44" fmla="*/ 34 w 100"/>
                <a:gd name="T45" fmla="*/ 5 h 79"/>
                <a:gd name="T46" fmla="*/ 31 w 100"/>
                <a:gd name="T47" fmla="*/ 4 h 79"/>
                <a:gd name="T48" fmla="*/ 29 w 100"/>
                <a:gd name="T49" fmla="*/ 3 h 79"/>
                <a:gd name="T50" fmla="*/ 27 w 100"/>
                <a:gd name="T51" fmla="*/ 2 h 79"/>
                <a:gd name="T52" fmla="*/ 25 w 100"/>
                <a:gd name="T53" fmla="*/ 1 h 79"/>
                <a:gd name="T54" fmla="*/ 22 w 100"/>
                <a:gd name="T55" fmla="*/ 1 h 79"/>
                <a:gd name="T56" fmla="*/ 20 w 100"/>
                <a:gd name="T57" fmla="*/ 1 h 79"/>
                <a:gd name="T58" fmla="*/ 17 w 100"/>
                <a:gd name="T59" fmla="*/ 0 h 79"/>
                <a:gd name="T60" fmla="*/ 14 w 100"/>
                <a:gd name="T61" fmla="*/ 0 h 79"/>
                <a:gd name="T62" fmla="*/ 11 w 100"/>
                <a:gd name="T63" fmla="*/ 1 h 79"/>
                <a:gd name="T64" fmla="*/ 7 w 100"/>
                <a:gd name="T65" fmla="*/ 2 h 79"/>
                <a:gd name="T66" fmla="*/ 4 w 100"/>
                <a:gd name="T67" fmla="*/ 5 h 79"/>
                <a:gd name="T68" fmla="*/ 1 w 100"/>
                <a:gd name="T69" fmla="*/ 8 h 79"/>
                <a:gd name="T70" fmla="*/ 1 w 100"/>
                <a:gd name="T71" fmla="*/ 10 h 79"/>
                <a:gd name="T72" fmla="*/ 0 w 100"/>
                <a:gd name="T73" fmla="*/ 12 h 79"/>
                <a:gd name="T74" fmla="*/ 0 w 100"/>
                <a:gd name="T75" fmla="*/ 13 h 79"/>
                <a:gd name="T76" fmla="*/ 0 w 100"/>
                <a:gd name="T77" fmla="*/ 15 h 79"/>
                <a:gd name="T78" fmla="*/ 3 w 100"/>
                <a:gd name="T79" fmla="*/ 14 h 79"/>
                <a:gd name="T80" fmla="*/ 5 w 100"/>
                <a:gd name="T81" fmla="*/ 14 h 79"/>
                <a:gd name="T82" fmla="*/ 7 w 100"/>
                <a:gd name="T83" fmla="*/ 15 h 79"/>
                <a:gd name="T84" fmla="*/ 11 w 100"/>
                <a:gd name="T85" fmla="*/ 16 h 79"/>
                <a:gd name="T86" fmla="*/ 14 w 100"/>
                <a:gd name="T87" fmla="*/ 16 h 79"/>
                <a:gd name="T88" fmla="*/ 18 w 100"/>
                <a:gd name="T89" fmla="*/ 18 h 79"/>
                <a:gd name="T90" fmla="*/ 21 w 100"/>
                <a:gd name="T91" fmla="*/ 20 h 79"/>
                <a:gd name="T92" fmla="*/ 24 w 100"/>
                <a:gd name="T93" fmla="*/ 21 h 7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00"/>
                <a:gd name="T142" fmla="*/ 0 h 79"/>
                <a:gd name="T143" fmla="*/ 100 w 100"/>
                <a:gd name="T144" fmla="*/ 79 h 7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00" h="79">
                  <a:moveTo>
                    <a:pt x="48" y="42"/>
                  </a:moveTo>
                  <a:lnTo>
                    <a:pt x="55" y="47"/>
                  </a:lnTo>
                  <a:lnTo>
                    <a:pt x="61" y="50"/>
                  </a:lnTo>
                  <a:lnTo>
                    <a:pt x="67" y="55"/>
                  </a:lnTo>
                  <a:lnTo>
                    <a:pt x="71" y="61"/>
                  </a:lnTo>
                  <a:lnTo>
                    <a:pt x="75" y="65"/>
                  </a:lnTo>
                  <a:lnTo>
                    <a:pt x="78" y="70"/>
                  </a:lnTo>
                  <a:lnTo>
                    <a:pt x="82" y="74"/>
                  </a:lnTo>
                  <a:lnTo>
                    <a:pt x="83" y="79"/>
                  </a:lnTo>
                  <a:lnTo>
                    <a:pt x="84" y="79"/>
                  </a:lnTo>
                  <a:lnTo>
                    <a:pt x="85" y="79"/>
                  </a:lnTo>
                  <a:lnTo>
                    <a:pt x="91" y="78"/>
                  </a:lnTo>
                  <a:lnTo>
                    <a:pt x="94" y="72"/>
                  </a:lnTo>
                  <a:lnTo>
                    <a:pt x="98" y="66"/>
                  </a:lnTo>
                  <a:lnTo>
                    <a:pt x="100" y="59"/>
                  </a:lnTo>
                  <a:lnTo>
                    <a:pt x="99" y="53"/>
                  </a:lnTo>
                  <a:lnTo>
                    <a:pt x="96" y="39"/>
                  </a:lnTo>
                  <a:lnTo>
                    <a:pt x="89" y="27"/>
                  </a:lnTo>
                  <a:lnTo>
                    <a:pt x="78" y="17"/>
                  </a:lnTo>
                  <a:lnTo>
                    <a:pt x="68" y="9"/>
                  </a:lnTo>
                  <a:lnTo>
                    <a:pt x="63" y="8"/>
                  </a:lnTo>
                  <a:lnTo>
                    <a:pt x="59" y="5"/>
                  </a:lnTo>
                  <a:lnTo>
                    <a:pt x="54" y="4"/>
                  </a:lnTo>
                  <a:lnTo>
                    <a:pt x="50" y="2"/>
                  </a:lnTo>
                  <a:lnTo>
                    <a:pt x="44" y="1"/>
                  </a:lnTo>
                  <a:lnTo>
                    <a:pt x="39" y="1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1" y="2"/>
                  </a:lnTo>
                  <a:lnTo>
                    <a:pt x="14" y="4"/>
                  </a:lnTo>
                  <a:lnTo>
                    <a:pt x="8" y="9"/>
                  </a:lnTo>
                  <a:lnTo>
                    <a:pt x="2" y="16"/>
                  </a:lnTo>
                  <a:lnTo>
                    <a:pt x="1" y="19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5" y="28"/>
                  </a:lnTo>
                  <a:lnTo>
                    <a:pt x="9" y="28"/>
                  </a:lnTo>
                  <a:lnTo>
                    <a:pt x="15" y="30"/>
                  </a:lnTo>
                  <a:lnTo>
                    <a:pt x="21" y="31"/>
                  </a:lnTo>
                  <a:lnTo>
                    <a:pt x="28" y="32"/>
                  </a:lnTo>
                  <a:lnTo>
                    <a:pt x="35" y="35"/>
                  </a:lnTo>
                  <a:lnTo>
                    <a:pt x="41" y="39"/>
                  </a:lnTo>
                  <a:lnTo>
                    <a:pt x="48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0" name="Freeform 79"/>
            <p:cNvSpPr>
              <a:spLocks/>
            </p:cNvSpPr>
            <p:nvPr/>
          </p:nvSpPr>
          <p:spPr bwMode="auto">
            <a:xfrm>
              <a:off x="4843" y="856"/>
              <a:ext cx="41" cy="27"/>
            </a:xfrm>
            <a:custGeom>
              <a:avLst/>
              <a:gdLst>
                <a:gd name="T0" fmla="*/ 41 w 83"/>
                <a:gd name="T1" fmla="*/ 25 h 55"/>
                <a:gd name="T2" fmla="*/ 41 w 83"/>
                <a:gd name="T3" fmla="*/ 23 h 55"/>
                <a:gd name="T4" fmla="*/ 39 w 83"/>
                <a:gd name="T5" fmla="*/ 21 h 55"/>
                <a:gd name="T6" fmla="*/ 37 w 83"/>
                <a:gd name="T7" fmla="*/ 18 h 55"/>
                <a:gd name="T8" fmla="*/ 35 w 83"/>
                <a:gd name="T9" fmla="*/ 16 h 55"/>
                <a:gd name="T10" fmla="*/ 33 w 83"/>
                <a:gd name="T11" fmla="*/ 13 h 55"/>
                <a:gd name="T12" fmla="*/ 30 w 83"/>
                <a:gd name="T13" fmla="*/ 11 h 55"/>
                <a:gd name="T14" fmla="*/ 27 w 83"/>
                <a:gd name="T15" fmla="*/ 9 h 55"/>
                <a:gd name="T16" fmla="*/ 24 w 83"/>
                <a:gd name="T17" fmla="*/ 7 h 55"/>
                <a:gd name="T18" fmla="*/ 20 w 83"/>
                <a:gd name="T19" fmla="*/ 5 h 55"/>
                <a:gd name="T20" fmla="*/ 17 w 83"/>
                <a:gd name="T21" fmla="*/ 3 h 55"/>
                <a:gd name="T22" fmla="*/ 14 w 83"/>
                <a:gd name="T23" fmla="*/ 2 h 55"/>
                <a:gd name="T24" fmla="*/ 10 w 83"/>
                <a:gd name="T25" fmla="*/ 1 h 55"/>
                <a:gd name="T26" fmla="*/ 7 w 83"/>
                <a:gd name="T27" fmla="*/ 1 h 55"/>
                <a:gd name="T28" fmla="*/ 4 w 83"/>
                <a:gd name="T29" fmla="*/ 0 h 55"/>
                <a:gd name="T30" fmla="*/ 2 w 83"/>
                <a:gd name="T31" fmla="*/ 0 h 55"/>
                <a:gd name="T32" fmla="*/ 0 w 83"/>
                <a:gd name="T33" fmla="*/ 1 h 55"/>
                <a:gd name="T34" fmla="*/ 1 w 83"/>
                <a:gd name="T35" fmla="*/ 5 h 55"/>
                <a:gd name="T36" fmla="*/ 3 w 83"/>
                <a:gd name="T37" fmla="*/ 9 h 55"/>
                <a:gd name="T38" fmla="*/ 5 w 83"/>
                <a:gd name="T39" fmla="*/ 13 h 55"/>
                <a:gd name="T40" fmla="*/ 7 w 83"/>
                <a:gd name="T41" fmla="*/ 16 h 55"/>
                <a:gd name="T42" fmla="*/ 11 w 83"/>
                <a:gd name="T43" fmla="*/ 19 h 55"/>
                <a:gd name="T44" fmla="*/ 15 w 83"/>
                <a:gd name="T45" fmla="*/ 22 h 55"/>
                <a:gd name="T46" fmla="*/ 19 w 83"/>
                <a:gd name="T47" fmla="*/ 24 h 55"/>
                <a:gd name="T48" fmla="*/ 24 w 83"/>
                <a:gd name="T49" fmla="*/ 26 h 55"/>
                <a:gd name="T50" fmla="*/ 29 w 83"/>
                <a:gd name="T51" fmla="*/ 26 h 55"/>
                <a:gd name="T52" fmla="*/ 33 w 83"/>
                <a:gd name="T53" fmla="*/ 27 h 55"/>
                <a:gd name="T54" fmla="*/ 37 w 83"/>
                <a:gd name="T55" fmla="*/ 26 h 55"/>
                <a:gd name="T56" fmla="*/ 41 w 83"/>
                <a:gd name="T57" fmla="*/ 25 h 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3"/>
                <a:gd name="T88" fmla="*/ 0 h 55"/>
                <a:gd name="T89" fmla="*/ 83 w 83"/>
                <a:gd name="T90" fmla="*/ 55 h 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3" h="55">
                  <a:moveTo>
                    <a:pt x="83" y="51"/>
                  </a:moveTo>
                  <a:lnTo>
                    <a:pt x="82" y="46"/>
                  </a:lnTo>
                  <a:lnTo>
                    <a:pt x="78" y="42"/>
                  </a:lnTo>
                  <a:lnTo>
                    <a:pt x="75" y="37"/>
                  </a:lnTo>
                  <a:lnTo>
                    <a:pt x="71" y="33"/>
                  </a:lnTo>
                  <a:lnTo>
                    <a:pt x="67" y="27"/>
                  </a:lnTo>
                  <a:lnTo>
                    <a:pt x="61" y="22"/>
                  </a:lnTo>
                  <a:lnTo>
                    <a:pt x="55" y="19"/>
                  </a:lnTo>
                  <a:lnTo>
                    <a:pt x="48" y="14"/>
                  </a:lnTo>
                  <a:lnTo>
                    <a:pt x="41" y="11"/>
                  </a:lnTo>
                  <a:lnTo>
                    <a:pt x="35" y="7"/>
                  </a:lnTo>
                  <a:lnTo>
                    <a:pt x="28" y="4"/>
                  </a:lnTo>
                  <a:lnTo>
                    <a:pt x="21" y="3"/>
                  </a:lnTo>
                  <a:lnTo>
                    <a:pt x="15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" y="10"/>
                  </a:lnTo>
                  <a:lnTo>
                    <a:pt x="6" y="19"/>
                  </a:lnTo>
                  <a:lnTo>
                    <a:pt x="10" y="26"/>
                  </a:lnTo>
                  <a:lnTo>
                    <a:pt x="15" y="33"/>
                  </a:lnTo>
                  <a:lnTo>
                    <a:pt x="23" y="38"/>
                  </a:lnTo>
                  <a:lnTo>
                    <a:pt x="31" y="44"/>
                  </a:lnTo>
                  <a:lnTo>
                    <a:pt x="39" y="49"/>
                  </a:lnTo>
                  <a:lnTo>
                    <a:pt x="48" y="52"/>
                  </a:lnTo>
                  <a:lnTo>
                    <a:pt x="58" y="53"/>
                  </a:lnTo>
                  <a:lnTo>
                    <a:pt x="67" y="55"/>
                  </a:lnTo>
                  <a:lnTo>
                    <a:pt x="75" y="53"/>
                  </a:lnTo>
                  <a:lnTo>
                    <a:pt x="83" y="51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1" name="Freeform 80"/>
            <p:cNvSpPr>
              <a:spLocks/>
            </p:cNvSpPr>
            <p:nvPr/>
          </p:nvSpPr>
          <p:spPr bwMode="auto">
            <a:xfrm>
              <a:off x="4901" y="797"/>
              <a:ext cx="42" cy="29"/>
            </a:xfrm>
            <a:custGeom>
              <a:avLst/>
              <a:gdLst>
                <a:gd name="T0" fmla="*/ 24 w 82"/>
                <a:gd name="T1" fmla="*/ 6 h 59"/>
                <a:gd name="T2" fmla="*/ 20 w 82"/>
                <a:gd name="T3" fmla="*/ 4 h 59"/>
                <a:gd name="T4" fmla="*/ 17 w 82"/>
                <a:gd name="T5" fmla="*/ 3 h 59"/>
                <a:gd name="T6" fmla="*/ 14 w 82"/>
                <a:gd name="T7" fmla="*/ 1 h 59"/>
                <a:gd name="T8" fmla="*/ 10 w 82"/>
                <a:gd name="T9" fmla="*/ 1 h 59"/>
                <a:gd name="T10" fmla="*/ 7 w 82"/>
                <a:gd name="T11" fmla="*/ 0 h 59"/>
                <a:gd name="T12" fmla="*/ 5 w 82"/>
                <a:gd name="T13" fmla="*/ 0 h 59"/>
                <a:gd name="T14" fmla="*/ 2 w 82"/>
                <a:gd name="T15" fmla="*/ 0 h 59"/>
                <a:gd name="T16" fmla="*/ 0 w 82"/>
                <a:gd name="T17" fmla="*/ 0 h 59"/>
                <a:gd name="T18" fmla="*/ 0 w 82"/>
                <a:gd name="T19" fmla="*/ 0 h 59"/>
                <a:gd name="T20" fmla="*/ 0 w 82"/>
                <a:gd name="T21" fmla="*/ 0 h 59"/>
                <a:gd name="T22" fmla="*/ 0 w 82"/>
                <a:gd name="T23" fmla="*/ 1 h 59"/>
                <a:gd name="T24" fmla="*/ 0 w 82"/>
                <a:gd name="T25" fmla="*/ 1 h 59"/>
                <a:gd name="T26" fmla="*/ 2 w 82"/>
                <a:gd name="T27" fmla="*/ 8 h 59"/>
                <a:gd name="T28" fmla="*/ 6 w 82"/>
                <a:gd name="T29" fmla="*/ 15 h 59"/>
                <a:gd name="T30" fmla="*/ 11 w 82"/>
                <a:gd name="T31" fmla="*/ 20 h 59"/>
                <a:gd name="T32" fmla="*/ 16 w 82"/>
                <a:gd name="T33" fmla="*/ 23 h 59"/>
                <a:gd name="T34" fmla="*/ 18 w 82"/>
                <a:gd name="T35" fmla="*/ 24 h 59"/>
                <a:gd name="T36" fmla="*/ 21 w 82"/>
                <a:gd name="T37" fmla="*/ 26 h 59"/>
                <a:gd name="T38" fmla="*/ 24 w 82"/>
                <a:gd name="T39" fmla="*/ 27 h 59"/>
                <a:gd name="T40" fmla="*/ 26 w 82"/>
                <a:gd name="T41" fmla="*/ 27 h 59"/>
                <a:gd name="T42" fmla="*/ 29 w 82"/>
                <a:gd name="T43" fmla="*/ 28 h 59"/>
                <a:gd name="T44" fmla="*/ 31 w 82"/>
                <a:gd name="T45" fmla="*/ 29 h 59"/>
                <a:gd name="T46" fmla="*/ 34 w 82"/>
                <a:gd name="T47" fmla="*/ 29 h 59"/>
                <a:gd name="T48" fmla="*/ 36 w 82"/>
                <a:gd name="T49" fmla="*/ 29 h 59"/>
                <a:gd name="T50" fmla="*/ 38 w 82"/>
                <a:gd name="T51" fmla="*/ 29 h 59"/>
                <a:gd name="T52" fmla="*/ 39 w 82"/>
                <a:gd name="T53" fmla="*/ 28 h 59"/>
                <a:gd name="T54" fmla="*/ 41 w 82"/>
                <a:gd name="T55" fmla="*/ 28 h 59"/>
                <a:gd name="T56" fmla="*/ 42 w 82"/>
                <a:gd name="T57" fmla="*/ 27 h 59"/>
                <a:gd name="T58" fmla="*/ 41 w 82"/>
                <a:gd name="T59" fmla="*/ 25 h 59"/>
                <a:gd name="T60" fmla="*/ 40 w 82"/>
                <a:gd name="T61" fmla="*/ 22 h 59"/>
                <a:gd name="T62" fmla="*/ 39 w 82"/>
                <a:gd name="T63" fmla="*/ 19 h 59"/>
                <a:gd name="T64" fmla="*/ 37 w 82"/>
                <a:gd name="T65" fmla="*/ 16 h 59"/>
                <a:gd name="T66" fmla="*/ 34 w 82"/>
                <a:gd name="T67" fmla="*/ 14 h 59"/>
                <a:gd name="T68" fmla="*/ 31 w 82"/>
                <a:gd name="T69" fmla="*/ 11 h 59"/>
                <a:gd name="T70" fmla="*/ 28 w 82"/>
                <a:gd name="T71" fmla="*/ 8 h 59"/>
                <a:gd name="T72" fmla="*/ 24 w 82"/>
                <a:gd name="T73" fmla="*/ 6 h 5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2"/>
                <a:gd name="T112" fmla="*/ 0 h 59"/>
                <a:gd name="T113" fmla="*/ 82 w 82"/>
                <a:gd name="T114" fmla="*/ 59 h 5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2" h="59">
                  <a:moveTo>
                    <a:pt x="47" y="13"/>
                  </a:moveTo>
                  <a:lnTo>
                    <a:pt x="40" y="9"/>
                  </a:lnTo>
                  <a:lnTo>
                    <a:pt x="33" y="6"/>
                  </a:lnTo>
                  <a:lnTo>
                    <a:pt x="27" y="3"/>
                  </a:lnTo>
                  <a:lnTo>
                    <a:pt x="20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3" y="16"/>
                  </a:lnTo>
                  <a:lnTo>
                    <a:pt x="11" y="30"/>
                  </a:lnTo>
                  <a:lnTo>
                    <a:pt x="21" y="40"/>
                  </a:lnTo>
                  <a:lnTo>
                    <a:pt x="32" y="47"/>
                  </a:lnTo>
                  <a:lnTo>
                    <a:pt x="36" y="49"/>
                  </a:lnTo>
                  <a:lnTo>
                    <a:pt x="41" y="52"/>
                  </a:lnTo>
                  <a:lnTo>
                    <a:pt x="46" y="54"/>
                  </a:lnTo>
                  <a:lnTo>
                    <a:pt x="50" y="55"/>
                  </a:lnTo>
                  <a:lnTo>
                    <a:pt x="56" y="56"/>
                  </a:lnTo>
                  <a:lnTo>
                    <a:pt x="61" y="58"/>
                  </a:lnTo>
                  <a:lnTo>
                    <a:pt x="66" y="59"/>
                  </a:lnTo>
                  <a:lnTo>
                    <a:pt x="71" y="59"/>
                  </a:lnTo>
                  <a:lnTo>
                    <a:pt x="74" y="58"/>
                  </a:lnTo>
                  <a:lnTo>
                    <a:pt x="77" y="56"/>
                  </a:lnTo>
                  <a:lnTo>
                    <a:pt x="80" y="56"/>
                  </a:lnTo>
                  <a:lnTo>
                    <a:pt x="82" y="55"/>
                  </a:lnTo>
                  <a:lnTo>
                    <a:pt x="81" y="51"/>
                  </a:lnTo>
                  <a:lnTo>
                    <a:pt x="79" y="45"/>
                  </a:lnTo>
                  <a:lnTo>
                    <a:pt x="76" y="39"/>
                  </a:lnTo>
                  <a:lnTo>
                    <a:pt x="72" y="33"/>
                  </a:lnTo>
                  <a:lnTo>
                    <a:pt x="66" y="29"/>
                  </a:lnTo>
                  <a:lnTo>
                    <a:pt x="61" y="23"/>
                  </a:lnTo>
                  <a:lnTo>
                    <a:pt x="54" y="17"/>
                  </a:lnTo>
                  <a:lnTo>
                    <a:pt x="47" y="13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2" name="Freeform 81"/>
            <p:cNvSpPr>
              <a:spLocks/>
            </p:cNvSpPr>
            <p:nvPr/>
          </p:nvSpPr>
          <p:spPr bwMode="auto">
            <a:xfrm>
              <a:off x="4956" y="746"/>
              <a:ext cx="41" cy="28"/>
            </a:xfrm>
            <a:custGeom>
              <a:avLst/>
              <a:gdLst>
                <a:gd name="T0" fmla="*/ 23 w 83"/>
                <a:gd name="T1" fmla="*/ 6 h 57"/>
                <a:gd name="T2" fmla="*/ 20 w 83"/>
                <a:gd name="T3" fmla="*/ 5 h 57"/>
                <a:gd name="T4" fmla="*/ 16 w 83"/>
                <a:gd name="T5" fmla="*/ 3 h 57"/>
                <a:gd name="T6" fmla="*/ 14 w 83"/>
                <a:gd name="T7" fmla="*/ 2 h 57"/>
                <a:gd name="T8" fmla="*/ 10 w 83"/>
                <a:gd name="T9" fmla="*/ 1 h 57"/>
                <a:gd name="T10" fmla="*/ 7 w 83"/>
                <a:gd name="T11" fmla="*/ 0 h 57"/>
                <a:gd name="T12" fmla="*/ 4 w 83"/>
                <a:gd name="T13" fmla="*/ 0 h 57"/>
                <a:gd name="T14" fmla="*/ 2 w 83"/>
                <a:gd name="T15" fmla="*/ 0 h 57"/>
                <a:gd name="T16" fmla="*/ 0 w 83"/>
                <a:gd name="T17" fmla="*/ 0 h 57"/>
                <a:gd name="T18" fmla="*/ 0 w 83"/>
                <a:gd name="T19" fmla="*/ 1 h 57"/>
                <a:gd name="T20" fmla="*/ 0 w 83"/>
                <a:gd name="T21" fmla="*/ 2 h 57"/>
                <a:gd name="T22" fmla="*/ 0 w 83"/>
                <a:gd name="T23" fmla="*/ 2 h 57"/>
                <a:gd name="T24" fmla="*/ 0 w 83"/>
                <a:gd name="T25" fmla="*/ 3 h 57"/>
                <a:gd name="T26" fmla="*/ 2 w 83"/>
                <a:gd name="T27" fmla="*/ 9 h 57"/>
                <a:gd name="T28" fmla="*/ 5 w 83"/>
                <a:gd name="T29" fmla="*/ 13 h 57"/>
                <a:gd name="T30" fmla="*/ 8 w 83"/>
                <a:gd name="T31" fmla="*/ 17 h 57"/>
                <a:gd name="T32" fmla="*/ 12 w 83"/>
                <a:gd name="T33" fmla="*/ 21 h 57"/>
                <a:gd name="T34" fmla="*/ 17 w 83"/>
                <a:gd name="T35" fmla="*/ 24 h 57"/>
                <a:gd name="T36" fmla="*/ 22 w 83"/>
                <a:gd name="T37" fmla="*/ 26 h 57"/>
                <a:gd name="T38" fmla="*/ 27 w 83"/>
                <a:gd name="T39" fmla="*/ 27 h 57"/>
                <a:gd name="T40" fmla="*/ 32 w 83"/>
                <a:gd name="T41" fmla="*/ 28 h 57"/>
                <a:gd name="T42" fmla="*/ 34 w 83"/>
                <a:gd name="T43" fmla="*/ 28 h 57"/>
                <a:gd name="T44" fmla="*/ 37 w 83"/>
                <a:gd name="T45" fmla="*/ 28 h 57"/>
                <a:gd name="T46" fmla="*/ 39 w 83"/>
                <a:gd name="T47" fmla="*/ 27 h 57"/>
                <a:gd name="T48" fmla="*/ 41 w 83"/>
                <a:gd name="T49" fmla="*/ 26 h 57"/>
                <a:gd name="T50" fmla="*/ 41 w 83"/>
                <a:gd name="T51" fmla="*/ 24 h 57"/>
                <a:gd name="T52" fmla="*/ 39 w 83"/>
                <a:gd name="T53" fmla="*/ 22 h 57"/>
                <a:gd name="T54" fmla="*/ 38 w 83"/>
                <a:gd name="T55" fmla="*/ 19 h 57"/>
                <a:gd name="T56" fmla="*/ 35 w 83"/>
                <a:gd name="T57" fmla="*/ 17 h 57"/>
                <a:gd name="T58" fmla="*/ 33 w 83"/>
                <a:gd name="T59" fmla="*/ 14 h 57"/>
                <a:gd name="T60" fmla="*/ 30 w 83"/>
                <a:gd name="T61" fmla="*/ 11 h 57"/>
                <a:gd name="T62" fmla="*/ 27 w 83"/>
                <a:gd name="T63" fmla="*/ 9 h 57"/>
                <a:gd name="T64" fmla="*/ 23 w 83"/>
                <a:gd name="T65" fmla="*/ 6 h 5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57"/>
                <a:gd name="T101" fmla="*/ 83 w 83"/>
                <a:gd name="T102" fmla="*/ 57 h 5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57">
                  <a:moveTo>
                    <a:pt x="47" y="13"/>
                  </a:moveTo>
                  <a:lnTo>
                    <a:pt x="40" y="10"/>
                  </a:lnTo>
                  <a:lnTo>
                    <a:pt x="33" y="7"/>
                  </a:lnTo>
                  <a:lnTo>
                    <a:pt x="28" y="4"/>
                  </a:lnTo>
                  <a:lnTo>
                    <a:pt x="21" y="3"/>
                  </a:lnTo>
                  <a:lnTo>
                    <a:pt x="15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5" y="18"/>
                  </a:lnTo>
                  <a:lnTo>
                    <a:pt x="10" y="27"/>
                  </a:lnTo>
                  <a:lnTo>
                    <a:pt x="17" y="35"/>
                  </a:lnTo>
                  <a:lnTo>
                    <a:pt x="25" y="42"/>
                  </a:lnTo>
                  <a:lnTo>
                    <a:pt x="34" y="48"/>
                  </a:lnTo>
                  <a:lnTo>
                    <a:pt x="44" y="52"/>
                  </a:lnTo>
                  <a:lnTo>
                    <a:pt x="54" y="55"/>
                  </a:lnTo>
                  <a:lnTo>
                    <a:pt x="64" y="57"/>
                  </a:lnTo>
                  <a:lnTo>
                    <a:pt x="69" y="56"/>
                  </a:lnTo>
                  <a:lnTo>
                    <a:pt x="74" y="56"/>
                  </a:lnTo>
                  <a:lnTo>
                    <a:pt x="78" y="55"/>
                  </a:lnTo>
                  <a:lnTo>
                    <a:pt x="83" y="53"/>
                  </a:lnTo>
                  <a:lnTo>
                    <a:pt x="82" y="49"/>
                  </a:lnTo>
                  <a:lnTo>
                    <a:pt x="79" y="44"/>
                  </a:lnTo>
                  <a:lnTo>
                    <a:pt x="76" y="38"/>
                  </a:lnTo>
                  <a:lnTo>
                    <a:pt x="71" y="34"/>
                  </a:lnTo>
                  <a:lnTo>
                    <a:pt x="66" y="28"/>
                  </a:lnTo>
                  <a:lnTo>
                    <a:pt x="60" y="23"/>
                  </a:lnTo>
                  <a:lnTo>
                    <a:pt x="54" y="18"/>
                  </a:lnTo>
                  <a:lnTo>
                    <a:pt x="47" y="13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3" name="Freeform 82"/>
            <p:cNvSpPr>
              <a:spLocks/>
            </p:cNvSpPr>
            <p:nvPr/>
          </p:nvSpPr>
          <p:spPr bwMode="auto">
            <a:xfrm>
              <a:off x="5061" y="822"/>
              <a:ext cx="42" cy="27"/>
            </a:xfrm>
            <a:custGeom>
              <a:avLst/>
              <a:gdLst>
                <a:gd name="T0" fmla="*/ 24 w 83"/>
                <a:gd name="T1" fmla="*/ 6 h 56"/>
                <a:gd name="T2" fmla="*/ 20 w 83"/>
                <a:gd name="T3" fmla="*/ 5 h 56"/>
                <a:gd name="T4" fmla="*/ 17 w 83"/>
                <a:gd name="T5" fmla="*/ 3 h 56"/>
                <a:gd name="T6" fmla="*/ 13 w 83"/>
                <a:gd name="T7" fmla="*/ 2 h 56"/>
                <a:gd name="T8" fmla="*/ 10 w 83"/>
                <a:gd name="T9" fmla="*/ 1 h 56"/>
                <a:gd name="T10" fmla="*/ 8 w 83"/>
                <a:gd name="T11" fmla="*/ 0 h 56"/>
                <a:gd name="T12" fmla="*/ 5 w 83"/>
                <a:gd name="T13" fmla="*/ 0 h 56"/>
                <a:gd name="T14" fmla="*/ 2 w 83"/>
                <a:gd name="T15" fmla="*/ 0 h 56"/>
                <a:gd name="T16" fmla="*/ 0 w 83"/>
                <a:gd name="T17" fmla="*/ 0 h 56"/>
                <a:gd name="T18" fmla="*/ 0 w 83"/>
                <a:gd name="T19" fmla="*/ 1 h 56"/>
                <a:gd name="T20" fmla="*/ 1 w 83"/>
                <a:gd name="T21" fmla="*/ 3 h 56"/>
                <a:gd name="T22" fmla="*/ 1 w 83"/>
                <a:gd name="T23" fmla="*/ 5 h 56"/>
                <a:gd name="T24" fmla="*/ 1 w 83"/>
                <a:gd name="T25" fmla="*/ 6 h 56"/>
                <a:gd name="T26" fmla="*/ 4 w 83"/>
                <a:gd name="T27" fmla="*/ 10 h 56"/>
                <a:gd name="T28" fmla="*/ 6 w 83"/>
                <a:gd name="T29" fmla="*/ 13 h 56"/>
                <a:gd name="T30" fmla="*/ 9 w 83"/>
                <a:gd name="T31" fmla="*/ 16 h 56"/>
                <a:gd name="T32" fmla="*/ 12 w 83"/>
                <a:gd name="T33" fmla="*/ 19 h 56"/>
                <a:gd name="T34" fmla="*/ 16 w 83"/>
                <a:gd name="T35" fmla="*/ 21 h 56"/>
                <a:gd name="T36" fmla="*/ 20 w 83"/>
                <a:gd name="T37" fmla="*/ 24 h 56"/>
                <a:gd name="T38" fmla="*/ 24 w 83"/>
                <a:gd name="T39" fmla="*/ 25 h 56"/>
                <a:gd name="T40" fmla="*/ 28 w 83"/>
                <a:gd name="T41" fmla="*/ 27 h 56"/>
                <a:gd name="T42" fmla="*/ 31 w 83"/>
                <a:gd name="T43" fmla="*/ 27 h 56"/>
                <a:gd name="T44" fmla="*/ 35 w 83"/>
                <a:gd name="T45" fmla="*/ 27 h 56"/>
                <a:gd name="T46" fmla="*/ 39 w 83"/>
                <a:gd name="T47" fmla="*/ 27 h 56"/>
                <a:gd name="T48" fmla="*/ 42 w 83"/>
                <a:gd name="T49" fmla="*/ 26 h 56"/>
                <a:gd name="T50" fmla="*/ 41 w 83"/>
                <a:gd name="T51" fmla="*/ 24 h 56"/>
                <a:gd name="T52" fmla="*/ 40 w 83"/>
                <a:gd name="T53" fmla="*/ 21 h 56"/>
                <a:gd name="T54" fmla="*/ 38 w 83"/>
                <a:gd name="T55" fmla="*/ 18 h 56"/>
                <a:gd name="T56" fmla="*/ 36 w 83"/>
                <a:gd name="T57" fmla="*/ 16 h 56"/>
                <a:gd name="T58" fmla="*/ 34 w 83"/>
                <a:gd name="T59" fmla="*/ 14 h 56"/>
                <a:gd name="T60" fmla="*/ 31 w 83"/>
                <a:gd name="T61" fmla="*/ 11 h 56"/>
                <a:gd name="T62" fmla="*/ 27 w 83"/>
                <a:gd name="T63" fmla="*/ 9 h 56"/>
                <a:gd name="T64" fmla="*/ 24 w 83"/>
                <a:gd name="T65" fmla="*/ 6 h 5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56"/>
                <a:gd name="T101" fmla="*/ 83 w 83"/>
                <a:gd name="T102" fmla="*/ 56 h 5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56">
                  <a:moveTo>
                    <a:pt x="47" y="13"/>
                  </a:moveTo>
                  <a:lnTo>
                    <a:pt x="40" y="10"/>
                  </a:lnTo>
                  <a:lnTo>
                    <a:pt x="33" y="6"/>
                  </a:lnTo>
                  <a:lnTo>
                    <a:pt x="26" y="4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6"/>
                  </a:lnTo>
                  <a:lnTo>
                    <a:pt x="2" y="10"/>
                  </a:lnTo>
                  <a:lnTo>
                    <a:pt x="2" y="13"/>
                  </a:lnTo>
                  <a:lnTo>
                    <a:pt x="7" y="20"/>
                  </a:lnTo>
                  <a:lnTo>
                    <a:pt x="11" y="27"/>
                  </a:lnTo>
                  <a:lnTo>
                    <a:pt x="17" y="34"/>
                  </a:lnTo>
                  <a:lnTo>
                    <a:pt x="24" y="40"/>
                  </a:lnTo>
                  <a:lnTo>
                    <a:pt x="32" y="44"/>
                  </a:lnTo>
                  <a:lnTo>
                    <a:pt x="39" y="49"/>
                  </a:lnTo>
                  <a:lnTo>
                    <a:pt x="47" y="52"/>
                  </a:lnTo>
                  <a:lnTo>
                    <a:pt x="55" y="56"/>
                  </a:lnTo>
                  <a:lnTo>
                    <a:pt x="62" y="56"/>
                  </a:lnTo>
                  <a:lnTo>
                    <a:pt x="70" y="56"/>
                  </a:lnTo>
                  <a:lnTo>
                    <a:pt x="77" y="55"/>
                  </a:lnTo>
                  <a:lnTo>
                    <a:pt x="83" y="53"/>
                  </a:lnTo>
                  <a:lnTo>
                    <a:pt x="81" y="49"/>
                  </a:lnTo>
                  <a:lnTo>
                    <a:pt x="79" y="44"/>
                  </a:lnTo>
                  <a:lnTo>
                    <a:pt x="76" y="38"/>
                  </a:lnTo>
                  <a:lnTo>
                    <a:pt x="71" y="34"/>
                  </a:lnTo>
                  <a:lnTo>
                    <a:pt x="67" y="28"/>
                  </a:lnTo>
                  <a:lnTo>
                    <a:pt x="61" y="23"/>
                  </a:lnTo>
                  <a:lnTo>
                    <a:pt x="54" y="18"/>
                  </a:lnTo>
                  <a:lnTo>
                    <a:pt x="47" y="13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4" name="Freeform 83"/>
            <p:cNvSpPr>
              <a:spLocks/>
            </p:cNvSpPr>
            <p:nvPr/>
          </p:nvSpPr>
          <p:spPr bwMode="auto">
            <a:xfrm>
              <a:off x="5012" y="875"/>
              <a:ext cx="43" cy="29"/>
            </a:xfrm>
            <a:custGeom>
              <a:avLst/>
              <a:gdLst>
                <a:gd name="T0" fmla="*/ 25 w 86"/>
                <a:gd name="T1" fmla="*/ 6 h 59"/>
                <a:gd name="T2" fmla="*/ 22 w 86"/>
                <a:gd name="T3" fmla="*/ 4 h 59"/>
                <a:gd name="T4" fmla="*/ 18 w 86"/>
                <a:gd name="T5" fmla="*/ 2 h 59"/>
                <a:gd name="T6" fmla="*/ 14 w 86"/>
                <a:gd name="T7" fmla="*/ 1 h 59"/>
                <a:gd name="T8" fmla="*/ 11 w 86"/>
                <a:gd name="T9" fmla="*/ 0 h 59"/>
                <a:gd name="T10" fmla="*/ 7 w 86"/>
                <a:gd name="T11" fmla="*/ 0 h 59"/>
                <a:gd name="T12" fmla="*/ 5 w 86"/>
                <a:gd name="T13" fmla="*/ 0 h 59"/>
                <a:gd name="T14" fmla="*/ 1 w 86"/>
                <a:gd name="T15" fmla="*/ 0 h 59"/>
                <a:gd name="T16" fmla="*/ 0 w 86"/>
                <a:gd name="T17" fmla="*/ 1 h 59"/>
                <a:gd name="T18" fmla="*/ 0 w 86"/>
                <a:gd name="T19" fmla="*/ 2 h 59"/>
                <a:gd name="T20" fmla="*/ 0 w 86"/>
                <a:gd name="T21" fmla="*/ 3 h 59"/>
                <a:gd name="T22" fmla="*/ 0 w 86"/>
                <a:gd name="T23" fmla="*/ 5 h 59"/>
                <a:gd name="T24" fmla="*/ 1 w 86"/>
                <a:gd name="T25" fmla="*/ 7 h 59"/>
                <a:gd name="T26" fmla="*/ 2 w 86"/>
                <a:gd name="T27" fmla="*/ 10 h 59"/>
                <a:gd name="T28" fmla="*/ 5 w 86"/>
                <a:gd name="T29" fmla="*/ 14 h 59"/>
                <a:gd name="T30" fmla="*/ 6 w 86"/>
                <a:gd name="T31" fmla="*/ 17 h 59"/>
                <a:gd name="T32" fmla="*/ 10 w 86"/>
                <a:gd name="T33" fmla="*/ 20 h 59"/>
                <a:gd name="T34" fmla="*/ 13 w 86"/>
                <a:gd name="T35" fmla="*/ 22 h 59"/>
                <a:gd name="T36" fmla="*/ 17 w 86"/>
                <a:gd name="T37" fmla="*/ 24 h 59"/>
                <a:gd name="T38" fmla="*/ 20 w 86"/>
                <a:gd name="T39" fmla="*/ 26 h 59"/>
                <a:gd name="T40" fmla="*/ 23 w 86"/>
                <a:gd name="T41" fmla="*/ 28 h 59"/>
                <a:gd name="T42" fmla="*/ 26 w 86"/>
                <a:gd name="T43" fmla="*/ 28 h 59"/>
                <a:gd name="T44" fmla="*/ 29 w 86"/>
                <a:gd name="T45" fmla="*/ 29 h 59"/>
                <a:gd name="T46" fmla="*/ 31 w 86"/>
                <a:gd name="T47" fmla="*/ 29 h 59"/>
                <a:gd name="T48" fmla="*/ 35 w 86"/>
                <a:gd name="T49" fmla="*/ 29 h 59"/>
                <a:gd name="T50" fmla="*/ 37 w 86"/>
                <a:gd name="T51" fmla="*/ 29 h 59"/>
                <a:gd name="T52" fmla="*/ 39 w 86"/>
                <a:gd name="T53" fmla="*/ 28 h 59"/>
                <a:gd name="T54" fmla="*/ 41 w 86"/>
                <a:gd name="T55" fmla="*/ 28 h 59"/>
                <a:gd name="T56" fmla="*/ 43 w 86"/>
                <a:gd name="T57" fmla="*/ 26 h 59"/>
                <a:gd name="T58" fmla="*/ 43 w 86"/>
                <a:gd name="T59" fmla="*/ 24 h 59"/>
                <a:gd name="T60" fmla="*/ 42 w 86"/>
                <a:gd name="T61" fmla="*/ 22 h 59"/>
                <a:gd name="T62" fmla="*/ 40 w 86"/>
                <a:gd name="T63" fmla="*/ 19 h 59"/>
                <a:gd name="T64" fmla="*/ 38 w 86"/>
                <a:gd name="T65" fmla="*/ 16 h 59"/>
                <a:gd name="T66" fmla="*/ 35 w 86"/>
                <a:gd name="T67" fmla="*/ 14 h 59"/>
                <a:gd name="T68" fmla="*/ 32 w 86"/>
                <a:gd name="T69" fmla="*/ 11 h 59"/>
                <a:gd name="T70" fmla="*/ 28 w 86"/>
                <a:gd name="T71" fmla="*/ 9 h 59"/>
                <a:gd name="T72" fmla="*/ 25 w 86"/>
                <a:gd name="T73" fmla="*/ 6 h 5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6"/>
                <a:gd name="T112" fmla="*/ 0 h 59"/>
                <a:gd name="T113" fmla="*/ 86 w 86"/>
                <a:gd name="T114" fmla="*/ 59 h 5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6" h="59">
                  <a:moveTo>
                    <a:pt x="50" y="13"/>
                  </a:moveTo>
                  <a:lnTo>
                    <a:pt x="43" y="8"/>
                  </a:lnTo>
                  <a:lnTo>
                    <a:pt x="35" y="5"/>
                  </a:lnTo>
                  <a:lnTo>
                    <a:pt x="28" y="3"/>
                  </a:lnTo>
                  <a:lnTo>
                    <a:pt x="22" y="0"/>
                  </a:lnTo>
                  <a:lnTo>
                    <a:pt x="15" y="0"/>
                  </a:lnTo>
                  <a:lnTo>
                    <a:pt x="9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21"/>
                  </a:lnTo>
                  <a:lnTo>
                    <a:pt x="9" y="28"/>
                  </a:lnTo>
                  <a:lnTo>
                    <a:pt x="13" y="34"/>
                  </a:lnTo>
                  <a:lnTo>
                    <a:pt x="19" y="40"/>
                  </a:lnTo>
                  <a:lnTo>
                    <a:pt x="26" y="44"/>
                  </a:lnTo>
                  <a:lnTo>
                    <a:pt x="33" y="49"/>
                  </a:lnTo>
                  <a:lnTo>
                    <a:pt x="40" y="52"/>
                  </a:lnTo>
                  <a:lnTo>
                    <a:pt x="47" y="56"/>
                  </a:lnTo>
                  <a:lnTo>
                    <a:pt x="53" y="57"/>
                  </a:lnTo>
                  <a:lnTo>
                    <a:pt x="58" y="58"/>
                  </a:lnTo>
                  <a:lnTo>
                    <a:pt x="63" y="59"/>
                  </a:lnTo>
                  <a:lnTo>
                    <a:pt x="69" y="59"/>
                  </a:lnTo>
                  <a:lnTo>
                    <a:pt x="73" y="58"/>
                  </a:lnTo>
                  <a:lnTo>
                    <a:pt x="78" y="57"/>
                  </a:lnTo>
                  <a:lnTo>
                    <a:pt x="81" y="56"/>
                  </a:lnTo>
                  <a:lnTo>
                    <a:pt x="86" y="53"/>
                  </a:lnTo>
                  <a:lnTo>
                    <a:pt x="85" y="49"/>
                  </a:lnTo>
                  <a:lnTo>
                    <a:pt x="83" y="44"/>
                  </a:lnTo>
                  <a:lnTo>
                    <a:pt x="79" y="38"/>
                  </a:lnTo>
                  <a:lnTo>
                    <a:pt x="76" y="33"/>
                  </a:lnTo>
                  <a:lnTo>
                    <a:pt x="70" y="28"/>
                  </a:lnTo>
                  <a:lnTo>
                    <a:pt x="64" y="22"/>
                  </a:lnTo>
                  <a:lnTo>
                    <a:pt x="57" y="18"/>
                  </a:lnTo>
                  <a:lnTo>
                    <a:pt x="50" y="13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5" name="Freeform 84"/>
            <p:cNvSpPr>
              <a:spLocks/>
            </p:cNvSpPr>
            <p:nvPr/>
          </p:nvSpPr>
          <p:spPr bwMode="auto">
            <a:xfrm>
              <a:off x="4966" y="932"/>
              <a:ext cx="41" cy="28"/>
            </a:xfrm>
            <a:custGeom>
              <a:avLst/>
              <a:gdLst>
                <a:gd name="T0" fmla="*/ 23 w 81"/>
                <a:gd name="T1" fmla="*/ 7 h 55"/>
                <a:gd name="T2" fmla="*/ 20 w 81"/>
                <a:gd name="T3" fmla="*/ 5 h 55"/>
                <a:gd name="T4" fmla="*/ 17 w 81"/>
                <a:gd name="T5" fmla="*/ 3 h 55"/>
                <a:gd name="T6" fmla="*/ 14 w 81"/>
                <a:gd name="T7" fmla="*/ 2 h 55"/>
                <a:gd name="T8" fmla="*/ 12 w 81"/>
                <a:gd name="T9" fmla="*/ 1 h 55"/>
                <a:gd name="T10" fmla="*/ 9 w 81"/>
                <a:gd name="T11" fmla="*/ 1 h 55"/>
                <a:gd name="T12" fmla="*/ 6 w 81"/>
                <a:gd name="T13" fmla="*/ 0 h 55"/>
                <a:gd name="T14" fmla="*/ 4 w 81"/>
                <a:gd name="T15" fmla="*/ 0 h 55"/>
                <a:gd name="T16" fmla="*/ 1 w 81"/>
                <a:gd name="T17" fmla="*/ 0 h 55"/>
                <a:gd name="T18" fmla="*/ 1 w 81"/>
                <a:gd name="T19" fmla="*/ 1 h 55"/>
                <a:gd name="T20" fmla="*/ 0 w 81"/>
                <a:gd name="T21" fmla="*/ 3 h 55"/>
                <a:gd name="T22" fmla="*/ 0 w 81"/>
                <a:gd name="T23" fmla="*/ 5 h 55"/>
                <a:gd name="T24" fmla="*/ 1 w 81"/>
                <a:gd name="T25" fmla="*/ 7 h 55"/>
                <a:gd name="T26" fmla="*/ 3 w 81"/>
                <a:gd name="T27" fmla="*/ 10 h 55"/>
                <a:gd name="T28" fmla="*/ 5 w 81"/>
                <a:gd name="T29" fmla="*/ 13 h 55"/>
                <a:gd name="T30" fmla="*/ 8 w 81"/>
                <a:gd name="T31" fmla="*/ 16 h 55"/>
                <a:gd name="T32" fmla="*/ 10 w 81"/>
                <a:gd name="T33" fmla="*/ 18 h 55"/>
                <a:gd name="T34" fmla="*/ 13 w 81"/>
                <a:gd name="T35" fmla="*/ 21 h 55"/>
                <a:gd name="T36" fmla="*/ 16 w 81"/>
                <a:gd name="T37" fmla="*/ 23 h 55"/>
                <a:gd name="T38" fmla="*/ 20 w 81"/>
                <a:gd name="T39" fmla="*/ 24 h 55"/>
                <a:gd name="T40" fmla="*/ 23 w 81"/>
                <a:gd name="T41" fmla="*/ 25 h 55"/>
                <a:gd name="T42" fmla="*/ 25 w 81"/>
                <a:gd name="T43" fmla="*/ 27 h 55"/>
                <a:gd name="T44" fmla="*/ 28 w 81"/>
                <a:gd name="T45" fmla="*/ 28 h 55"/>
                <a:gd name="T46" fmla="*/ 30 w 81"/>
                <a:gd name="T47" fmla="*/ 28 h 55"/>
                <a:gd name="T48" fmla="*/ 33 w 81"/>
                <a:gd name="T49" fmla="*/ 28 h 55"/>
                <a:gd name="T50" fmla="*/ 35 w 81"/>
                <a:gd name="T51" fmla="*/ 28 h 55"/>
                <a:gd name="T52" fmla="*/ 38 w 81"/>
                <a:gd name="T53" fmla="*/ 27 h 55"/>
                <a:gd name="T54" fmla="*/ 39 w 81"/>
                <a:gd name="T55" fmla="*/ 27 h 55"/>
                <a:gd name="T56" fmla="*/ 41 w 81"/>
                <a:gd name="T57" fmla="*/ 27 h 55"/>
                <a:gd name="T58" fmla="*/ 41 w 81"/>
                <a:gd name="T59" fmla="*/ 27 h 55"/>
                <a:gd name="T60" fmla="*/ 40 w 81"/>
                <a:gd name="T61" fmla="*/ 24 h 55"/>
                <a:gd name="T62" fmla="*/ 39 w 81"/>
                <a:gd name="T63" fmla="*/ 22 h 55"/>
                <a:gd name="T64" fmla="*/ 38 w 81"/>
                <a:gd name="T65" fmla="*/ 19 h 55"/>
                <a:gd name="T66" fmla="*/ 36 w 81"/>
                <a:gd name="T67" fmla="*/ 17 h 55"/>
                <a:gd name="T68" fmla="*/ 33 w 81"/>
                <a:gd name="T69" fmla="*/ 14 h 55"/>
                <a:gd name="T70" fmla="*/ 30 w 81"/>
                <a:gd name="T71" fmla="*/ 12 h 55"/>
                <a:gd name="T72" fmla="*/ 27 w 81"/>
                <a:gd name="T73" fmla="*/ 9 h 55"/>
                <a:gd name="T74" fmla="*/ 23 w 81"/>
                <a:gd name="T75" fmla="*/ 7 h 5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1"/>
                <a:gd name="T115" fmla="*/ 0 h 55"/>
                <a:gd name="T116" fmla="*/ 81 w 81"/>
                <a:gd name="T117" fmla="*/ 55 h 5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1" h="55">
                  <a:moveTo>
                    <a:pt x="46" y="13"/>
                  </a:moveTo>
                  <a:lnTo>
                    <a:pt x="40" y="10"/>
                  </a:lnTo>
                  <a:lnTo>
                    <a:pt x="34" y="6"/>
                  </a:lnTo>
                  <a:lnTo>
                    <a:pt x="27" y="4"/>
                  </a:lnTo>
                  <a:lnTo>
                    <a:pt x="23" y="2"/>
                  </a:lnTo>
                  <a:lnTo>
                    <a:pt x="17" y="1"/>
                  </a:lnTo>
                  <a:lnTo>
                    <a:pt x="11" y="0"/>
                  </a:lnTo>
                  <a:lnTo>
                    <a:pt x="7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2" y="13"/>
                  </a:lnTo>
                  <a:lnTo>
                    <a:pt x="5" y="20"/>
                  </a:lnTo>
                  <a:lnTo>
                    <a:pt x="10" y="26"/>
                  </a:lnTo>
                  <a:lnTo>
                    <a:pt x="15" y="32"/>
                  </a:lnTo>
                  <a:lnTo>
                    <a:pt x="20" y="36"/>
                  </a:lnTo>
                  <a:lnTo>
                    <a:pt x="26" y="41"/>
                  </a:lnTo>
                  <a:lnTo>
                    <a:pt x="32" y="46"/>
                  </a:lnTo>
                  <a:lnTo>
                    <a:pt x="39" y="48"/>
                  </a:lnTo>
                  <a:lnTo>
                    <a:pt x="46" y="50"/>
                  </a:lnTo>
                  <a:lnTo>
                    <a:pt x="50" y="53"/>
                  </a:lnTo>
                  <a:lnTo>
                    <a:pt x="55" y="55"/>
                  </a:lnTo>
                  <a:lnTo>
                    <a:pt x="60" y="55"/>
                  </a:lnTo>
                  <a:lnTo>
                    <a:pt x="65" y="55"/>
                  </a:lnTo>
                  <a:lnTo>
                    <a:pt x="70" y="55"/>
                  </a:lnTo>
                  <a:lnTo>
                    <a:pt x="75" y="54"/>
                  </a:lnTo>
                  <a:lnTo>
                    <a:pt x="78" y="54"/>
                  </a:lnTo>
                  <a:lnTo>
                    <a:pt x="81" y="53"/>
                  </a:lnTo>
                  <a:lnTo>
                    <a:pt x="80" y="48"/>
                  </a:lnTo>
                  <a:lnTo>
                    <a:pt x="78" y="43"/>
                  </a:lnTo>
                  <a:lnTo>
                    <a:pt x="75" y="38"/>
                  </a:lnTo>
                  <a:lnTo>
                    <a:pt x="71" y="33"/>
                  </a:lnTo>
                  <a:lnTo>
                    <a:pt x="65" y="28"/>
                  </a:lnTo>
                  <a:lnTo>
                    <a:pt x="60" y="23"/>
                  </a:lnTo>
                  <a:lnTo>
                    <a:pt x="53" y="18"/>
                  </a:lnTo>
                  <a:lnTo>
                    <a:pt x="46" y="13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6" name="Freeform 85"/>
            <p:cNvSpPr>
              <a:spLocks/>
            </p:cNvSpPr>
            <p:nvPr/>
          </p:nvSpPr>
          <p:spPr bwMode="auto">
            <a:xfrm>
              <a:off x="5121" y="919"/>
              <a:ext cx="39" cy="54"/>
            </a:xfrm>
            <a:custGeom>
              <a:avLst/>
              <a:gdLst>
                <a:gd name="T0" fmla="*/ 36 w 77"/>
                <a:gd name="T1" fmla="*/ 4 h 108"/>
                <a:gd name="T2" fmla="*/ 38 w 77"/>
                <a:gd name="T3" fmla="*/ 10 h 108"/>
                <a:gd name="T4" fmla="*/ 39 w 77"/>
                <a:gd name="T5" fmla="*/ 15 h 108"/>
                <a:gd name="T6" fmla="*/ 39 w 77"/>
                <a:gd name="T7" fmla="*/ 22 h 108"/>
                <a:gd name="T8" fmla="*/ 37 w 77"/>
                <a:gd name="T9" fmla="*/ 27 h 108"/>
                <a:gd name="T10" fmla="*/ 35 w 77"/>
                <a:gd name="T11" fmla="*/ 33 h 108"/>
                <a:gd name="T12" fmla="*/ 32 w 77"/>
                <a:gd name="T13" fmla="*/ 38 h 108"/>
                <a:gd name="T14" fmla="*/ 29 w 77"/>
                <a:gd name="T15" fmla="*/ 43 h 108"/>
                <a:gd name="T16" fmla="*/ 25 w 77"/>
                <a:gd name="T17" fmla="*/ 48 h 108"/>
                <a:gd name="T18" fmla="*/ 22 w 77"/>
                <a:gd name="T19" fmla="*/ 50 h 108"/>
                <a:gd name="T20" fmla="*/ 19 w 77"/>
                <a:gd name="T21" fmla="*/ 53 h 108"/>
                <a:gd name="T22" fmla="*/ 15 w 77"/>
                <a:gd name="T23" fmla="*/ 54 h 108"/>
                <a:gd name="T24" fmla="*/ 11 w 77"/>
                <a:gd name="T25" fmla="*/ 54 h 108"/>
                <a:gd name="T26" fmla="*/ 10 w 77"/>
                <a:gd name="T27" fmla="*/ 54 h 108"/>
                <a:gd name="T28" fmla="*/ 9 w 77"/>
                <a:gd name="T29" fmla="*/ 53 h 108"/>
                <a:gd name="T30" fmla="*/ 8 w 77"/>
                <a:gd name="T31" fmla="*/ 53 h 108"/>
                <a:gd name="T32" fmla="*/ 7 w 77"/>
                <a:gd name="T33" fmla="*/ 54 h 108"/>
                <a:gd name="T34" fmla="*/ 3 w 77"/>
                <a:gd name="T35" fmla="*/ 50 h 108"/>
                <a:gd name="T36" fmla="*/ 1 w 77"/>
                <a:gd name="T37" fmla="*/ 44 h 108"/>
                <a:gd name="T38" fmla="*/ 0 w 77"/>
                <a:gd name="T39" fmla="*/ 38 h 108"/>
                <a:gd name="T40" fmla="*/ 1 w 77"/>
                <a:gd name="T41" fmla="*/ 30 h 108"/>
                <a:gd name="T42" fmla="*/ 2 w 77"/>
                <a:gd name="T43" fmla="*/ 26 h 108"/>
                <a:gd name="T44" fmla="*/ 3 w 77"/>
                <a:gd name="T45" fmla="*/ 21 h 108"/>
                <a:gd name="T46" fmla="*/ 5 w 77"/>
                <a:gd name="T47" fmla="*/ 16 h 108"/>
                <a:gd name="T48" fmla="*/ 8 w 77"/>
                <a:gd name="T49" fmla="*/ 12 h 108"/>
                <a:gd name="T50" fmla="*/ 11 w 77"/>
                <a:gd name="T51" fmla="*/ 8 h 108"/>
                <a:gd name="T52" fmla="*/ 14 w 77"/>
                <a:gd name="T53" fmla="*/ 5 h 108"/>
                <a:gd name="T54" fmla="*/ 18 w 77"/>
                <a:gd name="T55" fmla="*/ 2 h 108"/>
                <a:gd name="T56" fmla="*/ 22 w 77"/>
                <a:gd name="T57" fmla="*/ 0 h 108"/>
                <a:gd name="T58" fmla="*/ 26 w 77"/>
                <a:gd name="T59" fmla="*/ 0 h 108"/>
                <a:gd name="T60" fmla="*/ 31 w 77"/>
                <a:gd name="T61" fmla="*/ 0 h 108"/>
                <a:gd name="T62" fmla="*/ 33 w 77"/>
                <a:gd name="T63" fmla="*/ 1 h 108"/>
                <a:gd name="T64" fmla="*/ 36 w 77"/>
                <a:gd name="T65" fmla="*/ 4 h 10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7"/>
                <a:gd name="T100" fmla="*/ 0 h 108"/>
                <a:gd name="T101" fmla="*/ 77 w 77"/>
                <a:gd name="T102" fmla="*/ 108 h 10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7" h="108">
                  <a:moveTo>
                    <a:pt x="72" y="8"/>
                  </a:moveTo>
                  <a:lnTo>
                    <a:pt x="76" y="20"/>
                  </a:lnTo>
                  <a:lnTo>
                    <a:pt x="77" y="31"/>
                  </a:lnTo>
                  <a:lnTo>
                    <a:pt x="77" y="43"/>
                  </a:lnTo>
                  <a:lnTo>
                    <a:pt x="73" y="54"/>
                  </a:lnTo>
                  <a:lnTo>
                    <a:pt x="70" y="66"/>
                  </a:lnTo>
                  <a:lnTo>
                    <a:pt x="64" y="76"/>
                  </a:lnTo>
                  <a:lnTo>
                    <a:pt x="57" y="86"/>
                  </a:lnTo>
                  <a:lnTo>
                    <a:pt x="50" y="96"/>
                  </a:lnTo>
                  <a:lnTo>
                    <a:pt x="43" y="100"/>
                  </a:lnTo>
                  <a:lnTo>
                    <a:pt x="38" y="105"/>
                  </a:lnTo>
                  <a:lnTo>
                    <a:pt x="29" y="107"/>
                  </a:lnTo>
                  <a:lnTo>
                    <a:pt x="21" y="108"/>
                  </a:lnTo>
                  <a:lnTo>
                    <a:pt x="19" y="107"/>
                  </a:lnTo>
                  <a:lnTo>
                    <a:pt x="18" y="106"/>
                  </a:lnTo>
                  <a:lnTo>
                    <a:pt x="16" y="105"/>
                  </a:lnTo>
                  <a:lnTo>
                    <a:pt x="13" y="107"/>
                  </a:lnTo>
                  <a:lnTo>
                    <a:pt x="6" y="99"/>
                  </a:lnTo>
                  <a:lnTo>
                    <a:pt x="2" y="88"/>
                  </a:lnTo>
                  <a:lnTo>
                    <a:pt x="0" y="75"/>
                  </a:lnTo>
                  <a:lnTo>
                    <a:pt x="1" y="60"/>
                  </a:lnTo>
                  <a:lnTo>
                    <a:pt x="3" y="51"/>
                  </a:lnTo>
                  <a:lnTo>
                    <a:pt x="5" y="42"/>
                  </a:lnTo>
                  <a:lnTo>
                    <a:pt x="10" y="32"/>
                  </a:lnTo>
                  <a:lnTo>
                    <a:pt x="16" y="24"/>
                  </a:lnTo>
                  <a:lnTo>
                    <a:pt x="21" y="16"/>
                  </a:lnTo>
                  <a:lnTo>
                    <a:pt x="28" y="9"/>
                  </a:lnTo>
                  <a:lnTo>
                    <a:pt x="36" y="4"/>
                  </a:lnTo>
                  <a:lnTo>
                    <a:pt x="44" y="0"/>
                  </a:lnTo>
                  <a:lnTo>
                    <a:pt x="52" y="0"/>
                  </a:lnTo>
                  <a:lnTo>
                    <a:pt x="61" y="0"/>
                  </a:lnTo>
                  <a:lnTo>
                    <a:pt x="66" y="2"/>
                  </a:lnTo>
                  <a:lnTo>
                    <a:pt x="72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7" name="Freeform 86"/>
            <p:cNvSpPr>
              <a:spLocks/>
            </p:cNvSpPr>
            <p:nvPr/>
          </p:nvSpPr>
          <p:spPr bwMode="auto">
            <a:xfrm>
              <a:off x="5114" y="997"/>
              <a:ext cx="37" cy="54"/>
            </a:xfrm>
            <a:custGeom>
              <a:avLst/>
              <a:gdLst>
                <a:gd name="T0" fmla="*/ 37 w 74"/>
                <a:gd name="T1" fmla="*/ 10 h 108"/>
                <a:gd name="T2" fmla="*/ 37 w 74"/>
                <a:gd name="T3" fmla="*/ 15 h 108"/>
                <a:gd name="T4" fmla="*/ 37 w 74"/>
                <a:gd name="T5" fmla="*/ 21 h 108"/>
                <a:gd name="T6" fmla="*/ 37 w 74"/>
                <a:gd name="T7" fmla="*/ 27 h 108"/>
                <a:gd name="T8" fmla="*/ 35 w 74"/>
                <a:gd name="T9" fmla="*/ 32 h 108"/>
                <a:gd name="T10" fmla="*/ 33 w 74"/>
                <a:gd name="T11" fmla="*/ 38 h 108"/>
                <a:gd name="T12" fmla="*/ 29 w 74"/>
                <a:gd name="T13" fmla="*/ 43 h 108"/>
                <a:gd name="T14" fmla="*/ 26 w 74"/>
                <a:gd name="T15" fmla="*/ 47 h 108"/>
                <a:gd name="T16" fmla="*/ 21 w 74"/>
                <a:gd name="T17" fmla="*/ 51 h 108"/>
                <a:gd name="T18" fmla="*/ 20 w 74"/>
                <a:gd name="T19" fmla="*/ 52 h 108"/>
                <a:gd name="T20" fmla="*/ 17 w 74"/>
                <a:gd name="T21" fmla="*/ 53 h 108"/>
                <a:gd name="T22" fmla="*/ 14 w 74"/>
                <a:gd name="T23" fmla="*/ 54 h 108"/>
                <a:gd name="T24" fmla="*/ 12 w 74"/>
                <a:gd name="T25" fmla="*/ 54 h 108"/>
                <a:gd name="T26" fmla="*/ 8 w 74"/>
                <a:gd name="T27" fmla="*/ 53 h 108"/>
                <a:gd name="T28" fmla="*/ 5 w 74"/>
                <a:gd name="T29" fmla="*/ 51 h 108"/>
                <a:gd name="T30" fmla="*/ 2 w 74"/>
                <a:gd name="T31" fmla="*/ 48 h 108"/>
                <a:gd name="T32" fmla="*/ 1 w 74"/>
                <a:gd name="T33" fmla="*/ 44 h 108"/>
                <a:gd name="T34" fmla="*/ 0 w 74"/>
                <a:gd name="T35" fmla="*/ 39 h 108"/>
                <a:gd name="T36" fmla="*/ 0 w 74"/>
                <a:gd name="T37" fmla="*/ 34 h 108"/>
                <a:gd name="T38" fmla="*/ 1 w 74"/>
                <a:gd name="T39" fmla="*/ 28 h 108"/>
                <a:gd name="T40" fmla="*/ 2 w 74"/>
                <a:gd name="T41" fmla="*/ 23 h 108"/>
                <a:gd name="T42" fmla="*/ 5 w 74"/>
                <a:gd name="T43" fmla="*/ 19 h 108"/>
                <a:gd name="T44" fmla="*/ 8 w 74"/>
                <a:gd name="T45" fmla="*/ 13 h 108"/>
                <a:gd name="T46" fmla="*/ 11 w 74"/>
                <a:gd name="T47" fmla="*/ 9 h 108"/>
                <a:gd name="T48" fmla="*/ 14 w 74"/>
                <a:gd name="T49" fmla="*/ 5 h 108"/>
                <a:gd name="T50" fmla="*/ 18 w 74"/>
                <a:gd name="T51" fmla="*/ 3 h 108"/>
                <a:gd name="T52" fmla="*/ 20 w 74"/>
                <a:gd name="T53" fmla="*/ 2 h 108"/>
                <a:gd name="T54" fmla="*/ 22 w 74"/>
                <a:gd name="T55" fmla="*/ 1 h 108"/>
                <a:gd name="T56" fmla="*/ 25 w 74"/>
                <a:gd name="T57" fmla="*/ 0 h 108"/>
                <a:gd name="T58" fmla="*/ 29 w 74"/>
                <a:gd name="T59" fmla="*/ 1 h 108"/>
                <a:gd name="T60" fmla="*/ 32 w 74"/>
                <a:gd name="T61" fmla="*/ 3 h 108"/>
                <a:gd name="T62" fmla="*/ 35 w 74"/>
                <a:gd name="T63" fmla="*/ 6 h 108"/>
                <a:gd name="T64" fmla="*/ 37 w 74"/>
                <a:gd name="T65" fmla="*/ 10 h 10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4"/>
                <a:gd name="T100" fmla="*/ 0 h 108"/>
                <a:gd name="T101" fmla="*/ 74 w 74"/>
                <a:gd name="T102" fmla="*/ 108 h 10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4" h="108">
                  <a:moveTo>
                    <a:pt x="73" y="19"/>
                  </a:moveTo>
                  <a:lnTo>
                    <a:pt x="74" y="31"/>
                  </a:lnTo>
                  <a:lnTo>
                    <a:pt x="74" y="42"/>
                  </a:lnTo>
                  <a:lnTo>
                    <a:pt x="73" y="54"/>
                  </a:lnTo>
                  <a:lnTo>
                    <a:pt x="70" y="64"/>
                  </a:lnTo>
                  <a:lnTo>
                    <a:pt x="65" y="75"/>
                  </a:lnTo>
                  <a:lnTo>
                    <a:pt x="59" y="85"/>
                  </a:lnTo>
                  <a:lnTo>
                    <a:pt x="53" y="93"/>
                  </a:lnTo>
                  <a:lnTo>
                    <a:pt x="43" y="101"/>
                  </a:lnTo>
                  <a:lnTo>
                    <a:pt x="40" y="103"/>
                  </a:lnTo>
                  <a:lnTo>
                    <a:pt x="34" y="106"/>
                  </a:lnTo>
                  <a:lnTo>
                    <a:pt x="28" y="107"/>
                  </a:lnTo>
                  <a:lnTo>
                    <a:pt x="24" y="108"/>
                  </a:lnTo>
                  <a:lnTo>
                    <a:pt x="16" y="106"/>
                  </a:lnTo>
                  <a:lnTo>
                    <a:pt x="10" y="101"/>
                  </a:lnTo>
                  <a:lnTo>
                    <a:pt x="4" y="95"/>
                  </a:lnTo>
                  <a:lnTo>
                    <a:pt x="1" y="87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6"/>
                  </a:lnTo>
                  <a:lnTo>
                    <a:pt x="5" y="46"/>
                  </a:lnTo>
                  <a:lnTo>
                    <a:pt x="10" y="37"/>
                  </a:lnTo>
                  <a:lnTo>
                    <a:pt x="16" y="26"/>
                  </a:lnTo>
                  <a:lnTo>
                    <a:pt x="23" y="18"/>
                  </a:lnTo>
                  <a:lnTo>
                    <a:pt x="29" y="10"/>
                  </a:lnTo>
                  <a:lnTo>
                    <a:pt x="35" y="7"/>
                  </a:lnTo>
                  <a:lnTo>
                    <a:pt x="40" y="3"/>
                  </a:lnTo>
                  <a:lnTo>
                    <a:pt x="44" y="1"/>
                  </a:lnTo>
                  <a:lnTo>
                    <a:pt x="51" y="0"/>
                  </a:lnTo>
                  <a:lnTo>
                    <a:pt x="58" y="2"/>
                  </a:lnTo>
                  <a:lnTo>
                    <a:pt x="64" y="7"/>
                  </a:lnTo>
                  <a:lnTo>
                    <a:pt x="69" y="12"/>
                  </a:lnTo>
                  <a:lnTo>
                    <a:pt x="73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8" name="Freeform 87"/>
            <p:cNvSpPr>
              <a:spLocks/>
            </p:cNvSpPr>
            <p:nvPr/>
          </p:nvSpPr>
          <p:spPr bwMode="auto">
            <a:xfrm>
              <a:off x="5044" y="1013"/>
              <a:ext cx="37" cy="53"/>
            </a:xfrm>
            <a:custGeom>
              <a:avLst/>
              <a:gdLst>
                <a:gd name="T0" fmla="*/ 37 w 75"/>
                <a:gd name="T1" fmla="*/ 9 h 107"/>
                <a:gd name="T2" fmla="*/ 37 w 75"/>
                <a:gd name="T3" fmla="*/ 15 h 107"/>
                <a:gd name="T4" fmla="*/ 37 w 75"/>
                <a:gd name="T5" fmla="*/ 22 h 107"/>
                <a:gd name="T6" fmla="*/ 35 w 75"/>
                <a:gd name="T7" fmla="*/ 27 h 107"/>
                <a:gd name="T8" fmla="*/ 33 w 75"/>
                <a:gd name="T9" fmla="*/ 33 h 107"/>
                <a:gd name="T10" fmla="*/ 31 w 75"/>
                <a:gd name="T11" fmla="*/ 38 h 107"/>
                <a:gd name="T12" fmla="*/ 27 w 75"/>
                <a:gd name="T13" fmla="*/ 43 h 107"/>
                <a:gd name="T14" fmla="*/ 23 w 75"/>
                <a:gd name="T15" fmla="*/ 48 h 107"/>
                <a:gd name="T16" fmla="*/ 18 w 75"/>
                <a:gd name="T17" fmla="*/ 52 h 107"/>
                <a:gd name="T18" fmla="*/ 10 w 75"/>
                <a:gd name="T19" fmla="*/ 53 h 107"/>
                <a:gd name="T20" fmla="*/ 7 w 75"/>
                <a:gd name="T21" fmla="*/ 52 h 107"/>
                <a:gd name="T22" fmla="*/ 4 w 75"/>
                <a:gd name="T23" fmla="*/ 50 h 107"/>
                <a:gd name="T24" fmla="*/ 2 w 75"/>
                <a:gd name="T25" fmla="*/ 46 h 107"/>
                <a:gd name="T26" fmla="*/ 0 w 75"/>
                <a:gd name="T27" fmla="*/ 43 h 107"/>
                <a:gd name="T28" fmla="*/ 0 w 75"/>
                <a:gd name="T29" fmla="*/ 37 h 107"/>
                <a:gd name="T30" fmla="*/ 0 w 75"/>
                <a:gd name="T31" fmla="*/ 30 h 107"/>
                <a:gd name="T32" fmla="*/ 1 w 75"/>
                <a:gd name="T33" fmla="*/ 25 h 107"/>
                <a:gd name="T34" fmla="*/ 4 w 75"/>
                <a:gd name="T35" fmla="*/ 19 h 107"/>
                <a:gd name="T36" fmla="*/ 6 w 75"/>
                <a:gd name="T37" fmla="*/ 14 h 107"/>
                <a:gd name="T38" fmla="*/ 10 w 75"/>
                <a:gd name="T39" fmla="*/ 9 h 107"/>
                <a:gd name="T40" fmla="*/ 14 w 75"/>
                <a:gd name="T41" fmla="*/ 5 h 107"/>
                <a:gd name="T42" fmla="*/ 19 w 75"/>
                <a:gd name="T43" fmla="*/ 1 h 107"/>
                <a:gd name="T44" fmla="*/ 22 w 75"/>
                <a:gd name="T45" fmla="*/ 0 h 107"/>
                <a:gd name="T46" fmla="*/ 25 w 75"/>
                <a:gd name="T47" fmla="*/ 0 h 107"/>
                <a:gd name="T48" fmla="*/ 27 w 75"/>
                <a:gd name="T49" fmla="*/ 0 h 107"/>
                <a:gd name="T50" fmla="*/ 30 w 75"/>
                <a:gd name="T51" fmla="*/ 1 h 107"/>
                <a:gd name="T52" fmla="*/ 32 w 75"/>
                <a:gd name="T53" fmla="*/ 2 h 107"/>
                <a:gd name="T54" fmla="*/ 34 w 75"/>
                <a:gd name="T55" fmla="*/ 4 h 107"/>
                <a:gd name="T56" fmla="*/ 35 w 75"/>
                <a:gd name="T57" fmla="*/ 7 h 107"/>
                <a:gd name="T58" fmla="*/ 37 w 75"/>
                <a:gd name="T59" fmla="*/ 9 h 10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5"/>
                <a:gd name="T91" fmla="*/ 0 h 107"/>
                <a:gd name="T92" fmla="*/ 75 w 75"/>
                <a:gd name="T93" fmla="*/ 107 h 10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5" h="107">
                  <a:moveTo>
                    <a:pt x="74" y="19"/>
                  </a:moveTo>
                  <a:lnTo>
                    <a:pt x="75" y="31"/>
                  </a:lnTo>
                  <a:lnTo>
                    <a:pt x="74" y="44"/>
                  </a:lnTo>
                  <a:lnTo>
                    <a:pt x="71" y="55"/>
                  </a:lnTo>
                  <a:lnTo>
                    <a:pt x="67" y="67"/>
                  </a:lnTo>
                  <a:lnTo>
                    <a:pt x="62" y="77"/>
                  </a:lnTo>
                  <a:lnTo>
                    <a:pt x="55" y="87"/>
                  </a:lnTo>
                  <a:lnTo>
                    <a:pt x="46" y="97"/>
                  </a:lnTo>
                  <a:lnTo>
                    <a:pt x="36" y="105"/>
                  </a:lnTo>
                  <a:lnTo>
                    <a:pt x="20" y="107"/>
                  </a:lnTo>
                  <a:lnTo>
                    <a:pt x="14" y="105"/>
                  </a:lnTo>
                  <a:lnTo>
                    <a:pt x="9" y="100"/>
                  </a:lnTo>
                  <a:lnTo>
                    <a:pt x="5" y="93"/>
                  </a:lnTo>
                  <a:lnTo>
                    <a:pt x="1" y="86"/>
                  </a:lnTo>
                  <a:lnTo>
                    <a:pt x="0" y="74"/>
                  </a:lnTo>
                  <a:lnTo>
                    <a:pt x="1" y="61"/>
                  </a:lnTo>
                  <a:lnTo>
                    <a:pt x="3" y="50"/>
                  </a:lnTo>
                  <a:lnTo>
                    <a:pt x="8" y="39"/>
                  </a:lnTo>
                  <a:lnTo>
                    <a:pt x="13" y="29"/>
                  </a:lnTo>
                  <a:lnTo>
                    <a:pt x="20" y="19"/>
                  </a:lnTo>
                  <a:lnTo>
                    <a:pt x="29" y="11"/>
                  </a:lnTo>
                  <a:lnTo>
                    <a:pt x="38" y="3"/>
                  </a:lnTo>
                  <a:lnTo>
                    <a:pt x="44" y="1"/>
                  </a:lnTo>
                  <a:lnTo>
                    <a:pt x="50" y="0"/>
                  </a:lnTo>
                  <a:lnTo>
                    <a:pt x="55" y="0"/>
                  </a:lnTo>
                  <a:lnTo>
                    <a:pt x="60" y="2"/>
                  </a:lnTo>
                  <a:lnTo>
                    <a:pt x="65" y="4"/>
                  </a:lnTo>
                  <a:lnTo>
                    <a:pt x="69" y="9"/>
                  </a:lnTo>
                  <a:lnTo>
                    <a:pt x="71" y="14"/>
                  </a:lnTo>
                  <a:lnTo>
                    <a:pt x="7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9" name="Freeform 88"/>
            <p:cNvSpPr>
              <a:spLocks/>
            </p:cNvSpPr>
            <p:nvPr/>
          </p:nvSpPr>
          <p:spPr bwMode="auto">
            <a:xfrm>
              <a:off x="4909" y="1016"/>
              <a:ext cx="56" cy="67"/>
            </a:xfrm>
            <a:custGeom>
              <a:avLst/>
              <a:gdLst>
                <a:gd name="T0" fmla="*/ 51 w 111"/>
                <a:gd name="T1" fmla="*/ 25 h 134"/>
                <a:gd name="T2" fmla="*/ 54 w 111"/>
                <a:gd name="T3" fmla="*/ 34 h 134"/>
                <a:gd name="T4" fmla="*/ 56 w 111"/>
                <a:gd name="T5" fmla="*/ 43 h 134"/>
                <a:gd name="T6" fmla="*/ 55 w 111"/>
                <a:gd name="T7" fmla="*/ 53 h 134"/>
                <a:gd name="T8" fmla="*/ 51 w 111"/>
                <a:gd name="T9" fmla="*/ 62 h 134"/>
                <a:gd name="T10" fmla="*/ 49 w 111"/>
                <a:gd name="T11" fmla="*/ 63 h 134"/>
                <a:gd name="T12" fmla="*/ 46 w 111"/>
                <a:gd name="T13" fmla="*/ 65 h 134"/>
                <a:gd name="T14" fmla="*/ 43 w 111"/>
                <a:gd name="T15" fmla="*/ 66 h 134"/>
                <a:gd name="T16" fmla="*/ 41 w 111"/>
                <a:gd name="T17" fmla="*/ 67 h 134"/>
                <a:gd name="T18" fmla="*/ 38 w 111"/>
                <a:gd name="T19" fmla="*/ 67 h 134"/>
                <a:gd name="T20" fmla="*/ 35 w 111"/>
                <a:gd name="T21" fmla="*/ 67 h 134"/>
                <a:gd name="T22" fmla="*/ 32 w 111"/>
                <a:gd name="T23" fmla="*/ 67 h 134"/>
                <a:gd name="T24" fmla="*/ 30 w 111"/>
                <a:gd name="T25" fmla="*/ 66 h 134"/>
                <a:gd name="T26" fmla="*/ 28 w 111"/>
                <a:gd name="T27" fmla="*/ 66 h 134"/>
                <a:gd name="T28" fmla="*/ 27 w 111"/>
                <a:gd name="T29" fmla="*/ 65 h 134"/>
                <a:gd name="T30" fmla="*/ 26 w 111"/>
                <a:gd name="T31" fmla="*/ 63 h 134"/>
                <a:gd name="T32" fmla="*/ 25 w 111"/>
                <a:gd name="T33" fmla="*/ 63 h 134"/>
                <a:gd name="T34" fmla="*/ 21 w 111"/>
                <a:gd name="T35" fmla="*/ 61 h 134"/>
                <a:gd name="T36" fmla="*/ 18 w 111"/>
                <a:gd name="T37" fmla="*/ 58 h 134"/>
                <a:gd name="T38" fmla="*/ 16 w 111"/>
                <a:gd name="T39" fmla="*/ 56 h 134"/>
                <a:gd name="T40" fmla="*/ 13 w 111"/>
                <a:gd name="T41" fmla="*/ 53 h 134"/>
                <a:gd name="T42" fmla="*/ 10 w 111"/>
                <a:gd name="T43" fmla="*/ 50 h 134"/>
                <a:gd name="T44" fmla="*/ 9 w 111"/>
                <a:gd name="T45" fmla="*/ 47 h 134"/>
                <a:gd name="T46" fmla="*/ 6 w 111"/>
                <a:gd name="T47" fmla="*/ 43 h 134"/>
                <a:gd name="T48" fmla="*/ 5 w 111"/>
                <a:gd name="T49" fmla="*/ 39 h 134"/>
                <a:gd name="T50" fmla="*/ 2 w 111"/>
                <a:gd name="T51" fmla="*/ 34 h 134"/>
                <a:gd name="T52" fmla="*/ 1 w 111"/>
                <a:gd name="T53" fmla="*/ 28 h 134"/>
                <a:gd name="T54" fmla="*/ 0 w 111"/>
                <a:gd name="T55" fmla="*/ 22 h 134"/>
                <a:gd name="T56" fmla="*/ 0 w 111"/>
                <a:gd name="T57" fmla="*/ 16 h 134"/>
                <a:gd name="T58" fmla="*/ 2 w 111"/>
                <a:gd name="T59" fmla="*/ 12 h 134"/>
                <a:gd name="T60" fmla="*/ 4 w 111"/>
                <a:gd name="T61" fmla="*/ 7 h 134"/>
                <a:gd name="T62" fmla="*/ 7 w 111"/>
                <a:gd name="T63" fmla="*/ 3 h 134"/>
                <a:gd name="T64" fmla="*/ 11 w 111"/>
                <a:gd name="T65" fmla="*/ 1 h 134"/>
                <a:gd name="T66" fmla="*/ 17 w 111"/>
                <a:gd name="T67" fmla="*/ 0 h 134"/>
                <a:gd name="T68" fmla="*/ 24 w 111"/>
                <a:gd name="T69" fmla="*/ 1 h 134"/>
                <a:gd name="T70" fmla="*/ 29 w 111"/>
                <a:gd name="T71" fmla="*/ 2 h 134"/>
                <a:gd name="T72" fmla="*/ 34 w 111"/>
                <a:gd name="T73" fmla="*/ 6 h 134"/>
                <a:gd name="T74" fmla="*/ 39 w 111"/>
                <a:gd name="T75" fmla="*/ 10 h 134"/>
                <a:gd name="T76" fmla="*/ 43 w 111"/>
                <a:gd name="T77" fmla="*/ 15 h 134"/>
                <a:gd name="T78" fmla="*/ 47 w 111"/>
                <a:gd name="T79" fmla="*/ 20 h 134"/>
                <a:gd name="T80" fmla="*/ 51 w 111"/>
                <a:gd name="T81" fmla="*/ 25 h 13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1"/>
                <a:gd name="T124" fmla="*/ 0 h 134"/>
                <a:gd name="T125" fmla="*/ 111 w 111"/>
                <a:gd name="T126" fmla="*/ 134 h 13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1" h="134">
                  <a:moveTo>
                    <a:pt x="102" y="50"/>
                  </a:moveTo>
                  <a:lnTo>
                    <a:pt x="108" y="69"/>
                  </a:lnTo>
                  <a:lnTo>
                    <a:pt x="111" y="87"/>
                  </a:lnTo>
                  <a:lnTo>
                    <a:pt x="110" y="107"/>
                  </a:lnTo>
                  <a:lnTo>
                    <a:pt x="102" y="124"/>
                  </a:lnTo>
                  <a:lnTo>
                    <a:pt x="98" y="127"/>
                  </a:lnTo>
                  <a:lnTo>
                    <a:pt x="92" y="130"/>
                  </a:lnTo>
                  <a:lnTo>
                    <a:pt x="86" y="132"/>
                  </a:lnTo>
                  <a:lnTo>
                    <a:pt x="81" y="133"/>
                  </a:lnTo>
                  <a:lnTo>
                    <a:pt x="76" y="134"/>
                  </a:lnTo>
                  <a:lnTo>
                    <a:pt x="70" y="134"/>
                  </a:lnTo>
                  <a:lnTo>
                    <a:pt x="64" y="133"/>
                  </a:lnTo>
                  <a:lnTo>
                    <a:pt x="60" y="131"/>
                  </a:lnTo>
                  <a:lnTo>
                    <a:pt x="55" y="132"/>
                  </a:lnTo>
                  <a:lnTo>
                    <a:pt x="53" y="130"/>
                  </a:lnTo>
                  <a:lnTo>
                    <a:pt x="51" y="127"/>
                  </a:lnTo>
                  <a:lnTo>
                    <a:pt x="49" y="127"/>
                  </a:lnTo>
                  <a:lnTo>
                    <a:pt x="42" y="123"/>
                  </a:lnTo>
                  <a:lnTo>
                    <a:pt x="36" y="117"/>
                  </a:lnTo>
                  <a:lnTo>
                    <a:pt x="31" y="112"/>
                  </a:lnTo>
                  <a:lnTo>
                    <a:pt x="26" y="107"/>
                  </a:lnTo>
                  <a:lnTo>
                    <a:pt x="20" y="100"/>
                  </a:lnTo>
                  <a:lnTo>
                    <a:pt x="17" y="94"/>
                  </a:lnTo>
                  <a:lnTo>
                    <a:pt x="12" y="87"/>
                  </a:lnTo>
                  <a:lnTo>
                    <a:pt x="9" y="79"/>
                  </a:lnTo>
                  <a:lnTo>
                    <a:pt x="4" y="69"/>
                  </a:lnTo>
                  <a:lnTo>
                    <a:pt x="1" y="57"/>
                  </a:lnTo>
                  <a:lnTo>
                    <a:pt x="0" y="44"/>
                  </a:lnTo>
                  <a:lnTo>
                    <a:pt x="0" y="32"/>
                  </a:lnTo>
                  <a:lnTo>
                    <a:pt x="3" y="24"/>
                  </a:lnTo>
                  <a:lnTo>
                    <a:pt x="8" y="15"/>
                  </a:lnTo>
                  <a:lnTo>
                    <a:pt x="13" y="6"/>
                  </a:lnTo>
                  <a:lnTo>
                    <a:pt x="22" y="1"/>
                  </a:lnTo>
                  <a:lnTo>
                    <a:pt x="34" y="0"/>
                  </a:lnTo>
                  <a:lnTo>
                    <a:pt x="47" y="2"/>
                  </a:lnTo>
                  <a:lnTo>
                    <a:pt x="57" y="5"/>
                  </a:lnTo>
                  <a:lnTo>
                    <a:pt x="68" y="12"/>
                  </a:lnTo>
                  <a:lnTo>
                    <a:pt x="78" y="20"/>
                  </a:lnTo>
                  <a:lnTo>
                    <a:pt x="86" y="31"/>
                  </a:lnTo>
                  <a:lnTo>
                    <a:pt x="94" y="40"/>
                  </a:lnTo>
                  <a:lnTo>
                    <a:pt x="102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0" name="Freeform 89"/>
            <p:cNvSpPr>
              <a:spLocks/>
            </p:cNvSpPr>
            <p:nvPr/>
          </p:nvSpPr>
          <p:spPr bwMode="auto">
            <a:xfrm>
              <a:off x="4914" y="1023"/>
              <a:ext cx="47" cy="53"/>
            </a:xfrm>
            <a:custGeom>
              <a:avLst/>
              <a:gdLst>
                <a:gd name="T0" fmla="*/ 38 w 93"/>
                <a:gd name="T1" fmla="*/ 14 h 105"/>
                <a:gd name="T2" fmla="*/ 42 w 93"/>
                <a:gd name="T3" fmla="*/ 21 h 105"/>
                <a:gd name="T4" fmla="*/ 46 w 93"/>
                <a:gd name="T5" fmla="*/ 29 h 105"/>
                <a:gd name="T6" fmla="*/ 47 w 93"/>
                <a:gd name="T7" fmla="*/ 38 h 105"/>
                <a:gd name="T8" fmla="*/ 46 w 93"/>
                <a:gd name="T9" fmla="*/ 47 h 105"/>
                <a:gd name="T10" fmla="*/ 43 w 93"/>
                <a:gd name="T11" fmla="*/ 50 h 105"/>
                <a:gd name="T12" fmla="*/ 39 w 93"/>
                <a:gd name="T13" fmla="*/ 52 h 105"/>
                <a:gd name="T14" fmla="*/ 35 w 93"/>
                <a:gd name="T15" fmla="*/ 53 h 105"/>
                <a:gd name="T16" fmla="*/ 31 w 93"/>
                <a:gd name="T17" fmla="*/ 53 h 105"/>
                <a:gd name="T18" fmla="*/ 24 w 93"/>
                <a:gd name="T19" fmla="*/ 51 h 105"/>
                <a:gd name="T20" fmla="*/ 19 w 93"/>
                <a:gd name="T21" fmla="*/ 47 h 105"/>
                <a:gd name="T22" fmla="*/ 14 w 93"/>
                <a:gd name="T23" fmla="*/ 43 h 105"/>
                <a:gd name="T24" fmla="*/ 10 w 93"/>
                <a:gd name="T25" fmla="*/ 38 h 105"/>
                <a:gd name="T26" fmla="*/ 7 w 93"/>
                <a:gd name="T27" fmla="*/ 33 h 105"/>
                <a:gd name="T28" fmla="*/ 4 w 93"/>
                <a:gd name="T29" fmla="*/ 27 h 105"/>
                <a:gd name="T30" fmla="*/ 1 w 93"/>
                <a:gd name="T31" fmla="*/ 20 h 105"/>
                <a:gd name="T32" fmla="*/ 0 w 93"/>
                <a:gd name="T33" fmla="*/ 14 h 105"/>
                <a:gd name="T34" fmla="*/ 1 w 93"/>
                <a:gd name="T35" fmla="*/ 10 h 105"/>
                <a:gd name="T36" fmla="*/ 1 w 93"/>
                <a:gd name="T37" fmla="*/ 6 h 105"/>
                <a:gd name="T38" fmla="*/ 3 w 93"/>
                <a:gd name="T39" fmla="*/ 3 h 105"/>
                <a:gd name="T40" fmla="*/ 7 w 93"/>
                <a:gd name="T41" fmla="*/ 1 h 105"/>
                <a:gd name="T42" fmla="*/ 11 w 93"/>
                <a:gd name="T43" fmla="*/ 0 h 105"/>
                <a:gd name="T44" fmla="*/ 16 w 93"/>
                <a:gd name="T45" fmla="*/ 0 h 105"/>
                <a:gd name="T46" fmla="*/ 20 w 93"/>
                <a:gd name="T47" fmla="*/ 1 h 105"/>
                <a:gd name="T48" fmla="*/ 24 w 93"/>
                <a:gd name="T49" fmla="*/ 3 h 105"/>
                <a:gd name="T50" fmla="*/ 28 w 93"/>
                <a:gd name="T51" fmla="*/ 5 h 105"/>
                <a:gd name="T52" fmla="*/ 32 w 93"/>
                <a:gd name="T53" fmla="*/ 8 h 105"/>
                <a:gd name="T54" fmla="*/ 35 w 93"/>
                <a:gd name="T55" fmla="*/ 10 h 105"/>
                <a:gd name="T56" fmla="*/ 38 w 93"/>
                <a:gd name="T57" fmla="*/ 14 h 10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3"/>
                <a:gd name="T88" fmla="*/ 0 h 105"/>
                <a:gd name="T89" fmla="*/ 93 w 93"/>
                <a:gd name="T90" fmla="*/ 105 h 10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3" h="105">
                  <a:moveTo>
                    <a:pt x="76" y="27"/>
                  </a:moveTo>
                  <a:lnTo>
                    <a:pt x="84" y="42"/>
                  </a:lnTo>
                  <a:lnTo>
                    <a:pt x="91" y="58"/>
                  </a:lnTo>
                  <a:lnTo>
                    <a:pt x="93" y="76"/>
                  </a:lnTo>
                  <a:lnTo>
                    <a:pt x="91" y="93"/>
                  </a:lnTo>
                  <a:lnTo>
                    <a:pt x="85" y="100"/>
                  </a:lnTo>
                  <a:lnTo>
                    <a:pt x="78" y="104"/>
                  </a:lnTo>
                  <a:lnTo>
                    <a:pt x="69" y="105"/>
                  </a:lnTo>
                  <a:lnTo>
                    <a:pt x="61" y="105"/>
                  </a:lnTo>
                  <a:lnTo>
                    <a:pt x="48" y="101"/>
                  </a:lnTo>
                  <a:lnTo>
                    <a:pt x="37" y="94"/>
                  </a:lnTo>
                  <a:lnTo>
                    <a:pt x="27" y="86"/>
                  </a:lnTo>
                  <a:lnTo>
                    <a:pt x="19" y="76"/>
                  </a:lnTo>
                  <a:lnTo>
                    <a:pt x="13" y="65"/>
                  </a:lnTo>
                  <a:lnTo>
                    <a:pt x="7" y="53"/>
                  </a:lnTo>
                  <a:lnTo>
                    <a:pt x="2" y="40"/>
                  </a:lnTo>
                  <a:lnTo>
                    <a:pt x="0" y="27"/>
                  </a:lnTo>
                  <a:lnTo>
                    <a:pt x="1" y="19"/>
                  </a:lnTo>
                  <a:lnTo>
                    <a:pt x="2" y="12"/>
                  </a:lnTo>
                  <a:lnTo>
                    <a:pt x="6" y="5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1" y="0"/>
                  </a:lnTo>
                  <a:lnTo>
                    <a:pt x="40" y="2"/>
                  </a:lnTo>
                  <a:lnTo>
                    <a:pt x="48" y="5"/>
                  </a:lnTo>
                  <a:lnTo>
                    <a:pt x="56" y="9"/>
                  </a:lnTo>
                  <a:lnTo>
                    <a:pt x="63" y="15"/>
                  </a:lnTo>
                  <a:lnTo>
                    <a:pt x="70" y="20"/>
                  </a:lnTo>
                  <a:lnTo>
                    <a:pt x="76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1" name="Freeform 90"/>
            <p:cNvSpPr>
              <a:spLocks/>
            </p:cNvSpPr>
            <p:nvPr/>
          </p:nvSpPr>
          <p:spPr bwMode="auto">
            <a:xfrm>
              <a:off x="4826" y="1028"/>
              <a:ext cx="56" cy="68"/>
            </a:xfrm>
            <a:custGeom>
              <a:avLst/>
              <a:gdLst>
                <a:gd name="T0" fmla="*/ 27 w 112"/>
                <a:gd name="T1" fmla="*/ 1 h 136"/>
                <a:gd name="T2" fmla="*/ 32 w 112"/>
                <a:gd name="T3" fmla="*/ 4 h 136"/>
                <a:gd name="T4" fmla="*/ 37 w 112"/>
                <a:gd name="T5" fmla="*/ 9 h 136"/>
                <a:gd name="T6" fmla="*/ 43 w 112"/>
                <a:gd name="T7" fmla="*/ 13 h 136"/>
                <a:gd name="T8" fmla="*/ 47 w 112"/>
                <a:gd name="T9" fmla="*/ 18 h 136"/>
                <a:gd name="T10" fmla="*/ 51 w 112"/>
                <a:gd name="T11" fmla="*/ 24 h 136"/>
                <a:gd name="T12" fmla="*/ 54 w 112"/>
                <a:gd name="T13" fmla="*/ 30 h 136"/>
                <a:gd name="T14" fmla="*/ 55 w 112"/>
                <a:gd name="T15" fmla="*/ 37 h 136"/>
                <a:gd name="T16" fmla="*/ 56 w 112"/>
                <a:gd name="T17" fmla="*/ 44 h 136"/>
                <a:gd name="T18" fmla="*/ 56 w 112"/>
                <a:gd name="T19" fmla="*/ 50 h 136"/>
                <a:gd name="T20" fmla="*/ 55 w 112"/>
                <a:gd name="T21" fmla="*/ 56 h 136"/>
                <a:gd name="T22" fmla="*/ 51 w 112"/>
                <a:gd name="T23" fmla="*/ 61 h 136"/>
                <a:gd name="T24" fmla="*/ 47 w 112"/>
                <a:gd name="T25" fmla="*/ 66 h 136"/>
                <a:gd name="T26" fmla="*/ 43 w 112"/>
                <a:gd name="T27" fmla="*/ 67 h 136"/>
                <a:gd name="T28" fmla="*/ 43 w 112"/>
                <a:gd name="T29" fmla="*/ 67 h 136"/>
                <a:gd name="T30" fmla="*/ 40 w 112"/>
                <a:gd name="T31" fmla="*/ 68 h 136"/>
                <a:gd name="T32" fmla="*/ 37 w 112"/>
                <a:gd name="T33" fmla="*/ 68 h 136"/>
                <a:gd name="T34" fmla="*/ 33 w 112"/>
                <a:gd name="T35" fmla="*/ 68 h 136"/>
                <a:gd name="T36" fmla="*/ 30 w 112"/>
                <a:gd name="T37" fmla="*/ 66 h 136"/>
                <a:gd name="T38" fmla="*/ 27 w 112"/>
                <a:gd name="T39" fmla="*/ 65 h 136"/>
                <a:gd name="T40" fmla="*/ 24 w 112"/>
                <a:gd name="T41" fmla="*/ 62 h 136"/>
                <a:gd name="T42" fmla="*/ 21 w 112"/>
                <a:gd name="T43" fmla="*/ 60 h 136"/>
                <a:gd name="T44" fmla="*/ 18 w 112"/>
                <a:gd name="T45" fmla="*/ 58 h 136"/>
                <a:gd name="T46" fmla="*/ 17 w 112"/>
                <a:gd name="T47" fmla="*/ 58 h 136"/>
                <a:gd name="T48" fmla="*/ 17 w 112"/>
                <a:gd name="T49" fmla="*/ 58 h 136"/>
                <a:gd name="T50" fmla="*/ 17 w 112"/>
                <a:gd name="T51" fmla="*/ 58 h 136"/>
                <a:gd name="T52" fmla="*/ 17 w 112"/>
                <a:gd name="T53" fmla="*/ 58 h 136"/>
                <a:gd name="T54" fmla="*/ 15 w 112"/>
                <a:gd name="T55" fmla="*/ 55 h 136"/>
                <a:gd name="T56" fmla="*/ 14 w 112"/>
                <a:gd name="T57" fmla="*/ 54 h 136"/>
                <a:gd name="T58" fmla="*/ 12 w 112"/>
                <a:gd name="T59" fmla="*/ 52 h 136"/>
                <a:gd name="T60" fmla="*/ 9 w 112"/>
                <a:gd name="T61" fmla="*/ 50 h 136"/>
                <a:gd name="T62" fmla="*/ 4 w 112"/>
                <a:gd name="T63" fmla="*/ 39 h 136"/>
                <a:gd name="T64" fmla="*/ 1 w 112"/>
                <a:gd name="T65" fmla="*/ 27 h 136"/>
                <a:gd name="T66" fmla="*/ 0 w 112"/>
                <a:gd name="T67" fmla="*/ 15 h 136"/>
                <a:gd name="T68" fmla="*/ 5 w 112"/>
                <a:gd name="T69" fmla="*/ 4 h 136"/>
                <a:gd name="T70" fmla="*/ 7 w 112"/>
                <a:gd name="T71" fmla="*/ 3 h 136"/>
                <a:gd name="T72" fmla="*/ 9 w 112"/>
                <a:gd name="T73" fmla="*/ 2 h 136"/>
                <a:gd name="T74" fmla="*/ 11 w 112"/>
                <a:gd name="T75" fmla="*/ 1 h 136"/>
                <a:gd name="T76" fmla="*/ 13 w 112"/>
                <a:gd name="T77" fmla="*/ 1 h 136"/>
                <a:gd name="T78" fmla="*/ 15 w 112"/>
                <a:gd name="T79" fmla="*/ 0 h 136"/>
                <a:gd name="T80" fmla="*/ 18 w 112"/>
                <a:gd name="T81" fmla="*/ 0 h 136"/>
                <a:gd name="T82" fmla="*/ 20 w 112"/>
                <a:gd name="T83" fmla="*/ 1 h 136"/>
                <a:gd name="T84" fmla="*/ 23 w 112"/>
                <a:gd name="T85" fmla="*/ 1 h 136"/>
                <a:gd name="T86" fmla="*/ 27 w 112"/>
                <a:gd name="T87" fmla="*/ 1 h 1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2"/>
                <a:gd name="T133" fmla="*/ 0 h 136"/>
                <a:gd name="T134" fmla="*/ 112 w 112"/>
                <a:gd name="T135" fmla="*/ 136 h 1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2" h="136">
                  <a:moveTo>
                    <a:pt x="53" y="3"/>
                  </a:moveTo>
                  <a:lnTo>
                    <a:pt x="64" y="9"/>
                  </a:lnTo>
                  <a:lnTo>
                    <a:pt x="74" y="17"/>
                  </a:lnTo>
                  <a:lnTo>
                    <a:pt x="85" y="26"/>
                  </a:lnTo>
                  <a:lnTo>
                    <a:pt x="93" y="37"/>
                  </a:lnTo>
                  <a:lnTo>
                    <a:pt x="101" y="48"/>
                  </a:lnTo>
                  <a:lnTo>
                    <a:pt x="107" y="61"/>
                  </a:lnTo>
                  <a:lnTo>
                    <a:pt x="110" y="75"/>
                  </a:lnTo>
                  <a:lnTo>
                    <a:pt x="112" y="88"/>
                  </a:lnTo>
                  <a:lnTo>
                    <a:pt x="112" y="101"/>
                  </a:lnTo>
                  <a:lnTo>
                    <a:pt x="109" y="113"/>
                  </a:lnTo>
                  <a:lnTo>
                    <a:pt x="102" y="123"/>
                  </a:lnTo>
                  <a:lnTo>
                    <a:pt x="94" y="131"/>
                  </a:lnTo>
                  <a:lnTo>
                    <a:pt x="86" y="133"/>
                  </a:lnTo>
                  <a:lnTo>
                    <a:pt x="80" y="136"/>
                  </a:lnTo>
                  <a:lnTo>
                    <a:pt x="73" y="136"/>
                  </a:lnTo>
                  <a:lnTo>
                    <a:pt x="66" y="135"/>
                  </a:lnTo>
                  <a:lnTo>
                    <a:pt x="60" y="132"/>
                  </a:lnTo>
                  <a:lnTo>
                    <a:pt x="54" y="129"/>
                  </a:lnTo>
                  <a:lnTo>
                    <a:pt x="47" y="125"/>
                  </a:lnTo>
                  <a:lnTo>
                    <a:pt x="41" y="121"/>
                  </a:lnTo>
                  <a:lnTo>
                    <a:pt x="35" y="117"/>
                  </a:lnTo>
                  <a:lnTo>
                    <a:pt x="34" y="117"/>
                  </a:lnTo>
                  <a:lnTo>
                    <a:pt x="33" y="117"/>
                  </a:lnTo>
                  <a:lnTo>
                    <a:pt x="31" y="111"/>
                  </a:lnTo>
                  <a:lnTo>
                    <a:pt x="27" y="108"/>
                  </a:lnTo>
                  <a:lnTo>
                    <a:pt x="23" y="105"/>
                  </a:lnTo>
                  <a:lnTo>
                    <a:pt x="18" y="100"/>
                  </a:lnTo>
                  <a:lnTo>
                    <a:pt x="8" y="79"/>
                  </a:lnTo>
                  <a:lnTo>
                    <a:pt x="1" y="55"/>
                  </a:lnTo>
                  <a:lnTo>
                    <a:pt x="0" y="31"/>
                  </a:lnTo>
                  <a:lnTo>
                    <a:pt x="10" y="8"/>
                  </a:lnTo>
                  <a:lnTo>
                    <a:pt x="13" y="6"/>
                  </a:lnTo>
                  <a:lnTo>
                    <a:pt x="17" y="4"/>
                  </a:lnTo>
                  <a:lnTo>
                    <a:pt x="22" y="2"/>
                  </a:lnTo>
                  <a:lnTo>
                    <a:pt x="26" y="1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40" y="1"/>
                  </a:lnTo>
                  <a:lnTo>
                    <a:pt x="45" y="2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2" name="Freeform 91"/>
            <p:cNvSpPr>
              <a:spLocks/>
            </p:cNvSpPr>
            <p:nvPr/>
          </p:nvSpPr>
          <p:spPr bwMode="auto">
            <a:xfrm>
              <a:off x="4830" y="1034"/>
              <a:ext cx="46" cy="54"/>
            </a:xfrm>
            <a:custGeom>
              <a:avLst/>
              <a:gdLst>
                <a:gd name="T0" fmla="*/ 33 w 92"/>
                <a:gd name="T1" fmla="*/ 10 h 110"/>
                <a:gd name="T2" fmla="*/ 40 w 92"/>
                <a:gd name="T3" fmla="*/ 18 h 110"/>
                <a:gd name="T4" fmla="*/ 45 w 92"/>
                <a:gd name="T5" fmla="*/ 28 h 110"/>
                <a:gd name="T6" fmla="*/ 46 w 92"/>
                <a:gd name="T7" fmla="*/ 39 h 110"/>
                <a:gd name="T8" fmla="*/ 44 w 92"/>
                <a:gd name="T9" fmla="*/ 50 h 110"/>
                <a:gd name="T10" fmla="*/ 42 w 92"/>
                <a:gd name="T11" fmla="*/ 51 h 110"/>
                <a:gd name="T12" fmla="*/ 40 w 92"/>
                <a:gd name="T13" fmla="*/ 52 h 110"/>
                <a:gd name="T14" fmla="*/ 39 w 92"/>
                <a:gd name="T15" fmla="*/ 52 h 110"/>
                <a:gd name="T16" fmla="*/ 38 w 92"/>
                <a:gd name="T17" fmla="*/ 54 h 110"/>
                <a:gd name="T18" fmla="*/ 35 w 92"/>
                <a:gd name="T19" fmla="*/ 54 h 110"/>
                <a:gd name="T20" fmla="*/ 31 w 92"/>
                <a:gd name="T21" fmla="*/ 54 h 110"/>
                <a:gd name="T22" fmla="*/ 28 w 92"/>
                <a:gd name="T23" fmla="*/ 54 h 110"/>
                <a:gd name="T24" fmla="*/ 26 w 92"/>
                <a:gd name="T25" fmla="*/ 53 h 110"/>
                <a:gd name="T26" fmla="*/ 23 w 92"/>
                <a:gd name="T27" fmla="*/ 52 h 110"/>
                <a:gd name="T28" fmla="*/ 20 w 92"/>
                <a:gd name="T29" fmla="*/ 50 h 110"/>
                <a:gd name="T30" fmla="*/ 17 w 92"/>
                <a:gd name="T31" fmla="*/ 48 h 110"/>
                <a:gd name="T32" fmla="*/ 15 w 92"/>
                <a:gd name="T33" fmla="*/ 46 h 110"/>
                <a:gd name="T34" fmla="*/ 9 w 92"/>
                <a:gd name="T35" fmla="*/ 39 h 110"/>
                <a:gd name="T36" fmla="*/ 5 w 92"/>
                <a:gd name="T37" fmla="*/ 32 h 110"/>
                <a:gd name="T38" fmla="*/ 2 w 92"/>
                <a:gd name="T39" fmla="*/ 24 h 110"/>
                <a:gd name="T40" fmla="*/ 0 w 92"/>
                <a:gd name="T41" fmla="*/ 15 h 110"/>
                <a:gd name="T42" fmla="*/ 1 w 92"/>
                <a:gd name="T43" fmla="*/ 12 h 110"/>
                <a:gd name="T44" fmla="*/ 1 w 92"/>
                <a:gd name="T45" fmla="*/ 9 h 110"/>
                <a:gd name="T46" fmla="*/ 3 w 92"/>
                <a:gd name="T47" fmla="*/ 5 h 110"/>
                <a:gd name="T48" fmla="*/ 5 w 92"/>
                <a:gd name="T49" fmla="*/ 2 h 110"/>
                <a:gd name="T50" fmla="*/ 7 w 92"/>
                <a:gd name="T51" fmla="*/ 0 h 110"/>
                <a:gd name="T52" fmla="*/ 10 w 92"/>
                <a:gd name="T53" fmla="*/ 0 h 110"/>
                <a:gd name="T54" fmla="*/ 12 w 92"/>
                <a:gd name="T55" fmla="*/ 0 h 110"/>
                <a:gd name="T56" fmla="*/ 15 w 92"/>
                <a:gd name="T57" fmla="*/ 0 h 110"/>
                <a:gd name="T58" fmla="*/ 18 w 92"/>
                <a:gd name="T59" fmla="*/ 1 h 110"/>
                <a:gd name="T60" fmla="*/ 21 w 92"/>
                <a:gd name="T61" fmla="*/ 2 h 110"/>
                <a:gd name="T62" fmla="*/ 23 w 92"/>
                <a:gd name="T63" fmla="*/ 3 h 110"/>
                <a:gd name="T64" fmla="*/ 25 w 92"/>
                <a:gd name="T65" fmla="*/ 4 h 110"/>
                <a:gd name="T66" fmla="*/ 27 w 92"/>
                <a:gd name="T67" fmla="*/ 6 h 110"/>
                <a:gd name="T68" fmla="*/ 29 w 92"/>
                <a:gd name="T69" fmla="*/ 7 h 110"/>
                <a:gd name="T70" fmla="*/ 31 w 92"/>
                <a:gd name="T71" fmla="*/ 9 h 110"/>
                <a:gd name="T72" fmla="*/ 33 w 92"/>
                <a:gd name="T73" fmla="*/ 10 h 11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2"/>
                <a:gd name="T112" fmla="*/ 0 h 110"/>
                <a:gd name="T113" fmla="*/ 92 w 92"/>
                <a:gd name="T114" fmla="*/ 110 h 11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2" h="110">
                  <a:moveTo>
                    <a:pt x="65" y="20"/>
                  </a:moveTo>
                  <a:lnTo>
                    <a:pt x="79" y="37"/>
                  </a:lnTo>
                  <a:lnTo>
                    <a:pt x="89" y="58"/>
                  </a:lnTo>
                  <a:lnTo>
                    <a:pt x="92" y="80"/>
                  </a:lnTo>
                  <a:lnTo>
                    <a:pt x="87" y="102"/>
                  </a:lnTo>
                  <a:lnTo>
                    <a:pt x="84" y="104"/>
                  </a:lnTo>
                  <a:lnTo>
                    <a:pt x="80" y="105"/>
                  </a:lnTo>
                  <a:lnTo>
                    <a:pt x="77" y="106"/>
                  </a:lnTo>
                  <a:lnTo>
                    <a:pt x="75" y="109"/>
                  </a:lnTo>
                  <a:lnTo>
                    <a:pt x="69" y="110"/>
                  </a:lnTo>
                  <a:lnTo>
                    <a:pt x="63" y="110"/>
                  </a:lnTo>
                  <a:lnTo>
                    <a:pt x="57" y="110"/>
                  </a:lnTo>
                  <a:lnTo>
                    <a:pt x="52" y="107"/>
                  </a:lnTo>
                  <a:lnTo>
                    <a:pt x="46" y="105"/>
                  </a:lnTo>
                  <a:lnTo>
                    <a:pt x="40" y="102"/>
                  </a:lnTo>
                  <a:lnTo>
                    <a:pt x="34" y="98"/>
                  </a:lnTo>
                  <a:lnTo>
                    <a:pt x="30" y="94"/>
                  </a:lnTo>
                  <a:lnTo>
                    <a:pt x="18" y="80"/>
                  </a:lnTo>
                  <a:lnTo>
                    <a:pt x="10" y="65"/>
                  </a:lnTo>
                  <a:lnTo>
                    <a:pt x="4" y="49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3" y="18"/>
                  </a:lnTo>
                  <a:lnTo>
                    <a:pt x="6" y="11"/>
                  </a:lnTo>
                  <a:lnTo>
                    <a:pt x="9" y="5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6" y="3"/>
                  </a:lnTo>
                  <a:lnTo>
                    <a:pt x="41" y="5"/>
                  </a:lnTo>
                  <a:lnTo>
                    <a:pt x="46" y="7"/>
                  </a:lnTo>
                  <a:lnTo>
                    <a:pt x="51" y="9"/>
                  </a:lnTo>
                  <a:lnTo>
                    <a:pt x="54" y="13"/>
                  </a:lnTo>
                  <a:lnTo>
                    <a:pt x="59" y="15"/>
                  </a:lnTo>
                  <a:lnTo>
                    <a:pt x="62" y="18"/>
                  </a:lnTo>
                  <a:lnTo>
                    <a:pt x="65" y="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3" name="Freeform 92"/>
            <p:cNvSpPr>
              <a:spLocks/>
            </p:cNvSpPr>
            <p:nvPr/>
          </p:nvSpPr>
          <p:spPr bwMode="auto">
            <a:xfrm>
              <a:off x="5038" y="1089"/>
              <a:ext cx="41" cy="55"/>
            </a:xfrm>
            <a:custGeom>
              <a:avLst/>
              <a:gdLst>
                <a:gd name="T0" fmla="*/ 41 w 80"/>
                <a:gd name="T1" fmla="*/ 12 h 108"/>
                <a:gd name="T2" fmla="*/ 40 w 80"/>
                <a:gd name="T3" fmla="*/ 19 h 108"/>
                <a:gd name="T4" fmla="*/ 39 w 80"/>
                <a:gd name="T5" fmla="*/ 24 h 108"/>
                <a:gd name="T6" fmla="*/ 37 w 80"/>
                <a:gd name="T7" fmla="*/ 31 h 108"/>
                <a:gd name="T8" fmla="*/ 35 w 80"/>
                <a:gd name="T9" fmla="*/ 36 h 108"/>
                <a:gd name="T10" fmla="*/ 32 w 80"/>
                <a:gd name="T11" fmla="*/ 42 h 108"/>
                <a:gd name="T12" fmla="*/ 28 w 80"/>
                <a:gd name="T13" fmla="*/ 46 h 108"/>
                <a:gd name="T14" fmla="*/ 24 w 80"/>
                <a:gd name="T15" fmla="*/ 51 h 108"/>
                <a:gd name="T16" fmla="*/ 18 w 80"/>
                <a:gd name="T17" fmla="*/ 54 h 108"/>
                <a:gd name="T18" fmla="*/ 16 w 80"/>
                <a:gd name="T19" fmla="*/ 55 h 108"/>
                <a:gd name="T20" fmla="*/ 12 w 80"/>
                <a:gd name="T21" fmla="*/ 55 h 108"/>
                <a:gd name="T22" fmla="*/ 9 w 80"/>
                <a:gd name="T23" fmla="*/ 55 h 108"/>
                <a:gd name="T24" fmla="*/ 6 w 80"/>
                <a:gd name="T25" fmla="*/ 53 h 108"/>
                <a:gd name="T26" fmla="*/ 4 w 80"/>
                <a:gd name="T27" fmla="*/ 51 h 108"/>
                <a:gd name="T28" fmla="*/ 2 w 80"/>
                <a:gd name="T29" fmla="*/ 47 h 108"/>
                <a:gd name="T30" fmla="*/ 1 w 80"/>
                <a:gd name="T31" fmla="*/ 44 h 108"/>
                <a:gd name="T32" fmla="*/ 0 w 80"/>
                <a:gd name="T33" fmla="*/ 40 h 108"/>
                <a:gd name="T34" fmla="*/ 1 w 80"/>
                <a:gd name="T35" fmla="*/ 35 h 108"/>
                <a:gd name="T36" fmla="*/ 2 w 80"/>
                <a:gd name="T37" fmla="*/ 29 h 108"/>
                <a:gd name="T38" fmla="*/ 4 w 80"/>
                <a:gd name="T39" fmla="*/ 23 h 108"/>
                <a:gd name="T40" fmla="*/ 6 w 80"/>
                <a:gd name="T41" fmla="*/ 18 h 108"/>
                <a:gd name="T42" fmla="*/ 9 w 80"/>
                <a:gd name="T43" fmla="*/ 13 h 108"/>
                <a:gd name="T44" fmla="*/ 13 w 80"/>
                <a:gd name="T45" fmla="*/ 8 h 108"/>
                <a:gd name="T46" fmla="*/ 18 w 80"/>
                <a:gd name="T47" fmla="*/ 4 h 108"/>
                <a:gd name="T48" fmla="*/ 24 w 80"/>
                <a:gd name="T49" fmla="*/ 1 h 108"/>
                <a:gd name="T50" fmla="*/ 26 w 80"/>
                <a:gd name="T51" fmla="*/ 0 h 108"/>
                <a:gd name="T52" fmla="*/ 29 w 80"/>
                <a:gd name="T53" fmla="*/ 0 h 108"/>
                <a:gd name="T54" fmla="*/ 32 w 80"/>
                <a:gd name="T55" fmla="*/ 1 h 108"/>
                <a:gd name="T56" fmla="*/ 35 w 80"/>
                <a:gd name="T57" fmla="*/ 3 h 108"/>
                <a:gd name="T58" fmla="*/ 37 w 80"/>
                <a:gd name="T59" fmla="*/ 4 h 108"/>
                <a:gd name="T60" fmla="*/ 39 w 80"/>
                <a:gd name="T61" fmla="*/ 7 h 108"/>
                <a:gd name="T62" fmla="*/ 40 w 80"/>
                <a:gd name="T63" fmla="*/ 9 h 108"/>
                <a:gd name="T64" fmla="*/ 41 w 80"/>
                <a:gd name="T65" fmla="*/ 12 h 10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0"/>
                <a:gd name="T100" fmla="*/ 0 h 108"/>
                <a:gd name="T101" fmla="*/ 80 w 80"/>
                <a:gd name="T102" fmla="*/ 108 h 10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0" h="108">
                  <a:moveTo>
                    <a:pt x="80" y="24"/>
                  </a:moveTo>
                  <a:lnTo>
                    <a:pt x="79" y="37"/>
                  </a:lnTo>
                  <a:lnTo>
                    <a:pt x="77" y="48"/>
                  </a:lnTo>
                  <a:lnTo>
                    <a:pt x="73" y="61"/>
                  </a:lnTo>
                  <a:lnTo>
                    <a:pt x="69" y="71"/>
                  </a:lnTo>
                  <a:lnTo>
                    <a:pt x="62" y="82"/>
                  </a:lnTo>
                  <a:lnTo>
                    <a:pt x="55" y="91"/>
                  </a:lnTo>
                  <a:lnTo>
                    <a:pt x="46" y="100"/>
                  </a:lnTo>
                  <a:lnTo>
                    <a:pt x="36" y="107"/>
                  </a:lnTo>
                  <a:lnTo>
                    <a:pt x="31" y="108"/>
                  </a:lnTo>
                  <a:lnTo>
                    <a:pt x="24" y="108"/>
                  </a:lnTo>
                  <a:lnTo>
                    <a:pt x="17" y="108"/>
                  </a:lnTo>
                  <a:lnTo>
                    <a:pt x="11" y="105"/>
                  </a:lnTo>
                  <a:lnTo>
                    <a:pt x="7" y="100"/>
                  </a:lnTo>
                  <a:lnTo>
                    <a:pt x="4" y="93"/>
                  </a:lnTo>
                  <a:lnTo>
                    <a:pt x="2" y="86"/>
                  </a:lnTo>
                  <a:lnTo>
                    <a:pt x="0" y="79"/>
                  </a:lnTo>
                  <a:lnTo>
                    <a:pt x="1" y="68"/>
                  </a:lnTo>
                  <a:lnTo>
                    <a:pt x="3" y="56"/>
                  </a:lnTo>
                  <a:lnTo>
                    <a:pt x="7" y="45"/>
                  </a:lnTo>
                  <a:lnTo>
                    <a:pt x="12" y="35"/>
                  </a:lnTo>
                  <a:lnTo>
                    <a:pt x="18" y="25"/>
                  </a:lnTo>
                  <a:lnTo>
                    <a:pt x="26" y="16"/>
                  </a:lnTo>
                  <a:lnTo>
                    <a:pt x="35" y="8"/>
                  </a:lnTo>
                  <a:lnTo>
                    <a:pt x="46" y="2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63" y="1"/>
                  </a:lnTo>
                  <a:lnTo>
                    <a:pt x="69" y="5"/>
                  </a:lnTo>
                  <a:lnTo>
                    <a:pt x="73" y="8"/>
                  </a:lnTo>
                  <a:lnTo>
                    <a:pt x="77" y="13"/>
                  </a:lnTo>
                  <a:lnTo>
                    <a:pt x="79" y="18"/>
                  </a:lnTo>
                  <a:lnTo>
                    <a:pt x="80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4" name="Freeform 93"/>
            <p:cNvSpPr>
              <a:spLocks/>
            </p:cNvSpPr>
            <p:nvPr/>
          </p:nvSpPr>
          <p:spPr bwMode="auto">
            <a:xfrm>
              <a:off x="5053" y="1018"/>
              <a:ext cx="23" cy="42"/>
            </a:xfrm>
            <a:custGeom>
              <a:avLst/>
              <a:gdLst>
                <a:gd name="T0" fmla="*/ 22 w 46"/>
                <a:gd name="T1" fmla="*/ 4 h 84"/>
                <a:gd name="T2" fmla="*/ 20 w 46"/>
                <a:gd name="T3" fmla="*/ 3 h 84"/>
                <a:gd name="T4" fmla="*/ 18 w 46"/>
                <a:gd name="T5" fmla="*/ 1 h 84"/>
                <a:gd name="T6" fmla="*/ 15 w 46"/>
                <a:gd name="T7" fmla="*/ 0 h 84"/>
                <a:gd name="T8" fmla="*/ 13 w 46"/>
                <a:gd name="T9" fmla="*/ 0 h 84"/>
                <a:gd name="T10" fmla="*/ 12 w 46"/>
                <a:gd name="T11" fmla="*/ 1 h 84"/>
                <a:gd name="T12" fmla="*/ 10 w 46"/>
                <a:gd name="T13" fmla="*/ 3 h 84"/>
                <a:gd name="T14" fmla="*/ 8 w 46"/>
                <a:gd name="T15" fmla="*/ 3 h 84"/>
                <a:gd name="T16" fmla="*/ 6 w 46"/>
                <a:gd name="T17" fmla="*/ 5 h 84"/>
                <a:gd name="T18" fmla="*/ 9 w 46"/>
                <a:gd name="T19" fmla="*/ 8 h 84"/>
                <a:gd name="T20" fmla="*/ 10 w 46"/>
                <a:gd name="T21" fmla="*/ 11 h 84"/>
                <a:gd name="T22" fmla="*/ 10 w 46"/>
                <a:gd name="T23" fmla="*/ 15 h 84"/>
                <a:gd name="T24" fmla="*/ 11 w 46"/>
                <a:gd name="T25" fmla="*/ 19 h 84"/>
                <a:gd name="T26" fmla="*/ 10 w 46"/>
                <a:gd name="T27" fmla="*/ 26 h 84"/>
                <a:gd name="T28" fmla="*/ 8 w 46"/>
                <a:gd name="T29" fmla="*/ 33 h 84"/>
                <a:gd name="T30" fmla="*/ 5 w 46"/>
                <a:gd name="T31" fmla="*/ 38 h 84"/>
                <a:gd name="T32" fmla="*/ 0 w 46"/>
                <a:gd name="T33" fmla="*/ 42 h 84"/>
                <a:gd name="T34" fmla="*/ 0 w 46"/>
                <a:gd name="T35" fmla="*/ 42 h 84"/>
                <a:gd name="T36" fmla="*/ 1 w 46"/>
                <a:gd name="T37" fmla="*/ 42 h 84"/>
                <a:gd name="T38" fmla="*/ 1 w 46"/>
                <a:gd name="T39" fmla="*/ 42 h 84"/>
                <a:gd name="T40" fmla="*/ 3 w 46"/>
                <a:gd name="T41" fmla="*/ 42 h 84"/>
                <a:gd name="T42" fmla="*/ 6 w 46"/>
                <a:gd name="T43" fmla="*/ 42 h 84"/>
                <a:gd name="T44" fmla="*/ 9 w 46"/>
                <a:gd name="T45" fmla="*/ 40 h 84"/>
                <a:gd name="T46" fmla="*/ 12 w 46"/>
                <a:gd name="T47" fmla="*/ 38 h 84"/>
                <a:gd name="T48" fmla="*/ 14 w 46"/>
                <a:gd name="T49" fmla="*/ 35 h 84"/>
                <a:gd name="T50" fmla="*/ 18 w 46"/>
                <a:gd name="T51" fmla="*/ 27 h 84"/>
                <a:gd name="T52" fmla="*/ 22 w 46"/>
                <a:gd name="T53" fmla="*/ 20 h 84"/>
                <a:gd name="T54" fmla="*/ 23 w 46"/>
                <a:gd name="T55" fmla="*/ 12 h 84"/>
                <a:gd name="T56" fmla="*/ 22 w 46"/>
                <a:gd name="T57" fmla="*/ 4 h 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6"/>
                <a:gd name="T88" fmla="*/ 0 h 84"/>
                <a:gd name="T89" fmla="*/ 46 w 46"/>
                <a:gd name="T90" fmla="*/ 84 h 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6" h="84">
                  <a:moveTo>
                    <a:pt x="43" y="8"/>
                  </a:moveTo>
                  <a:lnTo>
                    <a:pt x="40" y="5"/>
                  </a:lnTo>
                  <a:lnTo>
                    <a:pt x="36" y="1"/>
                  </a:lnTo>
                  <a:lnTo>
                    <a:pt x="31" y="0"/>
                  </a:lnTo>
                  <a:lnTo>
                    <a:pt x="26" y="0"/>
                  </a:lnTo>
                  <a:lnTo>
                    <a:pt x="23" y="2"/>
                  </a:lnTo>
                  <a:lnTo>
                    <a:pt x="19" y="5"/>
                  </a:lnTo>
                  <a:lnTo>
                    <a:pt x="16" y="7"/>
                  </a:lnTo>
                  <a:lnTo>
                    <a:pt x="13" y="9"/>
                  </a:lnTo>
                  <a:lnTo>
                    <a:pt x="17" y="16"/>
                  </a:lnTo>
                  <a:lnTo>
                    <a:pt x="19" y="23"/>
                  </a:lnTo>
                  <a:lnTo>
                    <a:pt x="20" y="30"/>
                  </a:lnTo>
                  <a:lnTo>
                    <a:pt x="21" y="38"/>
                  </a:lnTo>
                  <a:lnTo>
                    <a:pt x="20" y="52"/>
                  </a:lnTo>
                  <a:lnTo>
                    <a:pt x="16" y="66"/>
                  </a:lnTo>
                  <a:lnTo>
                    <a:pt x="9" y="76"/>
                  </a:lnTo>
                  <a:lnTo>
                    <a:pt x="0" y="83"/>
                  </a:lnTo>
                  <a:lnTo>
                    <a:pt x="0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6" y="84"/>
                  </a:lnTo>
                  <a:lnTo>
                    <a:pt x="12" y="83"/>
                  </a:lnTo>
                  <a:lnTo>
                    <a:pt x="18" y="80"/>
                  </a:lnTo>
                  <a:lnTo>
                    <a:pt x="24" y="75"/>
                  </a:lnTo>
                  <a:lnTo>
                    <a:pt x="28" y="70"/>
                  </a:lnTo>
                  <a:lnTo>
                    <a:pt x="36" y="55"/>
                  </a:lnTo>
                  <a:lnTo>
                    <a:pt x="43" y="40"/>
                  </a:lnTo>
                  <a:lnTo>
                    <a:pt x="46" y="24"/>
                  </a:lnTo>
                  <a:lnTo>
                    <a:pt x="4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5" name="Freeform 94"/>
            <p:cNvSpPr>
              <a:spLocks/>
            </p:cNvSpPr>
            <p:nvPr/>
          </p:nvSpPr>
          <p:spPr bwMode="auto">
            <a:xfrm>
              <a:off x="5126" y="1004"/>
              <a:ext cx="21" cy="42"/>
            </a:xfrm>
            <a:custGeom>
              <a:avLst/>
              <a:gdLst>
                <a:gd name="T0" fmla="*/ 21 w 42"/>
                <a:gd name="T1" fmla="*/ 13 h 84"/>
                <a:gd name="T2" fmla="*/ 21 w 42"/>
                <a:gd name="T3" fmla="*/ 7 h 84"/>
                <a:gd name="T4" fmla="*/ 19 w 42"/>
                <a:gd name="T5" fmla="*/ 3 h 84"/>
                <a:gd name="T6" fmla="*/ 14 w 42"/>
                <a:gd name="T7" fmla="*/ 0 h 84"/>
                <a:gd name="T8" fmla="*/ 9 w 42"/>
                <a:gd name="T9" fmla="*/ 3 h 84"/>
                <a:gd name="T10" fmla="*/ 8 w 42"/>
                <a:gd name="T11" fmla="*/ 3 h 84"/>
                <a:gd name="T12" fmla="*/ 7 w 42"/>
                <a:gd name="T13" fmla="*/ 3 h 84"/>
                <a:gd name="T14" fmla="*/ 5 w 42"/>
                <a:gd name="T15" fmla="*/ 4 h 84"/>
                <a:gd name="T16" fmla="*/ 5 w 42"/>
                <a:gd name="T17" fmla="*/ 5 h 84"/>
                <a:gd name="T18" fmla="*/ 7 w 42"/>
                <a:gd name="T19" fmla="*/ 9 h 84"/>
                <a:gd name="T20" fmla="*/ 8 w 42"/>
                <a:gd name="T21" fmla="*/ 12 h 84"/>
                <a:gd name="T22" fmla="*/ 9 w 42"/>
                <a:gd name="T23" fmla="*/ 17 h 84"/>
                <a:gd name="T24" fmla="*/ 10 w 42"/>
                <a:gd name="T25" fmla="*/ 21 h 84"/>
                <a:gd name="T26" fmla="*/ 9 w 42"/>
                <a:gd name="T27" fmla="*/ 28 h 84"/>
                <a:gd name="T28" fmla="*/ 7 w 42"/>
                <a:gd name="T29" fmla="*/ 34 h 84"/>
                <a:gd name="T30" fmla="*/ 4 w 42"/>
                <a:gd name="T31" fmla="*/ 39 h 84"/>
                <a:gd name="T32" fmla="*/ 0 w 42"/>
                <a:gd name="T33" fmla="*/ 42 h 84"/>
                <a:gd name="T34" fmla="*/ 4 w 42"/>
                <a:gd name="T35" fmla="*/ 40 h 84"/>
                <a:gd name="T36" fmla="*/ 8 w 42"/>
                <a:gd name="T37" fmla="*/ 38 h 84"/>
                <a:gd name="T38" fmla="*/ 11 w 42"/>
                <a:gd name="T39" fmla="*/ 34 h 84"/>
                <a:gd name="T40" fmla="*/ 15 w 42"/>
                <a:gd name="T41" fmla="*/ 30 h 84"/>
                <a:gd name="T42" fmla="*/ 17 w 42"/>
                <a:gd name="T43" fmla="*/ 26 h 84"/>
                <a:gd name="T44" fmla="*/ 20 w 42"/>
                <a:gd name="T45" fmla="*/ 22 h 84"/>
                <a:gd name="T46" fmla="*/ 21 w 42"/>
                <a:gd name="T47" fmla="*/ 18 h 84"/>
                <a:gd name="T48" fmla="*/ 21 w 42"/>
                <a:gd name="T49" fmla="*/ 13 h 8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2"/>
                <a:gd name="T76" fmla="*/ 0 h 84"/>
                <a:gd name="T77" fmla="*/ 42 w 42"/>
                <a:gd name="T78" fmla="*/ 84 h 8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2" h="84">
                  <a:moveTo>
                    <a:pt x="42" y="26"/>
                  </a:moveTo>
                  <a:lnTo>
                    <a:pt x="41" y="15"/>
                  </a:lnTo>
                  <a:lnTo>
                    <a:pt x="37" y="5"/>
                  </a:lnTo>
                  <a:lnTo>
                    <a:pt x="29" y="0"/>
                  </a:lnTo>
                  <a:lnTo>
                    <a:pt x="18" y="5"/>
                  </a:lnTo>
                  <a:lnTo>
                    <a:pt x="16" y="6"/>
                  </a:lnTo>
                  <a:lnTo>
                    <a:pt x="14" y="7"/>
                  </a:lnTo>
                  <a:lnTo>
                    <a:pt x="11" y="8"/>
                  </a:lnTo>
                  <a:lnTo>
                    <a:pt x="9" y="10"/>
                  </a:lnTo>
                  <a:lnTo>
                    <a:pt x="14" y="17"/>
                  </a:lnTo>
                  <a:lnTo>
                    <a:pt x="16" y="25"/>
                  </a:lnTo>
                  <a:lnTo>
                    <a:pt x="18" y="34"/>
                  </a:lnTo>
                  <a:lnTo>
                    <a:pt x="19" y="43"/>
                  </a:lnTo>
                  <a:lnTo>
                    <a:pt x="18" y="56"/>
                  </a:lnTo>
                  <a:lnTo>
                    <a:pt x="14" y="67"/>
                  </a:lnTo>
                  <a:lnTo>
                    <a:pt x="8" y="78"/>
                  </a:lnTo>
                  <a:lnTo>
                    <a:pt x="0" y="84"/>
                  </a:lnTo>
                  <a:lnTo>
                    <a:pt x="8" y="80"/>
                  </a:lnTo>
                  <a:lnTo>
                    <a:pt x="16" y="75"/>
                  </a:lnTo>
                  <a:lnTo>
                    <a:pt x="23" y="68"/>
                  </a:lnTo>
                  <a:lnTo>
                    <a:pt x="30" y="61"/>
                  </a:lnTo>
                  <a:lnTo>
                    <a:pt x="34" y="53"/>
                  </a:lnTo>
                  <a:lnTo>
                    <a:pt x="39" y="45"/>
                  </a:lnTo>
                  <a:lnTo>
                    <a:pt x="41" y="36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6" name="Freeform 95"/>
            <p:cNvSpPr>
              <a:spLocks/>
            </p:cNvSpPr>
            <p:nvPr/>
          </p:nvSpPr>
          <p:spPr bwMode="auto">
            <a:xfrm>
              <a:off x="5048" y="1095"/>
              <a:ext cx="25" cy="43"/>
            </a:xfrm>
            <a:custGeom>
              <a:avLst/>
              <a:gdLst>
                <a:gd name="T0" fmla="*/ 7 w 52"/>
                <a:gd name="T1" fmla="*/ 43 h 87"/>
                <a:gd name="T2" fmla="*/ 11 w 52"/>
                <a:gd name="T3" fmla="*/ 40 h 87"/>
                <a:gd name="T4" fmla="*/ 15 w 52"/>
                <a:gd name="T5" fmla="*/ 36 h 87"/>
                <a:gd name="T6" fmla="*/ 18 w 52"/>
                <a:gd name="T7" fmla="*/ 32 h 87"/>
                <a:gd name="T8" fmla="*/ 21 w 52"/>
                <a:gd name="T9" fmla="*/ 28 h 87"/>
                <a:gd name="T10" fmla="*/ 23 w 52"/>
                <a:gd name="T11" fmla="*/ 23 h 87"/>
                <a:gd name="T12" fmla="*/ 24 w 52"/>
                <a:gd name="T13" fmla="*/ 18 h 87"/>
                <a:gd name="T14" fmla="*/ 25 w 52"/>
                <a:gd name="T15" fmla="*/ 13 h 87"/>
                <a:gd name="T16" fmla="*/ 25 w 52"/>
                <a:gd name="T17" fmla="*/ 7 h 87"/>
                <a:gd name="T18" fmla="*/ 23 w 52"/>
                <a:gd name="T19" fmla="*/ 5 h 87"/>
                <a:gd name="T20" fmla="*/ 22 w 52"/>
                <a:gd name="T21" fmla="*/ 3 h 87"/>
                <a:gd name="T22" fmla="*/ 21 w 52"/>
                <a:gd name="T23" fmla="*/ 1 h 87"/>
                <a:gd name="T24" fmla="*/ 18 w 52"/>
                <a:gd name="T25" fmla="*/ 0 h 87"/>
                <a:gd name="T26" fmla="*/ 16 w 52"/>
                <a:gd name="T27" fmla="*/ 1 h 87"/>
                <a:gd name="T28" fmla="*/ 14 w 52"/>
                <a:gd name="T29" fmla="*/ 1 h 87"/>
                <a:gd name="T30" fmla="*/ 12 w 52"/>
                <a:gd name="T31" fmla="*/ 2 h 87"/>
                <a:gd name="T32" fmla="*/ 10 w 52"/>
                <a:gd name="T33" fmla="*/ 4 h 87"/>
                <a:gd name="T34" fmla="*/ 12 w 52"/>
                <a:gd name="T35" fmla="*/ 7 h 87"/>
                <a:gd name="T36" fmla="*/ 13 w 52"/>
                <a:gd name="T37" fmla="*/ 11 h 87"/>
                <a:gd name="T38" fmla="*/ 13 w 52"/>
                <a:gd name="T39" fmla="*/ 15 h 87"/>
                <a:gd name="T40" fmla="*/ 13 w 52"/>
                <a:gd name="T41" fmla="*/ 19 h 87"/>
                <a:gd name="T42" fmla="*/ 12 w 52"/>
                <a:gd name="T43" fmla="*/ 27 h 87"/>
                <a:gd name="T44" fmla="*/ 10 w 52"/>
                <a:gd name="T45" fmla="*/ 34 h 87"/>
                <a:gd name="T46" fmla="*/ 6 w 52"/>
                <a:gd name="T47" fmla="*/ 39 h 87"/>
                <a:gd name="T48" fmla="*/ 0 w 52"/>
                <a:gd name="T49" fmla="*/ 42 h 87"/>
                <a:gd name="T50" fmla="*/ 2 w 52"/>
                <a:gd name="T51" fmla="*/ 43 h 87"/>
                <a:gd name="T52" fmla="*/ 3 w 52"/>
                <a:gd name="T53" fmla="*/ 43 h 87"/>
                <a:gd name="T54" fmla="*/ 5 w 52"/>
                <a:gd name="T55" fmla="*/ 43 h 87"/>
                <a:gd name="T56" fmla="*/ 7 w 52"/>
                <a:gd name="T57" fmla="*/ 43 h 8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"/>
                <a:gd name="T88" fmla="*/ 0 h 87"/>
                <a:gd name="T89" fmla="*/ 52 w 52"/>
                <a:gd name="T90" fmla="*/ 87 h 8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" h="87">
                  <a:moveTo>
                    <a:pt x="14" y="87"/>
                  </a:moveTo>
                  <a:lnTo>
                    <a:pt x="23" y="81"/>
                  </a:lnTo>
                  <a:lnTo>
                    <a:pt x="31" y="73"/>
                  </a:lnTo>
                  <a:lnTo>
                    <a:pt x="38" y="65"/>
                  </a:lnTo>
                  <a:lnTo>
                    <a:pt x="43" y="57"/>
                  </a:lnTo>
                  <a:lnTo>
                    <a:pt x="47" y="46"/>
                  </a:lnTo>
                  <a:lnTo>
                    <a:pt x="50" y="36"/>
                  </a:lnTo>
                  <a:lnTo>
                    <a:pt x="52" y="26"/>
                  </a:lnTo>
                  <a:lnTo>
                    <a:pt x="52" y="14"/>
                  </a:lnTo>
                  <a:lnTo>
                    <a:pt x="48" y="11"/>
                  </a:lnTo>
                  <a:lnTo>
                    <a:pt x="46" y="6"/>
                  </a:lnTo>
                  <a:lnTo>
                    <a:pt x="43" y="3"/>
                  </a:lnTo>
                  <a:lnTo>
                    <a:pt x="38" y="0"/>
                  </a:lnTo>
                  <a:lnTo>
                    <a:pt x="33" y="2"/>
                  </a:lnTo>
                  <a:lnTo>
                    <a:pt x="29" y="3"/>
                  </a:lnTo>
                  <a:lnTo>
                    <a:pt x="24" y="5"/>
                  </a:lnTo>
                  <a:lnTo>
                    <a:pt x="21" y="8"/>
                  </a:lnTo>
                  <a:lnTo>
                    <a:pt x="24" y="15"/>
                  </a:lnTo>
                  <a:lnTo>
                    <a:pt x="27" y="22"/>
                  </a:lnTo>
                  <a:lnTo>
                    <a:pt x="28" y="30"/>
                  </a:lnTo>
                  <a:lnTo>
                    <a:pt x="28" y="38"/>
                  </a:lnTo>
                  <a:lnTo>
                    <a:pt x="25" y="54"/>
                  </a:lnTo>
                  <a:lnTo>
                    <a:pt x="20" y="68"/>
                  </a:lnTo>
                  <a:lnTo>
                    <a:pt x="12" y="79"/>
                  </a:lnTo>
                  <a:lnTo>
                    <a:pt x="0" y="84"/>
                  </a:lnTo>
                  <a:lnTo>
                    <a:pt x="4" y="86"/>
                  </a:lnTo>
                  <a:lnTo>
                    <a:pt x="7" y="87"/>
                  </a:lnTo>
                  <a:lnTo>
                    <a:pt x="10" y="87"/>
                  </a:lnTo>
                  <a:lnTo>
                    <a:pt x="14" y="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7" name="Freeform 96"/>
            <p:cNvSpPr>
              <a:spLocks/>
            </p:cNvSpPr>
            <p:nvPr/>
          </p:nvSpPr>
          <p:spPr bwMode="auto">
            <a:xfrm>
              <a:off x="5138" y="927"/>
              <a:ext cx="17" cy="35"/>
            </a:xfrm>
            <a:custGeom>
              <a:avLst/>
              <a:gdLst>
                <a:gd name="T0" fmla="*/ 0 w 33"/>
                <a:gd name="T1" fmla="*/ 2 h 70"/>
                <a:gd name="T2" fmla="*/ 4 w 33"/>
                <a:gd name="T3" fmla="*/ 6 h 70"/>
                <a:gd name="T4" fmla="*/ 6 w 33"/>
                <a:gd name="T5" fmla="*/ 11 h 70"/>
                <a:gd name="T6" fmla="*/ 8 w 33"/>
                <a:gd name="T7" fmla="*/ 17 h 70"/>
                <a:gd name="T8" fmla="*/ 8 w 33"/>
                <a:gd name="T9" fmla="*/ 22 h 70"/>
                <a:gd name="T10" fmla="*/ 8 w 33"/>
                <a:gd name="T11" fmla="*/ 26 h 70"/>
                <a:gd name="T12" fmla="*/ 8 w 33"/>
                <a:gd name="T13" fmla="*/ 29 h 70"/>
                <a:gd name="T14" fmla="*/ 7 w 33"/>
                <a:gd name="T15" fmla="*/ 33 h 70"/>
                <a:gd name="T16" fmla="*/ 6 w 33"/>
                <a:gd name="T17" fmla="*/ 35 h 70"/>
                <a:gd name="T18" fmla="*/ 7 w 33"/>
                <a:gd name="T19" fmla="*/ 35 h 70"/>
                <a:gd name="T20" fmla="*/ 7 w 33"/>
                <a:gd name="T21" fmla="*/ 35 h 70"/>
                <a:gd name="T22" fmla="*/ 7 w 33"/>
                <a:gd name="T23" fmla="*/ 35 h 70"/>
                <a:gd name="T24" fmla="*/ 7 w 33"/>
                <a:gd name="T25" fmla="*/ 35 h 70"/>
                <a:gd name="T26" fmla="*/ 12 w 33"/>
                <a:gd name="T27" fmla="*/ 27 h 70"/>
                <a:gd name="T28" fmla="*/ 16 w 33"/>
                <a:gd name="T29" fmla="*/ 19 h 70"/>
                <a:gd name="T30" fmla="*/ 17 w 33"/>
                <a:gd name="T31" fmla="*/ 11 h 70"/>
                <a:gd name="T32" fmla="*/ 16 w 33"/>
                <a:gd name="T33" fmla="*/ 2 h 70"/>
                <a:gd name="T34" fmla="*/ 15 w 33"/>
                <a:gd name="T35" fmla="*/ 2 h 70"/>
                <a:gd name="T36" fmla="*/ 15 w 33"/>
                <a:gd name="T37" fmla="*/ 1 h 70"/>
                <a:gd name="T38" fmla="*/ 15 w 33"/>
                <a:gd name="T39" fmla="*/ 1 h 70"/>
                <a:gd name="T40" fmla="*/ 15 w 33"/>
                <a:gd name="T41" fmla="*/ 0 h 70"/>
                <a:gd name="T42" fmla="*/ 3 w 33"/>
                <a:gd name="T43" fmla="*/ 0 h 70"/>
                <a:gd name="T44" fmla="*/ 2 w 33"/>
                <a:gd name="T45" fmla="*/ 1 h 70"/>
                <a:gd name="T46" fmla="*/ 1 w 33"/>
                <a:gd name="T47" fmla="*/ 1 h 70"/>
                <a:gd name="T48" fmla="*/ 1 w 33"/>
                <a:gd name="T49" fmla="*/ 2 h 70"/>
                <a:gd name="T50" fmla="*/ 0 w 33"/>
                <a:gd name="T51" fmla="*/ 2 h 7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3"/>
                <a:gd name="T79" fmla="*/ 0 h 70"/>
                <a:gd name="T80" fmla="*/ 33 w 33"/>
                <a:gd name="T81" fmla="*/ 70 h 7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3" h="70">
                  <a:moveTo>
                    <a:pt x="0" y="5"/>
                  </a:moveTo>
                  <a:lnTo>
                    <a:pt x="7" y="13"/>
                  </a:lnTo>
                  <a:lnTo>
                    <a:pt x="11" y="22"/>
                  </a:lnTo>
                  <a:lnTo>
                    <a:pt x="15" y="33"/>
                  </a:lnTo>
                  <a:lnTo>
                    <a:pt x="16" y="45"/>
                  </a:lnTo>
                  <a:lnTo>
                    <a:pt x="16" y="52"/>
                  </a:lnTo>
                  <a:lnTo>
                    <a:pt x="15" y="59"/>
                  </a:lnTo>
                  <a:lnTo>
                    <a:pt x="14" y="65"/>
                  </a:lnTo>
                  <a:lnTo>
                    <a:pt x="11" y="70"/>
                  </a:lnTo>
                  <a:lnTo>
                    <a:pt x="13" y="70"/>
                  </a:lnTo>
                  <a:lnTo>
                    <a:pt x="24" y="55"/>
                  </a:lnTo>
                  <a:lnTo>
                    <a:pt x="31" y="39"/>
                  </a:lnTo>
                  <a:lnTo>
                    <a:pt x="33" y="22"/>
                  </a:lnTo>
                  <a:lnTo>
                    <a:pt x="31" y="5"/>
                  </a:lnTo>
                  <a:lnTo>
                    <a:pt x="30" y="4"/>
                  </a:lnTo>
                  <a:lnTo>
                    <a:pt x="30" y="2"/>
                  </a:lnTo>
                  <a:lnTo>
                    <a:pt x="30" y="1"/>
                  </a:lnTo>
                  <a:lnTo>
                    <a:pt x="30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8" name="Freeform 97"/>
            <p:cNvSpPr>
              <a:spLocks/>
            </p:cNvSpPr>
            <p:nvPr/>
          </p:nvSpPr>
          <p:spPr bwMode="auto">
            <a:xfrm>
              <a:off x="5049" y="1023"/>
              <a:ext cx="15" cy="37"/>
            </a:xfrm>
            <a:custGeom>
              <a:avLst/>
              <a:gdLst>
                <a:gd name="T0" fmla="*/ 15 w 31"/>
                <a:gd name="T1" fmla="*/ 14 h 74"/>
                <a:gd name="T2" fmla="*/ 15 w 31"/>
                <a:gd name="T3" fmla="*/ 10 h 74"/>
                <a:gd name="T4" fmla="*/ 14 w 31"/>
                <a:gd name="T5" fmla="*/ 7 h 74"/>
                <a:gd name="T6" fmla="*/ 13 w 31"/>
                <a:gd name="T7" fmla="*/ 3 h 74"/>
                <a:gd name="T8" fmla="*/ 11 w 31"/>
                <a:gd name="T9" fmla="*/ 0 h 74"/>
                <a:gd name="T10" fmla="*/ 6 w 31"/>
                <a:gd name="T11" fmla="*/ 6 h 74"/>
                <a:gd name="T12" fmla="*/ 2 w 31"/>
                <a:gd name="T13" fmla="*/ 13 h 74"/>
                <a:gd name="T14" fmla="*/ 0 w 31"/>
                <a:gd name="T15" fmla="*/ 21 h 74"/>
                <a:gd name="T16" fmla="*/ 0 w 31"/>
                <a:gd name="T17" fmla="*/ 29 h 74"/>
                <a:gd name="T18" fmla="*/ 1 w 31"/>
                <a:gd name="T19" fmla="*/ 30 h 74"/>
                <a:gd name="T20" fmla="*/ 2 w 31"/>
                <a:gd name="T21" fmla="*/ 30 h 74"/>
                <a:gd name="T22" fmla="*/ 2 w 31"/>
                <a:gd name="T23" fmla="*/ 30 h 74"/>
                <a:gd name="T24" fmla="*/ 2 w 31"/>
                <a:gd name="T25" fmla="*/ 31 h 74"/>
                <a:gd name="T26" fmla="*/ 2 w 31"/>
                <a:gd name="T27" fmla="*/ 33 h 74"/>
                <a:gd name="T28" fmla="*/ 3 w 31"/>
                <a:gd name="T29" fmla="*/ 35 h 74"/>
                <a:gd name="T30" fmla="*/ 4 w 31"/>
                <a:gd name="T31" fmla="*/ 36 h 74"/>
                <a:gd name="T32" fmla="*/ 5 w 31"/>
                <a:gd name="T33" fmla="*/ 37 h 74"/>
                <a:gd name="T34" fmla="*/ 9 w 31"/>
                <a:gd name="T35" fmla="*/ 34 h 74"/>
                <a:gd name="T36" fmla="*/ 13 w 31"/>
                <a:gd name="T37" fmla="*/ 28 h 74"/>
                <a:gd name="T38" fmla="*/ 15 w 31"/>
                <a:gd name="T39" fmla="*/ 21 h 74"/>
                <a:gd name="T40" fmla="*/ 15 w 31"/>
                <a:gd name="T41" fmla="*/ 14 h 7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1"/>
                <a:gd name="T64" fmla="*/ 0 h 74"/>
                <a:gd name="T65" fmla="*/ 31 w 31"/>
                <a:gd name="T66" fmla="*/ 74 h 7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1" h="74">
                  <a:moveTo>
                    <a:pt x="31" y="29"/>
                  </a:moveTo>
                  <a:lnTo>
                    <a:pt x="30" y="21"/>
                  </a:lnTo>
                  <a:lnTo>
                    <a:pt x="29" y="14"/>
                  </a:lnTo>
                  <a:lnTo>
                    <a:pt x="27" y="7"/>
                  </a:lnTo>
                  <a:lnTo>
                    <a:pt x="23" y="0"/>
                  </a:lnTo>
                  <a:lnTo>
                    <a:pt x="13" y="13"/>
                  </a:lnTo>
                  <a:lnTo>
                    <a:pt x="5" y="27"/>
                  </a:lnTo>
                  <a:lnTo>
                    <a:pt x="0" y="42"/>
                  </a:lnTo>
                  <a:lnTo>
                    <a:pt x="0" y="59"/>
                  </a:lnTo>
                  <a:lnTo>
                    <a:pt x="3" y="60"/>
                  </a:lnTo>
                  <a:lnTo>
                    <a:pt x="4" y="60"/>
                  </a:lnTo>
                  <a:lnTo>
                    <a:pt x="5" y="61"/>
                  </a:lnTo>
                  <a:lnTo>
                    <a:pt x="4" y="63"/>
                  </a:lnTo>
                  <a:lnTo>
                    <a:pt x="5" y="66"/>
                  </a:lnTo>
                  <a:lnTo>
                    <a:pt x="7" y="69"/>
                  </a:lnTo>
                  <a:lnTo>
                    <a:pt x="8" y="72"/>
                  </a:lnTo>
                  <a:lnTo>
                    <a:pt x="10" y="74"/>
                  </a:lnTo>
                  <a:lnTo>
                    <a:pt x="19" y="67"/>
                  </a:lnTo>
                  <a:lnTo>
                    <a:pt x="26" y="57"/>
                  </a:lnTo>
                  <a:lnTo>
                    <a:pt x="30" y="43"/>
                  </a:lnTo>
                  <a:lnTo>
                    <a:pt x="31" y="29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9" name="Freeform 98"/>
            <p:cNvSpPr>
              <a:spLocks/>
            </p:cNvSpPr>
            <p:nvPr/>
          </p:nvSpPr>
          <p:spPr bwMode="auto">
            <a:xfrm>
              <a:off x="5128" y="929"/>
              <a:ext cx="18" cy="38"/>
            </a:xfrm>
            <a:custGeom>
              <a:avLst/>
              <a:gdLst>
                <a:gd name="T0" fmla="*/ 10 w 37"/>
                <a:gd name="T1" fmla="*/ 0 h 76"/>
                <a:gd name="T2" fmla="*/ 10 w 37"/>
                <a:gd name="T3" fmla="*/ 1 h 76"/>
                <a:gd name="T4" fmla="*/ 9 w 37"/>
                <a:gd name="T5" fmla="*/ 1 h 76"/>
                <a:gd name="T6" fmla="*/ 8 w 37"/>
                <a:gd name="T7" fmla="*/ 2 h 76"/>
                <a:gd name="T8" fmla="*/ 7 w 37"/>
                <a:gd name="T9" fmla="*/ 3 h 76"/>
                <a:gd name="T10" fmla="*/ 3 w 37"/>
                <a:gd name="T11" fmla="*/ 11 h 76"/>
                <a:gd name="T12" fmla="*/ 0 w 37"/>
                <a:gd name="T13" fmla="*/ 19 h 76"/>
                <a:gd name="T14" fmla="*/ 0 w 37"/>
                <a:gd name="T15" fmla="*/ 28 h 76"/>
                <a:gd name="T16" fmla="*/ 3 w 37"/>
                <a:gd name="T17" fmla="*/ 37 h 76"/>
                <a:gd name="T18" fmla="*/ 6 w 37"/>
                <a:gd name="T19" fmla="*/ 38 h 76"/>
                <a:gd name="T20" fmla="*/ 8 w 37"/>
                <a:gd name="T21" fmla="*/ 38 h 76"/>
                <a:gd name="T22" fmla="*/ 11 w 37"/>
                <a:gd name="T23" fmla="*/ 37 h 76"/>
                <a:gd name="T24" fmla="*/ 14 w 37"/>
                <a:gd name="T25" fmla="*/ 35 h 76"/>
                <a:gd name="T26" fmla="*/ 14 w 37"/>
                <a:gd name="T27" fmla="*/ 34 h 76"/>
                <a:gd name="T28" fmla="*/ 15 w 37"/>
                <a:gd name="T29" fmla="*/ 33 h 76"/>
                <a:gd name="T30" fmla="*/ 15 w 37"/>
                <a:gd name="T31" fmla="*/ 33 h 76"/>
                <a:gd name="T32" fmla="*/ 16 w 37"/>
                <a:gd name="T33" fmla="*/ 33 h 76"/>
                <a:gd name="T34" fmla="*/ 17 w 37"/>
                <a:gd name="T35" fmla="*/ 30 h 76"/>
                <a:gd name="T36" fmla="*/ 18 w 37"/>
                <a:gd name="T37" fmla="*/ 27 h 76"/>
                <a:gd name="T38" fmla="*/ 18 w 37"/>
                <a:gd name="T39" fmla="*/ 23 h 76"/>
                <a:gd name="T40" fmla="*/ 18 w 37"/>
                <a:gd name="T41" fmla="*/ 20 h 76"/>
                <a:gd name="T42" fmla="*/ 18 w 37"/>
                <a:gd name="T43" fmla="*/ 14 h 76"/>
                <a:gd name="T44" fmla="*/ 16 w 37"/>
                <a:gd name="T45" fmla="*/ 9 h 76"/>
                <a:gd name="T46" fmla="*/ 14 w 37"/>
                <a:gd name="T47" fmla="*/ 4 h 76"/>
                <a:gd name="T48" fmla="*/ 10 w 37"/>
                <a:gd name="T49" fmla="*/ 0 h 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7"/>
                <a:gd name="T76" fmla="*/ 0 h 76"/>
                <a:gd name="T77" fmla="*/ 37 w 37"/>
                <a:gd name="T78" fmla="*/ 76 h 7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7" h="76">
                  <a:moveTo>
                    <a:pt x="21" y="0"/>
                  </a:moveTo>
                  <a:lnTo>
                    <a:pt x="20" y="1"/>
                  </a:lnTo>
                  <a:lnTo>
                    <a:pt x="19" y="3"/>
                  </a:lnTo>
                  <a:lnTo>
                    <a:pt x="16" y="4"/>
                  </a:lnTo>
                  <a:lnTo>
                    <a:pt x="15" y="7"/>
                  </a:lnTo>
                  <a:lnTo>
                    <a:pt x="6" y="22"/>
                  </a:lnTo>
                  <a:lnTo>
                    <a:pt x="0" y="39"/>
                  </a:lnTo>
                  <a:lnTo>
                    <a:pt x="0" y="56"/>
                  </a:lnTo>
                  <a:lnTo>
                    <a:pt x="6" y="73"/>
                  </a:lnTo>
                  <a:lnTo>
                    <a:pt x="12" y="76"/>
                  </a:lnTo>
                  <a:lnTo>
                    <a:pt x="17" y="76"/>
                  </a:lnTo>
                  <a:lnTo>
                    <a:pt x="23" y="73"/>
                  </a:lnTo>
                  <a:lnTo>
                    <a:pt x="28" y="70"/>
                  </a:lnTo>
                  <a:lnTo>
                    <a:pt x="29" y="68"/>
                  </a:lnTo>
                  <a:lnTo>
                    <a:pt x="30" y="66"/>
                  </a:lnTo>
                  <a:lnTo>
                    <a:pt x="30" y="65"/>
                  </a:lnTo>
                  <a:lnTo>
                    <a:pt x="32" y="65"/>
                  </a:lnTo>
                  <a:lnTo>
                    <a:pt x="35" y="60"/>
                  </a:lnTo>
                  <a:lnTo>
                    <a:pt x="36" y="54"/>
                  </a:lnTo>
                  <a:lnTo>
                    <a:pt x="37" y="47"/>
                  </a:lnTo>
                  <a:lnTo>
                    <a:pt x="37" y="40"/>
                  </a:lnTo>
                  <a:lnTo>
                    <a:pt x="36" y="28"/>
                  </a:lnTo>
                  <a:lnTo>
                    <a:pt x="32" y="17"/>
                  </a:lnTo>
                  <a:lnTo>
                    <a:pt x="28" y="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0" name="Freeform 99"/>
            <p:cNvSpPr>
              <a:spLocks/>
            </p:cNvSpPr>
            <p:nvPr/>
          </p:nvSpPr>
          <p:spPr bwMode="auto">
            <a:xfrm>
              <a:off x="5119" y="1008"/>
              <a:ext cx="17" cy="38"/>
            </a:xfrm>
            <a:custGeom>
              <a:avLst/>
              <a:gdLst>
                <a:gd name="T0" fmla="*/ 17 w 33"/>
                <a:gd name="T1" fmla="*/ 17 h 74"/>
                <a:gd name="T2" fmla="*/ 16 w 33"/>
                <a:gd name="T3" fmla="*/ 12 h 74"/>
                <a:gd name="T4" fmla="*/ 15 w 33"/>
                <a:gd name="T5" fmla="*/ 8 h 74"/>
                <a:gd name="T6" fmla="*/ 14 w 33"/>
                <a:gd name="T7" fmla="*/ 4 h 74"/>
                <a:gd name="T8" fmla="*/ 12 w 33"/>
                <a:gd name="T9" fmla="*/ 0 h 74"/>
                <a:gd name="T10" fmla="*/ 8 w 33"/>
                <a:gd name="T11" fmla="*/ 4 h 74"/>
                <a:gd name="T12" fmla="*/ 5 w 33"/>
                <a:gd name="T13" fmla="*/ 8 h 74"/>
                <a:gd name="T14" fmla="*/ 3 w 33"/>
                <a:gd name="T15" fmla="*/ 13 h 74"/>
                <a:gd name="T16" fmla="*/ 1 w 33"/>
                <a:gd name="T17" fmla="*/ 17 h 74"/>
                <a:gd name="T18" fmla="*/ 0 w 33"/>
                <a:gd name="T19" fmla="*/ 24 h 74"/>
                <a:gd name="T20" fmla="*/ 0 w 33"/>
                <a:gd name="T21" fmla="*/ 29 h 74"/>
                <a:gd name="T22" fmla="*/ 2 w 33"/>
                <a:gd name="T23" fmla="*/ 34 h 74"/>
                <a:gd name="T24" fmla="*/ 6 w 33"/>
                <a:gd name="T25" fmla="*/ 38 h 74"/>
                <a:gd name="T26" fmla="*/ 7 w 33"/>
                <a:gd name="T27" fmla="*/ 38 h 74"/>
                <a:gd name="T28" fmla="*/ 7 w 33"/>
                <a:gd name="T29" fmla="*/ 38 h 74"/>
                <a:gd name="T30" fmla="*/ 7 w 33"/>
                <a:gd name="T31" fmla="*/ 38 h 74"/>
                <a:gd name="T32" fmla="*/ 7 w 33"/>
                <a:gd name="T33" fmla="*/ 38 h 74"/>
                <a:gd name="T34" fmla="*/ 11 w 33"/>
                <a:gd name="T35" fmla="*/ 35 h 74"/>
                <a:gd name="T36" fmla="*/ 14 w 33"/>
                <a:gd name="T37" fmla="*/ 29 h 74"/>
                <a:gd name="T38" fmla="*/ 16 w 33"/>
                <a:gd name="T39" fmla="*/ 24 h 74"/>
                <a:gd name="T40" fmla="*/ 17 w 33"/>
                <a:gd name="T41" fmla="*/ 17 h 7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3"/>
                <a:gd name="T64" fmla="*/ 0 h 74"/>
                <a:gd name="T65" fmla="*/ 33 w 33"/>
                <a:gd name="T66" fmla="*/ 74 h 7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3" h="74">
                  <a:moveTo>
                    <a:pt x="33" y="33"/>
                  </a:moveTo>
                  <a:lnTo>
                    <a:pt x="32" y="24"/>
                  </a:lnTo>
                  <a:lnTo>
                    <a:pt x="30" y="15"/>
                  </a:lnTo>
                  <a:lnTo>
                    <a:pt x="28" y="7"/>
                  </a:lnTo>
                  <a:lnTo>
                    <a:pt x="23" y="0"/>
                  </a:lnTo>
                  <a:lnTo>
                    <a:pt x="16" y="7"/>
                  </a:lnTo>
                  <a:lnTo>
                    <a:pt x="10" y="16"/>
                  </a:lnTo>
                  <a:lnTo>
                    <a:pt x="6" y="25"/>
                  </a:lnTo>
                  <a:lnTo>
                    <a:pt x="1" y="34"/>
                  </a:lnTo>
                  <a:lnTo>
                    <a:pt x="0" y="46"/>
                  </a:lnTo>
                  <a:lnTo>
                    <a:pt x="0" y="56"/>
                  </a:lnTo>
                  <a:lnTo>
                    <a:pt x="3" y="66"/>
                  </a:lnTo>
                  <a:lnTo>
                    <a:pt x="11" y="74"/>
                  </a:lnTo>
                  <a:lnTo>
                    <a:pt x="13" y="74"/>
                  </a:lnTo>
                  <a:lnTo>
                    <a:pt x="14" y="74"/>
                  </a:lnTo>
                  <a:lnTo>
                    <a:pt x="22" y="68"/>
                  </a:lnTo>
                  <a:lnTo>
                    <a:pt x="28" y="57"/>
                  </a:lnTo>
                  <a:lnTo>
                    <a:pt x="32" y="46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1" name="Freeform 100"/>
            <p:cNvSpPr>
              <a:spLocks/>
            </p:cNvSpPr>
            <p:nvPr/>
          </p:nvSpPr>
          <p:spPr bwMode="auto">
            <a:xfrm>
              <a:off x="5045" y="1099"/>
              <a:ext cx="16" cy="38"/>
            </a:xfrm>
            <a:custGeom>
              <a:avLst/>
              <a:gdLst>
                <a:gd name="T0" fmla="*/ 16 w 34"/>
                <a:gd name="T1" fmla="*/ 15 h 76"/>
                <a:gd name="T2" fmla="*/ 16 w 34"/>
                <a:gd name="T3" fmla="*/ 11 h 76"/>
                <a:gd name="T4" fmla="*/ 16 w 34"/>
                <a:gd name="T5" fmla="*/ 7 h 76"/>
                <a:gd name="T6" fmla="*/ 14 w 34"/>
                <a:gd name="T7" fmla="*/ 3 h 76"/>
                <a:gd name="T8" fmla="*/ 13 w 34"/>
                <a:gd name="T9" fmla="*/ 0 h 76"/>
                <a:gd name="T10" fmla="*/ 11 w 34"/>
                <a:gd name="T11" fmla="*/ 1 h 76"/>
                <a:gd name="T12" fmla="*/ 9 w 34"/>
                <a:gd name="T13" fmla="*/ 2 h 76"/>
                <a:gd name="T14" fmla="*/ 8 w 34"/>
                <a:gd name="T15" fmla="*/ 4 h 76"/>
                <a:gd name="T16" fmla="*/ 7 w 34"/>
                <a:gd name="T17" fmla="*/ 6 h 76"/>
                <a:gd name="T18" fmla="*/ 3 w 34"/>
                <a:gd name="T19" fmla="*/ 13 h 76"/>
                <a:gd name="T20" fmla="*/ 0 w 34"/>
                <a:gd name="T21" fmla="*/ 21 h 76"/>
                <a:gd name="T22" fmla="*/ 0 w 34"/>
                <a:gd name="T23" fmla="*/ 29 h 76"/>
                <a:gd name="T24" fmla="*/ 2 w 34"/>
                <a:gd name="T25" fmla="*/ 37 h 76"/>
                <a:gd name="T26" fmla="*/ 2 w 34"/>
                <a:gd name="T27" fmla="*/ 37 h 76"/>
                <a:gd name="T28" fmla="*/ 2 w 34"/>
                <a:gd name="T29" fmla="*/ 38 h 76"/>
                <a:gd name="T30" fmla="*/ 2 w 34"/>
                <a:gd name="T31" fmla="*/ 38 h 76"/>
                <a:gd name="T32" fmla="*/ 3 w 34"/>
                <a:gd name="T33" fmla="*/ 38 h 76"/>
                <a:gd name="T34" fmla="*/ 8 w 34"/>
                <a:gd name="T35" fmla="*/ 36 h 76"/>
                <a:gd name="T36" fmla="*/ 12 w 34"/>
                <a:gd name="T37" fmla="*/ 30 h 76"/>
                <a:gd name="T38" fmla="*/ 15 w 34"/>
                <a:gd name="T39" fmla="*/ 23 h 76"/>
                <a:gd name="T40" fmla="*/ 16 w 34"/>
                <a:gd name="T41" fmla="*/ 15 h 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4"/>
                <a:gd name="T64" fmla="*/ 0 h 76"/>
                <a:gd name="T65" fmla="*/ 34 w 34"/>
                <a:gd name="T66" fmla="*/ 76 h 7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4" h="76">
                  <a:moveTo>
                    <a:pt x="34" y="30"/>
                  </a:moveTo>
                  <a:lnTo>
                    <a:pt x="34" y="22"/>
                  </a:lnTo>
                  <a:lnTo>
                    <a:pt x="33" y="14"/>
                  </a:lnTo>
                  <a:lnTo>
                    <a:pt x="30" y="7"/>
                  </a:lnTo>
                  <a:lnTo>
                    <a:pt x="27" y="0"/>
                  </a:lnTo>
                  <a:lnTo>
                    <a:pt x="23" y="3"/>
                  </a:lnTo>
                  <a:lnTo>
                    <a:pt x="20" y="5"/>
                  </a:lnTo>
                  <a:lnTo>
                    <a:pt x="18" y="8"/>
                  </a:lnTo>
                  <a:lnTo>
                    <a:pt x="15" y="13"/>
                  </a:lnTo>
                  <a:lnTo>
                    <a:pt x="7" y="27"/>
                  </a:lnTo>
                  <a:lnTo>
                    <a:pt x="1" y="42"/>
                  </a:lnTo>
                  <a:lnTo>
                    <a:pt x="0" y="58"/>
                  </a:lnTo>
                  <a:lnTo>
                    <a:pt x="4" y="73"/>
                  </a:lnTo>
                  <a:lnTo>
                    <a:pt x="5" y="74"/>
                  </a:lnTo>
                  <a:lnTo>
                    <a:pt x="5" y="75"/>
                  </a:lnTo>
                  <a:lnTo>
                    <a:pt x="5" y="76"/>
                  </a:lnTo>
                  <a:lnTo>
                    <a:pt x="6" y="76"/>
                  </a:lnTo>
                  <a:lnTo>
                    <a:pt x="18" y="71"/>
                  </a:lnTo>
                  <a:lnTo>
                    <a:pt x="26" y="60"/>
                  </a:lnTo>
                  <a:lnTo>
                    <a:pt x="31" y="46"/>
                  </a:lnTo>
                  <a:lnTo>
                    <a:pt x="34" y="30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752600"/>
            <a:ext cx="7772400" cy="1143000"/>
          </a:xfrm>
        </p:spPr>
        <p:txBody>
          <a:bodyPr/>
          <a:lstStyle/>
          <a:p>
            <a:r>
              <a:rPr lang="en-US"/>
              <a:t>Sets</a:t>
            </a:r>
          </a:p>
        </p:txBody>
      </p:sp>
      <p:pic>
        <p:nvPicPr>
          <p:cNvPr id="1565699" name="Picture 3" descr="j02458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759951"/>
            <a:ext cx="3124200" cy="2834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6AB2-9AA3-408D-9EE0-22DA77AB1569}" type="slidenum">
              <a:rPr lang="en-US"/>
              <a:pPr/>
              <a:t>77</a:t>
            </a:fld>
            <a:endParaRPr lang="en-US"/>
          </a:p>
        </p:txBody>
      </p:sp>
      <p:sp>
        <p:nvSpPr>
          <p:cNvPr id="13629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13629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4495800"/>
          </a:xfrm>
        </p:spPr>
        <p:txBody>
          <a:bodyPr/>
          <a:lstStyle/>
          <a:p>
            <a:r>
              <a:rPr lang="en-US" sz="3600" dirty="0"/>
              <a:t>A collection of distinct objects</a:t>
            </a:r>
          </a:p>
          <a:p>
            <a:pPr lvl="1"/>
            <a:r>
              <a:rPr lang="en-US" sz="2400" dirty="0"/>
              <a:t>Duplicates are </a:t>
            </a:r>
            <a:r>
              <a:rPr lang="en-US" sz="2400" dirty="0">
                <a:solidFill>
                  <a:srgbClr val="FFFF00"/>
                </a:solidFill>
              </a:rPr>
              <a:t>not</a:t>
            </a:r>
            <a:r>
              <a:rPr lang="en-US" sz="2400" dirty="0"/>
              <a:t> allowed</a:t>
            </a:r>
          </a:p>
          <a:p>
            <a:pPr lvl="1"/>
            <a:r>
              <a:rPr lang="en-US" sz="2400" dirty="0"/>
              <a:t>No keys</a:t>
            </a:r>
          </a:p>
          <a:p>
            <a:pPr lvl="1"/>
            <a:r>
              <a:rPr lang="en-US" sz="2400" dirty="0"/>
              <a:t>No explicit notation of order however sets can be ordered</a:t>
            </a:r>
          </a:p>
          <a:p>
            <a:pPr lvl="1"/>
            <a:endParaRPr lang="en-US" sz="3600" dirty="0"/>
          </a:p>
        </p:txBody>
      </p:sp>
      <p:pic>
        <p:nvPicPr>
          <p:cNvPr id="1631234" name="Picture 2" descr="\\cs-server2\desk\staff\jlebowitz\Desktop\inde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3363686"/>
            <a:ext cx="4571999" cy="326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6843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6AB2-9AA3-408D-9EE0-22DA77AB1569}" type="slidenum">
              <a:rPr lang="en-US"/>
              <a:pPr/>
              <a:t>78</a:t>
            </a:fld>
            <a:endParaRPr lang="en-US"/>
          </a:p>
        </p:txBody>
      </p:sp>
      <p:sp>
        <p:nvSpPr>
          <p:cNvPr id="13629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ADT Methods</a:t>
            </a:r>
          </a:p>
        </p:txBody>
      </p:sp>
      <p:sp>
        <p:nvSpPr>
          <p:cNvPr id="13629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4495800"/>
          </a:xfrm>
        </p:spPr>
        <p:txBody>
          <a:bodyPr/>
          <a:lstStyle/>
          <a:p>
            <a:r>
              <a:rPr lang="en-US" sz="2400" dirty="0">
                <a:solidFill>
                  <a:srgbClr val="FFFF00"/>
                </a:solidFill>
              </a:rPr>
              <a:t>insert(e)</a:t>
            </a:r>
          </a:p>
          <a:p>
            <a:pPr lvl="1"/>
            <a:r>
              <a:rPr lang="en-US" sz="2000" dirty="0"/>
              <a:t>Insert the element </a:t>
            </a:r>
            <a:r>
              <a:rPr lang="en-US" sz="2000" dirty="0">
                <a:solidFill>
                  <a:srgbClr val="FFFF00"/>
                </a:solidFill>
              </a:rPr>
              <a:t>e</a:t>
            </a:r>
            <a:r>
              <a:rPr lang="en-US" sz="2000" dirty="0"/>
              <a:t> into S and return an iterator referring to its location; if the element already exists the operation is ignored</a:t>
            </a:r>
          </a:p>
          <a:p>
            <a:r>
              <a:rPr lang="en-US" sz="2400" dirty="0">
                <a:solidFill>
                  <a:srgbClr val="FFFF00"/>
                </a:solidFill>
              </a:rPr>
              <a:t>find(e)</a:t>
            </a:r>
          </a:p>
          <a:p>
            <a:pPr lvl="1"/>
            <a:r>
              <a:rPr lang="en-US" sz="2000" dirty="0"/>
              <a:t>If S contains </a:t>
            </a:r>
            <a:r>
              <a:rPr lang="en-US" sz="2000" dirty="0">
                <a:solidFill>
                  <a:srgbClr val="FFFF00"/>
                </a:solidFill>
              </a:rPr>
              <a:t>e</a:t>
            </a:r>
            <a:r>
              <a:rPr lang="en-US" sz="2000" dirty="0"/>
              <a:t>, return an iterator referring to this entry; else return end;</a:t>
            </a:r>
          </a:p>
          <a:p>
            <a:r>
              <a:rPr lang="en-US" sz="2400" dirty="0">
                <a:solidFill>
                  <a:srgbClr val="FFFF00"/>
                </a:solidFill>
              </a:rPr>
              <a:t>erase(e)</a:t>
            </a:r>
          </a:p>
          <a:p>
            <a:pPr lvl="1"/>
            <a:r>
              <a:rPr lang="en-US" sz="2000" dirty="0"/>
              <a:t>Remove the element </a:t>
            </a:r>
            <a:r>
              <a:rPr lang="en-US" sz="2000" dirty="0">
                <a:solidFill>
                  <a:srgbClr val="FFFF00"/>
                </a:solidFill>
              </a:rPr>
              <a:t>e</a:t>
            </a:r>
            <a:r>
              <a:rPr lang="en-US" sz="2000" dirty="0"/>
              <a:t> from S</a:t>
            </a:r>
          </a:p>
          <a:p>
            <a:r>
              <a:rPr lang="en-US" sz="2400" dirty="0">
                <a:solidFill>
                  <a:srgbClr val="FFFF00"/>
                </a:solidFill>
              </a:rPr>
              <a:t>begin()</a:t>
            </a:r>
          </a:p>
          <a:p>
            <a:pPr lvl="1"/>
            <a:r>
              <a:rPr lang="en-US" sz="2000" dirty="0"/>
              <a:t>Return an iterator to the beginning of S </a:t>
            </a:r>
          </a:p>
          <a:p>
            <a:r>
              <a:rPr lang="en-US" sz="2400" dirty="0">
                <a:solidFill>
                  <a:srgbClr val="FFFF00"/>
                </a:solidFill>
              </a:rPr>
              <a:t>end()</a:t>
            </a:r>
          </a:p>
          <a:p>
            <a:pPr lvl="1"/>
            <a:r>
              <a:rPr lang="en-US" sz="2000" dirty="0"/>
              <a:t>Return an iterator to the end of S </a:t>
            </a:r>
          </a:p>
          <a:p>
            <a:pPr lvl="1"/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8385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00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6AB2-9AA3-408D-9EE0-22DA77AB1569}" type="slidenum">
              <a:rPr lang="en-US"/>
              <a:pPr/>
              <a:t>79</a:t>
            </a:fld>
            <a:endParaRPr lang="en-US"/>
          </a:p>
        </p:txBody>
      </p:sp>
      <p:sp>
        <p:nvSpPr>
          <p:cNvPr id="13629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Set  </a:t>
            </a:r>
          </a:p>
        </p:txBody>
      </p:sp>
      <p:sp>
        <p:nvSpPr>
          <p:cNvPr id="13629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21341" y="1143000"/>
            <a:ext cx="8229600" cy="4495800"/>
          </a:xfrm>
        </p:spPr>
        <p:txBody>
          <a:bodyPr/>
          <a:lstStyle/>
          <a:p>
            <a:r>
              <a:rPr lang="en-US" sz="2400" dirty="0"/>
              <a:t>The set STL is implemented by adapting the STL ordered map (which is based on a </a:t>
            </a:r>
            <a:r>
              <a:rPr lang="en-US" sz="2400" b="1" dirty="0">
                <a:solidFill>
                  <a:srgbClr val="FFFF00"/>
                </a:solidFill>
              </a:rPr>
              <a:t>red-black</a:t>
            </a:r>
            <a:r>
              <a:rPr lang="en-US" sz="2400" dirty="0"/>
              <a:t> tree)</a:t>
            </a:r>
          </a:p>
          <a:p>
            <a:r>
              <a:rPr lang="en-US" sz="2400" dirty="0"/>
              <a:t>The set STL supports the previous methods plus</a:t>
            </a:r>
          </a:p>
          <a:p>
            <a:pPr lvl="1"/>
            <a:r>
              <a:rPr lang="en-US" sz="2400" dirty="0" err="1">
                <a:solidFill>
                  <a:srgbClr val="FFFF00"/>
                </a:solidFill>
              </a:rPr>
              <a:t>lower_bound</a:t>
            </a:r>
            <a:r>
              <a:rPr lang="en-US" sz="2400" dirty="0">
                <a:solidFill>
                  <a:srgbClr val="FFFF00"/>
                </a:solidFill>
              </a:rPr>
              <a:t>(e) </a:t>
            </a:r>
          </a:p>
          <a:p>
            <a:pPr lvl="2"/>
            <a:r>
              <a:rPr lang="en-US" dirty="0"/>
              <a:t>Returns an iterator to the largest element less than or equal to </a:t>
            </a:r>
            <a:r>
              <a:rPr lang="en-US" dirty="0">
                <a:solidFill>
                  <a:srgbClr val="FFFF00"/>
                </a:solidFill>
              </a:rPr>
              <a:t>e</a:t>
            </a:r>
          </a:p>
          <a:p>
            <a:pPr lvl="1"/>
            <a:r>
              <a:rPr lang="en-US" sz="2400" dirty="0" err="1">
                <a:solidFill>
                  <a:srgbClr val="FFFF00"/>
                </a:solidFill>
              </a:rPr>
              <a:t>upper_bound</a:t>
            </a:r>
            <a:r>
              <a:rPr lang="en-US" sz="2400" dirty="0">
                <a:solidFill>
                  <a:srgbClr val="FFFF00"/>
                </a:solidFill>
              </a:rPr>
              <a:t>(e) </a:t>
            </a:r>
          </a:p>
          <a:p>
            <a:pPr lvl="2"/>
            <a:r>
              <a:rPr lang="en-US" dirty="0"/>
              <a:t>Returns an iterator to the smallest element greater than or equal to </a:t>
            </a:r>
            <a:r>
              <a:rPr lang="en-US" dirty="0">
                <a:solidFill>
                  <a:srgbClr val="FFFF00"/>
                </a:solidFill>
              </a:rPr>
              <a:t>e</a:t>
            </a:r>
          </a:p>
          <a:p>
            <a:pPr lvl="1"/>
            <a:r>
              <a:rPr lang="en-US" sz="2400" dirty="0" err="1">
                <a:solidFill>
                  <a:srgbClr val="FFFF00"/>
                </a:solidFill>
              </a:rPr>
              <a:t>equal_range</a:t>
            </a:r>
            <a:r>
              <a:rPr lang="en-US" sz="2400" dirty="0">
                <a:solidFill>
                  <a:srgbClr val="FFFF00"/>
                </a:solidFill>
              </a:rPr>
              <a:t>(e) </a:t>
            </a:r>
          </a:p>
          <a:p>
            <a:pPr lvl="2"/>
            <a:r>
              <a:rPr lang="en-US" dirty="0"/>
              <a:t>Returns an iterator range of elements than are equal to </a:t>
            </a:r>
            <a:r>
              <a:rPr lang="en-US" dirty="0">
                <a:solidFill>
                  <a:srgbClr val="FFFF00"/>
                </a:solidFill>
              </a:rPr>
              <a:t>e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129" y="319088"/>
            <a:ext cx="1032662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5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23E6-0333-41D0-8500-8A2480DC4DE6}" type="slidenum">
              <a:rPr lang="en-US"/>
              <a:pPr/>
              <a:t>8</a:t>
            </a:fld>
            <a:endParaRPr lang="en-US"/>
          </a:p>
        </p:txBody>
      </p:sp>
      <p:sp>
        <p:nvSpPr>
          <p:cNvPr id="12707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Merge-Sort Algorithm</a:t>
            </a:r>
          </a:p>
        </p:txBody>
      </p:sp>
      <p:sp>
        <p:nvSpPr>
          <p:cNvPr id="1270788" name="Text Box 4"/>
          <p:cNvSpPr txBox="1">
            <a:spLocks noChangeArrowheads="1"/>
          </p:cNvSpPr>
          <p:nvPr/>
        </p:nvSpPr>
        <p:spPr bwMode="auto">
          <a:xfrm>
            <a:off x="152400" y="1219200"/>
            <a:ext cx="8686800" cy="379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</a:t>
            </a:r>
            <a:r>
              <a:rPr lang="en-US" sz="2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mergeSort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(S, C)</a:t>
            </a:r>
          </a:p>
          <a:p>
            <a:pPr defTabSz="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Input: sequence S with n elements, comparator C </a:t>
            </a:r>
          </a:p>
          <a:p>
            <a:pPr defTabSz="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Output: sequence S sorted according to C</a:t>
            </a:r>
          </a:p>
          <a:p>
            <a:pPr marL="342900" lvl="1" defTabSz="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S.size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&gt; 1</a:t>
            </a:r>
          </a:p>
          <a:p>
            <a:pPr marL="342900" lvl="1" defTabSz="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	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(S</a:t>
            </a:r>
            <a:r>
              <a:rPr 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S</a:t>
            </a:r>
            <a:r>
              <a:rPr 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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partition(S, n/2) </a:t>
            </a:r>
          </a:p>
          <a:p>
            <a:pPr marL="342900" lvl="1" defTabSz="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mergeSort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(S</a:t>
            </a:r>
            <a:r>
              <a:rPr 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C)</a:t>
            </a:r>
          </a:p>
          <a:p>
            <a:pPr marL="342900" lvl="1" defTabSz="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mergeSort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(S</a:t>
            </a:r>
            <a:r>
              <a:rPr 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C)</a:t>
            </a:r>
          </a:p>
          <a:p>
            <a:pPr marL="342900" lvl="1" defTabSz="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	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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merge(S</a:t>
            </a:r>
            <a:r>
              <a:rPr 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S</a:t>
            </a:r>
            <a:r>
              <a:rPr 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131292"/>
            <a:ext cx="3052759" cy="2076325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6AB2-9AA3-408D-9EE0-22DA77AB1569}" type="slidenum">
              <a:rPr lang="en-US"/>
              <a:pPr/>
              <a:t>80</a:t>
            </a:fld>
            <a:endParaRPr lang="en-US"/>
          </a:p>
        </p:txBody>
      </p:sp>
      <p:sp>
        <p:nvSpPr>
          <p:cNvPr id="13629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Set Methods - 1  </a:t>
            </a:r>
          </a:p>
        </p:txBody>
      </p:sp>
      <p:pic>
        <p:nvPicPr>
          <p:cNvPr id="163225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39" y="1371600"/>
            <a:ext cx="7514322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67000" y="1171545"/>
            <a:ext cx="5109347" cy="400110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http://www.cplusplus.com/reference/set/set/</a:t>
            </a:r>
          </a:p>
        </p:txBody>
      </p:sp>
    </p:spTree>
    <p:extLst>
      <p:ext uri="{BB962C8B-B14F-4D97-AF65-F5344CB8AC3E}">
        <p14:creationId xmlns:p14="http://schemas.microsoft.com/office/powerpoint/2010/main" val="10464697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6AB2-9AA3-408D-9EE0-22DA77AB1569}" type="slidenum">
              <a:rPr lang="en-US"/>
              <a:pPr/>
              <a:t>81</a:t>
            </a:fld>
            <a:endParaRPr lang="en-US"/>
          </a:p>
        </p:txBody>
      </p:sp>
      <p:sp>
        <p:nvSpPr>
          <p:cNvPr id="13629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Set Methods - 2  </a:t>
            </a:r>
          </a:p>
        </p:txBody>
      </p:sp>
      <p:pic>
        <p:nvPicPr>
          <p:cNvPr id="163328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83221"/>
            <a:ext cx="8481230" cy="4161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6417" name="Picture 1" descr="C:\Users\Jerry\Desktop\imag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5562600"/>
            <a:ext cx="1143000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510501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6AB2-9AA3-408D-9EE0-22DA77AB1569}" type="slidenum">
              <a:rPr lang="en-US"/>
              <a:pPr/>
              <a:t>82</a:t>
            </a:fld>
            <a:endParaRPr lang="en-US"/>
          </a:p>
        </p:txBody>
      </p:sp>
      <p:sp>
        <p:nvSpPr>
          <p:cNvPr id="13629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the STL Set  </a:t>
            </a:r>
          </a:p>
        </p:txBody>
      </p:sp>
      <p:sp>
        <p:nvSpPr>
          <p:cNvPr id="13629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21341" y="1143000"/>
            <a:ext cx="82296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#include &lt;</a:t>
            </a:r>
            <a:r>
              <a:rPr lang="en-US" sz="1600" b="1" dirty="0" err="1"/>
              <a:t>iostream</a:t>
            </a:r>
            <a:r>
              <a:rPr lang="en-US" sz="1600" b="1" dirty="0"/>
              <a:t>&gt;</a:t>
            </a:r>
          </a:p>
          <a:p>
            <a:pPr marL="0" indent="0">
              <a:buNone/>
            </a:pPr>
            <a:r>
              <a:rPr lang="en-US" sz="1600" b="1" dirty="0"/>
              <a:t>#include &lt;set&gt;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main ()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std</a:t>
            </a:r>
            <a:r>
              <a:rPr lang="en-US" sz="1600" dirty="0"/>
              <a:t>::set&lt;</a:t>
            </a:r>
            <a:r>
              <a:rPr lang="en-US" sz="1600" b="1" dirty="0" err="1"/>
              <a:t>int</a:t>
            </a:r>
            <a:r>
              <a:rPr lang="en-US" sz="1600" b="1" dirty="0"/>
              <a:t>&gt; </a:t>
            </a:r>
            <a:r>
              <a:rPr lang="en-US" sz="1600" b="1" dirty="0" err="1"/>
              <a:t>myset</a:t>
            </a:r>
            <a:r>
              <a:rPr lang="en-US" sz="1600" b="1" dirty="0"/>
              <a:t>;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std</a:t>
            </a:r>
            <a:r>
              <a:rPr lang="en-US" sz="1600" dirty="0"/>
              <a:t>::set&lt;</a:t>
            </a:r>
            <a:r>
              <a:rPr lang="en-US" sz="1600" b="1" dirty="0" err="1"/>
              <a:t>int</a:t>
            </a:r>
            <a:r>
              <a:rPr lang="en-US" sz="1600" b="1" dirty="0"/>
              <a:t>&gt;::iterator it;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// set some initial values:</a:t>
            </a:r>
          </a:p>
          <a:p>
            <a:pPr marL="0" indent="0">
              <a:buNone/>
            </a:pPr>
            <a:r>
              <a:rPr lang="nn-NO" sz="1600" dirty="0"/>
              <a:t>  </a:t>
            </a:r>
            <a:r>
              <a:rPr lang="nn-NO" sz="1600" b="1" dirty="0"/>
              <a:t>for (int i=1; i&lt;=5; i++) myset.insert(i*10);    // set: 10 20 30 40 50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it=</a:t>
            </a:r>
            <a:r>
              <a:rPr lang="en-US" sz="1600" dirty="0" err="1"/>
              <a:t>myset.find</a:t>
            </a:r>
            <a:r>
              <a:rPr lang="en-US" sz="1600" dirty="0"/>
              <a:t>(20);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myset.erase</a:t>
            </a:r>
            <a:r>
              <a:rPr lang="en-US" sz="1600" dirty="0"/>
              <a:t> (it);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myset.erase</a:t>
            </a:r>
            <a:r>
              <a:rPr lang="en-US" sz="1600" dirty="0"/>
              <a:t> (</a:t>
            </a:r>
            <a:r>
              <a:rPr lang="en-US" sz="1600" dirty="0" err="1"/>
              <a:t>myset.find</a:t>
            </a:r>
            <a:r>
              <a:rPr lang="en-US" sz="1600" dirty="0"/>
              <a:t>(40));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std</a:t>
            </a:r>
            <a:r>
              <a:rPr lang="en-US" sz="1600" dirty="0"/>
              <a:t>::</a:t>
            </a:r>
            <a:r>
              <a:rPr lang="en-US" sz="1600" dirty="0" err="1"/>
              <a:t>cout</a:t>
            </a:r>
            <a:r>
              <a:rPr lang="en-US" sz="1600" dirty="0"/>
              <a:t> &lt;&lt; "</a:t>
            </a:r>
            <a:r>
              <a:rPr lang="en-US" sz="1600" u="sng" dirty="0" err="1"/>
              <a:t>myset</a:t>
            </a:r>
            <a:r>
              <a:rPr lang="en-US" sz="1600" u="sng" dirty="0"/>
              <a:t> contains:";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b="1" dirty="0"/>
              <a:t>for (it=</a:t>
            </a:r>
            <a:r>
              <a:rPr lang="en-US" sz="1600" b="1" dirty="0" err="1"/>
              <a:t>myset.begin</a:t>
            </a:r>
            <a:r>
              <a:rPr lang="en-US" sz="1600" b="1" dirty="0"/>
              <a:t>(); it!=</a:t>
            </a:r>
            <a:r>
              <a:rPr lang="en-US" sz="1600" b="1" dirty="0" err="1"/>
              <a:t>myset.end</a:t>
            </a:r>
            <a:r>
              <a:rPr lang="en-US" sz="1600" b="1" dirty="0"/>
              <a:t>(); ++it)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std</a:t>
            </a:r>
            <a:r>
              <a:rPr lang="en-US" sz="1600" dirty="0"/>
              <a:t>::</a:t>
            </a:r>
            <a:r>
              <a:rPr lang="en-US" sz="1600" dirty="0" err="1"/>
              <a:t>cout</a:t>
            </a:r>
            <a:r>
              <a:rPr lang="en-US" sz="1600" dirty="0"/>
              <a:t> &lt;&lt; ' ' &lt;&lt; *it;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std</a:t>
            </a:r>
            <a:r>
              <a:rPr lang="en-US" sz="1600" dirty="0"/>
              <a:t>::</a:t>
            </a:r>
            <a:r>
              <a:rPr lang="en-US" sz="1600" dirty="0" err="1"/>
              <a:t>cout</a:t>
            </a:r>
            <a:r>
              <a:rPr lang="en-US" sz="1600" dirty="0"/>
              <a:t> &lt;&lt; '\n';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b="1" dirty="0"/>
              <a:t>return 0;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05400" y="4419600"/>
            <a:ext cx="3581400" cy="83099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Output</a:t>
            </a:r>
          </a:p>
          <a:p>
            <a:pPr algn="ctr"/>
            <a:r>
              <a:rPr lang="fr-FR" sz="2400" dirty="0" err="1">
                <a:solidFill>
                  <a:srgbClr val="FFFF00"/>
                </a:solidFill>
              </a:rPr>
              <a:t>myset</a:t>
            </a:r>
            <a:r>
              <a:rPr lang="fr-FR" sz="2400" dirty="0">
                <a:solidFill>
                  <a:srgbClr val="FFFF00"/>
                </a:solidFill>
              </a:rPr>
              <a:t> </a:t>
            </a:r>
            <a:r>
              <a:rPr lang="fr-FR" sz="2400" dirty="0" err="1">
                <a:solidFill>
                  <a:srgbClr val="FFFF00"/>
                </a:solidFill>
              </a:rPr>
              <a:t>contains</a:t>
            </a:r>
            <a:r>
              <a:rPr lang="fr-FR" sz="2400" dirty="0">
                <a:solidFill>
                  <a:srgbClr val="FFFF00"/>
                </a:solidFill>
              </a:rPr>
              <a:t>: 10 30 50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41139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6AB2-9AA3-408D-9EE0-22DA77AB1569}" type="slidenum">
              <a:rPr lang="en-US"/>
              <a:pPr/>
              <a:t>83</a:t>
            </a:fld>
            <a:endParaRPr lang="en-US"/>
          </a:p>
        </p:txBody>
      </p:sp>
      <p:sp>
        <p:nvSpPr>
          <p:cNvPr id="13629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Another Example Using the STL Set  </a:t>
            </a:r>
          </a:p>
        </p:txBody>
      </p:sp>
      <p:sp>
        <p:nvSpPr>
          <p:cNvPr id="13629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21341" y="1143000"/>
            <a:ext cx="82296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// set::</a:t>
            </a:r>
            <a:r>
              <a:rPr lang="en-US" sz="1600" dirty="0" err="1"/>
              <a:t>lower_bound</a:t>
            </a:r>
            <a:r>
              <a:rPr lang="en-US" sz="1600" dirty="0"/>
              <a:t>/</a:t>
            </a:r>
            <a:r>
              <a:rPr lang="en-US" sz="1600" dirty="0" err="1"/>
              <a:t>upper_bound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#include &lt;</a:t>
            </a:r>
            <a:r>
              <a:rPr lang="en-US" sz="1600" b="1" dirty="0" err="1"/>
              <a:t>iostream</a:t>
            </a:r>
            <a:r>
              <a:rPr lang="en-US" sz="1600" b="1" dirty="0"/>
              <a:t>&gt;</a:t>
            </a:r>
          </a:p>
          <a:p>
            <a:pPr marL="0" indent="0">
              <a:buNone/>
            </a:pPr>
            <a:r>
              <a:rPr lang="en-US" sz="1600" b="1" dirty="0"/>
              <a:t>#include &lt;set&gt;</a:t>
            </a:r>
          </a:p>
          <a:p>
            <a:pPr marL="0" indent="0">
              <a:buNone/>
            </a:pPr>
            <a:r>
              <a:rPr lang="en-US" sz="1600" b="1" dirty="0"/>
              <a:t>using namespace </a:t>
            </a:r>
            <a:r>
              <a:rPr lang="en-US" sz="1600" b="1" dirty="0" err="1"/>
              <a:t>std</a:t>
            </a:r>
            <a:r>
              <a:rPr lang="en-US" sz="1600" b="1" dirty="0"/>
              <a:t>;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main ()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  set&lt;</a:t>
            </a:r>
            <a:r>
              <a:rPr lang="en-US" sz="1600" b="1" dirty="0" err="1"/>
              <a:t>int</a:t>
            </a:r>
            <a:r>
              <a:rPr lang="en-US" sz="1600" b="1" dirty="0"/>
              <a:t>&gt; </a:t>
            </a:r>
            <a:r>
              <a:rPr lang="en-US" sz="1600" b="1" dirty="0" err="1"/>
              <a:t>myset</a:t>
            </a:r>
            <a:r>
              <a:rPr lang="en-US" sz="1600" b="1" dirty="0"/>
              <a:t>;</a:t>
            </a:r>
          </a:p>
          <a:p>
            <a:pPr marL="0" indent="0">
              <a:buNone/>
            </a:pPr>
            <a:r>
              <a:rPr lang="en-US" sz="1600" dirty="0"/>
              <a:t>  set&lt;</a:t>
            </a:r>
            <a:r>
              <a:rPr lang="en-US" sz="1600" b="1" dirty="0" err="1"/>
              <a:t>int</a:t>
            </a:r>
            <a:r>
              <a:rPr lang="en-US" sz="1600" b="1" dirty="0"/>
              <a:t>&gt;::iterator </a:t>
            </a:r>
            <a:r>
              <a:rPr lang="en-US" sz="1600" b="1" dirty="0" err="1"/>
              <a:t>itlow,itup</a:t>
            </a:r>
            <a:r>
              <a:rPr lang="en-US" sz="1600" b="1" dirty="0"/>
              <a:t>;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b="1" dirty="0"/>
              <a:t>for (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b="1" dirty="0" err="1"/>
              <a:t>i</a:t>
            </a:r>
            <a:r>
              <a:rPr lang="en-US" sz="1600" b="1" dirty="0"/>
              <a:t>=1; </a:t>
            </a:r>
            <a:r>
              <a:rPr lang="en-US" sz="1600" b="1" dirty="0" err="1"/>
              <a:t>i</a:t>
            </a:r>
            <a:r>
              <a:rPr lang="en-US" sz="1600" b="1" dirty="0"/>
              <a:t>&lt;10; </a:t>
            </a:r>
            <a:r>
              <a:rPr lang="en-US" sz="1600" b="1" dirty="0" err="1"/>
              <a:t>i</a:t>
            </a:r>
            <a:r>
              <a:rPr lang="en-US" sz="1600" b="1" dirty="0"/>
              <a:t>++) </a:t>
            </a:r>
            <a:r>
              <a:rPr lang="en-US" sz="1600" b="1" dirty="0" err="1"/>
              <a:t>myset.insert</a:t>
            </a:r>
            <a:r>
              <a:rPr lang="en-US" sz="1600" b="1" dirty="0"/>
              <a:t>(</a:t>
            </a:r>
            <a:r>
              <a:rPr lang="en-US" sz="1600" b="1" dirty="0" err="1"/>
              <a:t>i</a:t>
            </a:r>
            <a:r>
              <a:rPr lang="en-US" sz="1600" b="1" dirty="0"/>
              <a:t>*10); // 10 20 30 40 50 60 70 80 90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itlow</a:t>
            </a:r>
            <a:r>
              <a:rPr lang="en-US" sz="1600" dirty="0"/>
              <a:t>=</a:t>
            </a:r>
            <a:r>
              <a:rPr lang="en-US" sz="1600" dirty="0" err="1"/>
              <a:t>myset.lower_bound</a:t>
            </a:r>
            <a:r>
              <a:rPr lang="en-US" sz="1600" dirty="0"/>
              <a:t> (30);                //       ^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itup</a:t>
            </a:r>
            <a:r>
              <a:rPr lang="en-US" sz="1600" dirty="0"/>
              <a:t>=</a:t>
            </a:r>
            <a:r>
              <a:rPr lang="en-US" sz="1600" dirty="0" err="1"/>
              <a:t>myset.upper_bound</a:t>
            </a:r>
            <a:r>
              <a:rPr lang="en-US" sz="1600" dirty="0"/>
              <a:t> (60);                 //                   ^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myset.erase</a:t>
            </a:r>
            <a:r>
              <a:rPr lang="en-US" sz="1600" dirty="0"/>
              <a:t>(</a:t>
            </a:r>
            <a:r>
              <a:rPr lang="en-US" sz="1600" dirty="0" err="1"/>
              <a:t>itlow,itup</a:t>
            </a:r>
            <a:r>
              <a:rPr lang="en-US" sz="1600" dirty="0"/>
              <a:t>);                     // 10 20 70 80 90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cout</a:t>
            </a:r>
            <a:r>
              <a:rPr lang="en-US" sz="1600" dirty="0"/>
              <a:t> &lt;&lt; "</a:t>
            </a:r>
            <a:r>
              <a:rPr lang="en-US" sz="1600" u="sng" dirty="0" err="1"/>
              <a:t>myset</a:t>
            </a:r>
            <a:r>
              <a:rPr lang="en-US" sz="1600" u="sng" dirty="0"/>
              <a:t> contains:";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b="1" dirty="0"/>
              <a:t>for (set&lt;</a:t>
            </a:r>
            <a:r>
              <a:rPr lang="en-US" sz="1600" b="1" dirty="0" err="1"/>
              <a:t>int</a:t>
            </a:r>
            <a:r>
              <a:rPr lang="en-US" sz="1600" b="1" dirty="0"/>
              <a:t>&gt;::iterator it=</a:t>
            </a:r>
            <a:r>
              <a:rPr lang="en-US" sz="1600" b="1" dirty="0" err="1"/>
              <a:t>myset.begin</a:t>
            </a:r>
            <a:r>
              <a:rPr lang="en-US" sz="1600" b="1" dirty="0"/>
              <a:t>(); it!=</a:t>
            </a:r>
            <a:r>
              <a:rPr lang="en-US" sz="1600" b="1" dirty="0" err="1"/>
              <a:t>myset.end</a:t>
            </a:r>
            <a:r>
              <a:rPr lang="en-US" sz="1600" b="1" dirty="0"/>
              <a:t>(); ++it)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cout</a:t>
            </a:r>
            <a:r>
              <a:rPr lang="en-US" sz="1600" dirty="0"/>
              <a:t> &lt;&lt; ' ' &lt;&lt; *it;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cout</a:t>
            </a:r>
            <a:r>
              <a:rPr lang="en-US" sz="1600" dirty="0"/>
              <a:t> &lt;&lt; '\n';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b="1" dirty="0"/>
              <a:t>return 0;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05270" y="5486400"/>
            <a:ext cx="3743332" cy="707886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Output</a:t>
            </a:r>
          </a:p>
          <a:p>
            <a:pPr algn="ctr"/>
            <a:r>
              <a:rPr lang="fr-FR" sz="2000" dirty="0" err="1">
                <a:solidFill>
                  <a:srgbClr val="FFFF00"/>
                </a:solidFill>
              </a:rPr>
              <a:t>myset</a:t>
            </a:r>
            <a:r>
              <a:rPr lang="fr-FR" sz="2000" dirty="0">
                <a:solidFill>
                  <a:srgbClr val="FFFF00"/>
                </a:solidFill>
              </a:rPr>
              <a:t> </a:t>
            </a:r>
            <a:r>
              <a:rPr lang="fr-FR" sz="2000" dirty="0" err="1">
                <a:solidFill>
                  <a:srgbClr val="FFFF00"/>
                </a:solidFill>
              </a:rPr>
              <a:t>contains</a:t>
            </a:r>
            <a:r>
              <a:rPr lang="fr-FR" sz="2000" dirty="0">
                <a:solidFill>
                  <a:srgbClr val="FFFF00"/>
                </a:solidFill>
              </a:rPr>
              <a:t>: 10 20 70 80 90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8082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6AB2-9AA3-408D-9EE0-22DA77AB1569}" type="slidenum">
              <a:rPr lang="en-US"/>
              <a:pPr/>
              <a:t>84</a:t>
            </a:fld>
            <a:endParaRPr lang="en-US"/>
          </a:p>
        </p:txBody>
      </p:sp>
      <p:sp>
        <p:nvSpPr>
          <p:cNvPr id="1362950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1143000"/>
          </a:xfrm>
        </p:spPr>
        <p:txBody>
          <a:bodyPr/>
          <a:lstStyle/>
          <a:p>
            <a:r>
              <a:rPr lang="en-US" sz="4800" dirty="0"/>
              <a:t>Mergable Sets</a:t>
            </a:r>
          </a:p>
        </p:txBody>
      </p:sp>
      <p:sp>
        <p:nvSpPr>
          <p:cNvPr id="13629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4495800"/>
          </a:xfrm>
        </p:spPr>
        <p:txBody>
          <a:bodyPr/>
          <a:lstStyle/>
          <a:p>
            <a:r>
              <a:rPr lang="en-US" dirty="0"/>
              <a:t>Extension of the ordered set ADT </a:t>
            </a:r>
          </a:p>
          <a:p>
            <a:pPr lvl="1"/>
            <a:r>
              <a:rPr lang="en-US" dirty="0"/>
              <a:t>Allows for operations </a:t>
            </a:r>
            <a:r>
              <a:rPr lang="en-US" dirty="0">
                <a:solidFill>
                  <a:srgbClr val="FFFF00"/>
                </a:solidFill>
              </a:rPr>
              <a:t>between</a:t>
            </a:r>
            <a:r>
              <a:rPr lang="en-US" dirty="0"/>
              <a:t> sets</a:t>
            </a:r>
          </a:p>
        </p:txBody>
      </p:sp>
      <p:pic>
        <p:nvPicPr>
          <p:cNvPr id="1634306" name="Picture 2" descr="\\cs-server2\desk\staff\jlebowitz\Desktop\Downloads\inde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2489947"/>
            <a:ext cx="4000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5710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AB16-5525-42D4-BDEE-6E34D784010B}" type="slidenum">
              <a:rPr lang="en-US"/>
              <a:pPr/>
              <a:t>85</a:t>
            </a:fld>
            <a:endParaRPr lang="en-US"/>
          </a:p>
        </p:txBody>
      </p:sp>
      <p:sp>
        <p:nvSpPr>
          <p:cNvPr id="15677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Definitions</a:t>
            </a:r>
          </a:p>
        </p:txBody>
      </p:sp>
      <p:sp>
        <p:nvSpPr>
          <p:cNvPr id="156775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       = {x| x is in A or x is in B}</a:t>
            </a:r>
          </a:p>
          <a:p>
            <a:r>
              <a:rPr lang="en-US" dirty="0"/>
              <a:t>          = {x| x is in A and x is in B}</a:t>
            </a:r>
          </a:p>
          <a:p>
            <a:r>
              <a:rPr lang="en-US" dirty="0"/>
              <a:t>           ={x| x is in A and x is not in B}</a:t>
            </a:r>
          </a:p>
          <a:p>
            <a:endParaRPr lang="en-US" dirty="0"/>
          </a:p>
          <a:p>
            <a:r>
              <a:rPr lang="en-US" dirty="0"/>
              <a:t>Internet searches use these definitions</a:t>
            </a:r>
          </a:p>
          <a:p>
            <a:endParaRPr lang="en-US" dirty="0"/>
          </a:p>
        </p:txBody>
      </p:sp>
      <p:graphicFrame>
        <p:nvGraphicFramePr>
          <p:cNvPr id="1567749" name="Object 5"/>
          <p:cNvGraphicFramePr>
            <a:graphicFrameLocks noChangeAspect="1"/>
          </p:cNvGraphicFramePr>
          <p:nvPr>
            <p:extLst/>
          </p:nvPr>
        </p:nvGraphicFramePr>
        <p:xfrm>
          <a:off x="6896100" y="4631133"/>
          <a:ext cx="1447800" cy="1854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218" name="Clip" r:id="rId4" imgW="1428293" imgH="1829714" progId="">
                  <p:embed/>
                </p:oleObj>
              </mc:Choice>
              <mc:Fallback>
                <p:oleObj name="Clip" r:id="rId4" imgW="1428293" imgH="182971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100" y="4631133"/>
                        <a:ext cx="1447800" cy="185483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752" name="Object 8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219" name="Equation" r:id="rId6" imgW="114151" imgH="215619" progId="Equation.3">
                  <p:embed/>
                </p:oleObj>
              </mc:Choice>
              <mc:Fallback>
                <p:oleObj name="Equation" r:id="rId6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775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67753" name="Object 9"/>
          <p:cNvGraphicFramePr>
            <a:graphicFrameLocks noChangeAspect="1"/>
          </p:cNvGraphicFramePr>
          <p:nvPr/>
        </p:nvGraphicFramePr>
        <p:xfrm>
          <a:off x="0" y="0"/>
          <a:ext cx="40957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220" name="Equation" r:id="rId8" imgW="406224" imgH="190417" progId="Equation.3">
                  <p:embed/>
                </p:oleObj>
              </mc:Choice>
              <mc:Fallback>
                <p:oleObj name="Equation" r:id="rId8" imgW="406224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40957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755" name="Object 11"/>
          <p:cNvGraphicFramePr>
            <a:graphicFrameLocks noChangeAspect="1"/>
          </p:cNvGraphicFramePr>
          <p:nvPr/>
        </p:nvGraphicFramePr>
        <p:xfrm>
          <a:off x="762000" y="1676400"/>
          <a:ext cx="11620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221" name="Equation" r:id="rId10" imgW="495085" imgH="228501" progId="Equation.3">
                  <p:embed/>
                </p:oleObj>
              </mc:Choice>
              <mc:Fallback>
                <p:oleObj name="Equation" r:id="rId10" imgW="49508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76400"/>
                        <a:ext cx="1162050" cy="5365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756" name="Object 12"/>
          <p:cNvGraphicFramePr>
            <a:graphicFrameLocks noChangeAspect="1"/>
          </p:cNvGraphicFramePr>
          <p:nvPr/>
        </p:nvGraphicFramePr>
        <p:xfrm>
          <a:off x="762000" y="2286000"/>
          <a:ext cx="1219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222" name="Equation" r:id="rId12" imgW="495085" imgH="228501" progId="Equation.3">
                  <p:embed/>
                </p:oleObj>
              </mc:Choice>
              <mc:Fallback>
                <p:oleObj name="Equation" r:id="rId12" imgW="49508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86000"/>
                        <a:ext cx="1219200" cy="5635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757" name="Object 13"/>
          <p:cNvGraphicFramePr>
            <a:graphicFrameLocks noChangeAspect="1"/>
          </p:cNvGraphicFramePr>
          <p:nvPr/>
        </p:nvGraphicFramePr>
        <p:xfrm>
          <a:off x="762000" y="2895600"/>
          <a:ext cx="13398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223" name="Equation" r:id="rId14" imgW="469696" imgH="190417" progId="Equation.3">
                  <p:embed/>
                </p:oleObj>
              </mc:Choice>
              <mc:Fallback>
                <p:oleObj name="Equation" r:id="rId14" imgW="469696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95600"/>
                        <a:ext cx="1339850" cy="5445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19286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5C27-09D5-43B4-93C9-6F701641DC08}" type="slidenum">
              <a:rPr lang="en-US"/>
              <a:pPr/>
              <a:t>86</a:t>
            </a:fld>
            <a:endParaRPr lang="en-US"/>
          </a:p>
        </p:txBody>
      </p:sp>
      <p:sp>
        <p:nvSpPr>
          <p:cNvPr id="157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1143000"/>
          </a:xfrm>
        </p:spPr>
        <p:txBody>
          <a:bodyPr/>
          <a:lstStyle/>
          <a:p>
            <a:r>
              <a:rPr lang="en-US" sz="2800" dirty="0"/>
              <a:t>Fundamental Methods of the Mergable Set ADT</a:t>
            </a:r>
          </a:p>
        </p:txBody>
      </p:sp>
      <p:sp>
        <p:nvSpPr>
          <p:cNvPr id="157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union(B) </a:t>
            </a:r>
            <a:r>
              <a:rPr lang="en-US" sz="2400" dirty="0"/>
              <a:t>– Replaces A with the union of A and B</a:t>
            </a:r>
          </a:p>
          <a:p>
            <a:pPr lvl="1"/>
            <a:r>
              <a:rPr lang="en-US" sz="2200" dirty="0"/>
              <a:t>A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 </a:t>
            </a:r>
            <a:r>
              <a:rPr lang="en-US" dirty="0"/>
              <a:t> </a:t>
            </a:r>
          </a:p>
          <a:p>
            <a:endParaRPr lang="en-US" sz="2200" dirty="0"/>
          </a:p>
          <a:p>
            <a:r>
              <a:rPr lang="en-US" sz="2800" dirty="0"/>
              <a:t>intersect(B)</a:t>
            </a:r>
            <a:r>
              <a:rPr lang="en-US" sz="2400" dirty="0"/>
              <a:t> – Replaces A with the intersection n of A and B</a:t>
            </a:r>
          </a:p>
          <a:p>
            <a:pPr lvl="1"/>
            <a:r>
              <a:rPr lang="en-US" sz="2200" dirty="0"/>
              <a:t>A </a:t>
            </a:r>
            <a:r>
              <a:rPr lang="en-US" sz="2200" dirty="0">
                <a:sym typeface="Wingdings" pitchFamily="2" charset="2"/>
              </a:rPr>
              <a:t> </a:t>
            </a:r>
            <a:r>
              <a:rPr lang="en-US" sz="2200" dirty="0"/>
              <a:t>	</a:t>
            </a:r>
          </a:p>
          <a:p>
            <a:endParaRPr lang="en-US" sz="2200" dirty="0"/>
          </a:p>
          <a:p>
            <a:r>
              <a:rPr lang="en-US" sz="2800" dirty="0"/>
              <a:t>subtract(B) </a:t>
            </a:r>
            <a:r>
              <a:rPr lang="en-US" sz="2400" dirty="0"/>
              <a:t>– Replaces A with the difference of A and B</a:t>
            </a:r>
          </a:p>
          <a:p>
            <a:pPr lvl="1"/>
            <a:r>
              <a:rPr lang="en-US" sz="2200" dirty="0"/>
              <a:t>A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</a:t>
            </a:r>
          </a:p>
        </p:txBody>
      </p:sp>
      <p:graphicFrame>
        <p:nvGraphicFramePr>
          <p:cNvPr id="15779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315989"/>
              </p:ext>
            </p:extLst>
          </p:nvPr>
        </p:nvGraphicFramePr>
        <p:xfrm>
          <a:off x="1992966" y="2161890"/>
          <a:ext cx="11620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182" name="Equation" r:id="rId4" imgW="495085" imgH="228501" progId="Equation.3">
                  <p:embed/>
                </p:oleObj>
              </mc:Choice>
              <mc:Fallback>
                <p:oleObj name="Equation" r:id="rId4" imgW="49508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966" y="2161890"/>
                        <a:ext cx="1162050" cy="5365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9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519447"/>
              </p:ext>
            </p:extLst>
          </p:nvPr>
        </p:nvGraphicFramePr>
        <p:xfrm>
          <a:off x="1935816" y="3781478"/>
          <a:ext cx="1219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183" name="Equation" r:id="rId6" imgW="495085" imgH="228501" progId="Equation.3">
                  <p:embed/>
                </p:oleObj>
              </mc:Choice>
              <mc:Fallback>
                <p:oleObj name="Equation" r:id="rId6" imgW="49508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816" y="3781478"/>
                        <a:ext cx="1219200" cy="5635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9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544849"/>
              </p:ext>
            </p:extLst>
          </p:nvPr>
        </p:nvGraphicFramePr>
        <p:xfrm>
          <a:off x="1992966" y="5536462"/>
          <a:ext cx="13398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184" name="Equation" r:id="rId8" imgW="469696" imgH="190417" progId="Equation.3">
                  <p:embed/>
                </p:oleObj>
              </mc:Choice>
              <mc:Fallback>
                <p:oleObj name="Equation" r:id="rId8" imgW="469696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966" y="5536462"/>
                        <a:ext cx="1339850" cy="5445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78040" name="Picture 56" descr="C:\Users\Jerry\Desktop\images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39000" y="5381835"/>
            <a:ext cx="1575799" cy="1067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04863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E22A-727F-4DB2-A766-89EDE9F7AC81}" type="slidenum">
              <a:rPr lang="en-US"/>
              <a:pPr/>
              <a:t>87</a:t>
            </a:fld>
            <a:endParaRPr lang="en-US"/>
          </a:p>
        </p:txBody>
      </p:sp>
      <p:sp>
        <p:nvSpPr>
          <p:cNvPr id="158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Mergable Set Implementation </a:t>
            </a:r>
          </a:p>
        </p:txBody>
      </p:sp>
      <p:sp>
        <p:nvSpPr>
          <p:cNvPr id="158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495800"/>
          </a:xfrm>
        </p:spPr>
        <p:txBody>
          <a:bodyPr/>
          <a:lstStyle/>
          <a:p>
            <a:r>
              <a:rPr lang="en-US" dirty="0"/>
              <a:t>A simple way to implement a </a:t>
            </a:r>
            <a:r>
              <a:rPr lang="en-US" dirty="0" err="1"/>
              <a:t>mergable</a:t>
            </a:r>
            <a:r>
              <a:rPr lang="en-US" dirty="0"/>
              <a:t> set is to store its elements in an ordered sequence</a:t>
            </a:r>
          </a:p>
          <a:p>
            <a:pPr lvl="1"/>
            <a:r>
              <a:rPr lang="en-US" dirty="0"/>
              <a:t>Union, intersect, and subtract can easily be implemented based on a &lt; b, a = b, or a &gt; b</a:t>
            </a:r>
          </a:p>
          <a:p>
            <a:pPr lvl="1"/>
            <a:r>
              <a:rPr lang="en-US" dirty="0"/>
              <a:t>For example, for union:  C</a:t>
            </a:r>
          </a:p>
          <a:p>
            <a:pPr lvl="2"/>
            <a:r>
              <a:rPr lang="en-US" sz="2000" dirty="0"/>
              <a:t>If </a:t>
            </a:r>
            <a:r>
              <a:rPr lang="en-US" dirty="0"/>
              <a:t>a &lt; b, copy a to the end of C and advance to the next element of A</a:t>
            </a:r>
          </a:p>
          <a:p>
            <a:pPr lvl="2"/>
            <a:r>
              <a:rPr lang="en-US" dirty="0"/>
              <a:t>If a = b, copy a to the end of C and advance to the next element of A and b</a:t>
            </a:r>
          </a:p>
          <a:p>
            <a:pPr lvl="2"/>
            <a:r>
              <a:rPr lang="en-US" dirty="0"/>
              <a:t>If a &gt; b, copy b to the end of C and advance to the next element of B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820721"/>
              </p:ext>
            </p:extLst>
          </p:nvPr>
        </p:nvGraphicFramePr>
        <p:xfrm>
          <a:off x="5690792" y="3402430"/>
          <a:ext cx="853822" cy="394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66" name="Equation" r:id="rId4" imgW="495085" imgH="228501" progId="Equation.3">
                  <p:embed/>
                </p:oleObj>
              </mc:Choice>
              <mc:Fallback>
                <p:oleObj name="Equation" r:id="rId4" imgW="49508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0792" y="3402430"/>
                        <a:ext cx="853822" cy="39425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5257800" y="3400518"/>
            <a:ext cx="7154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ym typeface="Wingdings" pitchFamily="2" charset="2"/>
              </a:rPr>
              <a:t>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7656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E22A-727F-4DB2-A766-89EDE9F7AC81}" type="slidenum">
              <a:rPr lang="en-US"/>
              <a:pPr/>
              <a:t>88</a:t>
            </a:fld>
            <a:endParaRPr lang="en-US"/>
          </a:p>
        </p:txBody>
      </p:sp>
      <p:sp>
        <p:nvSpPr>
          <p:cNvPr id="158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1143000"/>
          </a:xfrm>
        </p:spPr>
        <p:txBody>
          <a:bodyPr/>
          <a:lstStyle/>
          <a:p>
            <a:r>
              <a:rPr lang="en-US" dirty="0"/>
              <a:t>Performance of Generic Merging</a:t>
            </a:r>
          </a:p>
        </p:txBody>
      </p:sp>
      <p:sp>
        <p:nvSpPr>
          <p:cNvPr id="158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sz="2800" dirty="0"/>
              <a:t>Assuming the sets are ordered</a:t>
            </a:r>
          </a:p>
          <a:p>
            <a:pPr lvl="1"/>
            <a:r>
              <a:rPr lang="en-US" sz="2400" dirty="0"/>
              <a:t>At each iteration</a:t>
            </a:r>
          </a:p>
          <a:p>
            <a:pPr lvl="2"/>
            <a:r>
              <a:rPr lang="en-US" dirty="0"/>
              <a:t>One compares two elements of the input sequences A and B</a:t>
            </a:r>
          </a:p>
          <a:p>
            <a:pPr lvl="2"/>
            <a:r>
              <a:rPr lang="en-US" dirty="0"/>
              <a:t>Possibly copies one element to the output sequence</a:t>
            </a:r>
          </a:p>
          <a:p>
            <a:pPr lvl="2"/>
            <a:r>
              <a:rPr lang="en-US" dirty="0"/>
              <a:t>Advance the current element of A, B, or both</a:t>
            </a:r>
          </a:p>
          <a:p>
            <a:pPr lvl="1"/>
            <a:r>
              <a:rPr lang="en-US" sz="2400" dirty="0"/>
              <a:t>Assuming that comparing and copying elements takes O(1) time, the total running is </a:t>
            </a:r>
            <a:r>
              <a:rPr lang="en-US" sz="2400" b="1" i="1" dirty="0"/>
              <a:t>O</a:t>
            </a:r>
            <a:r>
              <a:rPr lang="en-US" sz="2400" dirty="0"/>
              <a:t>(</a:t>
            </a:r>
            <a:r>
              <a:rPr lang="en-US" sz="2400" b="1" i="1" dirty="0" err="1"/>
              <a:t>n</a:t>
            </a:r>
            <a:r>
              <a:rPr lang="en-US" sz="2400" b="1" i="1" baseline="-25000" dirty="0" err="1"/>
              <a:t>A</a:t>
            </a:r>
            <a:r>
              <a:rPr lang="en-US" sz="2400" baseline="-25000" dirty="0"/>
              <a:t> </a:t>
            </a:r>
            <a:r>
              <a:rPr lang="en-US" sz="2400" dirty="0">
                <a:sym typeface="Symbol" pitchFamily="18" charset="2"/>
              </a:rPr>
              <a:t>+</a:t>
            </a:r>
            <a:r>
              <a:rPr lang="en-US" sz="2400" baseline="-25000" dirty="0"/>
              <a:t> </a:t>
            </a:r>
            <a:r>
              <a:rPr lang="en-US" sz="2400" b="1" i="1" dirty="0" err="1"/>
              <a:t>n</a:t>
            </a:r>
            <a:r>
              <a:rPr lang="en-US" sz="2400" b="1" i="1" baseline="-25000" dirty="0" err="1"/>
              <a:t>B</a:t>
            </a:r>
            <a:r>
              <a:rPr lang="en-US" sz="2400" dirty="0"/>
              <a:t>) where </a:t>
            </a:r>
            <a:r>
              <a:rPr lang="en-US" sz="2400" b="1" i="1" dirty="0" err="1"/>
              <a:t>n</a:t>
            </a:r>
            <a:r>
              <a:rPr lang="en-US" sz="2400" b="1" i="1" baseline="-25000" dirty="0" err="1"/>
              <a:t>A</a:t>
            </a:r>
            <a:r>
              <a:rPr lang="en-US" sz="2400" b="1" i="1" baseline="-25000" dirty="0"/>
              <a:t> </a:t>
            </a:r>
            <a:r>
              <a:rPr lang="en-US" sz="2400" dirty="0"/>
              <a:t>is the size of A and </a:t>
            </a:r>
            <a:r>
              <a:rPr lang="en-US" sz="2400" b="1" i="1" dirty="0" err="1"/>
              <a:t>n</a:t>
            </a:r>
            <a:r>
              <a:rPr lang="en-US" sz="2400" b="1" i="1" baseline="-25000" dirty="0" err="1"/>
              <a:t>B</a:t>
            </a:r>
            <a:r>
              <a:rPr lang="en-US" sz="2400" dirty="0"/>
              <a:t> is the size of B</a:t>
            </a:r>
          </a:p>
          <a:p>
            <a:pPr lvl="2"/>
            <a:r>
              <a:rPr lang="en-US" dirty="0"/>
              <a:t>Run time is O(n) where n is the sum of the sizes of the sets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274726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E22A-727F-4DB2-A766-89EDE9F7AC81}" type="slidenum">
              <a:rPr lang="en-US"/>
              <a:pPr/>
              <a:t>89</a:t>
            </a:fld>
            <a:endParaRPr lang="en-US"/>
          </a:p>
        </p:txBody>
      </p:sp>
      <p:sp>
        <p:nvSpPr>
          <p:cNvPr id="158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/>
          <a:lstStyle/>
          <a:p>
            <a:r>
              <a:rPr lang="en-US" sz="4000" dirty="0"/>
              <a:t>Template Method Pattern</a:t>
            </a:r>
          </a:p>
        </p:txBody>
      </p:sp>
      <p:sp>
        <p:nvSpPr>
          <p:cNvPr id="158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r>
              <a:rPr lang="en-US" dirty="0"/>
              <a:t>The template method pattern is a software engineering design pattern describing a generic computation mechanism that can be specialized by redefining certain steps</a:t>
            </a:r>
          </a:p>
        </p:txBody>
      </p:sp>
      <p:pic>
        <p:nvPicPr>
          <p:cNvPr id="1724417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733800"/>
            <a:ext cx="3484452" cy="2609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9298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8FE412-4AEC-431A-8A65-8E8BAAEF7477}" type="slidenum">
              <a:rPr lang="en-US"/>
              <a:pPr/>
              <a:t>9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Merging Two Sorted Sequences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The conquer step of merge-sort consists of merging two sorted sequences </a:t>
            </a:r>
            <a:r>
              <a:rPr lang="en-US" sz="2800" b="1" i="1" dirty="0">
                <a:latin typeface="Times New Roman" pitchFamily="18" charset="0"/>
              </a:rPr>
              <a:t>A </a:t>
            </a:r>
            <a:r>
              <a:rPr lang="en-US" sz="2800" dirty="0"/>
              <a:t>and </a:t>
            </a:r>
            <a:r>
              <a:rPr lang="en-US" sz="2800" b="1" i="1" dirty="0">
                <a:latin typeface="Times New Roman" pitchFamily="18" charset="0"/>
              </a:rPr>
              <a:t>B</a:t>
            </a:r>
            <a:r>
              <a:rPr lang="en-US" sz="2800" dirty="0"/>
              <a:t> into a sorted sequence </a:t>
            </a:r>
            <a:r>
              <a:rPr lang="en-US" sz="2800" b="1" i="1" dirty="0">
                <a:latin typeface="Times New Roman" pitchFamily="18" charset="0"/>
              </a:rPr>
              <a:t>S </a:t>
            </a:r>
            <a:r>
              <a:rPr lang="en-US" sz="2800" dirty="0"/>
              <a:t>containing the union of the elements of </a:t>
            </a:r>
            <a:r>
              <a:rPr lang="en-US" sz="2800" b="1" i="1" dirty="0">
                <a:latin typeface="Times New Roman" pitchFamily="18" charset="0"/>
              </a:rPr>
              <a:t>A </a:t>
            </a:r>
            <a:r>
              <a:rPr lang="en-US" sz="2800" dirty="0"/>
              <a:t>and </a:t>
            </a:r>
            <a:r>
              <a:rPr lang="en-US" sz="2800" b="1" i="1" dirty="0">
                <a:latin typeface="Times New Roman" pitchFamily="18" charset="0"/>
              </a:rPr>
              <a:t>B</a:t>
            </a: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Merging two sorted sequences, each with </a:t>
            </a:r>
            <a:r>
              <a:rPr lang="en-US" sz="2800" b="1" i="1" dirty="0">
                <a:solidFill>
                  <a:srgbClr val="FFFF00"/>
                </a:solidFill>
                <a:latin typeface="Times New Roman" pitchFamily="18" charset="0"/>
              </a:rPr>
              <a:t>n</a:t>
            </a:r>
            <a:r>
              <a:rPr lang="en-US" sz="2800" dirty="0">
                <a:solidFill>
                  <a:srgbClr val="FFFF00"/>
                </a:solidFill>
                <a:latin typeface="Symbol" pitchFamily="18" charset="2"/>
              </a:rPr>
              <a:t>/</a:t>
            </a:r>
            <a:r>
              <a:rPr lang="en-US" sz="2800" dirty="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lang="en-US" sz="2800" dirty="0"/>
              <a:t> elements and implemented by means of a doubly linked list, takes </a:t>
            </a:r>
            <a:r>
              <a:rPr lang="en-US" sz="2800" b="1" i="1" dirty="0">
                <a:latin typeface="Times New Roman" pitchFamily="18" charset="0"/>
              </a:rPr>
              <a:t>O</a:t>
            </a:r>
            <a:r>
              <a:rPr lang="en-US" sz="2800" dirty="0">
                <a:latin typeface="Times New Roman" pitchFamily="18" charset="0"/>
              </a:rPr>
              <a:t>(</a:t>
            </a:r>
            <a:r>
              <a:rPr lang="en-US" sz="2800" b="1" i="1" dirty="0">
                <a:latin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</a:rPr>
              <a:t>)</a:t>
            </a:r>
            <a:r>
              <a:rPr lang="en-US" sz="2800" dirty="0"/>
              <a:t> time</a:t>
            </a:r>
          </a:p>
        </p:txBody>
      </p:sp>
      <p:pic>
        <p:nvPicPr>
          <p:cNvPr id="6" name="Picture 1" descr="C:\Users\Jerry\Desktop\inde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4478338"/>
            <a:ext cx="3200400" cy="21767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91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Template Design Pattern 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743" y="1197735"/>
            <a:ext cx="8500057" cy="504889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Defines the program skeleton of an algorithm in a method, called a template method, which defers some steps to subclasses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lets one redefine certain steps of an algorithm without changing the algorithm's structure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use of "template" is unrelated to C++ templates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191000"/>
            <a:ext cx="3505200" cy="238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714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91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Template Design Pattern 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743" y="1197735"/>
            <a:ext cx="8500057" cy="504889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the template method of this design pattern, one or more algorithm steps can be overridden by subclasses to allow differing behaviors while ensuring that the overarching algorithm is still followed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080" y="3499114"/>
            <a:ext cx="3764280" cy="228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8082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918"/>
            <a:ext cx="8776952" cy="1143000"/>
          </a:xfrm>
        </p:spPr>
        <p:txBody>
          <a:bodyPr>
            <a:normAutofit/>
          </a:bodyPr>
          <a:lstStyle/>
          <a:p>
            <a:r>
              <a:rPr lang="en-US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Template Design Pattern Implementation</a:t>
            </a:r>
            <a:endParaRPr lang="en-US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743" y="1197735"/>
            <a:ext cx="8500057" cy="504889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First a class is created that provides the basic steps of an algorithm design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These steps are implemented using abstract methods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Later on, subclasses change the abstract methods to implement real actions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Thus the general algorithm is saved in one place but the concrete steps may be changed by the subclasses </a:t>
            </a:r>
          </a:p>
          <a:p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template.cpp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67" y="5029200"/>
            <a:ext cx="27432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0375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E22A-727F-4DB2-A766-89EDE9F7AC81}" type="slidenum">
              <a:rPr lang="en-US"/>
              <a:pPr/>
              <a:t>93</a:t>
            </a:fld>
            <a:endParaRPr lang="en-US"/>
          </a:p>
        </p:txBody>
      </p:sp>
      <p:sp>
        <p:nvSpPr>
          <p:cNvPr id="158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/>
          <a:lstStyle/>
          <a:p>
            <a:r>
              <a:rPr lang="en-US" sz="2800" dirty="0"/>
              <a:t>Generic Merging as a Template Method Pattern</a:t>
            </a:r>
          </a:p>
        </p:txBody>
      </p:sp>
      <p:sp>
        <p:nvSpPr>
          <p:cNvPr id="158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495800"/>
          </a:xfrm>
        </p:spPr>
        <p:txBody>
          <a:bodyPr/>
          <a:lstStyle/>
          <a:p>
            <a:r>
              <a:rPr lang="en-US" sz="2700" dirty="0"/>
              <a:t>One can developed a design method that mergers two sequences into one by specializing the behavior of three abstract methods (pure virtual functions)</a:t>
            </a:r>
          </a:p>
          <a:p>
            <a:pPr lvl="1"/>
            <a:r>
              <a:rPr lang="en-US" sz="2700" dirty="0" err="1">
                <a:solidFill>
                  <a:srgbClr val="FFFF00"/>
                </a:solidFill>
              </a:rPr>
              <a:t>fromA</a:t>
            </a:r>
            <a:endParaRPr lang="en-US" sz="2700" dirty="0">
              <a:solidFill>
                <a:srgbClr val="FFFF00"/>
              </a:solidFill>
            </a:endParaRPr>
          </a:p>
          <a:p>
            <a:pPr lvl="2"/>
            <a:r>
              <a:rPr lang="en-US" sz="2300" dirty="0"/>
              <a:t>Next element will be selected from A</a:t>
            </a:r>
          </a:p>
          <a:p>
            <a:pPr lvl="1"/>
            <a:r>
              <a:rPr lang="en-US" sz="2700" dirty="0" err="1">
                <a:solidFill>
                  <a:srgbClr val="FFFF00"/>
                </a:solidFill>
              </a:rPr>
              <a:t>fromB</a:t>
            </a:r>
            <a:endParaRPr lang="en-US" sz="2700" dirty="0">
              <a:solidFill>
                <a:srgbClr val="FFFF00"/>
              </a:solidFill>
            </a:endParaRPr>
          </a:p>
          <a:p>
            <a:pPr lvl="2"/>
            <a:r>
              <a:rPr lang="en-US" sz="2300" dirty="0"/>
              <a:t>Next element will be selected from B</a:t>
            </a:r>
          </a:p>
          <a:p>
            <a:pPr lvl="1"/>
            <a:r>
              <a:rPr lang="en-US" sz="2700" dirty="0" err="1">
                <a:solidFill>
                  <a:srgbClr val="FFFF00"/>
                </a:solidFill>
              </a:rPr>
              <a:t>fromBoth</a:t>
            </a:r>
            <a:endParaRPr lang="en-US" sz="2700" dirty="0">
              <a:solidFill>
                <a:srgbClr val="FFFF00"/>
              </a:solidFill>
            </a:endParaRPr>
          </a:p>
          <a:p>
            <a:pPr lvl="2"/>
            <a:r>
              <a:rPr lang="en-US" sz="2300" dirty="0"/>
              <a:t>Next element will be selected from both A and B</a:t>
            </a:r>
          </a:p>
          <a:p>
            <a:pPr lvl="1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997902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E22A-727F-4DB2-A766-89EDE9F7AC81}" type="slidenum">
              <a:rPr lang="en-US"/>
              <a:pPr/>
              <a:t>94</a:t>
            </a:fld>
            <a:endParaRPr lang="en-US"/>
          </a:p>
        </p:txBody>
      </p:sp>
      <p:sp>
        <p:nvSpPr>
          <p:cNvPr id="158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/>
          <a:lstStyle/>
          <a:p>
            <a:r>
              <a:rPr lang="en-US" sz="2800" dirty="0"/>
              <a:t>Generic Merging as a Template Method Pattern</a:t>
            </a:r>
          </a:p>
        </p:txBody>
      </p:sp>
      <p:sp>
        <p:nvSpPr>
          <p:cNvPr id="158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495800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template &lt;</a:t>
            </a:r>
            <a:r>
              <a:rPr lang="en-US" sz="2000" dirty="0" err="1"/>
              <a:t>typename</a:t>
            </a:r>
            <a:r>
              <a:rPr lang="en-US" sz="2000" dirty="0"/>
              <a:t> E&gt; </a:t>
            </a:r>
          </a:p>
          <a:p>
            <a:pPr>
              <a:buNone/>
            </a:pPr>
            <a:r>
              <a:rPr lang="en-US" sz="2000" dirty="0"/>
              <a:t>class Merge {					// generic Merge</a:t>
            </a:r>
          </a:p>
          <a:p>
            <a:pPr lvl="1">
              <a:buNone/>
            </a:pPr>
            <a:r>
              <a:rPr lang="en-US" sz="2000" dirty="0"/>
              <a:t>  public: 					// global types</a:t>
            </a:r>
          </a:p>
          <a:p>
            <a:pPr lvl="1">
              <a:buNone/>
            </a:pPr>
            <a:r>
              <a:rPr lang="en-US" sz="2000" dirty="0"/>
              <a:t>    </a:t>
            </a:r>
            <a:r>
              <a:rPr lang="en-US" sz="2000" dirty="0" err="1"/>
              <a:t>typedef</a:t>
            </a:r>
            <a:r>
              <a:rPr lang="en-US" sz="2000" dirty="0"/>
              <a:t> std::list&lt;E&gt; List;			// list type</a:t>
            </a:r>
          </a:p>
          <a:p>
            <a:pPr lvl="1">
              <a:buNone/>
            </a:pPr>
            <a:r>
              <a:rPr lang="en-US" sz="2000" dirty="0"/>
              <a:t>    void merge(List&amp; A, List&amp; B, List&amp; C);	// generic merge function</a:t>
            </a:r>
          </a:p>
          <a:p>
            <a:pPr lvl="1">
              <a:buNone/>
            </a:pPr>
            <a:r>
              <a:rPr lang="en-US" sz="2000" dirty="0"/>
              <a:t>  protected: 					// local types</a:t>
            </a:r>
          </a:p>
          <a:p>
            <a:pPr lvl="1">
              <a:buNone/>
            </a:pPr>
            <a:r>
              <a:rPr lang="en-US" sz="2000" dirty="0"/>
              <a:t>    </a:t>
            </a:r>
            <a:r>
              <a:rPr lang="en-US" sz="2000" dirty="0" err="1"/>
              <a:t>typedef</a:t>
            </a:r>
            <a:r>
              <a:rPr lang="en-US" sz="2000" dirty="0"/>
              <a:t> </a:t>
            </a:r>
            <a:r>
              <a:rPr lang="en-US" sz="2000" dirty="0" err="1"/>
              <a:t>typename</a:t>
            </a:r>
            <a:r>
              <a:rPr lang="en-US" sz="2000" dirty="0"/>
              <a:t> List::iterator </a:t>
            </a:r>
            <a:r>
              <a:rPr lang="en-US" sz="2000" dirty="0" err="1"/>
              <a:t>Itor</a:t>
            </a:r>
            <a:r>
              <a:rPr lang="en-US" sz="2000" dirty="0"/>
              <a:t>;	// iterator type</a:t>
            </a:r>
          </a:p>
          <a:p>
            <a:pPr lvl="1">
              <a:buNone/>
            </a:pPr>
            <a:r>
              <a:rPr lang="en-US" sz="2000" dirty="0"/>
              <a:t>  	 						// overridden functions</a:t>
            </a:r>
          </a:p>
          <a:p>
            <a:pPr lvl="1">
              <a:buNone/>
            </a:pPr>
            <a:r>
              <a:rPr lang="en-US" sz="2000" dirty="0"/>
              <a:t>    virtual void </a:t>
            </a:r>
            <a:r>
              <a:rPr lang="en-US" sz="2000" dirty="0" err="1"/>
              <a:t>fromA</a:t>
            </a:r>
            <a:r>
              <a:rPr lang="en-US" sz="2000" dirty="0"/>
              <a:t>(const E&amp; a, List&amp; C) = 0;</a:t>
            </a:r>
          </a:p>
          <a:p>
            <a:pPr lvl="1">
              <a:buNone/>
            </a:pPr>
            <a:r>
              <a:rPr lang="en-US" sz="2000" dirty="0"/>
              <a:t>    virtual void </a:t>
            </a:r>
            <a:r>
              <a:rPr lang="en-US" sz="2000" dirty="0" err="1"/>
              <a:t>fromBoth</a:t>
            </a:r>
            <a:r>
              <a:rPr lang="en-US" sz="2000" dirty="0"/>
              <a:t>(const E&amp; a, const E&amp; b, List&amp; C) = 0;</a:t>
            </a:r>
          </a:p>
          <a:p>
            <a:pPr lvl="1">
              <a:buNone/>
            </a:pPr>
            <a:r>
              <a:rPr lang="en-US" sz="2000" dirty="0"/>
              <a:t>    virtual void </a:t>
            </a:r>
            <a:r>
              <a:rPr lang="en-US" sz="2000" dirty="0" err="1"/>
              <a:t>fromB</a:t>
            </a:r>
            <a:r>
              <a:rPr lang="en-US" sz="2000" dirty="0"/>
              <a:t>(const E&amp; b, List&amp; C) = 0;</a:t>
            </a:r>
          </a:p>
          <a:p>
            <a:pPr lvl="1">
              <a:buNone/>
            </a:pPr>
            <a:r>
              <a:rPr lang="en-US" sz="2000" dirty="0"/>
              <a:t>  }; </a:t>
            </a:r>
          </a:p>
        </p:txBody>
      </p:sp>
    </p:spTree>
    <p:extLst>
      <p:ext uri="{BB962C8B-B14F-4D97-AF65-F5344CB8AC3E}">
        <p14:creationId xmlns:p14="http://schemas.microsoft.com/office/powerpoint/2010/main" val="158832560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E22A-727F-4DB2-A766-89EDE9F7AC81}" type="slidenum">
              <a:rPr lang="en-US"/>
              <a:pPr/>
              <a:t>95</a:t>
            </a:fld>
            <a:endParaRPr lang="en-US"/>
          </a:p>
        </p:txBody>
      </p:sp>
      <p:sp>
        <p:nvSpPr>
          <p:cNvPr id="158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/>
          <a:lstStyle/>
          <a:p>
            <a:r>
              <a:rPr lang="en-US" sz="2800" dirty="0"/>
              <a:t>Generic Merging as a Template Method Pattern</a:t>
            </a:r>
          </a:p>
        </p:txBody>
      </p:sp>
      <p:sp>
        <p:nvSpPr>
          <p:cNvPr id="158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4572000"/>
          </a:xfrm>
        </p:spPr>
        <p:txBody>
          <a:bodyPr/>
          <a:lstStyle/>
          <a:p>
            <a:r>
              <a:rPr lang="en-US" sz="3100" dirty="0" err="1"/>
              <a:t>fromA</a:t>
            </a:r>
            <a:r>
              <a:rPr lang="en-US" sz="3100" dirty="0"/>
              <a:t>, </a:t>
            </a:r>
            <a:r>
              <a:rPr lang="en-US" sz="3100" dirty="0" err="1"/>
              <a:t>fromB</a:t>
            </a:r>
            <a:r>
              <a:rPr lang="en-US" sz="3100" dirty="0"/>
              <a:t> and </a:t>
            </a:r>
            <a:r>
              <a:rPr lang="en-US" sz="3100" dirty="0" err="1"/>
              <a:t>fromBoth</a:t>
            </a:r>
            <a:endParaRPr lang="en-US" sz="3100" dirty="0"/>
          </a:p>
          <a:p>
            <a:pPr lvl="1"/>
            <a:r>
              <a:rPr lang="en-US" sz="2700" dirty="0"/>
              <a:t>Are overridden in subclasses of </a:t>
            </a:r>
            <a:r>
              <a:rPr lang="en-US" sz="2700" dirty="0">
                <a:solidFill>
                  <a:srgbClr val="FFFF00"/>
                </a:solidFill>
              </a:rPr>
              <a:t>Merge</a:t>
            </a:r>
            <a:r>
              <a:rPr lang="en-US" sz="2700" dirty="0"/>
              <a:t> to achieve the desired results</a:t>
            </a:r>
          </a:p>
          <a:p>
            <a:r>
              <a:rPr lang="en-US" sz="2700" dirty="0"/>
              <a:t>Subclasses of the Merge</a:t>
            </a:r>
          </a:p>
          <a:p>
            <a:pPr lvl="1"/>
            <a:r>
              <a:rPr lang="en-US" sz="2700" dirty="0" err="1"/>
              <a:t>UnionMerge</a:t>
            </a:r>
            <a:endParaRPr lang="en-US" sz="2700" dirty="0"/>
          </a:p>
          <a:p>
            <a:pPr lvl="1"/>
            <a:r>
              <a:rPr lang="en-US" sz="2700" dirty="0" err="1"/>
              <a:t>IntersectMerge</a:t>
            </a:r>
            <a:endParaRPr lang="en-US" sz="2700" dirty="0"/>
          </a:p>
          <a:p>
            <a:pPr lvl="1"/>
            <a:r>
              <a:rPr lang="en-US" sz="2700" dirty="0" err="1"/>
              <a:t>SubtractMerge</a:t>
            </a:r>
            <a:endParaRPr lang="en-US" sz="2700" dirty="0"/>
          </a:p>
          <a:p>
            <a:r>
              <a:rPr lang="en-US" sz="2700" dirty="0"/>
              <a:t>All methods run in linear time </a:t>
            </a:r>
          </a:p>
          <a:p>
            <a:pPr lvl="1"/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295031685"/>
      </p:ext>
    </p:extLst>
  </p:cSld>
  <p:clrMapOvr>
    <a:masterClrMapping/>
  </p:clrMapOvr>
</p:sld>
</file>

<file path=ppt/theme/theme1.xml><?xml version="1.0" encoding="utf-8"?>
<a:theme xmlns:a="http://schemas.openxmlformats.org/drawingml/2006/main" name="Mountai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9137</TotalTime>
  <Words>5588</Words>
  <Application>Microsoft Office PowerPoint</Application>
  <PresentationFormat>On-screen Show (4:3)</PresentationFormat>
  <Paragraphs>1116</Paragraphs>
  <Slides>95</Slides>
  <Notes>83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95</vt:i4>
      </vt:variant>
    </vt:vector>
  </HeadingPairs>
  <TitlesOfParts>
    <vt:vector size="105" baseType="lpstr">
      <vt:lpstr>Arial</vt:lpstr>
      <vt:lpstr>Symbol</vt:lpstr>
      <vt:lpstr>Tahoma</vt:lpstr>
      <vt:lpstr>Times New Roman</vt:lpstr>
      <vt:lpstr>Wingdings</vt:lpstr>
      <vt:lpstr>Mountain Top</vt:lpstr>
      <vt:lpstr>Equation</vt:lpstr>
      <vt:lpstr>VISIO</vt:lpstr>
      <vt:lpstr>Clip</vt:lpstr>
      <vt:lpstr>Worksheet</vt:lpstr>
      <vt:lpstr>Chapter 11</vt:lpstr>
      <vt:lpstr>Topics</vt:lpstr>
      <vt:lpstr>Merge Sort</vt:lpstr>
      <vt:lpstr>Divide-and-Conquer</vt:lpstr>
      <vt:lpstr>Merge-Sort</vt:lpstr>
      <vt:lpstr>Using Divide-and-Conquer for Sorting</vt:lpstr>
      <vt:lpstr>Divide-and-Conquer</vt:lpstr>
      <vt:lpstr>Merge-Sort Algorithm</vt:lpstr>
      <vt:lpstr>Merging Two Sorted Sequences</vt:lpstr>
      <vt:lpstr>Merging Two Sorted Sequences</vt:lpstr>
      <vt:lpstr>Merge-Sort Tree (1)</vt:lpstr>
      <vt:lpstr>Merge-Sort Tree (2)</vt:lpstr>
      <vt:lpstr>Merge-Sort Tree</vt:lpstr>
      <vt:lpstr>Execution Example (1)</vt:lpstr>
      <vt:lpstr>Execution Example (2) </vt:lpstr>
      <vt:lpstr>Execution Example (3)</vt:lpstr>
      <vt:lpstr>Execution Example (4)</vt:lpstr>
      <vt:lpstr>Execution Example (5)</vt:lpstr>
      <vt:lpstr>Execution Example (6)</vt:lpstr>
      <vt:lpstr>Execution Example (7) </vt:lpstr>
      <vt:lpstr>Execution Example (8)</vt:lpstr>
      <vt:lpstr>Execution Example (9)</vt:lpstr>
      <vt:lpstr>Execution Example (10)</vt:lpstr>
      <vt:lpstr>Analysis of Merge-Sort</vt:lpstr>
      <vt:lpstr>Summary of Sorting Algorithms</vt:lpstr>
      <vt:lpstr>Quick-Sort</vt:lpstr>
      <vt:lpstr>Quick-Sort</vt:lpstr>
      <vt:lpstr>Quick-Sort</vt:lpstr>
      <vt:lpstr>Quick-Sort Details (1)</vt:lpstr>
      <vt:lpstr>Quick-Sort Details (2)</vt:lpstr>
      <vt:lpstr>Quick-Sort Tree</vt:lpstr>
      <vt:lpstr>Execution Example (1)</vt:lpstr>
      <vt:lpstr>Execution Example (2)</vt:lpstr>
      <vt:lpstr>Execution Example (3)</vt:lpstr>
      <vt:lpstr>Execution Example (4)</vt:lpstr>
      <vt:lpstr>Execution Example (5)</vt:lpstr>
      <vt:lpstr>Execution Example (6)</vt:lpstr>
      <vt:lpstr>Execution Example (7)</vt:lpstr>
      <vt:lpstr>Worst-Case Running Time</vt:lpstr>
      <vt:lpstr>Expected Running Time (1)</vt:lpstr>
      <vt:lpstr>Expected Running Time (2)</vt:lpstr>
      <vt:lpstr>In-Place Quick-Sort (1)</vt:lpstr>
      <vt:lpstr>In-Place Quick-Sort (2)</vt:lpstr>
      <vt:lpstr>In-Place Quick-Sort Algorithm</vt:lpstr>
      <vt:lpstr>In-Place Partitioning</vt:lpstr>
      <vt:lpstr>Summary of Sorting Algorithms</vt:lpstr>
      <vt:lpstr>Bucket-Sort and Radix-Sort</vt:lpstr>
      <vt:lpstr>Bucket-Sort (1)</vt:lpstr>
      <vt:lpstr>Bucket-Sort (2)</vt:lpstr>
      <vt:lpstr>Bucket-Sort Algorithm</vt:lpstr>
      <vt:lpstr>Bucket-Sort Example</vt:lpstr>
      <vt:lpstr>Bucket-Sort Analysis:</vt:lpstr>
      <vt:lpstr>Bucket-Sort Properties (1)</vt:lpstr>
      <vt:lpstr>Bucket-Sort Properties (2)</vt:lpstr>
      <vt:lpstr>Lexicographic Order</vt:lpstr>
      <vt:lpstr>Lexicographic Order (Generalized)</vt:lpstr>
      <vt:lpstr>Overview of the Radix-Sort</vt:lpstr>
      <vt:lpstr>Radix-Sort Example</vt:lpstr>
      <vt:lpstr>Another Radix-Sort Example</vt:lpstr>
      <vt:lpstr>Radix-Sort Algorithm</vt:lpstr>
      <vt:lpstr>Radix-Sort Summary</vt:lpstr>
      <vt:lpstr>Radix-Sort for Binary Numbers</vt:lpstr>
      <vt:lpstr>Sorting a Sequence of 4-bit Integers  </vt:lpstr>
      <vt:lpstr>Summary of Sorting Algorithms</vt:lpstr>
      <vt:lpstr>Selection</vt:lpstr>
      <vt:lpstr>Order Statistics</vt:lpstr>
      <vt:lpstr>Defining the Selection Problem</vt:lpstr>
      <vt:lpstr>Prune-and-Search</vt:lpstr>
      <vt:lpstr>Randomized Quick-Select (1)</vt:lpstr>
      <vt:lpstr>Randomized Quick-Select (2)</vt:lpstr>
      <vt:lpstr>Randomized Quick-Select (3)</vt:lpstr>
      <vt:lpstr>Randomized Quick-Select  </vt:lpstr>
      <vt:lpstr>Randomized Quick-Select - 4</vt:lpstr>
      <vt:lpstr>Quick-Select Visualization</vt:lpstr>
      <vt:lpstr>Expected Running Time</vt:lpstr>
      <vt:lpstr>Sets</vt:lpstr>
      <vt:lpstr>Sets</vt:lpstr>
      <vt:lpstr>Set ADT Methods</vt:lpstr>
      <vt:lpstr>STL Set  </vt:lpstr>
      <vt:lpstr>STL Set Methods - 1  </vt:lpstr>
      <vt:lpstr>STL Set Methods - 2  </vt:lpstr>
      <vt:lpstr>Example Using the STL Set  </vt:lpstr>
      <vt:lpstr>Another Example Using the STL Set  </vt:lpstr>
      <vt:lpstr>Mergable Sets</vt:lpstr>
      <vt:lpstr>Set Definitions</vt:lpstr>
      <vt:lpstr>Fundamental Methods of the Mergable Set ADT</vt:lpstr>
      <vt:lpstr>Mergable Set Implementation </vt:lpstr>
      <vt:lpstr>Performance of Generic Merging</vt:lpstr>
      <vt:lpstr>Template Method Pattern</vt:lpstr>
      <vt:lpstr>Template Design Pattern </vt:lpstr>
      <vt:lpstr>Template Design Pattern </vt:lpstr>
      <vt:lpstr>Template Design Pattern Implementation</vt:lpstr>
      <vt:lpstr>Generic Merging as a Template Method Pattern</vt:lpstr>
      <vt:lpstr>Generic Merging as a Template Method Pattern</vt:lpstr>
      <vt:lpstr>Generic Merging as a Template Method Pattern</vt:lpstr>
    </vt:vector>
  </TitlesOfParts>
  <Company>Brown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Jerry Lebowitz</cp:lastModifiedBy>
  <cp:revision>670</cp:revision>
  <cp:lastPrinted>2016-11-18T21:17:05Z</cp:lastPrinted>
  <dcterms:created xsi:type="dcterms:W3CDTF">2002-01-21T02:22:10Z</dcterms:created>
  <dcterms:modified xsi:type="dcterms:W3CDTF">2018-04-19T01:13:23Z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