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jpe"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78"/>
  </p:notesMasterIdLst>
  <p:handoutMasterIdLst>
    <p:handoutMasterId r:id="rId79"/>
  </p:handoutMasterIdLst>
  <p:sldIdLst>
    <p:sldId id="256" r:id="rId2"/>
    <p:sldId id="257" r:id="rId3"/>
    <p:sldId id="448" r:id="rId4"/>
    <p:sldId id="461" r:id="rId5"/>
    <p:sldId id="449" r:id="rId6"/>
    <p:sldId id="451" r:id="rId7"/>
    <p:sldId id="450" r:id="rId8"/>
    <p:sldId id="452" r:id="rId9"/>
    <p:sldId id="453" r:id="rId10"/>
    <p:sldId id="455" r:id="rId11"/>
    <p:sldId id="462" r:id="rId12"/>
    <p:sldId id="454" r:id="rId13"/>
    <p:sldId id="456" r:id="rId14"/>
    <p:sldId id="457" r:id="rId15"/>
    <p:sldId id="466" r:id="rId16"/>
    <p:sldId id="467" r:id="rId17"/>
    <p:sldId id="469" r:id="rId18"/>
    <p:sldId id="465" r:id="rId19"/>
    <p:sldId id="464" r:id="rId20"/>
    <p:sldId id="458" r:id="rId21"/>
    <p:sldId id="463" r:id="rId22"/>
    <p:sldId id="460" r:id="rId23"/>
    <p:sldId id="326" r:id="rId24"/>
    <p:sldId id="444" r:id="rId25"/>
    <p:sldId id="327" r:id="rId26"/>
    <p:sldId id="328" r:id="rId27"/>
    <p:sldId id="411" r:id="rId28"/>
    <p:sldId id="329" r:id="rId29"/>
    <p:sldId id="330" r:id="rId30"/>
    <p:sldId id="400" r:id="rId31"/>
    <p:sldId id="331" r:id="rId32"/>
    <p:sldId id="401" r:id="rId33"/>
    <p:sldId id="332" r:id="rId34"/>
    <p:sldId id="333" r:id="rId35"/>
    <p:sldId id="403" r:id="rId36"/>
    <p:sldId id="443" r:id="rId37"/>
    <p:sldId id="445" r:id="rId38"/>
    <p:sldId id="446" r:id="rId39"/>
    <p:sldId id="336" r:id="rId40"/>
    <p:sldId id="402" r:id="rId41"/>
    <p:sldId id="394" r:id="rId42"/>
    <p:sldId id="447" r:id="rId43"/>
    <p:sldId id="395" r:id="rId44"/>
    <p:sldId id="263" r:id="rId45"/>
    <p:sldId id="264" r:id="rId46"/>
    <p:sldId id="265" r:id="rId47"/>
    <p:sldId id="267" r:id="rId48"/>
    <p:sldId id="337" r:id="rId49"/>
    <p:sldId id="266" r:id="rId50"/>
    <p:sldId id="396" r:id="rId51"/>
    <p:sldId id="438" r:id="rId52"/>
    <p:sldId id="399" r:id="rId53"/>
    <p:sldId id="398" r:id="rId54"/>
    <p:sldId id="340" r:id="rId55"/>
    <p:sldId id="341" r:id="rId56"/>
    <p:sldId id="412" r:id="rId57"/>
    <p:sldId id="413" r:id="rId58"/>
    <p:sldId id="414" r:id="rId59"/>
    <p:sldId id="415" r:id="rId60"/>
    <p:sldId id="342" r:id="rId61"/>
    <p:sldId id="437" r:id="rId62"/>
    <p:sldId id="343" r:id="rId63"/>
    <p:sldId id="344" r:id="rId64"/>
    <p:sldId id="345" r:id="rId65"/>
    <p:sldId id="404" r:id="rId66"/>
    <p:sldId id="347" r:id="rId67"/>
    <p:sldId id="348" r:id="rId68"/>
    <p:sldId id="349" r:id="rId69"/>
    <p:sldId id="350" r:id="rId70"/>
    <p:sldId id="351" r:id="rId71"/>
    <p:sldId id="352" r:id="rId72"/>
    <p:sldId id="353" r:id="rId73"/>
    <p:sldId id="354" r:id="rId74"/>
    <p:sldId id="355" r:id="rId75"/>
    <p:sldId id="356" r:id="rId76"/>
    <p:sldId id="357" r:id="rId77"/>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0000"/>
    <a:srgbClr val="FFFF00"/>
    <a:srgbClr val="666699"/>
    <a:srgbClr val="EF0129"/>
    <a:srgbClr val="F76C1F"/>
    <a:srgbClr val="F8F0D0"/>
    <a:srgbClr val="F2E4AA"/>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9821" autoAdjust="0"/>
  </p:normalViewPr>
  <p:slideViewPr>
    <p:cSldViewPr>
      <p:cViewPr varScale="1">
        <p:scale>
          <a:sx n="72" d="100"/>
          <a:sy n="72" d="100"/>
        </p:scale>
        <p:origin x="13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03AF9B45-1187-4895-A847-9258BF9786C0}" type="slidenum">
              <a:rPr lang="en-US"/>
              <a:pPr/>
              <a:t>‹#›</a:t>
            </a:fld>
            <a:endParaRPr lang="en-US"/>
          </a:p>
        </p:txBody>
      </p:sp>
    </p:spTree>
    <p:extLst>
      <p:ext uri="{BB962C8B-B14F-4D97-AF65-F5344CB8AC3E}">
        <p14:creationId xmlns:p14="http://schemas.microsoft.com/office/powerpoint/2010/main" val="388923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826A4D80-68D9-40B5-9BA6-DFB05B7397CA}" type="slidenum">
              <a:rPr lang="en-US"/>
              <a:pPr/>
              <a:t>‹#›</a:t>
            </a:fld>
            <a:endParaRPr lang="en-US"/>
          </a:p>
        </p:txBody>
      </p:sp>
    </p:spTree>
    <p:extLst>
      <p:ext uri="{BB962C8B-B14F-4D97-AF65-F5344CB8AC3E}">
        <p14:creationId xmlns:p14="http://schemas.microsoft.com/office/powerpoint/2010/main" val="26997162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2D135A-A022-405E-AA26-C93086C71B3A}" type="slidenum">
              <a:rPr lang="en-US"/>
              <a:pPr/>
              <a:t>1</a:t>
            </a:fld>
            <a:endParaRPr lang="en-US"/>
          </a:p>
        </p:txBody>
      </p:sp>
      <p:sp>
        <p:nvSpPr>
          <p:cNvPr id="876546" name="Rectangle 2"/>
          <p:cNvSpPr>
            <a:spLocks noGrp="1" noRot="1" noChangeAspect="1" noChangeArrowheads="1" noTextEdit="1"/>
          </p:cNvSpPr>
          <p:nvPr>
            <p:ph type="sldImg"/>
          </p:nvPr>
        </p:nvSpPr>
        <p:spPr>
          <a:xfrm>
            <a:off x="1262063" y="723900"/>
            <a:ext cx="4779962" cy="3584575"/>
          </a:xfrm>
          <a:ln/>
        </p:spPr>
      </p:sp>
      <p:sp>
        <p:nvSpPr>
          <p:cNvPr id="876547" name="Rectangle 3"/>
          <p:cNvSpPr>
            <a:spLocks noGrp="1" noChangeArrowheads="1"/>
          </p:cNvSpPr>
          <p:nvPr>
            <p:ph type="body" idx="1"/>
          </p:nvPr>
        </p:nvSpPr>
        <p:spPr>
          <a:xfrm>
            <a:off x="973138" y="4554538"/>
            <a:ext cx="5353050" cy="4314825"/>
          </a:xfrm>
        </p:spPr>
        <p:txBody>
          <a:bodyPr/>
          <a:lstStyle/>
          <a:p>
            <a:pPr defTabSz="1036638"/>
            <a:endParaRPr lang="en-US"/>
          </a:p>
        </p:txBody>
      </p:sp>
    </p:spTree>
    <p:extLst>
      <p:ext uri="{BB962C8B-B14F-4D97-AF65-F5344CB8AC3E}">
        <p14:creationId xmlns:p14="http://schemas.microsoft.com/office/powerpoint/2010/main" val="338576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30</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18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31</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944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32</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846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33</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7023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34</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379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35</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7101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36</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00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37</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555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38</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9230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39</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15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06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40</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0328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a:lstStyle/>
          <a:p>
            <a:fld id="{FBEB5229-A7B3-4AC9-87E3-A10D5CBC255B}" type="slidenum">
              <a:rPr lang="en-US"/>
              <a:pPr/>
              <a:t>41</a:t>
            </a:fld>
            <a:endParaRPr lang="en-US" dirty="0"/>
          </a:p>
        </p:txBody>
      </p:sp>
      <p:sp>
        <p:nvSpPr>
          <p:cNvPr id="310274" name="Rectangle 2"/>
          <p:cNvSpPr>
            <a:spLocks noGrp="1" noRot="1" noChangeAspect="1" noChangeArrowheads="1" noTextEdit="1"/>
          </p:cNvSpPr>
          <p:nvPr>
            <p:ph type="sldImg"/>
          </p:nvPr>
        </p:nvSpPr>
        <p:spPr>
          <a:xfrm>
            <a:off x="1262063" y="725488"/>
            <a:ext cx="4778375" cy="3582987"/>
          </a:xfrm>
          <a:ln/>
        </p:spPr>
      </p:sp>
      <p:sp>
        <p:nvSpPr>
          <p:cNvPr id="3102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236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a:lstStyle/>
          <a:p>
            <a:fld id="{FBEB5229-A7B3-4AC9-87E3-A10D5CBC255B}" type="slidenum">
              <a:rPr lang="en-US"/>
              <a:pPr/>
              <a:t>42</a:t>
            </a:fld>
            <a:endParaRPr lang="en-US" dirty="0"/>
          </a:p>
        </p:txBody>
      </p:sp>
      <p:sp>
        <p:nvSpPr>
          <p:cNvPr id="310274" name="Rectangle 2"/>
          <p:cNvSpPr>
            <a:spLocks noGrp="1" noRot="1" noChangeAspect="1" noChangeArrowheads="1" noTextEdit="1"/>
          </p:cNvSpPr>
          <p:nvPr>
            <p:ph type="sldImg"/>
          </p:nvPr>
        </p:nvSpPr>
        <p:spPr>
          <a:xfrm>
            <a:off x="1262063" y="725488"/>
            <a:ext cx="4778375" cy="3582987"/>
          </a:xfrm>
          <a:ln/>
        </p:spPr>
      </p:sp>
      <p:sp>
        <p:nvSpPr>
          <p:cNvPr id="3102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08117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43</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1072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a:lstStyle/>
          <a:p>
            <a:fld id="{FBEB5229-A7B3-4AC9-87E3-A10D5CBC255B}" type="slidenum">
              <a:rPr lang="en-US"/>
              <a:pPr/>
              <a:t>44</a:t>
            </a:fld>
            <a:endParaRPr lang="en-US" dirty="0"/>
          </a:p>
        </p:txBody>
      </p:sp>
      <p:sp>
        <p:nvSpPr>
          <p:cNvPr id="310274" name="Rectangle 2"/>
          <p:cNvSpPr>
            <a:spLocks noGrp="1" noRot="1" noChangeAspect="1" noChangeArrowheads="1" noTextEdit="1"/>
          </p:cNvSpPr>
          <p:nvPr>
            <p:ph type="sldImg"/>
          </p:nvPr>
        </p:nvSpPr>
        <p:spPr>
          <a:xfrm>
            <a:off x="1262063" y="725488"/>
            <a:ext cx="4778375" cy="3582987"/>
          </a:xfrm>
          <a:ln/>
        </p:spPr>
      </p:sp>
      <p:sp>
        <p:nvSpPr>
          <p:cNvPr id="3102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02301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a:lstStyle/>
          <a:p>
            <a:fld id="{0828266E-B163-44E2-97BE-FF010DE49AC8}" type="slidenum">
              <a:rPr lang="en-US"/>
              <a:pPr/>
              <a:t>51</a:t>
            </a:fld>
            <a:endParaRPr lang="en-US" dirty="0"/>
          </a:p>
        </p:txBody>
      </p:sp>
      <p:sp>
        <p:nvSpPr>
          <p:cNvPr id="374786" name="Rectangle 2"/>
          <p:cNvSpPr>
            <a:spLocks noGrp="1" noRot="1" noChangeAspect="1" noChangeArrowheads="1" noTextEdit="1"/>
          </p:cNvSpPr>
          <p:nvPr>
            <p:ph type="sldImg"/>
          </p:nvPr>
        </p:nvSpPr>
        <p:spPr>
          <a:xfrm>
            <a:off x="1262063" y="725488"/>
            <a:ext cx="4778375" cy="3582987"/>
          </a:xfrm>
          <a:ln/>
        </p:spPr>
      </p:sp>
      <p:sp>
        <p:nvSpPr>
          <p:cNvPr id="3747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3008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23</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331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24</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667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25</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090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26</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564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27</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212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28</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0420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BD9F9-9B49-4D3C-B20B-0E29EE153A48}" type="slidenum">
              <a:rPr lang="en-US"/>
              <a:pPr/>
              <a:t>29</a:t>
            </a:fld>
            <a:endParaRPr lang="en-US"/>
          </a:p>
        </p:txBody>
      </p:sp>
      <p:sp>
        <p:nvSpPr>
          <p:cNvPr id="1516546" name="Rectangle 2"/>
          <p:cNvSpPr>
            <a:spLocks noGrp="1" noRot="1" noChangeAspect="1" noChangeArrowheads="1" noTextEdit="1"/>
          </p:cNvSpPr>
          <p:nvPr>
            <p:ph type="sldImg"/>
          </p:nvPr>
        </p:nvSpPr>
        <p:spPr>
          <a:ln/>
        </p:spPr>
      </p:sp>
      <p:sp>
        <p:nvSpPr>
          <p:cNvPr id="151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12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82754" name="Group 2"/>
          <p:cNvGrpSpPr>
            <a:grpSpLocks/>
          </p:cNvGrpSpPr>
          <p:nvPr/>
        </p:nvGrpSpPr>
        <p:grpSpPr bwMode="auto">
          <a:xfrm>
            <a:off x="-6350" y="20638"/>
            <a:ext cx="9144000" cy="6858000"/>
            <a:chOff x="0" y="0"/>
            <a:chExt cx="5760" cy="4320"/>
          </a:xfrm>
        </p:grpSpPr>
        <p:sp>
          <p:nvSpPr>
            <p:cNvPr id="1482755"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48275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1482757"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1482758" name="Group 6"/>
          <p:cNvGrpSpPr>
            <a:grpSpLocks/>
          </p:cNvGrpSpPr>
          <p:nvPr/>
        </p:nvGrpSpPr>
        <p:grpSpPr bwMode="auto">
          <a:xfrm>
            <a:off x="-1588" y="6034088"/>
            <a:ext cx="7845426" cy="850900"/>
            <a:chOff x="0" y="3792"/>
            <a:chExt cx="4942" cy="536"/>
          </a:xfrm>
        </p:grpSpPr>
        <p:sp>
          <p:nvSpPr>
            <p:cNvPr id="148275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1482760" name="Group 8"/>
            <p:cNvGrpSpPr>
              <a:grpSpLocks/>
            </p:cNvGrpSpPr>
            <p:nvPr userDrawn="1"/>
          </p:nvGrpSpPr>
          <p:grpSpPr bwMode="auto">
            <a:xfrm>
              <a:off x="2486" y="3792"/>
              <a:ext cx="2456" cy="536"/>
              <a:chOff x="2486" y="3792"/>
              <a:chExt cx="2456" cy="536"/>
            </a:xfrm>
          </p:grpSpPr>
          <p:sp>
            <p:nvSpPr>
              <p:cNvPr id="1482761"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1482762"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1482763"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1482764"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1482765"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1482766"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1482767" name="Group 15"/>
          <p:cNvGrpSpPr>
            <a:grpSpLocks/>
          </p:cNvGrpSpPr>
          <p:nvPr/>
        </p:nvGrpSpPr>
        <p:grpSpPr bwMode="auto">
          <a:xfrm>
            <a:off x="627063" y="6021388"/>
            <a:ext cx="5684837" cy="849312"/>
            <a:chOff x="395" y="3793"/>
            <a:chExt cx="3581" cy="535"/>
          </a:xfrm>
        </p:grpSpPr>
        <p:sp>
          <p:nvSpPr>
            <p:cNvPr id="1482768"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1482769"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1482770"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1482771"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1482772"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1482773"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1482774" name="Rectangle 22"/>
          <p:cNvSpPr>
            <a:spLocks noGrp="1" noChangeArrowheads="1"/>
          </p:cNvSpPr>
          <p:nvPr>
            <p:ph type="ctrTitle" sz="quarter"/>
          </p:nvPr>
        </p:nvSpPr>
        <p:spPr>
          <a:xfrm>
            <a:off x="457200" y="1447800"/>
            <a:ext cx="8229600" cy="1736725"/>
          </a:xfrm>
        </p:spPr>
        <p:txBody>
          <a:bodyPr/>
          <a:lstStyle>
            <a:lvl1pPr>
              <a:defRPr/>
            </a:lvl1pPr>
          </a:lstStyle>
          <a:p>
            <a:r>
              <a:rPr lang="en-US"/>
              <a:t>Click to edit Master title style</a:t>
            </a:r>
          </a:p>
        </p:txBody>
      </p:sp>
      <p:sp>
        <p:nvSpPr>
          <p:cNvPr id="1482775"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lvl1pPr>
          </a:lstStyle>
          <a:p>
            <a:r>
              <a:rPr lang="en-US"/>
              <a:t>Click to edit Master subtitle style</a:t>
            </a:r>
          </a:p>
        </p:txBody>
      </p:sp>
      <p:sp>
        <p:nvSpPr>
          <p:cNvPr id="1482776" name="Rectangle 24"/>
          <p:cNvSpPr>
            <a:spLocks noGrp="1" noChangeArrowheads="1"/>
          </p:cNvSpPr>
          <p:nvPr>
            <p:ph type="dt" sz="quarter" idx="2"/>
          </p:nvPr>
        </p:nvSpPr>
        <p:spPr/>
        <p:txBody>
          <a:bodyPr/>
          <a:lstStyle>
            <a:lvl1pPr>
              <a:defRPr/>
            </a:lvl1pPr>
          </a:lstStyle>
          <a:p>
            <a:fld id="{4DA18248-99E6-4C72-95B0-0B56C1EC7A66}" type="datetime1">
              <a:rPr lang="en-US"/>
              <a:pPr/>
              <a:t>5/8/2018</a:t>
            </a:fld>
            <a:endParaRPr lang="en-US"/>
          </a:p>
        </p:txBody>
      </p:sp>
      <p:sp>
        <p:nvSpPr>
          <p:cNvPr id="1482777" name="Rectangle 25"/>
          <p:cNvSpPr>
            <a:spLocks noGrp="1" noChangeArrowheads="1"/>
          </p:cNvSpPr>
          <p:nvPr>
            <p:ph type="sldNum" sz="quarter" idx="4"/>
          </p:nvPr>
        </p:nvSpPr>
        <p:spPr/>
        <p:txBody>
          <a:bodyPr/>
          <a:lstStyle>
            <a:lvl1pPr>
              <a:defRPr/>
            </a:lvl1pPr>
          </a:lstStyle>
          <a:p>
            <a:fld id="{9C0C13B3-BB66-4A06-86DA-4741419BBE29}" type="slidenum">
              <a:rPr lang="en-US"/>
              <a:pPr/>
              <a:t>‹#›</a:t>
            </a:fld>
            <a:endParaRPr lang="en-US"/>
          </a:p>
        </p:txBody>
      </p:sp>
      <p:sp>
        <p:nvSpPr>
          <p:cNvPr id="1482778" name="Rectangle 26"/>
          <p:cNvSpPr>
            <a:spLocks noGrp="1" noChangeArrowheads="1"/>
          </p:cNvSpPr>
          <p:nvPr>
            <p:ph type="ftr" sz="quarter" idx="3"/>
          </p:nvPr>
        </p:nvSpPr>
        <p:spPr/>
        <p:txBody>
          <a:bodyPr/>
          <a:lstStyle>
            <a:lvl1pPr>
              <a:defRPr/>
            </a:lvl1pPr>
          </a:lstStyle>
          <a:p>
            <a:r>
              <a:rPr lang="en-US"/>
              <a:t>Analysis of Algorithms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5502C524-C6BF-4ABF-B1F8-99472BE77BD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DF4CB23B-1A65-4EAA-808E-39CF68EF0E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BC7E7D2-507F-46FE-BA93-62850A3B273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24300"/>
            <a:ext cx="822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0FA3E73-D8FD-4836-9668-C73293315D7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B673DB4D-A669-485C-AB23-58E99FCEC6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4A6F2962-3A8A-4623-8617-8939F654AEA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5687418C-B3B4-4F93-A6DB-07549A0EA62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Analysis of Algorithms</a:t>
            </a:r>
          </a:p>
        </p:txBody>
      </p:sp>
      <p:sp>
        <p:nvSpPr>
          <p:cNvPr id="9" name="Slide Number Placeholder 8"/>
          <p:cNvSpPr>
            <a:spLocks noGrp="1"/>
          </p:cNvSpPr>
          <p:nvPr>
            <p:ph type="sldNum" sz="quarter" idx="12"/>
          </p:nvPr>
        </p:nvSpPr>
        <p:spPr/>
        <p:txBody>
          <a:bodyPr/>
          <a:lstStyle>
            <a:lvl1pPr>
              <a:defRPr/>
            </a:lvl1pPr>
          </a:lstStyle>
          <a:p>
            <a:fld id="{998F1179-520F-497F-A76E-C9369553791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Analysis of Algorithms</a:t>
            </a:r>
          </a:p>
        </p:txBody>
      </p:sp>
      <p:sp>
        <p:nvSpPr>
          <p:cNvPr id="5" name="Slide Number Placeholder 4"/>
          <p:cNvSpPr>
            <a:spLocks noGrp="1"/>
          </p:cNvSpPr>
          <p:nvPr>
            <p:ph type="sldNum" sz="quarter" idx="12"/>
          </p:nvPr>
        </p:nvSpPr>
        <p:spPr/>
        <p:txBody>
          <a:bodyPr/>
          <a:lstStyle>
            <a:lvl1pPr>
              <a:defRPr/>
            </a:lvl1pPr>
          </a:lstStyle>
          <a:p>
            <a:fld id="{7A6B3EEC-1119-4AF0-BE79-2A367B5E67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Analysis of Algorithms</a:t>
            </a:r>
          </a:p>
        </p:txBody>
      </p:sp>
      <p:sp>
        <p:nvSpPr>
          <p:cNvPr id="4" name="Slide Number Placeholder 3"/>
          <p:cNvSpPr>
            <a:spLocks noGrp="1"/>
          </p:cNvSpPr>
          <p:nvPr>
            <p:ph type="sldNum" sz="quarter" idx="12"/>
          </p:nvPr>
        </p:nvSpPr>
        <p:spPr/>
        <p:txBody>
          <a:bodyPr/>
          <a:lstStyle>
            <a:lvl1pPr>
              <a:defRPr/>
            </a:lvl1pPr>
          </a:lstStyle>
          <a:p>
            <a:fld id="{9D627E2F-850F-4832-8610-6BDCC4C8FF8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0AB8E3DA-49DD-4D4E-827F-E5B5A027C1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C3A5E2BD-406B-4B55-894E-E1853A0B61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481730" name="Group 2"/>
          <p:cNvGrpSpPr>
            <a:grpSpLocks/>
          </p:cNvGrpSpPr>
          <p:nvPr/>
        </p:nvGrpSpPr>
        <p:grpSpPr bwMode="auto">
          <a:xfrm>
            <a:off x="0" y="0"/>
            <a:ext cx="9144000" cy="6858000"/>
            <a:chOff x="0" y="0"/>
            <a:chExt cx="5760" cy="4320"/>
          </a:xfrm>
        </p:grpSpPr>
        <p:sp>
          <p:nvSpPr>
            <p:cNvPr id="1481731"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481732"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1481733"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1481734" name="Group 6"/>
          <p:cNvGrpSpPr>
            <a:grpSpLocks/>
          </p:cNvGrpSpPr>
          <p:nvPr/>
        </p:nvGrpSpPr>
        <p:grpSpPr bwMode="auto">
          <a:xfrm>
            <a:off x="0" y="6019800"/>
            <a:ext cx="7848600" cy="857250"/>
            <a:chOff x="0" y="3792"/>
            <a:chExt cx="4944" cy="540"/>
          </a:xfrm>
        </p:grpSpPr>
        <p:sp>
          <p:nvSpPr>
            <p:cNvPr id="1481735"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1481736" name="Group 8"/>
            <p:cNvGrpSpPr>
              <a:grpSpLocks/>
            </p:cNvGrpSpPr>
            <p:nvPr userDrawn="1"/>
          </p:nvGrpSpPr>
          <p:grpSpPr bwMode="auto">
            <a:xfrm>
              <a:off x="2486" y="3792"/>
              <a:ext cx="2458" cy="540"/>
              <a:chOff x="2486" y="3792"/>
              <a:chExt cx="2458" cy="540"/>
            </a:xfrm>
          </p:grpSpPr>
          <p:sp>
            <p:nvSpPr>
              <p:cNvPr id="1481737"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1481738"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1481739"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1481740"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1481741"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1481742"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1481743" name="Group 15"/>
          <p:cNvGrpSpPr>
            <a:grpSpLocks/>
          </p:cNvGrpSpPr>
          <p:nvPr/>
        </p:nvGrpSpPr>
        <p:grpSpPr bwMode="auto">
          <a:xfrm>
            <a:off x="627063" y="6021388"/>
            <a:ext cx="5684837" cy="849312"/>
            <a:chOff x="395" y="3793"/>
            <a:chExt cx="3581" cy="535"/>
          </a:xfrm>
        </p:grpSpPr>
        <p:sp>
          <p:nvSpPr>
            <p:cNvPr id="1481744"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1481745"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1481746"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1481747"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1481748"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1481749"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1481750"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81751"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81752"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1481753"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t>Analysis of Algorithms</a:t>
            </a:r>
          </a:p>
        </p:txBody>
      </p:sp>
      <p:sp>
        <p:nvSpPr>
          <p:cNvPr id="1481754"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0D38709B-8842-47AF-B978-281E08DA2497}" type="slidenum">
              <a:rPr lang="en-US"/>
              <a:pPr/>
              <a:t>‹#›</a:t>
            </a:fld>
            <a:endParaRPr lang="en-US"/>
          </a:p>
        </p:txBody>
      </p:sp>
      <p:sp>
        <p:nvSpPr>
          <p:cNvPr id="1481755" name="Line 27"/>
          <p:cNvSpPr>
            <a:spLocks noChangeShapeType="1"/>
          </p:cNvSpPr>
          <p:nvPr/>
        </p:nvSpPr>
        <p:spPr bwMode="auto">
          <a:xfrm>
            <a:off x="457200" y="1066800"/>
            <a:ext cx="8229600" cy="0"/>
          </a:xfrm>
          <a:prstGeom prst="line">
            <a:avLst/>
          </a:prstGeom>
          <a:noFill/>
          <a:ln w="9525">
            <a:solidFill>
              <a:srgbClr val="EF0129"/>
            </a:solidFill>
            <a:round/>
            <a:headEnd/>
            <a:tailEnd/>
          </a:ln>
          <a:effectLst/>
        </p:spPr>
        <p:txBody>
          <a:bodyPr wrap="none"/>
          <a:lstStyle/>
          <a:p>
            <a:endParaRPr lang="en-US"/>
          </a:p>
        </p:txBody>
      </p:sp>
      <p:sp>
        <p:nvSpPr>
          <p:cNvPr id="1481756" name="Line 28"/>
          <p:cNvSpPr>
            <a:spLocks noChangeShapeType="1"/>
          </p:cNvSpPr>
          <p:nvPr userDrawn="1"/>
        </p:nvSpPr>
        <p:spPr bwMode="auto">
          <a:xfrm>
            <a:off x="457200" y="1066800"/>
            <a:ext cx="8229600" cy="0"/>
          </a:xfrm>
          <a:prstGeom prst="line">
            <a:avLst/>
          </a:prstGeom>
          <a:noFill/>
          <a:ln w="9525">
            <a:solidFill>
              <a:srgbClr val="EF0129"/>
            </a:solidFill>
            <a:round/>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GI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jpe"/></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e"/><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2.jpeg"/><Relationship Id="rId4" Type="http://schemas.openxmlformats.org/officeDocument/2006/relationships/image" Target="../media/image53.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1092200" y="3028950"/>
            <a:ext cx="6959600" cy="800100"/>
          </a:xfrm>
        </p:spPr>
        <p:txBody>
          <a:bodyPr>
            <a:normAutofit fontScale="90000"/>
          </a:bodyPr>
          <a:lstStyle/>
          <a:p>
            <a:r>
              <a:rPr lang="en-US" sz="6500" dirty="0"/>
              <a:t>Chapter 14</a:t>
            </a:r>
            <a:endParaRPr lang="en-US" sz="4000" dirty="0"/>
          </a:p>
        </p:txBody>
      </p:sp>
      <p:sp>
        <p:nvSpPr>
          <p:cNvPr id="3" name="Date Placeholder 3"/>
          <p:cNvSpPr>
            <a:spLocks noGrp="1"/>
          </p:cNvSpPr>
          <p:nvPr>
            <p:ph type="dt" sz="half" idx="10"/>
          </p:nvPr>
        </p:nvSpPr>
        <p:spPr/>
        <p:txBody>
          <a:bodyPr/>
          <a:lstStyle/>
          <a:p>
            <a:fld id="{CE2418B6-6BA0-445D-B49D-09C0117D6BF6}" type="datetime1">
              <a:rPr lang="en-US"/>
              <a:pPr/>
              <a:t>5/8/2018</a:t>
            </a:fld>
            <a:endParaRPr lang="en-US"/>
          </a:p>
        </p:txBody>
      </p:sp>
      <p:sp>
        <p:nvSpPr>
          <p:cNvPr id="4" name="Slide Number Placeholder 5"/>
          <p:cNvSpPr>
            <a:spLocks noGrp="1"/>
          </p:cNvSpPr>
          <p:nvPr>
            <p:ph type="sldNum" sz="quarter" idx="12"/>
          </p:nvPr>
        </p:nvSpPr>
        <p:spPr/>
        <p:txBody>
          <a:bodyPr>
            <a:normAutofit/>
          </a:bodyPr>
          <a:lstStyle/>
          <a:p>
            <a:fld id="{AB85674B-F15F-4E28-A181-CA7F0D73E58A}" type="slidenum">
              <a:rPr lang="en-US"/>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(2)</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latin typeface="+mj-lt"/>
              </a:rPr>
              <a:t>If a node overflows because of an addition of a new entry </a:t>
            </a:r>
            <a:r>
              <a:rPr lang="en-US" sz="2800" dirty="0">
                <a:solidFill>
                  <a:srgbClr val="FFFF00"/>
                </a:solidFill>
                <a:latin typeface="+mj-lt"/>
              </a:rPr>
              <a:t>(d+1 children) </a:t>
            </a:r>
            <a:r>
              <a:rPr lang="en-US" sz="2800" dirty="0">
                <a:latin typeface="+mj-lt"/>
              </a:rPr>
              <a:t>the node is split into two nodes having </a:t>
            </a:r>
            <a:r>
              <a:rPr lang="en-US" sz="2800" dirty="0">
                <a:solidFill>
                  <a:srgbClr val="FFFF00"/>
                </a:solidFill>
                <a:latin typeface="+mj-lt"/>
              </a:rPr>
              <a:t>(d+1)/2 </a:t>
            </a:r>
            <a:r>
              <a:rPr lang="en-US" sz="2800" dirty="0">
                <a:latin typeface="+mj-lt"/>
              </a:rPr>
              <a:t>children</a:t>
            </a:r>
          </a:p>
          <a:p>
            <a:pPr lvl="1">
              <a:lnSpc>
                <a:spcPct val="90000"/>
              </a:lnSpc>
            </a:pPr>
            <a:r>
              <a:rPr lang="en-US" dirty="0">
                <a:latin typeface="+mj-lt"/>
              </a:rPr>
              <a:t>This process is repeated for at most </a:t>
            </a:r>
            <a:r>
              <a:rPr lang="en-US" dirty="0" err="1">
                <a:latin typeface="+mj-lt"/>
              </a:rPr>
              <a:t>log</a:t>
            </a:r>
            <a:r>
              <a:rPr lang="en-US" baseline="-25000" dirty="0" err="1">
                <a:latin typeface="+mj-lt"/>
              </a:rPr>
              <a:t>b</a:t>
            </a:r>
            <a:r>
              <a:rPr lang="en-US" dirty="0" err="1">
                <a:latin typeface="+mj-lt"/>
              </a:rPr>
              <a:t>n</a:t>
            </a:r>
            <a:r>
              <a:rPr lang="en-US" dirty="0">
                <a:latin typeface="+mj-lt"/>
              </a:rPr>
              <a:t> levels</a:t>
            </a:r>
          </a:p>
          <a:p>
            <a:pPr>
              <a:lnSpc>
                <a:spcPct val="90000"/>
              </a:lnSpc>
            </a:pPr>
            <a:r>
              <a:rPr lang="en-US" sz="2800" dirty="0">
                <a:latin typeface="+mj-lt"/>
              </a:rPr>
              <a:t>If a node underflows because of a removal, one performs a fusion operation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495800"/>
            <a:ext cx="3200400" cy="1424511"/>
          </a:xfrm>
          <a:prstGeom prst="rect">
            <a:avLst/>
          </a:prstGeom>
        </p:spPr>
      </p:pic>
    </p:spTree>
    <p:extLst>
      <p:ext uri="{BB962C8B-B14F-4D97-AF65-F5344CB8AC3E}">
        <p14:creationId xmlns:p14="http://schemas.microsoft.com/office/powerpoint/2010/main" val="330011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(3)</a:t>
            </a:r>
          </a:p>
        </p:txBody>
      </p:sp>
      <p:sp>
        <p:nvSpPr>
          <p:cNvPr id="380931" name="Rectangle 3"/>
          <p:cNvSpPr>
            <a:spLocks noGrp="1" noChangeArrowheads="1"/>
          </p:cNvSpPr>
          <p:nvPr>
            <p:ph type="body" idx="1"/>
          </p:nvPr>
        </p:nvSpPr>
        <p:spPr>
          <a:xfrm>
            <a:off x="304800" y="1219200"/>
            <a:ext cx="8229600" cy="4525962"/>
          </a:xfrm>
        </p:spPr>
        <p:txBody>
          <a:bodyPr/>
          <a:lstStyle/>
          <a:p>
            <a:pPr>
              <a:lnSpc>
                <a:spcPct val="90000"/>
              </a:lnSpc>
            </a:pPr>
            <a:r>
              <a:rPr lang="en-US" sz="2800" dirty="0">
                <a:latin typeface="+mj-lt"/>
              </a:rPr>
              <a:t>A B-Tree with n-entries has I/O complexity O(</a:t>
            </a:r>
            <a:r>
              <a:rPr lang="en-US" sz="2800" dirty="0" err="1">
                <a:latin typeface="+mj-lt"/>
              </a:rPr>
              <a:t>log</a:t>
            </a:r>
            <a:r>
              <a:rPr lang="en-US" sz="2800" baseline="-25000" dirty="0" err="1">
                <a:latin typeface="+mj-lt"/>
              </a:rPr>
              <a:t>b</a:t>
            </a:r>
            <a:r>
              <a:rPr lang="en-US" sz="2800" dirty="0" err="1">
                <a:latin typeface="+mj-lt"/>
              </a:rPr>
              <a:t>n</a:t>
            </a:r>
            <a:r>
              <a:rPr lang="en-US" sz="2800" dirty="0">
                <a:latin typeface="+mj-lt"/>
              </a:rPr>
              <a:t>) for search and update operations</a:t>
            </a:r>
          </a:p>
          <a:p>
            <a:pPr lvl="1">
              <a:lnSpc>
                <a:spcPct val="90000"/>
              </a:lnSpc>
            </a:pPr>
            <a:r>
              <a:rPr lang="en-US" dirty="0">
                <a:latin typeface="+mj-lt"/>
              </a:rPr>
              <a:t>Uses (n/B) blocks where B is the size of a block</a:t>
            </a:r>
          </a:p>
          <a:p>
            <a:pPr>
              <a:lnSpc>
                <a:spcPct val="90000"/>
              </a:lnSpc>
            </a:pPr>
            <a:r>
              <a:rPr lang="en-US" sz="2800" dirty="0"/>
              <a:t>A B-tree is kept balanced by requiring that all leaf nodes be at the same depth</a:t>
            </a:r>
            <a:endParaRPr lang="en-US" sz="2800" dirty="0">
              <a:latin typeface="+mj-lt"/>
            </a:endParaRPr>
          </a:p>
          <a:p>
            <a:pPr lvl="1">
              <a:lnSpc>
                <a:spcPct val="90000"/>
              </a:lnSpc>
            </a:pPr>
            <a:r>
              <a:rPr lang="en-US" dirty="0">
                <a:latin typeface="+mj-lt"/>
              </a:rPr>
              <a:t>The depth of a B-Tree will </a:t>
            </a:r>
            <a:r>
              <a:rPr lang="en-US" dirty="0">
                <a:solidFill>
                  <a:srgbClr val="FFFF00"/>
                </a:solidFill>
                <a:latin typeface="+mj-lt"/>
              </a:rPr>
              <a:t>increase slowly </a:t>
            </a:r>
            <a:r>
              <a:rPr lang="en-US" dirty="0">
                <a:latin typeface="+mj-lt"/>
              </a:rPr>
              <a:t>as elements are added to the tree, but an increase in the overall depth is infrequent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5181600"/>
            <a:ext cx="3390900" cy="1352550"/>
          </a:xfrm>
          <a:prstGeom prst="rect">
            <a:avLst/>
          </a:prstGeom>
        </p:spPr>
      </p:pic>
    </p:spTree>
    <p:extLst>
      <p:ext uri="{BB962C8B-B14F-4D97-AF65-F5344CB8AC3E}">
        <p14:creationId xmlns:p14="http://schemas.microsoft.com/office/powerpoint/2010/main" val="115696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Performance</a:t>
            </a:r>
          </a:p>
        </p:txBody>
      </p:sp>
      <p:graphicFrame>
        <p:nvGraphicFramePr>
          <p:cNvPr id="4" name="Table 3"/>
          <p:cNvGraphicFramePr>
            <a:graphicFrameLocks noGrp="1"/>
          </p:cNvGraphicFramePr>
          <p:nvPr>
            <p:extLst>
              <p:ext uri="{D42A27DB-BD31-4B8C-83A1-F6EECF244321}">
                <p14:modId xmlns:p14="http://schemas.microsoft.com/office/powerpoint/2010/main" val="15832048"/>
              </p:ext>
            </p:extLst>
          </p:nvPr>
        </p:nvGraphicFramePr>
        <p:xfrm>
          <a:off x="413343" y="1676400"/>
          <a:ext cx="8329479" cy="1577340"/>
        </p:xfrm>
        <a:graphic>
          <a:graphicData uri="http://schemas.openxmlformats.org/drawingml/2006/table">
            <a:tbl>
              <a:tblPr>
                <a:effectLst>
                  <a:outerShdw blurRad="50800" dist="38100" dir="2700000" algn="tl" rotWithShape="0">
                    <a:prstClr val="black">
                      <a:alpha val="40000"/>
                    </a:prstClr>
                  </a:outerShdw>
                </a:effectLst>
              </a:tblPr>
              <a:tblGrid>
                <a:gridCol w="2776493">
                  <a:extLst>
                    <a:ext uri="{9D8B030D-6E8A-4147-A177-3AD203B41FA5}">
                      <a16:colId xmlns:a16="http://schemas.microsoft.com/office/drawing/2014/main" val="20000"/>
                    </a:ext>
                  </a:extLst>
                </a:gridCol>
                <a:gridCol w="2776493">
                  <a:extLst>
                    <a:ext uri="{9D8B030D-6E8A-4147-A177-3AD203B41FA5}">
                      <a16:colId xmlns:a16="http://schemas.microsoft.com/office/drawing/2014/main" val="20001"/>
                    </a:ext>
                  </a:extLst>
                </a:gridCol>
                <a:gridCol w="2776493">
                  <a:extLst>
                    <a:ext uri="{9D8B030D-6E8A-4147-A177-3AD203B41FA5}">
                      <a16:colId xmlns:a16="http://schemas.microsoft.com/office/drawing/2014/main" val="20002"/>
                    </a:ext>
                  </a:extLst>
                </a:gridCol>
              </a:tblGrid>
              <a:tr h="0">
                <a:tc>
                  <a:txBody>
                    <a:bodyPr/>
                    <a:lstStyle/>
                    <a:p>
                      <a:r>
                        <a:rPr lang="en-US" dirty="0">
                          <a:solidFill>
                            <a:schemeClr val="bg2"/>
                          </a:solidFill>
                        </a:rPr>
                        <a:t>Space</a:t>
                      </a:r>
                    </a:p>
                  </a:txBody>
                  <a:tcPr anchor="ctr">
                    <a:lnL>
                      <a:noFill/>
                    </a:lnL>
                    <a:lnR>
                      <a:noFill/>
                    </a:lnR>
                    <a:lnT>
                      <a:noFill/>
                    </a:lnT>
                    <a:lnB>
                      <a:noFill/>
                    </a:lnB>
                    <a:solidFill>
                      <a:schemeClr val="tx2"/>
                    </a:solidFill>
                  </a:tcPr>
                </a:tc>
                <a:tc>
                  <a:txBody>
                    <a:bodyPr/>
                    <a:lstStyle/>
                    <a:p>
                      <a:r>
                        <a:rPr lang="en-US" dirty="0">
                          <a:solidFill>
                            <a:schemeClr val="bg2"/>
                          </a:solidFill>
                        </a:rPr>
                        <a:t>O(</a:t>
                      </a:r>
                      <a:r>
                        <a:rPr lang="en-US" i="1" dirty="0">
                          <a:solidFill>
                            <a:schemeClr val="bg2"/>
                          </a:solidFill>
                        </a:rPr>
                        <a:t>n</a:t>
                      </a:r>
                      <a:r>
                        <a:rPr lang="en-US" dirty="0">
                          <a:solidFill>
                            <a:schemeClr val="bg2"/>
                          </a:solidFill>
                        </a:rPr>
                        <a:t>)</a:t>
                      </a:r>
                    </a:p>
                  </a:txBody>
                  <a:tcPr anchor="ctr">
                    <a:lnL>
                      <a:noFill/>
                    </a:lnL>
                    <a:lnR>
                      <a:noFill/>
                    </a:lnR>
                    <a:lnT>
                      <a:noFill/>
                    </a:lnT>
                    <a:lnB>
                      <a:noFill/>
                    </a:lnB>
                    <a:solidFill>
                      <a:schemeClr val="tx2"/>
                    </a:solidFill>
                  </a:tcPr>
                </a:tc>
                <a:tc>
                  <a:txBody>
                    <a:bodyPr/>
                    <a:lstStyle/>
                    <a:p>
                      <a:r>
                        <a:rPr lang="en-US">
                          <a:solidFill>
                            <a:schemeClr val="bg2"/>
                          </a:solidFill>
                        </a:rPr>
                        <a:t>O(</a:t>
                      </a:r>
                      <a:r>
                        <a:rPr lang="en-US" i="1">
                          <a:solidFill>
                            <a:schemeClr val="bg2"/>
                          </a:solidFill>
                        </a:rPr>
                        <a:t>n</a:t>
                      </a:r>
                      <a:r>
                        <a:rPr lang="en-US">
                          <a:solidFill>
                            <a:schemeClr val="bg2"/>
                          </a:solidFill>
                        </a:rPr>
                        <a:t>)</a:t>
                      </a:r>
                    </a:p>
                  </a:txBody>
                  <a:tcPr anchor="ctr">
                    <a:lnL>
                      <a:noFill/>
                    </a:lnL>
                    <a:lnR>
                      <a:noFill/>
                    </a:lnR>
                    <a:lnT>
                      <a:noFill/>
                    </a:lnT>
                    <a:lnB>
                      <a:noFill/>
                    </a:lnB>
                    <a:solidFill>
                      <a:schemeClr val="tx2"/>
                    </a:solidFill>
                  </a:tcPr>
                </a:tc>
                <a:extLst>
                  <a:ext uri="{0D108BD9-81ED-4DB2-BD59-A6C34878D82A}">
                    <a16:rowId xmlns:a16="http://schemas.microsoft.com/office/drawing/2014/main" val="10000"/>
                  </a:ext>
                </a:extLst>
              </a:tr>
              <a:tr h="403860">
                <a:tc>
                  <a:txBody>
                    <a:bodyPr/>
                    <a:lstStyle/>
                    <a:p>
                      <a:r>
                        <a:rPr lang="en-US" dirty="0">
                          <a:solidFill>
                            <a:schemeClr val="bg2"/>
                          </a:solidFill>
                        </a:rPr>
                        <a:t>Search</a:t>
                      </a:r>
                    </a:p>
                  </a:txBody>
                  <a:tcPr anchor="ctr">
                    <a:lnL>
                      <a:noFill/>
                    </a:lnL>
                    <a:lnR>
                      <a:noFill/>
                    </a:lnR>
                    <a:lnT>
                      <a:noFill/>
                    </a:lnT>
                    <a:lnB>
                      <a:noFill/>
                    </a:lnB>
                    <a:solidFill>
                      <a:schemeClr val="tx2"/>
                    </a:solidFill>
                  </a:tcPr>
                </a:tc>
                <a:tc>
                  <a:txBody>
                    <a:bodyPr/>
                    <a:lstStyle/>
                    <a:p>
                      <a:r>
                        <a:rPr lang="en-US" dirty="0">
                          <a:solidFill>
                            <a:schemeClr val="bg2"/>
                          </a:solidFill>
                        </a:rPr>
                        <a:t>O(log </a:t>
                      </a:r>
                      <a:r>
                        <a:rPr lang="en-US" i="1" dirty="0">
                          <a:solidFill>
                            <a:schemeClr val="bg2"/>
                          </a:solidFill>
                        </a:rPr>
                        <a:t>n</a:t>
                      </a:r>
                      <a:r>
                        <a:rPr lang="en-US" dirty="0">
                          <a:solidFill>
                            <a:schemeClr val="bg2"/>
                          </a:solidFill>
                        </a:rPr>
                        <a:t>)</a:t>
                      </a:r>
                    </a:p>
                  </a:txBody>
                  <a:tcPr anchor="ctr">
                    <a:lnL>
                      <a:noFill/>
                    </a:lnL>
                    <a:lnR>
                      <a:noFill/>
                    </a:lnR>
                    <a:lnT>
                      <a:noFill/>
                    </a:lnT>
                    <a:lnB>
                      <a:noFill/>
                    </a:lnB>
                    <a:solidFill>
                      <a:schemeClr val="tx2"/>
                    </a:solidFill>
                  </a:tcPr>
                </a:tc>
                <a:tc>
                  <a:txBody>
                    <a:bodyPr/>
                    <a:lstStyle/>
                    <a:p>
                      <a:r>
                        <a:rPr lang="en-US">
                          <a:solidFill>
                            <a:schemeClr val="bg2"/>
                          </a:solidFill>
                        </a:rPr>
                        <a:t>O(log </a:t>
                      </a:r>
                      <a:r>
                        <a:rPr lang="en-US" i="1">
                          <a:solidFill>
                            <a:schemeClr val="bg2"/>
                          </a:solidFill>
                        </a:rPr>
                        <a:t>n</a:t>
                      </a:r>
                      <a:r>
                        <a:rPr lang="en-US">
                          <a:solidFill>
                            <a:schemeClr val="bg2"/>
                          </a:solidFill>
                        </a:rPr>
                        <a:t>)</a:t>
                      </a:r>
                    </a:p>
                  </a:txBody>
                  <a:tcPr anchor="ctr">
                    <a:lnL>
                      <a:noFill/>
                    </a:lnL>
                    <a:lnR>
                      <a:noFill/>
                    </a:lnR>
                    <a:lnT>
                      <a:noFill/>
                    </a:lnT>
                    <a:lnB>
                      <a:noFill/>
                    </a:lnB>
                    <a:solidFill>
                      <a:schemeClr val="tx2"/>
                    </a:solidFill>
                  </a:tcPr>
                </a:tc>
                <a:extLst>
                  <a:ext uri="{0D108BD9-81ED-4DB2-BD59-A6C34878D82A}">
                    <a16:rowId xmlns:a16="http://schemas.microsoft.com/office/drawing/2014/main" val="10001"/>
                  </a:ext>
                </a:extLst>
              </a:tr>
              <a:tr h="403860">
                <a:tc>
                  <a:txBody>
                    <a:bodyPr/>
                    <a:lstStyle/>
                    <a:p>
                      <a:r>
                        <a:rPr lang="en-US">
                          <a:solidFill>
                            <a:schemeClr val="bg2"/>
                          </a:solidFill>
                        </a:rPr>
                        <a:t>Insert</a:t>
                      </a:r>
                    </a:p>
                  </a:txBody>
                  <a:tcPr anchor="ctr">
                    <a:lnL>
                      <a:noFill/>
                    </a:lnL>
                    <a:lnR>
                      <a:noFill/>
                    </a:lnR>
                    <a:lnT>
                      <a:noFill/>
                    </a:lnT>
                    <a:lnB>
                      <a:noFill/>
                    </a:lnB>
                    <a:solidFill>
                      <a:schemeClr val="tx2"/>
                    </a:solidFill>
                  </a:tcPr>
                </a:tc>
                <a:tc>
                  <a:txBody>
                    <a:bodyPr/>
                    <a:lstStyle/>
                    <a:p>
                      <a:r>
                        <a:rPr lang="en-US" dirty="0">
                          <a:solidFill>
                            <a:schemeClr val="bg2"/>
                          </a:solidFill>
                        </a:rPr>
                        <a:t>O(log </a:t>
                      </a:r>
                      <a:r>
                        <a:rPr lang="en-US" i="1" dirty="0">
                          <a:solidFill>
                            <a:schemeClr val="bg2"/>
                          </a:solidFill>
                        </a:rPr>
                        <a:t>n</a:t>
                      </a:r>
                      <a:r>
                        <a:rPr lang="en-US" dirty="0">
                          <a:solidFill>
                            <a:schemeClr val="bg2"/>
                          </a:solidFill>
                        </a:rPr>
                        <a:t>)</a:t>
                      </a:r>
                    </a:p>
                  </a:txBody>
                  <a:tcPr anchor="ctr">
                    <a:lnL>
                      <a:noFill/>
                    </a:lnL>
                    <a:lnR>
                      <a:noFill/>
                    </a:lnR>
                    <a:lnT>
                      <a:noFill/>
                    </a:lnT>
                    <a:lnB>
                      <a:noFill/>
                    </a:lnB>
                    <a:solidFill>
                      <a:schemeClr val="tx2"/>
                    </a:solidFill>
                  </a:tcPr>
                </a:tc>
                <a:tc>
                  <a:txBody>
                    <a:bodyPr/>
                    <a:lstStyle/>
                    <a:p>
                      <a:r>
                        <a:rPr lang="en-US" dirty="0">
                          <a:solidFill>
                            <a:schemeClr val="bg2"/>
                          </a:solidFill>
                        </a:rPr>
                        <a:t>O(log </a:t>
                      </a:r>
                      <a:r>
                        <a:rPr lang="en-US" i="1" dirty="0">
                          <a:solidFill>
                            <a:schemeClr val="bg2"/>
                          </a:solidFill>
                        </a:rPr>
                        <a:t>n</a:t>
                      </a:r>
                      <a:r>
                        <a:rPr lang="en-US" dirty="0">
                          <a:solidFill>
                            <a:schemeClr val="bg2"/>
                          </a:solidFill>
                        </a:rPr>
                        <a:t>)</a:t>
                      </a:r>
                    </a:p>
                  </a:txBody>
                  <a:tcPr anchor="ctr">
                    <a:lnL>
                      <a:noFill/>
                    </a:lnL>
                    <a:lnR>
                      <a:noFill/>
                    </a:lnR>
                    <a:lnT>
                      <a:noFill/>
                    </a:lnT>
                    <a:lnB>
                      <a:noFill/>
                    </a:lnB>
                    <a:solidFill>
                      <a:schemeClr val="tx2"/>
                    </a:solidFill>
                  </a:tcPr>
                </a:tc>
                <a:extLst>
                  <a:ext uri="{0D108BD9-81ED-4DB2-BD59-A6C34878D82A}">
                    <a16:rowId xmlns:a16="http://schemas.microsoft.com/office/drawing/2014/main" val="10002"/>
                  </a:ext>
                </a:extLst>
              </a:tr>
              <a:tr h="403860">
                <a:tc>
                  <a:txBody>
                    <a:bodyPr/>
                    <a:lstStyle/>
                    <a:p>
                      <a:r>
                        <a:rPr lang="en-US" dirty="0">
                          <a:solidFill>
                            <a:schemeClr val="bg2"/>
                          </a:solidFill>
                        </a:rPr>
                        <a:t>Delete</a:t>
                      </a:r>
                    </a:p>
                  </a:txBody>
                  <a:tcPr anchor="ctr">
                    <a:lnL>
                      <a:noFill/>
                    </a:lnL>
                    <a:lnR>
                      <a:noFill/>
                    </a:lnR>
                    <a:lnT>
                      <a:noFill/>
                    </a:lnT>
                    <a:lnB>
                      <a:noFill/>
                    </a:lnB>
                    <a:solidFill>
                      <a:schemeClr val="tx2"/>
                    </a:solidFill>
                  </a:tcPr>
                </a:tc>
                <a:tc>
                  <a:txBody>
                    <a:bodyPr/>
                    <a:lstStyle/>
                    <a:p>
                      <a:r>
                        <a:rPr lang="en-US">
                          <a:solidFill>
                            <a:schemeClr val="bg2"/>
                          </a:solidFill>
                        </a:rPr>
                        <a:t>O(log </a:t>
                      </a:r>
                      <a:r>
                        <a:rPr lang="en-US" i="1">
                          <a:solidFill>
                            <a:schemeClr val="bg2"/>
                          </a:solidFill>
                        </a:rPr>
                        <a:t>n</a:t>
                      </a:r>
                      <a:r>
                        <a:rPr lang="en-US">
                          <a:solidFill>
                            <a:schemeClr val="bg2"/>
                          </a:solidFill>
                        </a:rPr>
                        <a:t>)</a:t>
                      </a:r>
                    </a:p>
                  </a:txBody>
                  <a:tcPr anchor="ctr">
                    <a:lnL>
                      <a:noFill/>
                    </a:lnL>
                    <a:lnR>
                      <a:noFill/>
                    </a:lnR>
                    <a:lnT>
                      <a:noFill/>
                    </a:lnT>
                    <a:lnB>
                      <a:noFill/>
                    </a:lnB>
                    <a:solidFill>
                      <a:schemeClr val="tx2"/>
                    </a:solidFill>
                  </a:tcPr>
                </a:tc>
                <a:tc>
                  <a:txBody>
                    <a:bodyPr/>
                    <a:lstStyle/>
                    <a:p>
                      <a:r>
                        <a:rPr lang="en-US" dirty="0">
                          <a:solidFill>
                            <a:schemeClr val="bg2"/>
                          </a:solidFill>
                        </a:rPr>
                        <a:t>O(log </a:t>
                      </a:r>
                      <a:r>
                        <a:rPr lang="en-US" i="1" dirty="0">
                          <a:solidFill>
                            <a:schemeClr val="bg2"/>
                          </a:solidFill>
                        </a:rPr>
                        <a:t>n</a:t>
                      </a:r>
                      <a:r>
                        <a:rPr lang="en-US" dirty="0">
                          <a:solidFill>
                            <a:schemeClr val="bg2"/>
                          </a:solidFill>
                        </a:rPr>
                        <a:t>)</a:t>
                      </a:r>
                    </a:p>
                  </a:txBody>
                  <a:tcPr anchor="ctr">
                    <a:lnL>
                      <a:noFill/>
                    </a:lnL>
                    <a:lnR>
                      <a:noFill/>
                    </a:lnR>
                    <a:lnT>
                      <a:noFill/>
                    </a:lnT>
                    <a:lnB>
                      <a:noFill/>
                    </a:lnB>
                    <a:solidFill>
                      <a:schemeClr val="tx2"/>
                    </a:solidFill>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1295400" y="3810000"/>
            <a:ext cx="6315075" cy="2076450"/>
          </a:xfrm>
          <a:prstGeom prst="rect">
            <a:avLst/>
          </a:prstGeom>
        </p:spPr>
      </p:pic>
    </p:spTree>
    <p:extLst>
      <p:ext uri="{BB962C8B-B14F-4D97-AF65-F5344CB8AC3E}">
        <p14:creationId xmlns:p14="http://schemas.microsoft.com/office/powerpoint/2010/main" val="306823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Sample B-Tree of Order 6</a:t>
            </a:r>
          </a:p>
        </p:txBody>
      </p:sp>
      <p:pic>
        <p:nvPicPr>
          <p:cNvPr id="2" name="Picture 1"/>
          <p:cNvPicPr>
            <a:picLocks noChangeAspect="1"/>
          </p:cNvPicPr>
          <p:nvPr/>
        </p:nvPicPr>
        <p:blipFill>
          <a:blip r:embed="rId2"/>
          <a:stretch>
            <a:fillRect/>
          </a:stretch>
        </p:blipFill>
        <p:spPr>
          <a:xfrm>
            <a:off x="189766" y="2209800"/>
            <a:ext cx="8831766" cy="2743200"/>
          </a:xfrm>
          <a:prstGeom prst="rect">
            <a:avLst/>
          </a:prstGeom>
        </p:spPr>
      </p:pic>
      <p:sp>
        <p:nvSpPr>
          <p:cNvPr id="3" name="TextBox 2">
            <a:extLst>
              <a:ext uri="{FF2B5EF4-FFF2-40B4-BE49-F238E27FC236}">
                <a16:creationId xmlns:a16="http://schemas.microsoft.com/office/drawing/2014/main" id="{C11F568A-62F6-48EC-84DA-89C44B6E9437}"/>
              </a:ext>
            </a:extLst>
          </p:cNvPr>
          <p:cNvSpPr txBox="1"/>
          <p:nvPr/>
        </p:nvSpPr>
        <p:spPr>
          <a:xfrm>
            <a:off x="3733800" y="5410200"/>
            <a:ext cx="1120820" cy="369332"/>
          </a:xfrm>
          <a:prstGeom prst="rect">
            <a:avLst/>
          </a:prstGeom>
          <a:solidFill>
            <a:srgbClr val="FFFF00"/>
          </a:solidFill>
        </p:spPr>
        <p:txBody>
          <a:bodyPr wrap="none" rtlCol="0">
            <a:spAutoFit/>
          </a:bodyPr>
          <a:lstStyle/>
          <a:p>
            <a:r>
              <a:rPr lang="en-US" dirty="0">
                <a:solidFill>
                  <a:schemeClr val="bg2"/>
                </a:solidFill>
              </a:rPr>
              <a:t>(3,6) tree</a:t>
            </a:r>
          </a:p>
        </p:txBody>
      </p:sp>
    </p:spTree>
    <p:extLst>
      <p:ext uri="{BB962C8B-B14F-4D97-AF65-F5344CB8AC3E}">
        <p14:creationId xmlns:p14="http://schemas.microsoft.com/office/powerpoint/2010/main" val="95296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254861" y="342901"/>
            <a:ext cx="8634278" cy="1143000"/>
          </a:xfrm>
        </p:spPr>
        <p:txBody>
          <a:bodyPr>
            <a:normAutofit fontScale="90000"/>
          </a:bodyPr>
          <a:lstStyle/>
          <a:p>
            <a:r>
              <a:rPr lang="en-US" sz="3600" dirty="0">
                <a:effectLst/>
              </a:rPr>
              <a:t>Advantages of B-tree Usage for Databases (1) </a:t>
            </a:r>
            <a:br>
              <a:rPr lang="en-US" b="1" dirty="0"/>
            </a:br>
            <a:endParaRPr lang="en-US" dirty="0">
              <a:solidFill>
                <a:schemeClr val="tx1"/>
              </a:solidFill>
              <a:latin typeface="Arial" charset="0"/>
            </a:endParaRPr>
          </a:p>
        </p:txBody>
      </p:sp>
      <p:sp>
        <p:nvSpPr>
          <p:cNvPr id="380931" name="Rectangle 3"/>
          <p:cNvSpPr>
            <a:spLocks noGrp="1" noChangeArrowheads="1"/>
          </p:cNvSpPr>
          <p:nvPr>
            <p:ph type="body" idx="1"/>
          </p:nvPr>
        </p:nvSpPr>
        <p:spPr>
          <a:xfrm>
            <a:off x="457200" y="1171430"/>
            <a:ext cx="8229600" cy="4525962"/>
          </a:xfrm>
        </p:spPr>
        <p:txBody>
          <a:bodyPr/>
          <a:lstStyle/>
          <a:p>
            <a:r>
              <a:rPr lang="en-US" sz="2800" dirty="0"/>
              <a:t>Keeps keys in sorted order for sequential traversing</a:t>
            </a:r>
          </a:p>
          <a:p>
            <a:r>
              <a:rPr lang="en-US" sz="2800" dirty="0"/>
              <a:t>Uses a hierarchical index to minimize the number of disk reads</a:t>
            </a:r>
          </a:p>
          <a:p>
            <a:r>
              <a:rPr lang="en-US" sz="2800" dirty="0"/>
              <a:t>Uses partially full blocks to speed insertions and deletions</a:t>
            </a:r>
          </a:p>
          <a:p>
            <a:r>
              <a:rPr lang="en-US" sz="2800" dirty="0"/>
              <a:t>Keeps the index balanced with a recursive algorithm</a:t>
            </a:r>
          </a:p>
        </p:txBody>
      </p:sp>
      <p:pic>
        <p:nvPicPr>
          <p:cNvPr id="4" name="Picture 3">
            <a:extLst>
              <a:ext uri="{FF2B5EF4-FFF2-40B4-BE49-F238E27FC236}">
                <a16:creationId xmlns:a16="http://schemas.microsoft.com/office/drawing/2014/main" id="{745D790B-0866-43CF-9597-F7CC44707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4800600"/>
            <a:ext cx="3857625" cy="1181100"/>
          </a:xfrm>
          <a:prstGeom prst="rect">
            <a:avLst/>
          </a:prstGeom>
        </p:spPr>
      </p:pic>
    </p:spTree>
    <p:extLst>
      <p:ext uri="{BB962C8B-B14F-4D97-AF65-F5344CB8AC3E}">
        <p14:creationId xmlns:p14="http://schemas.microsoft.com/office/powerpoint/2010/main" val="135173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329452"/>
            <a:ext cx="8634278" cy="1143000"/>
          </a:xfrm>
        </p:spPr>
        <p:txBody>
          <a:bodyPr>
            <a:normAutofit/>
          </a:bodyPr>
          <a:lstStyle/>
          <a:p>
            <a:r>
              <a:rPr lang="en-US" sz="3200" dirty="0">
                <a:effectLst/>
              </a:rPr>
              <a:t>Advantages of B-tree Usage for Databases (2)</a:t>
            </a:r>
            <a:br>
              <a:rPr lang="en-US" sz="3200" dirty="0">
                <a:effectLst/>
              </a:rPr>
            </a:br>
            <a:endParaRPr lang="en-US" sz="3200" dirty="0">
              <a:effectLst/>
            </a:endParaRPr>
          </a:p>
        </p:txBody>
      </p:sp>
      <p:sp>
        <p:nvSpPr>
          <p:cNvPr id="380931" name="Rectangle 3"/>
          <p:cNvSpPr>
            <a:spLocks noGrp="1" noChangeArrowheads="1"/>
          </p:cNvSpPr>
          <p:nvPr>
            <p:ph type="body" idx="1"/>
          </p:nvPr>
        </p:nvSpPr>
        <p:spPr>
          <a:xfrm>
            <a:off x="457200" y="1171430"/>
            <a:ext cx="8229600" cy="4525962"/>
          </a:xfrm>
        </p:spPr>
        <p:txBody>
          <a:bodyPr/>
          <a:lstStyle/>
          <a:p>
            <a:r>
              <a:rPr lang="en-US" sz="2800" dirty="0"/>
              <a:t>Minimizes waste by making sure the interior nodes are at least half full</a:t>
            </a:r>
          </a:p>
          <a:p>
            <a:r>
              <a:rPr lang="en-US" sz="2800" dirty="0"/>
              <a:t>Handles an arbitrary number of insertions and deletions</a:t>
            </a:r>
          </a:p>
        </p:txBody>
      </p:sp>
      <p:pic>
        <p:nvPicPr>
          <p:cNvPr id="4" name="Picture 3">
            <a:extLst>
              <a:ext uri="{FF2B5EF4-FFF2-40B4-BE49-F238E27FC236}">
                <a16:creationId xmlns:a16="http://schemas.microsoft.com/office/drawing/2014/main" id="{D1B74DB1-B5CA-4F45-BCB3-F1BDFF780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571" y="3914775"/>
            <a:ext cx="4786858" cy="1628775"/>
          </a:xfrm>
          <a:prstGeom prst="rect">
            <a:avLst/>
          </a:prstGeom>
        </p:spPr>
      </p:pic>
    </p:spTree>
    <p:extLst>
      <p:ext uri="{BB962C8B-B14F-4D97-AF65-F5344CB8AC3E}">
        <p14:creationId xmlns:p14="http://schemas.microsoft.com/office/powerpoint/2010/main" val="186998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6409" y="304800"/>
            <a:ext cx="8634278" cy="1143000"/>
          </a:xfrm>
        </p:spPr>
        <p:txBody>
          <a:bodyPr>
            <a:normAutofit/>
          </a:bodyPr>
          <a:lstStyle/>
          <a:p>
            <a:r>
              <a:rPr lang="en-US" sz="3200" dirty="0">
                <a:effectLst/>
              </a:rPr>
              <a:t>Advantages of B-tree Usage for Databases (3)</a:t>
            </a:r>
            <a:br>
              <a:rPr lang="en-US" sz="3200" dirty="0">
                <a:effectLst/>
              </a:rPr>
            </a:br>
            <a:endParaRPr lang="en-US" sz="3200" dirty="0">
              <a:effectLst/>
            </a:endParaRPr>
          </a:p>
        </p:txBody>
      </p:sp>
      <p:sp>
        <p:nvSpPr>
          <p:cNvPr id="380931" name="Rectangle 3"/>
          <p:cNvSpPr>
            <a:spLocks noGrp="1" noChangeArrowheads="1"/>
          </p:cNvSpPr>
          <p:nvPr>
            <p:ph type="body" idx="1"/>
          </p:nvPr>
        </p:nvSpPr>
        <p:spPr>
          <a:xfrm>
            <a:off x="457200" y="1171430"/>
            <a:ext cx="8229600" cy="4525962"/>
          </a:xfrm>
        </p:spPr>
        <p:txBody>
          <a:bodyPr/>
          <a:lstStyle/>
          <a:p>
            <a:r>
              <a:rPr lang="en-US" sz="2800" dirty="0"/>
              <a:t>B-trees have substantial advantages over alternative implementations when the time to access the data of a node </a:t>
            </a:r>
            <a:r>
              <a:rPr lang="en-US" sz="2800" dirty="0">
                <a:solidFill>
                  <a:srgbClr val="FFFF00"/>
                </a:solidFill>
              </a:rPr>
              <a:t>greatly exceeds </a:t>
            </a:r>
            <a:r>
              <a:rPr lang="en-US" sz="2800" dirty="0"/>
              <a:t>the time spent processing that data, because then the cost of accessing the node may be amortized over multiple operations within the node</a:t>
            </a:r>
          </a:p>
          <a:p>
            <a:pPr marL="0" indent="0">
              <a:buNone/>
            </a:pPr>
            <a:endParaRPr lang="en-US" sz="2800" dirty="0"/>
          </a:p>
        </p:txBody>
      </p:sp>
      <p:pic>
        <p:nvPicPr>
          <p:cNvPr id="4" name="Picture 3">
            <a:extLst>
              <a:ext uri="{FF2B5EF4-FFF2-40B4-BE49-F238E27FC236}">
                <a16:creationId xmlns:a16="http://schemas.microsoft.com/office/drawing/2014/main" id="{C68422D8-F19D-44B0-9D0A-489FE5901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50" y="4334020"/>
            <a:ext cx="3390900" cy="1352550"/>
          </a:xfrm>
          <a:prstGeom prst="rect">
            <a:avLst/>
          </a:prstGeom>
        </p:spPr>
      </p:pic>
    </p:spTree>
    <p:extLst>
      <p:ext uri="{BB962C8B-B14F-4D97-AF65-F5344CB8AC3E}">
        <p14:creationId xmlns:p14="http://schemas.microsoft.com/office/powerpoint/2010/main" val="305431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152400"/>
            <a:ext cx="8634278" cy="1143000"/>
          </a:xfrm>
        </p:spPr>
        <p:txBody>
          <a:bodyPr>
            <a:normAutofit/>
          </a:bodyPr>
          <a:lstStyle/>
          <a:p>
            <a:r>
              <a:rPr lang="en-US" sz="3200" dirty="0">
                <a:effectLst/>
              </a:rPr>
              <a:t>Advantages of B-tree Usage for Databases (4)</a:t>
            </a:r>
          </a:p>
        </p:txBody>
      </p:sp>
      <p:sp>
        <p:nvSpPr>
          <p:cNvPr id="380931" name="Rectangle 3"/>
          <p:cNvSpPr>
            <a:spLocks noGrp="1" noChangeArrowheads="1"/>
          </p:cNvSpPr>
          <p:nvPr>
            <p:ph type="body" idx="1"/>
          </p:nvPr>
        </p:nvSpPr>
        <p:spPr>
          <a:xfrm>
            <a:off x="457200" y="1171430"/>
            <a:ext cx="8229600" cy="4525962"/>
          </a:xfrm>
        </p:spPr>
        <p:txBody>
          <a:bodyPr/>
          <a:lstStyle/>
          <a:p>
            <a:r>
              <a:rPr lang="en-US" sz="2800" dirty="0"/>
              <a:t>By maximizing the number of keys within each internal node, the height of the tree decreases and the number of expensive node accesses is reduced</a:t>
            </a:r>
          </a:p>
          <a:p>
            <a:r>
              <a:rPr lang="en-US" sz="2800" dirty="0"/>
              <a:t>While 2-3 B-trees are easier to understand, B-trees using secondary storage need a </a:t>
            </a:r>
            <a:r>
              <a:rPr lang="en-US" sz="2800" dirty="0">
                <a:solidFill>
                  <a:srgbClr val="FFFF00"/>
                </a:solidFill>
              </a:rPr>
              <a:t>larger</a:t>
            </a:r>
            <a:r>
              <a:rPr lang="en-US" sz="2800" dirty="0"/>
              <a:t> number of child nodes to improve performance </a:t>
            </a:r>
          </a:p>
        </p:txBody>
      </p:sp>
      <p:pic>
        <p:nvPicPr>
          <p:cNvPr id="4" name="Picture 3">
            <a:extLst>
              <a:ext uri="{FF2B5EF4-FFF2-40B4-BE49-F238E27FC236}">
                <a16:creationId xmlns:a16="http://schemas.microsoft.com/office/drawing/2014/main" id="{DDC3E812-214A-4D0C-9754-27BBCCBA2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724400"/>
            <a:ext cx="3857625" cy="1181100"/>
          </a:xfrm>
          <a:prstGeom prst="rect">
            <a:avLst/>
          </a:prstGeom>
        </p:spPr>
      </p:pic>
    </p:spTree>
    <p:extLst>
      <p:ext uri="{BB962C8B-B14F-4D97-AF65-F5344CB8AC3E}">
        <p14:creationId xmlns:p14="http://schemas.microsoft.com/office/powerpoint/2010/main" val="302784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 y="408773"/>
            <a:ext cx="8991600" cy="1143000"/>
          </a:xfrm>
        </p:spPr>
        <p:txBody>
          <a:bodyPr>
            <a:normAutofit fontScale="90000"/>
          </a:bodyPr>
          <a:lstStyle/>
          <a:p>
            <a:r>
              <a:rPr lang="en-US" sz="3600" dirty="0">
                <a:effectLst/>
              </a:rPr>
              <a:t>Disadvantage of B-tree Usage for Databases</a:t>
            </a:r>
            <a:br>
              <a:rPr lang="en-US" b="1" dirty="0"/>
            </a:br>
            <a:endParaRPr lang="en-US" dirty="0">
              <a:solidFill>
                <a:schemeClr val="tx1"/>
              </a:solidFill>
              <a:latin typeface="Arial" charset="0"/>
            </a:endParaRPr>
          </a:p>
        </p:txBody>
      </p:sp>
      <p:sp>
        <p:nvSpPr>
          <p:cNvPr id="380931" name="Rectangle 3"/>
          <p:cNvSpPr>
            <a:spLocks noGrp="1" noChangeArrowheads="1"/>
          </p:cNvSpPr>
          <p:nvPr>
            <p:ph type="body" idx="1"/>
          </p:nvPr>
        </p:nvSpPr>
        <p:spPr>
          <a:xfrm>
            <a:off x="457200" y="1171430"/>
            <a:ext cx="8229600" cy="4525962"/>
          </a:xfrm>
        </p:spPr>
        <p:txBody>
          <a:bodyPr/>
          <a:lstStyle/>
          <a:p>
            <a:r>
              <a:rPr lang="en-US" sz="2800" dirty="0"/>
              <a:t>Maximum key length cannot be changed without completely rebuilding the database</a:t>
            </a:r>
          </a:p>
          <a:p>
            <a:pPr marL="0" indent="0">
              <a:buNone/>
            </a:pPr>
            <a:r>
              <a:rPr lang="en-US" sz="2800" dirty="0"/>
              <a:t> </a:t>
            </a:r>
          </a:p>
        </p:txBody>
      </p:sp>
      <p:pic>
        <p:nvPicPr>
          <p:cNvPr id="4" name="Picture 3">
            <a:extLst>
              <a:ext uri="{FF2B5EF4-FFF2-40B4-BE49-F238E27FC236}">
                <a16:creationId xmlns:a16="http://schemas.microsoft.com/office/drawing/2014/main" id="{109DB280-7977-49C1-893A-BDE0115CC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2895600"/>
            <a:ext cx="7715250" cy="2362200"/>
          </a:xfrm>
          <a:prstGeom prst="rect">
            <a:avLst/>
          </a:prstGeom>
        </p:spPr>
      </p:pic>
    </p:spTree>
    <p:extLst>
      <p:ext uri="{BB962C8B-B14F-4D97-AF65-F5344CB8AC3E}">
        <p14:creationId xmlns:p14="http://schemas.microsoft.com/office/powerpoint/2010/main" val="243308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Summary (1) </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B-trees keep data sorted and allows searches, sequential access, insertions, and deletions in log time </a:t>
            </a:r>
          </a:p>
          <a:p>
            <a:pPr lvl="1">
              <a:lnSpc>
                <a:spcPct val="90000"/>
              </a:lnSpc>
            </a:pPr>
            <a:r>
              <a:rPr lang="en-US" sz="2400" dirty="0"/>
              <a:t>Unlike self-balancing, the B-tree is optimized for systems that read and write large blocks of data</a:t>
            </a:r>
          </a:p>
          <a:p>
            <a:pPr lvl="1">
              <a:lnSpc>
                <a:spcPct val="90000"/>
              </a:lnSpc>
            </a:pPr>
            <a:r>
              <a:rPr lang="en-US" sz="2400" dirty="0"/>
              <a:t>It is commonly used in databases and file systems  </a:t>
            </a:r>
            <a:endParaRPr lang="en-US" sz="2400" dirty="0">
              <a:latin typeface="Arial" charset="0"/>
            </a:endParaRPr>
          </a:p>
        </p:txBody>
      </p:sp>
      <p:pic>
        <p:nvPicPr>
          <p:cNvPr id="4" name="Picture 3">
            <a:extLst>
              <a:ext uri="{FF2B5EF4-FFF2-40B4-BE49-F238E27FC236}">
                <a16:creationId xmlns:a16="http://schemas.microsoft.com/office/drawing/2014/main" id="{EC6EF955-1D7C-40EF-B6DC-82048C3E9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976852"/>
            <a:ext cx="3058067" cy="2290598"/>
          </a:xfrm>
          <a:prstGeom prst="rect">
            <a:avLst/>
          </a:prstGeom>
        </p:spPr>
      </p:pic>
    </p:spTree>
    <p:extLst>
      <p:ext uri="{BB962C8B-B14F-4D97-AF65-F5344CB8AC3E}">
        <p14:creationId xmlns:p14="http://schemas.microsoft.com/office/powerpoint/2010/main" val="415513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r>
              <a:rPr lang="en-US"/>
              <a:t>Topics</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57200" y="17526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Blip>
                <a:blip r:embed="rId3"/>
              </a:buBlip>
            </a:pPr>
            <a:r>
              <a:rPr lang="en-US" sz="3200" dirty="0">
                <a:effectLst>
                  <a:outerShdw blurRad="38100" dist="38100" dir="2700000" algn="tl">
                    <a:srgbClr val="000000"/>
                  </a:outerShdw>
                </a:effectLst>
              </a:rPr>
              <a:t>B-Trees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Memory Management</a:t>
            </a: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124801" name="Picture 1" descr="C:\Users\Jerry\Desktop\index.jpg"/>
          <p:cNvPicPr>
            <a:picLocks noChangeAspect="1" noChangeArrowheads="1"/>
          </p:cNvPicPr>
          <p:nvPr/>
        </p:nvPicPr>
        <p:blipFill>
          <a:blip r:embed="rId4" cstate="print"/>
          <a:srcRect/>
          <a:stretch>
            <a:fillRect/>
          </a:stretch>
        </p:blipFill>
        <p:spPr bwMode="auto">
          <a:xfrm>
            <a:off x="2362200" y="2803807"/>
            <a:ext cx="3200400" cy="318617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Summary (2)  </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In B-trees, internal nodes can have a variable number of child nodes within some pre-defined range</a:t>
            </a:r>
          </a:p>
          <a:p>
            <a:pPr>
              <a:lnSpc>
                <a:spcPct val="90000"/>
              </a:lnSpc>
            </a:pPr>
            <a:r>
              <a:rPr lang="en-US" sz="2800" dirty="0"/>
              <a:t>When data is inserted or removed from a node, the number of child nodes changes</a:t>
            </a:r>
          </a:p>
          <a:p>
            <a:pPr>
              <a:lnSpc>
                <a:spcPct val="90000"/>
              </a:lnSpc>
            </a:pPr>
            <a:r>
              <a:rPr lang="en-US" sz="2800" dirty="0"/>
              <a:t>In order to maintain the pre-defined range, internal nodes may be fused or split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724400"/>
            <a:ext cx="3467100" cy="1314450"/>
          </a:xfrm>
          <a:prstGeom prst="rect">
            <a:avLst/>
          </a:prstGeom>
        </p:spPr>
      </p:pic>
    </p:spTree>
    <p:extLst>
      <p:ext uri="{BB962C8B-B14F-4D97-AF65-F5344CB8AC3E}">
        <p14:creationId xmlns:p14="http://schemas.microsoft.com/office/powerpoint/2010/main" val="200867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Summary (2)  </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Because a range of child nodes is permitted, B-trees do not need re-balancing as frequently as other self-balancing search trees, but may waste some space </a:t>
            </a:r>
          </a:p>
          <a:p>
            <a:pPr>
              <a:lnSpc>
                <a:spcPct val="90000"/>
              </a:lnSpc>
            </a:pPr>
            <a:r>
              <a:rPr lang="en-US" sz="2800" dirty="0"/>
              <a:t>The lower and upper bounds on the number of child nodes are fixed for a particular implementation</a:t>
            </a:r>
          </a:p>
          <a:p>
            <a:pPr lvl="1">
              <a:lnSpc>
                <a:spcPct val="90000"/>
              </a:lnSpc>
            </a:pPr>
            <a:r>
              <a:rPr lang="en-US" dirty="0"/>
              <a:t>For example, in a 2-3 B-Tree each internal node may have only 2 or 3 child nodes</a:t>
            </a:r>
          </a:p>
          <a:p>
            <a:pPr>
              <a:lnSpc>
                <a:spcPct val="90000"/>
              </a:lnSpc>
            </a:pPr>
            <a:endParaRPr lang="en-US" sz="2800" dirty="0"/>
          </a:p>
          <a:p>
            <a:pPr>
              <a:lnSpc>
                <a:spcPct val="90000"/>
              </a:lnSpc>
            </a:pP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635" y="5060433"/>
            <a:ext cx="1109165" cy="1581150"/>
          </a:xfrm>
          <a:prstGeom prst="rect">
            <a:avLst/>
          </a:prstGeom>
        </p:spPr>
      </p:pic>
    </p:spTree>
    <p:extLst>
      <p:ext uri="{BB962C8B-B14F-4D97-AF65-F5344CB8AC3E}">
        <p14:creationId xmlns:p14="http://schemas.microsoft.com/office/powerpoint/2010/main" val="376558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Summary (3)  </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latin typeface="+mj-lt"/>
              </a:rPr>
              <a:t>B-trees have substantial advantages over alternative implementations when the time to access the data of a node greatly exceeds the time spent processing that data, because then the cost of accessing the node may be amortized over multiple operations within the node</a:t>
            </a:r>
          </a:p>
          <a:p>
            <a:pPr>
              <a:lnSpc>
                <a:spcPct val="90000"/>
              </a:lnSpc>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267200"/>
            <a:ext cx="2466975" cy="1847850"/>
          </a:xfrm>
          <a:prstGeom prst="rect">
            <a:avLst/>
          </a:prstGeom>
        </p:spPr>
      </p:pic>
    </p:spTree>
    <p:extLst>
      <p:ext uri="{BB962C8B-B14F-4D97-AF65-F5344CB8AC3E}">
        <p14:creationId xmlns:p14="http://schemas.microsoft.com/office/powerpoint/2010/main" val="349356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r>
              <a:rPr lang="en-US" dirty="0"/>
              <a:t>C++ Runtime Stack</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381000" y="1317812"/>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2800" dirty="0"/>
              <a:t>Each executing program has an associated private stack</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2800" dirty="0"/>
              <a:t>Composed of frames</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2800" dirty="0"/>
              <a:t>Keeps track of function calls</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2800" dirty="0"/>
              <a:t>Passed parameters and program counter</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2800" dirty="0"/>
              <a:t>Supports recursion</a:t>
            </a: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122753" name="Picture 1" descr="C:\Users\Jerry\Desktop\index.png"/>
          <p:cNvPicPr>
            <a:picLocks noChangeAspect="1" noChangeArrowheads="1"/>
          </p:cNvPicPr>
          <p:nvPr/>
        </p:nvPicPr>
        <p:blipFill>
          <a:blip r:embed="rId4" cstate="print"/>
          <a:srcRect/>
          <a:stretch>
            <a:fillRect/>
          </a:stretch>
        </p:blipFill>
        <p:spPr bwMode="auto">
          <a:xfrm>
            <a:off x="4399378" y="3657600"/>
            <a:ext cx="3781926" cy="2711570"/>
          </a:xfrm>
          <a:prstGeom prst="rect">
            <a:avLst/>
          </a:prstGeom>
          <a:noFill/>
          <a:ln w="38100">
            <a:solidFill>
              <a:schemeClr val="tx1"/>
            </a:solidFill>
          </a:ln>
        </p:spPr>
      </p:pic>
    </p:spTree>
    <p:extLst>
      <p:ext uri="{BB962C8B-B14F-4D97-AF65-F5344CB8AC3E}">
        <p14:creationId xmlns:p14="http://schemas.microsoft.com/office/powerpoint/2010/main" val="126629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Program Counter</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The run-time system maintains a special variable called a program counter (PC)</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Keeps track of which machine instruction is currently being executed</a:t>
            </a:r>
          </a:p>
          <a:p>
            <a:pPr lvl="1" eaLnBrk="1" hangingPunct="1">
              <a:lnSpc>
                <a:spcPct val="80000"/>
              </a:lnSpc>
              <a:spcBef>
                <a:spcPct val="20000"/>
              </a:spcBef>
              <a:buClr>
                <a:schemeClr val="hlink"/>
              </a:buClr>
              <a:buSzPct val="90000"/>
            </a:pPr>
            <a:endParaRPr lang="en-US" sz="3200" dirty="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423" y="3169666"/>
            <a:ext cx="2790825" cy="3405946"/>
          </a:xfrm>
          <a:prstGeom prst="rect">
            <a:avLst/>
          </a:prstGeom>
        </p:spPr>
      </p:pic>
    </p:spTree>
    <p:extLst>
      <p:ext uri="{BB962C8B-B14F-4D97-AF65-F5344CB8AC3E}">
        <p14:creationId xmlns:p14="http://schemas.microsoft.com/office/powerpoint/2010/main" val="345623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r>
              <a:rPr lang="en-US" dirty="0"/>
              <a:t>C++ Memory Allocation</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57200" y="14478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The “new” and “delete” commands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Uses the memory heap (shared)</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Divided into blocks</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Common block size is 1024 bytes</a:t>
            </a: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120705" name="Picture 1" descr="C:\Users\Jerry\Desktop\index.png"/>
          <p:cNvPicPr>
            <a:picLocks noChangeAspect="1" noChangeArrowheads="1"/>
          </p:cNvPicPr>
          <p:nvPr/>
        </p:nvPicPr>
        <p:blipFill>
          <a:blip r:embed="rId4" cstate="print"/>
          <a:srcRect/>
          <a:stretch>
            <a:fillRect/>
          </a:stretch>
        </p:blipFill>
        <p:spPr bwMode="auto">
          <a:xfrm>
            <a:off x="1957337" y="3505200"/>
            <a:ext cx="4595864" cy="3019665"/>
          </a:xfrm>
          <a:prstGeom prst="rect">
            <a:avLst/>
          </a:prstGeom>
          <a:noFill/>
        </p:spPr>
      </p:pic>
    </p:spTree>
    <p:extLst>
      <p:ext uri="{BB962C8B-B14F-4D97-AF65-F5344CB8AC3E}">
        <p14:creationId xmlns:p14="http://schemas.microsoft.com/office/powerpoint/2010/main" val="613371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fontScale="90000"/>
          </a:bodyPr>
          <a:lstStyle/>
          <a:p>
            <a:r>
              <a:rPr lang="en-US" dirty="0"/>
              <a:t>C++ Memory Allocation Algorithms</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533400" y="14478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Popular method is to keep track of the contiguous “memory holes” available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Uses a doubly linked list</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Called the free list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505200"/>
            <a:ext cx="4800599" cy="2880359"/>
          </a:xfrm>
          <a:prstGeom prst="rect">
            <a:avLst/>
          </a:prstGeom>
        </p:spPr>
      </p:pic>
    </p:spTree>
    <p:extLst>
      <p:ext uri="{BB962C8B-B14F-4D97-AF65-F5344CB8AC3E}">
        <p14:creationId xmlns:p14="http://schemas.microsoft.com/office/powerpoint/2010/main" val="147383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eaLnBrk="1" hangingPunct="1">
              <a:lnSpc>
                <a:spcPct val="80000"/>
              </a:lnSpc>
              <a:spcBef>
                <a:spcPct val="20000"/>
              </a:spcBef>
              <a:buClr>
                <a:schemeClr val="hlink"/>
              </a:buClr>
              <a:buSzPct val="90000"/>
            </a:pPr>
            <a:r>
              <a:rPr lang="en-US" dirty="0"/>
              <a:t>Fragmentation</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533400" y="14478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Separation of unused memory</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Want to minimize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3" y="2552700"/>
            <a:ext cx="6223774" cy="3581400"/>
          </a:xfrm>
          <a:prstGeom prst="rect">
            <a:avLst/>
          </a:prstGeom>
        </p:spPr>
      </p:pic>
    </p:spTree>
    <p:extLst>
      <p:ext uri="{BB962C8B-B14F-4D97-AF65-F5344CB8AC3E}">
        <p14:creationId xmlns:p14="http://schemas.microsoft.com/office/powerpoint/2010/main" val="2269933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Types of Fragmentation</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57200"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Internal</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Portion of memory that is not used</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A thread allocated 1000 bytes but just used 100 bytes</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Little can to done in this scenario</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External</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Unused memory between continuous blocks of memory</a:t>
            </a:r>
          </a:p>
        </p:txBody>
      </p:sp>
      <p:pic>
        <p:nvPicPr>
          <p:cNvPr id="2116609" name="Picture 1" descr="C:\Users\Jerry\Desktop\index.jpg"/>
          <p:cNvPicPr>
            <a:picLocks noChangeAspect="1" noChangeArrowheads="1"/>
          </p:cNvPicPr>
          <p:nvPr/>
        </p:nvPicPr>
        <p:blipFill>
          <a:blip r:embed="rId4" cstate="print"/>
          <a:srcRect/>
          <a:stretch>
            <a:fillRect/>
          </a:stretch>
        </p:blipFill>
        <p:spPr bwMode="auto">
          <a:xfrm>
            <a:off x="4800600" y="4724400"/>
            <a:ext cx="3002873" cy="1998276"/>
          </a:xfrm>
          <a:prstGeom prst="rect">
            <a:avLst/>
          </a:prstGeom>
          <a:noFill/>
          <a:ln w="38100">
            <a:solidFill>
              <a:srgbClr val="FF0000"/>
            </a:solidFill>
          </a:ln>
        </p:spPr>
      </p:pic>
    </p:spTree>
    <p:extLst>
      <p:ext uri="{BB962C8B-B14F-4D97-AF65-F5344CB8AC3E}">
        <p14:creationId xmlns:p14="http://schemas.microsoft.com/office/powerpoint/2010/main" val="737897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0" y="457200"/>
            <a:ext cx="9144000" cy="838200"/>
          </a:xfrm>
        </p:spPr>
        <p:txBody>
          <a:bodyPr>
            <a:normAutofit/>
          </a:bodyPr>
          <a:lstStyle/>
          <a:p>
            <a:pPr marL="342900" indent="-342900">
              <a:lnSpc>
                <a:spcPct val="80000"/>
              </a:lnSpc>
              <a:spcBef>
                <a:spcPct val="20000"/>
              </a:spcBef>
            </a:pPr>
            <a:r>
              <a:rPr lang="en-US" dirty="0"/>
              <a:t>Memory Allocation Methods (1)</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Best-fit algorithm </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Searches the free list from the beginning to find a hole whose size is the closest to the amount of memory requested</a:t>
            </a:r>
          </a:p>
          <a:p>
            <a:pPr marL="1257300" lvl="2"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6" name="Picture 2" descr="C:\Users\Jerry\Desktop\index.jpg"/>
          <p:cNvPicPr>
            <a:picLocks noChangeAspect="1" noChangeArrowheads="1"/>
          </p:cNvPicPr>
          <p:nvPr/>
        </p:nvPicPr>
        <p:blipFill>
          <a:blip r:embed="rId4" cstate="print"/>
          <a:srcRect/>
          <a:stretch>
            <a:fillRect/>
          </a:stretch>
        </p:blipFill>
        <p:spPr bwMode="auto">
          <a:xfrm>
            <a:off x="3705991" y="3489894"/>
            <a:ext cx="5057354" cy="2293275"/>
          </a:xfrm>
          <a:prstGeom prst="rect">
            <a:avLst/>
          </a:prstGeom>
          <a:noFill/>
          <a:ln w="38100">
            <a:solidFill>
              <a:srgbClr val="FF0000"/>
            </a:solidFill>
          </a:ln>
        </p:spPr>
      </p:pic>
      <p:sp>
        <p:nvSpPr>
          <p:cNvPr id="2" name="TextBox 1"/>
          <p:cNvSpPr txBox="1"/>
          <p:nvPr/>
        </p:nvSpPr>
        <p:spPr>
          <a:xfrm>
            <a:off x="187914" y="4214009"/>
            <a:ext cx="3490058" cy="400110"/>
          </a:xfrm>
          <a:prstGeom prst="rect">
            <a:avLst/>
          </a:prstGeom>
          <a:noFill/>
        </p:spPr>
        <p:txBody>
          <a:bodyPr wrap="none" rtlCol="0">
            <a:spAutoFit/>
          </a:bodyPr>
          <a:lstStyle/>
          <a:p>
            <a:r>
              <a:rPr lang="en-US" sz="2000" dirty="0">
                <a:solidFill>
                  <a:srgbClr val="FFFF00"/>
                </a:solidFill>
              </a:rPr>
              <a:t>Illustrates various techniques</a:t>
            </a:r>
          </a:p>
        </p:txBody>
      </p:sp>
    </p:spTree>
    <p:extLst>
      <p:ext uri="{BB962C8B-B14F-4D97-AF65-F5344CB8AC3E}">
        <p14:creationId xmlns:p14="http://schemas.microsoft.com/office/powerpoint/2010/main" val="336742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ctrTitle" sz="quarter"/>
          </p:nvPr>
        </p:nvSpPr>
        <p:spPr>
          <a:xfrm>
            <a:off x="381000" y="1499347"/>
            <a:ext cx="8229600" cy="1736725"/>
          </a:xfrm>
        </p:spPr>
        <p:txBody>
          <a:bodyPr>
            <a:normAutofit/>
          </a:bodyPr>
          <a:lstStyle/>
          <a:p>
            <a:r>
              <a:rPr lang="en-US" dirty="0">
                <a:solidFill>
                  <a:schemeClr val="tx1"/>
                </a:solidFill>
                <a:latin typeface="Arial" charset="0"/>
              </a:rPr>
              <a:t>B-Trees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29000"/>
            <a:ext cx="8380423" cy="2372930"/>
          </a:xfrm>
          <a:prstGeom prst="rect">
            <a:avLst/>
          </a:prstGeom>
        </p:spPr>
      </p:pic>
    </p:spTree>
    <p:extLst>
      <p:ext uri="{BB962C8B-B14F-4D97-AF65-F5344CB8AC3E}">
        <p14:creationId xmlns:p14="http://schemas.microsoft.com/office/powerpoint/2010/main" val="369655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0" y="457200"/>
            <a:ext cx="9144000" cy="838200"/>
          </a:xfrm>
        </p:spPr>
        <p:txBody>
          <a:bodyPr>
            <a:normAutofit/>
          </a:bodyPr>
          <a:lstStyle/>
          <a:p>
            <a:pPr marL="342900" indent="-342900">
              <a:lnSpc>
                <a:spcPct val="80000"/>
              </a:lnSpc>
              <a:spcBef>
                <a:spcPct val="20000"/>
              </a:spcBef>
            </a:pPr>
            <a:r>
              <a:rPr lang="en-US" dirty="0"/>
              <a:t>Memory Allocation Methods (2)</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800100" lvl="1" indent="-342900" eaLnBrk="1" hangingPunct="1">
              <a:lnSpc>
                <a:spcPct val="80000"/>
              </a:lnSpc>
              <a:spcBef>
                <a:spcPct val="20000"/>
              </a:spcBef>
              <a:buClr>
                <a:schemeClr val="hlink"/>
              </a:buClr>
              <a:buSzPct val="90000"/>
              <a:buBlip>
                <a:blip r:embed="rId3"/>
              </a:buBlip>
            </a:pPr>
            <a:r>
              <a:rPr lang="en-US" sz="3200" dirty="0">
                <a:effectLst>
                  <a:outerShdw blurRad="38100" dist="38100" dir="2700000" algn="tl">
                    <a:srgbClr val="000000"/>
                  </a:outerShdw>
                </a:effectLst>
              </a:rPr>
              <a:t>First-fit algorithm </a:t>
            </a:r>
          </a:p>
          <a:p>
            <a:pPr marL="1257300" lvl="2" indent="-342900" eaLnBrk="1" hangingPunct="1">
              <a:lnSpc>
                <a:spcPct val="80000"/>
              </a:lnSpc>
              <a:spcBef>
                <a:spcPct val="20000"/>
              </a:spcBef>
              <a:buClr>
                <a:schemeClr val="hlink"/>
              </a:buClr>
              <a:buSzPct val="90000"/>
              <a:buBlip>
                <a:blip r:embed="rId3"/>
              </a:buBlip>
            </a:pPr>
            <a:r>
              <a:rPr lang="en-US" sz="3200" dirty="0">
                <a:effectLst>
                  <a:outerShdw blurRad="38100" dist="38100" dir="2700000" algn="tl">
                    <a:srgbClr val="000000"/>
                  </a:outerShdw>
                </a:effectLst>
              </a:rPr>
              <a:t>Searches the free list from the beginning for the first hole that is large enough to satisfy the memory requested</a:t>
            </a:r>
          </a:p>
          <a:p>
            <a:pPr marL="1257300" lvl="2"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6" name="Picture 2" descr="C:\Users\Jerry\Desktop\index.jpg"/>
          <p:cNvPicPr>
            <a:picLocks noChangeAspect="1" noChangeArrowheads="1"/>
          </p:cNvPicPr>
          <p:nvPr/>
        </p:nvPicPr>
        <p:blipFill>
          <a:blip r:embed="rId4" cstate="print"/>
          <a:srcRect/>
          <a:stretch>
            <a:fillRect/>
          </a:stretch>
        </p:blipFill>
        <p:spPr bwMode="auto">
          <a:xfrm>
            <a:off x="2057400" y="3581400"/>
            <a:ext cx="5057354" cy="2293275"/>
          </a:xfrm>
          <a:prstGeom prst="rect">
            <a:avLst/>
          </a:prstGeom>
          <a:noFill/>
        </p:spPr>
      </p:pic>
    </p:spTree>
    <p:extLst>
      <p:ext uri="{BB962C8B-B14F-4D97-AF65-F5344CB8AC3E}">
        <p14:creationId xmlns:p14="http://schemas.microsoft.com/office/powerpoint/2010/main" val="3367420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Memory Allocation Methods (3)</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800100" lvl="1" indent="-342900" eaLnBrk="1" hangingPunct="1">
              <a:lnSpc>
                <a:spcPct val="80000"/>
              </a:lnSpc>
              <a:spcBef>
                <a:spcPct val="20000"/>
              </a:spcBef>
              <a:buClr>
                <a:schemeClr val="hlink"/>
              </a:buClr>
              <a:buSzPct val="90000"/>
              <a:buBlip>
                <a:blip r:embed="rId3"/>
              </a:buBlip>
            </a:pPr>
            <a:r>
              <a:rPr lang="en-US" sz="3200" dirty="0">
                <a:effectLst>
                  <a:outerShdw blurRad="38100" dist="38100" dir="2700000" algn="tl">
                    <a:srgbClr val="000000"/>
                  </a:outerShdw>
                </a:effectLst>
              </a:rPr>
              <a:t>Next-fit algorithm </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Searches the free list from where it left off previously to find the first hole that is large enough</a:t>
            </a:r>
          </a:p>
          <a:p>
            <a:pPr marL="1714500" lvl="3"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Views the free list as a circular linked list</a:t>
            </a:r>
          </a:p>
        </p:txBody>
      </p:sp>
      <p:pic>
        <p:nvPicPr>
          <p:cNvPr id="2112514" name="Picture 2" descr="C:\Users\Jerry\Desktop\index.png"/>
          <p:cNvPicPr>
            <a:picLocks noChangeAspect="1" noChangeArrowheads="1"/>
          </p:cNvPicPr>
          <p:nvPr/>
        </p:nvPicPr>
        <p:blipFill>
          <a:blip r:embed="rId4" cstate="print"/>
          <a:srcRect/>
          <a:stretch>
            <a:fillRect/>
          </a:stretch>
        </p:blipFill>
        <p:spPr bwMode="auto">
          <a:xfrm>
            <a:off x="2057400" y="3875513"/>
            <a:ext cx="4648200" cy="2182387"/>
          </a:xfrm>
          <a:prstGeom prst="rect">
            <a:avLst/>
          </a:prstGeom>
          <a:noFill/>
          <a:ln>
            <a:solidFill>
              <a:srgbClr val="FF0000"/>
            </a:solidFill>
          </a:ln>
        </p:spPr>
      </p:pic>
    </p:spTree>
    <p:extLst>
      <p:ext uri="{BB962C8B-B14F-4D97-AF65-F5344CB8AC3E}">
        <p14:creationId xmlns:p14="http://schemas.microsoft.com/office/powerpoint/2010/main" val="3960958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Memory Allocation Methods (4)</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Worst-fit algorithm </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Searches the free list to find the largest hole available</a:t>
            </a:r>
          </a:p>
          <a:p>
            <a:pPr marL="1714500" lvl="3"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Might be done faster than a search of the entire free list if this list was maintained as a priority queue</a:t>
            </a:r>
          </a:p>
        </p:txBody>
      </p:sp>
      <p:pic>
        <p:nvPicPr>
          <p:cNvPr id="2144258" name="Picture 2" descr="C:\Users\Jerry\Desktop\index.jpg"/>
          <p:cNvPicPr>
            <a:picLocks noChangeAspect="1" noChangeArrowheads="1"/>
          </p:cNvPicPr>
          <p:nvPr/>
        </p:nvPicPr>
        <p:blipFill>
          <a:blip r:embed="rId4" cstate="print"/>
          <a:srcRect/>
          <a:stretch>
            <a:fillRect/>
          </a:stretch>
        </p:blipFill>
        <p:spPr bwMode="auto">
          <a:xfrm>
            <a:off x="3370910" y="4251766"/>
            <a:ext cx="5057354" cy="2293275"/>
          </a:xfrm>
          <a:prstGeom prst="rect">
            <a:avLst/>
          </a:prstGeom>
          <a:noFill/>
          <a:ln>
            <a:solidFill>
              <a:srgbClr val="FF0000"/>
            </a:solidFill>
          </a:ln>
        </p:spPr>
      </p:pic>
    </p:spTree>
    <p:extLst>
      <p:ext uri="{BB962C8B-B14F-4D97-AF65-F5344CB8AC3E}">
        <p14:creationId xmlns:p14="http://schemas.microsoft.com/office/powerpoint/2010/main" val="396095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Memory Allocation Methods (5)</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During each algorithm</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Requested memory is subtracted from the chosen memory hole</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Left over part is returned to the free list</a:t>
            </a:r>
          </a:p>
          <a:p>
            <a:pPr lvl="1" eaLnBrk="1" hangingPunct="1">
              <a:lnSpc>
                <a:spcPct val="80000"/>
              </a:lnSpc>
              <a:spcBef>
                <a:spcPct val="20000"/>
              </a:spcBef>
              <a:buClr>
                <a:schemeClr val="hlink"/>
              </a:buClr>
              <a:buSzPct val="90000"/>
            </a:pPr>
            <a:endParaRPr lang="en-US" sz="3200" dirty="0">
              <a:effectLst>
                <a:outerShdw blurRad="38100" dist="38100" dir="2700000" algn="tl">
                  <a:srgbClr val="000000"/>
                </a:outerShdw>
              </a:effectLst>
            </a:endParaRPr>
          </a:p>
        </p:txBody>
      </p:sp>
      <p:pic>
        <p:nvPicPr>
          <p:cNvPr id="2110465" name="Picture 1" descr="C:\Users\Jerry\Desktop\index.jpg"/>
          <p:cNvPicPr>
            <a:picLocks noChangeAspect="1" noChangeArrowheads="1"/>
          </p:cNvPicPr>
          <p:nvPr/>
        </p:nvPicPr>
        <p:blipFill>
          <a:blip r:embed="rId4" cstate="print"/>
          <a:srcRect/>
          <a:stretch>
            <a:fillRect/>
          </a:stretch>
        </p:blipFill>
        <p:spPr bwMode="auto">
          <a:xfrm>
            <a:off x="2105088" y="3581400"/>
            <a:ext cx="4705224" cy="2133600"/>
          </a:xfrm>
          <a:prstGeom prst="rect">
            <a:avLst/>
          </a:prstGeom>
          <a:noFill/>
        </p:spPr>
      </p:pic>
    </p:spTree>
    <p:extLst>
      <p:ext uri="{BB962C8B-B14F-4D97-AF65-F5344CB8AC3E}">
        <p14:creationId xmlns:p14="http://schemas.microsoft.com/office/powerpoint/2010/main" val="890856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304800"/>
            <a:ext cx="8382000" cy="838200"/>
          </a:xfrm>
        </p:spPr>
        <p:txBody>
          <a:bodyPr>
            <a:normAutofit/>
          </a:bodyPr>
          <a:lstStyle/>
          <a:p>
            <a:pPr marL="342900" indent="-342900" eaLnBrk="1" hangingPunct="1">
              <a:lnSpc>
                <a:spcPct val="80000"/>
              </a:lnSpc>
              <a:spcBef>
                <a:spcPct val="20000"/>
              </a:spcBef>
            </a:pPr>
            <a:r>
              <a:rPr lang="en-US" dirty="0"/>
              <a:t>Fragmentation Comparison (1)</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0668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Best-fit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Tends to produce the worse results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First-fit</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Tends to produce a lot of fragmentation at the front of the free list </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Slows done later searches</a:t>
            </a:r>
          </a:p>
          <a:p>
            <a:pPr marL="1257300" lvl="2" indent="-342900" eaLnBrk="1" hangingPunct="1">
              <a:lnSpc>
                <a:spcPct val="80000"/>
              </a:lnSpc>
              <a:spcBef>
                <a:spcPct val="20000"/>
              </a:spcBef>
              <a:buClr>
                <a:schemeClr val="hlink"/>
              </a:buClr>
              <a:buSzPct val="90000"/>
              <a:buFont typeface="Wingdings" pitchFamily="2" charset="2"/>
              <a:buBlip>
                <a:blip r:embed="rId3"/>
              </a:buBlip>
            </a:pPr>
            <a:endParaRPr lang="en-US" sz="2800" dirty="0">
              <a:effectLst>
                <a:outerShdw blurRad="38100" dist="38100" dir="2700000" algn="tl">
                  <a:srgbClr val="000000"/>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135582"/>
            <a:ext cx="4937256" cy="2036618"/>
          </a:xfrm>
          <a:prstGeom prst="rect">
            <a:avLst/>
          </a:prstGeom>
        </p:spPr>
      </p:pic>
    </p:spTree>
    <p:extLst>
      <p:ext uri="{BB962C8B-B14F-4D97-AF65-F5344CB8AC3E}">
        <p14:creationId xmlns:p14="http://schemas.microsoft.com/office/powerpoint/2010/main" val="330906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304800"/>
            <a:ext cx="8382000" cy="838200"/>
          </a:xfrm>
        </p:spPr>
        <p:txBody>
          <a:bodyPr>
            <a:normAutofit/>
          </a:bodyPr>
          <a:lstStyle/>
          <a:p>
            <a:pPr marL="342900" indent="-342900" eaLnBrk="1" hangingPunct="1">
              <a:lnSpc>
                <a:spcPct val="80000"/>
              </a:lnSpc>
              <a:spcBef>
                <a:spcPct val="20000"/>
              </a:spcBef>
            </a:pPr>
            <a:r>
              <a:rPr lang="en-US" dirty="0"/>
              <a:t>Fragmentation Comparison (2)</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0668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Next-fit</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Spreads fragmentation more evenly</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Keeps search time low</a:t>
            </a:r>
          </a:p>
          <a:p>
            <a:pPr marL="1257300" lvl="2"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Difficult to allocate large blocks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Worst-fit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Attempts to avoid the problem of allocating large blocks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2800" dirty="0">
                <a:effectLst>
                  <a:outerShdw blurRad="38100" dist="38100" dir="2700000" algn="tl">
                    <a:srgbClr val="000000"/>
                  </a:outerShdw>
                </a:effectLst>
              </a:rPr>
              <a:t>Keeps contiguous sections of memory as large as possible</a:t>
            </a:r>
          </a:p>
          <a:p>
            <a:pPr marL="1257300" lvl="2" indent="-342900" eaLnBrk="1" hangingPunct="1">
              <a:lnSpc>
                <a:spcPct val="80000"/>
              </a:lnSpc>
              <a:spcBef>
                <a:spcPct val="20000"/>
              </a:spcBef>
              <a:buClr>
                <a:schemeClr val="hlink"/>
              </a:buClr>
              <a:buSzPct val="90000"/>
              <a:buFont typeface="Wingdings" pitchFamily="2" charset="2"/>
              <a:buBlip>
                <a:blip r:embed="rId3"/>
              </a:buBlip>
            </a:pPr>
            <a:endParaRPr lang="en-US" sz="2400" dirty="0">
              <a:effectLst>
                <a:outerShdw blurRad="38100" dist="38100" dir="2700000" algn="tl">
                  <a:srgbClr val="000000"/>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639" y="4419600"/>
            <a:ext cx="3558153" cy="2209800"/>
          </a:xfrm>
          <a:prstGeom prst="rect">
            <a:avLst/>
          </a:prstGeom>
        </p:spPr>
      </p:pic>
    </p:spTree>
    <p:extLst>
      <p:ext uri="{BB962C8B-B14F-4D97-AF65-F5344CB8AC3E}">
        <p14:creationId xmlns:p14="http://schemas.microsoft.com/office/powerpoint/2010/main" val="330906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Garbage Collection</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 C++, the programmers can explicitly allocated and deallocate memory using the “new” and “delete” commands</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 Java, the burden of memory management is entirely on the run-time environment</a:t>
            </a:r>
          </a:p>
          <a:p>
            <a:pPr lvl="1" eaLnBrk="1" hangingPunct="1">
              <a:lnSpc>
                <a:spcPct val="80000"/>
              </a:lnSpc>
              <a:spcBef>
                <a:spcPct val="20000"/>
              </a:spcBef>
              <a:buClr>
                <a:schemeClr val="hlink"/>
              </a:buClr>
              <a:buSzPct val="90000"/>
            </a:pPr>
            <a:endParaRPr lang="en-US" sz="3200" dirty="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106369" name="Picture 1" descr="C:\Users\Jerry\Desktop\index.jpg"/>
          <p:cNvPicPr>
            <a:picLocks noChangeAspect="1" noChangeArrowheads="1"/>
          </p:cNvPicPr>
          <p:nvPr/>
        </p:nvPicPr>
        <p:blipFill>
          <a:blip r:embed="rId4" cstate="print"/>
          <a:srcRect/>
          <a:stretch>
            <a:fillRect/>
          </a:stretch>
        </p:blipFill>
        <p:spPr bwMode="auto">
          <a:xfrm>
            <a:off x="3962400" y="3507528"/>
            <a:ext cx="2759075" cy="2976225"/>
          </a:xfrm>
          <a:prstGeom prst="rect">
            <a:avLst/>
          </a:prstGeom>
          <a:noFill/>
        </p:spPr>
      </p:pic>
    </p:spTree>
    <p:extLst>
      <p:ext uri="{BB962C8B-B14F-4D97-AF65-F5344CB8AC3E}">
        <p14:creationId xmlns:p14="http://schemas.microsoft.com/office/powerpoint/2010/main" val="2985447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Garbage Collection</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Run time environment notices when available space on the memory heap is scarce</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Initiates garbage collection</a:t>
            </a:r>
          </a:p>
          <a:p>
            <a:pPr lvl="1" eaLnBrk="1" hangingPunct="1">
              <a:lnSpc>
                <a:spcPct val="80000"/>
              </a:lnSpc>
              <a:spcBef>
                <a:spcPct val="20000"/>
              </a:spcBef>
              <a:buClr>
                <a:schemeClr val="hlink"/>
              </a:buClr>
              <a:buSzPct val="90000"/>
            </a:pPr>
            <a:endParaRPr lang="en-US" sz="3200" dirty="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90000"/>
              <a:buFont typeface="Wingdings" pitchFamily="2" charset="2"/>
              <a:buBlip>
                <a:blip r:embed="rId3"/>
              </a:buBlip>
            </a:pPr>
            <a:endParaRPr lang="en-US" sz="3200" dirty="0">
              <a:effectLst>
                <a:outerShdw blurRad="38100" dist="38100" dir="2700000" algn="tl">
                  <a:srgbClr val="000000"/>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937" y="3262550"/>
            <a:ext cx="3014663" cy="2614376"/>
          </a:xfrm>
          <a:prstGeom prst="rect">
            <a:avLst/>
          </a:prstGeom>
        </p:spPr>
      </p:pic>
    </p:spTree>
    <p:extLst>
      <p:ext uri="{BB962C8B-B14F-4D97-AF65-F5344CB8AC3E}">
        <p14:creationId xmlns:p14="http://schemas.microsoft.com/office/powerpoint/2010/main" val="3028249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Mark-Sweep Algorithm (1)</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381000" y="1326776"/>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t>Garbage collection routine</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t>A “mark” bit is associated with objects that identifies if an object is live or not</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When garbage collection is needed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All running threads are suspended</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The “mark” bits are cleared</a:t>
            </a:r>
          </a:p>
        </p:txBody>
      </p:sp>
      <p:pic>
        <p:nvPicPr>
          <p:cNvPr id="2099201" name="Picture 1" descr="C:\Users\Jerry\Desktop\garbage.jpg"/>
          <p:cNvPicPr>
            <a:picLocks noChangeAspect="1" noChangeArrowheads="1"/>
          </p:cNvPicPr>
          <p:nvPr/>
        </p:nvPicPr>
        <p:blipFill>
          <a:blip r:embed="rId4" cstate="print"/>
          <a:srcRect/>
          <a:stretch>
            <a:fillRect/>
          </a:stretch>
        </p:blipFill>
        <p:spPr bwMode="auto">
          <a:xfrm>
            <a:off x="2971800" y="4527438"/>
            <a:ext cx="3581400" cy="2015030"/>
          </a:xfrm>
          <a:prstGeom prst="rect">
            <a:avLst/>
          </a:prstGeom>
          <a:noFill/>
        </p:spPr>
      </p:pic>
    </p:spTree>
    <p:extLst>
      <p:ext uri="{BB962C8B-B14F-4D97-AF65-F5344CB8AC3E}">
        <p14:creationId xmlns:p14="http://schemas.microsoft.com/office/powerpoint/2010/main" val="3839299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Mark-Sweep Algorithm (2)</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A check is performed to see memory locations are live by using the directed graph version of the depth-first search traversal</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Each object is viewed as a vertex</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References from one object to another are considered to be edges</a:t>
            </a:r>
          </a:p>
        </p:txBody>
      </p:sp>
      <p:pic>
        <p:nvPicPr>
          <p:cNvPr id="5" name="Picture 2" descr="C:\Users\Jerry\Desktop\index.jpg"/>
          <p:cNvPicPr>
            <a:picLocks noChangeAspect="1" noChangeArrowheads="1"/>
          </p:cNvPicPr>
          <p:nvPr/>
        </p:nvPicPr>
        <p:blipFill>
          <a:blip r:embed="rId4" cstate="print"/>
          <a:srcRect/>
          <a:stretch>
            <a:fillRect/>
          </a:stretch>
        </p:blipFill>
        <p:spPr bwMode="auto">
          <a:xfrm>
            <a:off x="3581400" y="4419600"/>
            <a:ext cx="1981200" cy="1981200"/>
          </a:xfrm>
          <a:prstGeom prst="rect">
            <a:avLst/>
          </a:prstGeom>
          <a:noFill/>
        </p:spPr>
      </p:pic>
    </p:spTree>
    <p:extLst>
      <p:ext uri="{BB962C8B-B14F-4D97-AF65-F5344CB8AC3E}">
        <p14:creationId xmlns:p14="http://schemas.microsoft.com/office/powerpoint/2010/main" val="32128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Storing a Large Map</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What happens when implementing the map ADT (for example) for a large collection of elements that do not fit into main memory (internal)</a:t>
            </a:r>
          </a:p>
          <a:p>
            <a:pPr lvl="1">
              <a:lnSpc>
                <a:spcPct val="90000"/>
              </a:lnSpc>
            </a:pPr>
            <a:r>
              <a:rPr lang="en-US" dirty="0"/>
              <a:t>Entries will be stored into external memory blocks called </a:t>
            </a:r>
            <a:r>
              <a:rPr lang="en-US" sz="2800" dirty="0"/>
              <a:t>disk blocks</a:t>
            </a:r>
          </a:p>
          <a:p>
            <a:pPr lvl="2">
              <a:lnSpc>
                <a:spcPct val="90000"/>
              </a:lnSpc>
            </a:pPr>
            <a:r>
              <a:rPr lang="en-US" sz="2400" dirty="0"/>
              <a:t>There is a tremendous performance difference between the two types of memory</a:t>
            </a:r>
          </a:p>
          <a:p>
            <a:pPr marL="0" indent="0">
              <a:lnSpc>
                <a:spcPct val="90000"/>
              </a:lnSpc>
              <a:buNone/>
            </a:pPr>
            <a:r>
              <a:rPr lang="en-US" sz="2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667" y="4337026"/>
            <a:ext cx="3164268" cy="17719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280133"/>
            <a:ext cx="1861185" cy="1804043"/>
          </a:xfrm>
          <a:prstGeom prst="rect">
            <a:avLst/>
          </a:prstGeom>
        </p:spPr>
      </p:pic>
    </p:spTree>
    <p:extLst>
      <p:ext uri="{BB962C8B-B14F-4D97-AF65-F5344CB8AC3E}">
        <p14:creationId xmlns:p14="http://schemas.microsoft.com/office/powerpoint/2010/main" val="3340078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Mark-Sweep Algorithm (3)</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t>Live objects are marked accordingly </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Heap is scanned </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Any space that is not being used is reclaimed</a:t>
            </a:r>
          </a:p>
        </p:txBody>
      </p:sp>
      <p:pic>
        <p:nvPicPr>
          <p:cNvPr id="2145283" name="Picture 3" descr="C:\Users\Jerry\Desktop\images.jpg"/>
          <p:cNvPicPr>
            <a:picLocks noChangeAspect="1" noChangeArrowheads="1"/>
          </p:cNvPicPr>
          <p:nvPr/>
        </p:nvPicPr>
        <p:blipFill>
          <a:blip r:embed="rId4" cstate="print"/>
          <a:srcRect/>
          <a:stretch>
            <a:fillRect/>
          </a:stretch>
        </p:blipFill>
        <p:spPr bwMode="auto">
          <a:xfrm>
            <a:off x="945240" y="3581400"/>
            <a:ext cx="6888248" cy="2362200"/>
          </a:xfrm>
          <a:prstGeom prst="rect">
            <a:avLst/>
          </a:prstGeom>
          <a:noFill/>
        </p:spPr>
      </p:pic>
    </p:spTree>
    <p:extLst>
      <p:ext uri="{BB962C8B-B14F-4D97-AF65-F5344CB8AC3E}">
        <p14:creationId xmlns:p14="http://schemas.microsoft.com/office/powerpoint/2010/main" val="32128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76200"/>
            <a:ext cx="7772400" cy="1143000"/>
          </a:xfrm>
        </p:spPr>
        <p:txBody>
          <a:bodyPr/>
          <a:lstStyle/>
          <a:p>
            <a:r>
              <a:rPr lang="en-US" dirty="0"/>
              <a:t>Memory Demand (Latency)</a:t>
            </a:r>
          </a:p>
        </p:txBody>
      </p:sp>
      <p:sp>
        <p:nvSpPr>
          <p:cNvPr id="308227" name="Rectangle 3"/>
          <p:cNvSpPr>
            <a:spLocks noGrp="1" noChangeArrowheads="1"/>
          </p:cNvSpPr>
          <p:nvPr>
            <p:ph type="body" idx="1"/>
          </p:nvPr>
        </p:nvSpPr>
        <p:spPr>
          <a:xfrm>
            <a:off x="609600" y="1389529"/>
            <a:ext cx="8229600" cy="4114800"/>
          </a:xfrm>
        </p:spPr>
        <p:txBody>
          <a:bodyPr/>
          <a:lstStyle/>
          <a:p>
            <a:pPr>
              <a:lnSpc>
                <a:spcPct val="90000"/>
              </a:lnSpc>
            </a:pPr>
            <a:r>
              <a:rPr lang="en-US" dirty="0"/>
              <a:t>Modern processors place </a:t>
            </a:r>
            <a:r>
              <a:rPr lang="en-US" i="1" dirty="0">
                <a:solidFill>
                  <a:srgbClr val="FFFF00"/>
                </a:solidFill>
              </a:rPr>
              <a:t>overwhelming</a:t>
            </a:r>
            <a:r>
              <a:rPr lang="en-US" i="1" dirty="0"/>
              <a:t> </a:t>
            </a:r>
            <a:r>
              <a:rPr lang="en-US" dirty="0"/>
              <a:t>demands on a memory system in terms of</a:t>
            </a:r>
          </a:p>
          <a:p>
            <a:pPr lvl="1">
              <a:lnSpc>
                <a:spcPct val="90000"/>
              </a:lnSpc>
            </a:pPr>
            <a:r>
              <a:rPr lang="en-US" dirty="0"/>
              <a:t>Latency </a:t>
            </a:r>
          </a:p>
          <a:p>
            <a:pPr lvl="2">
              <a:lnSpc>
                <a:spcPct val="90000"/>
              </a:lnSpc>
            </a:pPr>
            <a:r>
              <a:rPr lang="en-US" dirty="0"/>
              <a:t>Time interval between the stimulation and response</a:t>
            </a:r>
          </a:p>
          <a:p>
            <a:pPr lvl="2">
              <a:lnSpc>
                <a:spcPct val="90000"/>
              </a:lnSpc>
            </a:pPr>
            <a:r>
              <a:rPr lang="en-US" dirty="0"/>
              <a:t>A time delay between the cause and the effect of some physical change in the system being observed</a:t>
            </a:r>
          </a:p>
          <a:p>
            <a:pPr lvl="2">
              <a:lnSpc>
                <a:spcPct val="90000"/>
              </a:lnSpc>
            </a:pPr>
            <a:r>
              <a:rPr lang="en-US" dirty="0"/>
              <a:t>The delay in supplying an operand</a:t>
            </a:r>
          </a:p>
        </p:txBody>
      </p:sp>
      <p:pic>
        <p:nvPicPr>
          <p:cNvPr id="2100225" name="Picture 1" descr="C:\Users\Jerry\Desktop\index.jpg"/>
          <p:cNvPicPr>
            <a:picLocks noChangeAspect="1" noChangeArrowheads="1"/>
          </p:cNvPicPr>
          <p:nvPr/>
        </p:nvPicPr>
        <p:blipFill>
          <a:blip r:embed="rId3" cstate="print"/>
          <a:srcRect/>
          <a:stretch>
            <a:fillRect/>
          </a:stretch>
        </p:blipFill>
        <p:spPr bwMode="auto">
          <a:xfrm>
            <a:off x="6881968" y="4894729"/>
            <a:ext cx="1598644" cy="1219200"/>
          </a:xfrm>
          <a:prstGeom prst="rect">
            <a:avLst/>
          </a:prstGeom>
          <a:noFill/>
        </p:spPr>
      </p:pic>
    </p:spTree>
    <p:extLst>
      <p:ext uri="{BB962C8B-B14F-4D97-AF65-F5344CB8AC3E}">
        <p14:creationId xmlns:p14="http://schemas.microsoft.com/office/powerpoint/2010/main" val="232534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76200"/>
            <a:ext cx="7772400" cy="1143000"/>
          </a:xfrm>
        </p:spPr>
        <p:txBody>
          <a:bodyPr/>
          <a:lstStyle/>
          <a:p>
            <a:pPr lvl="1"/>
            <a:r>
              <a:rPr lang="en-US" dirty="0"/>
              <a:t>Memory Demand (Bandwidth)</a:t>
            </a:r>
          </a:p>
        </p:txBody>
      </p:sp>
      <p:sp>
        <p:nvSpPr>
          <p:cNvPr id="308227" name="Rectangle 3"/>
          <p:cNvSpPr>
            <a:spLocks noGrp="1" noChangeArrowheads="1"/>
          </p:cNvSpPr>
          <p:nvPr>
            <p:ph type="body" idx="1"/>
          </p:nvPr>
        </p:nvSpPr>
        <p:spPr>
          <a:xfrm>
            <a:off x="685800" y="1600200"/>
            <a:ext cx="8229600" cy="4114800"/>
          </a:xfrm>
        </p:spPr>
        <p:txBody>
          <a:bodyPr/>
          <a:lstStyle/>
          <a:p>
            <a:pPr>
              <a:lnSpc>
                <a:spcPct val="90000"/>
              </a:lnSpc>
            </a:pPr>
            <a:r>
              <a:rPr lang="en-US" dirty="0"/>
              <a:t>Bandwidth</a:t>
            </a:r>
          </a:p>
          <a:p>
            <a:pPr lvl="1">
              <a:lnSpc>
                <a:spcPct val="90000"/>
              </a:lnSpc>
            </a:pPr>
            <a:r>
              <a:rPr lang="en-US" dirty="0"/>
              <a:t>The rate of data transfer, bit rate or throughput, measured in bits per second (bit/s)</a:t>
            </a:r>
          </a:p>
          <a:p>
            <a:pPr lvl="2">
              <a:lnSpc>
                <a:spcPct val="90000"/>
              </a:lnSpc>
            </a:pPr>
            <a:r>
              <a:rPr lang="en-US" dirty="0"/>
              <a:t>The amount of data supplied per unit of time</a:t>
            </a:r>
          </a:p>
          <a:p>
            <a:pPr>
              <a:lnSpc>
                <a:spcPct val="90000"/>
              </a:lnSpc>
            </a:pPr>
            <a:r>
              <a:rPr lang="en-US" dirty="0"/>
              <a:t>Latency and bandwidth  </a:t>
            </a:r>
          </a:p>
          <a:p>
            <a:pPr lvl="1">
              <a:lnSpc>
                <a:spcPct val="90000"/>
              </a:lnSpc>
            </a:pPr>
            <a:r>
              <a:rPr lang="en-US" dirty="0"/>
              <a:t>Competing metrics</a:t>
            </a:r>
          </a:p>
          <a:p>
            <a:pPr lvl="2">
              <a:lnSpc>
                <a:spcPct val="90000"/>
              </a:lnSpc>
            </a:pPr>
            <a:r>
              <a:rPr lang="en-US" dirty="0"/>
              <a:t>Increasing bandwidth usually increases latency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426" y="5257800"/>
            <a:ext cx="1752974" cy="1447800"/>
          </a:xfrm>
          <a:prstGeom prst="rect">
            <a:avLst/>
          </a:prstGeom>
        </p:spPr>
      </p:pic>
    </p:spTree>
    <p:extLst>
      <p:ext uri="{BB962C8B-B14F-4D97-AF65-F5344CB8AC3E}">
        <p14:creationId xmlns:p14="http://schemas.microsoft.com/office/powerpoint/2010/main" val="3060308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ctrTitle"/>
          </p:nvPr>
        </p:nvSpPr>
        <p:spPr>
          <a:xfrm>
            <a:off x="457200" y="457200"/>
            <a:ext cx="8382000" cy="838200"/>
          </a:xfrm>
        </p:spPr>
        <p:txBody>
          <a:bodyPr>
            <a:normAutofit/>
          </a:bodyPr>
          <a:lstStyle/>
          <a:p>
            <a:pPr marL="342900" indent="-342900" eaLnBrk="1" hangingPunct="1">
              <a:lnSpc>
                <a:spcPct val="80000"/>
              </a:lnSpc>
              <a:spcBef>
                <a:spcPct val="20000"/>
              </a:spcBef>
            </a:pPr>
            <a:r>
              <a:rPr lang="en-US" dirty="0"/>
              <a:t>Memory Hierarchy</a:t>
            </a:r>
          </a:p>
        </p:txBody>
      </p:sp>
      <p:sp>
        <p:nvSpPr>
          <p:cNvPr id="1515523" name="Rectangle 3"/>
          <p:cNvSpPr>
            <a:spLocks noChangeArrowheads="1"/>
          </p:cNvSpPr>
          <p:nvPr/>
        </p:nvSpPr>
        <p:spPr bwMode="auto">
          <a:xfrm>
            <a:off x="762000" y="1981200"/>
            <a:ext cx="7391400" cy="45720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pPr>
            <a:endParaRPr lang="en-US" sz="2400">
              <a:effectLst>
                <a:outerShdw blurRad="38100" dist="38100" dir="2700000" algn="tl">
                  <a:srgbClr val="000000"/>
                </a:outerShdw>
              </a:effectLst>
            </a:endParaRPr>
          </a:p>
        </p:txBody>
      </p:sp>
      <p:sp>
        <p:nvSpPr>
          <p:cNvPr id="1515524" name="Rectangle 4"/>
          <p:cNvSpPr>
            <a:spLocks noChangeArrowheads="1"/>
          </p:cNvSpPr>
          <p:nvPr/>
        </p:nvSpPr>
        <p:spPr bwMode="auto">
          <a:xfrm>
            <a:off x="487136" y="1295400"/>
            <a:ext cx="8153400" cy="42672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CPU</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Internal registers</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On the processor chip</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Fast</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Small</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Cache</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Internal (core) memory</a:t>
            </a:r>
          </a:p>
          <a:p>
            <a:pPr marL="342900"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External</a:t>
            </a:r>
          </a:p>
          <a:p>
            <a:pPr marL="800100" lvl="1" indent="-342900" eaLnBrk="1" hangingPunct="1">
              <a:lnSpc>
                <a:spcPct val="80000"/>
              </a:lnSpc>
              <a:spcBef>
                <a:spcPct val="20000"/>
              </a:spcBef>
              <a:buClr>
                <a:schemeClr val="hlink"/>
              </a:buClr>
              <a:buSzPct val="90000"/>
              <a:buFont typeface="Wingdings" pitchFamily="2" charset="2"/>
              <a:buBlip>
                <a:blip r:embed="rId3"/>
              </a:buBlip>
            </a:pPr>
            <a:r>
              <a:rPr lang="en-US" sz="3200" dirty="0">
                <a:effectLst>
                  <a:outerShdw blurRad="38100" dist="38100" dir="2700000" algn="tl">
                    <a:srgbClr val="000000"/>
                  </a:outerShdw>
                </a:effectLst>
              </a:rPr>
              <a:t>Disks, CDs, DVDs</a:t>
            </a:r>
          </a:p>
          <a:p>
            <a:pPr lvl="1"/>
            <a:endParaRPr lang="en-US" sz="3200" dirty="0"/>
          </a:p>
        </p:txBody>
      </p:sp>
      <p:pic>
        <p:nvPicPr>
          <p:cNvPr id="2098177" name="Picture 1" descr="C:\Users\Jerry\Desktop\index.jpg"/>
          <p:cNvPicPr>
            <a:picLocks noChangeAspect="1" noChangeArrowheads="1"/>
          </p:cNvPicPr>
          <p:nvPr/>
        </p:nvPicPr>
        <p:blipFill>
          <a:blip r:embed="rId4" cstate="print"/>
          <a:srcRect/>
          <a:stretch>
            <a:fillRect/>
          </a:stretch>
        </p:blipFill>
        <p:spPr bwMode="auto">
          <a:xfrm>
            <a:off x="5595750" y="2345530"/>
            <a:ext cx="3256329" cy="2166939"/>
          </a:xfrm>
          <a:prstGeom prst="rect">
            <a:avLst/>
          </a:prstGeom>
          <a:noFill/>
        </p:spPr>
      </p:pic>
    </p:spTree>
    <p:extLst>
      <p:ext uri="{BB962C8B-B14F-4D97-AF65-F5344CB8AC3E}">
        <p14:creationId xmlns:p14="http://schemas.microsoft.com/office/powerpoint/2010/main" val="321284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76200"/>
            <a:ext cx="7772400" cy="1143000"/>
          </a:xfrm>
        </p:spPr>
        <p:txBody>
          <a:bodyPr/>
          <a:lstStyle/>
          <a:p>
            <a:r>
              <a:rPr lang="en-US" dirty="0"/>
              <a:t>Memory Hierarchy</a:t>
            </a:r>
          </a:p>
        </p:txBody>
      </p:sp>
      <p:sp>
        <p:nvSpPr>
          <p:cNvPr id="308227" name="Rectangle 3"/>
          <p:cNvSpPr>
            <a:spLocks noGrp="1" noChangeArrowheads="1"/>
          </p:cNvSpPr>
          <p:nvPr>
            <p:ph type="body" idx="1"/>
          </p:nvPr>
        </p:nvSpPr>
        <p:spPr>
          <a:xfrm>
            <a:off x="685800" y="1600200"/>
            <a:ext cx="8229600" cy="4114800"/>
          </a:xfrm>
        </p:spPr>
        <p:txBody>
          <a:bodyPr/>
          <a:lstStyle/>
          <a:p>
            <a:pPr>
              <a:lnSpc>
                <a:spcPct val="90000"/>
              </a:lnSpc>
            </a:pPr>
            <a:r>
              <a:rPr lang="en-US" dirty="0"/>
              <a:t> </a:t>
            </a:r>
          </a:p>
        </p:txBody>
      </p:sp>
      <p:pic>
        <p:nvPicPr>
          <p:cNvPr id="2094081" name="Picture 1"/>
          <p:cNvPicPr>
            <a:picLocks noChangeAspect="1" noChangeArrowheads="1"/>
          </p:cNvPicPr>
          <p:nvPr/>
        </p:nvPicPr>
        <p:blipFill>
          <a:blip r:embed="rId3" cstate="print"/>
          <a:srcRect/>
          <a:stretch>
            <a:fillRect/>
          </a:stretch>
        </p:blipFill>
        <p:spPr bwMode="auto">
          <a:xfrm>
            <a:off x="381976" y="1397571"/>
            <a:ext cx="8607181" cy="4317429"/>
          </a:xfrm>
          <a:prstGeom prst="rect">
            <a:avLst/>
          </a:prstGeom>
          <a:noFill/>
          <a:ln w="9525">
            <a:noFill/>
            <a:miter lim="800000"/>
            <a:headEnd/>
            <a:tailEnd/>
          </a:ln>
        </p:spPr>
      </p:pic>
    </p:spTree>
    <p:extLst>
      <p:ext uri="{BB962C8B-B14F-4D97-AF65-F5344CB8AC3E}">
        <p14:creationId xmlns:p14="http://schemas.microsoft.com/office/powerpoint/2010/main" val="232534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09600" y="228600"/>
            <a:ext cx="7772400" cy="1143000"/>
          </a:xfrm>
        </p:spPr>
        <p:txBody>
          <a:bodyPr/>
          <a:lstStyle/>
          <a:p>
            <a:r>
              <a:rPr lang="en-US" dirty="0"/>
              <a:t>Cache Memory</a:t>
            </a:r>
          </a:p>
        </p:txBody>
      </p:sp>
      <p:sp>
        <p:nvSpPr>
          <p:cNvPr id="309251" name="Rectangle 3"/>
          <p:cNvSpPr>
            <a:spLocks noGrp="1" noChangeArrowheads="1"/>
          </p:cNvSpPr>
          <p:nvPr>
            <p:ph type="body" sz="half" idx="1"/>
          </p:nvPr>
        </p:nvSpPr>
        <p:spPr>
          <a:xfrm>
            <a:off x="609600" y="1371600"/>
            <a:ext cx="7924800" cy="4114800"/>
          </a:xfrm>
        </p:spPr>
        <p:txBody>
          <a:bodyPr/>
          <a:lstStyle/>
          <a:p>
            <a:r>
              <a:rPr lang="en-US" sz="2800" dirty="0"/>
              <a:t>Helps solve both latency and bandwidth metrics</a:t>
            </a:r>
          </a:p>
          <a:p>
            <a:pPr lvl="1"/>
            <a:r>
              <a:rPr lang="en-US" sz="2400" dirty="0"/>
              <a:t>Holds recently used memory in a small, fast memory, speeding up access</a:t>
            </a:r>
          </a:p>
          <a:p>
            <a:pPr lvl="1"/>
            <a:r>
              <a:rPr lang="en-US" sz="2400" dirty="0"/>
              <a:t>If a large percentage of the needed memory words are in cache, latency is reduced</a:t>
            </a:r>
          </a:p>
          <a:p>
            <a:r>
              <a:rPr lang="en-US" sz="2800" dirty="0"/>
              <a:t>An effective way to improve latency and bandwidth is to use multiple caches</a:t>
            </a:r>
          </a:p>
          <a:p>
            <a:pPr marL="457200" lvl="1" indent="0">
              <a:buNone/>
            </a:pPr>
            <a:endParaRPr lang="en-US" sz="2400" dirty="0"/>
          </a:p>
          <a:p>
            <a:pPr lvl="1"/>
            <a:endParaRPr lang="en-US" sz="2400" dirty="0"/>
          </a:p>
          <a:p>
            <a:pPr lvl="1">
              <a:buNone/>
            </a:pPr>
            <a:endParaRPr lang="en-US" sz="2400" dirty="0">
              <a:solidFill>
                <a:srgbClr val="FF0000"/>
              </a:solidFill>
            </a:endParaRPr>
          </a:p>
          <a:p>
            <a:endParaRPr lang="en-US" sz="2800" dirty="0"/>
          </a:p>
        </p:txBody>
      </p:sp>
      <p:pic>
        <p:nvPicPr>
          <p:cNvPr id="2094081" name="Picture 1" descr="C:\Users\Jerry\Desktop\images.jpg"/>
          <p:cNvPicPr>
            <a:picLocks noChangeAspect="1" noChangeArrowheads="1"/>
          </p:cNvPicPr>
          <p:nvPr/>
        </p:nvPicPr>
        <p:blipFill>
          <a:blip r:embed="rId2" cstate="print"/>
          <a:srcRect/>
          <a:stretch>
            <a:fillRect/>
          </a:stretch>
        </p:blipFill>
        <p:spPr bwMode="auto">
          <a:xfrm>
            <a:off x="2362200" y="4896298"/>
            <a:ext cx="3981450" cy="1733102"/>
          </a:xfrm>
          <a:prstGeom prst="rect">
            <a:avLst/>
          </a:prstGeom>
          <a:noFill/>
        </p:spPr>
      </p:pic>
    </p:spTree>
    <p:extLst>
      <p:ext uri="{BB962C8B-B14F-4D97-AF65-F5344CB8AC3E}">
        <p14:creationId xmlns:p14="http://schemas.microsoft.com/office/powerpoint/2010/main" val="348055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5425"/>
            <a:ext cx="7772400" cy="1143000"/>
          </a:xfrm>
        </p:spPr>
        <p:txBody>
          <a:bodyPr/>
          <a:lstStyle/>
          <a:p>
            <a:r>
              <a:rPr lang="en-US" dirty="0">
                <a:latin typeface="Arial" charset="0"/>
              </a:rPr>
              <a:t>Solution: Cache Memory</a:t>
            </a:r>
          </a:p>
        </p:txBody>
      </p:sp>
      <p:sp>
        <p:nvSpPr>
          <p:cNvPr id="314371" name="Rectangle 3"/>
          <p:cNvSpPr>
            <a:spLocks noGrp="1" noChangeArrowheads="1"/>
          </p:cNvSpPr>
          <p:nvPr>
            <p:ph type="body" idx="1"/>
          </p:nvPr>
        </p:nvSpPr>
        <p:spPr>
          <a:xfrm>
            <a:off x="457200" y="1481138"/>
            <a:ext cx="4676503" cy="4525962"/>
          </a:xfrm>
        </p:spPr>
        <p:txBody>
          <a:bodyPr/>
          <a:lstStyle/>
          <a:p>
            <a:r>
              <a:rPr lang="en-US" sz="2800" dirty="0">
                <a:latin typeface="Arial" charset="0"/>
              </a:rPr>
              <a:t>Includes some</a:t>
            </a:r>
            <a:br>
              <a:rPr lang="en-US" sz="2800" dirty="0">
                <a:latin typeface="Arial" charset="0"/>
              </a:rPr>
            </a:br>
            <a:r>
              <a:rPr lang="en-US" sz="2800" dirty="0">
                <a:latin typeface="Arial" charset="0"/>
              </a:rPr>
              <a:t>extra memory on the processor chip</a:t>
            </a:r>
          </a:p>
          <a:p>
            <a:r>
              <a:rPr lang="en-US" sz="2800" dirty="0">
                <a:latin typeface="Arial" charset="0"/>
              </a:rPr>
              <a:t>Stores data that will be needed soon in the cache </a:t>
            </a:r>
            <a:br>
              <a:rPr lang="en-US" sz="2800" dirty="0">
                <a:latin typeface="Arial" charset="0"/>
              </a:rPr>
            </a:br>
            <a:r>
              <a:rPr lang="en-US" sz="2800" dirty="0">
                <a:latin typeface="Arial" charset="0"/>
              </a:rPr>
              <a:t>to facilitate easy access</a:t>
            </a:r>
          </a:p>
          <a:p>
            <a:r>
              <a:rPr lang="en-US" sz="2800" dirty="0">
                <a:latin typeface="Arial" charset="0"/>
              </a:rPr>
              <a:t>Effective to use multiple levels of cache</a:t>
            </a:r>
          </a:p>
        </p:txBody>
      </p:sp>
      <p:grpSp>
        <p:nvGrpSpPr>
          <p:cNvPr id="2" name="Group 4"/>
          <p:cNvGrpSpPr>
            <a:grpSpLocks/>
          </p:cNvGrpSpPr>
          <p:nvPr/>
        </p:nvGrpSpPr>
        <p:grpSpPr bwMode="auto">
          <a:xfrm>
            <a:off x="5210175" y="1208088"/>
            <a:ext cx="3462338" cy="3051175"/>
            <a:chOff x="3224" y="1315"/>
            <a:chExt cx="2181" cy="1922"/>
          </a:xfrm>
          <a:solidFill>
            <a:srgbClr val="000000"/>
          </a:solidFill>
        </p:grpSpPr>
        <p:sp>
          <p:nvSpPr>
            <p:cNvPr id="314373" name="Rectangle 5"/>
            <p:cNvSpPr>
              <a:spLocks noChangeArrowheads="1"/>
            </p:cNvSpPr>
            <p:nvPr/>
          </p:nvSpPr>
          <p:spPr bwMode="auto">
            <a:xfrm>
              <a:off x="3224" y="1315"/>
              <a:ext cx="2181" cy="1922"/>
            </a:xfrm>
            <a:prstGeom prst="rect">
              <a:avLst/>
            </a:prstGeom>
            <a:grpFill/>
            <a:ln w="25400">
              <a:solidFill>
                <a:schemeClr val="tx1"/>
              </a:solidFill>
              <a:miter lim="800000"/>
              <a:headEnd/>
              <a:tailEnd/>
            </a:ln>
            <a:effectLst/>
          </p:spPr>
          <p:txBody>
            <a:bodyPr wrap="none" anchor="ctr"/>
            <a:lstStyle/>
            <a:p>
              <a:endParaRPr lang="en-US" dirty="0"/>
            </a:p>
          </p:txBody>
        </p:sp>
        <p:sp>
          <p:nvSpPr>
            <p:cNvPr id="314374" name="Rectangle 6"/>
            <p:cNvSpPr>
              <a:spLocks noChangeArrowheads="1"/>
            </p:cNvSpPr>
            <p:nvPr/>
          </p:nvSpPr>
          <p:spPr bwMode="auto">
            <a:xfrm>
              <a:off x="3357" y="1436"/>
              <a:ext cx="952" cy="1745"/>
            </a:xfrm>
            <a:prstGeom prst="rect">
              <a:avLst/>
            </a:prstGeom>
            <a:grpFill/>
            <a:ln w="9525">
              <a:solidFill>
                <a:schemeClr val="tx1"/>
              </a:solidFill>
              <a:miter lim="800000"/>
              <a:headEnd/>
              <a:tailEnd/>
            </a:ln>
            <a:effectLst/>
          </p:spPr>
          <p:txBody>
            <a:bodyPr wrap="none" anchor="ctr"/>
            <a:lstStyle/>
            <a:p>
              <a:pPr algn="ctr" eaLnBrk="0" hangingPunct="0">
                <a:spcBef>
                  <a:spcPct val="0"/>
                </a:spcBef>
                <a:buFontTx/>
                <a:buNone/>
              </a:pPr>
              <a:r>
                <a:rPr lang="en-US" sz="2400" b="1" dirty="0">
                  <a:solidFill>
                    <a:srgbClr val="FFFF00"/>
                  </a:solidFill>
                  <a:latin typeface="Arial" charset="0"/>
                </a:rPr>
                <a:t>CPU</a:t>
              </a:r>
            </a:p>
          </p:txBody>
        </p:sp>
        <p:sp>
          <p:nvSpPr>
            <p:cNvPr id="314375" name="Rectangle 7"/>
            <p:cNvSpPr>
              <a:spLocks noChangeArrowheads="1"/>
            </p:cNvSpPr>
            <p:nvPr/>
          </p:nvSpPr>
          <p:spPr bwMode="auto">
            <a:xfrm>
              <a:off x="4400" y="1437"/>
              <a:ext cx="939" cy="1745"/>
            </a:xfrm>
            <a:prstGeom prst="rect">
              <a:avLst/>
            </a:prstGeom>
            <a:grpFill/>
            <a:ln w="9525">
              <a:solidFill>
                <a:schemeClr val="tx1"/>
              </a:solidFill>
              <a:miter lim="800000"/>
              <a:headEnd/>
              <a:tailEnd/>
            </a:ln>
            <a:effectLst/>
          </p:spPr>
          <p:txBody>
            <a:bodyPr wrap="none" anchor="ctr"/>
            <a:lstStyle/>
            <a:p>
              <a:pPr algn="ctr" eaLnBrk="0" hangingPunct="0">
                <a:spcBef>
                  <a:spcPct val="0"/>
                </a:spcBef>
                <a:buFontTx/>
                <a:buNone/>
              </a:pPr>
              <a:r>
                <a:rPr lang="en-US" sz="2400" b="1" dirty="0">
                  <a:solidFill>
                    <a:srgbClr val="FFFF00"/>
                  </a:solidFill>
                  <a:latin typeface="Arial" charset="0"/>
                </a:rPr>
                <a:t>cache</a:t>
              </a:r>
            </a:p>
          </p:txBody>
        </p:sp>
        <p:sp>
          <p:nvSpPr>
            <p:cNvPr id="314376" name="Line 8"/>
            <p:cNvSpPr>
              <a:spLocks noChangeShapeType="1"/>
            </p:cNvSpPr>
            <p:nvPr/>
          </p:nvSpPr>
          <p:spPr bwMode="auto">
            <a:xfrm>
              <a:off x="4316" y="2340"/>
              <a:ext cx="84" cy="0"/>
            </a:xfrm>
            <a:prstGeom prst="line">
              <a:avLst/>
            </a:prstGeom>
            <a:grpFill/>
            <a:ln w="9525">
              <a:solidFill>
                <a:schemeClr val="tx1"/>
              </a:solidFill>
              <a:round/>
              <a:headEnd/>
              <a:tailEnd/>
            </a:ln>
            <a:effectLst/>
          </p:spPr>
          <p:txBody>
            <a:bodyPr wrap="none" anchor="ctr"/>
            <a:lstStyle/>
            <a:p>
              <a:endParaRPr lang="en-US" dirty="0"/>
            </a:p>
          </p:txBody>
        </p:sp>
      </p:grpSp>
      <p:sp>
        <p:nvSpPr>
          <p:cNvPr id="314377" name="Rectangle 9"/>
          <p:cNvSpPr>
            <a:spLocks noChangeArrowheads="1"/>
          </p:cNvSpPr>
          <p:nvPr/>
        </p:nvSpPr>
        <p:spPr bwMode="auto">
          <a:xfrm>
            <a:off x="5229225" y="4884738"/>
            <a:ext cx="3473450" cy="1270000"/>
          </a:xfrm>
          <a:prstGeom prst="rect">
            <a:avLst/>
          </a:prstGeom>
          <a:solidFill>
            <a:srgbClr val="000000"/>
          </a:solidFill>
          <a:ln w="25400">
            <a:solidFill>
              <a:schemeClr val="tx1"/>
            </a:solidFill>
            <a:miter lim="800000"/>
            <a:headEnd/>
            <a:tailEnd/>
          </a:ln>
          <a:effectLst/>
        </p:spPr>
        <p:txBody>
          <a:bodyPr wrap="none" anchor="ctr"/>
          <a:lstStyle/>
          <a:p>
            <a:pPr algn="ctr" eaLnBrk="0" hangingPunct="0">
              <a:spcBef>
                <a:spcPct val="0"/>
              </a:spcBef>
              <a:buFontTx/>
              <a:buNone/>
            </a:pPr>
            <a:r>
              <a:rPr lang="en-US" sz="2400" b="1" dirty="0">
                <a:solidFill>
                  <a:srgbClr val="FFFF00"/>
                </a:solidFill>
                <a:latin typeface="Arial" charset="0"/>
              </a:rPr>
              <a:t>main memory</a:t>
            </a:r>
          </a:p>
        </p:txBody>
      </p:sp>
      <p:sp>
        <p:nvSpPr>
          <p:cNvPr id="314378" name="Line 10"/>
          <p:cNvSpPr>
            <a:spLocks noChangeShapeType="1"/>
          </p:cNvSpPr>
          <p:nvPr/>
        </p:nvSpPr>
        <p:spPr bwMode="auto">
          <a:xfrm>
            <a:off x="7018338" y="4278313"/>
            <a:ext cx="0" cy="635000"/>
          </a:xfrm>
          <a:prstGeom prst="line">
            <a:avLst/>
          </a:prstGeom>
          <a:noFill/>
          <a:ln w="9525">
            <a:solidFill>
              <a:schemeClr val="tx1"/>
            </a:solidFill>
            <a:round/>
            <a:headEnd type="triangle" w="med" len="med"/>
            <a:tailEnd type="triangle" w="med" len="med"/>
          </a:ln>
          <a:effectLst/>
        </p:spPr>
        <p:txBody>
          <a:bodyPr wrap="none" anchor="ctr"/>
          <a:lstStyle/>
          <a:p>
            <a:endParaRPr lang="en-US" dirty="0"/>
          </a:p>
        </p:txBody>
      </p:sp>
    </p:spTree>
    <p:extLst>
      <p:ext uri="{BB962C8B-B14F-4D97-AF65-F5344CB8AC3E}">
        <p14:creationId xmlns:p14="http://schemas.microsoft.com/office/powerpoint/2010/main" val="1575674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228600"/>
            <a:ext cx="7772400" cy="1143000"/>
          </a:xfrm>
        </p:spPr>
        <p:txBody>
          <a:bodyPr/>
          <a:lstStyle/>
          <a:p>
            <a:r>
              <a:rPr lang="en-US" dirty="0"/>
              <a:t>Types of Cache</a:t>
            </a:r>
          </a:p>
        </p:txBody>
      </p:sp>
      <p:sp>
        <p:nvSpPr>
          <p:cNvPr id="309251" name="Rectangle 3"/>
          <p:cNvSpPr>
            <a:spLocks noGrp="1" noChangeArrowheads="1"/>
          </p:cNvSpPr>
          <p:nvPr>
            <p:ph type="body" sz="half" idx="1"/>
          </p:nvPr>
        </p:nvSpPr>
        <p:spPr>
          <a:xfrm>
            <a:off x="607423" y="1545772"/>
            <a:ext cx="7924800" cy="4114800"/>
          </a:xfrm>
        </p:spPr>
        <p:txBody>
          <a:bodyPr/>
          <a:lstStyle/>
          <a:p>
            <a:r>
              <a:rPr lang="en-US" dirty="0"/>
              <a:t>Most modern computers have at least three independent caches</a:t>
            </a:r>
          </a:p>
          <a:p>
            <a:pPr lvl="1"/>
            <a:r>
              <a:rPr lang="en-US" dirty="0"/>
              <a:t>An </a:t>
            </a:r>
            <a:r>
              <a:rPr lang="en-US" b="1" dirty="0">
                <a:solidFill>
                  <a:srgbClr val="FFFF00"/>
                </a:solidFill>
              </a:rPr>
              <a:t>instruction cache</a:t>
            </a:r>
            <a:r>
              <a:rPr lang="en-US" dirty="0"/>
              <a:t> to speed up executable instruction fetch</a:t>
            </a:r>
          </a:p>
          <a:p>
            <a:pPr lvl="1"/>
            <a:r>
              <a:rPr lang="en-US" dirty="0"/>
              <a:t>A </a:t>
            </a:r>
            <a:r>
              <a:rPr lang="en-US" b="1" dirty="0">
                <a:solidFill>
                  <a:srgbClr val="FFFF00"/>
                </a:solidFill>
              </a:rPr>
              <a:t>data cache</a:t>
            </a:r>
            <a:r>
              <a:rPr lang="en-US" dirty="0">
                <a:solidFill>
                  <a:srgbClr val="FFFF00"/>
                </a:solidFill>
              </a:rPr>
              <a:t> </a:t>
            </a:r>
            <a:r>
              <a:rPr lang="en-US" dirty="0"/>
              <a:t>to speed up data fetch and store</a:t>
            </a:r>
          </a:p>
          <a:p>
            <a:pPr lvl="1"/>
            <a:r>
              <a:rPr lang="en-US" dirty="0"/>
              <a:t>A </a:t>
            </a:r>
            <a:r>
              <a:rPr lang="en-US" dirty="0">
                <a:solidFill>
                  <a:srgbClr val="FFFF00"/>
                </a:solidFill>
              </a:rPr>
              <a:t>translation </a:t>
            </a:r>
            <a:r>
              <a:rPr lang="en-US" dirty="0" err="1">
                <a:solidFill>
                  <a:srgbClr val="FFFF00"/>
                </a:solidFill>
              </a:rPr>
              <a:t>lookaside</a:t>
            </a:r>
            <a:r>
              <a:rPr lang="en-US" dirty="0">
                <a:solidFill>
                  <a:srgbClr val="FFFF00"/>
                </a:solidFill>
              </a:rPr>
              <a:t> buffer (TLB) </a:t>
            </a:r>
            <a:r>
              <a:rPr lang="en-US" dirty="0"/>
              <a:t>used to speed up virtual-to-physical address translation for both executable instructions and data  </a:t>
            </a:r>
            <a:r>
              <a:rPr lang="en-US" b="1" dirty="0"/>
              <a:t> </a:t>
            </a:r>
            <a:endParaRPr lang="en-US" dirty="0"/>
          </a:p>
        </p:txBody>
      </p:sp>
      <p:pic>
        <p:nvPicPr>
          <p:cNvPr id="2092033" name="Picture 1" descr="C:\Users\Jerry\Desktop\images.jpg"/>
          <p:cNvPicPr>
            <a:picLocks noChangeAspect="1" noChangeArrowheads="1"/>
          </p:cNvPicPr>
          <p:nvPr/>
        </p:nvPicPr>
        <p:blipFill>
          <a:blip r:embed="rId2" cstate="print"/>
          <a:srcRect/>
          <a:stretch>
            <a:fillRect/>
          </a:stretch>
        </p:blipFill>
        <p:spPr bwMode="auto">
          <a:xfrm>
            <a:off x="7696200" y="5904555"/>
            <a:ext cx="1272899" cy="953445"/>
          </a:xfrm>
          <a:prstGeom prst="rect">
            <a:avLst/>
          </a:prstGeom>
          <a:noFill/>
        </p:spPr>
      </p:pic>
    </p:spTree>
    <p:extLst>
      <p:ext uri="{BB962C8B-B14F-4D97-AF65-F5344CB8AC3E}">
        <p14:creationId xmlns:p14="http://schemas.microsoft.com/office/powerpoint/2010/main" val="1103649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24989" y="198120"/>
            <a:ext cx="7772400" cy="1143000"/>
          </a:xfrm>
        </p:spPr>
        <p:txBody>
          <a:bodyPr/>
          <a:lstStyle/>
          <a:p>
            <a:r>
              <a:rPr lang="en-US" sz="4800" dirty="0">
                <a:latin typeface="Arial" charset="0"/>
              </a:rPr>
              <a:t>Predicting Memory Usage</a:t>
            </a:r>
            <a:endParaRPr lang="en-US" sz="5400" dirty="0">
              <a:latin typeface="Arial" charset="0"/>
            </a:endParaRPr>
          </a:p>
        </p:txBody>
      </p:sp>
      <p:sp>
        <p:nvSpPr>
          <p:cNvPr id="315395" name="Rectangle 3"/>
          <p:cNvSpPr>
            <a:spLocks noGrp="1" noChangeArrowheads="1"/>
          </p:cNvSpPr>
          <p:nvPr>
            <p:ph type="body" idx="1"/>
          </p:nvPr>
        </p:nvSpPr>
        <p:spPr>
          <a:xfrm>
            <a:off x="685800" y="1143000"/>
            <a:ext cx="7772400" cy="4953000"/>
          </a:xfrm>
        </p:spPr>
        <p:txBody>
          <a:bodyPr/>
          <a:lstStyle/>
          <a:p>
            <a:r>
              <a:rPr lang="en-US" sz="2800" dirty="0">
                <a:solidFill>
                  <a:srgbClr val="FFFF00"/>
                </a:solidFill>
                <a:latin typeface="Arial" charset="0"/>
              </a:rPr>
              <a:t>Temporal locality</a:t>
            </a:r>
          </a:p>
          <a:p>
            <a:pPr lvl="1"/>
            <a:r>
              <a:rPr lang="en-US" dirty="0">
                <a:latin typeface="Arial" charset="0"/>
                <a:ea typeface="+mn-ea"/>
                <a:cs typeface="+mn-cs"/>
              </a:rPr>
              <a:t>If a program accesses a certain memory location, then is it likely to access this location again in the near future</a:t>
            </a:r>
          </a:p>
          <a:p>
            <a:pPr lvl="2"/>
            <a:r>
              <a:rPr lang="en-US" dirty="0">
                <a:latin typeface="Arial" charset="0"/>
                <a:ea typeface="+mn-ea"/>
                <a:cs typeface="+mn-cs"/>
              </a:rPr>
              <a:t>Variable counter</a:t>
            </a:r>
          </a:p>
          <a:p>
            <a:r>
              <a:rPr lang="en-US" sz="2800" dirty="0">
                <a:solidFill>
                  <a:srgbClr val="FFFF00"/>
                </a:solidFill>
                <a:latin typeface="Arial" charset="0"/>
              </a:rPr>
              <a:t>Spatial locality</a:t>
            </a:r>
          </a:p>
          <a:p>
            <a:pPr lvl="1"/>
            <a:r>
              <a:rPr lang="en-US" dirty="0">
                <a:latin typeface="Arial" charset="0"/>
              </a:rPr>
              <a:t>If a program accesses a certain memory location, then is it likely to access other  locations nearby</a:t>
            </a:r>
          </a:p>
          <a:p>
            <a:pPr lvl="2"/>
            <a:r>
              <a:rPr lang="en-US" dirty="0">
                <a:latin typeface="Arial" charset="0"/>
              </a:rPr>
              <a:t>An array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5029200"/>
            <a:ext cx="2857500" cy="1600200"/>
          </a:xfrm>
          <a:prstGeom prst="rect">
            <a:avLst/>
          </a:prstGeom>
        </p:spPr>
      </p:pic>
    </p:spTree>
    <p:extLst>
      <p:ext uri="{BB962C8B-B14F-4D97-AF65-F5344CB8AC3E}">
        <p14:creationId xmlns:p14="http://schemas.microsoft.com/office/powerpoint/2010/main" val="18852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7" dur="500"/>
                                        <p:tgtEl>
                                          <p:spTgt spid="3153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10" dur="500"/>
                                        <p:tgtEl>
                                          <p:spTgt spid="3153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3" dur="500"/>
                                        <p:tgtEl>
                                          <p:spTgt spid="3153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8" dur="500"/>
                                        <p:tgtEl>
                                          <p:spTgt spid="315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228600"/>
            <a:ext cx="7772400" cy="1143000"/>
          </a:xfrm>
        </p:spPr>
        <p:txBody>
          <a:bodyPr/>
          <a:lstStyle/>
          <a:p>
            <a:r>
              <a:rPr lang="en-US" dirty="0"/>
              <a:t>Cache Memory</a:t>
            </a:r>
          </a:p>
        </p:txBody>
      </p:sp>
      <p:sp>
        <p:nvSpPr>
          <p:cNvPr id="309251" name="Rectangle 3"/>
          <p:cNvSpPr>
            <a:spLocks noGrp="1" noChangeArrowheads="1"/>
          </p:cNvSpPr>
          <p:nvPr>
            <p:ph type="body" sz="half" idx="1"/>
          </p:nvPr>
        </p:nvSpPr>
        <p:spPr>
          <a:xfrm>
            <a:off x="533400" y="1219200"/>
            <a:ext cx="7924800" cy="4114800"/>
          </a:xfrm>
        </p:spPr>
        <p:txBody>
          <a:bodyPr/>
          <a:lstStyle/>
          <a:p>
            <a:r>
              <a:rPr lang="en-US" dirty="0"/>
              <a:t>When the processor needs to read from or write to a location in main memory, it </a:t>
            </a:r>
            <a:r>
              <a:rPr lang="en-US" dirty="0">
                <a:solidFill>
                  <a:srgbClr val="FFFF00"/>
                </a:solidFill>
              </a:rPr>
              <a:t>first</a:t>
            </a:r>
            <a:r>
              <a:rPr lang="en-US" dirty="0"/>
              <a:t> checks whether a copy of that data is in the cache</a:t>
            </a:r>
          </a:p>
          <a:p>
            <a:pPr lvl="1"/>
            <a:r>
              <a:rPr lang="en-US" dirty="0"/>
              <a:t>If so, the processor immediately reads from or writes to the cache, which is much faster than reading from or writing to main memory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640494"/>
            <a:ext cx="2819400" cy="1995756"/>
          </a:xfrm>
          <a:prstGeom prst="rect">
            <a:avLst/>
          </a:prstGeom>
        </p:spPr>
      </p:pic>
    </p:spTree>
    <p:extLst>
      <p:ext uri="{BB962C8B-B14F-4D97-AF65-F5344CB8AC3E}">
        <p14:creationId xmlns:p14="http://schemas.microsoft.com/office/powerpoint/2010/main" val="305944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fontScale="90000"/>
          </a:bodyPr>
          <a:lstStyle/>
          <a:p>
            <a:r>
              <a:rPr lang="en-US" dirty="0">
                <a:solidFill>
                  <a:schemeClr val="tx1"/>
                </a:solidFill>
                <a:latin typeface="Arial" charset="0"/>
              </a:rPr>
              <a:t>I/O Complexity Related Definitions</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Disk transfer</a:t>
            </a:r>
          </a:p>
          <a:p>
            <a:pPr lvl="1">
              <a:lnSpc>
                <a:spcPct val="90000"/>
              </a:lnSpc>
            </a:pPr>
            <a:r>
              <a:rPr lang="en-US" dirty="0"/>
              <a:t>Transfer of data between external and primary memory</a:t>
            </a:r>
          </a:p>
          <a:p>
            <a:pPr>
              <a:lnSpc>
                <a:spcPct val="90000"/>
              </a:lnSpc>
            </a:pPr>
            <a:r>
              <a:rPr lang="en-US" sz="2800" dirty="0"/>
              <a:t>I/O complexity	</a:t>
            </a:r>
          </a:p>
          <a:p>
            <a:pPr lvl="1">
              <a:lnSpc>
                <a:spcPct val="90000"/>
              </a:lnSpc>
            </a:pPr>
            <a:r>
              <a:rPr lang="en-US" dirty="0"/>
              <a:t>The number of disk transfers required to perform a search or update</a:t>
            </a:r>
          </a:p>
          <a:p>
            <a:pPr lvl="2">
              <a:lnSpc>
                <a:spcPct val="90000"/>
              </a:lnSpc>
            </a:pPr>
            <a:r>
              <a:rPr lang="en-US" dirty="0"/>
              <a:t>Want to minimize the number of disk transfers to perform during queries or updates</a:t>
            </a:r>
          </a:p>
          <a:p>
            <a:pPr lvl="1">
              <a:lnSpc>
                <a:spcPct val="90000"/>
              </a:lnSpc>
            </a:pPr>
            <a:endParaRPr lang="en-US" dirty="0"/>
          </a:p>
          <a:p>
            <a:pPr lvl="1">
              <a:lnSpc>
                <a:spcPct val="90000"/>
              </a:lnSpc>
            </a:pPr>
            <a:endParaRPr lang="en-US" sz="3200" dirty="0"/>
          </a:p>
          <a:p>
            <a:pPr marL="0" indent="0">
              <a:lnSpc>
                <a:spcPct val="90000"/>
              </a:lnSpc>
              <a:buNone/>
            </a:pPr>
            <a:r>
              <a:rPr lang="en-US" sz="28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4572000"/>
            <a:ext cx="2466975" cy="1847850"/>
          </a:xfrm>
          <a:prstGeom prst="rect">
            <a:avLst/>
          </a:prstGeom>
        </p:spPr>
      </p:pic>
    </p:spTree>
    <p:extLst>
      <p:ext uri="{BB962C8B-B14F-4D97-AF65-F5344CB8AC3E}">
        <p14:creationId xmlns:p14="http://schemas.microsoft.com/office/powerpoint/2010/main" val="1144678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sz="4800" dirty="0">
                <a:latin typeface="Arial" charset="0"/>
              </a:rPr>
              <a:t>Cache and Main Memory  </a:t>
            </a:r>
            <a:endParaRPr lang="en-US" sz="5400" dirty="0">
              <a:latin typeface="Arial" charset="0"/>
            </a:endParaRPr>
          </a:p>
        </p:txBody>
      </p:sp>
      <p:sp>
        <p:nvSpPr>
          <p:cNvPr id="315395" name="Rectangle 3"/>
          <p:cNvSpPr>
            <a:spLocks noGrp="1" noChangeArrowheads="1"/>
          </p:cNvSpPr>
          <p:nvPr>
            <p:ph idx="1"/>
          </p:nvPr>
        </p:nvSpPr>
        <p:spPr>
          <a:xfrm>
            <a:off x="457200" y="1371600"/>
            <a:ext cx="8229600" cy="4495800"/>
          </a:xfrm>
        </p:spPr>
        <p:txBody>
          <a:bodyPr/>
          <a:lstStyle/>
          <a:p>
            <a:r>
              <a:rPr lang="en-US" dirty="0"/>
              <a:t>Data is transferred between memory and cache in blocks of fixed size</a:t>
            </a:r>
          </a:p>
          <a:p>
            <a:pPr lvl="1"/>
            <a:r>
              <a:rPr lang="en-US" dirty="0"/>
              <a:t> C</a:t>
            </a:r>
            <a:r>
              <a:rPr lang="en-US" i="1" dirty="0"/>
              <a:t>ache lines</a:t>
            </a:r>
            <a:endParaRPr lang="en-US" dirty="0"/>
          </a:p>
          <a:p>
            <a:r>
              <a:rPr lang="en-US" dirty="0"/>
              <a:t>When a cache line is copied from memory into the cache, a cache entry is created</a:t>
            </a:r>
          </a:p>
          <a:p>
            <a:r>
              <a:rPr lang="en-US" dirty="0"/>
              <a:t>The cache entry will include the copied data as well as the requested memory location (called a tag)</a:t>
            </a:r>
          </a:p>
        </p:txBody>
      </p:sp>
    </p:spTree>
    <p:extLst>
      <p:ext uri="{BB962C8B-B14F-4D97-AF65-F5344CB8AC3E}">
        <p14:creationId xmlns:p14="http://schemas.microsoft.com/office/powerpoint/2010/main" val="18852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7" dur="500"/>
                                        <p:tgtEl>
                                          <p:spTgt spid="31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12" dur="500"/>
                                        <p:tgtEl>
                                          <p:spTgt spid="31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7" dur="500"/>
                                        <p:tgtEl>
                                          <p:spTgt spid="315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22" dur="500"/>
                                        <p:tgtEl>
                                          <p:spTgt spid="315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685800" y="-76200"/>
            <a:ext cx="7772400" cy="1143000"/>
          </a:xfrm>
        </p:spPr>
        <p:txBody>
          <a:bodyPr/>
          <a:lstStyle/>
          <a:p>
            <a:r>
              <a:rPr lang="en-US" dirty="0"/>
              <a:t>Cache Lines</a:t>
            </a:r>
          </a:p>
        </p:txBody>
      </p:sp>
      <p:sp>
        <p:nvSpPr>
          <p:cNvPr id="324611" name="Rectangle 3"/>
          <p:cNvSpPr>
            <a:spLocks noGrp="1" noChangeArrowheads="1"/>
          </p:cNvSpPr>
          <p:nvPr>
            <p:ph type="body" sz="half" idx="1"/>
          </p:nvPr>
        </p:nvSpPr>
        <p:spPr>
          <a:xfrm>
            <a:off x="422081" y="806650"/>
            <a:ext cx="8042650" cy="5715000"/>
          </a:xfrm>
        </p:spPr>
        <p:txBody>
          <a:bodyPr/>
          <a:lstStyle/>
          <a:p>
            <a:endParaRPr lang="en-US" sz="2000" dirty="0">
              <a:latin typeface="Arial" pitchFamily="34" charset="0"/>
              <a:cs typeface="Arial" pitchFamily="34" charset="0"/>
            </a:endParaRPr>
          </a:p>
          <a:p>
            <a:r>
              <a:rPr lang="en-US" dirty="0">
                <a:latin typeface="Arial" pitchFamily="34" charset="0"/>
                <a:cs typeface="Arial" pitchFamily="34" charset="0"/>
              </a:rPr>
              <a:t>Main memory is divided up into fixed-size blocks called </a:t>
            </a:r>
            <a:r>
              <a:rPr lang="en-US" i="1" dirty="0">
                <a:solidFill>
                  <a:srgbClr val="FFFF00"/>
                </a:solidFill>
                <a:latin typeface="Arial" pitchFamily="34" charset="0"/>
                <a:cs typeface="Arial" pitchFamily="34" charset="0"/>
              </a:rPr>
              <a:t>cache lines</a:t>
            </a:r>
          </a:p>
          <a:p>
            <a:pPr lvl="1"/>
            <a:r>
              <a:rPr lang="en-US" sz="2400" dirty="0">
                <a:solidFill>
                  <a:srgbClr val="FFFF00"/>
                </a:solidFill>
                <a:latin typeface="Arial" pitchFamily="34" charset="0"/>
                <a:cs typeface="Arial" pitchFamily="34" charset="0"/>
              </a:rPr>
              <a:t>Typically consists of 4 to 64 consecutive bytes</a:t>
            </a:r>
          </a:p>
          <a:p>
            <a:pPr marL="392113" lvl="1" indent="0">
              <a:buNone/>
            </a:pPr>
            <a:endParaRPr lang="en-US" sz="2000" dirty="0">
              <a:solidFill>
                <a:srgbClr val="008000"/>
              </a:solidFill>
            </a:endParaRPr>
          </a:p>
          <a:p>
            <a:pPr lvl="1"/>
            <a:endParaRPr lang="en-US" sz="2000" dirty="0">
              <a:solidFill>
                <a:srgbClr val="008000"/>
              </a:solidFill>
            </a:endParaRPr>
          </a:p>
          <a:p>
            <a:pPr lvl="1"/>
            <a:endParaRPr lang="en-US" sz="2000" dirty="0">
              <a:solidFill>
                <a:srgbClr val="008000"/>
              </a:solidFill>
            </a:endParaRPr>
          </a:p>
          <a:p>
            <a:pPr lvl="1"/>
            <a:endParaRPr lang="en-US" sz="2000" dirty="0">
              <a:solidFill>
                <a:srgbClr val="008000"/>
              </a:solidFill>
            </a:endParaRPr>
          </a:p>
          <a:p>
            <a:pPr lvl="1"/>
            <a:endParaRPr lang="en-US" sz="2000" dirty="0">
              <a:solidFill>
                <a:srgbClr val="008000"/>
              </a:solidFill>
            </a:endParaRPr>
          </a:p>
          <a:p>
            <a:pPr lvl="1"/>
            <a:endParaRPr lang="en-US" sz="2000" dirty="0">
              <a:solidFill>
                <a:srgbClr val="008000"/>
              </a:solidFill>
            </a:endParaRPr>
          </a:p>
          <a:p>
            <a:pPr lvl="1"/>
            <a:endParaRPr lang="en-US" sz="1600" dirty="0">
              <a:solidFill>
                <a:srgbClr val="008000"/>
              </a:solidFill>
            </a:endParaRPr>
          </a:p>
        </p:txBody>
      </p:sp>
      <p:pic>
        <p:nvPicPr>
          <p:cNvPr id="2078721" name="Picture 1" descr="C:\Users\Jerry\Desktop\index.jpg"/>
          <p:cNvPicPr>
            <a:picLocks noChangeAspect="1" noChangeArrowheads="1"/>
          </p:cNvPicPr>
          <p:nvPr/>
        </p:nvPicPr>
        <p:blipFill>
          <a:blip r:embed="rId3" cstate="print"/>
          <a:srcRect/>
          <a:stretch>
            <a:fillRect/>
          </a:stretch>
        </p:blipFill>
        <p:spPr bwMode="auto">
          <a:xfrm>
            <a:off x="2819400" y="3114934"/>
            <a:ext cx="3962400" cy="2994837"/>
          </a:xfrm>
          <a:prstGeom prst="rect">
            <a:avLst/>
          </a:prstGeom>
          <a:noFill/>
        </p:spPr>
      </p:pic>
    </p:spTree>
    <p:extLst>
      <p:ext uri="{BB962C8B-B14F-4D97-AF65-F5344CB8AC3E}">
        <p14:creationId xmlns:p14="http://schemas.microsoft.com/office/powerpoint/2010/main" val="533035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sz="4800" dirty="0">
                <a:latin typeface="Arial" charset="0"/>
              </a:rPr>
              <a:t>Cache Hits and Misses (1)</a:t>
            </a:r>
            <a:endParaRPr lang="en-US" sz="5400" dirty="0">
              <a:latin typeface="Arial" charset="0"/>
            </a:endParaRPr>
          </a:p>
        </p:txBody>
      </p:sp>
      <p:sp>
        <p:nvSpPr>
          <p:cNvPr id="315395" name="Rectangle 3"/>
          <p:cNvSpPr>
            <a:spLocks noGrp="1" noChangeArrowheads="1"/>
          </p:cNvSpPr>
          <p:nvPr>
            <p:ph idx="1"/>
          </p:nvPr>
        </p:nvSpPr>
        <p:spPr>
          <a:xfrm>
            <a:off x="443753" y="1398494"/>
            <a:ext cx="8229600" cy="4495800"/>
          </a:xfrm>
        </p:spPr>
        <p:txBody>
          <a:bodyPr/>
          <a:lstStyle/>
          <a:p>
            <a:r>
              <a:rPr lang="en-US" dirty="0"/>
              <a:t>The cache checks for the contents of the requested memory location in any cache lines that might contain that address</a:t>
            </a:r>
          </a:p>
          <a:p>
            <a:pPr lvl="1"/>
            <a:r>
              <a:rPr lang="en-US" dirty="0"/>
              <a:t>If the processor finds that the memory location is in the cache, a </a:t>
            </a:r>
            <a:r>
              <a:rPr lang="en-US" dirty="0">
                <a:solidFill>
                  <a:srgbClr val="FFFF00"/>
                </a:solidFill>
              </a:rPr>
              <a:t>cache hit </a:t>
            </a:r>
            <a:r>
              <a:rPr lang="en-US" dirty="0"/>
              <a:t>has occurred</a:t>
            </a:r>
          </a:p>
          <a:p>
            <a:pPr lvl="1"/>
            <a:r>
              <a:rPr lang="en-US" dirty="0"/>
              <a:t>If the processor does not find the memory location in the cache, a </a:t>
            </a:r>
            <a:r>
              <a:rPr lang="en-US" dirty="0">
                <a:solidFill>
                  <a:srgbClr val="FFFF00"/>
                </a:solidFill>
              </a:rPr>
              <a:t>cache miss </a:t>
            </a:r>
            <a:r>
              <a:rPr lang="en-US" dirty="0"/>
              <a:t>has occurred</a:t>
            </a:r>
            <a:endParaRPr lang="en-US" dirty="0">
              <a:latin typeface="Arial" charset="0"/>
            </a:endParaRPr>
          </a:p>
        </p:txBody>
      </p:sp>
    </p:spTree>
    <p:extLst>
      <p:ext uri="{BB962C8B-B14F-4D97-AF65-F5344CB8AC3E}">
        <p14:creationId xmlns:p14="http://schemas.microsoft.com/office/powerpoint/2010/main" val="18852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7" dur="500"/>
                                        <p:tgtEl>
                                          <p:spTgt spid="31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12" dur="500"/>
                                        <p:tgtEl>
                                          <p:spTgt spid="31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7" dur="500"/>
                                        <p:tgtEl>
                                          <p:spTgt spid="315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sz="4800" dirty="0">
                <a:latin typeface="Arial" charset="0"/>
              </a:rPr>
              <a:t>Cache Hits and Misses (2)</a:t>
            </a:r>
            <a:endParaRPr lang="en-US" sz="5400" dirty="0">
              <a:latin typeface="Arial" charset="0"/>
            </a:endParaRPr>
          </a:p>
        </p:txBody>
      </p:sp>
      <p:sp>
        <p:nvSpPr>
          <p:cNvPr id="315395" name="Rectangle 3"/>
          <p:cNvSpPr>
            <a:spLocks noGrp="1" noChangeArrowheads="1"/>
          </p:cNvSpPr>
          <p:nvPr>
            <p:ph idx="1"/>
          </p:nvPr>
        </p:nvSpPr>
        <p:spPr/>
        <p:txBody>
          <a:bodyPr/>
          <a:lstStyle/>
          <a:p>
            <a:r>
              <a:rPr lang="en-US" dirty="0"/>
              <a:t>When a cache hit occurs</a:t>
            </a:r>
          </a:p>
          <a:p>
            <a:pPr lvl="1"/>
            <a:r>
              <a:rPr lang="en-US" dirty="0"/>
              <a:t>The processor immediately reads or writes the data in the cache line</a:t>
            </a:r>
          </a:p>
          <a:p>
            <a:r>
              <a:rPr lang="en-US" dirty="0"/>
              <a:t>When a cache miss occurs</a:t>
            </a:r>
          </a:p>
          <a:p>
            <a:pPr lvl="1"/>
            <a:r>
              <a:rPr lang="en-US" dirty="0"/>
              <a:t>The cache allocates a new entry, and copies in data from main memory; then, the request is fulfilled from the contents of the cache </a:t>
            </a:r>
          </a:p>
          <a:p>
            <a:pPr lvl="1"/>
            <a:endParaRPr lang="en-US" dirty="0">
              <a:latin typeface="Arial" charset="0"/>
            </a:endParaRPr>
          </a:p>
        </p:txBody>
      </p:sp>
    </p:spTree>
    <p:extLst>
      <p:ext uri="{BB962C8B-B14F-4D97-AF65-F5344CB8AC3E}">
        <p14:creationId xmlns:p14="http://schemas.microsoft.com/office/powerpoint/2010/main" val="18852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7" dur="500"/>
                                        <p:tgtEl>
                                          <p:spTgt spid="31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12" dur="500"/>
                                        <p:tgtEl>
                                          <p:spTgt spid="31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7" dur="500"/>
                                        <p:tgtEl>
                                          <p:spTgt spid="315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22" dur="500"/>
                                        <p:tgtEl>
                                          <p:spTgt spid="315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a:t>Cache Performance</a:t>
            </a:r>
          </a:p>
        </p:txBody>
      </p:sp>
      <p:sp>
        <p:nvSpPr>
          <p:cNvPr id="337923" name="Rectangle 3"/>
          <p:cNvSpPr>
            <a:spLocks noGrp="1" noChangeArrowheads="1"/>
          </p:cNvSpPr>
          <p:nvPr>
            <p:ph type="body" idx="1"/>
          </p:nvPr>
        </p:nvSpPr>
        <p:spPr>
          <a:xfrm>
            <a:off x="465908" y="1298258"/>
            <a:ext cx="8229600" cy="4525962"/>
          </a:xfrm>
        </p:spPr>
        <p:txBody>
          <a:bodyPr/>
          <a:lstStyle/>
          <a:p>
            <a:pPr marL="109537" indent="0"/>
            <a:r>
              <a:rPr lang="en-US" sz="2800" dirty="0"/>
              <a:t>The proportion of accesses that result in a cache hit is known as the </a:t>
            </a:r>
            <a:r>
              <a:rPr lang="en-US" sz="2800" dirty="0">
                <a:solidFill>
                  <a:srgbClr val="FFFF00"/>
                </a:solidFill>
              </a:rPr>
              <a:t>hit rate</a:t>
            </a:r>
          </a:p>
          <a:p>
            <a:pPr lvl="1"/>
            <a:r>
              <a:rPr lang="en-US" sz="2400" dirty="0"/>
              <a:t>Is a measure of the effectiveness of the cache </a:t>
            </a:r>
          </a:p>
          <a:p>
            <a:r>
              <a:rPr lang="en-US" sz="2800" dirty="0"/>
              <a:t>Read misses </a:t>
            </a:r>
          </a:p>
          <a:p>
            <a:pPr lvl="1"/>
            <a:r>
              <a:rPr lang="en-US" sz="2400" dirty="0"/>
              <a:t>Delays execution because they require data to be transferred from memory</a:t>
            </a:r>
          </a:p>
          <a:p>
            <a:pPr lvl="2"/>
            <a:r>
              <a:rPr lang="en-US" sz="2000" dirty="0"/>
              <a:t>Much more slowly than the cache itself</a:t>
            </a:r>
          </a:p>
          <a:p>
            <a:r>
              <a:rPr lang="en-US" sz="2800" dirty="0"/>
              <a:t>Write misses</a:t>
            </a:r>
          </a:p>
          <a:p>
            <a:pPr lvl="1"/>
            <a:r>
              <a:rPr lang="en-US" sz="2400" dirty="0"/>
              <a:t>May occur without such penalty, since the processor can continue execution while data is copied to main memory in the background </a:t>
            </a:r>
          </a:p>
        </p:txBody>
      </p:sp>
    </p:spTree>
    <p:extLst>
      <p:ext uri="{BB962C8B-B14F-4D97-AF65-F5344CB8AC3E}">
        <p14:creationId xmlns:p14="http://schemas.microsoft.com/office/powerpoint/2010/main" val="2346454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dirty="0">
                <a:latin typeface="Arial" charset="0"/>
              </a:rPr>
              <a:t>Page </a:t>
            </a:r>
            <a:r>
              <a:rPr lang="en-US" b="0" dirty="0">
                <a:latin typeface="Arial" charset="0"/>
              </a:rPr>
              <a:t>Replacement Algorithms</a:t>
            </a:r>
          </a:p>
        </p:txBody>
      </p:sp>
      <p:sp>
        <p:nvSpPr>
          <p:cNvPr id="353283" name="Rectangle 3"/>
          <p:cNvSpPr>
            <a:spLocks noGrp="1" noChangeArrowheads="1"/>
          </p:cNvSpPr>
          <p:nvPr>
            <p:ph type="body" idx="1"/>
          </p:nvPr>
        </p:nvSpPr>
        <p:spPr>
          <a:xfrm>
            <a:off x="703218" y="1227908"/>
            <a:ext cx="7918268" cy="5016137"/>
          </a:xfrm>
        </p:spPr>
        <p:txBody>
          <a:bodyPr/>
          <a:lstStyle/>
          <a:p>
            <a:r>
              <a:rPr lang="en-US" sz="2800" dirty="0">
                <a:latin typeface="Arial" pitchFamily="34" charset="0"/>
                <a:cs typeface="Arial" pitchFamily="34" charset="0"/>
              </a:rPr>
              <a:t>Dependent on the type of cache being used</a:t>
            </a:r>
          </a:p>
          <a:p>
            <a:r>
              <a:rPr lang="en-US" sz="2800" dirty="0">
                <a:latin typeface="Arial" pitchFamily="34" charset="0"/>
                <a:cs typeface="Arial" pitchFamily="34" charset="0"/>
              </a:rPr>
              <a:t>In order to make room for the new entry on a cache miss, the cache may have to evict one of the existing entries</a:t>
            </a:r>
          </a:p>
          <a:p>
            <a:r>
              <a:rPr lang="en-US" sz="2800" dirty="0">
                <a:latin typeface="Arial" pitchFamily="34" charset="0"/>
                <a:cs typeface="Arial" pitchFamily="34" charset="0"/>
              </a:rPr>
              <a:t>Replacement policy</a:t>
            </a:r>
          </a:p>
          <a:p>
            <a:pPr lvl="1"/>
            <a:r>
              <a:rPr lang="en-US" sz="2400" dirty="0">
                <a:latin typeface="Arial" pitchFamily="34" charset="0"/>
                <a:cs typeface="Arial" pitchFamily="34" charset="0"/>
              </a:rPr>
              <a:t>The fundamental problem with any replacement policy is that it must predict which existing cache entry is least likely to be used in the future </a:t>
            </a:r>
          </a:p>
          <a:p>
            <a:endParaRPr lang="en-US" sz="28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668" y="5029200"/>
            <a:ext cx="2657475" cy="1714500"/>
          </a:xfrm>
          <a:prstGeom prst="rect">
            <a:avLst/>
          </a:prstGeom>
        </p:spPr>
      </p:pic>
    </p:spTree>
    <p:extLst>
      <p:ext uri="{BB962C8B-B14F-4D97-AF65-F5344CB8AC3E}">
        <p14:creationId xmlns:p14="http://schemas.microsoft.com/office/powerpoint/2010/main" val="2920293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dirty="0">
                <a:latin typeface="Arial" charset="0"/>
              </a:rPr>
              <a:t>Page </a:t>
            </a:r>
            <a:r>
              <a:rPr lang="en-US" b="0" dirty="0">
                <a:latin typeface="Arial" charset="0"/>
              </a:rPr>
              <a:t>Replacement </a:t>
            </a:r>
            <a:r>
              <a:rPr lang="en-US" dirty="0">
                <a:latin typeface="Arial" pitchFamily="34" charset="0"/>
                <a:cs typeface="Arial" pitchFamily="34" charset="0"/>
              </a:rPr>
              <a:t>Policies</a:t>
            </a:r>
          </a:p>
        </p:txBody>
      </p:sp>
      <p:sp>
        <p:nvSpPr>
          <p:cNvPr id="353283" name="Rectangle 3"/>
          <p:cNvSpPr>
            <a:spLocks noGrp="1" noChangeArrowheads="1"/>
          </p:cNvSpPr>
          <p:nvPr>
            <p:ph type="body" idx="1"/>
          </p:nvPr>
        </p:nvSpPr>
        <p:spPr>
          <a:xfrm>
            <a:off x="703218" y="1227908"/>
            <a:ext cx="7918268" cy="5016137"/>
          </a:xfrm>
        </p:spPr>
        <p:txBody>
          <a:bodyPr/>
          <a:lstStyle/>
          <a:p>
            <a:r>
              <a:rPr lang="en-US" sz="2800" dirty="0">
                <a:latin typeface="Arial" pitchFamily="34" charset="0"/>
                <a:cs typeface="Arial" pitchFamily="34" charset="0"/>
              </a:rPr>
              <a:t> First in, first out (FIFO)</a:t>
            </a:r>
          </a:p>
          <a:p>
            <a:pPr lvl="1"/>
            <a:r>
              <a:rPr lang="en-US" sz="2400" dirty="0">
                <a:latin typeface="Arial" pitchFamily="34" charset="0"/>
                <a:cs typeface="Arial" pitchFamily="34" charset="0"/>
              </a:rPr>
              <a:t>Evict the page that has been in cache the longest</a:t>
            </a:r>
          </a:p>
          <a:p>
            <a:pPr lvl="1"/>
            <a:r>
              <a:rPr lang="en-US" sz="2400" dirty="0">
                <a:latin typeface="Arial" pitchFamily="34" charset="0"/>
                <a:cs typeface="Arial" pitchFamily="34" charset="0"/>
              </a:rPr>
              <a:t>Page that was transferred to the cache furthest in the past</a:t>
            </a:r>
          </a:p>
          <a:p>
            <a:r>
              <a:rPr lang="en-US" sz="2800" dirty="0">
                <a:latin typeface="Arial" pitchFamily="34" charset="0"/>
                <a:cs typeface="Arial" pitchFamily="34" charset="0"/>
              </a:rPr>
              <a:t>Least-recently used (LRU)</a:t>
            </a:r>
          </a:p>
          <a:p>
            <a:pPr lvl="1"/>
            <a:r>
              <a:rPr lang="en-US" sz="2400" dirty="0">
                <a:latin typeface="Arial" pitchFamily="34" charset="0"/>
                <a:cs typeface="Arial" pitchFamily="34" charset="0"/>
              </a:rPr>
              <a:t>Evict the page whose last </a:t>
            </a:r>
            <a:r>
              <a:rPr lang="en-US" sz="2400" dirty="0">
                <a:solidFill>
                  <a:srgbClr val="FFFF00"/>
                </a:solidFill>
                <a:latin typeface="Arial" pitchFamily="34" charset="0"/>
                <a:cs typeface="Arial" pitchFamily="34" charset="0"/>
              </a:rPr>
              <a:t>request </a:t>
            </a:r>
            <a:r>
              <a:rPr lang="en-US" sz="2400" dirty="0">
                <a:latin typeface="Arial" pitchFamily="34" charset="0"/>
                <a:cs typeface="Arial" pitchFamily="34" charset="0"/>
              </a:rPr>
              <a:t>occurred furthest in the past</a:t>
            </a:r>
          </a:p>
          <a:p>
            <a:pPr lvl="1"/>
            <a:r>
              <a:rPr lang="en-US" sz="2400" dirty="0">
                <a:latin typeface="Arial" pitchFamily="34" charset="0"/>
                <a:cs typeface="Arial" pitchFamily="34" charset="0"/>
              </a:rPr>
              <a:t>Replaces the least recently accessed entry</a:t>
            </a:r>
          </a:p>
          <a:p>
            <a:r>
              <a:rPr lang="en-US" sz="2800" dirty="0">
                <a:latin typeface="Arial" pitchFamily="34" charset="0"/>
                <a:cs typeface="Arial" pitchFamily="34" charset="0"/>
              </a:rPr>
              <a:t>Random</a:t>
            </a:r>
          </a:p>
          <a:p>
            <a:pPr lvl="1"/>
            <a:r>
              <a:rPr lang="en-US" sz="2400" dirty="0">
                <a:latin typeface="Arial" pitchFamily="34" charset="0"/>
                <a:cs typeface="Arial" pitchFamily="34" charset="0"/>
              </a:rPr>
              <a:t>Choose a page at random to evict from cache </a:t>
            </a:r>
          </a:p>
          <a:p>
            <a:pPr lvl="1"/>
            <a:endParaRPr lang="en-US" sz="3200" dirty="0">
              <a:latin typeface="Arial" pitchFamily="34" charset="0"/>
              <a:cs typeface="Arial" pitchFamily="34" charset="0"/>
            </a:endParaRPr>
          </a:p>
          <a:p>
            <a:r>
              <a:rPr lang="en-US" sz="2800" dirty="0"/>
              <a:t>.</a:t>
            </a:r>
          </a:p>
        </p:txBody>
      </p:sp>
      <p:sp>
        <p:nvSpPr>
          <p:cNvPr id="2" name="TextBox 1"/>
          <p:cNvSpPr txBox="1"/>
          <p:nvPr/>
        </p:nvSpPr>
        <p:spPr>
          <a:xfrm>
            <a:off x="6553200" y="6019800"/>
            <a:ext cx="2133600" cy="369332"/>
          </a:xfrm>
          <a:prstGeom prst="rect">
            <a:avLst/>
          </a:prstGeom>
          <a:solidFill>
            <a:srgbClr val="FFFF00"/>
          </a:solidFill>
        </p:spPr>
        <p:txBody>
          <a:bodyPr wrap="square" rtlCol="0">
            <a:spAutoFit/>
          </a:bodyPr>
          <a:lstStyle/>
          <a:p>
            <a:r>
              <a:rPr lang="en-US" dirty="0">
                <a:solidFill>
                  <a:schemeClr val="bg2"/>
                </a:solidFill>
              </a:rPr>
              <a:t>See next page</a:t>
            </a:r>
          </a:p>
        </p:txBody>
      </p:sp>
    </p:spTree>
    <p:extLst>
      <p:ext uri="{BB962C8B-B14F-4D97-AF65-F5344CB8AC3E}">
        <p14:creationId xmlns:p14="http://schemas.microsoft.com/office/powerpoint/2010/main" val="19562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dirty="0">
                <a:latin typeface="Arial" charset="0"/>
              </a:rPr>
              <a:t>Page </a:t>
            </a:r>
            <a:r>
              <a:rPr lang="en-US" b="0" dirty="0">
                <a:latin typeface="Arial" charset="0"/>
              </a:rPr>
              <a:t>Replacement </a:t>
            </a:r>
            <a:r>
              <a:rPr lang="en-US" dirty="0">
                <a:latin typeface="Arial" pitchFamily="34" charset="0"/>
                <a:cs typeface="Arial" pitchFamily="34" charset="0"/>
              </a:rPr>
              <a:t>Policies</a:t>
            </a:r>
          </a:p>
        </p:txBody>
      </p:sp>
      <p:pic>
        <p:nvPicPr>
          <p:cNvPr id="3" name="Picture 2"/>
          <p:cNvPicPr>
            <a:picLocks noChangeAspect="1"/>
          </p:cNvPicPr>
          <p:nvPr/>
        </p:nvPicPr>
        <p:blipFill>
          <a:blip r:embed="rId2"/>
          <a:stretch>
            <a:fillRect/>
          </a:stretch>
        </p:blipFill>
        <p:spPr>
          <a:xfrm>
            <a:off x="762001" y="1161627"/>
            <a:ext cx="7162800" cy="4934373"/>
          </a:xfrm>
          <a:prstGeom prst="rect">
            <a:avLst/>
          </a:prstGeom>
        </p:spPr>
      </p:pic>
    </p:spTree>
    <p:extLst>
      <p:ext uri="{BB962C8B-B14F-4D97-AF65-F5344CB8AC3E}">
        <p14:creationId xmlns:p14="http://schemas.microsoft.com/office/powerpoint/2010/main" val="97624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57200" y="228600"/>
            <a:ext cx="8534400" cy="1143000"/>
          </a:xfrm>
        </p:spPr>
        <p:txBody>
          <a:bodyPr/>
          <a:lstStyle/>
          <a:p>
            <a:r>
              <a:rPr lang="en-US" dirty="0">
                <a:latin typeface="Arial" charset="0"/>
              </a:rPr>
              <a:t>Page </a:t>
            </a:r>
            <a:r>
              <a:rPr lang="en-US" b="0" dirty="0">
                <a:latin typeface="Arial" charset="0"/>
              </a:rPr>
              <a:t>Replacement </a:t>
            </a:r>
            <a:r>
              <a:rPr lang="en-US" dirty="0">
                <a:latin typeface="Arial" pitchFamily="34" charset="0"/>
                <a:cs typeface="Arial" pitchFamily="34" charset="0"/>
              </a:rPr>
              <a:t>Performance</a:t>
            </a:r>
          </a:p>
        </p:txBody>
      </p:sp>
      <p:sp>
        <p:nvSpPr>
          <p:cNvPr id="353283" name="Rectangle 3"/>
          <p:cNvSpPr>
            <a:spLocks noGrp="1" noChangeArrowheads="1"/>
          </p:cNvSpPr>
          <p:nvPr>
            <p:ph type="body" idx="1"/>
          </p:nvPr>
        </p:nvSpPr>
        <p:spPr>
          <a:xfrm>
            <a:off x="703218" y="1227908"/>
            <a:ext cx="7918268" cy="5016137"/>
          </a:xfrm>
        </p:spPr>
        <p:txBody>
          <a:bodyPr/>
          <a:lstStyle/>
          <a:p>
            <a:r>
              <a:rPr lang="en-US" sz="2800" dirty="0">
                <a:latin typeface="Arial" pitchFamily="34" charset="0"/>
                <a:cs typeface="Arial" pitchFamily="34" charset="0"/>
              </a:rPr>
              <a:t>First in, first out (FIFO)</a:t>
            </a:r>
            <a:endParaRPr lang="en-US" sz="2400" dirty="0">
              <a:latin typeface="Arial" pitchFamily="34" charset="0"/>
              <a:cs typeface="Arial" pitchFamily="34" charset="0"/>
            </a:endParaRPr>
          </a:p>
          <a:p>
            <a:pPr lvl="1"/>
            <a:r>
              <a:rPr lang="en-US" sz="2200" dirty="0">
                <a:latin typeface="Arial" pitchFamily="34" charset="0"/>
                <a:cs typeface="Arial" pitchFamily="34" charset="0"/>
              </a:rPr>
              <a:t>Easy to implement </a:t>
            </a:r>
          </a:p>
          <a:p>
            <a:pPr lvl="1"/>
            <a:r>
              <a:rPr lang="en-US" sz="2200" dirty="0">
                <a:latin typeface="Arial" pitchFamily="34" charset="0"/>
                <a:cs typeface="Arial" pitchFamily="34" charset="0"/>
              </a:rPr>
              <a:t>Requires a queue to store references to pages in cache</a:t>
            </a:r>
          </a:p>
          <a:p>
            <a:pPr lvl="1"/>
            <a:r>
              <a:rPr lang="en-US" sz="2200" dirty="0">
                <a:latin typeface="Arial" pitchFamily="34" charset="0"/>
                <a:cs typeface="Arial" pitchFamily="34" charset="0"/>
              </a:rPr>
              <a:t>Runs in O(1) time</a:t>
            </a:r>
          </a:p>
          <a:p>
            <a:pPr lvl="1"/>
            <a:r>
              <a:rPr lang="en-US" sz="2200" dirty="0">
                <a:latin typeface="Arial" pitchFamily="34" charset="0"/>
                <a:cs typeface="Arial" pitchFamily="34" charset="0"/>
              </a:rPr>
              <a:t>Takes advantage of the temporal locality</a:t>
            </a:r>
          </a:p>
          <a:p>
            <a:r>
              <a:rPr lang="en-US" sz="2800" dirty="0">
                <a:latin typeface="Arial" pitchFamily="34" charset="0"/>
                <a:cs typeface="Arial" pitchFamily="34" charset="0"/>
              </a:rPr>
              <a:t>Least-recently used (LRU)</a:t>
            </a:r>
          </a:p>
          <a:p>
            <a:pPr lvl="1"/>
            <a:r>
              <a:rPr lang="en-US" sz="2200" dirty="0">
                <a:latin typeface="Arial" pitchFamily="34" charset="0"/>
                <a:cs typeface="Arial" pitchFamily="34" charset="0"/>
              </a:rPr>
              <a:t>Takes advantage of the temporal and spatial locality</a:t>
            </a:r>
          </a:p>
          <a:p>
            <a:pPr lvl="1"/>
            <a:r>
              <a:rPr lang="en-US" sz="2200" dirty="0">
                <a:latin typeface="Arial" pitchFamily="34" charset="0"/>
                <a:cs typeface="Arial" pitchFamily="34" charset="0"/>
              </a:rPr>
              <a:t>Costly to implement </a:t>
            </a:r>
          </a:p>
          <a:p>
            <a:r>
              <a:rPr lang="en-US" sz="2800" dirty="0">
                <a:latin typeface="Arial" pitchFamily="34" charset="0"/>
                <a:cs typeface="Arial" pitchFamily="34" charset="0"/>
              </a:rPr>
              <a:t>Random</a:t>
            </a:r>
          </a:p>
          <a:p>
            <a:pPr lvl="1"/>
            <a:r>
              <a:rPr lang="en-US" sz="2200" dirty="0">
                <a:latin typeface="Arial" pitchFamily="34" charset="0"/>
                <a:cs typeface="Arial" pitchFamily="34" charset="0"/>
              </a:rPr>
              <a:t>Easiest to implement  </a:t>
            </a:r>
          </a:p>
          <a:p>
            <a:pPr lvl="1"/>
            <a:r>
              <a:rPr lang="en-US" sz="2200" dirty="0">
                <a:latin typeface="Arial" pitchFamily="34" charset="0"/>
                <a:cs typeface="Arial" pitchFamily="34" charset="0"/>
              </a:rPr>
              <a:t>Runs in O(1) time</a:t>
            </a:r>
          </a:p>
        </p:txBody>
      </p:sp>
    </p:spTree>
    <p:extLst>
      <p:ext uri="{BB962C8B-B14F-4D97-AF65-F5344CB8AC3E}">
        <p14:creationId xmlns:p14="http://schemas.microsoft.com/office/powerpoint/2010/main" val="631682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57200" y="228600"/>
            <a:ext cx="8534400" cy="1143000"/>
          </a:xfrm>
        </p:spPr>
        <p:txBody>
          <a:bodyPr/>
          <a:lstStyle/>
          <a:p>
            <a:r>
              <a:rPr lang="en-US" dirty="0">
                <a:latin typeface="Arial" charset="0"/>
              </a:rPr>
              <a:t>Page </a:t>
            </a:r>
            <a:r>
              <a:rPr lang="en-US" b="0" dirty="0">
                <a:latin typeface="Arial" charset="0"/>
              </a:rPr>
              <a:t>Replacement </a:t>
            </a:r>
            <a:r>
              <a:rPr lang="en-US" dirty="0">
                <a:latin typeface="Arial" pitchFamily="34" charset="0"/>
                <a:cs typeface="Arial" pitchFamily="34" charset="0"/>
              </a:rPr>
              <a:t>Comparison</a:t>
            </a:r>
          </a:p>
        </p:txBody>
      </p:sp>
      <p:sp>
        <p:nvSpPr>
          <p:cNvPr id="353283" name="Rectangle 3"/>
          <p:cNvSpPr>
            <a:spLocks noGrp="1" noChangeArrowheads="1"/>
          </p:cNvSpPr>
          <p:nvPr>
            <p:ph type="body" idx="1"/>
          </p:nvPr>
        </p:nvSpPr>
        <p:spPr>
          <a:xfrm>
            <a:off x="703218" y="1227908"/>
            <a:ext cx="7918268" cy="5016137"/>
          </a:xfrm>
        </p:spPr>
        <p:txBody>
          <a:bodyPr/>
          <a:lstStyle/>
          <a:p>
            <a:r>
              <a:rPr lang="en-US" dirty="0">
                <a:latin typeface="Arial" pitchFamily="34" charset="0"/>
                <a:cs typeface="Arial" pitchFamily="34" charset="0"/>
              </a:rPr>
              <a:t>Based on experimental comparisons, the LRU has been shown to be superior to FIFO which is better than random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951542"/>
            <a:ext cx="6324600" cy="2904348"/>
          </a:xfrm>
          <a:prstGeom prst="rect">
            <a:avLst/>
          </a:prstGeom>
        </p:spPr>
      </p:pic>
    </p:spTree>
    <p:extLst>
      <p:ext uri="{BB962C8B-B14F-4D97-AF65-F5344CB8AC3E}">
        <p14:creationId xmlns:p14="http://schemas.microsoft.com/office/powerpoint/2010/main" val="241629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(a-b) Trees (1)</a:t>
            </a:r>
          </a:p>
        </p:txBody>
      </p:sp>
      <p:sp>
        <p:nvSpPr>
          <p:cNvPr id="380931" name="Rectangle 3"/>
          <p:cNvSpPr>
            <a:spLocks noGrp="1" noChangeArrowheads="1"/>
          </p:cNvSpPr>
          <p:nvPr>
            <p:ph type="body" idx="1"/>
          </p:nvPr>
        </p:nvSpPr>
        <p:spPr>
          <a:xfrm>
            <a:off x="508649" y="1143000"/>
            <a:ext cx="8229600" cy="4525962"/>
          </a:xfrm>
        </p:spPr>
        <p:txBody>
          <a:bodyPr/>
          <a:lstStyle/>
          <a:p>
            <a:pPr>
              <a:lnSpc>
                <a:spcPct val="90000"/>
              </a:lnSpc>
            </a:pPr>
            <a:r>
              <a:rPr lang="en-US" sz="2800" dirty="0"/>
              <a:t>A generalized (2,4) tree is known as an </a:t>
            </a:r>
            <a:r>
              <a:rPr lang="en-US" sz="2800" dirty="0">
                <a:solidFill>
                  <a:srgbClr val="FFFF00"/>
                </a:solidFill>
              </a:rPr>
              <a:t>(a-b) </a:t>
            </a:r>
            <a:r>
              <a:rPr lang="en-US" sz="2800" dirty="0"/>
              <a:t>tree</a:t>
            </a:r>
          </a:p>
          <a:p>
            <a:pPr lvl="1">
              <a:lnSpc>
                <a:spcPct val="90000"/>
              </a:lnSpc>
            </a:pPr>
            <a:r>
              <a:rPr lang="en-US" dirty="0"/>
              <a:t>Each node has between </a:t>
            </a:r>
            <a:r>
              <a:rPr lang="en-US" dirty="0">
                <a:solidFill>
                  <a:srgbClr val="FFFF00"/>
                </a:solidFill>
              </a:rPr>
              <a:t>a</a:t>
            </a:r>
            <a:r>
              <a:rPr lang="en-US" dirty="0"/>
              <a:t> and </a:t>
            </a:r>
            <a:r>
              <a:rPr lang="en-US" dirty="0">
                <a:solidFill>
                  <a:srgbClr val="FFFF00"/>
                </a:solidFill>
              </a:rPr>
              <a:t>b </a:t>
            </a:r>
            <a:r>
              <a:rPr lang="en-US" dirty="0"/>
              <a:t>children and stores between a - 1 to b - 1 keys (entries)</a:t>
            </a:r>
          </a:p>
          <a:p>
            <a:pPr lvl="2">
              <a:lnSpc>
                <a:spcPct val="90000"/>
              </a:lnSpc>
            </a:pPr>
            <a:r>
              <a:rPr lang="en-US" sz="2800" dirty="0"/>
              <a:t>Provides a flexible search structure where the size of the nodes and running time depend on the parameters </a:t>
            </a:r>
            <a:r>
              <a:rPr lang="en-US" sz="2800" dirty="0">
                <a:solidFill>
                  <a:srgbClr val="FFFF00"/>
                </a:solidFill>
              </a:rPr>
              <a:t>a</a:t>
            </a:r>
            <a:r>
              <a:rPr lang="en-US" sz="2800" dirty="0"/>
              <a:t> and </a:t>
            </a:r>
            <a:r>
              <a:rPr lang="en-US" sz="2800" dirty="0">
                <a:solidFill>
                  <a:srgbClr val="FFFF00"/>
                </a:solidFill>
              </a:rPr>
              <a:t>b</a:t>
            </a:r>
          </a:p>
          <a:p>
            <a:pPr>
              <a:lnSpc>
                <a:spcPct val="90000"/>
              </a:lnSpc>
            </a:pPr>
            <a:endParaRPr lang="en-US" sz="36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91000"/>
            <a:ext cx="5579110" cy="1752600"/>
          </a:xfrm>
          <a:prstGeom prst="rect">
            <a:avLst/>
          </a:prstGeom>
        </p:spPr>
      </p:pic>
    </p:spTree>
    <p:extLst>
      <p:ext uri="{BB962C8B-B14F-4D97-AF65-F5344CB8AC3E}">
        <p14:creationId xmlns:p14="http://schemas.microsoft.com/office/powerpoint/2010/main" val="3992236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dirty="0"/>
              <a:t>Write Policies</a:t>
            </a:r>
          </a:p>
        </p:txBody>
      </p:sp>
      <p:sp>
        <p:nvSpPr>
          <p:cNvPr id="353283" name="Rectangle 3"/>
          <p:cNvSpPr>
            <a:spLocks noGrp="1" noChangeArrowheads="1"/>
          </p:cNvSpPr>
          <p:nvPr>
            <p:ph type="body" idx="1"/>
          </p:nvPr>
        </p:nvSpPr>
        <p:spPr>
          <a:xfrm>
            <a:off x="488324" y="1143000"/>
            <a:ext cx="7983538" cy="4114800"/>
          </a:xfrm>
        </p:spPr>
        <p:txBody>
          <a:bodyPr/>
          <a:lstStyle/>
          <a:p>
            <a:r>
              <a:rPr lang="en-US" dirty="0">
                <a:latin typeface="Arial" pitchFamily="34" charset="0"/>
                <a:cs typeface="Arial" pitchFamily="34" charset="0"/>
              </a:rPr>
              <a:t>If data is written to the cache, at some point it must also be written to main memory </a:t>
            </a:r>
          </a:p>
        </p:txBody>
      </p:sp>
      <p:pic>
        <p:nvPicPr>
          <p:cNvPr id="2082817" name="Picture 1" descr="C:\Users\Jerry\Desktop\images.jpg"/>
          <p:cNvPicPr>
            <a:picLocks noChangeAspect="1" noChangeArrowheads="1"/>
          </p:cNvPicPr>
          <p:nvPr/>
        </p:nvPicPr>
        <p:blipFill>
          <a:blip r:embed="rId2" cstate="print"/>
          <a:srcRect/>
          <a:stretch>
            <a:fillRect/>
          </a:stretch>
        </p:blipFill>
        <p:spPr bwMode="auto">
          <a:xfrm>
            <a:off x="2819400" y="2665769"/>
            <a:ext cx="3886200" cy="2750905"/>
          </a:xfrm>
          <a:prstGeom prst="rect">
            <a:avLst/>
          </a:prstGeom>
          <a:noFill/>
        </p:spPr>
      </p:pic>
    </p:spTree>
    <p:extLst>
      <p:ext uri="{BB962C8B-B14F-4D97-AF65-F5344CB8AC3E}">
        <p14:creationId xmlns:p14="http://schemas.microsoft.com/office/powerpoint/2010/main" val="2309979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ctrTitle" sz="quarter"/>
          </p:nvPr>
        </p:nvSpPr>
        <p:spPr/>
        <p:txBody>
          <a:bodyPr>
            <a:normAutofit/>
          </a:bodyPr>
          <a:lstStyle/>
          <a:p>
            <a:r>
              <a:rPr lang="en-US" dirty="0">
                <a:solidFill>
                  <a:schemeClr val="tx1"/>
                </a:solidFill>
                <a:latin typeface="Arial" charset="0"/>
              </a:rPr>
              <a:t>Additional Definitions</a:t>
            </a:r>
          </a:p>
        </p:txBody>
      </p:sp>
    </p:spTree>
    <p:extLst>
      <p:ext uri="{BB962C8B-B14F-4D97-AF65-F5344CB8AC3E}">
        <p14:creationId xmlns:p14="http://schemas.microsoft.com/office/powerpoint/2010/main" val="3641299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4400" dirty="0">
                <a:latin typeface="Arial" pitchFamily="34" charset="0"/>
                <a:cs typeface="Arial" pitchFamily="34" charset="0"/>
              </a:rPr>
              <a:t>Write-Through  </a:t>
            </a:r>
          </a:p>
        </p:txBody>
      </p:sp>
      <p:sp>
        <p:nvSpPr>
          <p:cNvPr id="353283" name="Rectangle 3"/>
          <p:cNvSpPr>
            <a:spLocks noGrp="1" noChangeArrowheads="1"/>
          </p:cNvSpPr>
          <p:nvPr>
            <p:ph type="body" idx="1"/>
          </p:nvPr>
        </p:nvSpPr>
        <p:spPr>
          <a:xfrm>
            <a:off x="588040" y="1130288"/>
            <a:ext cx="7983538" cy="4114800"/>
          </a:xfrm>
        </p:spPr>
        <p:txBody>
          <a:bodyPr/>
          <a:lstStyle/>
          <a:p>
            <a:r>
              <a:rPr lang="en-US" dirty="0">
                <a:latin typeface="Arial" pitchFamily="34" charset="0"/>
                <a:cs typeface="Arial" pitchFamily="34" charset="0"/>
              </a:rPr>
              <a:t>Updates cache and main memory simultaneously on every write</a:t>
            </a:r>
          </a:p>
          <a:p>
            <a:pPr lvl="1"/>
            <a:r>
              <a:rPr lang="en-US" dirty="0">
                <a:latin typeface="Arial" pitchFamily="34" charset="0"/>
                <a:cs typeface="Arial" pitchFamily="34" charset="0"/>
              </a:rPr>
              <a:t>Keeps cache main memory consistent with main memory</a:t>
            </a:r>
            <a:endParaRPr lang="en-US" sz="3200" dirty="0">
              <a:latin typeface="Arial" pitchFamily="34" charset="0"/>
              <a:cs typeface="Arial" pitchFamily="34" charset="0"/>
            </a:endParaRPr>
          </a:p>
          <a:p>
            <a:pPr lvl="1"/>
            <a:r>
              <a:rPr lang="en-US" dirty="0">
                <a:latin typeface="Arial" pitchFamily="34" charset="0"/>
                <a:cs typeface="Arial" pitchFamily="34" charset="0"/>
              </a:rPr>
              <a:t>All writes require main memory access</a:t>
            </a:r>
          </a:p>
          <a:p>
            <a:pPr lvl="2"/>
            <a:r>
              <a:rPr lang="en-US" dirty="0">
                <a:latin typeface="Arial" pitchFamily="34" charset="0"/>
                <a:cs typeface="Arial" pitchFamily="34" charset="0"/>
              </a:rPr>
              <a:t>Slows down the system - If the there is another read request for main memory due to miss in cache, the read request has to wait until the earlier write was serviced</a:t>
            </a:r>
          </a:p>
        </p:txBody>
      </p:sp>
    </p:spTree>
    <p:extLst>
      <p:ext uri="{BB962C8B-B14F-4D97-AF65-F5344CB8AC3E}">
        <p14:creationId xmlns:p14="http://schemas.microsoft.com/office/powerpoint/2010/main" val="1800584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4400" dirty="0">
                <a:latin typeface="Arial" pitchFamily="34" charset="0"/>
                <a:cs typeface="Arial" pitchFamily="34" charset="0"/>
              </a:rPr>
              <a:t>Write Back or Copy Back</a:t>
            </a:r>
          </a:p>
        </p:txBody>
      </p:sp>
      <p:sp>
        <p:nvSpPr>
          <p:cNvPr id="353283" name="Rectangle 3"/>
          <p:cNvSpPr>
            <a:spLocks noGrp="1" noChangeArrowheads="1"/>
          </p:cNvSpPr>
          <p:nvPr>
            <p:ph type="body" idx="1"/>
          </p:nvPr>
        </p:nvSpPr>
        <p:spPr>
          <a:xfrm>
            <a:off x="529047" y="1336765"/>
            <a:ext cx="7983538" cy="4114800"/>
          </a:xfrm>
        </p:spPr>
        <p:txBody>
          <a:bodyPr/>
          <a:lstStyle/>
          <a:p>
            <a:r>
              <a:rPr lang="en-US" sz="2800" dirty="0">
                <a:latin typeface="Arial" pitchFamily="34" charset="0"/>
                <a:cs typeface="Arial" pitchFamily="34" charset="0"/>
              </a:rPr>
              <a:t>Data that is modified is written back to main memory when the cache block is going to be removed from cache</a:t>
            </a:r>
          </a:p>
          <a:p>
            <a:r>
              <a:rPr lang="en-US" sz="2800" dirty="0">
                <a:latin typeface="Arial" pitchFamily="34" charset="0"/>
                <a:cs typeface="Arial" pitchFamily="34" charset="0"/>
              </a:rPr>
              <a:t>Faster than write-through</a:t>
            </a:r>
          </a:p>
          <a:p>
            <a:pPr lvl="1"/>
            <a:r>
              <a:rPr lang="en-US" sz="2400" dirty="0">
                <a:latin typeface="Arial" pitchFamily="34" charset="0"/>
                <a:cs typeface="Arial" pitchFamily="34" charset="0"/>
              </a:rPr>
              <a:t>Time is not spent accessing main memory</a:t>
            </a:r>
          </a:p>
          <a:p>
            <a:r>
              <a:rPr lang="en-US" sz="2800" dirty="0">
                <a:latin typeface="Arial" pitchFamily="34" charset="0"/>
                <a:cs typeface="Arial" pitchFamily="34" charset="0"/>
              </a:rPr>
              <a:t>Writes to multiple words within a block require only one write to the main-memory</a:t>
            </a:r>
          </a:p>
          <a:p>
            <a:pPr lvl="1"/>
            <a:r>
              <a:rPr lang="en-US" sz="2400" dirty="0">
                <a:latin typeface="Arial" pitchFamily="34" charset="0"/>
                <a:cs typeface="Arial" pitchFamily="34" charset="0"/>
              </a:rPr>
              <a:t>Need extra bit (dirty bit) in cache to indicate which block has been modified</a:t>
            </a:r>
          </a:p>
          <a:p>
            <a:pPr lvl="2"/>
            <a:r>
              <a:rPr lang="en-US" sz="2200" dirty="0">
                <a:latin typeface="Arial" pitchFamily="34" charset="0"/>
                <a:cs typeface="Arial" pitchFamily="34" charset="0"/>
              </a:rPr>
              <a:t>Adds to size of the cache</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935304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b="0" dirty="0">
                <a:solidFill>
                  <a:schemeClr val="tx1"/>
                </a:solidFill>
                <a:latin typeface="Arial" charset="0"/>
              </a:rPr>
              <a:t>Associatively (1)</a:t>
            </a:r>
          </a:p>
        </p:txBody>
      </p:sp>
      <p:sp>
        <p:nvSpPr>
          <p:cNvPr id="381955" name="Rectangle 3"/>
          <p:cNvSpPr>
            <a:spLocks noGrp="1" noChangeArrowheads="1"/>
          </p:cNvSpPr>
          <p:nvPr>
            <p:ph type="body" idx="1"/>
          </p:nvPr>
        </p:nvSpPr>
        <p:spPr>
          <a:xfrm>
            <a:off x="533400" y="1143000"/>
            <a:ext cx="8229600" cy="4419600"/>
          </a:xfrm>
        </p:spPr>
        <p:txBody>
          <a:bodyPr/>
          <a:lstStyle/>
          <a:p>
            <a:r>
              <a:rPr lang="en-US" sz="2800" dirty="0">
                <a:latin typeface="Arial" pitchFamily="34" charset="0"/>
                <a:cs typeface="Arial" pitchFamily="34" charset="0"/>
              </a:rPr>
              <a:t>The replacement policy decides where in the cache a copy of a particular entry of main memory will go </a:t>
            </a:r>
          </a:p>
          <a:p>
            <a:pPr lvl="1"/>
            <a:r>
              <a:rPr lang="en-US" dirty="0">
                <a:latin typeface="Arial" pitchFamily="34" charset="0"/>
                <a:cs typeface="Arial" pitchFamily="34" charset="0"/>
              </a:rPr>
              <a:t>If each entry in main memory can go in just one place in the cache, the cache is </a:t>
            </a:r>
            <a:r>
              <a:rPr lang="en-US" dirty="0">
                <a:solidFill>
                  <a:srgbClr val="FFFF00"/>
                </a:solidFill>
                <a:latin typeface="Arial" pitchFamily="34" charset="0"/>
                <a:cs typeface="Arial" pitchFamily="34" charset="0"/>
              </a:rPr>
              <a:t>direct mapped</a:t>
            </a:r>
          </a:p>
          <a:p>
            <a:pPr lvl="2"/>
            <a:r>
              <a:rPr lang="en-US" dirty="0">
                <a:latin typeface="Arial" pitchFamily="34" charset="0"/>
                <a:cs typeface="Arial" pitchFamily="34" charset="0"/>
              </a:rPr>
              <a:t>Best (fastest) hit times</a:t>
            </a:r>
          </a:p>
          <a:p>
            <a:pPr lvl="2"/>
            <a:r>
              <a:rPr lang="en-US" dirty="0">
                <a:latin typeface="Arial" pitchFamily="34" charset="0"/>
                <a:cs typeface="Arial" pitchFamily="34" charset="0"/>
              </a:rPr>
              <a:t>The best tradeoff for "large" caches</a:t>
            </a:r>
            <a:endParaRPr lang="en-US" dirty="0">
              <a:solidFill>
                <a:srgbClr val="FF0000"/>
              </a:solidFill>
              <a:latin typeface="Arial" pitchFamily="34" charset="0"/>
              <a:cs typeface="Arial" pitchFamily="34" charset="0"/>
            </a:endParaRPr>
          </a:p>
        </p:txBody>
      </p:sp>
      <p:pic>
        <p:nvPicPr>
          <p:cNvPr id="2079745" name="Picture 1" descr="C:\Users\Jerry\Desktop\index.jpg"/>
          <p:cNvPicPr>
            <a:picLocks noChangeAspect="1" noChangeArrowheads="1"/>
          </p:cNvPicPr>
          <p:nvPr/>
        </p:nvPicPr>
        <p:blipFill>
          <a:blip r:embed="rId2" cstate="print"/>
          <a:srcRect/>
          <a:stretch>
            <a:fillRect/>
          </a:stretch>
        </p:blipFill>
        <p:spPr bwMode="auto">
          <a:xfrm>
            <a:off x="7075488" y="5105401"/>
            <a:ext cx="1465763" cy="1443038"/>
          </a:xfrm>
          <a:prstGeom prst="rect">
            <a:avLst/>
          </a:prstGeom>
          <a:noFill/>
        </p:spPr>
      </p:pic>
    </p:spTree>
    <p:extLst>
      <p:ext uri="{BB962C8B-B14F-4D97-AF65-F5344CB8AC3E}">
        <p14:creationId xmlns:p14="http://schemas.microsoft.com/office/powerpoint/2010/main" val="29877747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b="0" dirty="0">
                <a:solidFill>
                  <a:schemeClr val="tx1"/>
                </a:solidFill>
                <a:latin typeface="Arial" charset="0"/>
              </a:rPr>
              <a:t>Associatively (2)</a:t>
            </a:r>
          </a:p>
        </p:txBody>
      </p:sp>
      <p:sp>
        <p:nvSpPr>
          <p:cNvPr id="381955" name="Rectangle 3"/>
          <p:cNvSpPr>
            <a:spLocks noGrp="1" noChangeArrowheads="1"/>
          </p:cNvSpPr>
          <p:nvPr>
            <p:ph type="body" idx="1"/>
          </p:nvPr>
        </p:nvSpPr>
        <p:spPr>
          <a:xfrm>
            <a:off x="533400" y="1143000"/>
            <a:ext cx="8229600" cy="4419600"/>
          </a:xfrm>
        </p:spPr>
        <p:txBody>
          <a:bodyPr/>
          <a:lstStyle/>
          <a:p>
            <a:pPr lvl="1"/>
            <a:r>
              <a:rPr lang="en-US" sz="3200" dirty="0">
                <a:latin typeface="Arial" pitchFamily="34" charset="0"/>
                <a:cs typeface="Arial" pitchFamily="34" charset="0"/>
              </a:rPr>
              <a:t>If the replacement policy is free to choose any entry in the cache to hold the copy, the cache is called </a:t>
            </a:r>
            <a:r>
              <a:rPr lang="en-US" sz="3200" dirty="0">
                <a:solidFill>
                  <a:srgbClr val="FFFF00"/>
                </a:solidFill>
                <a:latin typeface="Arial" pitchFamily="34" charset="0"/>
                <a:cs typeface="Arial" pitchFamily="34" charset="0"/>
              </a:rPr>
              <a:t>fully associative </a:t>
            </a:r>
          </a:p>
          <a:p>
            <a:pPr lvl="1"/>
            <a:r>
              <a:rPr lang="en-US" sz="3200" dirty="0">
                <a:latin typeface="Arial" pitchFamily="34" charset="0"/>
                <a:cs typeface="Arial" pitchFamily="34" charset="0"/>
              </a:rPr>
              <a:t>Many caches implement a compromise in which each entry in main memory can go to any one of k places in the cache  (</a:t>
            </a:r>
            <a:r>
              <a:rPr lang="en-US" sz="3200" dirty="0">
                <a:solidFill>
                  <a:srgbClr val="FFFF00"/>
                </a:solidFill>
                <a:latin typeface="Arial" pitchFamily="34" charset="0"/>
                <a:cs typeface="Arial" pitchFamily="34" charset="0"/>
              </a:rPr>
              <a:t>k-way set associative</a:t>
            </a:r>
            <a:r>
              <a:rPr lang="en-US" sz="3200" dirty="0">
                <a:latin typeface="Arial" pitchFamily="34" charset="0"/>
                <a:cs typeface="Arial" pitchFamily="34" charset="0"/>
              </a:rPr>
              <a:t>) </a:t>
            </a:r>
          </a:p>
        </p:txBody>
      </p:sp>
      <p:pic>
        <p:nvPicPr>
          <p:cNvPr id="2150402" name="Picture 2" descr="C:\Users\Jerry\Desktop\index.jpg"/>
          <p:cNvPicPr>
            <a:picLocks noChangeAspect="1" noChangeArrowheads="1"/>
          </p:cNvPicPr>
          <p:nvPr/>
        </p:nvPicPr>
        <p:blipFill>
          <a:blip r:embed="rId2" cstate="print"/>
          <a:srcRect/>
          <a:stretch>
            <a:fillRect/>
          </a:stretch>
        </p:blipFill>
        <p:spPr bwMode="auto">
          <a:xfrm>
            <a:off x="7391400" y="5097150"/>
            <a:ext cx="1371600" cy="1360800"/>
          </a:xfrm>
          <a:prstGeom prst="rect">
            <a:avLst/>
          </a:prstGeom>
          <a:noFill/>
        </p:spPr>
      </p:pic>
    </p:spTree>
    <p:extLst>
      <p:ext uri="{BB962C8B-B14F-4D97-AF65-F5344CB8AC3E}">
        <p14:creationId xmlns:p14="http://schemas.microsoft.com/office/powerpoint/2010/main" val="29877747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3" y="227239"/>
            <a:ext cx="7772400" cy="1143000"/>
          </a:xfrm>
        </p:spPr>
        <p:txBody>
          <a:bodyPr>
            <a:normAutofit/>
          </a:bodyPr>
          <a:lstStyle/>
          <a:p>
            <a:r>
              <a:rPr lang="en-US" dirty="0">
                <a:solidFill>
                  <a:schemeClr val="tx1"/>
                </a:solidFill>
                <a:latin typeface="Arial" charset="0"/>
              </a:rPr>
              <a:t>Direct Mapped Cache  </a:t>
            </a:r>
          </a:p>
        </p:txBody>
      </p:sp>
      <p:sp>
        <p:nvSpPr>
          <p:cNvPr id="380931" name="Rectangle 3"/>
          <p:cNvSpPr>
            <a:spLocks noGrp="1" noChangeArrowheads="1"/>
          </p:cNvSpPr>
          <p:nvPr>
            <p:ph type="body" idx="1"/>
          </p:nvPr>
        </p:nvSpPr>
        <p:spPr>
          <a:xfrm>
            <a:off x="169818" y="1389695"/>
            <a:ext cx="8229600" cy="4525962"/>
          </a:xfrm>
        </p:spPr>
        <p:txBody>
          <a:bodyPr/>
          <a:lstStyle/>
          <a:p>
            <a:pPr>
              <a:lnSpc>
                <a:spcPct val="90000"/>
              </a:lnSpc>
            </a:pPr>
            <a:r>
              <a:rPr lang="en-US" sz="2800" dirty="0">
                <a:latin typeface="Arial" charset="0"/>
              </a:rPr>
              <a:t>For storing and retrieving data from cache, the memory address is divided into four components</a:t>
            </a:r>
          </a:p>
          <a:p>
            <a:pPr>
              <a:lnSpc>
                <a:spcPct val="90000"/>
              </a:lnSpc>
            </a:pPr>
            <a:endParaRPr lang="en-US" dirty="0">
              <a:latin typeface="Arial" charset="0"/>
            </a:endParaRPr>
          </a:p>
          <a:p>
            <a:pPr>
              <a:lnSpc>
                <a:spcPct val="90000"/>
              </a:lnSpc>
            </a:pPr>
            <a:endParaRPr lang="en-US" dirty="0">
              <a:latin typeface="Arial" charset="0"/>
            </a:endParaRPr>
          </a:p>
          <a:p>
            <a:pPr marL="0" indent="0">
              <a:lnSpc>
                <a:spcPct val="90000"/>
              </a:lnSpc>
              <a:buNone/>
            </a:pPr>
            <a:endParaRPr lang="en-US" dirty="0">
              <a:latin typeface="Arial" charset="0"/>
            </a:endParaRPr>
          </a:p>
          <a:p>
            <a:pPr>
              <a:lnSpc>
                <a:spcPct val="90000"/>
              </a:lnSpc>
            </a:pPr>
            <a:r>
              <a:rPr lang="en-US" sz="2000" dirty="0">
                <a:latin typeface="Arial" charset="0"/>
              </a:rPr>
              <a:t>TAG – Corresponds to the TAG in cache (65,536)</a:t>
            </a:r>
          </a:p>
          <a:p>
            <a:pPr>
              <a:lnSpc>
                <a:spcPct val="90000"/>
              </a:lnSpc>
            </a:pPr>
            <a:r>
              <a:rPr lang="en-US" sz="2000" dirty="0">
                <a:latin typeface="Arial" charset="0"/>
              </a:rPr>
              <a:t>LINE – Indicates which cache entry holds the corresponding data (2048)</a:t>
            </a:r>
          </a:p>
          <a:p>
            <a:pPr>
              <a:lnSpc>
                <a:spcPct val="90000"/>
              </a:lnSpc>
            </a:pPr>
            <a:r>
              <a:rPr lang="en-US" sz="2000" dirty="0">
                <a:latin typeface="Arial" charset="0"/>
              </a:rPr>
              <a:t>Word – Which word within the line is referenced</a:t>
            </a:r>
          </a:p>
          <a:p>
            <a:pPr>
              <a:lnSpc>
                <a:spcPct val="90000"/>
              </a:lnSpc>
            </a:pPr>
            <a:r>
              <a:rPr lang="en-US" sz="2000" dirty="0">
                <a:latin typeface="Arial" charset="0"/>
              </a:rPr>
              <a:t>Bytes – (not normally used) – If a single byte is requested, it tells which byte within the word is needed.  For a cache supplying 32 bits words, this field will be always 0</a:t>
            </a:r>
          </a:p>
        </p:txBody>
      </p:sp>
      <p:sp>
        <p:nvSpPr>
          <p:cNvPr id="4" name="Rectangle 3"/>
          <p:cNvSpPr/>
          <p:nvPr/>
        </p:nvSpPr>
        <p:spPr>
          <a:xfrm>
            <a:off x="1097275" y="2634351"/>
            <a:ext cx="6505302" cy="966652"/>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3200395" y="2625643"/>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72590" y="2625643"/>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83525" y="2625643"/>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45920" y="2904317"/>
            <a:ext cx="953589" cy="338554"/>
          </a:xfrm>
          <a:prstGeom prst="rect">
            <a:avLst/>
          </a:prstGeom>
          <a:noFill/>
        </p:spPr>
        <p:txBody>
          <a:bodyPr wrap="square" rtlCol="0">
            <a:spAutoFit/>
          </a:bodyPr>
          <a:lstStyle/>
          <a:p>
            <a:pPr algn="ctr"/>
            <a:r>
              <a:rPr lang="en-US" dirty="0"/>
              <a:t>TAG</a:t>
            </a:r>
          </a:p>
        </p:txBody>
      </p:sp>
      <p:sp>
        <p:nvSpPr>
          <p:cNvPr id="10" name="TextBox 9"/>
          <p:cNvSpPr txBox="1"/>
          <p:nvPr/>
        </p:nvSpPr>
        <p:spPr>
          <a:xfrm>
            <a:off x="3444240" y="2904317"/>
            <a:ext cx="953589" cy="338554"/>
          </a:xfrm>
          <a:prstGeom prst="rect">
            <a:avLst/>
          </a:prstGeom>
          <a:noFill/>
        </p:spPr>
        <p:txBody>
          <a:bodyPr wrap="square" rtlCol="0">
            <a:spAutoFit/>
          </a:bodyPr>
          <a:lstStyle/>
          <a:p>
            <a:pPr algn="ctr"/>
            <a:r>
              <a:rPr lang="en-US" dirty="0"/>
              <a:t>LINE</a:t>
            </a:r>
          </a:p>
        </p:txBody>
      </p:sp>
      <p:sp>
        <p:nvSpPr>
          <p:cNvPr id="11" name="TextBox 10"/>
          <p:cNvSpPr txBox="1"/>
          <p:nvPr/>
        </p:nvSpPr>
        <p:spPr>
          <a:xfrm>
            <a:off x="5255623" y="2904317"/>
            <a:ext cx="953589" cy="338554"/>
          </a:xfrm>
          <a:prstGeom prst="rect">
            <a:avLst/>
          </a:prstGeom>
          <a:noFill/>
        </p:spPr>
        <p:txBody>
          <a:bodyPr wrap="square" rtlCol="0">
            <a:spAutoFit/>
          </a:bodyPr>
          <a:lstStyle/>
          <a:p>
            <a:pPr algn="ctr"/>
            <a:r>
              <a:rPr lang="en-US" dirty="0"/>
              <a:t>Word</a:t>
            </a:r>
          </a:p>
        </p:txBody>
      </p:sp>
      <p:sp>
        <p:nvSpPr>
          <p:cNvPr id="12" name="TextBox 11"/>
          <p:cNvSpPr txBox="1"/>
          <p:nvPr/>
        </p:nvSpPr>
        <p:spPr>
          <a:xfrm>
            <a:off x="6522720" y="2904317"/>
            <a:ext cx="953589" cy="338554"/>
          </a:xfrm>
          <a:prstGeom prst="rect">
            <a:avLst/>
          </a:prstGeom>
          <a:noFill/>
        </p:spPr>
        <p:txBody>
          <a:bodyPr wrap="square" rtlCol="0">
            <a:spAutoFit/>
          </a:bodyPr>
          <a:lstStyle/>
          <a:p>
            <a:pPr algn="ctr"/>
            <a:r>
              <a:rPr lang="en-US" dirty="0"/>
              <a:t>Bytes</a:t>
            </a:r>
          </a:p>
        </p:txBody>
      </p:sp>
      <p:sp>
        <p:nvSpPr>
          <p:cNvPr id="14" name="TextBox 13"/>
          <p:cNvSpPr txBox="1"/>
          <p:nvPr/>
        </p:nvSpPr>
        <p:spPr>
          <a:xfrm>
            <a:off x="1667690" y="2286000"/>
            <a:ext cx="953589" cy="338554"/>
          </a:xfrm>
          <a:prstGeom prst="rect">
            <a:avLst/>
          </a:prstGeom>
          <a:noFill/>
        </p:spPr>
        <p:txBody>
          <a:bodyPr wrap="square" rtlCol="0">
            <a:spAutoFit/>
          </a:bodyPr>
          <a:lstStyle/>
          <a:p>
            <a:pPr algn="ctr"/>
            <a:r>
              <a:rPr lang="en-US" dirty="0"/>
              <a:t>16</a:t>
            </a:r>
          </a:p>
        </p:txBody>
      </p:sp>
      <p:sp>
        <p:nvSpPr>
          <p:cNvPr id="15" name="TextBox 14"/>
          <p:cNvSpPr txBox="1"/>
          <p:nvPr/>
        </p:nvSpPr>
        <p:spPr>
          <a:xfrm>
            <a:off x="3505199" y="2286000"/>
            <a:ext cx="953589" cy="338554"/>
          </a:xfrm>
          <a:prstGeom prst="rect">
            <a:avLst/>
          </a:prstGeom>
          <a:noFill/>
        </p:spPr>
        <p:txBody>
          <a:bodyPr wrap="square" rtlCol="0">
            <a:spAutoFit/>
          </a:bodyPr>
          <a:lstStyle/>
          <a:p>
            <a:pPr algn="ctr"/>
            <a:r>
              <a:rPr lang="en-US" dirty="0"/>
              <a:t>11</a:t>
            </a:r>
          </a:p>
        </p:txBody>
      </p:sp>
      <p:sp>
        <p:nvSpPr>
          <p:cNvPr id="16" name="TextBox 15"/>
          <p:cNvSpPr txBox="1"/>
          <p:nvPr/>
        </p:nvSpPr>
        <p:spPr>
          <a:xfrm>
            <a:off x="5277393" y="2286000"/>
            <a:ext cx="953589" cy="338554"/>
          </a:xfrm>
          <a:prstGeom prst="rect">
            <a:avLst/>
          </a:prstGeom>
          <a:noFill/>
        </p:spPr>
        <p:txBody>
          <a:bodyPr wrap="square" rtlCol="0">
            <a:spAutoFit/>
          </a:bodyPr>
          <a:lstStyle/>
          <a:p>
            <a:pPr algn="ctr"/>
            <a:r>
              <a:rPr lang="en-US" dirty="0"/>
              <a:t>3</a:t>
            </a:r>
          </a:p>
        </p:txBody>
      </p:sp>
      <p:sp>
        <p:nvSpPr>
          <p:cNvPr id="17" name="TextBox 16"/>
          <p:cNvSpPr txBox="1"/>
          <p:nvPr/>
        </p:nvSpPr>
        <p:spPr>
          <a:xfrm>
            <a:off x="6544490" y="2286000"/>
            <a:ext cx="953589" cy="338554"/>
          </a:xfrm>
          <a:prstGeom prst="rect">
            <a:avLst/>
          </a:prstGeom>
          <a:noFill/>
        </p:spPr>
        <p:txBody>
          <a:bodyPr wrap="square" rtlCol="0">
            <a:spAutoFit/>
          </a:bodyPr>
          <a:lstStyle/>
          <a:p>
            <a:pPr algn="ctr"/>
            <a:r>
              <a:rPr lang="en-US" dirty="0"/>
              <a:t>2</a:t>
            </a:r>
          </a:p>
        </p:txBody>
      </p:sp>
      <p:sp>
        <p:nvSpPr>
          <p:cNvPr id="18" name="TextBox 17"/>
          <p:cNvSpPr txBox="1"/>
          <p:nvPr/>
        </p:nvSpPr>
        <p:spPr>
          <a:xfrm>
            <a:off x="0" y="2555974"/>
            <a:ext cx="1223556" cy="338554"/>
          </a:xfrm>
          <a:prstGeom prst="rect">
            <a:avLst/>
          </a:prstGeom>
          <a:noFill/>
        </p:spPr>
        <p:txBody>
          <a:bodyPr wrap="square" rtlCol="0">
            <a:spAutoFit/>
          </a:bodyPr>
          <a:lstStyle/>
          <a:p>
            <a:pPr algn="ctr"/>
            <a:r>
              <a:rPr lang="en-US" dirty="0"/>
              <a:t># of bits</a:t>
            </a:r>
          </a:p>
        </p:txBody>
      </p:sp>
    </p:spTree>
    <p:extLst>
      <p:ext uri="{BB962C8B-B14F-4D97-AF65-F5344CB8AC3E}">
        <p14:creationId xmlns:p14="http://schemas.microsoft.com/office/powerpoint/2010/main" val="484127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3" y="227239"/>
            <a:ext cx="7772400" cy="1143000"/>
          </a:xfrm>
        </p:spPr>
        <p:txBody>
          <a:bodyPr>
            <a:normAutofit/>
          </a:bodyPr>
          <a:lstStyle/>
          <a:p>
            <a:r>
              <a:rPr lang="en-US" dirty="0">
                <a:solidFill>
                  <a:schemeClr val="tx1"/>
                </a:solidFill>
                <a:latin typeface="Arial" charset="0"/>
              </a:rPr>
              <a:t>Direct Mapped Cache </a:t>
            </a:r>
          </a:p>
        </p:txBody>
      </p:sp>
      <p:sp>
        <p:nvSpPr>
          <p:cNvPr id="380931" name="Rectangle 3"/>
          <p:cNvSpPr>
            <a:spLocks noGrp="1" noChangeArrowheads="1"/>
          </p:cNvSpPr>
          <p:nvPr>
            <p:ph type="body" idx="1"/>
          </p:nvPr>
        </p:nvSpPr>
        <p:spPr>
          <a:xfrm>
            <a:off x="381000" y="1295400"/>
            <a:ext cx="8229600" cy="4495800"/>
          </a:xfrm>
        </p:spPr>
        <p:txBody>
          <a:bodyPr/>
          <a:lstStyle/>
          <a:p>
            <a:pPr>
              <a:lnSpc>
                <a:spcPct val="90000"/>
              </a:lnSpc>
            </a:pPr>
            <a:r>
              <a:rPr lang="en-US" dirty="0">
                <a:latin typeface="Arial" charset="0"/>
              </a:rPr>
              <a:t>When the CPU generates an address</a:t>
            </a:r>
          </a:p>
          <a:p>
            <a:pPr lvl="1">
              <a:lnSpc>
                <a:spcPct val="90000"/>
              </a:lnSpc>
            </a:pPr>
            <a:r>
              <a:rPr lang="en-US" dirty="0">
                <a:latin typeface="Arial" charset="0"/>
              </a:rPr>
              <a:t>The LINE (11 bits) determines the cache entry </a:t>
            </a:r>
          </a:p>
          <a:p>
            <a:pPr lvl="2">
              <a:lnSpc>
                <a:spcPct val="90000"/>
              </a:lnSpc>
            </a:pPr>
            <a:r>
              <a:rPr lang="en-US" dirty="0">
                <a:latin typeface="Arial" charset="0"/>
              </a:rPr>
              <a:t>The two TAG fields are compared (address vs. cache)</a:t>
            </a:r>
          </a:p>
          <a:p>
            <a:pPr lvl="2">
              <a:lnSpc>
                <a:spcPct val="90000"/>
              </a:lnSpc>
            </a:pPr>
            <a:r>
              <a:rPr lang="en-US" dirty="0">
                <a:latin typeface="Arial" charset="0"/>
              </a:rPr>
              <a:t>If they agree, a cache hit occurs (no need to read memory)</a:t>
            </a:r>
          </a:p>
          <a:p>
            <a:pPr lvl="2">
              <a:lnSpc>
                <a:spcPct val="90000"/>
              </a:lnSpc>
            </a:pPr>
            <a:r>
              <a:rPr lang="en-US" dirty="0">
                <a:latin typeface="Arial" charset="0"/>
              </a:rPr>
              <a:t>If not, a cache miss occurs</a:t>
            </a:r>
          </a:p>
          <a:p>
            <a:pPr lvl="3">
              <a:lnSpc>
                <a:spcPct val="90000"/>
              </a:lnSpc>
            </a:pPr>
            <a:r>
              <a:rPr lang="en-US" dirty="0">
                <a:latin typeface="Arial" charset="0"/>
              </a:rPr>
              <a:t>The 32 byte cache is fetched from memory and stored in cache</a:t>
            </a:r>
          </a:p>
          <a:p>
            <a:pPr lvl="3">
              <a:lnSpc>
                <a:spcPct val="90000"/>
              </a:lnSpc>
            </a:pPr>
            <a:endParaRPr lang="en-US" dirty="0">
              <a:latin typeface="Arial" charset="0"/>
            </a:endParaRPr>
          </a:p>
        </p:txBody>
      </p:sp>
    </p:spTree>
    <p:extLst>
      <p:ext uri="{BB962C8B-B14F-4D97-AF65-F5344CB8AC3E}">
        <p14:creationId xmlns:p14="http://schemas.microsoft.com/office/powerpoint/2010/main" val="4054550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3" y="227239"/>
            <a:ext cx="7772400" cy="1143000"/>
          </a:xfrm>
        </p:spPr>
        <p:txBody>
          <a:bodyPr>
            <a:normAutofit/>
          </a:bodyPr>
          <a:lstStyle/>
          <a:p>
            <a:r>
              <a:rPr lang="en-US" dirty="0">
                <a:solidFill>
                  <a:schemeClr val="tx1"/>
                </a:solidFill>
                <a:latin typeface="Arial" charset="0"/>
              </a:rPr>
              <a:t>Direct Mapped Cache </a:t>
            </a:r>
          </a:p>
        </p:txBody>
      </p:sp>
      <p:sp>
        <p:nvSpPr>
          <p:cNvPr id="380931" name="Rectangle 3"/>
          <p:cNvSpPr>
            <a:spLocks noGrp="1" noChangeArrowheads="1"/>
          </p:cNvSpPr>
          <p:nvPr>
            <p:ph type="body" idx="1"/>
          </p:nvPr>
        </p:nvSpPr>
        <p:spPr>
          <a:xfrm>
            <a:off x="457200" y="1295400"/>
            <a:ext cx="8229600" cy="4495800"/>
          </a:xfrm>
        </p:spPr>
        <p:txBody>
          <a:bodyPr/>
          <a:lstStyle/>
          <a:p>
            <a:pPr>
              <a:lnSpc>
                <a:spcPct val="90000"/>
              </a:lnSpc>
            </a:pPr>
            <a:r>
              <a:rPr lang="en-US" sz="2800" dirty="0">
                <a:latin typeface="Arial" charset="0"/>
              </a:rPr>
              <a:t>Let "x" be block number in cache, "y" be block number of memory, and "n" be number of blocks in cache, then mapping is done with the help of the equation x = y mod n </a:t>
            </a:r>
          </a:p>
          <a:p>
            <a:pPr lvl="1">
              <a:lnSpc>
                <a:spcPct val="90000"/>
              </a:lnSpc>
            </a:pPr>
            <a:r>
              <a:rPr lang="en-US" sz="2400" dirty="0">
                <a:latin typeface="Arial" charset="0"/>
              </a:rPr>
              <a:t>If we had 10 blocks of cache, block 7 of cache may hold blocks 7, 17, 27, or 37, … of main memory</a:t>
            </a:r>
          </a:p>
          <a:p>
            <a:pPr lvl="1">
              <a:lnSpc>
                <a:spcPct val="90000"/>
              </a:lnSpc>
            </a:pPr>
            <a:r>
              <a:rPr lang="en-US" sz="2400" dirty="0">
                <a:latin typeface="Arial" charset="0"/>
              </a:rPr>
              <a:t>If a program accesses data at location x and x + 65,536 (or a multiple of 65,536), the second instruction forces the cache entry to be reloaded since they have the same LINE value</a:t>
            </a:r>
          </a:p>
          <a:p>
            <a:pPr lvl="2">
              <a:lnSpc>
                <a:spcPct val="90000"/>
              </a:lnSpc>
            </a:pPr>
            <a:r>
              <a:rPr lang="en-US" sz="2000" dirty="0">
                <a:latin typeface="Arial" charset="0"/>
              </a:rPr>
              <a:t>Cache is swapped in and out of memory</a:t>
            </a:r>
          </a:p>
          <a:p>
            <a:pPr lvl="1">
              <a:lnSpc>
                <a:spcPct val="90000"/>
              </a:lnSpc>
            </a:pPr>
            <a:r>
              <a:rPr lang="en-US" sz="2400" dirty="0">
                <a:solidFill>
                  <a:srgbClr val="FFFF00"/>
                </a:solidFill>
                <a:latin typeface="Arial" charset="0"/>
              </a:rPr>
              <a:t>This could result in poor performance </a:t>
            </a:r>
          </a:p>
        </p:txBody>
      </p:sp>
    </p:spTree>
    <p:extLst>
      <p:ext uri="{BB962C8B-B14F-4D97-AF65-F5344CB8AC3E}">
        <p14:creationId xmlns:p14="http://schemas.microsoft.com/office/powerpoint/2010/main" val="660982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Rectangle 5"/>
          <p:cNvSpPr>
            <a:spLocks noGrp="1" noChangeArrowheads="1"/>
          </p:cNvSpPr>
          <p:nvPr>
            <p:ph type="title"/>
          </p:nvPr>
        </p:nvSpPr>
        <p:spPr>
          <a:xfrm>
            <a:off x="685800" y="-76200"/>
            <a:ext cx="7772400" cy="1143000"/>
          </a:xfrm>
        </p:spPr>
        <p:txBody>
          <a:bodyPr/>
          <a:lstStyle/>
          <a:p>
            <a:r>
              <a:rPr lang="en-US" dirty="0"/>
              <a:t>Direct Mapped Cache</a:t>
            </a:r>
          </a:p>
        </p:txBody>
      </p:sp>
      <p:pic>
        <p:nvPicPr>
          <p:cNvPr id="206850" name="Picture 2" descr="E:\Cache,associative-fill-bot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264374"/>
            <a:ext cx="6596269" cy="3273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84121" y="4749033"/>
            <a:ext cx="5574182" cy="1200329"/>
          </a:xfrm>
          <a:prstGeom prst="rect">
            <a:avLst/>
          </a:prstGeom>
          <a:solidFill>
            <a:srgbClr val="000000"/>
          </a:solidFill>
        </p:spPr>
        <p:txBody>
          <a:bodyPr wrap="square" rtlCol="0">
            <a:spAutoFit/>
          </a:bodyPr>
          <a:lstStyle/>
          <a:p>
            <a:pPr algn="ctr"/>
            <a:r>
              <a:rPr lang="en-US" sz="2400" dirty="0">
                <a:solidFill>
                  <a:srgbClr val="FFFF00"/>
                </a:solidFill>
              </a:rPr>
              <a:t>This means that if two locations map to the same entry, they may continually knock each other out</a:t>
            </a:r>
          </a:p>
        </p:txBody>
      </p:sp>
    </p:spTree>
    <p:extLst>
      <p:ext uri="{BB962C8B-B14F-4D97-AF65-F5344CB8AC3E}">
        <p14:creationId xmlns:p14="http://schemas.microsoft.com/office/powerpoint/2010/main" val="418863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 (a-b) Trees (2)</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latin typeface="Arial" charset="0"/>
              </a:rPr>
              <a:t>They </a:t>
            </a:r>
            <a:r>
              <a:rPr lang="en-US" sz="2800" dirty="0"/>
              <a:t>can be used to reduce the impact of the performance difference between internal and external memory during queries or updates</a:t>
            </a:r>
          </a:p>
          <a:p>
            <a:pPr>
              <a:lnSpc>
                <a:spcPct val="90000"/>
              </a:lnSpc>
            </a:pPr>
            <a:endParaRPr lang="en-US" sz="2800" dirty="0"/>
          </a:p>
          <a:p>
            <a:pPr marL="0" indent="0">
              <a:lnSpc>
                <a:spcPct val="90000"/>
              </a:lnSpc>
              <a:buNone/>
            </a:pPr>
            <a:r>
              <a:rPr lang="en-US" sz="2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2614246"/>
            <a:ext cx="5410201" cy="3329354"/>
          </a:xfrm>
          <a:prstGeom prst="rect">
            <a:avLst/>
          </a:prstGeom>
        </p:spPr>
      </p:pic>
    </p:spTree>
    <p:extLst>
      <p:ext uri="{BB962C8B-B14F-4D97-AF65-F5344CB8AC3E}">
        <p14:creationId xmlns:p14="http://schemas.microsoft.com/office/powerpoint/2010/main" val="959759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Direct Mapped Example</a:t>
            </a:r>
          </a:p>
        </p:txBody>
      </p:sp>
      <p:sp>
        <p:nvSpPr>
          <p:cNvPr id="380931" name="Rectangle 3"/>
          <p:cNvSpPr>
            <a:spLocks noGrp="1" noChangeArrowheads="1"/>
          </p:cNvSpPr>
          <p:nvPr>
            <p:ph type="body" idx="1"/>
          </p:nvPr>
        </p:nvSpPr>
        <p:spPr/>
        <p:txBody>
          <a:bodyPr/>
          <a:lstStyle/>
          <a:p>
            <a:pPr>
              <a:lnSpc>
                <a:spcPct val="90000"/>
              </a:lnSpc>
            </a:pPr>
            <a:r>
              <a:rPr lang="en-US" sz="2400" dirty="0">
                <a:latin typeface="Arial" charset="0"/>
              </a:rPr>
              <a:t>Suppose memory consists of 2</a:t>
            </a:r>
            <a:r>
              <a:rPr lang="en-US" sz="2400" baseline="30000" dirty="0">
                <a:latin typeface="Arial" charset="0"/>
              </a:rPr>
              <a:t>14</a:t>
            </a:r>
            <a:r>
              <a:rPr lang="en-US" sz="2400" dirty="0">
                <a:latin typeface="Arial" charset="0"/>
              </a:rPr>
              <a:t> (16384) locations or words and cache has 2</a:t>
            </a:r>
            <a:r>
              <a:rPr lang="en-US" sz="2400" baseline="30000" dirty="0">
                <a:latin typeface="Arial" charset="0"/>
              </a:rPr>
              <a:t>4 </a:t>
            </a:r>
            <a:r>
              <a:rPr lang="en-US" sz="2400" dirty="0">
                <a:latin typeface="Arial" charset="0"/>
              </a:rPr>
              <a:t>=16 cache lines and each cache line holds 8 (2</a:t>
            </a:r>
            <a:r>
              <a:rPr lang="en-US" sz="2400" baseline="30000" dirty="0">
                <a:latin typeface="Arial" charset="0"/>
              </a:rPr>
              <a:t>3</a:t>
            </a:r>
            <a:r>
              <a:rPr lang="en-US" sz="2400" dirty="0">
                <a:latin typeface="Arial" charset="0"/>
              </a:rPr>
              <a:t>) words of data</a:t>
            </a:r>
          </a:p>
          <a:p>
            <a:pPr>
              <a:lnSpc>
                <a:spcPct val="90000"/>
              </a:lnSpc>
            </a:pPr>
            <a:r>
              <a:rPr lang="en-US" sz="2400" dirty="0">
                <a:latin typeface="Arial" charset="0"/>
              </a:rPr>
              <a:t>Main memory is divided into 2</a:t>
            </a:r>
            <a:r>
              <a:rPr lang="en-US" sz="2400" baseline="30000" dirty="0">
                <a:latin typeface="Arial" charset="0"/>
              </a:rPr>
              <a:t>14</a:t>
            </a:r>
            <a:r>
              <a:rPr lang="en-US" sz="2400" dirty="0">
                <a:latin typeface="Arial" charset="0"/>
              </a:rPr>
              <a:t> / 2</a:t>
            </a:r>
            <a:r>
              <a:rPr lang="en-US" sz="2400" baseline="30000" dirty="0">
                <a:latin typeface="Arial" charset="0"/>
              </a:rPr>
              <a:t>3</a:t>
            </a:r>
            <a:r>
              <a:rPr lang="en-US" sz="2400" dirty="0">
                <a:latin typeface="Arial" charset="0"/>
              </a:rPr>
              <a:t> = 2</a:t>
            </a:r>
            <a:r>
              <a:rPr lang="en-US" sz="2400" baseline="30000" dirty="0">
                <a:latin typeface="Arial" charset="0"/>
              </a:rPr>
              <a:t>11</a:t>
            </a:r>
            <a:r>
              <a:rPr lang="en-US" sz="2400" dirty="0">
                <a:latin typeface="Arial" charset="0"/>
              </a:rPr>
              <a:t> cache lines</a:t>
            </a:r>
          </a:p>
          <a:p>
            <a:pPr>
              <a:lnSpc>
                <a:spcPct val="90000"/>
              </a:lnSpc>
            </a:pPr>
            <a:r>
              <a:rPr lang="en-US" sz="2400" dirty="0">
                <a:latin typeface="Arial" charset="0"/>
              </a:rPr>
              <a:t>Of the 14 bit addresses, we need 7 bits for TAG, 4 bits for the LINE, and 3 bits for the word</a:t>
            </a:r>
          </a:p>
        </p:txBody>
      </p:sp>
      <p:sp>
        <p:nvSpPr>
          <p:cNvPr id="4" name="Rectangle 3"/>
          <p:cNvSpPr/>
          <p:nvPr/>
        </p:nvSpPr>
        <p:spPr>
          <a:xfrm>
            <a:off x="1502228" y="4728775"/>
            <a:ext cx="6505302" cy="966652"/>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4676503"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592389"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90953" y="5037929"/>
            <a:ext cx="953589" cy="338554"/>
          </a:xfrm>
          <a:prstGeom prst="rect">
            <a:avLst/>
          </a:prstGeom>
          <a:noFill/>
        </p:spPr>
        <p:txBody>
          <a:bodyPr wrap="square" rtlCol="0">
            <a:spAutoFit/>
          </a:bodyPr>
          <a:lstStyle/>
          <a:p>
            <a:pPr algn="ctr"/>
            <a:r>
              <a:rPr lang="en-US" dirty="0"/>
              <a:t>TAG</a:t>
            </a:r>
          </a:p>
        </p:txBody>
      </p:sp>
      <p:sp>
        <p:nvSpPr>
          <p:cNvPr id="9" name="TextBox 8"/>
          <p:cNvSpPr txBox="1"/>
          <p:nvPr/>
        </p:nvSpPr>
        <p:spPr>
          <a:xfrm>
            <a:off x="5077102" y="5050992"/>
            <a:ext cx="953589" cy="338554"/>
          </a:xfrm>
          <a:prstGeom prst="rect">
            <a:avLst/>
          </a:prstGeom>
          <a:noFill/>
        </p:spPr>
        <p:txBody>
          <a:bodyPr wrap="square" rtlCol="0">
            <a:spAutoFit/>
          </a:bodyPr>
          <a:lstStyle/>
          <a:p>
            <a:pPr algn="ctr"/>
            <a:r>
              <a:rPr lang="en-US" dirty="0"/>
              <a:t>LINE</a:t>
            </a:r>
          </a:p>
        </p:txBody>
      </p:sp>
      <p:sp>
        <p:nvSpPr>
          <p:cNvPr id="10" name="TextBox 9"/>
          <p:cNvSpPr txBox="1"/>
          <p:nvPr/>
        </p:nvSpPr>
        <p:spPr>
          <a:xfrm>
            <a:off x="6692542" y="5024867"/>
            <a:ext cx="953589" cy="338554"/>
          </a:xfrm>
          <a:prstGeom prst="rect">
            <a:avLst/>
          </a:prstGeom>
          <a:noFill/>
        </p:spPr>
        <p:txBody>
          <a:bodyPr wrap="square" rtlCol="0">
            <a:spAutoFit/>
          </a:bodyPr>
          <a:lstStyle/>
          <a:p>
            <a:pPr algn="ctr"/>
            <a:r>
              <a:rPr lang="en-US" dirty="0"/>
              <a:t>Word</a:t>
            </a:r>
          </a:p>
        </p:txBody>
      </p:sp>
      <p:sp>
        <p:nvSpPr>
          <p:cNvPr id="12" name="TextBox 11"/>
          <p:cNvSpPr txBox="1"/>
          <p:nvPr/>
        </p:nvSpPr>
        <p:spPr>
          <a:xfrm>
            <a:off x="2673535" y="4315110"/>
            <a:ext cx="953589" cy="338554"/>
          </a:xfrm>
          <a:prstGeom prst="rect">
            <a:avLst/>
          </a:prstGeom>
          <a:noFill/>
        </p:spPr>
        <p:txBody>
          <a:bodyPr wrap="square" rtlCol="0">
            <a:spAutoFit/>
          </a:bodyPr>
          <a:lstStyle/>
          <a:p>
            <a:pPr algn="ctr"/>
            <a:r>
              <a:rPr lang="en-US" dirty="0"/>
              <a:t>7</a:t>
            </a:r>
          </a:p>
        </p:txBody>
      </p:sp>
      <p:sp>
        <p:nvSpPr>
          <p:cNvPr id="13" name="TextBox 12"/>
          <p:cNvSpPr txBox="1"/>
          <p:nvPr/>
        </p:nvSpPr>
        <p:spPr>
          <a:xfrm>
            <a:off x="5151124" y="4315110"/>
            <a:ext cx="953589" cy="338554"/>
          </a:xfrm>
          <a:prstGeom prst="rect">
            <a:avLst/>
          </a:prstGeom>
          <a:noFill/>
        </p:spPr>
        <p:txBody>
          <a:bodyPr wrap="square" rtlCol="0">
            <a:spAutoFit/>
          </a:bodyPr>
          <a:lstStyle/>
          <a:p>
            <a:pPr algn="ctr"/>
            <a:r>
              <a:rPr lang="en-US" dirty="0"/>
              <a:t>4</a:t>
            </a:r>
          </a:p>
        </p:txBody>
      </p:sp>
      <p:sp>
        <p:nvSpPr>
          <p:cNvPr id="14" name="TextBox 13"/>
          <p:cNvSpPr txBox="1"/>
          <p:nvPr/>
        </p:nvSpPr>
        <p:spPr>
          <a:xfrm>
            <a:off x="6688186" y="4315110"/>
            <a:ext cx="953589" cy="338554"/>
          </a:xfrm>
          <a:prstGeom prst="rect">
            <a:avLst/>
          </a:prstGeom>
          <a:noFill/>
        </p:spPr>
        <p:txBody>
          <a:bodyPr wrap="square" rtlCol="0">
            <a:spAutoFit/>
          </a:bodyPr>
          <a:lstStyle/>
          <a:p>
            <a:pPr algn="ctr"/>
            <a:r>
              <a:rPr lang="en-US" dirty="0"/>
              <a:t>3</a:t>
            </a:r>
          </a:p>
        </p:txBody>
      </p:sp>
      <p:sp>
        <p:nvSpPr>
          <p:cNvPr id="16" name="TextBox 15"/>
          <p:cNvSpPr txBox="1"/>
          <p:nvPr/>
        </p:nvSpPr>
        <p:spPr>
          <a:xfrm>
            <a:off x="487677" y="4363007"/>
            <a:ext cx="1223556" cy="338554"/>
          </a:xfrm>
          <a:prstGeom prst="rect">
            <a:avLst/>
          </a:prstGeom>
          <a:noFill/>
        </p:spPr>
        <p:txBody>
          <a:bodyPr wrap="square" rtlCol="0">
            <a:spAutoFit/>
          </a:bodyPr>
          <a:lstStyle/>
          <a:p>
            <a:pPr algn="ctr"/>
            <a:r>
              <a:rPr lang="en-US" dirty="0"/>
              <a:t># of bits</a:t>
            </a:r>
          </a:p>
        </p:txBody>
      </p:sp>
    </p:spTree>
    <p:extLst>
      <p:ext uri="{BB962C8B-B14F-4D97-AF65-F5344CB8AC3E}">
        <p14:creationId xmlns:p14="http://schemas.microsoft.com/office/powerpoint/2010/main" val="2547364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304800" y="304800"/>
            <a:ext cx="8634278" cy="1143000"/>
          </a:xfrm>
        </p:spPr>
        <p:txBody>
          <a:bodyPr>
            <a:normAutofit fontScale="90000"/>
          </a:bodyPr>
          <a:lstStyle/>
          <a:p>
            <a:r>
              <a:rPr lang="en-US" dirty="0">
                <a:solidFill>
                  <a:schemeClr val="tx1"/>
                </a:solidFill>
                <a:latin typeface="Arial" charset="0"/>
              </a:rPr>
              <a:t>Direct Mapped Cache with 16 Entries</a:t>
            </a:r>
          </a:p>
        </p:txBody>
      </p:sp>
      <p:graphicFrame>
        <p:nvGraphicFramePr>
          <p:cNvPr id="323586" name="Object 2"/>
          <p:cNvGraphicFramePr>
            <a:graphicFrameLocks noChangeAspect="1"/>
          </p:cNvGraphicFramePr>
          <p:nvPr/>
        </p:nvGraphicFramePr>
        <p:xfrm>
          <a:off x="1912485" y="1523204"/>
          <a:ext cx="4997766" cy="4147571"/>
        </p:xfrm>
        <a:graphic>
          <a:graphicData uri="http://schemas.openxmlformats.org/presentationml/2006/ole">
            <mc:AlternateContent xmlns:mc="http://schemas.openxmlformats.org/markup-compatibility/2006">
              <mc:Choice xmlns:v="urn:schemas-microsoft-com:vml" Requires="v">
                <p:oleObj spid="_x0000_s2071630" name="Worksheet" r:id="rId3" imgW="4143322" imgH="3438414" progId="Excel.Sheet.12">
                  <p:embed/>
                </p:oleObj>
              </mc:Choice>
              <mc:Fallback>
                <p:oleObj name="Worksheet" r:id="rId3" imgW="4143322" imgH="3438414" progId="Excel.Sheet.12">
                  <p:embed/>
                  <p:pic>
                    <p:nvPicPr>
                      <p:cNvPr id="0" name="Picture 2"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485" y="1523204"/>
                        <a:ext cx="4997766" cy="4147571"/>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04296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Direct Mapped Example</a:t>
            </a:r>
          </a:p>
        </p:txBody>
      </p:sp>
      <p:sp>
        <p:nvSpPr>
          <p:cNvPr id="380931" name="Rectangle 3"/>
          <p:cNvSpPr>
            <a:spLocks noGrp="1" noChangeArrowheads="1"/>
          </p:cNvSpPr>
          <p:nvPr>
            <p:ph type="body" idx="1"/>
          </p:nvPr>
        </p:nvSpPr>
        <p:spPr/>
        <p:txBody>
          <a:bodyPr/>
          <a:lstStyle/>
          <a:p>
            <a:pPr>
              <a:lnSpc>
                <a:spcPct val="90000"/>
              </a:lnSpc>
            </a:pPr>
            <a:r>
              <a:rPr lang="en-US" sz="2800" dirty="0">
                <a:latin typeface="Arial" charset="0"/>
              </a:rPr>
              <a:t>Suppose a program generates address 1AA</a:t>
            </a:r>
          </a:p>
          <a:p>
            <a:pPr lvl="1">
              <a:lnSpc>
                <a:spcPct val="90000"/>
              </a:lnSpc>
            </a:pPr>
            <a:r>
              <a:rPr lang="en-US" sz="2400" dirty="0">
                <a:latin typeface="Arial" charset="0"/>
              </a:rPr>
              <a:t>In 14 bit binary, this address is 000001 1010 1010</a:t>
            </a:r>
          </a:p>
          <a:p>
            <a:pPr lvl="1">
              <a:lnSpc>
                <a:spcPct val="90000"/>
              </a:lnSpc>
            </a:pPr>
            <a:endParaRPr lang="en-US" sz="2400" dirty="0">
              <a:latin typeface="Arial" charset="0"/>
            </a:endParaRPr>
          </a:p>
          <a:p>
            <a:pPr lvl="1">
              <a:lnSpc>
                <a:spcPct val="90000"/>
              </a:lnSpc>
            </a:pPr>
            <a:r>
              <a:rPr lang="en-US" sz="2400" dirty="0">
                <a:latin typeface="Arial" charset="0"/>
              </a:rPr>
              <a:t>The first seven bits go in the TAG, the next 4 go in the LINE, and the final three go in the word</a:t>
            </a:r>
          </a:p>
        </p:txBody>
      </p:sp>
      <p:sp>
        <p:nvSpPr>
          <p:cNvPr id="4" name="Rectangle 3"/>
          <p:cNvSpPr/>
          <p:nvPr/>
        </p:nvSpPr>
        <p:spPr>
          <a:xfrm>
            <a:off x="1502228" y="4728775"/>
            <a:ext cx="6505302" cy="966652"/>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4676503"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592389"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0953" y="5037929"/>
            <a:ext cx="1267093" cy="338554"/>
          </a:xfrm>
          <a:prstGeom prst="rect">
            <a:avLst/>
          </a:prstGeom>
          <a:noFill/>
        </p:spPr>
        <p:txBody>
          <a:bodyPr wrap="square" rtlCol="0">
            <a:spAutoFit/>
          </a:bodyPr>
          <a:lstStyle/>
          <a:p>
            <a:pPr algn="ctr"/>
            <a:r>
              <a:rPr lang="en-US" dirty="0"/>
              <a:t>0000011</a:t>
            </a:r>
          </a:p>
        </p:txBody>
      </p:sp>
      <p:sp>
        <p:nvSpPr>
          <p:cNvPr id="8" name="TextBox 7"/>
          <p:cNvSpPr txBox="1"/>
          <p:nvPr/>
        </p:nvSpPr>
        <p:spPr>
          <a:xfrm>
            <a:off x="5077102" y="5050992"/>
            <a:ext cx="953589" cy="338554"/>
          </a:xfrm>
          <a:prstGeom prst="rect">
            <a:avLst/>
          </a:prstGeom>
          <a:noFill/>
        </p:spPr>
        <p:txBody>
          <a:bodyPr wrap="square" rtlCol="0">
            <a:spAutoFit/>
          </a:bodyPr>
          <a:lstStyle/>
          <a:p>
            <a:pPr algn="ctr"/>
            <a:r>
              <a:rPr lang="en-US" dirty="0"/>
              <a:t>0101</a:t>
            </a:r>
          </a:p>
        </p:txBody>
      </p:sp>
      <p:sp>
        <p:nvSpPr>
          <p:cNvPr id="9" name="TextBox 8"/>
          <p:cNvSpPr txBox="1"/>
          <p:nvPr/>
        </p:nvSpPr>
        <p:spPr>
          <a:xfrm>
            <a:off x="6692542" y="5024867"/>
            <a:ext cx="953589" cy="338554"/>
          </a:xfrm>
          <a:prstGeom prst="rect">
            <a:avLst/>
          </a:prstGeom>
          <a:noFill/>
        </p:spPr>
        <p:txBody>
          <a:bodyPr wrap="square" rtlCol="0">
            <a:spAutoFit/>
          </a:bodyPr>
          <a:lstStyle/>
          <a:p>
            <a:pPr algn="ctr"/>
            <a:r>
              <a:rPr lang="en-US" dirty="0"/>
              <a:t>010</a:t>
            </a:r>
          </a:p>
        </p:txBody>
      </p:sp>
      <p:sp>
        <p:nvSpPr>
          <p:cNvPr id="10" name="TextBox 9"/>
          <p:cNvSpPr txBox="1"/>
          <p:nvPr/>
        </p:nvSpPr>
        <p:spPr>
          <a:xfrm>
            <a:off x="2673535" y="4315110"/>
            <a:ext cx="953589" cy="338554"/>
          </a:xfrm>
          <a:prstGeom prst="rect">
            <a:avLst/>
          </a:prstGeom>
          <a:noFill/>
        </p:spPr>
        <p:txBody>
          <a:bodyPr wrap="square" rtlCol="0">
            <a:spAutoFit/>
          </a:bodyPr>
          <a:lstStyle/>
          <a:p>
            <a:pPr algn="ctr"/>
            <a:r>
              <a:rPr lang="en-US" dirty="0"/>
              <a:t>TAG</a:t>
            </a:r>
          </a:p>
        </p:txBody>
      </p:sp>
      <p:sp>
        <p:nvSpPr>
          <p:cNvPr id="11" name="TextBox 10"/>
          <p:cNvSpPr txBox="1"/>
          <p:nvPr/>
        </p:nvSpPr>
        <p:spPr>
          <a:xfrm>
            <a:off x="5151124" y="4315110"/>
            <a:ext cx="953589" cy="338554"/>
          </a:xfrm>
          <a:prstGeom prst="rect">
            <a:avLst/>
          </a:prstGeom>
          <a:noFill/>
        </p:spPr>
        <p:txBody>
          <a:bodyPr wrap="square" rtlCol="0">
            <a:spAutoFit/>
          </a:bodyPr>
          <a:lstStyle/>
          <a:p>
            <a:pPr algn="ctr"/>
            <a:r>
              <a:rPr lang="en-US" dirty="0"/>
              <a:t>LINE</a:t>
            </a:r>
          </a:p>
        </p:txBody>
      </p:sp>
      <p:sp>
        <p:nvSpPr>
          <p:cNvPr id="12" name="TextBox 11"/>
          <p:cNvSpPr txBox="1"/>
          <p:nvPr/>
        </p:nvSpPr>
        <p:spPr>
          <a:xfrm>
            <a:off x="6688186" y="4315110"/>
            <a:ext cx="953589" cy="338554"/>
          </a:xfrm>
          <a:prstGeom prst="rect">
            <a:avLst/>
          </a:prstGeom>
          <a:noFill/>
        </p:spPr>
        <p:txBody>
          <a:bodyPr wrap="square" rtlCol="0">
            <a:spAutoFit/>
          </a:bodyPr>
          <a:lstStyle/>
          <a:p>
            <a:pPr algn="ctr"/>
            <a:r>
              <a:rPr lang="en-US" dirty="0"/>
              <a:t>Word</a:t>
            </a:r>
          </a:p>
        </p:txBody>
      </p:sp>
    </p:spTree>
    <p:extLst>
      <p:ext uri="{BB962C8B-B14F-4D97-AF65-F5344CB8AC3E}">
        <p14:creationId xmlns:p14="http://schemas.microsoft.com/office/powerpoint/2010/main" val="62700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Direct Mapped Example</a:t>
            </a:r>
          </a:p>
        </p:txBody>
      </p:sp>
      <p:graphicFrame>
        <p:nvGraphicFramePr>
          <p:cNvPr id="5" name="Table 4"/>
          <p:cNvGraphicFramePr>
            <a:graphicFrameLocks noGrp="1"/>
          </p:cNvGraphicFramePr>
          <p:nvPr/>
        </p:nvGraphicFramePr>
        <p:xfrm>
          <a:off x="2470152" y="1714504"/>
          <a:ext cx="4884236" cy="4216032"/>
        </p:xfrm>
        <a:graphic>
          <a:graphicData uri="http://schemas.openxmlformats.org/drawingml/2006/table">
            <a:tbl>
              <a:tblPr/>
              <a:tblGrid>
                <a:gridCol w="604996">
                  <a:extLst>
                    <a:ext uri="{9D8B030D-6E8A-4147-A177-3AD203B41FA5}">
                      <a16:colId xmlns:a16="http://schemas.microsoft.com/office/drawing/2014/main" val="20000"/>
                    </a:ext>
                  </a:extLst>
                </a:gridCol>
                <a:gridCol w="604996">
                  <a:extLst>
                    <a:ext uri="{9D8B030D-6E8A-4147-A177-3AD203B41FA5}">
                      <a16:colId xmlns:a16="http://schemas.microsoft.com/office/drawing/2014/main" val="20001"/>
                    </a:ext>
                  </a:extLst>
                </a:gridCol>
                <a:gridCol w="604996">
                  <a:extLst>
                    <a:ext uri="{9D8B030D-6E8A-4147-A177-3AD203B41FA5}">
                      <a16:colId xmlns:a16="http://schemas.microsoft.com/office/drawing/2014/main" val="20002"/>
                    </a:ext>
                  </a:extLst>
                </a:gridCol>
                <a:gridCol w="383656">
                  <a:extLst>
                    <a:ext uri="{9D8B030D-6E8A-4147-A177-3AD203B41FA5}">
                      <a16:colId xmlns:a16="http://schemas.microsoft.com/office/drawing/2014/main" val="20003"/>
                    </a:ext>
                  </a:extLst>
                </a:gridCol>
                <a:gridCol w="383656">
                  <a:extLst>
                    <a:ext uri="{9D8B030D-6E8A-4147-A177-3AD203B41FA5}">
                      <a16:colId xmlns:a16="http://schemas.microsoft.com/office/drawing/2014/main" val="20004"/>
                    </a:ext>
                  </a:extLst>
                </a:gridCol>
                <a:gridCol w="383656">
                  <a:extLst>
                    <a:ext uri="{9D8B030D-6E8A-4147-A177-3AD203B41FA5}">
                      <a16:colId xmlns:a16="http://schemas.microsoft.com/office/drawing/2014/main" val="20005"/>
                    </a:ext>
                  </a:extLst>
                </a:gridCol>
                <a:gridCol w="383656">
                  <a:extLst>
                    <a:ext uri="{9D8B030D-6E8A-4147-A177-3AD203B41FA5}">
                      <a16:colId xmlns:a16="http://schemas.microsoft.com/office/drawing/2014/main" val="20006"/>
                    </a:ext>
                  </a:extLst>
                </a:gridCol>
                <a:gridCol w="383656">
                  <a:extLst>
                    <a:ext uri="{9D8B030D-6E8A-4147-A177-3AD203B41FA5}">
                      <a16:colId xmlns:a16="http://schemas.microsoft.com/office/drawing/2014/main" val="20007"/>
                    </a:ext>
                  </a:extLst>
                </a:gridCol>
                <a:gridCol w="383656">
                  <a:extLst>
                    <a:ext uri="{9D8B030D-6E8A-4147-A177-3AD203B41FA5}">
                      <a16:colId xmlns:a16="http://schemas.microsoft.com/office/drawing/2014/main" val="20008"/>
                    </a:ext>
                  </a:extLst>
                </a:gridCol>
                <a:gridCol w="383656">
                  <a:extLst>
                    <a:ext uri="{9D8B030D-6E8A-4147-A177-3AD203B41FA5}">
                      <a16:colId xmlns:a16="http://schemas.microsoft.com/office/drawing/2014/main" val="20009"/>
                    </a:ext>
                  </a:extLst>
                </a:gridCol>
                <a:gridCol w="383656">
                  <a:extLst>
                    <a:ext uri="{9D8B030D-6E8A-4147-A177-3AD203B41FA5}">
                      <a16:colId xmlns:a16="http://schemas.microsoft.com/office/drawing/2014/main" val="20010"/>
                    </a:ext>
                  </a:extLst>
                </a:gridCol>
              </a:tblGrid>
              <a:tr h="234224">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0"/>
                  </a:ext>
                </a:extLst>
              </a:tr>
              <a:tr h="234224">
                <a:tc>
                  <a:txBody>
                    <a:bodyPr/>
                    <a:lstStyle/>
                    <a:p>
                      <a:pPr algn="ctr" fontAlgn="b"/>
                      <a:r>
                        <a:rPr lang="en-US" sz="1100" b="0" i="0" u="none" strike="noStrike">
                          <a:solidFill>
                            <a:srgbClr val="000000"/>
                          </a:solidFill>
                          <a:latin typeface="Calibri"/>
                        </a:rPr>
                        <a:t>Entry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Valid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1"/>
                  </a:ext>
                </a:extLst>
              </a:tr>
              <a:tr h="234224">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2"/>
                  </a:ext>
                </a:extLst>
              </a:tr>
              <a:tr h="234224">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3"/>
                  </a:ext>
                </a:extLst>
              </a:tr>
              <a:tr h="234224">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4"/>
                  </a:ext>
                </a:extLst>
              </a:tr>
              <a:tr h="234224">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5"/>
                  </a:ext>
                </a:extLst>
              </a:tr>
              <a:tr h="234224">
                <a:tc>
                  <a:txBody>
                    <a:bodyPr/>
                    <a:lstStyle/>
                    <a:p>
                      <a:pPr algn="ctr" fontAlgn="b"/>
                      <a:r>
                        <a:rPr lang="en-US" sz="11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0000011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1AA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6"/>
                  </a:ext>
                </a:extLst>
              </a:tr>
              <a:tr h="234224">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7"/>
                  </a:ext>
                </a:extLst>
              </a:tr>
              <a:tr h="234224">
                <a:tc>
                  <a:txBody>
                    <a:bodyPr/>
                    <a:lstStyle/>
                    <a:p>
                      <a:pPr algn="ct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8"/>
                  </a:ext>
                </a:extLst>
              </a:tr>
              <a:tr h="234224">
                <a:tc>
                  <a:txBody>
                    <a:bodyPr/>
                    <a:lstStyle/>
                    <a:p>
                      <a:pPr algn="ct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9"/>
                  </a:ext>
                </a:extLst>
              </a:tr>
              <a:tr h="234224">
                <a:tc>
                  <a:txBody>
                    <a:bodyPr/>
                    <a:lstStyle/>
                    <a:p>
                      <a:pPr algn="ct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0"/>
                  </a:ext>
                </a:extLst>
              </a:tr>
              <a:tr h="234224">
                <a:tc>
                  <a:txBody>
                    <a:bodyPr/>
                    <a:lstStyle/>
                    <a:p>
                      <a:pPr algn="ctr"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1"/>
                  </a:ext>
                </a:extLst>
              </a:tr>
              <a:tr h="234224">
                <a:tc>
                  <a:txBody>
                    <a:bodyPr/>
                    <a:lstStyle/>
                    <a:p>
                      <a:pPr algn="ctr"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2"/>
                  </a:ext>
                </a:extLst>
              </a:tr>
              <a:tr h="234224">
                <a:tc>
                  <a:txBody>
                    <a:bodyPr/>
                    <a:lstStyle/>
                    <a:p>
                      <a:pPr algn="ctr"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3"/>
                  </a:ext>
                </a:extLst>
              </a:tr>
              <a:tr h="234224">
                <a:tc>
                  <a:txBody>
                    <a:bodyPr/>
                    <a:lstStyle/>
                    <a:p>
                      <a:pPr algn="ctr" fontAlgn="b"/>
                      <a:r>
                        <a:rPr lang="en-US" sz="11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4"/>
                  </a:ext>
                </a:extLst>
              </a:tr>
              <a:tr h="234224">
                <a:tc>
                  <a:txBody>
                    <a:bodyPr/>
                    <a:lstStyle/>
                    <a:p>
                      <a:pPr algn="ctr" fontAlgn="b"/>
                      <a:r>
                        <a:rPr lang="en-U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5"/>
                  </a:ext>
                </a:extLst>
              </a:tr>
              <a:tr h="234224">
                <a:tc>
                  <a:txBody>
                    <a:bodyPr/>
                    <a:lstStyle/>
                    <a:p>
                      <a:pPr algn="ctr" fontAlgn="b"/>
                      <a:r>
                        <a:rPr lang="en-US" sz="11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6"/>
                  </a:ext>
                </a:extLst>
              </a:tr>
              <a:tr h="234224">
                <a:tc>
                  <a:txBody>
                    <a:bodyPr/>
                    <a:lstStyle/>
                    <a:p>
                      <a:pPr algn="ctr" fontAlgn="b"/>
                      <a:r>
                        <a:rPr lang="en-US" sz="11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190496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Direct Mapped Example</a:t>
            </a:r>
          </a:p>
        </p:txBody>
      </p:sp>
      <p:sp>
        <p:nvSpPr>
          <p:cNvPr id="380931" name="Rectangle 3"/>
          <p:cNvSpPr>
            <a:spLocks noGrp="1" noChangeArrowheads="1"/>
          </p:cNvSpPr>
          <p:nvPr>
            <p:ph type="body" idx="1"/>
          </p:nvPr>
        </p:nvSpPr>
        <p:spPr/>
        <p:txBody>
          <a:bodyPr/>
          <a:lstStyle/>
          <a:p>
            <a:pPr>
              <a:lnSpc>
                <a:spcPct val="90000"/>
              </a:lnSpc>
            </a:pPr>
            <a:r>
              <a:rPr lang="en-US" dirty="0">
                <a:latin typeface="Arial" charset="0"/>
              </a:rPr>
              <a:t>However if the program generates the address 3AB  (000011 1010 1011)</a:t>
            </a:r>
          </a:p>
          <a:p>
            <a:pPr lvl="1">
              <a:lnSpc>
                <a:spcPct val="90000"/>
              </a:lnSpc>
            </a:pPr>
            <a:r>
              <a:rPr lang="en-US" dirty="0">
                <a:latin typeface="Arial" charset="0"/>
              </a:rPr>
              <a:t>Tag will be 0000111</a:t>
            </a:r>
          </a:p>
          <a:p>
            <a:pPr lvl="1">
              <a:lnSpc>
                <a:spcPct val="90000"/>
              </a:lnSpc>
            </a:pPr>
            <a:r>
              <a:rPr lang="en-US" dirty="0">
                <a:latin typeface="Arial" charset="0"/>
              </a:rPr>
              <a:t>LINE will be 0101 (same as 1AA)</a:t>
            </a:r>
          </a:p>
          <a:p>
            <a:pPr lvl="1">
              <a:lnSpc>
                <a:spcPct val="90000"/>
              </a:lnSpc>
            </a:pPr>
            <a:r>
              <a:rPr lang="en-US" dirty="0">
                <a:latin typeface="Arial" charset="0"/>
              </a:rPr>
              <a:t>Word will be 011</a:t>
            </a:r>
          </a:p>
          <a:p>
            <a:pPr lvl="1">
              <a:lnSpc>
                <a:spcPct val="90000"/>
              </a:lnSpc>
            </a:pPr>
            <a:endParaRPr lang="en-US" dirty="0">
              <a:latin typeface="Arial" charset="0"/>
            </a:endParaRPr>
          </a:p>
          <a:p>
            <a:pPr lvl="1">
              <a:lnSpc>
                <a:spcPct val="90000"/>
              </a:lnSpc>
            </a:pPr>
            <a:r>
              <a:rPr lang="en-US" dirty="0">
                <a:latin typeface="Arial" charset="0"/>
              </a:rPr>
              <a:t>The block loaded for 1AA would be removed from cache and replaced by the blocks associated with the 3AB reference</a:t>
            </a:r>
          </a:p>
        </p:txBody>
      </p:sp>
    </p:spTree>
    <p:extLst>
      <p:ext uri="{BB962C8B-B14F-4D97-AF65-F5344CB8AC3E}">
        <p14:creationId xmlns:p14="http://schemas.microsoft.com/office/powerpoint/2010/main" val="3134291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Direct Mapped Example</a:t>
            </a:r>
          </a:p>
        </p:txBody>
      </p:sp>
      <p:graphicFrame>
        <p:nvGraphicFramePr>
          <p:cNvPr id="4" name="Table 3"/>
          <p:cNvGraphicFramePr>
            <a:graphicFrameLocks noGrp="1"/>
          </p:cNvGraphicFramePr>
          <p:nvPr>
            <p:extLst>
              <p:ext uri="{D42A27DB-BD31-4B8C-83A1-F6EECF244321}">
                <p14:modId xmlns:p14="http://schemas.microsoft.com/office/powerpoint/2010/main" val="2775582643"/>
              </p:ext>
            </p:extLst>
          </p:nvPr>
        </p:nvGraphicFramePr>
        <p:xfrm>
          <a:off x="2470151" y="1714508"/>
          <a:ext cx="5346493" cy="4125852"/>
        </p:xfrm>
        <a:graphic>
          <a:graphicData uri="http://schemas.openxmlformats.org/drawingml/2006/table">
            <a:tbl>
              <a:tblPr/>
              <a:tblGrid>
                <a:gridCol w="662255">
                  <a:extLst>
                    <a:ext uri="{9D8B030D-6E8A-4147-A177-3AD203B41FA5}">
                      <a16:colId xmlns:a16="http://schemas.microsoft.com/office/drawing/2014/main" val="20000"/>
                    </a:ext>
                  </a:extLst>
                </a:gridCol>
                <a:gridCol w="662255">
                  <a:extLst>
                    <a:ext uri="{9D8B030D-6E8A-4147-A177-3AD203B41FA5}">
                      <a16:colId xmlns:a16="http://schemas.microsoft.com/office/drawing/2014/main" val="20001"/>
                    </a:ext>
                  </a:extLst>
                </a:gridCol>
                <a:gridCol w="662255">
                  <a:extLst>
                    <a:ext uri="{9D8B030D-6E8A-4147-A177-3AD203B41FA5}">
                      <a16:colId xmlns:a16="http://schemas.microsoft.com/office/drawing/2014/main" val="20002"/>
                    </a:ext>
                  </a:extLst>
                </a:gridCol>
                <a:gridCol w="419966">
                  <a:extLst>
                    <a:ext uri="{9D8B030D-6E8A-4147-A177-3AD203B41FA5}">
                      <a16:colId xmlns:a16="http://schemas.microsoft.com/office/drawing/2014/main" val="20003"/>
                    </a:ext>
                  </a:extLst>
                </a:gridCol>
                <a:gridCol w="419966">
                  <a:extLst>
                    <a:ext uri="{9D8B030D-6E8A-4147-A177-3AD203B41FA5}">
                      <a16:colId xmlns:a16="http://schemas.microsoft.com/office/drawing/2014/main" val="20004"/>
                    </a:ext>
                  </a:extLst>
                </a:gridCol>
                <a:gridCol w="419966">
                  <a:extLst>
                    <a:ext uri="{9D8B030D-6E8A-4147-A177-3AD203B41FA5}">
                      <a16:colId xmlns:a16="http://schemas.microsoft.com/office/drawing/2014/main" val="20005"/>
                    </a:ext>
                  </a:extLst>
                </a:gridCol>
                <a:gridCol w="419966">
                  <a:extLst>
                    <a:ext uri="{9D8B030D-6E8A-4147-A177-3AD203B41FA5}">
                      <a16:colId xmlns:a16="http://schemas.microsoft.com/office/drawing/2014/main" val="20006"/>
                    </a:ext>
                  </a:extLst>
                </a:gridCol>
                <a:gridCol w="419966">
                  <a:extLst>
                    <a:ext uri="{9D8B030D-6E8A-4147-A177-3AD203B41FA5}">
                      <a16:colId xmlns:a16="http://schemas.microsoft.com/office/drawing/2014/main" val="20007"/>
                    </a:ext>
                  </a:extLst>
                </a:gridCol>
                <a:gridCol w="419966">
                  <a:extLst>
                    <a:ext uri="{9D8B030D-6E8A-4147-A177-3AD203B41FA5}">
                      <a16:colId xmlns:a16="http://schemas.microsoft.com/office/drawing/2014/main" val="20008"/>
                    </a:ext>
                  </a:extLst>
                </a:gridCol>
                <a:gridCol w="419966">
                  <a:extLst>
                    <a:ext uri="{9D8B030D-6E8A-4147-A177-3AD203B41FA5}">
                      <a16:colId xmlns:a16="http://schemas.microsoft.com/office/drawing/2014/main" val="20009"/>
                    </a:ext>
                  </a:extLst>
                </a:gridCol>
                <a:gridCol w="419966">
                  <a:extLst>
                    <a:ext uri="{9D8B030D-6E8A-4147-A177-3AD203B41FA5}">
                      <a16:colId xmlns:a16="http://schemas.microsoft.com/office/drawing/2014/main" val="20010"/>
                    </a:ext>
                  </a:extLst>
                </a:gridCol>
              </a:tblGrid>
              <a:tr h="229214">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0"/>
                  </a:ext>
                </a:extLst>
              </a:tr>
              <a:tr h="229214">
                <a:tc>
                  <a:txBody>
                    <a:bodyPr/>
                    <a:lstStyle/>
                    <a:p>
                      <a:pPr algn="ctr" fontAlgn="b"/>
                      <a:r>
                        <a:rPr lang="en-US" sz="1100" b="0" i="0" u="none" strike="noStrike">
                          <a:solidFill>
                            <a:srgbClr val="000000"/>
                          </a:solidFill>
                          <a:latin typeface="Calibri"/>
                        </a:rPr>
                        <a:t>Entry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Valid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1"/>
                  </a:ext>
                </a:extLst>
              </a:tr>
              <a:tr h="229214">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2"/>
                  </a:ext>
                </a:extLst>
              </a:tr>
              <a:tr h="229214">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3"/>
                  </a:ext>
                </a:extLst>
              </a:tr>
              <a:tr h="229214">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4"/>
                  </a:ext>
                </a:extLst>
              </a:tr>
              <a:tr h="229214">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5"/>
                  </a:ext>
                </a:extLst>
              </a:tr>
              <a:tr h="229214">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0000111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3AB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6"/>
                  </a:ext>
                </a:extLst>
              </a:tr>
              <a:tr h="229214">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7"/>
                  </a:ext>
                </a:extLst>
              </a:tr>
              <a:tr h="229214">
                <a:tc>
                  <a:txBody>
                    <a:bodyPr/>
                    <a:lstStyle/>
                    <a:p>
                      <a:pPr algn="ct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8"/>
                  </a:ext>
                </a:extLst>
              </a:tr>
              <a:tr h="229214">
                <a:tc>
                  <a:txBody>
                    <a:bodyPr/>
                    <a:lstStyle/>
                    <a:p>
                      <a:pPr algn="ct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09"/>
                  </a:ext>
                </a:extLst>
              </a:tr>
              <a:tr h="229214">
                <a:tc>
                  <a:txBody>
                    <a:bodyPr/>
                    <a:lstStyle/>
                    <a:p>
                      <a:pPr algn="ct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0"/>
                  </a:ext>
                </a:extLst>
              </a:tr>
              <a:tr h="229214">
                <a:tc>
                  <a:txBody>
                    <a:bodyPr/>
                    <a:lstStyle/>
                    <a:p>
                      <a:pPr algn="ctr"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1"/>
                  </a:ext>
                </a:extLst>
              </a:tr>
              <a:tr h="229214">
                <a:tc>
                  <a:txBody>
                    <a:bodyPr/>
                    <a:lstStyle/>
                    <a:p>
                      <a:pPr algn="ctr"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2"/>
                  </a:ext>
                </a:extLst>
              </a:tr>
              <a:tr h="229214">
                <a:tc>
                  <a:txBody>
                    <a:bodyPr/>
                    <a:lstStyle/>
                    <a:p>
                      <a:pPr algn="ctr"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3"/>
                  </a:ext>
                </a:extLst>
              </a:tr>
              <a:tr h="229214">
                <a:tc>
                  <a:txBody>
                    <a:bodyPr/>
                    <a:lstStyle/>
                    <a:p>
                      <a:pPr algn="ctr" fontAlgn="b"/>
                      <a:r>
                        <a:rPr lang="en-US" sz="11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4"/>
                  </a:ext>
                </a:extLst>
              </a:tr>
              <a:tr h="229214">
                <a:tc>
                  <a:txBody>
                    <a:bodyPr/>
                    <a:lstStyle/>
                    <a:p>
                      <a:pPr algn="ctr" fontAlgn="b"/>
                      <a:r>
                        <a:rPr lang="en-U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5"/>
                  </a:ext>
                </a:extLst>
              </a:tr>
              <a:tr h="229214">
                <a:tc>
                  <a:txBody>
                    <a:bodyPr/>
                    <a:lstStyle/>
                    <a:p>
                      <a:pPr algn="ctr" fontAlgn="b"/>
                      <a:r>
                        <a:rPr lang="en-US" sz="11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6"/>
                  </a:ext>
                </a:extLst>
              </a:tr>
              <a:tr h="229214">
                <a:tc>
                  <a:txBody>
                    <a:bodyPr/>
                    <a:lstStyle/>
                    <a:p>
                      <a:pPr algn="ctr" fontAlgn="b"/>
                      <a:r>
                        <a:rPr lang="en-US" sz="11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04823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Address  </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400" dirty="0">
                <a:latin typeface="Arial" charset="0"/>
              </a:rPr>
              <a:t>Address breakup is done this way due to spatial locality</a:t>
            </a:r>
          </a:p>
          <a:p>
            <a:pPr>
              <a:lnSpc>
                <a:spcPct val="90000"/>
              </a:lnSpc>
            </a:pPr>
            <a:r>
              <a:rPr lang="en-US" sz="2400" dirty="0">
                <a:latin typeface="Arial" charset="0"/>
              </a:rPr>
              <a:t>Data from consecutive addresses are brought into cache</a:t>
            </a:r>
          </a:p>
          <a:p>
            <a:pPr>
              <a:lnSpc>
                <a:spcPct val="90000"/>
              </a:lnSpc>
            </a:pPr>
            <a:r>
              <a:rPr lang="en-US" sz="2400" dirty="0">
                <a:latin typeface="Arial" charset="0"/>
              </a:rPr>
              <a:t>If the higher order bits were used, then values from consecutive address would map to the same location in cache </a:t>
            </a:r>
          </a:p>
          <a:p>
            <a:pPr>
              <a:lnSpc>
                <a:spcPct val="90000"/>
              </a:lnSpc>
            </a:pPr>
            <a:r>
              <a:rPr lang="en-US" sz="2400" dirty="0">
                <a:latin typeface="Arial" charset="0"/>
              </a:rPr>
              <a:t>Using the middle bits cause less thrashing</a:t>
            </a:r>
          </a:p>
        </p:txBody>
      </p:sp>
      <p:sp>
        <p:nvSpPr>
          <p:cNvPr id="4" name="Rectangle 3"/>
          <p:cNvSpPr/>
          <p:nvPr/>
        </p:nvSpPr>
        <p:spPr>
          <a:xfrm>
            <a:off x="1502228" y="4728775"/>
            <a:ext cx="6505302" cy="966652"/>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4676503"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592389" y="4781027"/>
            <a:ext cx="0" cy="92746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90953" y="5037929"/>
            <a:ext cx="953589" cy="338554"/>
          </a:xfrm>
          <a:prstGeom prst="rect">
            <a:avLst/>
          </a:prstGeom>
          <a:noFill/>
        </p:spPr>
        <p:txBody>
          <a:bodyPr wrap="square" rtlCol="0">
            <a:spAutoFit/>
          </a:bodyPr>
          <a:lstStyle/>
          <a:p>
            <a:pPr algn="ctr"/>
            <a:r>
              <a:rPr lang="en-US" dirty="0"/>
              <a:t>TAG</a:t>
            </a:r>
          </a:p>
        </p:txBody>
      </p:sp>
      <p:sp>
        <p:nvSpPr>
          <p:cNvPr id="9" name="TextBox 8"/>
          <p:cNvSpPr txBox="1"/>
          <p:nvPr/>
        </p:nvSpPr>
        <p:spPr>
          <a:xfrm>
            <a:off x="5077102" y="5050992"/>
            <a:ext cx="953589" cy="338554"/>
          </a:xfrm>
          <a:prstGeom prst="rect">
            <a:avLst/>
          </a:prstGeom>
          <a:noFill/>
        </p:spPr>
        <p:txBody>
          <a:bodyPr wrap="square" rtlCol="0">
            <a:spAutoFit/>
          </a:bodyPr>
          <a:lstStyle/>
          <a:p>
            <a:pPr algn="ctr"/>
            <a:r>
              <a:rPr lang="en-US" dirty="0"/>
              <a:t>LINE</a:t>
            </a:r>
          </a:p>
        </p:txBody>
      </p:sp>
      <p:sp>
        <p:nvSpPr>
          <p:cNvPr id="10" name="TextBox 9"/>
          <p:cNvSpPr txBox="1"/>
          <p:nvPr/>
        </p:nvSpPr>
        <p:spPr>
          <a:xfrm>
            <a:off x="6692542" y="5024867"/>
            <a:ext cx="953589" cy="338554"/>
          </a:xfrm>
          <a:prstGeom prst="rect">
            <a:avLst/>
          </a:prstGeom>
          <a:noFill/>
        </p:spPr>
        <p:txBody>
          <a:bodyPr wrap="square" rtlCol="0">
            <a:spAutoFit/>
          </a:bodyPr>
          <a:lstStyle/>
          <a:p>
            <a:pPr algn="ctr"/>
            <a:r>
              <a:rPr lang="en-US" dirty="0"/>
              <a:t>Word</a:t>
            </a:r>
          </a:p>
        </p:txBody>
      </p:sp>
      <p:sp>
        <p:nvSpPr>
          <p:cNvPr id="12" name="TextBox 11"/>
          <p:cNvSpPr txBox="1"/>
          <p:nvPr/>
        </p:nvSpPr>
        <p:spPr>
          <a:xfrm>
            <a:off x="2673535" y="4315110"/>
            <a:ext cx="953589" cy="338554"/>
          </a:xfrm>
          <a:prstGeom prst="rect">
            <a:avLst/>
          </a:prstGeom>
          <a:noFill/>
        </p:spPr>
        <p:txBody>
          <a:bodyPr wrap="square" rtlCol="0">
            <a:spAutoFit/>
          </a:bodyPr>
          <a:lstStyle/>
          <a:p>
            <a:pPr algn="ctr"/>
            <a:r>
              <a:rPr lang="en-US" dirty="0"/>
              <a:t>7</a:t>
            </a:r>
          </a:p>
        </p:txBody>
      </p:sp>
      <p:sp>
        <p:nvSpPr>
          <p:cNvPr id="13" name="TextBox 12"/>
          <p:cNvSpPr txBox="1"/>
          <p:nvPr/>
        </p:nvSpPr>
        <p:spPr>
          <a:xfrm>
            <a:off x="5151124" y="4315110"/>
            <a:ext cx="953589" cy="338554"/>
          </a:xfrm>
          <a:prstGeom prst="rect">
            <a:avLst/>
          </a:prstGeom>
          <a:noFill/>
        </p:spPr>
        <p:txBody>
          <a:bodyPr wrap="square" rtlCol="0">
            <a:spAutoFit/>
          </a:bodyPr>
          <a:lstStyle/>
          <a:p>
            <a:pPr algn="ctr"/>
            <a:r>
              <a:rPr lang="en-US" dirty="0"/>
              <a:t>4</a:t>
            </a:r>
          </a:p>
        </p:txBody>
      </p:sp>
      <p:sp>
        <p:nvSpPr>
          <p:cNvPr id="14" name="TextBox 13"/>
          <p:cNvSpPr txBox="1"/>
          <p:nvPr/>
        </p:nvSpPr>
        <p:spPr>
          <a:xfrm>
            <a:off x="6688186" y="4315110"/>
            <a:ext cx="953589" cy="338554"/>
          </a:xfrm>
          <a:prstGeom prst="rect">
            <a:avLst/>
          </a:prstGeom>
          <a:noFill/>
        </p:spPr>
        <p:txBody>
          <a:bodyPr wrap="square" rtlCol="0">
            <a:spAutoFit/>
          </a:bodyPr>
          <a:lstStyle/>
          <a:p>
            <a:pPr algn="ctr"/>
            <a:r>
              <a:rPr lang="en-US" dirty="0"/>
              <a:t>3</a:t>
            </a:r>
          </a:p>
        </p:txBody>
      </p:sp>
    </p:spTree>
    <p:extLst>
      <p:ext uri="{BB962C8B-B14F-4D97-AF65-F5344CB8AC3E}">
        <p14:creationId xmlns:p14="http://schemas.microsoft.com/office/powerpoint/2010/main" val="199262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rgbClr val="FFFF00"/>
                </a:solidFill>
                <a:latin typeface="Arial" charset="0"/>
              </a:rPr>
              <a:t>(a-b) </a:t>
            </a:r>
            <a:r>
              <a:rPr lang="en-US" dirty="0">
                <a:solidFill>
                  <a:schemeClr val="tx1"/>
                </a:solidFill>
                <a:latin typeface="Arial" charset="0"/>
              </a:rPr>
              <a:t>Tree Definition</a:t>
            </a:r>
          </a:p>
        </p:txBody>
      </p:sp>
      <p:sp>
        <p:nvSpPr>
          <p:cNvPr id="380931" name="Rectangle 3"/>
          <p:cNvSpPr>
            <a:spLocks noGrp="1" noChangeArrowheads="1"/>
          </p:cNvSpPr>
          <p:nvPr>
            <p:ph type="body" idx="1"/>
          </p:nvPr>
        </p:nvSpPr>
        <p:spPr>
          <a:xfrm>
            <a:off x="457200" y="1171430"/>
            <a:ext cx="8229600" cy="4525962"/>
          </a:xfrm>
        </p:spPr>
        <p:txBody>
          <a:bodyPr/>
          <a:lstStyle/>
          <a:p>
            <a:pPr>
              <a:lnSpc>
                <a:spcPct val="90000"/>
              </a:lnSpc>
            </a:pPr>
            <a:r>
              <a:rPr lang="en-US" sz="2800" dirty="0"/>
              <a:t>An (a-b) tree  </a:t>
            </a:r>
          </a:p>
          <a:p>
            <a:pPr lvl="1">
              <a:lnSpc>
                <a:spcPct val="90000"/>
              </a:lnSpc>
            </a:pPr>
            <a:r>
              <a:rPr lang="en-US" dirty="0">
                <a:solidFill>
                  <a:srgbClr val="FFFF00"/>
                </a:solidFill>
              </a:rPr>
              <a:t>a </a:t>
            </a:r>
            <a:r>
              <a:rPr lang="en-US" dirty="0"/>
              <a:t>and</a:t>
            </a:r>
            <a:r>
              <a:rPr lang="en-US" dirty="0">
                <a:solidFill>
                  <a:srgbClr val="FFFF00"/>
                </a:solidFill>
              </a:rPr>
              <a:t> b </a:t>
            </a:r>
            <a:r>
              <a:rPr lang="en-US" dirty="0"/>
              <a:t>are integers such that 2 ≤ a ≤ (b+1)/2</a:t>
            </a:r>
          </a:p>
          <a:p>
            <a:pPr lvl="1">
              <a:lnSpc>
                <a:spcPct val="90000"/>
              </a:lnSpc>
            </a:pPr>
            <a:r>
              <a:rPr lang="en-US" dirty="0"/>
              <a:t>Size property</a:t>
            </a:r>
          </a:p>
          <a:p>
            <a:pPr lvl="2">
              <a:lnSpc>
                <a:spcPct val="90000"/>
              </a:lnSpc>
            </a:pPr>
            <a:r>
              <a:rPr lang="en-US" sz="2800" dirty="0"/>
              <a:t>Each internal nodes has at least </a:t>
            </a:r>
            <a:r>
              <a:rPr lang="en-US" sz="2800" dirty="0">
                <a:solidFill>
                  <a:srgbClr val="FFFF00"/>
                </a:solidFill>
              </a:rPr>
              <a:t>a</a:t>
            </a:r>
            <a:r>
              <a:rPr lang="en-US" sz="2800" dirty="0"/>
              <a:t> children (unless it is the root), and has at most </a:t>
            </a:r>
            <a:r>
              <a:rPr lang="en-US" sz="2800" dirty="0">
                <a:solidFill>
                  <a:srgbClr val="FFFF00"/>
                </a:solidFill>
              </a:rPr>
              <a:t>b</a:t>
            </a:r>
            <a:r>
              <a:rPr lang="en-US" sz="2800" dirty="0"/>
              <a:t>  children</a:t>
            </a:r>
          </a:p>
          <a:p>
            <a:pPr lvl="1">
              <a:lnSpc>
                <a:spcPct val="90000"/>
              </a:lnSpc>
            </a:pPr>
            <a:r>
              <a:rPr lang="en-US" dirty="0"/>
              <a:t>Depth property</a:t>
            </a:r>
          </a:p>
          <a:p>
            <a:pPr lvl="2">
              <a:lnSpc>
                <a:spcPct val="90000"/>
              </a:lnSpc>
            </a:pPr>
            <a:r>
              <a:rPr lang="en-US" sz="2800" dirty="0"/>
              <a:t>All external nodes have the same depth</a:t>
            </a:r>
          </a:p>
          <a:p>
            <a:pPr>
              <a:lnSpc>
                <a:spcPct val="90000"/>
              </a:lnSpc>
            </a:pPr>
            <a:r>
              <a:rPr lang="en-US" sz="2800" dirty="0"/>
              <a:t>The height storing </a:t>
            </a:r>
            <a:r>
              <a:rPr lang="en-US" sz="2800" dirty="0">
                <a:solidFill>
                  <a:srgbClr val="FFFF00"/>
                </a:solidFill>
              </a:rPr>
              <a:t>n</a:t>
            </a:r>
            <a:r>
              <a:rPr lang="en-US" sz="2800" dirty="0"/>
              <a:t> entries is      (log n/log b) and O(log n/log a)</a:t>
            </a:r>
            <a:br>
              <a:rPr lang="en-US" sz="2800" dirty="0"/>
            </a:br>
            <a:endParaRPr lang="en-US" sz="2800" dirty="0"/>
          </a:p>
          <a:p>
            <a:pPr>
              <a:lnSpc>
                <a:spcPct val="90000"/>
              </a:lnSpc>
            </a:pPr>
            <a:endParaRPr lang="en-US" sz="3600" dirty="0">
              <a:solidFill>
                <a:srgbClr val="FFFF00"/>
              </a:solidFill>
            </a:endParaRPr>
          </a:p>
        </p:txBody>
      </p:sp>
      <p:graphicFrame>
        <p:nvGraphicFramePr>
          <p:cNvPr id="4" name="Object 38"/>
          <p:cNvGraphicFramePr>
            <a:graphicFrameLocks noChangeAspect="1"/>
          </p:cNvGraphicFramePr>
          <p:nvPr>
            <p:extLst>
              <p:ext uri="{D42A27DB-BD31-4B8C-83A1-F6EECF244321}">
                <p14:modId xmlns:p14="http://schemas.microsoft.com/office/powerpoint/2010/main" val="842531916"/>
              </p:ext>
            </p:extLst>
          </p:nvPr>
        </p:nvGraphicFramePr>
        <p:xfrm>
          <a:off x="5638800" y="4724400"/>
          <a:ext cx="495300" cy="495300"/>
        </p:xfrm>
        <a:graphic>
          <a:graphicData uri="http://schemas.openxmlformats.org/presentationml/2006/ole">
            <mc:AlternateContent xmlns:mc="http://schemas.openxmlformats.org/markup-compatibility/2006">
              <mc:Choice xmlns:v="urn:schemas-microsoft-com:vml" Requires="v">
                <p:oleObj spid="_x0000_s2075678" name="Equation" r:id="rId3" imgW="164880" imgH="164880" progId="Equation.3">
                  <p:embed/>
                </p:oleObj>
              </mc:Choice>
              <mc:Fallback>
                <p:oleObj name="Equation" r:id="rId3" imgW="164880" imgH="164880" progId="Equation.3">
                  <p:embed/>
                  <p:pic>
                    <p:nvPicPr>
                      <p:cNvPr id="0" name=""/>
                      <p:cNvPicPr>
                        <a:picLocks noChangeAspect="1" noChangeArrowheads="1"/>
                      </p:cNvPicPr>
                      <p:nvPr/>
                    </p:nvPicPr>
                    <p:blipFill>
                      <a:blip r:embed="rId4"/>
                      <a:srcRect/>
                      <a:stretch>
                        <a:fillRect/>
                      </a:stretch>
                    </p:blipFill>
                    <p:spPr bwMode="auto">
                      <a:xfrm>
                        <a:off x="5638800" y="4724400"/>
                        <a:ext cx="495300" cy="495300"/>
                      </a:xfrm>
                      <a:prstGeom prst="rect">
                        <a:avLst/>
                      </a:prstGeom>
                      <a:solidFill>
                        <a:schemeClr val="bg1">
                          <a:lumMod val="20000"/>
                          <a:lumOff val="80000"/>
                        </a:schemeClr>
                      </a:solidFill>
                      <a:ln>
                        <a:noFill/>
                      </a:ln>
                      <a:effectLst/>
                      <a:extLst/>
                    </p:spPr>
                  </p:pic>
                </p:oleObj>
              </mc:Fallback>
            </mc:AlternateContent>
          </a:graphicData>
        </a:graphic>
      </p:graphicFrame>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9380" y="5346596"/>
            <a:ext cx="2681287" cy="1294987"/>
          </a:xfrm>
          <a:prstGeom prst="rect">
            <a:avLst/>
          </a:prstGeom>
        </p:spPr>
      </p:pic>
    </p:spTree>
    <p:extLst>
      <p:ext uri="{BB962C8B-B14F-4D97-AF65-F5344CB8AC3E}">
        <p14:creationId xmlns:p14="http://schemas.microsoft.com/office/powerpoint/2010/main" val="237009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09722" y="227239"/>
            <a:ext cx="8268517" cy="1143000"/>
          </a:xfrm>
        </p:spPr>
        <p:txBody>
          <a:bodyPr>
            <a:normAutofit/>
          </a:bodyPr>
          <a:lstStyle/>
          <a:p>
            <a:r>
              <a:rPr lang="en-US" dirty="0">
                <a:solidFill>
                  <a:schemeClr val="tx1"/>
                </a:solidFill>
                <a:latin typeface="Arial" charset="0"/>
              </a:rPr>
              <a:t>B-Trees (1)</a:t>
            </a:r>
          </a:p>
        </p:txBody>
      </p:sp>
      <p:sp>
        <p:nvSpPr>
          <p:cNvPr id="380931" name="Rectangle 3"/>
          <p:cNvSpPr>
            <a:spLocks noGrp="1" noChangeArrowheads="1"/>
          </p:cNvSpPr>
          <p:nvPr>
            <p:ph type="body" idx="1"/>
          </p:nvPr>
        </p:nvSpPr>
        <p:spPr>
          <a:xfrm>
            <a:off x="304800" y="1219200"/>
            <a:ext cx="8229600" cy="4525962"/>
          </a:xfrm>
        </p:spPr>
        <p:txBody>
          <a:bodyPr/>
          <a:lstStyle/>
          <a:p>
            <a:pPr>
              <a:lnSpc>
                <a:spcPct val="90000"/>
              </a:lnSpc>
            </a:pPr>
            <a:r>
              <a:rPr lang="en-US" sz="2800" dirty="0"/>
              <a:t>A well known version of a </a:t>
            </a:r>
            <a:r>
              <a:rPr lang="en-US" sz="2800" dirty="0">
                <a:solidFill>
                  <a:srgbClr val="FFFF00"/>
                </a:solidFill>
              </a:rPr>
              <a:t>(a-b) </a:t>
            </a:r>
            <a:r>
              <a:rPr lang="en-US" sz="2800" dirty="0"/>
              <a:t>tree that maintains a map in external memory efficiently is called a B-tree of order d where</a:t>
            </a:r>
          </a:p>
          <a:p>
            <a:pPr lvl="1">
              <a:lnSpc>
                <a:spcPct val="90000"/>
              </a:lnSpc>
            </a:pPr>
            <a:r>
              <a:rPr lang="en-US" sz="2400" dirty="0"/>
              <a:t>a =                </a:t>
            </a:r>
          </a:p>
          <a:p>
            <a:pPr lvl="1">
              <a:lnSpc>
                <a:spcPct val="90000"/>
              </a:lnSpc>
            </a:pPr>
            <a:r>
              <a:rPr lang="en-US" sz="2400" dirty="0"/>
              <a:t>b = d (maximum number of children per node)</a:t>
            </a:r>
          </a:p>
          <a:p>
            <a:pPr>
              <a:lnSpc>
                <a:spcPct val="90000"/>
              </a:lnSpc>
            </a:pPr>
            <a:r>
              <a:rPr lang="en-US" sz="2800" dirty="0">
                <a:latin typeface="+mj-lt"/>
              </a:rPr>
              <a:t>An important property is that </a:t>
            </a:r>
            <a:r>
              <a:rPr lang="en-US" sz="2800" dirty="0">
                <a:solidFill>
                  <a:srgbClr val="FFFF00"/>
                </a:solidFill>
                <a:latin typeface="+mj-lt"/>
              </a:rPr>
              <a:t>d</a:t>
            </a:r>
            <a:r>
              <a:rPr lang="en-US" sz="2800" dirty="0">
                <a:latin typeface="+mj-lt"/>
              </a:rPr>
              <a:t> can be chosen so that </a:t>
            </a:r>
            <a:r>
              <a:rPr lang="en-US" sz="2800" dirty="0">
                <a:solidFill>
                  <a:srgbClr val="FFFF00"/>
                </a:solidFill>
                <a:latin typeface="+mj-lt"/>
              </a:rPr>
              <a:t>d</a:t>
            </a:r>
            <a:r>
              <a:rPr lang="en-US" sz="2800" dirty="0">
                <a:latin typeface="+mj-lt"/>
              </a:rPr>
              <a:t> children and corresponding </a:t>
            </a:r>
            <a:r>
              <a:rPr lang="en-US" sz="2800" dirty="0">
                <a:solidFill>
                  <a:srgbClr val="FFFF00"/>
                </a:solidFill>
                <a:latin typeface="+mj-lt"/>
              </a:rPr>
              <a:t>d - 1</a:t>
            </a:r>
            <a:r>
              <a:rPr lang="en-US" sz="2800" dirty="0">
                <a:latin typeface="+mj-lt"/>
              </a:rPr>
              <a:t> keys can </a:t>
            </a:r>
            <a:r>
              <a:rPr lang="en-US" sz="2800" dirty="0">
                <a:solidFill>
                  <a:srgbClr val="FFFF00"/>
                </a:solidFill>
                <a:latin typeface="+mj-lt"/>
              </a:rPr>
              <a:t>fit into a single </a:t>
            </a:r>
            <a:r>
              <a:rPr lang="en-US" sz="2800" dirty="0">
                <a:latin typeface="+mj-lt"/>
              </a:rPr>
              <a:t>disk block</a:t>
            </a:r>
          </a:p>
          <a:p>
            <a:pPr lvl="1">
              <a:lnSpc>
                <a:spcPct val="90000"/>
              </a:lnSpc>
            </a:pPr>
            <a:r>
              <a:rPr lang="en-US" sz="2400" dirty="0">
                <a:latin typeface="+mj-lt"/>
              </a:rPr>
              <a:t>Implies that each node access requires only </a:t>
            </a:r>
            <a:r>
              <a:rPr lang="en-US" sz="2400" dirty="0">
                <a:solidFill>
                  <a:srgbClr val="FFFF00"/>
                </a:solidFill>
                <a:latin typeface="+mj-lt"/>
              </a:rPr>
              <a:t>one</a:t>
            </a:r>
            <a:r>
              <a:rPr lang="en-US" sz="2400" dirty="0">
                <a:latin typeface="+mj-lt"/>
              </a:rPr>
              <a:t> disk transfer to perform a search or an update operation - </a:t>
            </a:r>
            <a:r>
              <a:rPr lang="en-US" sz="2400" dirty="0"/>
              <a:t>O(1)</a:t>
            </a:r>
            <a:endParaRPr lang="en-US" sz="2400" dirty="0">
              <a:latin typeface="+mj-lt"/>
            </a:endParaRPr>
          </a:p>
          <a:p>
            <a:pPr marL="457200" lvl="1" indent="0">
              <a:lnSpc>
                <a:spcPct val="90000"/>
              </a:lnSpc>
              <a:buNone/>
            </a:pPr>
            <a:endParaRPr lang="en-US" sz="2400" dirty="0"/>
          </a:p>
          <a:p>
            <a:pPr lvl="1">
              <a:lnSpc>
                <a:spcPct val="90000"/>
              </a:lnSpc>
            </a:pPr>
            <a:endParaRPr lang="en-US" sz="2400" dirty="0">
              <a:latin typeface="+mj-lt"/>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1361531743"/>
              </p:ext>
            </p:extLst>
          </p:nvPr>
        </p:nvGraphicFramePr>
        <p:xfrm>
          <a:off x="1676400" y="2362200"/>
          <a:ext cx="914400" cy="498890"/>
        </p:xfrm>
        <a:graphic>
          <a:graphicData uri="http://schemas.openxmlformats.org/presentationml/2006/ole">
            <mc:AlternateContent xmlns:mc="http://schemas.openxmlformats.org/markup-compatibility/2006">
              <mc:Choice xmlns:v="urn:schemas-microsoft-com:vml" Requires="v">
                <p:oleObj spid="_x0000_s2076703" name="Equation" r:id="rId3" imgW="419040" imgH="228600" progId="Equation.3">
                  <p:embed/>
                </p:oleObj>
              </mc:Choice>
              <mc:Fallback>
                <p:oleObj name="Equation" r:id="rId3" imgW="419040" imgH="228600" progId="Equation.3">
                  <p:embed/>
                  <p:pic>
                    <p:nvPicPr>
                      <p:cNvPr id="0" name=""/>
                      <p:cNvPicPr>
                        <a:picLocks noChangeAspect="1" noChangeArrowheads="1"/>
                      </p:cNvPicPr>
                      <p:nvPr/>
                    </p:nvPicPr>
                    <p:blipFill>
                      <a:blip r:embed="rId4"/>
                      <a:srcRect/>
                      <a:stretch>
                        <a:fillRect/>
                      </a:stretch>
                    </p:blipFill>
                    <p:spPr bwMode="auto">
                      <a:xfrm>
                        <a:off x="1676400" y="2362200"/>
                        <a:ext cx="914400" cy="498890"/>
                      </a:xfrm>
                      <a:prstGeom prst="rect">
                        <a:avLst/>
                      </a:prstGeom>
                      <a:solidFill>
                        <a:srgbClr val="FFFF00"/>
                      </a:solidFill>
                      <a:ln w="9525">
                        <a:solidFill>
                          <a:srgbClr val="000000"/>
                        </a:solidFill>
                        <a:miter lim="800000"/>
                        <a:headEnd/>
                        <a:tailEnd/>
                      </a:ln>
                    </p:spPr>
                  </p:pic>
                </p:oleObj>
              </mc:Fallback>
            </mc:AlternateContent>
          </a:graphicData>
        </a:graphic>
      </p:graphicFrame>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5410200"/>
            <a:ext cx="3933825" cy="1162050"/>
          </a:xfrm>
          <a:prstGeom prst="rect">
            <a:avLst/>
          </a:prstGeom>
        </p:spPr>
      </p:pic>
    </p:spTree>
    <p:extLst>
      <p:ext uri="{BB962C8B-B14F-4D97-AF65-F5344CB8AC3E}">
        <p14:creationId xmlns:p14="http://schemas.microsoft.com/office/powerpoint/2010/main" val="4031358542"/>
      </p:ext>
    </p:extLst>
  </p:cSld>
  <p:clrMapOvr>
    <a:masterClrMapping/>
  </p:clrMapOvr>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9562</TotalTime>
  <Words>3260</Words>
  <Application>Microsoft Office PowerPoint</Application>
  <PresentationFormat>On-screen Show (4:3)</PresentationFormat>
  <Paragraphs>809</Paragraphs>
  <Slides>76</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4" baseType="lpstr">
      <vt:lpstr>Arial</vt:lpstr>
      <vt:lpstr>Calibri</vt:lpstr>
      <vt:lpstr>Tahoma</vt:lpstr>
      <vt:lpstr>Times New Roman</vt:lpstr>
      <vt:lpstr>Wingdings</vt:lpstr>
      <vt:lpstr>Mountain Top</vt:lpstr>
      <vt:lpstr>Equation</vt:lpstr>
      <vt:lpstr>Worksheet</vt:lpstr>
      <vt:lpstr>Chapter 14</vt:lpstr>
      <vt:lpstr>Topics</vt:lpstr>
      <vt:lpstr>B-Trees  </vt:lpstr>
      <vt:lpstr>Storing a Large Map</vt:lpstr>
      <vt:lpstr>I/O Complexity Related Definitions</vt:lpstr>
      <vt:lpstr>(a-b) Trees (1)</vt:lpstr>
      <vt:lpstr> (a-b) Trees (2)</vt:lpstr>
      <vt:lpstr>(a-b) Tree Definition</vt:lpstr>
      <vt:lpstr>B-Trees (1)</vt:lpstr>
      <vt:lpstr>B-Trees (2)</vt:lpstr>
      <vt:lpstr>B-Trees (3)</vt:lpstr>
      <vt:lpstr>B-Trees Performance</vt:lpstr>
      <vt:lpstr>Sample B-Tree of Order 6</vt:lpstr>
      <vt:lpstr>Advantages of B-tree Usage for Databases (1)  </vt:lpstr>
      <vt:lpstr>Advantages of B-tree Usage for Databases (2) </vt:lpstr>
      <vt:lpstr>Advantages of B-tree Usage for Databases (3) </vt:lpstr>
      <vt:lpstr>Advantages of B-tree Usage for Databases (4)</vt:lpstr>
      <vt:lpstr>Disadvantage of B-tree Usage for Databases </vt:lpstr>
      <vt:lpstr>B-Trees Summary (1) </vt:lpstr>
      <vt:lpstr>B-Trees Summary (2)  </vt:lpstr>
      <vt:lpstr>B-Trees Summary (2)  </vt:lpstr>
      <vt:lpstr>B-Trees Summary (3)  </vt:lpstr>
      <vt:lpstr>C++ Runtime Stack</vt:lpstr>
      <vt:lpstr>Program Counter</vt:lpstr>
      <vt:lpstr>C++ Memory Allocation</vt:lpstr>
      <vt:lpstr>C++ Memory Allocation Algorithms</vt:lpstr>
      <vt:lpstr>Fragmentation</vt:lpstr>
      <vt:lpstr>Types of Fragmentation</vt:lpstr>
      <vt:lpstr>Memory Allocation Methods (1)</vt:lpstr>
      <vt:lpstr>Memory Allocation Methods (2)</vt:lpstr>
      <vt:lpstr>Memory Allocation Methods (3)</vt:lpstr>
      <vt:lpstr>Memory Allocation Methods (4)</vt:lpstr>
      <vt:lpstr>Memory Allocation Methods (5)</vt:lpstr>
      <vt:lpstr>Fragmentation Comparison (1)</vt:lpstr>
      <vt:lpstr>Fragmentation Comparison (2)</vt:lpstr>
      <vt:lpstr>Garbage Collection</vt:lpstr>
      <vt:lpstr>Garbage Collection</vt:lpstr>
      <vt:lpstr>Mark-Sweep Algorithm (1)</vt:lpstr>
      <vt:lpstr>Mark-Sweep Algorithm (2)</vt:lpstr>
      <vt:lpstr>Mark-Sweep Algorithm (3)</vt:lpstr>
      <vt:lpstr>Memory Demand (Latency)</vt:lpstr>
      <vt:lpstr>Memory Demand (Bandwidth)</vt:lpstr>
      <vt:lpstr>Memory Hierarchy</vt:lpstr>
      <vt:lpstr>Memory Hierarchy</vt:lpstr>
      <vt:lpstr>Cache Memory</vt:lpstr>
      <vt:lpstr>Solution: Cache Memory</vt:lpstr>
      <vt:lpstr>Types of Cache</vt:lpstr>
      <vt:lpstr>Predicting Memory Usage</vt:lpstr>
      <vt:lpstr>Cache Memory</vt:lpstr>
      <vt:lpstr>Cache and Main Memory  </vt:lpstr>
      <vt:lpstr>Cache Lines</vt:lpstr>
      <vt:lpstr>Cache Hits and Misses (1)</vt:lpstr>
      <vt:lpstr>Cache Hits and Misses (2)</vt:lpstr>
      <vt:lpstr>Cache Performance</vt:lpstr>
      <vt:lpstr>Page Replacement Algorithms</vt:lpstr>
      <vt:lpstr>Page Replacement Policies</vt:lpstr>
      <vt:lpstr>Page Replacement Policies</vt:lpstr>
      <vt:lpstr>Page Replacement Performance</vt:lpstr>
      <vt:lpstr>Page Replacement Comparison</vt:lpstr>
      <vt:lpstr>Write Policies</vt:lpstr>
      <vt:lpstr>Additional Definitions</vt:lpstr>
      <vt:lpstr>Write-Through  </vt:lpstr>
      <vt:lpstr>Write Back or Copy Back</vt:lpstr>
      <vt:lpstr>Associatively (1)</vt:lpstr>
      <vt:lpstr>Associatively (2)</vt:lpstr>
      <vt:lpstr>Direct Mapped Cache  </vt:lpstr>
      <vt:lpstr>Direct Mapped Cache </vt:lpstr>
      <vt:lpstr>Direct Mapped Cache </vt:lpstr>
      <vt:lpstr>Direct Mapped Cache</vt:lpstr>
      <vt:lpstr>Direct Mapped Example</vt:lpstr>
      <vt:lpstr>Direct Mapped Cache with 16 Entries</vt:lpstr>
      <vt:lpstr>Direct Mapped Example</vt:lpstr>
      <vt:lpstr>Direct Mapped Example</vt:lpstr>
      <vt:lpstr>Direct Mapped Example</vt:lpstr>
      <vt:lpstr>Direct Mapped Example</vt:lpstr>
      <vt:lpstr>Address  </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Jerry Lebowitz</cp:lastModifiedBy>
  <cp:revision>703</cp:revision>
  <dcterms:created xsi:type="dcterms:W3CDTF">2002-01-21T02:22:10Z</dcterms:created>
  <dcterms:modified xsi:type="dcterms:W3CDTF">2018-05-09T03:27:56Z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