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4"/>
  </p:notesMasterIdLst>
  <p:handoutMasterIdLst>
    <p:handoutMasterId r:id="rId8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4500"/>
    <a:srgbClr val="FFFF00"/>
    <a:srgbClr val="EF0129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3F018171-BB73-45C5-8525-06858C6FF1AD}" type="slidenum">
              <a:rPr lang="en-US"/>
              <a:pPr/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1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24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25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912F0E61-8CAB-4489-8852-ECB688C1B27F}" type="slidenum">
              <a:rPr lang="en-US"/>
              <a:pPr/>
              <a:t>26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2662" cy="3594100"/>
          </a:xfrm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28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3C6E6035-11B5-4B79-9950-E937DB71D6E8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0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8BA5B5DC-3E47-4826-9354-A59437D0ACA7}" type="slidenum">
              <a:rPr lang="en-US"/>
              <a:pPr/>
              <a:t>29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86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826F0B9A-2519-4DE7-BC31-038FD354A368}" type="slidenum">
              <a:rPr lang="en-US"/>
              <a:pPr/>
              <a:t>31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107C25E4-F5C1-48CB-9265-04DD8DA284B0}" type="slidenum">
              <a:rPr lang="en-US"/>
              <a:pPr/>
              <a:t>34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9EF3A7B-F625-4426-9E79-D68149EE65D3}" type="slidenum">
              <a:rPr lang="en-US"/>
              <a:pPr/>
              <a:t>35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977" y="4555193"/>
            <a:ext cx="5356857" cy="43144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3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977" y="4554538"/>
            <a:ext cx="5356857" cy="431482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107C25E4-F5C1-48CB-9265-04DD8DA284B0}" type="slidenum">
              <a:rPr lang="en-US"/>
              <a:pPr/>
              <a:t>37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8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959FCC70-6066-445F-BB1D-F70B04C2F37F}" type="slidenum">
              <a:rPr lang="en-US"/>
              <a:pPr/>
              <a:t>42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15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45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32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3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47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1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48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88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49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1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50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83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57544E7-E489-439A-B771-75CF09587548}" type="slidenum">
              <a:rPr lang="en-US"/>
              <a:pPr/>
              <a:t>51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5193"/>
            <a:ext cx="5355167" cy="4314498"/>
          </a:xfrm>
        </p:spPr>
        <p:txBody>
          <a:bodyPr lIns="95594" tIns="47796" rIns="95594" bIns="47796"/>
          <a:lstStyle/>
          <a:p>
            <a:pPr defTabSz="10838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Sequences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38613" y="0"/>
            <a:ext cx="3163887" cy="479425"/>
          </a:xfrm>
          <a:prstGeom prst="rect">
            <a:avLst/>
          </a:prstGeom>
          <a:noFill/>
        </p:spPr>
        <p:txBody>
          <a:bodyPr/>
          <a:lstStyle/>
          <a:p>
            <a:fld id="{2A1D3596-DC1A-427B-A46E-B21D9238607D}" type="datetime8">
              <a:rPr lang="en-US"/>
              <a:pPr/>
              <a:t>1/15/2018 6:59 PM</a:t>
            </a:fld>
            <a:endParaRPr lang="en-US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</p:spPr>
        <p:txBody>
          <a:bodyPr/>
          <a:lstStyle/>
          <a:p>
            <a:fld id="{A3E97E97-B7B9-4B77-B67A-59FC0C46085C}" type="slidenum">
              <a:rPr lang="en-US"/>
              <a:pPr/>
              <a:t>52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15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9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3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8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45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9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6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11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2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7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233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1/15/2018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344A3-163B-491C-B910-7696A3E989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C9BCB-8BD5-4EFE-936B-E36183629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" y="2514600"/>
            <a:ext cx="8791575" cy="11430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5300" dirty="0"/>
              <a:t>Chapter 3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460" y="3886200"/>
            <a:ext cx="64" cy="1083374"/>
          </a:xfrm>
          <a:noFill/>
        </p:spPr>
        <p:txBody>
          <a:bodyPr wrap="none" lIns="0" tIns="0" rIns="0" bIns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6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9589FD-CEC5-4C76-AAC7-5F02A2608B5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88818" y="5066900"/>
            <a:ext cx="8566363" cy="1279464"/>
          </a:xfrm>
          <a:solidFill>
            <a:srgbClr val="000000"/>
          </a:solidFill>
        </p:spPr>
        <p:txBody>
          <a:bodyPr vert="horz">
            <a:normAutofit lnSpcReduction="10000"/>
          </a:bodyPr>
          <a:lstStyle/>
          <a:p>
            <a:pPr marL="393192" lvl="1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The insertion sort algorithm sorts a list of values by repeatedly inserting an unsorted element into a sorted sub-list until the whole list is sorted  </a:t>
            </a:r>
          </a:p>
        </p:txBody>
      </p:sp>
      <p:sp>
        <p:nvSpPr>
          <p:cNvPr id="2970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829945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Sorting an Array</a:t>
            </a:r>
            <a:endParaRPr lang="en-US" dirty="0">
              <a:solidFill>
                <a:schemeClr val="tx1"/>
              </a:solidFill>
              <a:hlinkClick r:id="rId2" action="ppaction://program"/>
            </a:endParaRPr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1" y="1118902"/>
            <a:ext cx="4118177" cy="38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8B980-B13A-4390-ABFC-C4BE49918F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Insertion Sort</a:t>
            </a:r>
          </a:p>
        </p:txBody>
      </p:sp>
      <p:graphicFrame>
        <p:nvGraphicFramePr>
          <p:cNvPr id="390323" name="Group 179"/>
          <p:cNvGraphicFramePr>
            <a:graphicFrameLocks noGrp="1"/>
          </p:cNvGraphicFramePr>
          <p:nvPr/>
        </p:nvGraphicFramePr>
        <p:xfrm>
          <a:off x="539750" y="2354263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4" name="Group 180"/>
          <p:cNvGraphicFramePr>
            <a:graphicFrameLocks noGrp="1"/>
          </p:cNvGraphicFramePr>
          <p:nvPr/>
        </p:nvGraphicFramePr>
        <p:xfrm>
          <a:off x="4724400" y="2743200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5" name="Group 181"/>
          <p:cNvGraphicFramePr>
            <a:graphicFrameLocks noGrp="1"/>
          </p:cNvGraphicFramePr>
          <p:nvPr/>
        </p:nvGraphicFramePr>
        <p:xfrm>
          <a:off x="501650" y="3352800"/>
          <a:ext cx="3733800" cy="65246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2" name="Group 188"/>
          <p:cNvGraphicFramePr>
            <a:graphicFrameLocks noGrp="1"/>
          </p:cNvGraphicFramePr>
          <p:nvPr/>
        </p:nvGraphicFramePr>
        <p:xfrm>
          <a:off x="539750" y="4351338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1" name="Group 187"/>
          <p:cNvGraphicFramePr>
            <a:graphicFrameLocks noGrp="1"/>
          </p:cNvGraphicFramePr>
          <p:nvPr/>
        </p:nvGraphicFramePr>
        <p:xfrm>
          <a:off x="4724400" y="4800600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7" name="Group 183"/>
          <p:cNvGraphicFramePr>
            <a:graphicFrameLocks noGrp="1"/>
          </p:cNvGraphicFramePr>
          <p:nvPr/>
        </p:nvGraphicFramePr>
        <p:xfrm>
          <a:off x="4724400" y="3810000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0" name="Group 186"/>
          <p:cNvGraphicFramePr>
            <a:graphicFrameLocks noGrp="1"/>
          </p:cNvGraphicFramePr>
          <p:nvPr/>
        </p:nvGraphicFramePr>
        <p:xfrm>
          <a:off x="539750" y="5349875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50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1230312" y="1470025"/>
            <a:ext cx="7227887" cy="457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myList</a:t>
            </a:r>
            <a:r>
              <a:rPr lang="en-US" sz="2400" b="1" dirty="0"/>
              <a:t> = {2, 9, 5, 4, 8, 1, 6}; // unsorted</a:t>
            </a:r>
          </a:p>
        </p:txBody>
      </p:sp>
    </p:spTree>
    <p:extLst>
      <p:ext uri="{BB962C8B-B14F-4D97-AF65-F5344CB8AC3E}">
        <p14:creationId xmlns:p14="http://schemas.microsoft.com/office/powerpoint/2010/main" val="17369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E74ED7-E5E0-4877-974D-0AB62779DF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Insertion Sort</a:t>
            </a:r>
            <a:endParaRPr lang="en-US" dirty="0">
              <a:solidFill>
                <a:schemeClr val="tx1"/>
              </a:solidFill>
              <a:effectLst/>
              <a:latin typeface="Book Antiqua" pitchFamily="18" charset="0"/>
              <a:hlinkClick r:id="rId3" action="ppaction://program"/>
            </a:endParaRPr>
          </a:p>
        </p:txBody>
      </p:sp>
      <p:graphicFrame>
        <p:nvGraphicFramePr>
          <p:cNvPr id="2050" name="Object 2" descr="Recycled paper"/>
          <p:cNvGraphicFramePr>
            <a:graphicFrameLocks noChangeAspect="1"/>
          </p:cNvGraphicFramePr>
          <p:nvPr>
            <p:extLst/>
          </p:nvPr>
        </p:nvGraphicFramePr>
        <p:xfrm>
          <a:off x="495161" y="990599"/>
          <a:ext cx="7178729" cy="557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98" name="Picture" r:id="rId4" imgW="4032504" imgH="3124200" progId="Word.Picture.8">
                  <p:embed/>
                </p:oleObj>
              </mc:Choice>
              <mc:Fallback>
                <p:oleObj name="Picture" r:id="rId4" imgW="4032504" imgH="3124200" progId="Word.Picture.8">
                  <p:embed/>
                  <p:pic>
                    <p:nvPicPr>
                      <p:cNvPr id="2050" name="Object 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61" y="990599"/>
                        <a:ext cx="7178729" cy="557762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83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9589FD-CEC5-4C76-AAC7-5F02A2608B5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8299450" cy="39687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ffectLst/>
              </a:rPr>
              <a:t>Insertion Sort </a:t>
            </a:r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1524000"/>
            <a:ext cx="8686800" cy="313932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00"/>
                </a:solidFill>
              </a:rPr>
              <a:t>insertionSort</a:t>
            </a:r>
            <a:r>
              <a:rPr lang="en-US" sz="1800" dirty="0">
                <a:solidFill>
                  <a:srgbClr val="FFFF00"/>
                </a:solidFill>
              </a:rPr>
              <a:t>(char* A, 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 n) { 		// sort an array of n characters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for (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 = 1; 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 &lt; n; 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++) {		// insertion loop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  char cur = A[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];			// current character to insert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  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 j = </a:t>
            </a:r>
            <a:r>
              <a:rPr lang="en-US" sz="1800" dirty="0" err="1">
                <a:solidFill>
                  <a:srgbClr val="FFFF00"/>
                </a:solidFill>
              </a:rPr>
              <a:t>i</a:t>
            </a:r>
            <a:r>
              <a:rPr lang="en-US" sz="1800" dirty="0">
                <a:solidFill>
                  <a:srgbClr val="FFFF00"/>
                </a:solidFill>
              </a:rPr>
              <a:t> - 1;				// start at previous character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  while ((j &gt;= 0) &amp;&amp; (A[j] &gt; cur)) {	// while A[j] is out of order</a:t>
            </a:r>
          </a:p>
          <a:p>
            <a:r>
              <a:rPr lang="en-US" sz="1800" dirty="0">
                <a:solidFill>
                  <a:srgbClr val="FFFF00"/>
                </a:solidFill>
              </a:rPr>
              <a:t>	A[j + 1] = A[j];			// move A[j] right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	j--;				// decrement j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  }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  A[j + 1] = cur;			// this is the proper place for cur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1600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3EDC11-E161-4840-8D09-BCDB7E10BB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Limitation Summary of Arrays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3600" dirty="0">
                <a:cs typeface="Times New Roman" pitchFamily="18" charset="0"/>
              </a:rPr>
              <a:t>Arrays are simple and easy to use, but they have two limitations </a:t>
            </a:r>
            <a:endParaRPr lang="en-US" sz="3600" noProof="1">
              <a:cs typeface="Times New Roman" pitchFamily="18" charset="0"/>
            </a:endParaRPr>
          </a:p>
          <a:p>
            <a:pPr marL="938213" lvl="1" indent="-538163">
              <a:defRPr/>
            </a:pPr>
            <a:r>
              <a:rPr lang="en-US" dirty="0">
                <a:cs typeface="Times New Roman" pitchFamily="18" charset="0"/>
              </a:rPr>
              <a:t>Once an array is created, its size cannot be altered </a:t>
            </a:r>
          </a:p>
          <a:p>
            <a:pPr marL="938213" lvl="1" indent="-538163">
              <a:defRPr/>
            </a:pPr>
            <a:r>
              <a:rPr lang="en-US" dirty="0">
                <a:cs typeface="Times New Roman" pitchFamily="18" charset="0"/>
              </a:rPr>
              <a:t>Array provides inadequate support for inserting, deleting, sorting, and searching operations </a:t>
            </a:r>
          </a:p>
          <a:p>
            <a:pPr marL="1175957" lvl="2" indent="-538163">
              <a:defRPr/>
            </a:pPr>
            <a:r>
              <a:rPr lang="en-US" dirty="0">
                <a:cs typeface="Times New Roman" pitchFamily="18" charset="0"/>
              </a:rPr>
              <a:t>Not efficient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22" y="4207506"/>
            <a:ext cx="2848377" cy="2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STL Containers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7477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Container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An object that can hold other objects as its elements</a:t>
            </a:r>
          </a:p>
          <a:p>
            <a:pPr marL="285750" indent="-285750"/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Goal:</a:t>
            </a:r>
          </a:p>
          <a:p>
            <a:pPr marL="742950" lvl="1" indent="-285750"/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Create a container object that automatically grows or shrinks as needed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One way to accomplish this is to use a STL container class that manages a sequence of elements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Memory is allocated and de-allocated as needed</a:t>
            </a:r>
          </a:p>
        </p:txBody>
      </p:sp>
      <p:pic>
        <p:nvPicPr>
          <p:cNvPr id="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14561"/>
            <a:ext cx="2142309" cy="1371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475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2470"/>
            <a:ext cx="7772400" cy="5029200"/>
          </a:xfrm>
        </p:spPr>
        <p:txBody>
          <a:bodyPr>
            <a:normAutofit/>
          </a:bodyPr>
          <a:lstStyle/>
          <a:p>
            <a:pPr marL="486918" indent="-285750"/>
            <a:r>
              <a:rPr lang="en-US" dirty="0">
                <a:latin typeface="Arial" pitchFamily="34" charset="0"/>
                <a:cs typeface="Arial" pitchFamily="34" charset="0"/>
              </a:rPr>
              <a:t>A vector is similar to an array except that can automatically expand and contract as needed</a:t>
            </a:r>
          </a:p>
          <a:p>
            <a:pPr marL="905256" lvl="1"/>
            <a:r>
              <a:rPr lang="en-US" dirty="0">
                <a:latin typeface="Arial" pitchFamily="34" charset="0"/>
                <a:cs typeface="Arial" pitchFamily="34" charset="0"/>
              </a:rPr>
              <a:t>The new and delete operators are not used by the programmer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destructor is called when the elements of a vectors are all destroyed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Out of scope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 constructor can being called allocating an arbitrary number of elements</a:t>
            </a:r>
          </a:p>
          <a:p>
            <a:pPr marL="905256"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4372" y="5645940"/>
            <a:ext cx="1542245" cy="1191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84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Vector Header File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6918" indent="-285750"/>
            <a:r>
              <a:rPr lang="en-US" sz="3200" dirty="0">
                <a:latin typeface="Arial" pitchFamily="34" charset="0"/>
                <a:cs typeface="Arial" pitchFamily="34" charset="0"/>
              </a:rPr>
              <a:t>&lt;vector&gt; - defines a template class for implementing a vector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1" y="3254911"/>
            <a:ext cx="6163538" cy="15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Vector Constructors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</p:spPr>
        <p:txBody>
          <a:bodyPr/>
          <a:lstStyle/>
          <a:p>
            <a:pPr marL="486918" indent="-285750"/>
            <a:r>
              <a:rPr lang="en-US" sz="2800" b="1" dirty="0">
                <a:latin typeface="Arial" pitchFamily="34" charset="0"/>
                <a:cs typeface="Arial" pitchFamily="34" charset="0"/>
              </a:rPr>
              <a:t>vector &lt; type&gt; v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//construct v as a vector &lt;type&gt; of capacity 0</a:t>
            </a:r>
          </a:p>
          <a:p>
            <a:pPr marL="486918" indent="-285750"/>
            <a:r>
              <a:rPr lang="en-US" sz="2800" b="1" dirty="0">
                <a:latin typeface="Arial" pitchFamily="34" charset="0"/>
                <a:cs typeface="Arial" pitchFamily="34" charset="0"/>
              </a:rPr>
              <a:t>vector &lt; type&gt; v(n)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//construct v as a vector &lt;type&gt; of capacity n, size n, and each element is initialized to the default type value</a:t>
            </a:r>
          </a:p>
          <a:p>
            <a:pPr marL="486918" indent="-285750"/>
            <a:r>
              <a:rPr lang="en-US" sz="2800" b="1" dirty="0">
                <a:latin typeface="Arial" pitchFamily="34" charset="0"/>
                <a:cs typeface="Arial" pitchFamily="34" charset="0"/>
              </a:rPr>
              <a:t>vector &lt; type&gt; v(n,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// construct v as a vector &lt;type&gt; of capacity n, size n, and each element is initialized to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initialValue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4973" y="5010273"/>
            <a:ext cx="5614054" cy="1800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056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Vector Member Functions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87127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Given vector &lt;type&gt; v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v.size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dirty="0">
                <a:latin typeface="Arial" pitchFamily="34" charset="0"/>
                <a:cs typeface="Arial" pitchFamily="34" charset="0"/>
              </a:rPr>
              <a:t>//returns the number of values v currently contains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v.empty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dirty="0">
                <a:latin typeface="Arial" pitchFamily="34" charset="0"/>
                <a:cs typeface="Arial" pitchFamily="34" charset="0"/>
              </a:rPr>
              <a:t>// is a faster alternative to the boolean expression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v.size</a:t>
            </a:r>
            <a:r>
              <a:rPr lang="en-US" dirty="0">
                <a:latin typeface="Arial" pitchFamily="34" charset="0"/>
                <a:cs typeface="Arial" pitchFamily="34" charset="0"/>
              </a:rPr>
              <a:t> ( ) == 0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v.capacity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( ) </a:t>
            </a:r>
            <a:r>
              <a:rPr lang="en-US" dirty="0">
                <a:latin typeface="Arial" pitchFamily="34" charset="0"/>
                <a:cs typeface="Arial" pitchFamily="34" charset="0"/>
              </a:rPr>
              <a:t>//returns the current capacity of v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(value) </a:t>
            </a:r>
            <a:r>
              <a:rPr lang="en-US" dirty="0">
                <a:latin typeface="Arial" pitchFamily="34" charset="0"/>
                <a:cs typeface="Arial" pitchFamily="34" charset="0"/>
              </a:rPr>
              <a:t>// append value 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en-US" dirty="0">
                <a:latin typeface="Arial" pitchFamily="34" charset="0"/>
                <a:cs typeface="Arial" pitchFamily="34" charset="0"/>
              </a:rPr>
              <a:t> end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v.reserve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(n)</a:t>
            </a:r>
            <a:r>
              <a:rPr lang="en-US" dirty="0">
                <a:latin typeface="Arial" pitchFamily="34" charset="0"/>
                <a:cs typeface="Arial" pitchFamily="34" charset="0"/>
              </a:rPr>
              <a:t> //grows v so its capacity in n (does not affect v’s size)</a:t>
            </a:r>
          </a:p>
          <a:p>
            <a:pPr marL="285750" indent="-285750"/>
            <a:r>
              <a:rPr lang="en-US" b="1" dirty="0" err="1">
                <a:latin typeface="Arial" pitchFamily="34" charset="0"/>
                <a:cs typeface="Arial" pitchFamily="34" charset="0"/>
              </a:rPr>
              <a:t>v.pop_back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 )</a:t>
            </a:r>
            <a:r>
              <a:rPr lang="en-US" dirty="0">
                <a:latin typeface="Arial" pitchFamily="34" charset="0"/>
                <a:cs typeface="Arial" pitchFamily="34" charset="0"/>
              </a:rPr>
              <a:t> // erase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en-US" dirty="0">
                <a:latin typeface="Arial" pitchFamily="34" charset="0"/>
                <a:cs typeface="Arial" pitchFamily="34" charset="0"/>
              </a:rPr>
              <a:t> last element</a:t>
            </a:r>
          </a:p>
        </p:txBody>
      </p:sp>
    </p:spTree>
    <p:extLst>
      <p:ext uri="{BB962C8B-B14F-4D97-AF65-F5344CB8AC3E}">
        <p14:creationId xmlns:p14="http://schemas.microsoft.com/office/powerpoint/2010/main" val="1745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B1D9AF-F013-4726-9917-3C44FB978793}" type="slidenum">
              <a:rPr lang="en-US"/>
              <a:pPr/>
              <a:t>2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Singly Linked Lists</a:t>
            </a:r>
          </a:p>
          <a:p>
            <a:r>
              <a:rPr lang="en-US" dirty="0"/>
              <a:t>Doubly Linked Lists</a:t>
            </a:r>
          </a:p>
          <a:p>
            <a:r>
              <a:rPr lang="en-US" dirty="0"/>
              <a:t>Circularly List Lists and List Reversal</a:t>
            </a:r>
          </a:p>
          <a:p>
            <a:r>
              <a:rPr lang="en-US" dirty="0"/>
              <a:t>Recursion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25" y="4267200"/>
            <a:ext cx="1695639" cy="2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97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Vector Member Functions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35413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v.front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returns a reference 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first element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v.back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returns a reference 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last element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v.begin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returns a iterator positioned 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first value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v.end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 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returns an iterator positioned immediately after v’s last value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v.insert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(pos, value)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inserts value into v at iterator position pos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v.erase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(pos)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erases the value in v at iterator position pos </a:t>
            </a:r>
          </a:p>
          <a:p>
            <a:pPr marL="285750" indent="-285750"/>
            <a:r>
              <a:rPr lang="en-US" sz="2400" b="1" dirty="0" err="1">
                <a:latin typeface="Arial" pitchFamily="34" charset="0"/>
                <a:cs typeface="Arial" pitchFamily="34" charset="0"/>
              </a:rPr>
              <a:t>v.erase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(pos1, pos2)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// erase the values in v from iterator position pos1 to pos2</a:t>
            </a:r>
          </a:p>
        </p:txBody>
      </p:sp>
    </p:spTree>
    <p:extLst>
      <p:ext uri="{BB962C8B-B14F-4D97-AF65-F5344CB8AC3E}">
        <p14:creationId xmlns:p14="http://schemas.microsoft.com/office/powerpoint/2010/main" val="57553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STL Vector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For all the vector constructors and methods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  <a:hlinkClick r:id="rId3"/>
              </a:rPr>
              <a:t>http://www.cplusplus.com/reference/vector/vector/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200" dirty="0">
              <a:solidFill>
                <a:srgbClr val="FFFF00"/>
              </a:solidFill>
            </a:endParaRPr>
          </a:p>
          <a:p>
            <a:pPr lvl="1"/>
            <a:endParaRPr lang="en-US" sz="2200" dirty="0">
              <a:solidFill>
                <a:srgbClr val="FFFF00"/>
              </a:solidFill>
            </a:endParaRPr>
          </a:p>
          <a:p>
            <a:pPr lvl="1"/>
            <a:r>
              <a:rPr lang="en-US" sz="3200" b="1" dirty="0">
                <a:solidFill>
                  <a:srgbClr val="FFFF00"/>
                </a:solidFill>
              </a:rPr>
              <a:t>See examples: vector1 and vector2</a:t>
            </a:r>
            <a:endParaRPr lang="en-US" sz="2800" b="1" dirty="0">
              <a:solidFill>
                <a:srgbClr val="FFFF00"/>
              </a:solidFill>
              <a:cs typeface="Times New Roman" pitchFamily="18" charset="0"/>
            </a:endParaRP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pPr marL="742950" lvl="1" indent="-285750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03" y="38481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9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938" y="281463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234950" indent="-234950">
              <a:defRPr/>
            </a:pPr>
            <a:r>
              <a:rPr lang="en-US" sz="7200" dirty="0">
                <a:solidFill>
                  <a:schemeClr val="tx1"/>
                </a:solidFill>
              </a:rPr>
              <a:t>Linked Lists</a:t>
            </a:r>
            <a:endParaRPr lang="en-US" sz="5400" dirty="0">
              <a:solidFill>
                <a:schemeClr val="tx1"/>
              </a:solidFill>
            </a:endParaRPr>
          </a:p>
          <a:p>
            <a:pPr marL="234950" indent="-234950">
              <a:defRPr/>
            </a:pP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41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Linked Lists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order of the components is determined by an explicit link member in each node </a:t>
            </a:r>
          </a:p>
          <a:p>
            <a:pPr>
              <a:defRPr/>
            </a:pPr>
            <a:r>
              <a:rPr lang="en-US" sz="2800" dirty="0"/>
              <a:t>The list needs to be traverse to access nodes </a:t>
            </a:r>
          </a:p>
        </p:txBody>
      </p:sp>
      <p:pic>
        <p:nvPicPr>
          <p:cNvPr id="46796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200400"/>
            <a:ext cx="4679228" cy="3504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25448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Singly Linked Lists (1)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dirty="0"/>
              <a:t>A singly linked list is a concrete data structure consisting of a sequence of nodes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91" y="2587580"/>
            <a:ext cx="369286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19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Singly Linked Lists (2)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dirty="0"/>
              <a:t>Every node in a linked list has two components </a:t>
            </a:r>
          </a:p>
          <a:p>
            <a:pPr marL="685800" lvl="1"/>
            <a:r>
              <a:rPr lang="en-US" sz="2400" dirty="0"/>
              <a:t>A component member </a:t>
            </a:r>
          </a:p>
          <a:p>
            <a:pPr marL="685800" lvl="1"/>
            <a:r>
              <a:rPr lang="en-US" sz="2400" dirty="0"/>
              <a:t>A link member that gives the location of the next node in the list </a:t>
            </a:r>
          </a:p>
          <a:p>
            <a:pPr marL="285750" indent="-285750"/>
            <a:r>
              <a:rPr lang="en-US" sz="2800" dirty="0"/>
              <a:t>The address of the first node of the list is stored in a separate location usually called the “head”   </a:t>
            </a:r>
          </a:p>
          <a:p>
            <a:pPr marL="285750" indent="-285750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19" y="3932737"/>
            <a:ext cx="3720184" cy="27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42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Singly Linked List Structure</a:t>
            </a: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5486400" y="13874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6934200" y="123507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next</a:t>
            </a:r>
          </a:p>
        </p:txBody>
      </p:sp>
      <p:sp>
        <p:nvSpPr>
          <p:cNvPr id="888838" name="Text Box 6"/>
          <p:cNvSpPr txBox="1">
            <a:spLocks noChangeArrowheads="1"/>
          </p:cNvSpPr>
          <p:nvPr/>
        </p:nvSpPr>
        <p:spPr bwMode="auto">
          <a:xfrm>
            <a:off x="5429250" y="2692400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elem</a:t>
            </a:r>
          </a:p>
        </p:txBody>
      </p:sp>
      <p:sp>
        <p:nvSpPr>
          <p:cNvPr id="888839" name="Text Box 7"/>
          <p:cNvSpPr txBox="1">
            <a:spLocks noChangeArrowheads="1"/>
          </p:cNvSpPr>
          <p:nvPr/>
        </p:nvSpPr>
        <p:spPr bwMode="auto">
          <a:xfrm>
            <a:off x="6858000" y="2606675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node</a:t>
            </a:r>
          </a:p>
        </p:txBody>
      </p:sp>
      <p:sp>
        <p:nvSpPr>
          <p:cNvPr id="888840" name="AutoShape 8"/>
          <p:cNvSpPr>
            <a:spLocks noChangeArrowheads="1"/>
          </p:cNvSpPr>
          <p:nvPr/>
        </p:nvSpPr>
        <p:spPr bwMode="auto">
          <a:xfrm>
            <a:off x="5181600" y="1082675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1" name="Rectangle 9"/>
          <p:cNvSpPr>
            <a:spLocks noChangeArrowheads="1"/>
          </p:cNvSpPr>
          <p:nvPr/>
        </p:nvSpPr>
        <p:spPr bwMode="auto">
          <a:xfrm>
            <a:off x="6096000" y="13874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5791200" y="16922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43" name="Line 11"/>
          <p:cNvSpPr>
            <a:spLocks noChangeShapeType="1"/>
          </p:cNvSpPr>
          <p:nvPr/>
        </p:nvSpPr>
        <p:spPr bwMode="auto">
          <a:xfrm flipV="1">
            <a:off x="6400800" y="16922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44" name="Rectangle 12"/>
          <p:cNvSpPr>
            <a:spLocks noChangeArrowheads="1"/>
          </p:cNvSpPr>
          <p:nvPr/>
        </p:nvSpPr>
        <p:spPr bwMode="auto">
          <a:xfrm>
            <a:off x="9144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5" name="Text Box 13"/>
          <p:cNvSpPr txBox="1">
            <a:spLocks noChangeArrowheads="1"/>
          </p:cNvSpPr>
          <p:nvPr/>
        </p:nvSpPr>
        <p:spPr bwMode="auto">
          <a:xfrm>
            <a:off x="1058863" y="471805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88846" name="Rectangle 14"/>
          <p:cNvSpPr>
            <a:spLocks noChangeArrowheads="1"/>
          </p:cNvSpPr>
          <p:nvPr/>
        </p:nvSpPr>
        <p:spPr bwMode="auto">
          <a:xfrm>
            <a:off x="15240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47" name="Line 15"/>
          <p:cNvSpPr>
            <a:spLocks noChangeShapeType="1"/>
          </p:cNvSpPr>
          <p:nvPr/>
        </p:nvSpPr>
        <p:spPr bwMode="auto">
          <a:xfrm>
            <a:off x="1219200" y="37496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48" name="Line 16"/>
          <p:cNvSpPr>
            <a:spLocks noChangeShapeType="1"/>
          </p:cNvSpPr>
          <p:nvPr/>
        </p:nvSpPr>
        <p:spPr bwMode="auto">
          <a:xfrm flipV="1">
            <a:off x="1828800" y="37496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49" name="Rectangle 17"/>
          <p:cNvSpPr>
            <a:spLocks noChangeArrowheads="1"/>
          </p:cNvSpPr>
          <p:nvPr/>
        </p:nvSpPr>
        <p:spPr bwMode="auto">
          <a:xfrm>
            <a:off x="27432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0" name="Rectangle 18"/>
          <p:cNvSpPr>
            <a:spLocks noChangeArrowheads="1"/>
          </p:cNvSpPr>
          <p:nvPr/>
        </p:nvSpPr>
        <p:spPr bwMode="auto">
          <a:xfrm>
            <a:off x="33528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1" name="Line 19"/>
          <p:cNvSpPr>
            <a:spLocks noChangeShapeType="1"/>
          </p:cNvSpPr>
          <p:nvPr/>
        </p:nvSpPr>
        <p:spPr bwMode="auto">
          <a:xfrm flipV="1">
            <a:off x="3657600" y="37496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52" name="Rectangle 20"/>
          <p:cNvSpPr>
            <a:spLocks noChangeArrowheads="1"/>
          </p:cNvSpPr>
          <p:nvPr/>
        </p:nvSpPr>
        <p:spPr bwMode="auto">
          <a:xfrm>
            <a:off x="45720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3" name="Rectangle 21"/>
          <p:cNvSpPr>
            <a:spLocks noChangeArrowheads="1"/>
          </p:cNvSpPr>
          <p:nvPr/>
        </p:nvSpPr>
        <p:spPr bwMode="auto">
          <a:xfrm>
            <a:off x="51816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4" name="Line 22"/>
          <p:cNvSpPr>
            <a:spLocks noChangeShapeType="1"/>
          </p:cNvSpPr>
          <p:nvPr/>
        </p:nvSpPr>
        <p:spPr bwMode="auto">
          <a:xfrm flipV="1">
            <a:off x="5486400" y="37496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55" name="Rectangle 23"/>
          <p:cNvSpPr>
            <a:spLocks noChangeArrowheads="1"/>
          </p:cNvSpPr>
          <p:nvPr/>
        </p:nvSpPr>
        <p:spPr bwMode="auto">
          <a:xfrm>
            <a:off x="64008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6" name="Rectangle 24"/>
          <p:cNvSpPr>
            <a:spLocks noChangeArrowheads="1"/>
          </p:cNvSpPr>
          <p:nvPr/>
        </p:nvSpPr>
        <p:spPr bwMode="auto">
          <a:xfrm>
            <a:off x="7010400" y="3444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857" name="Line 25"/>
          <p:cNvSpPr>
            <a:spLocks noChangeShapeType="1"/>
          </p:cNvSpPr>
          <p:nvPr/>
        </p:nvSpPr>
        <p:spPr bwMode="auto">
          <a:xfrm flipV="1">
            <a:off x="7315200" y="37496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58" name="Text Box 26"/>
          <p:cNvSpPr txBox="1">
            <a:spLocks noChangeArrowheads="1"/>
          </p:cNvSpPr>
          <p:nvPr/>
        </p:nvSpPr>
        <p:spPr bwMode="auto">
          <a:xfrm>
            <a:off x="2887663" y="471805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888859" name="Line 27"/>
          <p:cNvSpPr>
            <a:spLocks noChangeShapeType="1"/>
          </p:cNvSpPr>
          <p:nvPr/>
        </p:nvSpPr>
        <p:spPr bwMode="auto">
          <a:xfrm>
            <a:off x="3048000" y="37496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60" name="Text Box 28"/>
          <p:cNvSpPr txBox="1">
            <a:spLocks noChangeArrowheads="1"/>
          </p:cNvSpPr>
          <p:nvPr/>
        </p:nvSpPr>
        <p:spPr bwMode="auto">
          <a:xfrm>
            <a:off x="4716463" y="471805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888861" name="Line 29"/>
          <p:cNvSpPr>
            <a:spLocks noChangeShapeType="1"/>
          </p:cNvSpPr>
          <p:nvPr/>
        </p:nvSpPr>
        <p:spPr bwMode="auto">
          <a:xfrm>
            <a:off x="4876800" y="37496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62" name="Text Box 30"/>
          <p:cNvSpPr txBox="1">
            <a:spLocks noChangeArrowheads="1"/>
          </p:cNvSpPr>
          <p:nvPr/>
        </p:nvSpPr>
        <p:spPr bwMode="auto">
          <a:xfrm>
            <a:off x="6535738" y="471805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888863" name="Line 31"/>
          <p:cNvSpPr>
            <a:spLocks noChangeShapeType="1"/>
          </p:cNvSpPr>
          <p:nvPr/>
        </p:nvSpPr>
        <p:spPr bwMode="auto">
          <a:xfrm>
            <a:off x="6705600" y="37496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64" name="Text Box 32"/>
          <p:cNvSpPr txBox="1">
            <a:spLocks noChangeArrowheads="1"/>
          </p:cNvSpPr>
          <p:nvPr/>
        </p:nvSpPr>
        <p:spPr bwMode="auto">
          <a:xfrm>
            <a:off x="8202613" y="355123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sp>
        <p:nvSpPr>
          <p:cNvPr id="888865" name="Rectangle 33"/>
          <p:cNvSpPr>
            <a:spLocks noChangeArrowheads="1"/>
          </p:cNvSpPr>
          <p:nvPr/>
        </p:nvSpPr>
        <p:spPr bwMode="auto">
          <a:xfrm>
            <a:off x="242888" y="508317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head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88866" name="Text Box 34"/>
          <p:cNvSpPr txBox="1">
            <a:spLocks noChangeArrowheads="1"/>
          </p:cNvSpPr>
          <p:nvPr/>
        </p:nvSpPr>
        <p:spPr bwMode="auto">
          <a:xfrm>
            <a:off x="85725" y="5765800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LAX</a:t>
            </a:r>
          </a:p>
        </p:txBody>
      </p:sp>
      <p:sp>
        <p:nvSpPr>
          <p:cNvPr id="888867" name="Text Box 35"/>
          <p:cNvSpPr txBox="1">
            <a:spLocks noChangeArrowheads="1"/>
          </p:cNvSpPr>
          <p:nvPr/>
        </p:nvSpPr>
        <p:spPr bwMode="auto">
          <a:xfrm>
            <a:off x="1012825" y="5765800"/>
            <a:ext cx="500063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88868" name="Line 36"/>
          <p:cNvSpPr>
            <a:spLocks noChangeShapeType="1"/>
          </p:cNvSpPr>
          <p:nvPr/>
        </p:nvSpPr>
        <p:spPr bwMode="auto">
          <a:xfrm>
            <a:off x="1181100" y="5961063"/>
            <a:ext cx="95091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8869" name="Text Box 37"/>
          <p:cNvSpPr txBox="1">
            <a:spLocks noChangeArrowheads="1"/>
          </p:cNvSpPr>
          <p:nvPr/>
        </p:nvSpPr>
        <p:spPr bwMode="auto">
          <a:xfrm>
            <a:off x="2130425" y="5765800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MSP</a:t>
            </a:r>
          </a:p>
        </p:txBody>
      </p:sp>
      <p:sp>
        <p:nvSpPr>
          <p:cNvPr id="888870" name="Text Box 38"/>
          <p:cNvSpPr txBox="1">
            <a:spLocks noChangeArrowheads="1"/>
          </p:cNvSpPr>
          <p:nvPr/>
        </p:nvSpPr>
        <p:spPr bwMode="auto">
          <a:xfrm>
            <a:off x="3057525" y="5765800"/>
            <a:ext cx="500063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88871" name="Line 39"/>
          <p:cNvSpPr>
            <a:spLocks noChangeShapeType="1"/>
          </p:cNvSpPr>
          <p:nvPr/>
        </p:nvSpPr>
        <p:spPr bwMode="auto">
          <a:xfrm>
            <a:off x="3225800" y="5961063"/>
            <a:ext cx="95091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179888" y="5765800"/>
            <a:ext cx="2046287" cy="469900"/>
            <a:chOff x="398" y="3218"/>
            <a:chExt cx="1289" cy="296"/>
          </a:xfrm>
        </p:grpSpPr>
        <p:sp>
          <p:nvSpPr>
            <p:cNvPr id="888873" name="Text Box 41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888874" name="Text Box 42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8875" name="Line 43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196013" y="5743575"/>
            <a:ext cx="2046287" cy="469900"/>
            <a:chOff x="398" y="3218"/>
            <a:chExt cx="1289" cy="296"/>
          </a:xfrm>
        </p:grpSpPr>
        <p:sp>
          <p:nvSpPr>
            <p:cNvPr id="888877" name="Text Box 45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888878" name="Text Box 46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8879" name="Line 47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8880" name="Rectangle 48"/>
          <p:cNvSpPr>
            <a:spLocks noChangeArrowheads="1"/>
          </p:cNvSpPr>
          <p:nvPr/>
        </p:nvSpPr>
        <p:spPr bwMode="auto">
          <a:xfrm>
            <a:off x="6335030" y="5092349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tail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88881" name="Rectangle 49"/>
          <p:cNvSpPr>
            <a:spLocks noChangeArrowheads="1"/>
          </p:cNvSpPr>
          <p:nvPr/>
        </p:nvSpPr>
        <p:spPr bwMode="auto">
          <a:xfrm>
            <a:off x="8054975" y="574675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888882" name="Line 50"/>
          <p:cNvSpPr>
            <a:spLocks noChangeShapeType="1"/>
          </p:cNvSpPr>
          <p:nvPr/>
        </p:nvSpPr>
        <p:spPr bwMode="auto">
          <a:xfrm>
            <a:off x="868363" y="5449888"/>
            <a:ext cx="0" cy="27781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6858000" y="5449888"/>
            <a:ext cx="0" cy="27781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ChangeArrowheads="1"/>
          </p:cNvSpPr>
          <p:nvPr/>
        </p:nvSpPr>
        <p:spPr bwMode="auto">
          <a:xfrm>
            <a:off x="328613" y="3421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" y="228600"/>
            <a:ext cx="912177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Insertion in a Singly Linked List (head)</a:t>
            </a:r>
          </a:p>
        </p:txBody>
      </p:sp>
      <p:sp>
        <p:nvSpPr>
          <p:cNvPr id="7557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None/>
            </a:pPr>
            <a:r>
              <a:rPr lang="en-US" dirty="0"/>
              <a:t>	  </a:t>
            </a:r>
          </a:p>
          <a:p>
            <a:pPr marL="1143000" lvl="2" indent="-228600">
              <a:buFontTx/>
              <a:buNone/>
            </a:pPr>
            <a:endParaRPr lang="en-US" sz="16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725" y="4127500"/>
            <a:ext cx="2046288" cy="469900"/>
            <a:chOff x="398" y="3218"/>
            <a:chExt cx="1289" cy="296"/>
          </a:xfrm>
        </p:grpSpPr>
        <p:sp>
          <p:nvSpPr>
            <p:cNvPr id="755718" name="Text Box 6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LAX</a:t>
              </a:r>
            </a:p>
          </p:txBody>
        </p:sp>
        <p:sp>
          <p:nvSpPr>
            <p:cNvPr id="755719" name="Text Box 7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0425" y="4127500"/>
            <a:ext cx="2046288" cy="469900"/>
            <a:chOff x="398" y="3218"/>
            <a:chExt cx="1289" cy="296"/>
          </a:xfrm>
        </p:grpSpPr>
        <p:sp>
          <p:nvSpPr>
            <p:cNvPr id="755722" name="Text Box 1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55723" name="Text Box 1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79888" y="4127500"/>
            <a:ext cx="2046287" cy="469900"/>
            <a:chOff x="398" y="3218"/>
            <a:chExt cx="1289" cy="296"/>
          </a:xfrm>
        </p:grpSpPr>
        <p:sp>
          <p:nvSpPr>
            <p:cNvPr id="755726" name="Text Box 1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55727" name="Text Box 1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96013" y="4105275"/>
            <a:ext cx="2046287" cy="469900"/>
            <a:chOff x="398" y="3218"/>
            <a:chExt cx="1289" cy="296"/>
          </a:xfrm>
        </p:grpSpPr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55731" name="Text Box 19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32" name="Line 20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5733" name="Rectangle 21"/>
          <p:cNvSpPr>
            <a:spLocks noChangeArrowheads="1"/>
          </p:cNvSpPr>
          <p:nvPr/>
        </p:nvSpPr>
        <p:spPr bwMode="auto">
          <a:xfrm>
            <a:off x="6164263" y="356393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5734" name="Rectangle 22"/>
          <p:cNvSpPr>
            <a:spLocks noChangeArrowheads="1"/>
          </p:cNvSpPr>
          <p:nvPr/>
        </p:nvSpPr>
        <p:spPr bwMode="auto">
          <a:xfrm>
            <a:off x="8054975" y="410845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5735" name="Line 23"/>
          <p:cNvSpPr>
            <a:spLocks noChangeShapeType="1"/>
          </p:cNvSpPr>
          <p:nvPr/>
        </p:nvSpPr>
        <p:spPr bwMode="auto">
          <a:xfrm>
            <a:off x="868363" y="3833813"/>
            <a:ext cx="0" cy="27781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5736" name="Rectangle 24"/>
          <p:cNvSpPr>
            <a:spLocks noChangeArrowheads="1"/>
          </p:cNvSpPr>
          <p:nvPr/>
        </p:nvSpPr>
        <p:spPr bwMode="auto">
          <a:xfrm>
            <a:off x="2179638" y="2362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060575" y="3079750"/>
            <a:ext cx="2046288" cy="469900"/>
            <a:chOff x="398" y="3218"/>
            <a:chExt cx="1289" cy="296"/>
          </a:xfrm>
        </p:grpSpPr>
        <p:sp>
          <p:nvSpPr>
            <p:cNvPr id="755742" name="Text Box 3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55743" name="Text Box 3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44" name="Line 3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110038" y="3079750"/>
            <a:ext cx="2046287" cy="469900"/>
            <a:chOff x="398" y="3218"/>
            <a:chExt cx="1289" cy="296"/>
          </a:xfrm>
        </p:grpSpPr>
        <p:sp>
          <p:nvSpPr>
            <p:cNvPr id="755746" name="Text Box 3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55747" name="Text Box 3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48" name="Line 3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148388" y="3079750"/>
            <a:ext cx="2046287" cy="469900"/>
            <a:chOff x="398" y="3218"/>
            <a:chExt cx="1289" cy="296"/>
          </a:xfrm>
        </p:grpSpPr>
        <p:sp>
          <p:nvSpPr>
            <p:cNvPr id="755750" name="Text Box 38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55751" name="Text Box 39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5752" name="Line 40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6119813" y="243363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5754" name="Rectangle 42"/>
          <p:cNvSpPr>
            <a:spLocks noChangeArrowheads="1"/>
          </p:cNvSpPr>
          <p:nvPr/>
        </p:nvSpPr>
        <p:spPr bwMode="auto">
          <a:xfrm>
            <a:off x="7962900" y="30607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5755" name="Line 43"/>
          <p:cNvSpPr>
            <a:spLocks noChangeShapeType="1"/>
          </p:cNvSpPr>
          <p:nvPr/>
        </p:nvSpPr>
        <p:spPr bwMode="auto">
          <a:xfrm>
            <a:off x="2720975" y="2786063"/>
            <a:ext cx="0" cy="27781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3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092E6BC-467A-4CD0-A0BC-6B3116001D29}" type="slidenum">
              <a:rPr lang="en-US"/>
              <a:pPr/>
              <a:t>28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at the Head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76800" y="1676400"/>
            <a:ext cx="3125788" cy="3590925"/>
          </a:xfrm>
        </p:spPr>
      </p:pic>
      <p:sp>
        <p:nvSpPr>
          <p:cNvPr id="512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/>
              <a:t>Allocate a new node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/>
              <a:t>Insert new element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/>
              <a:t>Have new node point to old head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/>
              <a:t>Update head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393587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ChangeArrowheads="1"/>
          </p:cNvSpPr>
          <p:nvPr/>
        </p:nvSpPr>
        <p:spPr bwMode="auto">
          <a:xfrm>
            <a:off x="242888" y="2133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" y="228600"/>
            <a:ext cx="8928100" cy="1143000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Removing an Element in a Singly Linked List (head)</a:t>
            </a:r>
          </a:p>
        </p:txBody>
      </p:sp>
      <p:sp>
        <p:nvSpPr>
          <p:cNvPr id="76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4475" y="1325563"/>
            <a:ext cx="8534400" cy="4648200"/>
          </a:xfrm>
        </p:spPr>
        <p:txBody>
          <a:bodyPr/>
          <a:lstStyle/>
          <a:p>
            <a:pPr marL="285750" indent="-285750">
              <a:buFontTx/>
              <a:buNone/>
            </a:pPr>
            <a:r>
              <a:rPr lang="en-US" dirty="0"/>
              <a:t>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750" y="2840038"/>
            <a:ext cx="2046288" cy="469900"/>
            <a:chOff x="398" y="3218"/>
            <a:chExt cx="1289" cy="296"/>
          </a:xfrm>
        </p:grpSpPr>
        <p:sp>
          <p:nvSpPr>
            <p:cNvPr id="760838" name="Text Box 6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LAX</a:t>
              </a:r>
            </a:p>
          </p:txBody>
        </p:sp>
        <p:sp>
          <p:nvSpPr>
            <p:cNvPr id="760839" name="Text Box 7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40" name="Line 8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76450" y="2840038"/>
            <a:ext cx="2046288" cy="469900"/>
            <a:chOff x="398" y="3218"/>
            <a:chExt cx="1289" cy="296"/>
          </a:xfrm>
        </p:grpSpPr>
        <p:sp>
          <p:nvSpPr>
            <p:cNvPr id="760842" name="Text Box 1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60843" name="Text Box 1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44" name="Line 1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25913" y="2840038"/>
            <a:ext cx="2046287" cy="469900"/>
            <a:chOff x="398" y="3218"/>
            <a:chExt cx="1289" cy="296"/>
          </a:xfrm>
        </p:grpSpPr>
        <p:sp>
          <p:nvSpPr>
            <p:cNvPr id="760846" name="Text Box 1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60847" name="Text Box 1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48" name="Line 1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2038" y="2817813"/>
            <a:ext cx="2046287" cy="469900"/>
            <a:chOff x="398" y="3218"/>
            <a:chExt cx="1289" cy="296"/>
          </a:xfrm>
        </p:grpSpPr>
        <p:sp>
          <p:nvSpPr>
            <p:cNvPr id="760850" name="Text Box 18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60851" name="Text Box 19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52" name="Line 20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0853" name="Rectangle 21"/>
          <p:cNvSpPr>
            <a:spLocks noChangeArrowheads="1"/>
          </p:cNvSpPr>
          <p:nvPr/>
        </p:nvSpPr>
        <p:spPr bwMode="auto">
          <a:xfrm>
            <a:off x="6078538" y="227647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60854" name="Rectangle 22"/>
          <p:cNvSpPr>
            <a:spLocks noChangeArrowheads="1"/>
          </p:cNvSpPr>
          <p:nvPr/>
        </p:nvSpPr>
        <p:spPr bwMode="auto">
          <a:xfrm>
            <a:off x="8001000" y="28209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60855" name="Line 23"/>
          <p:cNvSpPr>
            <a:spLocks noChangeShapeType="1"/>
          </p:cNvSpPr>
          <p:nvPr/>
        </p:nvSpPr>
        <p:spPr bwMode="auto">
          <a:xfrm>
            <a:off x="814388" y="2546350"/>
            <a:ext cx="0" cy="27781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60856" name="Rectangle 24"/>
          <p:cNvSpPr>
            <a:spLocks noChangeArrowheads="1"/>
          </p:cNvSpPr>
          <p:nvPr/>
        </p:nvSpPr>
        <p:spPr bwMode="auto">
          <a:xfrm>
            <a:off x="2125663" y="3733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06600" y="4592638"/>
            <a:ext cx="2046288" cy="469900"/>
            <a:chOff x="398" y="3218"/>
            <a:chExt cx="1289" cy="296"/>
          </a:xfrm>
        </p:grpSpPr>
        <p:sp>
          <p:nvSpPr>
            <p:cNvPr id="760858" name="Text Box 26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60859" name="Text Box 27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60" name="Line 28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056063" y="4592638"/>
            <a:ext cx="2046287" cy="469900"/>
            <a:chOff x="398" y="3218"/>
            <a:chExt cx="1289" cy="296"/>
          </a:xfrm>
        </p:grpSpPr>
        <p:sp>
          <p:nvSpPr>
            <p:cNvPr id="760862" name="Text Box 3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60863" name="Text Box 3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64" name="Line 3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94413" y="4592638"/>
            <a:ext cx="2046287" cy="469900"/>
            <a:chOff x="398" y="3218"/>
            <a:chExt cx="1289" cy="296"/>
          </a:xfrm>
        </p:grpSpPr>
        <p:sp>
          <p:nvSpPr>
            <p:cNvPr id="760866" name="Text Box 3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60867" name="Text Box 3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0868" name="Line 3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0869" name="Rectangle 37"/>
          <p:cNvSpPr>
            <a:spLocks noChangeArrowheads="1"/>
          </p:cNvSpPr>
          <p:nvPr/>
        </p:nvSpPr>
        <p:spPr bwMode="auto">
          <a:xfrm>
            <a:off x="6065838" y="39465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60870" name="Rectangle 38"/>
          <p:cNvSpPr>
            <a:spLocks noChangeArrowheads="1"/>
          </p:cNvSpPr>
          <p:nvPr/>
        </p:nvSpPr>
        <p:spPr bwMode="auto">
          <a:xfrm>
            <a:off x="7908925" y="45735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2667000" y="4298950"/>
            <a:ext cx="0" cy="27781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68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938" y="281463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234950" indent="-234950">
              <a:defRPr/>
            </a:pPr>
            <a:r>
              <a:rPr lang="en-US" sz="7200" dirty="0">
                <a:solidFill>
                  <a:schemeClr val="tx1"/>
                </a:solidFill>
              </a:rPr>
              <a:t>Arrays</a:t>
            </a:r>
            <a:endParaRPr lang="en-US" sz="5400" dirty="0">
              <a:solidFill>
                <a:schemeClr val="tx1"/>
              </a:solidFill>
            </a:endParaRPr>
          </a:p>
          <a:p>
            <a:pPr marL="234950" indent="-234950">
              <a:defRPr/>
            </a:pP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6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8410E62-60B0-490F-B735-3688E3E90462}" type="slidenum">
              <a:rPr lang="en-US"/>
              <a:pPr/>
              <a:t>30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/>
              </a:rPr>
              <a:t>Removing at the Head</a:t>
            </a:r>
          </a:p>
        </p:txBody>
      </p:sp>
      <p:sp>
        <p:nvSpPr>
          <p:cNvPr id="6149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800" dirty="0"/>
              <a:t>Update head to point to next node in the list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800" dirty="0"/>
              <a:t>Allow garbage collector to reclaim the former first node</a:t>
            </a:r>
          </a:p>
        </p:txBody>
      </p:sp>
      <p:pic>
        <p:nvPicPr>
          <p:cNvPr id="615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2200" y="4419600"/>
            <a:ext cx="1971675" cy="885825"/>
          </a:xfrm>
        </p:spPr>
      </p:pic>
      <p:pic>
        <p:nvPicPr>
          <p:cNvPr id="6151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3352800"/>
            <a:ext cx="2343150" cy="857250"/>
          </a:xfrm>
        </p:spPr>
      </p:pic>
      <p:pic>
        <p:nvPicPr>
          <p:cNvPr id="6152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715000" y="2286000"/>
            <a:ext cx="2343150" cy="811213"/>
          </a:xfrm>
          <a:noFill/>
        </p:spPr>
      </p:pic>
    </p:spTree>
    <p:extLst>
      <p:ext uri="{BB962C8B-B14F-4D97-AF65-F5344CB8AC3E}">
        <p14:creationId xmlns:p14="http://schemas.microsoft.com/office/powerpoint/2010/main" val="273510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ChangeArrowheads="1"/>
          </p:cNvSpPr>
          <p:nvPr/>
        </p:nvSpPr>
        <p:spPr bwMode="auto">
          <a:xfrm>
            <a:off x="87313" y="278606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/>
              </a:rPr>
              <a:t>Insertion in a Singly Linked List (tail)</a:t>
            </a:r>
          </a:p>
        </p:txBody>
      </p:sp>
      <p:sp>
        <p:nvSpPr>
          <p:cNvPr id="758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8763" y="1230313"/>
            <a:ext cx="8534400" cy="4648200"/>
          </a:xfrm>
        </p:spPr>
        <p:txBody>
          <a:bodyPr/>
          <a:lstStyle/>
          <a:p>
            <a:pPr marL="285750" indent="-285750">
              <a:buFontTx/>
              <a:buNone/>
            </a:pPr>
            <a:r>
              <a:rPr lang="en-US" dirty="0"/>
              <a:t>	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563" y="3492500"/>
            <a:ext cx="2046287" cy="469900"/>
            <a:chOff x="398" y="3218"/>
            <a:chExt cx="1289" cy="296"/>
          </a:xfrm>
        </p:grpSpPr>
        <p:sp>
          <p:nvSpPr>
            <p:cNvPr id="758794" name="Text Box 1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58795" name="Text Box 1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05025" y="3492500"/>
            <a:ext cx="2046288" cy="469900"/>
            <a:chOff x="398" y="3218"/>
            <a:chExt cx="1289" cy="296"/>
          </a:xfrm>
        </p:grpSpPr>
        <p:sp>
          <p:nvSpPr>
            <p:cNvPr id="758798" name="Text Box 1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58799" name="Text Box 1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132263" y="3492500"/>
            <a:ext cx="2046287" cy="469900"/>
            <a:chOff x="398" y="3218"/>
            <a:chExt cx="1289" cy="296"/>
          </a:xfrm>
        </p:grpSpPr>
        <p:sp>
          <p:nvSpPr>
            <p:cNvPr id="758802" name="Text Box 18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58803" name="Text Box 19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8805" name="Rectangle 21"/>
          <p:cNvSpPr>
            <a:spLocks noChangeArrowheads="1"/>
          </p:cNvSpPr>
          <p:nvPr/>
        </p:nvSpPr>
        <p:spPr bwMode="auto">
          <a:xfrm>
            <a:off x="6148388" y="283686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8806" name="Rectangle 22"/>
          <p:cNvSpPr>
            <a:spLocks noChangeArrowheads="1"/>
          </p:cNvSpPr>
          <p:nvPr/>
        </p:nvSpPr>
        <p:spPr bwMode="auto">
          <a:xfrm>
            <a:off x="7993063" y="34512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8807" name="Line 23"/>
          <p:cNvSpPr>
            <a:spLocks noChangeShapeType="1"/>
          </p:cNvSpPr>
          <p:nvPr/>
        </p:nvSpPr>
        <p:spPr bwMode="auto">
          <a:xfrm>
            <a:off x="627063" y="3198812"/>
            <a:ext cx="0" cy="27781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8808" name="Rectangle 24"/>
          <p:cNvSpPr>
            <a:spLocks noChangeArrowheads="1"/>
          </p:cNvSpPr>
          <p:nvPr/>
        </p:nvSpPr>
        <p:spPr bwMode="auto">
          <a:xfrm>
            <a:off x="2179638" y="196691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head</a:t>
            </a:r>
            <a:endParaRPr lang="en-US" sz="2000" b="1">
              <a:latin typeface="Courier New" pitchFamily="49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60575" y="2700337"/>
            <a:ext cx="2046288" cy="469900"/>
            <a:chOff x="398" y="3218"/>
            <a:chExt cx="1289" cy="296"/>
          </a:xfrm>
        </p:grpSpPr>
        <p:sp>
          <p:nvSpPr>
            <p:cNvPr id="758810" name="Text Box 26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MSP</a:t>
              </a:r>
            </a:p>
          </p:txBody>
        </p:sp>
        <p:sp>
          <p:nvSpPr>
            <p:cNvPr id="758811" name="Text Box 27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110038" y="2700337"/>
            <a:ext cx="2046287" cy="469900"/>
            <a:chOff x="398" y="3218"/>
            <a:chExt cx="1289" cy="296"/>
          </a:xfrm>
        </p:grpSpPr>
        <p:sp>
          <p:nvSpPr>
            <p:cNvPr id="758814" name="Text Box 30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758815" name="Text Box 31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37275" y="2700337"/>
            <a:ext cx="2046288" cy="469900"/>
            <a:chOff x="398" y="3218"/>
            <a:chExt cx="1289" cy="296"/>
          </a:xfrm>
        </p:grpSpPr>
        <p:sp>
          <p:nvSpPr>
            <p:cNvPr id="758818" name="Text Box 34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758819" name="Text Box 35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8821" name="Rectangle 37"/>
          <p:cNvSpPr>
            <a:spLocks noChangeArrowheads="1"/>
          </p:cNvSpPr>
          <p:nvPr/>
        </p:nvSpPr>
        <p:spPr bwMode="auto">
          <a:xfrm>
            <a:off x="6119813" y="203835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tail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8822" name="Rectangle 38"/>
          <p:cNvSpPr>
            <a:spLocks noChangeArrowheads="1"/>
          </p:cNvSpPr>
          <p:nvPr/>
        </p:nvSpPr>
        <p:spPr bwMode="auto">
          <a:xfrm>
            <a:off x="7974013" y="270351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NULL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758823" name="Line 39"/>
          <p:cNvSpPr>
            <a:spLocks noChangeShapeType="1"/>
          </p:cNvSpPr>
          <p:nvPr/>
        </p:nvSpPr>
        <p:spPr bwMode="auto">
          <a:xfrm>
            <a:off x="2720975" y="2406650"/>
            <a:ext cx="0" cy="277812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184900" y="3478212"/>
            <a:ext cx="2046288" cy="469900"/>
            <a:chOff x="398" y="3218"/>
            <a:chExt cx="1289" cy="296"/>
          </a:xfrm>
        </p:grpSpPr>
        <p:sp>
          <p:nvSpPr>
            <p:cNvPr id="758825" name="Text Box 41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MIA</a:t>
              </a:r>
            </a:p>
          </p:txBody>
        </p:sp>
        <p:sp>
          <p:nvSpPr>
            <p:cNvPr id="758826" name="Text Box 42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2111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5F76448-651B-4418-BCE8-27F049D6B5A7}" type="slidenum">
              <a:rPr lang="en-US"/>
              <a:pPr/>
              <a:t>32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2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/>
              </a:rPr>
              <a:t>Inserting at the Tail</a:t>
            </a:r>
          </a:p>
        </p:txBody>
      </p:sp>
      <p:pic>
        <p:nvPicPr>
          <p:cNvPr id="717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2133600"/>
            <a:ext cx="3175000" cy="3429000"/>
          </a:xfrm>
        </p:spPr>
      </p:pic>
      <p:sp>
        <p:nvSpPr>
          <p:cNvPr id="7174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174123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AutoNum type="arabicPeriod"/>
            </a:pPr>
            <a:r>
              <a:rPr lang="en-US" sz="2800" dirty="0"/>
              <a:t>Allocate a new node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AutoNum type="arabicPeriod"/>
            </a:pPr>
            <a:r>
              <a:rPr lang="en-US" sz="2800" dirty="0"/>
              <a:t>Insert new element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AutoNum type="arabicPeriod"/>
            </a:pPr>
            <a:r>
              <a:rPr lang="en-US" sz="2800" dirty="0"/>
              <a:t>Have new node point to null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AutoNum type="arabicPeriod"/>
            </a:pPr>
            <a:r>
              <a:rPr lang="en-US" sz="2800" dirty="0"/>
              <a:t>Have old last node point to new node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AutoNum type="arabicPeriod"/>
            </a:pPr>
            <a:r>
              <a:rPr lang="en-US" sz="2800" dirty="0"/>
              <a:t>Update tail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72549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FEF01F9-A26F-4C66-BF89-654C4C8AD83D}" type="slidenum">
              <a:rPr lang="en-US"/>
              <a:pPr/>
              <a:t>33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/>
              </a:rPr>
              <a:t>Removing at the Tail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295400"/>
            <a:ext cx="4695423" cy="5156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Removing at the tail of a singly linked list is not efficient!</a:t>
            </a:r>
          </a:p>
          <a:p>
            <a:pPr eaLnBrk="1" hangingPunct="1"/>
            <a:r>
              <a:rPr lang="en-US" sz="2800" dirty="0"/>
              <a:t>There is no constant-time way to update the tail to point to the previous node</a:t>
            </a:r>
          </a:p>
          <a:p>
            <a:pPr lvl="1"/>
            <a:r>
              <a:rPr lang="en-US" sz="2400" dirty="0"/>
              <a:t>Need to update the next link of the node immediately preceding the delete node</a:t>
            </a:r>
          </a:p>
          <a:p>
            <a:pPr lvl="2" indent="-342900"/>
            <a:r>
              <a:rPr lang="en-US" sz="2400" dirty="0"/>
              <a:t>Should use doubly linked lists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05021" y="4338639"/>
            <a:ext cx="3581400" cy="1576387"/>
          </a:xfrm>
        </p:spPr>
      </p:pic>
    </p:spTree>
    <p:extLst>
      <p:ext uri="{BB962C8B-B14F-4D97-AF65-F5344CB8AC3E}">
        <p14:creationId xmlns:p14="http://schemas.microsoft.com/office/powerpoint/2010/main" val="1600864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Implementing a Generic Linked List </a:t>
            </a:r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FF00"/>
                </a:solidFill>
              </a:rPr>
              <a:t>See examples: linkedList1 and linkedList2 </a:t>
            </a:r>
            <a:endParaRPr lang="en-US" b="1" dirty="0">
              <a:solidFill>
                <a:srgbClr val="FFFF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cs typeface="Times New Roman" pitchFamily="18" charset="0"/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4480954" cy="23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8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Doubly Linked Lists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</p:spPr>
        <p:txBody>
          <a:bodyPr/>
          <a:lstStyle/>
          <a:p>
            <a:pPr marL="285750" indent="-285750"/>
            <a:r>
              <a:rPr lang="en-US" sz="2600" dirty="0"/>
              <a:t>A </a:t>
            </a:r>
            <a:r>
              <a:rPr lang="en-US" sz="2600" dirty="0">
                <a:solidFill>
                  <a:srgbClr val="FFFF00"/>
                </a:solidFill>
              </a:rPr>
              <a:t>doubly linked </a:t>
            </a:r>
            <a:r>
              <a:rPr lang="en-US" sz="2600" dirty="0"/>
              <a:t>list is a linked list in which every node has a next and a back pointer  </a:t>
            </a:r>
          </a:p>
          <a:p>
            <a:pPr marL="285750" indent="-285750"/>
            <a:r>
              <a:rPr lang="en-US" sz="2600" dirty="0"/>
              <a:t>A doubly linked list can be traversed in either direction</a:t>
            </a:r>
          </a:p>
          <a:p>
            <a:pPr marL="285750" indent="-285750"/>
            <a:r>
              <a:rPr lang="en-US" sz="2600" dirty="0"/>
              <a:t>One can traverse the list starting at the first node or if a pointer to the last node is given, we can traverse the list starting at the last node</a:t>
            </a:r>
          </a:p>
          <a:p>
            <a:pPr marL="742950" lvl="1" indent="-285750"/>
            <a:r>
              <a:rPr lang="en-US" sz="2600" dirty="0"/>
              <a:t>Quicker updates near the end of the list compared to a singly linked list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62885" name="Line 5"/>
          <p:cNvSpPr>
            <a:spLocks noChangeShapeType="1"/>
          </p:cNvSpPr>
          <p:nvPr/>
        </p:nvSpPr>
        <p:spPr bwMode="auto">
          <a:xfrm>
            <a:off x="1565275" y="5703888"/>
            <a:ext cx="685800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257425" y="5414963"/>
            <a:ext cx="1190625" cy="566737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87" name="Line 7"/>
          <p:cNvSpPr>
            <a:spLocks noChangeShapeType="1"/>
          </p:cNvSpPr>
          <p:nvPr/>
        </p:nvSpPr>
        <p:spPr bwMode="auto">
          <a:xfrm>
            <a:off x="3081338" y="5430838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88" name="Line 8"/>
          <p:cNvSpPr>
            <a:spLocks noChangeShapeType="1"/>
          </p:cNvSpPr>
          <p:nvPr/>
        </p:nvSpPr>
        <p:spPr bwMode="auto">
          <a:xfrm>
            <a:off x="4799013" y="543877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5664200" y="5410200"/>
            <a:ext cx="1190625" cy="566738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6489700" y="5426075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>
            <a:off x="2587625" y="544036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3" name="Rectangle 13"/>
          <p:cNvSpPr>
            <a:spLocks noChangeArrowheads="1"/>
          </p:cNvSpPr>
          <p:nvPr/>
        </p:nvSpPr>
        <p:spPr bwMode="auto">
          <a:xfrm>
            <a:off x="3911600" y="5414963"/>
            <a:ext cx="1190625" cy="566737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35513" y="5430838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5" name="Line 15"/>
          <p:cNvSpPr>
            <a:spLocks noChangeShapeType="1"/>
          </p:cNvSpPr>
          <p:nvPr/>
        </p:nvSpPr>
        <p:spPr bwMode="auto">
          <a:xfrm>
            <a:off x="4241800" y="544036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6" name="Line 16"/>
          <p:cNvSpPr>
            <a:spLocks noChangeShapeType="1"/>
          </p:cNvSpPr>
          <p:nvPr/>
        </p:nvSpPr>
        <p:spPr bwMode="auto">
          <a:xfrm>
            <a:off x="6016625" y="543401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8" name="Line 18"/>
          <p:cNvSpPr>
            <a:spLocks noChangeShapeType="1"/>
          </p:cNvSpPr>
          <p:nvPr/>
        </p:nvSpPr>
        <p:spPr bwMode="auto">
          <a:xfrm flipV="1">
            <a:off x="3433764" y="5686425"/>
            <a:ext cx="600074" cy="635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899" name="Line 19"/>
          <p:cNvSpPr>
            <a:spLocks noChangeShapeType="1"/>
          </p:cNvSpPr>
          <p:nvPr/>
        </p:nvSpPr>
        <p:spPr bwMode="auto">
          <a:xfrm>
            <a:off x="3349626" y="5837239"/>
            <a:ext cx="51117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0" name="Line 20"/>
          <p:cNvSpPr>
            <a:spLocks noChangeShapeType="1"/>
          </p:cNvSpPr>
          <p:nvPr/>
        </p:nvSpPr>
        <p:spPr bwMode="auto">
          <a:xfrm>
            <a:off x="5027613" y="5837238"/>
            <a:ext cx="684212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1" name="Line 21"/>
          <p:cNvSpPr>
            <a:spLocks noChangeShapeType="1"/>
          </p:cNvSpPr>
          <p:nvPr/>
        </p:nvSpPr>
        <p:spPr bwMode="auto">
          <a:xfrm>
            <a:off x="5103813" y="5699125"/>
            <a:ext cx="684212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292100" y="5507038"/>
            <a:ext cx="1279525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header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>
            <a:off x="1573213" y="5856288"/>
            <a:ext cx="685800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4" name="Text Box 24"/>
          <p:cNvSpPr txBox="1">
            <a:spLocks noChangeArrowheads="1"/>
          </p:cNvSpPr>
          <p:nvPr/>
        </p:nvSpPr>
        <p:spPr bwMode="auto">
          <a:xfrm>
            <a:off x="4179888" y="551497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PVD</a:t>
            </a:r>
          </a:p>
        </p:txBody>
      </p:sp>
      <p:sp>
        <p:nvSpPr>
          <p:cNvPr id="762905" name="Text Box 25"/>
          <p:cNvSpPr txBox="1">
            <a:spLocks noChangeArrowheads="1"/>
          </p:cNvSpPr>
          <p:nvPr/>
        </p:nvSpPr>
        <p:spPr bwMode="auto">
          <a:xfrm>
            <a:off x="2576513" y="552132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JFK</a:t>
            </a:r>
          </a:p>
        </p:txBody>
      </p:sp>
      <p:sp>
        <p:nvSpPr>
          <p:cNvPr id="762906" name="Text Box 26"/>
          <p:cNvSpPr txBox="1">
            <a:spLocks noChangeArrowheads="1"/>
          </p:cNvSpPr>
          <p:nvPr/>
        </p:nvSpPr>
        <p:spPr bwMode="auto">
          <a:xfrm>
            <a:off x="5926138" y="554037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SFO</a:t>
            </a:r>
          </a:p>
        </p:txBody>
      </p:sp>
      <p:sp>
        <p:nvSpPr>
          <p:cNvPr id="762907" name="Line 27"/>
          <p:cNvSpPr>
            <a:spLocks noChangeShapeType="1"/>
          </p:cNvSpPr>
          <p:nvPr/>
        </p:nvSpPr>
        <p:spPr bwMode="auto">
          <a:xfrm>
            <a:off x="6854825" y="5789165"/>
            <a:ext cx="684213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8" name="Line 28"/>
          <p:cNvSpPr>
            <a:spLocks noChangeShapeType="1"/>
          </p:cNvSpPr>
          <p:nvPr/>
        </p:nvSpPr>
        <p:spPr bwMode="auto">
          <a:xfrm>
            <a:off x="6845300" y="5618163"/>
            <a:ext cx="684213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909" name="Rectangle 29"/>
          <p:cNvSpPr>
            <a:spLocks noChangeArrowheads="1"/>
          </p:cNvSpPr>
          <p:nvPr/>
        </p:nvSpPr>
        <p:spPr bwMode="auto">
          <a:xfrm>
            <a:off x="7556500" y="5526088"/>
            <a:ext cx="1462088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trailer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0305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Doubly Linked Lists</a:t>
            </a:r>
          </a:p>
        </p:txBody>
      </p:sp>
      <p:sp>
        <p:nvSpPr>
          <p:cNvPr id="61443" name="Line 4"/>
          <p:cNvSpPr>
            <a:spLocks noChangeShapeType="1"/>
          </p:cNvSpPr>
          <p:nvPr/>
        </p:nvSpPr>
        <p:spPr bwMode="auto">
          <a:xfrm>
            <a:off x="1565275" y="4210050"/>
            <a:ext cx="685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2257425" y="3921125"/>
            <a:ext cx="1190625" cy="566738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auto">
          <a:xfrm>
            <a:off x="3081338" y="3937000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>
            <a:off x="4799013" y="394493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5664200" y="3916363"/>
            <a:ext cx="1190625" cy="566737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6489700" y="3932238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>
            <a:off x="2587625" y="3946525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1"/>
          <p:cNvSpPr>
            <a:spLocks noChangeArrowheads="1"/>
          </p:cNvSpPr>
          <p:nvPr/>
        </p:nvSpPr>
        <p:spPr bwMode="auto">
          <a:xfrm>
            <a:off x="3911600" y="3921125"/>
            <a:ext cx="1190625" cy="566738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4735513" y="3937000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>
            <a:off x="4241800" y="3946525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>
            <a:off x="6016625" y="3940175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3349625" y="4191000"/>
            <a:ext cx="684213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3349625" y="4343400"/>
            <a:ext cx="684213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5027613" y="4343400"/>
            <a:ext cx="684212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8"/>
          <p:cNvSpPr>
            <a:spLocks noChangeShapeType="1"/>
          </p:cNvSpPr>
          <p:nvPr/>
        </p:nvSpPr>
        <p:spPr bwMode="auto">
          <a:xfrm>
            <a:off x="5103813" y="4205288"/>
            <a:ext cx="684212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Rectangle 19"/>
          <p:cNvSpPr>
            <a:spLocks noChangeArrowheads="1"/>
          </p:cNvSpPr>
          <p:nvPr/>
        </p:nvSpPr>
        <p:spPr bwMode="auto">
          <a:xfrm>
            <a:off x="292100" y="4013200"/>
            <a:ext cx="1279525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header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>
            <a:off x="1573213" y="4362450"/>
            <a:ext cx="685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21"/>
          <p:cNvSpPr txBox="1">
            <a:spLocks noChangeArrowheads="1"/>
          </p:cNvSpPr>
          <p:nvPr/>
        </p:nvSpPr>
        <p:spPr bwMode="auto">
          <a:xfrm>
            <a:off x="4179888" y="4021138"/>
            <a:ext cx="7477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PVD</a:t>
            </a:r>
          </a:p>
        </p:txBody>
      </p:sp>
      <p:sp>
        <p:nvSpPr>
          <p:cNvPr id="61461" name="Text Box 22"/>
          <p:cNvSpPr txBox="1">
            <a:spLocks noChangeArrowheads="1"/>
          </p:cNvSpPr>
          <p:nvPr/>
        </p:nvSpPr>
        <p:spPr bwMode="auto">
          <a:xfrm>
            <a:off x="2576513" y="4027488"/>
            <a:ext cx="7477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JFK</a:t>
            </a:r>
          </a:p>
        </p:txBody>
      </p:sp>
      <p:sp>
        <p:nvSpPr>
          <p:cNvPr id="61462" name="Text Box 23"/>
          <p:cNvSpPr txBox="1">
            <a:spLocks noChangeArrowheads="1"/>
          </p:cNvSpPr>
          <p:nvPr/>
        </p:nvSpPr>
        <p:spPr bwMode="auto">
          <a:xfrm>
            <a:off x="5926138" y="4046538"/>
            <a:ext cx="7477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SFO</a:t>
            </a:r>
          </a:p>
        </p:txBody>
      </p:sp>
      <p:sp>
        <p:nvSpPr>
          <p:cNvPr id="61463" name="Line 24"/>
          <p:cNvSpPr>
            <a:spLocks noChangeShapeType="1"/>
          </p:cNvSpPr>
          <p:nvPr/>
        </p:nvSpPr>
        <p:spPr bwMode="auto">
          <a:xfrm>
            <a:off x="6791325" y="4262438"/>
            <a:ext cx="684213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>
            <a:off x="6845300" y="4124325"/>
            <a:ext cx="684213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Rectangle 26"/>
          <p:cNvSpPr>
            <a:spLocks noChangeArrowheads="1"/>
          </p:cNvSpPr>
          <p:nvPr/>
        </p:nvSpPr>
        <p:spPr bwMode="auto">
          <a:xfrm>
            <a:off x="7556500" y="4032250"/>
            <a:ext cx="1462088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trailer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895600" y="1600200"/>
            <a:ext cx="3200400" cy="1905000"/>
            <a:chOff x="1680" y="1008"/>
            <a:chExt cx="2016" cy="1200"/>
          </a:xfrm>
        </p:grpSpPr>
        <p:sp>
          <p:nvSpPr>
            <p:cNvPr id="61467" name="Rectangle 40"/>
            <p:cNvSpPr>
              <a:spLocks noChangeArrowheads="1"/>
            </p:cNvSpPr>
            <p:nvPr/>
          </p:nvSpPr>
          <p:spPr bwMode="auto">
            <a:xfrm>
              <a:off x="223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8" name="Rectangle 41"/>
            <p:cNvSpPr>
              <a:spLocks noChangeArrowheads="1"/>
            </p:cNvSpPr>
            <p:nvPr/>
          </p:nvSpPr>
          <p:spPr bwMode="auto">
            <a:xfrm>
              <a:off x="254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Rectangle 42"/>
            <p:cNvSpPr>
              <a:spLocks noChangeArrowheads="1"/>
            </p:cNvSpPr>
            <p:nvPr/>
          </p:nvSpPr>
          <p:spPr bwMode="auto">
            <a:xfrm>
              <a:off x="2858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470" name="AutoShape 43"/>
            <p:cNvCxnSpPr>
              <a:cxnSpLocks noChangeShapeType="1"/>
            </p:cNvCxnSpPr>
            <p:nvPr/>
          </p:nvCxnSpPr>
          <p:spPr bwMode="auto">
            <a:xfrm rot="10800000">
              <a:off x="1916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61471" name="AutoShape 44"/>
            <p:cNvCxnSpPr>
              <a:cxnSpLocks noChangeShapeType="1"/>
            </p:cNvCxnSpPr>
            <p:nvPr/>
          </p:nvCxnSpPr>
          <p:spPr bwMode="auto">
            <a:xfrm flipV="1">
              <a:off x="3015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61472" name="AutoShape 45"/>
            <p:cNvCxnSpPr>
              <a:cxnSpLocks noChangeShapeType="1"/>
              <a:endCxn id="61475" idx="0"/>
            </p:cNvCxnSpPr>
            <p:nvPr/>
          </p:nvCxnSpPr>
          <p:spPr bwMode="auto">
            <a:xfrm rot="16200000" flipH="1">
              <a:off x="2534" y="1717"/>
              <a:ext cx="34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61473" name="Text Box 46"/>
            <p:cNvSpPr txBox="1">
              <a:spLocks noChangeArrowheads="1"/>
            </p:cNvSpPr>
            <p:nvPr/>
          </p:nvSpPr>
          <p:spPr bwMode="auto">
            <a:xfrm>
              <a:off x="1863" y="106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prev</a:t>
              </a:r>
            </a:p>
          </p:txBody>
        </p:sp>
        <p:sp>
          <p:nvSpPr>
            <p:cNvPr id="61474" name="Text Box 47"/>
            <p:cNvSpPr txBox="1">
              <a:spLocks noChangeArrowheads="1"/>
            </p:cNvSpPr>
            <p:nvPr/>
          </p:nvSpPr>
          <p:spPr bwMode="auto">
            <a:xfrm>
              <a:off x="3080" y="106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61475" name="Text Box 48"/>
            <p:cNvSpPr txBox="1">
              <a:spLocks noChangeArrowheads="1"/>
            </p:cNvSpPr>
            <p:nvPr/>
          </p:nvSpPr>
          <p:spPr bwMode="auto">
            <a:xfrm>
              <a:off x="2478" y="1889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elem</a:t>
              </a:r>
            </a:p>
          </p:txBody>
        </p:sp>
        <p:sp>
          <p:nvSpPr>
            <p:cNvPr id="61476" name="Text Box 49"/>
            <p:cNvSpPr txBox="1">
              <a:spLocks noChangeArrowheads="1"/>
            </p:cNvSpPr>
            <p:nvPr/>
          </p:nvSpPr>
          <p:spPr bwMode="auto">
            <a:xfrm>
              <a:off x="3216" y="1920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61477" name="AutoShape 50"/>
            <p:cNvSpPr>
              <a:spLocks noChangeArrowheads="1"/>
            </p:cNvSpPr>
            <p:nvPr/>
          </p:nvSpPr>
          <p:spPr bwMode="auto">
            <a:xfrm>
              <a:off x="1680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9778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Header and Trailers</a:t>
            </a:r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3704" y="1371600"/>
            <a:ext cx="8229600" cy="4495800"/>
          </a:xfrm>
        </p:spPr>
        <p:txBody>
          <a:bodyPr/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Separate header and trailer</a:t>
            </a:r>
          </a:p>
          <a:p>
            <a:pPr lvl="2"/>
            <a:r>
              <a:rPr lang="en-US" dirty="0"/>
              <a:t>One header, one trailer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Integrated header and trailer</a:t>
            </a:r>
          </a:p>
          <a:p>
            <a:pPr lvl="1"/>
            <a:r>
              <a:rPr lang="en-US" dirty="0"/>
              <a:t>Last node pointing to the first node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72025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9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08A679E-FC04-4825-8CA7-9E7BAE651226}" type="slidenum">
              <a:rPr lang="en-US"/>
              <a:pPr/>
              <a:t>38</a:t>
            </a:fld>
            <a:endParaRPr lang="en-US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FF0000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609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/>
              <a:t>One visualizes operation </a:t>
            </a:r>
            <a:r>
              <a:rPr lang="en-US" sz="2400" dirty="0">
                <a:solidFill>
                  <a:srgbClr val="FFFF00"/>
                </a:solidFill>
              </a:rPr>
              <a:t>insert</a:t>
            </a:r>
            <a:r>
              <a:rPr lang="en-US" sz="2400" dirty="0"/>
              <a:t>(p, x), which inserts x before p</a:t>
            </a:r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2401888" y="53832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3925888" y="5447608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2416175" y="2200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3913188" y="222603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5424488" y="18288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2398713" y="35718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6970713" y="35718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7010400" y="3200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5446713" y="41814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7010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7254" name="Date Placeholder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Goodrich, </a:t>
            </a:r>
            <a:r>
              <a:rPr lang="en-US" dirty="0" err="1"/>
              <a:t>Tamassia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3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A9A4707-6204-4D7D-ADB3-42EF9902643E}" type="slidenum">
              <a:rPr lang="en-US"/>
              <a:pPr/>
              <a:t>39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/>
              <a:t>Algorithm </a:t>
            </a:r>
            <a:r>
              <a:rPr lang="en-US" sz="2800" dirty="0"/>
              <a:t>insert(p, e): {insert e before p}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Create a new node 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v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element</a:t>
            </a:r>
            <a:r>
              <a:rPr lang="en-US" sz="2800" dirty="0"/>
              <a:t> = 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u = </a:t>
            </a:r>
            <a:r>
              <a:rPr lang="en-US" sz="2800" dirty="0" err="1"/>
              <a:t>p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prev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v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next</a:t>
            </a:r>
            <a:r>
              <a:rPr lang="en-US" sz="2800" dirty="0"/>
              <a:t> = p;  </a:t>
            </a:r>
            <a:r>
              <a:rPr lang="en-US" sz="2800" dirty="0" err="1"/>
              <a:t>p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prev</a:t>
            </a:r>
            <a:r>
              <a:rPr lang="en-US" sz="2800" dirty="0"/>
              <a:t> = v  {link in v before p}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v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prev</a:t>
            </a:r>
            <a:r>
              <a:rPr lang="en-US" sz="2800" dirty="0"/>
              <a:t> = u;  </a:t>
            </a:r>
            <a:r>
              <a:rPr lang="en-US" sz="2800" dirty="0" err="1"/>
              <a:t>u</a:t>
            </a:r>
            <a:r>
              <a:rPr lang="en-US" sz="2800" dirty="0" err="1">
                <a:sym typeface="Symbol" pitchFamily="18" charset="2"/>
              </a:rPr>
              <a:t></a:t>
            </a:r>
            <a:r>
              <a:rPr lang="en-US" sz="2800" dirty="0" err="1"/>
              <a:t>next</a:t>
            </a:r>
            <a:r>
              <a:rPr lang="en-US" sz="2800" dirty="0"/>
              <a:t> = v  {link in v after u}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15694"/>
            <a:ext cx="1485106" cy="14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3EDC11-E161-4840-8D09-BCDB7E10BB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2" y="11737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Arrays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4737"/>
            <a:ext cx="8305800" cy="3810000"/>
          </a:xfrm>
        </p:spPr>
        <p:txBody>
          <a:bodyPr/>
          <a:lstStyle/>
          <a:p>
            <a:pPr>
              <a:defRPr/>
            </a:pPr>
            <a:r>
              <a:rPr lang="en-US" dirty="0"/>
              <a:t>Collection of n elements stored in a linear order </a:t>
            </a:r>
          </a:p>
          <a:p>
            <a:pPr lvl="1">
              <a:defRPr/>
            </a:pPr>
            <a:r>
              <a:rPr lang="en-US" dirty="0"/>
              <a:t>Same type </a:t>
            </a:r>
          </a:p>
          <a:p>
            <a:pPr lvl="1">
              <a:defRPr/>
            </a:pPr>
            <a:r>
              <a:rPr lang="en-US" dirty="0"/>
              <a:t>Range [0,n-1]</a:t>
            </a:r>
          </a:p>
          <a:p>
            <a:pPr lvl="1">
              <a:defRPr/>
            </a:pPr>
            <a:r>
              <a:rPr lang="en-US" dirty="0"/>
              <a:t>Index of an element is the number of elements that precede the element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noProof="1">
                <a:cs typeface="Times New Roman" pitchFamily="18" charset="0"/>
              </a:rPr>
              <a:t>C++ does not have built-in boundary checking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71681"/>
            <a:ext cx="2527834" cy="1833919"/>
          </a:xfrm>
          <a:prstGeom prst="rect">
            <a:avLst/>
          </a:prstGeom>
          <a:solidFill>
            <a:srgbClr val="800000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97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7E16F5B-5943-4C64-86CC-F21712634598}" type="slidenum">
              <a:rPr lang="en-US"/>
              <a:pPr/>
              <a:t>40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Deletion Algorithm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 dirty="0"/>
              <a:t>We visualize </a:t>
            </a:r>
            <a:r>
              <a:rPr lang="en-US" sz="2000" dirty="0">
                <a:solidFill>
                  <a:srgbClr val="FFFF00"/>
                </a:solidFill>
              </a:rPr>
              <a:t>remove</a:t>
            </a:r>
            <a:r>
              <a:rPr lang="en-US" sz="2000" dirty="0"/>
              <a:t>(p)</a:t>
            </a:r>
            <a:endParaRPr lang="en-US" sz="2800" dirty="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6286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FF0000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4572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2406650" y="21923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3930650" y="21923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5454650" y="21923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6970713" y="220027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6972300" y="1752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FF0000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2406650" y="3276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3930650" y="3276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5454650" y="3276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6978650" y="4267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2406650" y="538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3930650" y="538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5454650" y="538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04" name="Date Placeholder 9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5317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45ED30F-A85B-41EA-AD6E-21B805BEAA3A}" type="slidenum">
              <a:rPr lang="en-US"/>
              <a:pPr/>
              <a:t>41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77182"/>
            <a:ext cx="77724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Algorithm </a:t>
            </a:r>
            <a:r>
              <a:rPr lang="en-US" sz="2400" dirty="0">
                <a:solidFill>
                  <a:srgbClr val="FFFF00"/>
                </a:solidFill>
              </a:rPr>
              <a:t>remove</a:t>
            </a:r>
            <a:r>
              <a:rPr lang="en-US" sz="2400" dirty="0"/>
              <a:t>(p):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u = 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18" charset="2"/>
              </a:rPr>
              <a:t></a:t>
            </a:r>
            <a:r>
              <a:rPr lang="en-US" sz="2400" dirty="0" err="1"/>
              <a:t>prev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w = 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18" charset="2"/>
              </a:rPr>
              <a:t></a:t>
            </a:r>
            <a:r>
              <a:rPr lang="en-US" sz="2400" dirty="0" err="1"/>
              <a:t>next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u</a:t>
            </a:r>
            <a:r>
              <a:rPr lang="en-US" sz="2400" dirty="0" err="1">
                <a:sym typeface="Symbol" pitchFamily="18" charset="2"/>
              </a:rPr>
              <a:t></a:t>
            </a:r>
            <a:r>
              <a:rPr lang="en-US" sz="2400" dirty="0" err="1"/>
              <a:t>next</a:t>
            </a:r>
            <a:r>
              <a:rPr lang="en-US" sz="2400" dirty="0"/>
              <a:t> = w {linking out p}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w</a:t>
            </a:r>
            <a:r>
              <a:rPr lang="en-US" sz="2400" dirty="0" err="1">
                <a:sym typeface="Symbol" pitchFamily="18" charset="2"/>
              </a:rPr>
              <a:t></a:t>
            </a:r>
            <a:r>
              <a:rPr lang="en-US" sz="2400" dirty="0" err="1"/>
              <a:t>prev</a:t>
            </a:r>
            <a:r>
              <a:rPr lang="en-US" sz="2400" dirty="0"/>
              <a:t> = u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dirty="0">
              <a:solidFill>
                <a:srgbClr val="2C61F6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See example: linkedlist3</a:t>
            </a:r>
            <a:endParaRPr lang="en-US" sz="2800" b="1" dirty="0">
              <a:solidFill>
                <a:srgbClr val="FFFF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FFC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solidFill>
                <a:srgbClr val="2C61F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04" y="220622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0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Circularly Link List  </a:t>
            </a:r>
          </a:p>
        </p:txBody>
      </p:sp>
      <p:sp>
        <p:nvSpPr>
          <p:cNvPr id="77109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sz="2400" dirty="0"/>
              <a:t>A linked list without head or tail</a:t>
            </a:r>
          </a:p>
          <a:p>
            <a:r>
              <a:rPr lang="en-US" sz="2400" dirty="0"/>
              <a:t>Traversal means circle through all nodes</a:t>
            </a:r>
          </a:p>
          <a:p>
            <a:r>
              <a:rPr lang="en-US" sz="2400" dirty="0"/>
              <a:t>Singly linked list where the last node points to the first node</a:t>
            </a:r>
          </a:p>
          <a:p>
            <a:r>
              <a:rPr lang="en-US" sz="2400" dirty="0"/>
              <a:t>Cursor allows one to have a place to start </a:t>
            </a:r>
          </a:p>
          <a:p>
            <a:pPr lvl="1"/>
            <a:r>
              <a:rPr lang="en-US" sz="2000" dirty="0"/>
              <a:t>Keeps track of where traversing commenced</a:t>
            </a:r>
          </a:p>
          <a:p>
            <a:pPr lvl="1"/>
            <a:r>
              <a:rPr lang="en-US" sz="2000" dirty="0"/>
              <a:t>Methods</a:t>
            </a:r>
          </a:p>
          <a:p>
            <a:pPr lvl="2"/>
            <a:r>
              <a:rPr lang="en-US" sz="2000" dirty="0"/>
              <a:t>Add node: insert after the cursor </a:t>
            </a:r>
          </a:p>
          <a:p>
            <a:pPr lvl="2"/>
            <a:r>
              <a:rPr lang="en-US" sz="2000" dirty="0"/>
              <a:t>Remove node: remove node immediately after the cursor</a:t>
            </a:r>
          </a:p>
          <a:p>
            <a:pPr lvl="2"/>
            <a:r>
              <a:rPr lang="en-US" sz="2000" dirty="0"/>
              <a:t>Advance node: advance the cursor to the next node</a:t>
            </a:r>
            <a:endParaRPr lang="en-US" sz="1800" dirty="0"/>
          </a:p>
        </p:txBody>
      </p:sp>
      <p:pic>
        <p:nvPicPr>
          <p:cNvPr id="57139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37919"/>
            <a:ext cx="7386034" cy="1272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939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Circularly Link List 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704850" y="19812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Courier New" pitchFamily="49" charset="0"/>
              </a:rPr>
              <a:t>cursor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673100" y="2687638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MSP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1600200" y="2687638"/>
            <a:ext cx="500063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1768475" y="2882900"/>
            <a:ext cx="95091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22563" y="2687638"/>
            <a:ext cx="2046287" cy="469900"/>
            <a:chOff x="398" y="3218"/>
            <a:chExt cx="1289" cy="296"/>
          </a:xfrm>
        </p:grpSpPr>
        <p:sp>
          <p:nvSpPr>
            <p:cNvPr id="56338" name="Text Box 9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56339" name="Text Box 10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340" name="Line 11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9800" y="2687638"/>
            <a:ext cx="2046288" cy="469900"/>
            <a:chOff x="398" y="3218"/>
            <a:chExt cx="1289" cy="296"/>
          </a:xfrm>
        </p:grpSpPr>
        <p:sp>
          <p:nvSpPr>
            <p:cNvPr id="56335" name="Text Box 13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29" name="Line 16"/>
          <p:cNvSpPr>
            <a:spLocks noChangeShapeType="1"/>
          </p:cNvSpPr>
          <p:nvPr/>
        </p:nvSpPr>
        <p:spPr bwMode="auto">
          <a:xfrm>
            <a:off x="1244600" y="2393950"/>
            <a:ext cx="0" cy="27781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0" name="Text Box 17"/>
          <p:cNvSpPr txBox="1">
            <a:spLocks noChangeArrowheads="1"/>
          </p:cNvSpPr>
          <p:nvPr/>
        </p:nvSpPr>
        <p:spPr bwMode="auto">
          <a:xfrm>
            <a:off x="6802438" y="2673350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MIA</a:t>
            </a:r>
          </a:p>
        </p:txBody>
      </p:sp>
      <p:sp>
        <p:nvSpPr>
          <p:cNvPr id="56331" name="Text Box 18"/>
          <p:cNvSpPr txBox="1">
            <a:spLocks noChangeArrowheads="1"/>
          </p:cNvSpPr>
          <p:nvPr/>
        </p:nvSpPr>
        <p:spPr bwMode="auto">
          <a:xfrm>
            <a:off x="7729538" y="2673350"/>
            <a:ext cx="500062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332" name="Line 19"/>
          <p:cNvSpPr>
            <a:spLocks noChangeShapeType="1"/>
          </p:cNvSpPr>
          <p:nvPr/>
        </p:nvSpPr>
        <p:spPr bwMode="auto">
          <a:xfrm rot="-5400000">
            <a:off x="7991475" y="3281362"/>
            <a:ext cx="290513" cy="1587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3" name="Line 20"/>
          <p:cNvSpPr>
            <a:spLocks noChangeShapeType="1"/>
          </p:cNvSpPr>
          <p:nvPr/>
        </p:nvSpPr>
        <p:spPr bwMode="auto">
          <a:xfrm>
            <a:off x="1768475" y="3427412"/>
            <a:ext cx="6367463" cy="1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4" name="Line 21"/>
          <p:cNvSpPr>
            <a:spLocks noChangeShapeType="1"/>
          </p:cNvSpPr>
          <p:nvPr/>
        </p:nvSpPr>
        <p:spPr bwMode="auto">
          <a:xfrm rot="-5400000">
            <a:off x="1613694" y="3298032"/>
            <a:ext cx="26193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9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Circularly Linked Lists Methods (1)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b="1" dirty="0"/>
              <a:t>front ()</a:t>
            </a:r>
          </a:p>
          <a:p>
            <a:pPr marL="685800" lvl="1"/>
            <a:r>
              <a:rPr lang="en-US" sz="2400" dirty="0"/>
              <a:t>Returns the element referenced by the cursor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  <a:p>
            <a:pPr marL="285750" indent="-285750"/>
            <a:r>
              <a:rPr lang="en-US" sz="2800" b="1" dirty="0"/>
              <a:t>back ()</a:t>
            </a:r>
          </a:p>
          <a:p>
            <a:pPr marL="685800" lvl="1"/>
            <a:r>
              <a:rPr lang="en-US" sz="2400" dirty="0"/>
              <a:t>Returns the element immediately after the cursor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  <a:p>
            <a:pPr marL="285750" indent="-285750"/>
            <a:r>
              <a:rPr lang="en-US" sz="2800" b="1" dirty="0"/>
              <a:t>advance ()</a:t>
            </a:r>
          </a:p>
          <a:p>
            <a:pPr marL="685800" lvl="1"/>
            <a:r>
              <a:rPr lang="en-US" sz="2400" dirty="0"/>
              <a:t>Advance the cursor to the next in the list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5182112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Circularly Linked Lists Methods (2)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b="1" dirty="0"/>
              <a:t>add (e)</a:t>
            </a:r>
          </a:p>
          <a:p>
            <a:pPr marL="685800" lvl="1"/>
            <a:r>
              <a:rPr lang="en-US" sz="2400" dirty="0"/>
              <a:t>Insert a new node with element e immediately after the cursor</a:t>
            </a:r>
          </a:p>
          <a:p>
            <a:pPr marL="685800" lvl="1"/>
            <a:r>
              <a:rPr lang="en-US" sz="2400" dirty="0"/>
              <a:t>If the list is empty, then this node becomes the cursor and its next pointer points to itself</a:t>
            </a:r>
          </a:p>
          <a:p>
            <a:pPr marL="285750" indent="-285750"/>
            <a:r>
              <a:rPr lang="en-US" sz="2800" b="1" dirty="0"/>
              <a:t>remove ()</a:t>
            </a:r>
          </a:p>
          <a:p>
            <a:pPr marL="685800" lvl="1"/>
            <a:r>
              <a:rPr lang="en-US" sz="2400" dirty="0"/>
              <a:t>Remove the node immediately after the cursor</a:t>
            </a:r>
          </a:p>
          <a:p>
            <a:pPr marL="1085850" lvl="2"/>
            <a:r>
              <a:rPr lang="en-US" sz="1800" dirty="0"/>
              <a:t>Not the cursor itself unless it is the only node</a:t>
            </a:r>
          </a:p>
          <a:p>
            <a:pPr marL="685800" lvl="1"/>
            <a:r>
              <a:rPr lang="en-US" sz="2400" dirty="0"/>
              <a:t>If the list becomes empty, the cursor is set to null</a:t>
            </a:r>
          </a:p>
          <a:p>
            <a:pPr marL="685800"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0481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Implementing a Circularly Linked List (1)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  <a:solidFill>
            <a:schemeClr val="bg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A node of a circular linked list</a:t>
            </a:r>
          </a:p>
          <a:p>
            <a:pPr marL="109728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typedef</a:t>
            </a:r>
            <a:r>
              <a:rPr lang="en-US" sz="2400" dirty="0">
                <a:solidFill>
                  <a:schemeClr val="bg1"/>
                </a:solidFill>
              </a:rPr>
              <a:t> string Elem;		// element type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class </a:t>
            </a:r>
            <a:r>
              <a:rPr lang="en-US" sz="2400" dirty="0" err="1">
                <a:solidFill>
                  <a:schemeClr val="bg1"/>
                </a:solidFill>
              </a:rPr>
              <a:t>CNode</a:t>
            </a:r>
            <a:r>
              <a:rPr lang="en-US" sz="2400" dirty="0">
                <a:solidFill>
                  <a:schemeClr val="bg1"/>
                </a:solidFill>
              </a:rPr>
              <a:t> {		// circularly linked list node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private: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Elem </a:t>
            </a:r>
            <a:r>
              <a:rPr lang="en-US" sz="2400" dirty="0" err="1">
                <a:solidFill>
                  <a:schemeClr val="bg1"/>
                </a:solidFill>
              </a:rPr>
              <a:t>elem</a:t>
            </a:r>
            <a:r>
              <a:rPr lang="en-US" sz="2400" dirty="0">
                <a:solidFill>
                  <a:schemeClr val="bg1"/>
                </a:solidFill>
              </a:rPr>
              <a:t>;		// linked list element value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CNode</a:t>
            </a:r>
            <a:r>
              <a:rPr lang="en-US" sz="2400" dirty="0">
                <a:solidFill>
                  <a:schemeClr val="bg1"/>
                </a:solidFill>
              </a:rPr>
              <a:t>* next;		// next item in the list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 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friend class </a:t>
            </a:r>
            <a:r>
              <a:rPr lang="en-US" sz="2400" dirty="0" err="1">
                <a:solidFill>
                  <a:schemeClr val="bg1"/>
                </a:solidFill>
              </a:rPr>
              <a:t>CircleList</a:t>
            </a:r>
            <a:r>
              <a:rPr lang="en-US" sz="2400" dirty="0">
                <a:solidFill>
                  <a:schemeClr val="bg1"/>
                </a:solidFill>
              </a:rPr>
              <a:t>;	// provide </a:t>
            </a:r>
            <a:r>
              <a:rPr lang="en-US" sz="2400" dirty="0" err="1">
                <a:solidFill>
                  <a:schemeClr val="bg1"/>
                </a:solidFill>
              </a:rPr>
              <a:t>CircleList</a:t>
            </a:r>
            <a:r>
              <a:rPr lang="en-US" sz="2400" dirty="0">
                <a:solidFill>
                  <a:schemeClr val="bg1"/>
                </a:solidFill>
              </a:rPr>
              <a:t> access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};</a:t>
            </a:r>
          </a:p>
          <a:p>
            <a:pPr marL="285750" indent="-285750"/>
            <a:endParaRPr lang="en-US" sz="2400" dirty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58943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3.28</a:t>
            </a:r>
          </a:p>
        </p:txBody>
      </p:sp>
    </p:spTree>
    <p:extLst>
      <p:ext uri="{BB962C8B-B14F-4D97-AF65-F5344CB8AC3E}">
        <p14:creationId xmlns:p14="http://schemas.microsoft.com/office/powerpoint/2010/main" val="16812697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Implementing a Circularly Linked List (2)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97260"/>
            <a:ext cx="8229600" cy="4530725"/>
          </a:xfrm>
          <a:solidFill>
            <a:schemeClr val="bg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//Linked List Class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class </a:t>
            </a:r>
            <a:r>
              <a:rPr lang="en-US" sz="2400" dirty="0" err="1">
                <a:solidFill>
                  <a:schemeClr val="bg1"/>
                </a:solidFill>
              </a:rPr>
              <a:t>CircleList</a:t>
            </a:r>
            <a:r>
              <a:rPr lang="en-US" sz="2400" dirty="0">
                <a:solidFill>
                  <a:schemeClr val="bg1"/>
                </a:solidFill>
              </a:rPr>
              <a:t> {			// a circularly linked list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public: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CircleList</a:t>
            </a:r>
            <a:r>
              <a:rPr lang="en-US" sz="2400" dirty="0">
                <a:solidFill>
                  <a:schemeClr val="bg1"/>
                </a:solidFill>
              </a:rPr>
              <a:t>();				// constructor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~</a:t>
            </a:r>
            <a:r>
              <a:rPr lang="en-US" sz="2400" dirty="0" err="1">
                <a:solidFill>
                  <a:schemeClr val="bg1"/>
                </a:solidFill>
              </a:rPr>
              <a:t>CircleList</a:t>
            </a:r>
            <a:r>
              <a:rPr lang="en-US" sz="2400" dirty="0">
                <a:solidFill>
                  <a:schemeClr val="bg1"/>
                </a:solidFill>
              </a:rPr>
              <a:t>();				// destructor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bool empty() 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;			// is list empty?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Elem&amp; front() 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;		// element at cursor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Elem&amp; back() 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;		// element following cursor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void advance();			// advance cursor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void add(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Elem&amp; e);		// add after cursor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void remove();			// remove node after cursor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private: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CNode</a:t>
            </a:r>
            <a:r>
              <a:rPr lang="en-US" sz="2400" dirty="0">
                <a:solidFill>
                  <a:schemeClr val="bg1"/>
                </a:solidFill>
              </a:rPr>
              <a:t>* cursor;			// the cursor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};</a:t>
            </a:r>
          </a:p>
          <a:p>
            <a:pPr marL="285750" indent="-285750"/>
            <a:endParaRPr lang="en-US" sz="2400" dirty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58943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3.29</a:t>
            </a:r>
          </a:p>
        </p:txBody>
      </p:sp>
    </p:spTree>
    <p:extLst>
      <p:ext uri="{BB962C8B-B14F-4D97-AF65-F5344CB8AC3E}">
        <p14:creationId xmlns:p14="http://schemas.microsoft.com/office/powerpoint/2010/main" val="57538005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Implementing a Circularly Linked List (3)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solidFill>
            <a:schemeClr val="bg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constructor  and destructor</a:t>
            </a:r>
          </a:p>
          <a:p>
            <a:pPr marL="109728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()			// constructor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: cursor(NULL) { }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::~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()			// destructor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{ while (!empty()) remove(); }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100" dirty="0">
                <a:solidFill>
                  <a:srgbClr val="FF0000"/>
                </a:solidFill>
              </a:rPr>
              <a:t>// member functions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bool 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::empty() </a:t>
            </a: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		// is list empty?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{ return cursor == NULL; }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 Elem&amp; 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::back() </a:t>
            </a: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	// element at cursor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{ return cursor-&gt;</a:t>
            </a:r>
            <a:r>
              <a:rPr lang="en-US" sz="2000" dirty="0" err="1">
                <a:solidFill>
                  <a:schemeClr val="bg1"/>
                </a:solidFill>
              </a:rPr>
              <a:t>elem</a:t>
            </a:r>
            <a:r>
              <a:rPr lang="en-US" sz="2000" dirty="0">
                <a:solidFill>
                  <a:schemeClr val="bg1"/>
                </a:solidFill>
              </a:rPr>
              <a:t>; }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 Elem&amp; 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::front() </a:t>
            </a:r>
            <a:r>
              <a:rPr lang="en-US" sz="2000" dirty="0" err="1">
                <a:solidFill>
                  <a:schemeClr val="bg1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	// element following cursor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{ return cursor-&gt;next-&gt;</a:t>
            </a:r>
            <a:r>
              <a:rPr lang="en-US" sz="2000" dirty="0" err="1">
                <a:solidFill>
                  <a:schemeClr val="bg1"/>
                </a:solidFill>
              </a:rPr>
              <a:t>elem</a:t>
            </a:r>
            <a:r>
              <a:rPr lang="en-US" sz="2000" dirty="0">
                <a:solidFill>
                  <a:schemeClr val="bg1"/>
                </a:solidFill>
              </a:rPr>
              <a:t>; }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void </a:t>
            </a:r>
            <a:r>
              <a:rPr lang="en-US" sz="2000" dirty="0" err="1">
                <a:solidFill>
                  <a:schemeClr val="bg1"/>
                </a:solidFill>
              </a:rPr>
              <a:t>CircleList</a:t>
            </a:r>
            <a:r>
              <a:rPr lang="en-US" sz="2000" dirty="0">
                <a:solidFill>
                  <a:schemeClr val="bg1"/>
                </a:solidFill>
              </a:rPr>
              <a:t>::advance()			// advance cursor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{ cursor = cursor-&gt;next; }</a:t>
            </a:r>
          </a:p>
          <a:p>
            <a:pPr marL="285750" indent="-285750"/>
            <a:endParaRPr lang="en-US" sz="2400" dirty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58943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3.31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6659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3.30</a:t>
            </a:r>
          </a:p>
        </p:txBody>
      </p:sp>
    </p:spTree>
    <p:extLst>
      <p:ext uri="{BB962C8B-B14F-4D97-AF65-F5344CB8AC3E}">
        <p14:creationId xmlns:p14="http://schemas.microsoft.com/office/powerpoint/2010/main" val="76927448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Implementing a Circularly Linked List (4)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420451"/>
            <a:ext cx="8229600" cy="4530725"/>
          </a:xfrm>
          <a:solidFill>
            <a:schemeClr val="bg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Inserting a node just after the cursor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void </a:t>
            </a:r>
            <a:r>
              <a:rPr lang="en-US" sz="1800" dirty="0" err="1">
                <a:solidFill>
                  <a:schemeClr val="bg1"/>
                </a:solidFill>
              </a:rPr>
              <a:t>CircleList</a:t>
            </a:r>
            <a:r>
              <a:rPr lang="en-US" sz="1800" dirty="0">
                <a:solidFill>
                  <a:schemeClr val="bg1"/>
                </a:solidFill>
              </a:rPr>
              <a:t>::add(</a:t>
            </a:r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Elem&amp; e) {	// add after cursor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CNode</a:t>
            </a:r>
            <a:r>
              <a:rPr lang="en-US" sz="1800" dirty="0">
                <a:solidFill>
                  <a:schemeClr val="bg1"/>
                </a:solidFill>
              </a:rPr>
              <a:t>* v = new </a:t>
            </a:r>
            <a:r>
              <a:rPr lang="en-US" sz="1800" dirty="0" err="1">
                <a:solidFill>
                  <a:schemeClr val="bg1"/>
                </a:solidFill>
              </a:rPr>
              <a:t>CNode</a:t>
            </a:r>
            <a:r>
              <a:rPr lang="en-US" sz="1800" dirty="0">
                <a:solidFill>
                  <a:schemeClr val="bg1"/>
                </a:solidFill>
              </a:rPr>
              <a:t>;		// create a new node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v-&gt;</a:t>
            </a:r>
            <a:r>
              <a:rPr lang="en-US" sz="1800" dirty="0" err="1">
                <a:solidFill>
                  <a:schemeClr val="bg1"/>
                </a:solidFill>
              </a:rPr>
              <a:t>elem</a:t>
            </a:r>
            <a:r>
              <a:rPr lang="en-US" sz="1800" dirty="0">
                <a:solidFill>
                  <a:schemeClr val="bg1"/>
                </a:solidFill>
              </a:rPr>
              <a:t> = e;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if (cursor == NULL) {			// list is empty?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v-&gt;next = v;				// v points to itself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cursor = v;				// cursor points to v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}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else {				// list is nonempty?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v-&gt;next = cursor-&gt;next;		// link in v after cursor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cursor-&gt;next = v;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}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pPr marL="285750" indent="-285750"/>
            <a:endParaRPr lang="en-US" sz="2400" dirty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58943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3.32</a:t>
            </a:r>
          </a:p>
        </p:txBody>
      </p:sp>
    </p:spTree>
    <p:extLst>
      <p:ext uri="{BB962C8B-B14F-4D97-AF65-F5344CB8AC3E}">
        <p14:creationId xmlns:p14="http://schemas.microsoft.com/office/powerpoint/2010/main" val="1494571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212A93-0C25-453D-9A8F-B9F3E47B14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5080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Array Lists (1</a:t>
            </a:r>
            <a:r>
              <a:rPr lang="en-US" dirty="0"/>
              <a:t>)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1058" y="1189127"/>
            <a:ext cx="8726487" cy="4381500"/>
          </a:xfrm>
        </p:spPr>
        <p:txBody>
          <a:bodyPr>
            <a:normAutofit/>
          </a:bodyPr>
          <a:lstStyle/>
          <a:p>
            <a:pPr marL="514350" indent="-514350">
              <a:defRPr/>
            </a:pPr>
            <a:r>
              <a:rPr lang="en-US" sz="3600" dirty="0">
                <a:cs typeface="Courier New" pitchFamily="49" charset="0"/>
              </a:rPr>
              <a:t>An </a:t>
            </a:r>
            <a:r>
              <a:rPr lang="en-US" sz="3600" dirty="0">
                <a:solidFill>
                  <a:srgbClr val="FFFF00"/>
                </a:solidFill>
                <a:cs typeface="Courier New" pitchFamily="49" charset="0"/>
              </a:rPr>
              <a:t>array</a:t>
            </a:r>
            <a:r>
              <a:rPr lang="en-US" sz="3600" dirty="0">
                <a:cs typeface="Courier New" pitchFamily="49" charset="0"/>
              </a:rPr>
              <a:t> is a fixed-size data structure</a:t>
            </a:r>
          </a:p>
          <a:p>
            <a:pPr marL="914400" lvl="1" indent="-514350">
              <a:defRPr/>
            </a:pPr>
            <a:r>
              <a:rPr lang="en-US" sz="3200" dirty="0">
                <a:cs typeface="Courier New" pitchFamily="49" charset="0"/>
              </a:rPr>
              <a:t>Once an array is created, its size cannot be changed </a:t>
            </a:r>
          </a:p>
          <a:p>
            <a:pPr marL="914400" lvl="1" indent="-514350">
              <a:defRPr/>
            </a:pPr>
            <a:r>
              <a:rPr lang="en-US" sz="3200" dirty="0">
                <a:cs typeface="Courier New" pitchFamily="49" charset="0"/>
              </a:rPr>
              <a:t>Nevertheless, one can still use arrays to implement dynamic data structures</a:t>
            </a:r>
          </a:p>
          <a:p>
            <a:pPr marL="914400" lvl="1" indent="-514350">
              <a:defRPr/>
            </a:pPr>
            <a:r>
              <a:rPr lang="en-US" sz="3200" dirty="0">
                <a:cs typeface="Courier New" pitchFamily="49" charset="0"/>
              </a:rPr>
              <a:t>The trick is to create a new larger array to replace the current array if the current array cannot hold the new elements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5562600"/>
            <a:ext cx="2667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0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Implementing a Circularly Linked List (5)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30725"/>
          </a:xfrm>
          <a:solidFill>
            <a:schemeClr val="bg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Removing a node following the cursor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void </a:t>
            </a:r>
            <a:r>
              <a:rPr lang="en-US" sz="1800" dirty="0" err="1">
                <a:solidFill>
                  <a:schemeClr val="bg1"/>
                </a:solidFill>
              </a:rPr>
              <a:t>CircleList</a:t>
            </a:r>
            <a:r>
              <a:rPr lang="en-US" sz="1800" dirty="0">
                <a:solidFill>
                  <a:schemeClr val="bg1"/>
                </a:solidFill>
              </a:rPr>
              <a:t>::remove() {			// remove node after cursor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CNode</a:t>
            </a:r>
            <a:r>
              <a:rPr lang="en-US" sz="1800" dirty="0">
                <a:solidFill>
                  <a:schemeClr val="bg1"/>
                </a:solidFill>
              </a:rPr>
              <a:t>* old = cursor-&gt;next;		// the node being removed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if (old == cursor) 			// removing the only node?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cursor = NULL;			// list is now empty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else 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cursor-&gt;next = old-&gt;next;		// link out the old node 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delete old;				// delete the old node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}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pPr marL="285750" indent="-285750"/>
            <a:endParaRPr lang="en-US" sz="2400" dirty="0">
              <a:solidFill>
                <a:srgbClr val="FF0000"/>
              </a:solidFill>
            </a:endParaRPr>
          </a:p>
          <a:p>
            <a:pPr marL="285750" indent="-285750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58943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3.33</a:t>
            </a:r>
          </a:p>
        </p:txBody>
      </p:sp>
    </p:spTree>
    <p:extLst>
      <p:ext uri="{BB962C8B-B14F-4D97-AF65-F5344CB8AC3E}">
        <p14:creationId xmlns:p14="http://schemas.microsoft.com/office/powerpoint/2010/main" val="35511524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Reversing a Doubly Link List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13063" y="1417638"/>
            <a:ext cx="8229600" cy="4530725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+mj-lt"/>
              </a:rPr>
              <a:t>Given a list L</a:t>
            </a:r>
          </a:p>
          <a:p>
            <a:pPr marL="541782" lvl="1" indent="-285750"/>
            <a:r>
              <a:rPr lang="en-US" sz="2800" dirty="0">
                <a:latin typeface="+mj-lt"/>
              </a:rPr>
              <a:t>Repeatedly extract the first element of L and copy to a temporary list T</a:t>
            </a:r>
          </a:p>
          <a:p>
            <a:pPr marL="285750" indent="-285750"/>
            <a:r>
              <a:rPr lang="en-US" sz="2800" dirty="0">
                <a:latin typeface="+mj-lt"/>
              </a:rPr>
              <a:t>Then copy the contents of T back to L</a:t>
            </a:r>
          </a:p>
        </p:txBody>
      </p:sp>
      <p:pic>
        <p:nvPicPr>
          <p:cNvPr id="65229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370" y="3683000"/>
            <a:ext cx="6264986" cy="2552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939099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9B2FFD-8EEA-4D10-BD4E-F94503E887B9}" type="slidenum">
              <a:rPr lang="en-US"/>
              <a:pPr/>
              <a:t>52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Using Recursion</a:t>
            </a:r>
          </a:p>
        </p:txBody>
      </p:sp>
      <p:pic>
        <p:nvPicPr>
          <p:cNvPr id="7173" name="Picture 252" descr="BD0551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4384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52299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Recursion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227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800" dirty="0"/>
              <a:t>Recursion is when a function calls itself or calls a function which in turn calls the originating function</a:t>
            </a:r>
          </a:p>
          <a:p>
            <a:pPr marL="285750" indent="-285750"/>
            <a:r>
              <a:rPr lang="en-US" sz="2800" dirty="0"/>
              <a:t>A recursive solution to a problem must be written carefully </a:t>
            </a:r>
          </a:p>
          <a:p>
            <a:pPr marL="742950" lvl="1" indent="-285750"/>
            <a:r>
              <a:rPr lang="en-US" sz="2400" dirty="0"/>
              <a:t>Need to avoid making an infinite sequence of function calls (infinite recursion)</a:t>
            </a:r>
          </a:p>
          <a:p>
            <a:pPr marL="285750" indent="-285750"/>
            <a:r>
              <a:rPr lang="en-US" sz="2800" dirty="0"/>
              <a:t>Each recursive algorithm must have at least one base case, as well as a general (recursive) case</a:t>
            </a:r>
          </a:p>
          <a:p>
            <a:pPr marL="285750" indent="-285750"/>
            <a:r>
              <a:rPr lang="en-US" sz="2800" dirty="0"/>
              <a:t>One must supply an exit routine (make sure that code is not an endless loop)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680961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4724" y="5037785"/>
            <a:ext cx="2023056" cy="1620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88018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Recursion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22763"/>
          </a:xfrm>
        </p:spPr>
        <p:txBody>
          <a:bodyPr/>
          <a:lstStyle/>
          <a:p>
            <a:pPr marL="285750" indent="-285750"/>
            <a:r>
              <a:rPr lang="en-US" sz="2800" dirty="0"/>
              <a:t>Recursion is used since some problems are easier to code using this technique</a:t>
            </a:r>
          </a:p>
          <a:p>
            <a:pPr marL="285750" indent="-285750"/>
            <a:r>
              <a:rPr lang="en-US" sz="2800" dirty="0"/>
              <a:t>Recursive programs tend to use a lot of memory </a:t>
            </a:r>
          </a:p>
          <a:p>
            <a:pPr marL="285750" indent="-285750"/>
            <a:r>
              <a:rPr lang="en-US" sz="2800" dirty="0"/>
              <a:t>Every recursive program can be rewritten with an iteration replacing the recursion</a:t>
            </a:r>
          </a:p>
          <a:p>
            <a:pPr marL="285750" indent="-285750"/>
            <a:r>
              <a:rPr lang="en-US" sz="2800" dirty="0"/>
              <a:t>Conversely, every iteration can be written with recursion replacing iteration 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67891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579400"/>
            <a:ext cx="2845416" cy="227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921056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General format for Many Recursive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742950" lvl="1" indent="-285750"/>
            <a:r>
              <a:rPr lang="en-US" sz="2400" dirty="0"/>
              <a:t> if   (some easily-solved condition)     // base case</a:t>
            </a:r>
          </a:p>
          <a:p>
            <a:pPr marL="742950" lvl="1" indent="-285750"/>
            <a:endParaRPr lang="en-US" sz="2400" dirty="0"/>
          </a:p>
          <a:p>
            <a:pPr marL="742950" lvl="1" indent="-285750"/>
            <a:r>
              <a:rPr lang="en-US" sz="2400" dirty="0"/>
              <a:t>	   solution statement</a:t>
            </a:r>
          </a:p>
          <a:p>
            <a:pPr marL="742950" lvl="1" indent="-285750"/>
            <a:endParaRPr lang="en-US" sz="2400" dirty="0"/>
          </a:p>
          <a:p>
            <a:pPr marL="742950" lvl="1" indent="-285750"/>
            <a:r>
              <a:rPr lang="en-US" sz="2400" dirty="0"/>
              <a:t> else				 	 // general case</a:t>
            </a:r>
          </a:p>
          <a:p>
            <a:pPr marL="742950" lvl="1" indent="-285750"/>
            <a:endParaRPr lang="en-US" sz="2400" dirty="0"/>
          </a:p>
          <a:p>
            <a:pPr marL="742950" lvl="1" indent="-285750"/>
            <a:r>
              <a:rPr lang="en-US" sz="2400" dirty="0"/>
              <a:t>	   recursive function call   </a:t>
            </a: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676865" name="Picture 1" descr="C:\Users\Jerry\Desktop\InfiniteRecurs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419600"/>
            <a:ext cx="1885696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11314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a Function is called ...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14438"/>
            <a:ext cx="8534400" cy="4322762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sz="3000" dirty="0"/>
              <a:t>When any function is called the run-time stack is used</a:t>
            </a:r>
          </a:p>
          <a:p>
            <a:pPr marL="742950" lvl="1" indent="-285750"/>
            <a:r>
              <a:rPr lang="en-US" sz="2600" dirty="0"/>
              <a:t>On this stack is placed an activation frame for each function call</a:t>
            </a:r>
          </a:p>
          <a:p>
            <a:pPr marL="742950" lvl="1" indent="-285750"/>
            <a:r>
              <a:rPr lang="en-US" sz="2600" dirty="0"/>
              <a:t>The activation frame contains the return address for this function call, and also the parameters, and local variables, and space for the function’s return value, if non-void</a:t>
            </a:r>
          </a:p>
          <a:p>
            <a:pPr marL="742950" lvl="1" indent="-285750"/>
            <a:r>
              <a:rPr lang="en-US" sz="2600" dirty="0"/>
              <a:t>These frames are put on a stack</a:t>
            </a:r>
          </a:p>
          <a:p>
            <a:pPr marL="1143000" lvl="2" indent="-228600"/>
            <a:r>
              <a:rPr lang="en-US" sz="2200" dirty="0"/>
              <a:t>They are destroyed in reverse order in which they are created </a:t>
            </a:r>
          </a:p>
          <a:p>
            <a:pPr marL="1143000" lvl="2" indent="-228600"/>
            <a:r>
              <a:rPr lang="en-US" sz="2200" dirty="0"/>
              <a:t>This stack is a last in/first out (LIFO) </a:t>
            </a:r>
          </a:p>
          <a:p>
            <a:pPr marL="742950" lvl="1" indent="-285750"/>
            <a:r>
              <a:rPr lang="en-US" sz="2600" dirty="0"/>
              <a:t>There is a limit on the size of the stack</a:t>
            </a:r>
          </a:p>
          <a:p>
            <a:pPr marL="742950" lvl="1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6748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86866"/>
            <a:ext cx="1143000" cy="1318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00804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a Function is called ...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14438"/>
            <a:ext cx="8534400" cy="4322762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800" dirty="0"/>
              <a:t>If the operating system runs out of stack space, there may be a stack overflow error or the computer may simply stop responding until a reboot </a:t>
            </a:r>
          </a:p>
          <a:p>
            <a:pPr marL="1143000" lvl="2" indent="-228600"/>
            <a:r>
              <a:rPr lang="en-US" sz="2000" dirty="0"/>
              <a:t>Stacks overflows are usually caused by infinite recursion </a:t>
            </a:r>
          </a:p>
          <a:p>
            <a:pPr marL="742950" lvl="1" indent="-285750"/>
            <a:r>
              <a:rPr lang="en-US" sz="2400" dirty="0"/>
              <a:t>The activation frame for a particular function call is popped off the run-time stack when the final closing brace in the function code is reached, or when a return statement is reached in the function code  </a:t>
            </a:r>
          </a:p>
          <a:p>
            <a:pPr marL="1143000" lvl="2" indent="-228600"/>
            <a:r>
              <a:rPr lang="en-US" sz="2000" dirty="0"/>
              <a:t>At this time the function’s return value, if non-void, is brought back to the calling block return address for use there </a:t>
            </a:r>
          </a:p>
        </p:txBody>
      </p:sp>
      <p:pic>
        <p:nvPicPr>
          <p:cNvPr id="4" name="Picture 1" descr="C:\Users\Jerry\Desktop\index.jpg">
            <a:extLst>
              <a:ext uri="{FF2B5EF4-FFF2-40B4-BE49-F238E27FC236}">
                <a16:creationId xmlns:a16="http://schemas.microsoft.com/office/drawing/2014/main" id="{825FE385-23F2-4FF8-8230-2B260935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334000"/>
            <a:ext cx="1143000" cy="1318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75872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1805AF-8C9A-474F-9BC7-6F937F201476}" type="slidenum">
              <a:rPr lang="en-US"/>
              <a:pPr/>
              <a:t>58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effectLst/>
              </a:rPr>
              <a:t>Linear Recursion (1)</a:t>
            </a:r>
            <a:endParaRPr lang="en-US" dirty="0">
              <a:effectLst/>
              <a:cs typeface="Tahoma" pitchFamily="34" charset="0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0072" y="1225639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2"/>
                </a:solidFill>
              </a:rPr>
              <a:t>Test for base cases</a:t>
            </a:r>
            <a:endParaRPr lang="en-US" sz="2600" i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Begin by testing for a set of base cases (there should be at least one)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Every possible chain of recursive calls </a:t>
            </a:r>
            <a:r>
              <a:rPr lang="en-US" sz="2200" dirty="0">
                <a:solidFill>
                  <a:schemeClr val="tx2"/>
                </a:solidFill>
              </a:rPr>
              <a:t>must</a:t>
            </a:r>
            <a:r>
              <a:rPr lang="en-US" sz="2200" dirty="0"/>
              <a:t> eventually reach a base case, and the handling of each base case should not use recursion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2"/>
                </a:solidFill>
              </a:rPr>
              <a:t>Recur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Perform a single recursive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Define each possible recursive call so that it makes progress towards a base case </a:t>
            </a:r>
            <a:endParaRPr lang="en-US" sz="2600" dirty="0"/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06" y="5518328"/>
            <a:ext cx="928894" cy="9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0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/>
              <a:t>Linear Recursion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843"/>
            <a:ext cx="8229600" cy="4495800"/>
          </a:xfrm>
        </p:spPr>
        <p:txBody>
          <a:bodyPr/>
          <a:lstStyle/>
          <a:p>
            <a:pPr marL="285750" indent="-285750"/>
            <a:r>
              <a:rPr lang="en-US" dirty="0"/>
              <a:t>Linear Recursion</a:t>
            </a:r>
          </a:p>
          <a:p>
            <a:pPr marL="685800" lvl="1"/>
            <a:r>
              <a:rPr lang="en-US" dirty="0"/>
              <a:t>Where a function is defined so that is makes at most one recursive call each time it is invoked</a:t>
            </a:r>
          </a:p>
          <a:p>
            <a:pPr marL="685800" lvl="1"/>
            <a:r>
              <a:rPr lang="en-US" dirty="0"/>
              <a:t>Useful when one views an algorithm problem in terms of a first or last element plus a remaining set that has the same structure as the original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05400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5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2699A3-0292-4907-B450-9C604A7D8D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5080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Array Lists (2</a:t>
            </a:r>
            <a:r>
              <a:rPr lang="en-US" dirty="0"/>
              <a:t>)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0500" y="1295400"/>
            <a:ext cx="8726487" cy="4381500"/>
          </a:xfrm>
        </p:spPr>
        <p:txBody>
          <a:bodyPr/>
          <a:lstStyle/>
          <a:p>
            <a:pPr marL="514350" indent="-514350">
              <a:defRPr/>
            </a:pPr>
            <a:r>
              <a:rPr lang="en-US" sz="2800" dirty="0">
                <a:cs typeface="Times New Roman" pitchFamily="18" charset="0"/>
              </a:rPr>
              <a:t>Initially, an array is created with a default size</a:t>
            </a:r>
          </a:p>
          <a:p>
            <a:pPr marL="514350" indent="-514350">
              <a:defRPr/>
            </a:pPr>
            <a:r>
              <a:rPr lang="en-US" sz="2800" dirty="0">
                <a:cs typeface="Times New Roman" pitchFamily="18" charset="0"/>
              </a:rPr>
              <a:t>When inserting a new element into the array, first ensure there is enough room in the array</a:t>
            </a:r>
          </a:p>
          <a:p>
            <a:pPr marL="914400" lvl="1" indent="-514350">
              <a:defRPr/>
            </a:pPr>
            <a:r>
              <a:rPr lang="en-US" sz="2400" dirty="0">
                <a:cs typeface="Times New Roman" pitchFamily="18" charset="0"/>
              </a:rPr>
              <a:t>If not, create a new array (with the size twice as the current one)</a:t>
            </a:r>
          </a:p>
          <a:p>
            <a:pPr marL="914400" lvl="1" indent="-514350">
              <a:defRPr/>
            </a:pPr>
            <a:r>
              <a:rPr lang="en-US" sz="2400" dirty="0">
                <a:cs typeface="Times New Roman" pitchFamily="18" charset="0"/>
              </a:rPr>
              <a:t>Copy the elements from the current array to the new array</a:t>
            </a:r>
          </a:p>
          <a:p>
            <a:pPr marL="914400" lvl="1" indent="-514350">
              <a:defRPr/>
            </a:pPr>
            <a:r>
              <a:rPr lang="en-US" sz="2400" dirty="0">
                <a:cs typeface="Times New Roman" pitchFamily="18" charset="0"/>
              </a:rPr>
              <a:t>The new array now becomes the current array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48" y="4940395"/>
            <a:ext cx="3691497" cy="13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7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696" y="1143000"/>
            <a:ext cx="8229600" cy="4495800"/>
          </a:xfrm>
        </p:spPr>
        <p:txBody>
          <a:bodyPr/>
          <a:lstStyle/>
          <a:p>
            <a:pPr marL="285750" indent="-285750"/>
            <a:r>
              <a:rPr lang="en-US" dirty="0"/>
              <a:t>Writing a Recursive Function to Find the Sum of the Numbers from 1 to n called Summation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The sum of the numbers from 1 to n, that is,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    1 + 2 + . . . + n     can be written as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    n  +  the sum of the numbers from 1 to (n - 1),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   that is,  n  +   1  +  2  + . . . +  (n-1)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    or         n   +    Summation(n - 1)</a:t>
            </a:r>
          </a:p>
        </p:txBody>
      </p:sp>
    </p:spTree>
    <p:extLst>
      <p:ext uri="{BB962C8B-B14F-4D97-AF65-F5344CB8AC3E}">
        <p14:creationId xmlns:p14="http://schemas.microsoft.com/office/powerpoint/2010/main" val="131234802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063625"/>
            <a:ext cx="9067800" cy="587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 dirty="0"/>
              <a:t>	 		</a:t>
            </a:r>
            <a:endParaRPr lang="en-US" sz="2400" dirty="0"/>
          </a:p>
          <a:p>
            <a:r>
              <a:rPr lang="en-US" sz="1400" dirty="0"/>
              <a:t>					 	</a:t>
            </a:r>
          </a:p>
          <a:p>
            <a:r>
              <a:rPr lang="en-US" sz="1800" dirty="0"/>
              <a:t>			Returns 4 + Summation(3) = 4 + 6 = 10</a:t>
            </a:r>
            <a:endParaRPr lang="en-US" sz="2400" dirty="0"/>
          </a:p>
          <a:p>
            <a:r>
              <a:rPr lang="en-US" sz="2400" dirty="0"/>
              <a:t>Call 1:</a:t>
            </a:r>
            <a:endParaRPr lang="en-US" sz="2000" b="0" dirty="0"/>
          </a:p>
          <a:p>
            <a:r>
              <a:rPr lang="en-US" sz="2000" b="0" dirty="0"/>
              <a:t>Summation(4)</a:t>
            </a:r>
            <a:r>
              <a:rPr lang="en-US" sz="1800" dirty="0"/>
              <a:t> 				     </a:t>
            </a:r>
          </a:p>
          <a:p>
            <a:r>
              <a:rPr lang="en-US" sz="1800" dirty="0"/>
              <a:t>			   	    Returns 3 + Summation(2) = 3 + 3 = 6</a:t>
            </a:r>
          </a:p>
          <a:p>
            <a:endParaRPr lang="en-US" sz="1800" dirty="0"/>
          </a:p>
          <a:p>
            <a:r>
              <a:rPr lang="en-US" sz="2400" dirty="0"/>
              <a:t>		Call 2:</a:t>
            </a:r>
          </a:p>
          <a:p>
            <a:r>
              <a:rPr lang="en-US" sz="2000" dirty="0"/>
              <a:t>		</a:t>
            </a:r>
            <a:r>
              <a:rPr lang="en-US" sz="2000" b="0" dirty="0"/>
              <a:t>Summation(3)</a:t>
            </a:r>
            <a:r>
              <a:rPr lang="en-US" sz="1800" dirty="0"/>
              <a:t>			</a:t>
            </a:r>
            <a:endParaRPr lang="en-US" sz="2000" b="0" dirty="0"/>
          </a:p>
          <a:p>
            <a:r>
              <a:rPr lang="en-US" sz="2400" dirty="0"/>
              <a:t>	</a:t>
            </a:r>
            <a:r>
              <a:rPr lang="en-US" sz="1800" dirty="0"/>
              <a:t>				                  Returns 2 + Summation(1) </a:t>
            </a:r>
          </a:p>
          <a:p>
            <a:r>
              <a:rPr lang="en-US" sz="1800" dirty="0"/>
              <a:t>							 = 2 + 1 =</a:t>
            </a:r>
            <a:r>
              <a:rPr lang="en-US" sz="2400" dirty="0"/>
              <a:t> </a:t>
            </a:r>
            <a:r>
              <a:rPr lang="en-US" sz="1800" dirty="0"/>
              <a:t>3	</a:t>
            </a:r>
            <a:r>
              <a:rPr lang="en-US" sz="2000" dirty="0"/>
              <a:t>				 </a:t>
            </a:r>
            <a:r>
              <a:rPr lang="en-US" sz="2400" dirty="0"/>
              <a:t>Call 3:</a:t>
            </a:r>
            <a:endParaRPr lang="en-US" sz="2000" b="0" dirty="0"/>
          </a:p>
          <a:p>
            <a:r>
              <a:rPr lang="en-US" sz="2000" dirty="0"/>
              <a:t>			</a:t>
            </a:r>
            <a:r>
              <a:rPr lang="en-US" sz="1800" dirty="0"/>
              <a:t>	 </a:t>
            </a:r>
            <a:r>
              <a:rPr lang="en-US" sz="2000" b="0" dirty="0"/>
              <a:t>Summation(2) 			</a:t>
            </a:r>
            <a:endParaRPr lang="en-US" sz="2000" dirty="0"/>
          </a:p>
          <a:p>
            <a:r>
              <a:rPr lang="en-US" sz="1800" dirty="0"/>
              <a:t>								   </a:t>
            </a:r>
            <a:r>
              <a:rPr lang="en-US" sz="2000" dirty="0"/>
              <a:t>n==1</a:t>
            </a:r>
            <a:endParaRPr lang="en-US" sz="1800" b="0" dirty="0"/>
          </a:p>
          <a:p>
            <a:r>
              <a:rPr lang="en-US" sz="1800" dirty="0"/>
              <a:t>								   Returns  1</a:t>
            </a:r>
          </a:p>
          <a:p>
            <a:r>
              <a:rPr lang="en-US" sz="2400" b="0" dirty="0">
                <a:solidFill>
                  <a:srgbClr val="FFFF00"/>
                </a:solidFill>
                <a:latin typeface="+mj-lt"/>
              </a:rPr>
              <a:t>See example: recur1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/>
              <a:t>						Call 4: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	</a:t>
            </a:r>
            <a:r>
              <a:rPr lang="en-US" sz="2400" b="0" dirty="0"/>
              <a:t>	 	 	</a:t>
            </a:r>
            <a:r>
              <a:rPr lang="en-US" sz="2000" b="0" dirty="0"/>
              <a:t>Summation(1)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3625" y="552450"/>
            <a:ext cx="7318375" cy="366713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Summation(4) Trace of Call 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87550" y="1758950"/>
            <a:ext cx="5969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16350" y="3130550"/>
            <a:ext cx="5969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645150" y="4502150"/>
            <a:ext cx="5969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473950" y="5873750"/>
            <a:ext cx="5969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33400" y="1295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362200" y="2590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191000" y="3962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19800" y="53340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590800" y="21336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419600" y="3505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248400" y="4876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143000" y="1066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117725" y="17367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4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946525" y="31083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3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775325" y="44799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n</a:t>
            </a:r>
          </a:p>
          <a:p>
            <a:r>
              <a:rPr lang="en-US" sz="2400" dirty="0"/>
              <a:t>2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604125" y="58515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202559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/>
              <a:t>Writing a Recursive Function to Find n Factorial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The function call Factorial(4) should have value 24, because that is 4 * 3 * 2 * 1 .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	 The value of  Factorial(n)  can be written as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    n  *  the product of the numbers from (n - 1) to 1,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    that is,  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		       n   *   (n - 1)  *  .  .  .  *  1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    or,         n   *    Factorial(n - 1)</a:t>
            </a:r>
          </a:p>
          <a:p>
            <a:pPr marL="285750" indent="-285750"/>
            <a:r>
              <a:rPr lang="en-US" sz="2400" dirty="0">
                <a:solidFill>
                  <a:srgbClr val="FFFF00"/>
                </a:solidFill>
              </a:rPr>
              <a:t>See example: recur2 </a:t>
            </a:r>
          </a:p>
          <a:p>
            <a:pPr marL="285750" indent="-285750"/>
            <a:endParaRPr lang="en-US" dirty="0"/>
          </a:p>
        </p:txBody>
      </p:sp>
      <p:pic>
        <p:nvPicPr>
          <p:cNvPr id="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572000"/>
            <a:ext cx="2895600" cy="1837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29881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28600"/>
            <a:ext cx="8855757" cy="1143000"/>
          </a:xfrm>
        </p:spPr>
        <p:txBody>
          <a:bodyPr>
            <a:noAutofit/>
          </a:bodyPr>
          <a:lstStyle/>
          <a:p>
            <a:r>
              <a:rPr lang="en-US" sz="2800" dirty="0"/>
              <a:t>Other Examples Where Recursion Comes Naturally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r>
              <a:rPr lang="en-US" dirty="0"/>
              <a:t>	</a:t>
            </a:r>
            <a:r>
              <a:rPr lang="en-US" sz="2800" dirty="0"/>
              <a:t>2</a:t>
            </a:r>
            <a:r>
              <a:rPr lang="en-US" sz="2800" baseline="30000" dirty="0"/>
              <a:t>0</a:t>
            </a:r>
            <a:r>
              <a:rPr lang="en-US" sz="2800" dirty="0"/>
              <a:t>  =  1     and      2</a:t>
            </a:r>
            <a:r>
              <a:rPr lang="en-US" sz="2800" baseline="30000" dirty="0"/>
              <a:t>5</a:t>
            </a:r>
            <a:r>
              <a:rPr lang="en-US" sz="2800" dirty="0"/>
              <a:t>  = 2 * 2</a:t>
            </a:r>
            <a:r>
              <a:rPr lang="en-US" sz="2800" baseline="30000" dirty="0"/>
              <a:t>4</a:t>
            </a:r>
            <a:r>
              <a:rPr lang="en-US" sz="2800" dirty="0"/>
              <a:t>  </a:t>
            </a:r>
          </a:p>
          <a:p>
            <a:pPr marL="285750" indent="-285750">
              <a:buFont typeface="Arial" charset="0"/>
              <a:buNone/>
            </a:pPr>
            <a:r>
              <a:rPr lang="en-US" sz="2800" dirty="0"/>
              <a:t>In general,  </a:t>
            </a:r>
          </a:p>
          <a:p>
            <a:pPr marL="285750" indent="-285750">
              <a:buFont typeface="Arial" charset="0"/>
              <a:buNone/>
            </a:pPr>
            <a:r>
              <a:rPr lang="en-US" sz="2800" dirty="0"/>
              <a:t>    x</a:t>
            </a:r>
            <a:r>
              <a:rPr lang="en-US" sz="2800" baseline="30000" dirty="0"/>
              <a:t>0</a:t>
            </a:r>
            <a:r>
              <a:rPr lang="en-US" sz="2800" dirty="0"/>
              <a:t>  =  1     and      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r>
              <a:rPr lang="en-US" sz="2800" dirty="0"/>
              <a:t>  = 	x * x</a:t>
            </a:r>
            <a:r>
              <a:rPr lang="en-US" sz="2800" baseline="30000" dirty="0"/>
              <a:t>n-1</a:t>
            </a:r>
            <a:r>
              <a:rPr lang="en-US" sz="2800" dirty="0"/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sz="2800" dirty="0"/>
              <a:t>                                for integer  x, and integer n &gt; 0.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/>
              <a:t>Here we are defining 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  recursively, in terms of x</a:t>
            </a:r>
            <a:r>
              <a:rPr lang="en-US" sz="2400" baseline="30000" dirty="0"/>
              <a:t>n-1</a:t>
            </a:r>
            <a:r>
              <a:rPr lang="en-US" sz="2400" dirty="0"/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sz="2800" dirty="0">
                <a:solidFill>
                  <a:srgbClr val="FFFF00"/>
                </a:solidFill>
              </a:rPr>
              <a:t>See examples: recur3 and recur4 </a:t>
            </a:r>
          </a:p>
          <a:p>
            <a:pPr marL="285750" indent="-28575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312536"/>
            <a:ext cx="2759757" cy="15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61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8726" y="1066800"/>
            <a:ext cx="7819748" cy="627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/>
              <a:t>	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Call 1: </a:t>
            </a:r>
          </a:p>
          <a:p>
            <a:r>
              <a:rPr lang="en-US" sz="2000" b="0" dirty="0" err="1"/>
              <a:t>PrintStars</a:t>
            </a:r>
            <a:r>
              <a:rPr lang="en-US" sz="2000" b="0" dirty="0"/>
              <a:t>(3)</a:t>
            </a:r>
          </a:p>
          <a:p>
            <a:r>
              <a:rPr lang="en-US" sz="2400" dirty="0"/>
              <a:t>* is printed</a:t>
            </a:r>
          </a:p>
          <a:p>
            <a:r>
              <a:rPr lang="en-US" sz="1800" dirty="0"/>
              <a:t>				      </a:t>
            </a:r>
          </a:p>
          <a:p>
            <a:r>
              <a:rPr lang="en-US" sz="2400" dirty="0"/>
              <a:t>		Call 2:</a:t>
            </a:r>
          </a:p>
          <a:p>
            <a:r>
              <a:rPr lang="en-US" sz="2000" dirty="0"/>
              <a:t>		</a:t>
            </a:r>
            <a:r>
              <a:rPr lang="en-US" sz="2000" b="0" dirty="0" err="1"/>
              <a:t>PrintStars</a:t>
            </a:r>
            <a:r>
              <a:rPr lang="en-US" sz="2000" b="0" dirty="0"/>
              <a:t>(2)</a:t>
            </a:r>
          </a:p>
          <a:p>
            <a:r>
              <a:rPr lang="en-US" sz="2400" dirty="0"/>
              <a:t>		* is printed</a:t>
            </a:r>
          </a:p>
          <a:p>
            <a:r>
              <a:rPr lang="en-US" sz="1800" dirty="0"/>
              <a:t>						      </a:t>
            </a:r>
          </a:p>
          <a:p>
            <a:r>
              <a:rPr lang="en-US" sz="2400" dirty="0"/>
              <a:t>				Call 3:</a:t>
            </a:r>
          </a:p>
          <a:p>
            <a:r>
              <a:rPr lang="en-US" sz="2000" dirty="0"/>
              <a:t>				</a:t>
            </a:r>
            <a:r>
              <a:rPr lang="en-US" sz="2000" b="0" dirty="0" err="1"/>
              <a:t>PrintStars</a:t>
            </a:r>
            <a:r>
              <a:rPr lang="en-US" sz="2000" b="0" dirty="0"/>
              <a:t>(1)</a:t>
            </a:r>
          </a:p>
          <a:p>
            <a:r>
              <a:rPr lang="en-US" sz="2400" dirty="0"/>
              <a:t>				* is printed</a:t>
            </a:r>
            <a:r>
              <a:rPr lang="en-US" sz="2000" dirty="0"/>
              <a:t>		</a:t>
            </a:r>
          </a:p>
          <a:p>
            <a:r>
              <a:rPr lang="en-US" sz="2000" b="0" dirty="0">
                <a:solidFill>
                  <a:srgbClr val="FFFF00"/>
                </a:solidFill>
              </a:rPr>
              <a:t> </a:t>
            </a:r>
            <a:r>
              <a:rPr lang="en-US" sz="2400" b="0" dirty="0">
                <a:solidFill>
                  <a:srgbClr val="FFFF00"/>
                </a:solidFill>
                <a:latin typeface="Times New Roman" pitchFamily="18" charset="0"/>
              </a:rPr>
              <a:t>See example: recur5 </a:t>
            </a:r>
            <a:r>
              <a:rPr lang="en-US" sz="2400" b="0" dirty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						Call 4: </a:t>
            </a:r>
          </a:p>
          <a:p>
            <a:r>
              <a:rPr lang="en-US" sz="2400" dirty="0"/>
              <a:t>						</a:t>
            </a:r>
            <a:r>
              <a:rPr lang="en-US" sz="2000" dirty="0" err="1"/>
              <a:t>PrintStars</a:t>
            </a:r>
            <a:r>
              <a:rPr lang="en-US" sz="2400" dirty="0"/>
              <a:t>(0)</a:t>
            </a:r>
          </a:p>
          <a:p>
            <a:r>
              <a:rPr lang="en-US" sz="2400" b="0" dirty="0"/>
              <a:t>	 					</a:t>
            </a:r>
            <a:r>
              <a:rPr lang="en-US" sz="2400" dirty="0">
                <a:solidFill>
                  <a:srgbClr val="FFFF00"/>
                </a:solidFill>
              </a:rPr>
              <a:t>Do nothing</a:t>
            </a:r>
            <a:r>
              <a:rPr lang="en-US" sz="2400" b="0" dirty="0">
                <a:solidFill>
                  <a:srgbClr val="FFFF00"/>
                </a:solidFill>
              </a:rPr>
              <a:t> </a:t>
            </a:r>
            <a:r>
              <a:rPr lang="en-US" sz="2400" b="0" dirty="0"/>
              <a:t>	</a:t>
            </a:r>
            <a:r>
              <a:rPr lang="en-US" sz="2000" b="0" dirty="0"/>
              <a:t> </a:t>
            </a:r>
          </a:p>
          <a:p>
            <a:r>
              <a:rPr lang="en-US" sz="2400" b="0" dirty="0"/>
              <a:t>					</a:t>
            </a:r>
            <a:endParaRPr lang="en-US" sz="2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8238" y="492125"/>
            <a:ext cx="7319962" cy="4572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PrintStars(3) Trace of Call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87550" y="1758950"/>
            <a:ext cx="596900" cy="825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6350" y="3130550"/>
            <a:ext cx="596900" cy="825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645150" y="4502150"/>
            <a:ext cx="596900" cy="825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473950" y="5873750"/>
            <a:ext cx="596900" cy="825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3400" y="1295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362200" y="2590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191000" y="3962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019800" y="53340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590800" y="21336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419600" y="3505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248400" y="4876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990600" y="10668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117725" y="17367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3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946525" y="31083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2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775325" y="44799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1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04125" y="58515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n</a:t>
            </a:r>
          </a:p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922159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143000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Print an Array in Reverse using Recursion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rgbClr val="FFFF00"/>
                </a:solidFill>
              </a:rPr>
              <a:t>See example: recur6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95" y="2909637"/>
            <a:ext cx="7050005" cy="20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50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92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ECE6B-8870-4019-9012-041056B64B2F}" type="slidenum">
              <a:rPr lang="en-US"/>
              <a:pPr/>
              <a:t>66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Summing the Elements of an Array using Recursion</a:t>
            </a:r>
          </a:p>
        </p:txBody>
      </p:sp>
      <p:sp>
        <p:nvSpPr>
          <p:cNvPr id="9224" name="Date Placeholder 13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1966" y="1447800"/>
            <a:ext cx="7095186" cy="4114800"/>
          </a:xfrm>
        </p:spPr>
        <p:txBody>
          <a:bodyPr/>
          <a:lstStyle/>
          <a:p>
            <a:r>
              <a:rPr lang="en-US" dirty="0"/>
              <a:t>The sum of all n integers in an Array, A</a:t>
            </a:r>
          </a:p>
          <a:p>
            <a:pPr lvl="1"/>
            <a:r>
              <a:rPr lang="en-US" dirty="0"/>
              <a:t>Is equal to A[0] is n is 1</a:t>
            </a:r>
          </a:p>
          <a:p>
            <a:pPr lvl="1"/>
            <a:r>
              <a:rPr lang="en-US" dirty="0"/>
              <a:t>If n is not 1, it is the sum of the first n – 1 integers plus the last element in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4109057"/>
            <a:ext cx="2457450" cy="26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6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92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ECE6B-8870-4019-9012-041056B64B2F}" type="slidenum">
              <a:rPr lang="en-US"/>
              <a:pPr/>
              <a:t>67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>
                <a:solidFill>
                  <a:schemeClr val="tx1"/>
                </a:solidFill>
              </a:rPr>
              <a:t>LinearSum</a:t>
            </a:r>
            <a:r>
              <a:rPr lang="en-US" sz="4000" dirty="0">
                <a:solidFill>
                  <a:schemeClr val="tx1"/>
                </a:solidFill>
              </a:rPr>
              <a:t> using Recursion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542769" y="1288256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 recursion trace:</a:t>
            </a:r>
          </a:p>
        </p:txBody>
      </p:sp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255431" y="2209800"/>
            <a:ext cx="4106863" cy="2982913"/>
            <a:chOff x="2976" y="1536"/>
            <a:chExt cx="2587" cy="187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2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976" y="1536"/>
              <a:ext cx="2587" cy="18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11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11 w 4608"/>
                <a:gd name="T11" fmla="*/ 0 h 768"/>
                <a:gd name="T12" fmla="*/ 0 w 4608"/>
                <a:gd name="T13" fmla="*/ 11 h 768"/>
                <a:gd name="T14" fmla="*/ 0 w 4608"/>
                <a:gd name="T15" fmla="*/ 11 h 768"/>
                <a:gd name="T16" fmla="*/ 0 w 4608"/>
                <a:gd name="T17" fmla="*/ 32 h 768"/>
                <a:gd name="T18" fmla="*/ 11 w 4608"/>
                <a:gd name="T19" fmla="*/ 42 h 768"/>
                <a:gd name="T20" fmla="*/ 11 w 4608"/>
                <a:gd name="T21" fmla="*/ 42 h 768"/>
                <a:gd name="T22" fmla="*/ 243 w 4608"/>
                <a:gd name="T23" fmla="*/ 42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12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11 w 4608"/>
                <a:gd name="T11" fmla="*/ 0 h 768"/>
                <a:gd name="T12" fmla="*/ 0 w 4608"/>
                <a:gd name="T13" fmla="*/ 11 h 768"/>
                <a:gd name="T14" fmla="*/ 0 w 4608"/>
                <a:gd name="T15" fmla="*/ 11 h 768"/>
                <a:gd name="T16" fmla="*/ 0 w 4608"/>
                <a:gd name="T17" fmla="*/ 32 h 768"/>
                <a:gd name="T18" fmla="*/ 11 w 4608"/>
                <a:gd name="T19" fmla="*/ 42 h 768"/>
                <a:gd name="T20" fmla="*/ 11 w 4608"/>
                <a:gd name="T21" fmla="*/ 42 h 768"/>
                <a:gd name="T22" fmla="*/ 243 w 4608"/>
                <a:gd name="T23" fmla="*/ 42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3213" y="1818"/>
              <a:ext cx="5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3648" y="1818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3679" y="1818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31" name="Rectangle 16"/>
            <p:cNvSpPr>
              <a:spLocks noChangeArrowheads="1"/>
            </p:cNvSpPr>
            <p:nvPr/>
          </p:nvSpPr>
          <p:spPr bwMode="auto">
            <a:xfrm>
              <a:off x="3739" y="1818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9232" name="Rectangle 17"/>
            <p:cNvSpPr>
              <a:spLocks noChangeArrowheads="1"/>
            </p:cNvSpPr>
            <p:nvPr/>
          </p:nvSpPr>
          <p:spPr bwMode="auto">
            <a:xfrm>
              <a:off x="3765" y="1818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9233" name="Rectangle 18"/>
            <p:cNvSpPr>
              <a:spLocks noChangeArrowheads="1"/>
            </p:cNvSpPr>
            <p:nvPr/>
          </p:nvSpPr>
          <p:spPr bwMode="auto">
            <a:xfrm>
              <a:off x="3814" y="1818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Freeform 20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Rectangle 21"/>
            <p:cNvSpPr>
              <a:spLocks noChangeArrowheads="1"/>
            </p:cNvSpPr>
            <p:nvPr/>
          </p:nvSpPr>
          <p:spPr bwMode="auto">
            <a:xfrm>
              <a:off x="3573" y="3260"/>
              <a:ext cx="5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9237" name="Rectangle 22"/>
            <p:cNvSpPr>
              <a:spLocks noChangeArrowheads="1"/>
            </p:cNvSpPr>
            <p:nvPr/>
          </p:nvSpPr>
          <p:spPr bwMode="auto">
            <a:xfrm>
              <a:off x="4009" y="3260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4039" y="3260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39" name="Rectangle 24"/>
            <p:cNvSpPr>
              <a:spLocks noChangeArrowheads="1"/>
            </p:cNvSpPr>
            <p:nvPr/>
          </p:nvSpPr>
          <p:spPr bwMode="auto">
            <a:xfrm>
              <a:off x="4099" y="3260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9240" name="Rectangle 25"/>
            <p:cNvSpPr>
              <a:spLocks noChangeArrowheads="1"/>
            </p:cNvSpPr>
            <p:nvPr/>
          </p:nvSpPr>
          <p:spPr bwMode="auto">
            <a:xfrm>
              <a:off x="4126" y="3260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4174" y="3260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9242" name="Freeform 27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28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Rectangle 29"/>
            <p:cNvSpPr>
              <a:spLocks noChangeArrowheads="1"/>
            </p:cNvSpPr>
            <p:nvPr/>
          </p:nvSpPr>
          <p:spPr bwMode="auto">
            <a:xfrm>
              <a:off x="3483" y="2899"/>
              <a:ext cx="5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9245" name="Rectangle 30"/>
            <p:cNvSpPr>
              <a:spLocks noChangeArrowheads="1"/>
            </p:cNvSpPr>
            <p:nvPr/>
          </p:nvSpPr>
          <p:spPr bwMode="auto">
            <a:xfrm>
              <a:off x="3919" y="2899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9246" name="Rectangle 31"/>
            <p:cNvSpPr>
              <a:spLocks noChangeArrowheads="1"/>
            </p:cNvSpPr>
            <p:nvPr/>
          </p:nvSpPr>
          <p:spPr bwMode="auto">
            <a:xfrm>
              <a:off x="3949" y="2899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47" name="Rectangle 32"/>
            <p:cNvSpPr>
              <a:spLocks noChangeArrowheads="1"/>
            </p:cNvSpPr>
            <p:nvPr/>
          </p:nvSpPr>
          <p:spPr bwMode="auto">
            <a:xfrm>
              <a:off x="4009" y="2899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9248" name="Rectangle 33"/>
            <p:cNvSpPr>
              <a:spLocks noChangeArrowheads="1"/>
            </p:cNvSpPr>
            <p:nvPr/>
          </p:nvSpPr>
          <p:spPr bwMode="auto">
            <a:xfrm>
              <a:off x="4035" y="2899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9249" name="Rectangle 34"/>
            <p:cNvSpPr>
              <a:spLocks noChangeArrowheads="1"/>
            </p:cNvSpPr>
            <p:nvPr/>
          </p:nvSpPr>
          <p:spPr bwMode="auto">
            <a:xfrm>
              <a:off x="4084" y="2899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9250" name="Freeform 35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11 h 768"/>
                <a:gd name="T14" fmla="*/ 0 w 4608"/>
                <a:gd name="T15" fmla="*/ 32 h 768"/>
                <a:gd name="T16" fmla="*/ 11 w 4608"/>
                <a:gd name="T17" fmla="*/ 42 h 768"/>
                <a:gd name="T18" fmla="*/ 11 w 4608"/>
                <a:gd name="T19" fmla="*/ 42 h 768"/>
                <a:gd name="T20" fmla="*/ 243 w 4608"/>
                <a:gd name="T21" fmla="*/ 42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36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11 h 768"/>
                <a:gd name="T14" fmla="*/ 0 w 4608"/>
                <a:gd name="T15" fmla="*/ 32 h 768"/>
                <a:gd name="T16" fmla="*/ 11 w 4608"/>
                <a:gd name="T17" fmla="*/ 42 h 768"/>
                <a:gd name="T18" fmla="*/ 11 w 4608"/>
                <a:gd name="T19" fmla="*/ 42 h 768"/>
                <a:gd name="T20" fmla="*/ 243 w 4608"/>
                <a:gd name="T21" fmla="*/ 42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37"/>
            <p:cNvSpPr>
              <a:spLocks noChangeArrowheads="1"/>
            </p:cNvSpPr>
            <p:nvPr/>
          </p:nvSpPr>
          <p:spPr bwMode="auto">
            <a:xfrm>
              <a:off x="3393" y="2539"/>
              <a:ext cx="5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9253" name="Rectangle 38"/>
            <p:cNvSpPr>
              <a:spLocks noChangeArrowheads="1"/>
            </p:cNvSpPr>
            <p:nvPr/>
          </p:nvSpPr>
          <p:spPr bwMode="auto">
            <a:xfrm>
              <a:off x="3829" y="2539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9254" name="Rectangle 39"/>
            <p:cNvSpPr>
              <a:spLocks noChangeArrowheads="1"/>
            </p:cNvSpPr>
            <p:nvPr/>
          </p:nvSpPr>
          <p:spPr bwMode="auto">
            <a:xfrm>
              <a:off x="3859" y="2539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55" name="Rectangle 40"/>
            <p:cNvSpPr>
              <a:spLocks noChangeArrowheads="1"/>
            </p:cNvSpPr>
            <p:nvPr/>
          </p:nvSpPr>
          <p:spPr bwMode="auto">
            <a:xfrm>
              <a:off x="3919" y="2539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9256" name="Rectangle 41"/>
            <p:cNvSpPr>
              <a:spLocks noChangeArrowheads="1"/>
            </p:cNvSpPr>
            <p:nvPr/>
          </p:nvSpPr>
          <p:spPr bwMode="auto">
            <a:xfrm>
              <a:off x="3945" y="2539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9257" name="Rectangle 42"/>
            <p:cNvSpPr>
              <a:spLocks noChangeArrowheads="1"/>
            </p:cNvSpPr>
            <p:nvPr/>
          </p:nvSpPr>
          <p:spPr bwMode="auto">
            <a:xfrm>
              <a:off x="3994" y="2539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9258" name="Freeform 43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243 w 4608"/>
                <a:gd name="T1" fmla="*/ 43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243 w 4608"/>
                <a:gd name="T11" fmla="*/ 0 h 768"/>
                <a:gd name="T12" fmla="*/ 11 w 4608"/>
                <a:gd name="T13" fmla="*/ 0 h 768"/>
                <a:gd name="T14" fmla="*/ 0 w 4608"/>
                <a:gd name="T15" fmla="*/ 11 h 768"/>
                <a:gd name="T16" fmla="*/ 0 w 4608"/>
                <a:gd name="T17" fmla="*/ 11 h 768"/>
                <a:gd name="T18" fmla="*/ 0 w 4608"/>
                <a:gd name="T19" fmla="*/ 32 h 768"/>
                <a:gd name="T20" fmla="*/ 11 w 4608"/>
                <a:gd name="T21" fmla="*/ 43 h 768"/>
                <a:gd name="T22" fmla="*/ 11 w 4608"/>
                <a:gd name="T23" fmla="*/ 43 h 768"/>
                <a:gd name="T24" fmla="*/ 243 w 4608"/>
                <a:gd name="T25" fmla="*/ 43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4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243 w 4608"/>
                <a:gd name="T1" fmla="*/ 43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243 w 4608"/>
                <a:gd name="T11" fmla="*/ 0 h 768"/>
                <a:gd name="T12" fmla="*/ 11 w 4608"/>
                <a:gd name="T13" fmla="*/ 0 h 768"/>
                <a:gd name="T14" fmla="*/ 0 w 4608"/>
                <a:gd name="T15" fmla="*/ 11 h 768"/>
                <a:gd name="T16" fmla="*/ 0 w 4608"/>
                <a:gd name="T17" fmla="*/ 11 h 768"/>
                <a:gd name="T18" fmla="*/ 0 w 4608"/>
                <a:gd name="T19" fmla="*/ 32 h 768"/>
                <a:gd name="T20" fmla="*/ 11 w 4608"/>
                <a:gd name="T21" fmla="*/ 43 h 768"/>
                <a:gd name="T22" fmla="*/ 11 w 4608"/>
                <a:gd name="T23" fmla="*/ 43 h 768"/>
                <a:gd name="T24" fmla="*/ 243 w 4608"/>
                <a:gd name="T25" fmla="*/ 43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Rectangle 45"/>
            <p:cNvSpPr>
              <a:spLocks noChangeArrowheads="1"/>
            </p:cNvSpPr>
            <p:nvPr/>
          </p:nvSpPr>
          <p:spPr bwMode="auto">
            <a:xfrm>
              <a:off x="3303" y="2178"/>
              <a:ext cx="5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9261" name="Rectangle 46"/>
            <p:cNvSpPr>
              <a:spLocks noChangeArrowheads="1"/>
            </p:cNvSpPr>
            <p:nvPr/>
          </p:nvSpPr>
          <p:spPr bwMode="auto">
            <a:xfrm>
              <a:off x="3739" y="2178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9262" name="Rectangle 47"/>
            <p:cNvSpPr>
              <a:spLocks noChangeArrowheads="1"/>
            </p:cNvSpPr>
            <p:nvPr/>
          </p:nvSpPr>
          <p:spPr bwMode="auto">
            <a:xfrm>
              <a:off x="3769" y="2178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63" name="Rectangle 48"/>
            <p:cNvSpPr>
              <a:spLocks noChangeArrowheads="1"/>
            </p:cNvSpPr>
            <p:nvPr/>
          </p:nvSpPr>
          <p:spPr bwMode="auto">
            <a:xfrm>
              <a:off x="3829" y="2178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9264" name="Rectangle 49"/>
            <p:cNvSpPr>
              <a:spLocks noChangeArrowheads="1"/>
            </p:cNvSpPr>
            <p:nvPr/>
          </p:nvSpPr>
          <p:spPr bwMode="auto">
            <a:xfrm>
              <a:off x="3855" y="2178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9265" name="Rectangle 50"/>
            <p:cNvSpPr>
              <a:spLocks noChangeArrowheads="1"/>
            </p:cNvSpPr>
            <p:nvPr/>
          </p:nvSpPr>
          <p:spPr bwMode="auto">
            <a:xfrm>
              <a:off x="3904" y="2178"/>
              <a:ext cx="7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9266" name="Line 51"/>
            <p:cNvSpPr>
              <a:spLocks noChangeShapeType="1"/>
            </p:cNvSpPr>
            <p:nvPr/>
          </p:nvSpPr>
          <p:spPr bwMode="auto">
            <a:xfrm>
              <a:off x="3529" y="1961"/>
              <a:ext cx="67" cy="135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2"/>
            <p:cNvSpPr>
              <a:spLocks/>
            </p:cNvSpPr>
            <p:nvPr/>
          </p:nvSpPr>
          <p:spPr bwMode="auto">
            <a:xfrm>
              <a:off x="3577" y="2083"/>
              <a:ext cx="42" cy="58"/>
            </a:xfrm>
            <a:custGeom>
              <a:avLst/>
              <a:gdLst>
                <a:gd name="T0" fmla="*/ 34 w 42"/>
                <a:gd name="T1" fmla="*/ 0 h 58"/>
                <a:gd name="T2" fmla="*/ 42 w 42"/>
                <a:gd name="T3" fmla="*/ 58 h 58"/>
                <a:gd name="T4" fmla="*/ 0 w 42"/>
                <a:gd name="T5" fmla="*/ 17 h 58"/>
                <a:gd name="T6" fmla="*/ 34 w 42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58"/>
                <a:gd name="T14" fmla="*/ 42 w 4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58">
                  <a:moveTo>
                    <a:pt x="34" y="0"/>
                  </a:moveTo>
                  <a:lnTo>
                    <a:pt x="42" y="58"/>
                  </a:lnTo>
                  <a:lnTo>
                    <a:pt x="0" y="17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53"/>
            <p:cNvSpPr>
              <a:spLocks noChangeShapeType="1"/>
            </p:cNvSpPr>
            <p:nvPr/>
          </p:nvSpPr>
          <p:spPr bwMode="auto">
            <a:xfrm>
              <a:off x="3619" y="2322"/>
              <a:ext cx="67" cy="134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4"/>
            <p:cNvSpPr>
              <a:spLocks/>
            </p:cNvSpPr>
            <p:nvPr/>
          </p:nvSpPr>
          <p:spPr bwMode="auto">
            <a:xfrm>
              <a:off x="3668" y="2444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6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55"/>
            <p:cNvSpPr>
              <a:spLocks noChangeShapeType="1"/>
            </p:cNvSpPr>
            <p:nvPr/>
          </p:nvSpPr>
          <p:spPr bwMode="auto">
            <a:xfrm>
              <a:off x="3709" y="2682"/>
              <a:ext cx="67" cy="135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56"/>
            <p:cNvSpPr>
              <a:spLocks/>
            </p:cNvSpPr>
            <p:nvPr/>
          </p:nvSpPr>
          <p:spPr bwMode="auto">
            <a:xfrm>
              <a:off x="3758" y="2804"/>
              <a:ext cx="41" cy="59"/>
            </a:xfrm>
            <a:custGeom>
              <a:avLst/>
              <a:gdLst>
                <a:gd name="T0" fmla="*/ 33 w 41"/>
                <a:gd name="T1" fmla="*/ 0 h 59"/>
                <a:gd name="T2" fmla="*/ 41 w 41"/>
                <a:gd name="T3" fmla="*/ 59 h 59"/>
                <a:gd name="T4" fmla="*/ 0 w 41"/>
                <a:gd name="T5" fmla="*/ 17 h 59"/>
                <a:gd name="T6" fmla="*/ 33 w 4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9"/>
                <a:gd name="T14" fmla="*/ 41 w 4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9">
                  <a:moveTo>
                    <a:pt x="33" y="0"/>
                  </a:moveTo>
                  <a:lnTo>
                    <a:pt x="41" y="59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57"/>
            <p:cNvSpPr>
              <a:spLocks noChangeShapeType="1"/>
            </p:cNvSpPr>
            <p:nvPr/>
          </p:nvSpPr>
          <p:spPr bwMode="auto">
            <a:xfrm>
              <a:off x="3799" y="3043"/>
              <a:ext cx="67" cy="134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58"/>
            <p:cNvSpPr>
              <a:spLocks/>
            </p:cNvSpPr>
            <p:nvPr/>
          </p:nvSpPr>
          <p:spPr bwMode="auto">
            <a:xfrm>
              <a:off x="3848" y="3165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7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Rectangle 59"/>
            <p:cNvSpPr>
              <a:spLocks noChangeArrowheads="1"/>
            </p:cNvSpPr>
            <p:nvPr/>
          </p:nvSpPr>
          <p:spPr bwMode="auto">
            <a:xfrm>
              <a:off x="3615" y="1998"/>
              <a:ext cx="19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9275" name="Rectangle 60"/>
            <p:cNvSpPr>
              <a:spLocks noChangeArrowheads="1"/>
            </p:cNvSpPr>
            <p:nvPr/>
          </p:nvSpPr>
          <p:spPr bwMode="auto">
            <a:xfrm>
              <a:off x="3727" y="2358"/>
              <a:ext cx="19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9276" name="Rectangle 61"/>
            <p:cNvSpPr>
              <a:spLocks noChangeArrowheads="1"/>
            </p:cNvSpPr>
            <p:nvPr/>
          </p:nvSpPr>
          <p:spPr bwMode="auto">
            <a:xfrm>
              <a:off x="3806" y="2719"/>
              <a:ext cx="19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9277" name="Rectangle 62"/>
            <p:cNvSpPr>
              <a:spLocks noChangeArrowheads="1"/>
            </p:cNvSpPr>
            <p:nvPr/>
          </p:nvSpPr>
          <p:spPr bwMode="auto">
            <a:xfrm>
              <a:off x="3919" y="3087"/>
              <a:ext cx="19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9278" name="Freeform 63"/>
            <p:cNvSpPr>
              <a:spLocks/>
            </p:cNvSpPr>
            <p:nvPr/>
          </p:nvSpPr>
          <p:spPr bwMode="auto">
            <a:xfrm>
              <a:off x="4391" y="294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3"/>
                    <a:pt x="131" y="9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4"/>
            <p:cNvSpPr>
              <a:spLocks/>
            </p:cNvSpPr>
            <p:nvPr/>
          </p:nvSpPr>
          <p:spPr bwMode="auto">
            <a:xfrm>
              <a:off x="4340" y="2931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5"/>
            <p:cNvSpPr>
              <a:spLocks/>
            </p:cNvSpPr>
            <p:nvPr/>
          </p:nvSpPr>
          <p:spPr bwMode="auto">
            <a:xfrm>
              <a:off x="4301" y="258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1" y="9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66"/>
            <p:cNvSpPr>
              <a:spLocks/>
            </p:cNvSpPr>
            <p:nvPr/>
          </p:nvSpPr>
          <p:spPr bwMode="auto">
            <a:xfrm>
              <a:off x="4250" y="2570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67"/>
            <p:cNvSpPr>
              <a:spLocks/>
            </p:cNvSpPr>
            <p:nvPr/>
          </p:nvSpPr>
          <p:spPr bwMode="auto">
            <a:xfrm>
              <a:off x="4211" y="222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9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68"/>
            <p:cNvSpPr>
              <a:spLocks/>
            </p:cNvSpPr>
            <p:nvPr/>
          </p:nvSpPr>
          <p:spPr bwMode="auto">
            <a:xfrm>
              <a:off x="4160" y="2209"/>
              <a:ext cx="57" cy="38"/>
            </a:xfrm>
            <a:custGeom>
              <a:avLst/>
              <a:gdLst>
                <a:gd name="T0" fmla="*/ 57 w 57"/>
                <a:gd name="T1" fmla="*/ 38 h 38"/>
                <a:gd name="T2" fmla="*/ 0 w 57"/>
                <a:gd name="T3" fmla="*/ 23 h 38"/>
                <a:gd name="T4" fmla="*/ 55 w 57"/>
                <a:gd name="T5" fmla="*/ 0 h 38"/>
                <a:gd name="T6" fmla="*/ 57 w 57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8"/>
                <a:gd name="T14" fmla="*/ 57 w 5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8">
                  <a:moveTo>
                    <a:pt x="57" y="38"/>
                  </a:moveTo>
                  <a:lnTo>
                    <a:pt x="0" y="23"/>
                  </a:lnTo>
                  <a:lnTo>
                    <a:pt x="55" y="0"/>
                  </a:lnTo>
                  <a:lnTo>
                    <a:pt x="57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69"/>
            <p:cNvSpPr>
              <a:spLocks/>
            </p:cNvSpPr>
            <p:nvPr/>
          </p:nvSpPr>
          <p:spPr bwMode="auto">
            <a:xfrm>
              <a:off x="4121" y="186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8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0"/>
            <p:cNvSpPr>
              <a:spLocks/>
            </p:cNvSpPr>
            <p:nvPr/>
          </p:nvSpPr>
          <p:spPr bwMode="auto">
            <a:xfrm>
              <a:off x="4070" y="1849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4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4" y="0"/>
                  </a:lnTo>
                  <a:lnTo>
                    <a:pt x="57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Rectangle 71"/>
            <p:cNvSpPr>
              <a:spLocks noChangeArrowheads="1"/>
            </p:cNvSpPr>
            <p:nvPr/>
          </p:nvSpPr>
          <p:spPr bwMode="auto">
            <a:xfrm>
              <a:off x="4535" y="3080"/>
              <a:ext cx="33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9287" name="Rectangle 72"/>
            <p:cNvSpPr>
              <a:spLocks noChangeArrowheads="1"/>
            </p:cNvSpPr>
            <p:nvPr/>
          </p:nvSpPr>
          <p:spPr bwMode="auto">
            <a:xfrm>
              <a:off x="4794" y="3080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88" name="Rectangle 73"/>
            <p:cNvSpPr>
              <a:spLocks noChangeArrowheads="1"/>
            </p:cNvSpPr>
            <p:nvPr/>
          </p:nvSpPr>
          <p:spPr bwMode="auto">
            <a:xfrm>
              <a:off x="4854" y="3080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9289" name="Rectangle 74"/>
            <p:cNvSpPr>
              <a:spLocks noChangeArrowheads="1"/>
            </p:cNvSpPr>
            <p:nvPr/>
          </p:nvSpPr>
          <p:spPr bwMode="auto">
            <a:xfrm>
              <a:off x="4881" y="3080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9290" name="Rectangle 75"/>
            <p:cNvSpPr>
              <a:spLocks noChangeArrowheads="1"/>
            </p:cNvSpPr>
            <p:nvPr/>
          </p:nvSpPr>
          <p:spPr bwMode="auto">
            <a:xfrm>
              <a:off x="4930" y="3080"/>
              <a:ext cx="18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9291" name="Rectangle 76"/>
            <p:cNvSpPr>
              <a:spLocks noChangeArrowheads="1"/>
            </p:cNvSpPr>
            <p:nvPr/>
          </p:nvSpPr>
          <p:spPr bwMode="auto">
            <a:xfrm>
              <a:off x="5057" y="3080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9292" name="Rectangle 77"/>
            <p:cNvSpPr>
              <a:spLocks noChangeArrowheads="1"/>
            </p:cNvSpPr>
            <p:nvPr/>
          </p:nvSpPr>
          <p:spPr bwMode="auto">
            <a:xfrm>
              <a:off x="4449" y="2719"/>
              <a:ext cx="33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9293" name="Rectangle 78"/>
            <p:cNvSpPr>
              <a:spLocks noChangeArrowheads="1"/>
            </p:cNvSpPr>
            <p:nvPr/>
          </p:nvSpPr>
          <p:spPr bwMode="auto">
            <a:xfrm>
              <a:off x="4712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9294" name="Rectangle 79"/>
            <p:cNvSpPr>
              <a:spLocks noChangeArrowheads="1"/>
            </p:cNvSpPr>
            <p:nvPr/>
          </p:nvSpPr>
          <p:spPr bwMode="auto">
            <a:xfrm>
              <a:off x="4787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295" name="Rectangle 80"/>
            <p:cNvSpPr>
              <a:spLocks noChangeArrowheads="1"/>
            </p:cNvSpPr>
            <p:nvPr/>
          </p:nvSpPr>
          <p:spPr bwMode="auto">
            <a:xfrm>
              <a:off x="4862" y="2719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296" name="Rectangle 81"/>
            <p:cNvSpPr>
              <a:spLocks noChangeArrowheads="1"/>
            </p:cNvSpPr>
            <p:nvPr/>
          </p:nvSpPr>
          <p:spPr bwMode="auto">
            <a:xfrm>
              <a:off x="4926" y="2719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9297" name="Rectangle 82"/>
            <p:cNvSpPr>
              <a:spLocks noChangeArrowheads="1"/>
            </p:cNvSpPr>
            <p:nvPr/>
          </p:nvSpPr>
          <p:spPr bwMode="auto">
            <a:xfrm>
              <a:off x="4948" y="2719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9298" name="Rectangle 83"/>
            <p:cNvSpPr>
              <a:spLocks noChangeArrowheads="1"/>
            </p:cNvSpPr>
            <p:nvPr/>
          </p:nvSpPr>
          <p:spPr bwMode="auto">
            <a:xfrm>
              <a:off x="5001" y="2719"/>
              <a:ext cx="18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9299" name="Rectangle 84"/>
            <p:cNvSpPr>
              <a:spLocks noChangeArrowheads="1"/>
            </p:cNvSpPr>
            <p:nvPr/>
          </p:nvSpPr>
          <p:spPr bwMode="auto">
            <a:xfrm>
              <a:off x="5129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9300" name="Rectangle 85"/>
            <p:cNvSpPr>
              <a:spLocks noChangeArrowheads="1"/>
            </p:cNvSpPr>
            <p:nvPr/>
          </p:nvSpPr>
          <p:spPr bwMode="auto">
            <a:xfrm>
              <a:off x="5204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01" name="Rectangle 86"/>
            <p:cNvSpPr>
              <a:spLocks noChangeArrowheads="1"/>
            </p:cNvSpPr>
            <p:nvPr/>
          </p:nvSpPr>
          <p:spPr bwMode="auto">
            <a:xfrm>
              <a:off x="5279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/>
            </a:p>
          </p:txBody>
        </p:sp>
        <p:sp>
          <p:nvSpPr>
            <p:cNvPr id="9302" name="Rectangle 87"/>
            <p:cNvSpPr>
              <a:spLocks noChangeArrowheads="1"/>
            </p:cNvSpPr>
            <p:nvPr/>
          </p:nvSpPr>
          <p:spPr bwMode="auto">
            <a:xfrm>
              <a:off x="5354" y="2719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303" name="Rectangle 88"/>
            <p:cNvSpPr>
              <a:spLocks noChangeArrowheads="1"/>
            </p:cNvSpPr>
            <p:nvPr/>
          </p:nvSpPr>
          <p:spPr bwMode="auto">
            <a:xfrm>
              <a:off x="5433" y="2719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9304" name="Rectangle 89"/>
            <p:cNvSpPr>
              <a:spLocks noChangeArrowheads="1"/>
            </p:cNvSpPr>
            <p:nvPr/>
          </p:nvSpPr>
          <p:spPr bwMode="auto">
            <a:xfrm>
              <a:off x="4359" y="2358"/>
              <a:ext cx="33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9305" name="Rectangle 90"/>
            <p:cNvSpPr>
              <a:spLocks noChangeArrowheads="1"/>
            </p:cNvSpPr>
            <p:nvPr/>
          </p:nvSpPr>
          <p:spPr bwMode="auto">
            <a:xfrm>
              <a:off x="4622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9306" name="Rectangle 91"/>
            <p:cNvSpPr>
              <a:spLocks noChangeArrowheads="1"/>
            </p:cNvSpPr>
            <p:nvPr/>
          </p:nvSpPr>
          <p:spPr bwMode="auto">
            <a:xfrm>
              <a:off x="4697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07" name="Rectangle 92"/>
            <p:cNvSpPr>
              <a:spLocks noChangeArrowheads="1"/>
            </p:cNvSpPr>
            <p:nvPr/>
          </p:nvSpPr>
          <p:spPr bwMode="auto">
            <a:xfrm>
              <a:off x="4772" y="2358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308" name="Rectangle 93"/>
            <p:cNvSpPr>
              <a:spLocks noChangeArrowheads="1"/>
            </p:cNvSpPr>
            <p:nvPr/>
          </p:nvSpPr>
          <p:spPr bwMode="auto">
            <a:xfrm>
              <a:off x="4836" y="2358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9309" name="Rectangle 94"/>
            <p:cNvSpPr>
              <a:spLocks noChangeArrowheads="1"/>
            </p:cNvSpPr>
            <p:nvPr/>
          </p:nvSpPr>
          <p:spPr bwMode="auto">
            <a:xfrm>
              <a:off x="4858" y="2358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9310" name="Rectangle 95"/>
            <p:cNvSpPr>
              <a:spLocks noChangeArrowheads="1"/>
            </p:cNvSpPr>
            <p:nvPr/>
          </p:nvSpPr>
          <p:spPr bwMode="auto">
            <a:xfrm>
              <a:off x="4911" y="2358"/>
              <a:ext cx="18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9311" name="Rectangle 96"/>
            <p:cNvSpPr>
              <a:spLocks noChangeArrowheads="1"/>
            </p:cNvSpPr>
            <p:nvPr/>
          </p:nvSpPr>
          <p:spPr bwMode="auto">
            <a:xfrm>
              <a:off x="5039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9312" name="Rectangle 97"/>
            <p:cNvSpPr>
              <a:spLocks noChangeArrowheads="1"/>
            </p:cNvSpPr>
            <p:nvPr/>
          </p:nvSpPr>
          <p:spPr bwMode="auto">
            <a:xfrm>
              <a:off x="5114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13" name="Rectangle 98"/>
            <p:cNvSpPr>
              <a:spLocks noChangeArrowheads="1"/>
            </p:cNvSpPr>
            <p:nvPr/>
          </p:nvSpPr>
          <p:spPr bwMode="auto">
            <a:xfrm>
              <a:off x="5189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6 </a:t>
              </a:r>
              <a:endParaRPr lang="en-US"/>
            </a:p>
          </p:txBody>
        </p:sp>
        <p:sp>
          <p:nvSpPr>
            <p:cNvPr id="9314" name="Rectangle 99"/>
            <p:cNvSpPr>
              <a:spLocks noChangeArrowheads="1"/>
            </p:cNvSpPr>
            <p:nvPr/>
          </p:nvSpPr>
          <p:spPr bwMode="auto">
            <a:xfrm>
              <a:off x="5264" y="235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315" name="Rectangle 100"/>
            <p:cNvSpPr>
              <a:spLocks noChangeArrowheads="1"/>
            </p:cNvSpPr>
            <p:nvPr/>
          </p:nvSpPr>
          <p:spPr bwMode="auto">
            <a:xfrm>
              <a:off x="5343" y="2358"/>
              <a:ext cx="15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</a:t>
              </a:r>
              <a:endParaRPr lang="en-US"/>
            </a:p>
          </p:txBody>
        </p:sp>
        <p:sp>
          <p:nvSpPr>
            <p:cNvPr id="9316" name="Rectangle 101"/>
            <p:cNvSpPr>
              <a:spLocks noChangeArrowheads="1"/>
            </p:cNvSpPr>
            <p:nvPr/>
          </p:nvSpPr>
          <p:spPr bwMode="auto">
            <a:xfrm>
              <a:off x="4295" y="1998"/>
              <a:ext cx="33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9317" name="Rectangle 102"/>
            <p:cNvSpPr>
              <a:spLocks noChangeArrowheads="1"/>
            </p:cNvSpPr>
            <p:nvPr/>
          </p:nvSpPr>
          <p:spPr bwMode="auto">
            <a:xfrm>
              <a:off x="4554" y="1998"/>
              <a:ext cx="180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9318" name="Rectangle 103"/>
            <p:cNvSpPr>
              <a:spLocks noChangeArrowheads="1"/>
            </p:cNvSpPr>
            <p:nvPr/>
          </p:nvSpPr>
          <p:spPr bwMode="auto">
            <a:xfrm>
              <a:off x="4678" y="199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19" name="Rectangle 104"/>
            <p:cNvSpPr>
              <a:spLocks noChangeArrowheads="1"/>
            </p:cNvSpPr>
            <p:nvPr/>
          </p:nvSpPr>
          <p:spPr bwMode="auto">
            <a:xfrm>
              <a:off x="4757" y="1998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320" name="Rectangle 105"/>
            <p:cNvSpPr>
              <a:spLocks noChangeArrowheads="1"/>
            </p:cNvSpPr>
            <p:nvPr/>
          </p:nvSpPr>
          <p:spPr bwMode="auto">
            <a:xfrm>
              <a:off x="4817" y="1998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9321" name="Rectangle 106"/>
            <p:cNvSpPr>
              <a:spLocks noChangeArrowheads="1"/>
            </p:cNvSpPr>
            <p:nvPr/>
          </p:nvSpPr>
          <p:spPr bwMode="auto">
            <a:xfrm>
              <a:off x="4843" y="1998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9322" name="Rectangle 107"/>
            <p:cNvSpPr>
              <a:spLocks noChangeArrowheads="1"/>
            </p:cNvSpPr>
            <p:nvPr/>
          </p:nvSpPr>
          <p:spPr bwMode="auto">
            <a:xfrm>
              <a:off x="4892" y="1998"/>
              <a:ext cx="18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9323" name="Rectangle 108"/>
            <p:cNvSpPr>
              <a:spLocks noChangeArrowheads="1"/>
            </p:cNvSpPr>
            <p:nvPr/>
          </p:nvSpPr>
          <p:spPr bwMode="auto">
            <a:xfrm>
              <a:off x="5020" y="1998"/>
              <a:ext cx="180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9324" name="Rectangle 109"/>
            <p:cNvSpPr>
              <a:spLocks noChangeArrowheads="1"/>
            </p:cNvSpPr>
            <p:nvPr/>
          </p:nvSpPr>
          <p:spPr bwMode="auto">
            <a:xfrm>
              <a:off x="5144" y="199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25" name="Rectangle 110"/>
            <p:cNvSpPr>
              <a:spLocks noChangeArrowheads="1"/>
            </p:cNvSpPr>
            <p:nvPr/>
          </p:nvSpPr>
          <p:spPr bwMode="auto">
            <a:xfrm>
              <a:off x="5223" y="199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/>
            </a:p>
          </p:txBody>
        </p:sp>
        <p:sp>
          <p:nvSpPr>
            <p:cNvPr id="9326" name="Rectangle 111"/>
            <p:cNvSpPr>
              <a:spLocks noChangeArrowheads="1"/>
            </p:cNvSpPr>
            <p:nvPr/>
          </p:nvSpPr>
          <p:spPr bwMode="auto">
            <a:xfrm>
              <a:off x="5298" y="1998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327" name="Rectangle 112"/>
            <p:cNvSpPr>
              <a:spLocks noChangeArrowheads="1"/>
            </p:cNvSpPr>
            <p:nvPr/>
          </p:nvSpPr>
          <p:spPr bwMode="auto">
            <a:xfrm>
              <a:off x="5377" y="1998"/>
              <a:ext cx="15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</a:t>
              </a:r>
              <a:endParaRPr lang="en-US"/>
            </a:p>
          </p:txBody>
        </p:sp>
        <p:sp>
          <p:nvSpPr>
            <p:cNvPr id="9328" name="Line 113"/>
            <p:cNvSpPr>
              <a:spLocks noChangeShapeType="1"/>
            </p:cNvSpPr>
            <p:nvPr/>
          </p:nvSpPr>
          <p:spPr bwMode="auto">
            <a:xfrm>
              <a:off x="3446" y="1601"/>
              <a:ext cx="61" cy="133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Freeform 114"/>
            <p:cNvSpPr>
              <a:spLocks/>
            </p:cNvSpPr>
            <p:nvPr/>
          </p:nvSpPr>
          <p:spPr bwMode="auto">
            <a:xfrm>
              <a:off x="3489" y="1722"/>
              <a:ext cx="40" cy="59"/>
            </a:xfrm>
            <a:custGeom>
              <a:avLst/>
              <a:gdLst>
                <a:gd name="T0" fmla="*/ 33 w 40"/>
                <a:gd name="T1" fmla="*/ 0 h 59"/>
                <a:gd name="T2" fmla="*/ 40 w 40"/>
                <a:gd name="T3" fmla="*/ 59 h 59"/>
                <a:gd name="T4" fmla="*/ 0 w 40"/>
                <a:gd name="T5" fmla="*/ 16 h 59"/>
                <a:gd name="T6" fmla="*/ 33 w 40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59"/>
                <a:gd name="T14" fmla="*/ 40 w 4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59">
                  <a:moveTo>
                    <a:pt x="33" y="0"/>
                  </a:moveTo>
                  <a:lnTo>
                    <a:pt x="40" y="59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Rectangle 115"/>
            <p:cNvSpPr>
              <a:spLocks noChangeArrowheads="1"/>
            </p:cNvSpPr>
            <p:nvPr/>
          </p:nvSpPr>
          <p:spPr bwMode="auto">
            <a:xfrm>
              <a:off x="3536" y="1637"/>
              <a:ext cx="19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 dirty="0"/>
            </a:p>
          </p:txBody>
        </p:sp>
        <p:sp>
          <p:nvSpPr>
            <p:cNvPr id="9331" name="Rectangle 116"/>
            <p:cNvSpPr>
              <a:spLocks noChangeArrowheads="1"/>
            </p:cNvSpPr>
            <p:nvPr/>
          </p:nvSpPr>
          <p:spPr bwMode="auto">
            <a:xfrm>
              <a:off x="4111" y="1637"/>
              <a:ext cx="33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9332" name="Rectangle 117"/>
            <p:cNvSpPr>
              <a:spLocks noChangeArrowheads="1"/>
            </p:cNvSpPr>
            <p:nvPr/>
          </p:nvSpPr>
          <p:spPr bwMode="auto">
            <a:xfrm>
              <a:off x="4370" y="1637"/>
              <a:ext cx="180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9333" name="Rectangle 118"/>
            <p:cNvSpPr>
              <a:spLocks noChangeArrowheads="1"/>
            </p:cNvSpPr>
            <p:nvPr/>
          </p:nvSpPr>
          <p:spPr bwMode="auto">
            <a:xfrm>
              <a:off x="4494" y="1637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34" name="Rectangle 119"/>
            <p:cNvSpPr>
              <a:spLocks noChangeArrowheads="1"/>
            </p:cNvSpPr>
            <p:nvPr/>
          </p:nvSpPr>
          <p:spPr bwMode="auto">
            <a:xfrm>
              <a:off x="4573" y="1637"/>
              <a:ext cx="109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9335" name="Rectangle 120"/>
            <p:cNvSpPr>
              <a:spLocks noChangeArrowheads="1"/>
            </p:cNvSpPr>
            <p:nvPr/>
          </p:nvSpPr>
          <p:spPr bwMode="auto">
            <a:xfrm>
              <a:off x="4633" y="1637"/>
              <a:ext cx="7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9336" name="Rectangle 121"/>
            <p:cNvSpPr>
              <a:spLocks noChangeArrowheads="1"/>
            </p:cNvSpPr>
            <p:nvPr/>
          </p:nvSpPr>
          <p:spPr bwMode="auto">
            <a:xfrm>
              <a:off x="4659" y="1637"/>
              <a:ext cx="101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9337" name="Rectangle 122"/>
            <p:cNvSpPr>
              <a:spLocks noChangeArrowheads="1"/>
            </p:cNvSpPr>
            <p:nvPr/>
          </p:nvSpPr>
          <p:spPr bwMode="auto">
            <a:xfrm>
              <a:off x="4708" y="1637"/>
              <a:ext cx="18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9338" name="Rectangle 123"/>
            <p:cNvSpPr>
              <a:spLocks noChangeArrowheads="1"/>
            </p:cNvSpPr>
            <p:nvPr/>
          </p:nvSpPr>
          <p:spPr bwMode="auto">
            <a:xfrm>
              <a:off x="4836" y="1637"/>
              <a:ext cx="180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9339" name="Rectangle 124"/>
            <p:cNvSpPr>
              <a:spLocks noChangeArrowheads="1"/>
            </p:cNvSpPr>
            <p:nvPr/>
          </p:nvSpPr>
          <p:spPr bwMode="auto">
            <a:xfrm>
              <a:off x="4960" y="1637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9340" name="Rectangle 125"/>
            <p:cNvSpPr>
              <a:spLocks noChangeArrowheads="1"/>
            </p:cNvSpPr>
            <p:nvPr/>
          </p:nvSpPr>
          <p:spPr bwMode="auto">
            <a:xfrm>
              <a:off x="5039" y="1637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5 </a:t>
              </a:r>
              <a:endParaRPr lang="en-US"/>
            </a:p>
          </p:txBody>
        </p:sp>
        <p:sp>
          <p:nvSpPr>
            <p:cNvPr id="9341" name="Rectangle 126"/>
            <p:cNvSpPr>
              <a:spLocks noChangeArrowheads="1"/>
            </p:cNvSpPr>
            <p:nvPr/>
          </p:nvSpPr>
          <p:spPr bwMode="auto">
            <a:xfrm>
              <a:off x="5114" y="1637"/>
              <a:ext cx="128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9342" name="Rectangle 127"/>
            <p:cNvSpPr>
              <a:spLocks noChangeArrowheads="1"/>
            </p:cNvSpPr>
            <p:nvPr/>
          </p:nvSpPr>
          <p:spPr bwMode="auto">
            <a:xfrm>
              <a:off x="5193" y="1637"/>
              <a:ext cx="154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20</a:t>
              </a:r>
              <a:endParaRPr lang="en-US"/>
            </a:p>
          </p:txBody>
        </p:sp>
        <p:sp>
          <p:nvSpPr>
            <p:cNvPr id="9343" name="Freeform 128"/>
            <p:cNvSpPr>
              <a:spLocks/>
            </p:cNvSpPr>
            <p:nvPr/>
          </p:nvSpPr>
          <p:spPr bwMode="auto">
            <a:xfrm>
              <a:off x="3850" y="1647"/>
              <a:ext cx="271" cy="224"/>
            </a:xfrm>
            <a:custGeom>
              <a:avLst/>
              <a:gdLst>
                <a:gd name="T0" fmla="*/ 220 w 271"/>
                <a:gd name="T1" fmla="*/ 224 h 224"/>
                <a:gd name="T2" fmla="*/ 0 w 271"/>
                <a:gd name="T3" fmla="*/ 0 h 224"/>
                <a:gd name="T4" fmla="*/ 0 60000 65536"/>
                <a:gd name="T5" fmla="*/ 0 60000 65536"/>
                <a:gd name="T6" fmla="*/ 0 w 271"/>
                <a:gd name="T7" fmla="*/ 0 h 224"/>
                <a:gd name="T8" fmla="*/ 271 w 271"/>
                <a:gd name="T9" fmla="*/ 224 h 2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24">
                  <a:moveTo>
                    <a:pt x="220" y="224"/>
                  </a:moveTo>
                  <a:cubicBezTo>
                    <a:pt x="271" y="107"/>
                    <a:pt x="178" y="12"/>
                    <a:pt x="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Freeform 129"/>
            <p:cNvSpPr>
              <a:spLocks/>
            </p:cNvSpPr>
            <p:nvPr/>
          </p:nvSpPr>
          <p:spPr bwMode="auto">
            <a:xfrm>
              <a:off x="3799" y="1628"/>
              <a:ext cx="57" cy="37"/>
            </a:xfrm>
            <a:custGeom>
              <a:avLst/>
              <a:gdLst>
                <a:gd name="T0" fmla="*/ 56 w 57"/>
                <a:gd name="T1" fmla="*/ 37 h 37"/>
                <a:gd name="T2" fmla="*/ 0 w 57"/>
                <a:gd name="T3" fmla="*/ 18 h 37"/>
                <a:gd name="T4" fmla="*/ 57 w 57"/>
                <a:gd name="T5" fmla="*/ 0 h 37"/>
                <a:gd name="T6" fmla="*/ 56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6" y="37"/>
                  </a:moveTo>
                  <a:lnTo>
                    <a:pt x="0" y="18"/>
                  </a:lnTo>
                  <a:lnTo>
                    <a:pt x="57" y="0"/>
                  </a:lnTo>
                  <a:lnTo>
                    <a:pt x="56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130"/>
            <p:cNvSpPr>
              <a:spLocks noChangeShapeType="1"/>
            </p:cNvSpPr>
            <p:nvPr/>
          </p:nvSpPr>
          <p:spPr bwMode="auto">
            <a:xfrm flipH="1" flipV="1">
              <a:off x="4785" y="2851"/>
              <a:ext cx="277" cy="237"/>
            </a:xfrm>
            <a:prstGeom prst="line">
              <a:avLst/>
            </a:prstGeom>
            <a:grp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Freeform 131"/>
            <p:cNvSpPr>
              <a:spLocks/>
            </p:cNvSpPr>
            <p:nvPr/>
          </p:nvSpPr>
          <p:spPr bwMode="auto">
            <a:xfrm>
              <a:off x="4746" y="2817"/>
              <a:ext cx="54" cy="51"/>
            </a:xfrm>
            <a:custGeom>
              <a:avLst/>
              <a:gdLst>
                <a:gd name="T0" fmla="*/ 30 w 54"/>
                <a:gd name="T1" fmla="*/ 51 h 51"/>
                <a:gd name="T2" fmla="*/ 0 w 54"/>
                <a:gd name="T3" fmla="*/ 0 h 51"/>
                <a:gd name="T4" fmla="*/ 54 w 54"/>
                <a:gd name="T5" fmla="*/ 23 h 51"/>
                <a:gd name="T6" fmla="*/ 30 w 54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1"/>
                <a:gd name="T14" fmla="*/ 54 w 54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1">
                  <a:moveTo>
                    <a:pt x="30" y="51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3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132"/>
            <p:cNvSpPr>
              <a:spLocks noChangeShapeType="1"/>
            </p:cNvSpPr>
            <p:nvPr/>
          </p:nvSpPr>
          <p:spPr bwMode="auto">
            <a:xfrm flipH="1" flipV="1">
              <a:off x="4704" y="2474"/>
              <a:ext cx="718" cy="253"/>
            </a:xfrm>
            <a:prstGeom prst="line">
              <a:avLst/>
            </a:prstGeom>
            <a:grp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Freeform 133"/>
            <p:cNvSpPr>
              <a:spLocks/>
            </p:cNvSpPr>
            <p:nvPr/>
          </p:nvSpPr>
          <p:spPr bwMode="auto">
            <a:xfrm>
              <a:off x="4656" y="2457"/>
              <a:ext cx="59" cy="36"/>
            </a:xfrm>
            <a:custGeom>
              <a:avLst/>
              <a:gdLst>
                <a:gd name="T0" fmla="*/ 46 w 59"/>
                <a:gd name="T1" fmla="*/ 36 h 36"/>
                <a:gd name="T2" fmla="*/ 0 w 59"/>
                <a:gd name="T3" fmla="*/ 0 h 36"/>
                <a:gd name="T4" fmla="*/ 59 w 59"/>
                <a:gd name="T5" fmla="*/ 1 h 36"/>
                <a:gd name="T6" fmla="*/ 46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6" y="36"/>
                  </a:moveTo>
                  <a:lnTo>
                    <a:pt x="0" y="0"/>
                  </a:lnTo>
                  <a:lnTo>
                    <a:pt x="59" y="1"/>
                  </a:lnTo>
                  <a:lnTo>
                    <a:pt x="46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134"/>
            <p:cNvSpPr>
              <a:spLocks noChangeShapeType="1"/>
            </p:cNvSpPr>
            <p:nvPr/>
          </p:nvSpPr>
          <p:spPr bwMode="auto">
            <a:xfrm flipH="1" flipV="1">
              <a:off x="4704" y="2113"/>
              <a:ext cx="688" cy="244"/>
            </a:xfrm>
            <a:prstGeom prst="line">
              <a:avLst/>
            </a:prstGeom>
            <a:grp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Freeform 135"/>
            <p:cNvSpPr>
              <a:spLocks/>
            </p:cNvSpPr>
            <p:nvPr/>
          </p:nvSpPr>
          <p:spPr bwMode="auto">
            <a:xfrm>
              <a:off x="4656" y="2096"/>
              <a:ext cx="59" cy="37"/>
            </a:xfrm>
            <a:custGeom>
              <a:avLst/>
              <a:gdLst>
                <a:gd name="T0" fmla="*/ 46 w 59"/>
                <a:gd name="T1" fmla="*/ 37 h 37"/>
                <a:gd name="T2" fmla="*/ 0 w 59"/>
                <a:gd name="T3" fmla="*/ 0 h 37"/>
                <a:gd name="T4" fmla="*/ 59 w 59"/>
                <a:gd name="T5" fmla="*/ 2 h 37"/>
                <a:gd name="T6" fmla="*/ 46 w 59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7"/>
                <a:gd name="T14" fmla="*/ 59 w 59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7">
                  <a:moveTo>
                    <a:pt x="46" y="37"/>
                  </a:moveTo>
                  <a:lnTo>
                    <a:pt x="0" y="0"/>
                  </a:lnTo>
                  <a:lnTo>
                    <a:pt x="59" y="2"/>
                  </a:lnTo>
                  <a:lnTo>
                    <a:pt x="46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36"/>
            <p:cNvSpPr>
              <a:spLocks noChangeShapeType="1"/>
            </p:cNvSpPr>
            <p:nvPr/>
          </p:nvSpPr>
          <p:spPr bwMode="auto">
            <a:xfrm flipH="1" flipV="1">
              <a:off x="4480" y="1749"/>
              <a:ext cx="942" cy="257"/>
            </a:xfrm>
            <a:prstGeom prst="line">
              <a:avLst/>
            </a:prstGeom>
            <a:grp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Freeform 137"/>
            <p:cNvSpPr>
              <a:spLocks/>
            </p:cNvSpPr>
            <p:nvPr/>
          </p:nvSpPr>
          <p:spPr bwMode="auto">
            <a:xfrm>
              <a:off x="4430" y="1733"/>
              <a:ext cx="59" cy="36"/>
            </a:xfrm>
            <a:custGeom>
              <a:avLst/>
              <a:gdLst>
                <a:gd name="T0" fmla="*/ 49 w 59"/>
                <a:gd name="T1" fmla="*/ 36 h 36"/>
                <a:gd name="T2" fmla="*/ 0 w 59"/>
                <a:gd name="T3" fmla="*/ 3 h 36"/>
                <a:gd name="T4" fmla="*/ 59 w 59"/>
                <a:gd name="T5" fmla="*/ 0 h 36"/>
                <a:gd name="T6" fmla="*/ 49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9" y="36"/>
                  </a:moveTo>
                  <a:lnTo>
                    <a:pt x="0" y="3"/>
                  </a:lnTo>
                  <a:lnTo>
                    <a:pt x="59" y="0"/>
                  </a:lnTo>
                  <a:lnTo>
                    <a:pt x="49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" name="Date Placeholder 13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457544" y="2162567"/>
            <a:ext cx="46482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Algorithm </a:t>
            </a:r>
            <a:r>
              <a:rPr lang="en-US" sz="2000" b="0" dirty="0" err="1"/>
              <a:t>LinearSum</a:t>
            </a:r>
            <a:r>
              <a:rPr lang="en-US" sz="2000" b="0" dirty="0"/>
              <a:t>(</a:t>
            </a:r>
            <a:r>
              <a:rPr lang="en-US" sz="2000" b="0" i="1" dirty="0"/>
              <a:t>A, n</a:t>
            </a:r>
            <a:r>
              <a:rPr lang="en-US" sz="2000" b="0" dirty="0"/>
              <a:t>):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Input: 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  </a:t>
            </a:r>
            <a:r>
              <a:rPr lang="en-US" sz="2000" b="0" dirty="0"/>
              <a:t>A integer array </a:t>
            </a:r>
            <a:r>
              <a:rPr lang="en-US" sz="2000" b="0" i="1" dirty="0"/>
              <a:t>A </a:t>
            </a:r>
            <a:r>
              <a:rPr lang="en-US" sz="2000" b="0" dirty="0"/>
              <a:t>and an integer </a:t>
            </a:r>
            <a:r>
              <a:rPr lang="en-US" sz="2000" b="0" i="1" dirty="0"/>
              <a:t>n = </a:t>
            </a:r>
            <a:r>
              <a:rPr lang="en-US" sz="2000" b="0" dirty="0"/>
              <a:t>1, such that </a:t>
            </a:r>
            <a:r>
              <a:rPr lang="en-US" sz="2000" b="0" i="1" dirty="0"/>
              <a:t>A </a:t>
            </a:r>
            <a:r>
              <a:rPr lang="en-US" sz="2000" b="0" dirty="0"/>
              <a:t>has at least </a:t>
            </a:r>
            <a:r>
              <a:rPr lang="en-US" sz="2000" b="0" i="1" dirty="0"/>
              <a:t>n </a:t>
            </a:r>
            <a:r>
              <a:rPr lang="en-US" sz="2000" b="0" dirty="0"/>
              <a:t>elements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Output: 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   </a:t>
            </a:r>
            <a:r>
              <a:rPr lang="en-US" sz="2000" b="0" dirty="0"/>
              <a:t>The sum of the first </a:t>
            </a:r>
            <a:r>
              <a:rPr lang="en-US" sz="2000" b="0" i="1" dirty="0"/>
              <a:t>n </a:t>
            </a:r>
            <a:r>
              <a:rPr lang="en-US" sz="2000" b="0" dirty="0"/>
              <a:t>integers in </a:t>
            </a:r>
            <a:r>
              <a:rPr lang="en-US" sz="2000" b="0" i="1" dirty="0"/>
              <a:t>A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if </a:t>
            </a:r>
            <a:r>
              <a:rPr lang="en-US" sz="2000" b="0" i="1" dirty="0"/>
              <a:t>n </a:t>
            </a:r>
            <a:r>
              <a:rPr lang="en-US" sz="2000" b="0" dirty="0"/>
              <a:t>= 1 </a:t>
            </a:r>
            <a:r>
              <a:rPr lang="en-US" sz="2000" b="1" dirty="0"/>
              <a:t>then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return </a:t>
            </a:r>
            <a:r>
              <a:rPr lang="en-US" sz="2000" b="0" i="1" dirty="0"/>
              <a:t>A</a:t>
            </a:r>
            <a:r>
              <a:rPr lang="en-US" sz="2000" b="0" dirty="0"/>
              <a:t>[0]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else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return </a:t>
            </a:r>
            <a:r>
              <a:rPr lang="en-US" sz="2000" b="0" dirty="0" err="1"/>
              <a:t>LinearSum</a:t>
            </a:r>
            <a:r>
              <a:rPr lang="en-US" sz="2000" b="0" dirty="0"/>
              <a:t>(</a:t>
            </a:r>
            <a:r>
              <a:rPr lang="en-US" sz="2000" b="0" i="1" dirty="0"/>
              <a:t>A, n - </a:t>
            </a:r>
            <a:r>
              <a:rPr lang="en-US" sz="2000" b="0" dirty="0"/>
              <a:t>1) + </a:t>
            </a:r>
            <a:r>
              <a:rPr lang="en-US" sz="2000" b="0" i="1" dirty="0"/>
              <a:t>A</a:t>
            </a:r>
            <a:r>
              <a:rPr lang="en-US" sz="2000" b="0" dirty="0"/>
              <a:t>[</a:t>
            </a:r>
            <a:r>
              <a:rPr lang="en-US" sz="2000" b="0" i="1" dirty="0"/>
              <a:t>n - </a:t>
            </a:r>
            <a:r>
              <a:rPr lang="en-US" sz="2000" b="0" dirty="0"/>
              <a:t>1]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</a:pPr>
            <a:endParaRPr lang="en-US" sz="2000" b="0" dirty="0"/>
          </a:p>
          <a:p>
            <a:pPr fontAlgn="auto">
              <a:lnSpc>
                <a:spcPct val="80000"/>
              </a:lnSpc>
            </a:pP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630700" y="5657057"/>
            <a:ext cx="319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A={4,3,6,2,5}  where n = 5</a:t>
            </a:r>
          </a:p>
        </p:txBody>
      </p:sp>
      <p:cxnSp>
        <p:nvCxnSpPr>
          <p:cNvPr id="7" name="Straight Connector 6"/>
          <p:cNvCxnSpPr>
            <a:stCxn id="9225" idx="0"/>
          </p:cNvCxnSpPr>
          <p:nvPr/>
        </p:nvCxnSpPr>
        <p:spPr>
          <a:xfrm flipV="1">
            <a:off x="2308863" y="2061369"/>
            <a:ext cx="547687" cy="14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0065" y="1824013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linearSum</a:t>
            </a:r>
            <a:r>
              <a:rPr lang="en-US" dirty="0"/>
              <a:t>(A,4)</a:t>
            </a:r>
          </a:p>
        </p:txBody>
      </p:sp>
    </p:spTree>
    <p:extLst>
      <p:ext uri="{BB962C8B-B14F-4D97-AF65-F5344CB8AC3E}">
        <p14:creationId xmlns:p14="http://schemas.microsoft.com/office/powerpoint/2010/main" val="856590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653ACB-C725-4FF7-8161-224D3324F193}" type="slidenum">
              <a:rPr lang="en-US"/>
              <a:pPr/>
              <a:t>68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Tail Recursion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Tail recursion occurs when a linearly recursive method makes its recursive call as its last step 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73523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311" y="2941992"/>
            <a:ext cx="2943101" cy="2204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587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C423FA-DD23-44EF-B1F0-BB8BDC82D179}" type="slidenum">
              <a:rPr lang="en-US"/>
              <a:pPr/>
              <a:t>69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Reversing an Array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Algorithm </a:t>
            </a:r>
            <a:r>
              <a:rPr lang="en-US" sz="2800" dirty="0" err="1">
                <a:solidFill>
                  <a:srgbClr val="FFFF00"/>
                </a:solidFill>
              </a:rPr>
              <a:t>ReverseArray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i="1" dirty="0">
                <a:solidFill>
                  <a:srgbClr val="FFFF00"/>
                </a:solidFill>
              </a:rPr>
              <a:t>A, </a:t>
            </a:r>
            <a:r>
              <a:rPr lang="en-US" sz="2800" i="1" dirty="0" err="1">
                <a:solidFill>
                  <a:srgbClr val="FFFF00"/>
                </a:solidFill>
              </a:rPr>
              <a:t>i</a:t>
            </a:r>
            <a:r>
              <a:rPr lang="en-US" sz="2800" i="1" dirty="0">
                <a:solidFill>
                  <a:srgbClr val="FFFF00"/>
                </a:solidFill>
              </a:rPr>
              <a:t>,  j</a:t>
            </a:r>
            <a:r>
              <a:rPr lang="en-US" sz="2800" dirty="0">
                <a:solidFill>
                  <a:srgbClr val="FFFF00"/>
                </a:solidFill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/>
              <a:t>      Input: </a:t>
            </a:r>
            <a:r>
              <a:rPr lang="en-US" sz="2800" dirty="0"/>
              <a:t>An array </a:t>
            </a:r>
            <a:r>
              <a:rPr lang="en-US" sz="2800" i="1" dirty="0"/>
              <a:t>A </a:t>
            </a:r>
            <a:r>
              <a:rPr lang="en-US" sz="2800" dirty="0"/>
              <a:t>and nonnegative integer indices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and  </a:t>
            </a:r>
            <a:r>
              <a:rPr lang="en-US" sz="2800" i="1" dirty="0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/>
              <a:t>      Output: </a:t>
            </a:r>
            <a:r>
              <a:rPr lang="en-US" sz="2800" dirty="0"/>
              <a:t>The reversal of the elements in </a:t>
            </a:r>
            <a:r>
              <a:rPr lang="en-US" sz="2800" i="1" dirty="0"/>
              <a:t>A </a:t>
            </a:r>
            <a:r>
              <a:rPr lang="en-US" sz="2800" dirty="0"/>
              <a:t>starting at index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and ending at  </a:t>
            </a:r>
            <a:r>
              <a:rPr lang="en-US" sz="2800" i="1" dirty="0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     if </a:t>
            </a:r>
            <a:r>
              <a:rPr lang="en-US" sz="2800" i="1" dirty="0" err="1"/>
              <a:t>i</a:t>
            </a:r>
            <a:r>
              <a:rPr lang="en-US" sz="2800" i="1" dirty="0"/>
              <a:t> &lt;  j </a:t>
            </a:r>
            <a:r>
              <a:rPr lang="en-US" sz="2800" b="1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Swap </a:t>
            </a:r>
            <a:r>
              <a:rPr lang="en-US" sz="2800" i="1" dirty="0"/>
              <a:t>A</a:t>
            </a:r>
            <a:r>
              <a:rPr lang="en-US" sz="2800" dirty="0"/>
              <a:t>[</a:t>
            </a:r>
            <a:r>
              <a:rPr lang="en-US" sz="2800" i="1" dirty="0" err="1"/>
              <a:t>i</a:t>
            </a:r>
            <a:r>
              <a:rPr lang="en-US" sz="2800" dirty="0"/>
              <a:t>] and </a:t>
            </a:r>
            <a:r>
              <a:rPr lang="en-US" sz="2800" i="1" dirty="0"/>
              <a:t>A</a:t>
            </a:r>
            <a:r>
              <a:rPr lang="en-US" sz="2800" dirty="0"/>
              <a:t>[ </a:t>
            </a:r>
            <a:r>
              <a:rPr lang="en-US" sz="2800" i="1" dirty="0"/>
              <a:t>j</a:t>
            </a:r>
            <a:r>
              <a:rPr lang="en-US" sz="2800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ReverseArray</a:t>
            </a:r>
            <a:r>
              <a:rPr lang="en-US" sz="2800" dirty="0"/>
              <a:t>(</a:t>
            </a:r>
            <a:r>
              <a:rPr lang="en-US" sz="2800" i="1" dirty="0"/>
              <a:t>A,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+ 1</a:t>
            </a:r>
            <a:r>
              <a:rPr lang="en-US" sz="2800" i="1" dirty="0"/>
              <a:t>,  j - </a:t>
            </a:r>
            <a:r>
              <a:rPr lang="en-US" sz="2800" dirty="0"/>
              <a:t>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     return</a:t>
            </a:r>
            <a:endParaRPr lang="en-US" sz="2800" dirty="0"/>
          </a:p>
        </p:txBody>
      </p:sp>
      <p:sp>
        <p:nvSpPr>
          <p:cNvPr id="1024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86428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E895FE-6AFA-4B8D-A206-9EBCCABD82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9275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Insertion within an Array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5063293"/>
            <a:ext cx="8661400" cy="949325"/>
          </a:xfrm>
          <a:solidFill>
            <a:srgbClr val="000000"/>
          </a:solidFill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cs typeface="Times New Roman" pitchFamily="18" charset="0"/>
              </a:rPr>
              <a:t>Before inserting a new element at a specified index, shift all the elements after the index to the right and increase the list size by 1</a:t>
            </a:r>
            <a:endParaRPr lang="en-US" sz="2400" dirty="0">
              <a:solidFill>
                <a:srgbClr val="FFFF00"/>
              </a:solidFill>
              <a:cs typeface="Courier New" pitchFamily="49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10" descr="Recycled paper"/>
          <p:cNvGraphicFramePr>
            <a:graphicFrameLocks noChangeAspect="1"/>
          </p:cNvGraphicFramePr>
          <p:nvPr>
            <p:extLst/>
          </p:nvPr>
        </p:nvGraphicFramePr>
        <p:xfrm>
          <a:off x="492919" y="1258848"/>
          <a:ext cx="8285162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50" name="Picture" r:id="rId3" imgW="5029200" imgH="2171880" progId="Word.Picture.8">
                  <p:embed/>
                </p:oleObj>
              </mc:Choice>
              <mc:Fallback>
                <p:oleObj name="Picture" r:id="rId3" imgW="5029200" imgH="2171880" progId="Word.Picture.8">
                  <p:embed/>
                  <p:pic>
                    <p:nvPicPr>
                      <p:cNvPr id="3074" name="Object 10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" y="1258848"/>
                        <a:ext cx="8285162" cy="358298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133600" y="2508224"/>
            <a:ext cx="673994" cy="665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5089" y="3624827"/>
            <a:ext cx="673994" cy="665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1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1304" y="2067339"/>
            <a:ext cx="8229600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Algorithm </a:t>
            </a:r>
            <a:r>
              <a:rPr lang="en-US" dirty="0" err="1">
                <a:solidFill>
                  <a:srgbClr val="FFFF00"/>
                </a:solidFill>
              </a:rPr>
              <a:t>IterativeReverseArray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A, 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, j </a:t>
            </a:r>
            <a:r>
              <a:rPr lang="en-US" dirty="0">
                <a:solidFill>
                  <a:srgbClr val="FFFF00"/>
                </a:solidFill>
              </a:rPr>
              <a:t>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Input: </a:t>
            </a:r>
            <a:r>
              <a:rPr lang="en-US" dirty="0"/>
              <a:t>An array </a:t>
            </a:r>
            <a:r>
              <a:rPr lang="en-US" i="1" dirty="0"/>
              <a:t>A </a:t>
            </a:r>
            <a:r>
              <a:rPr lang="en-US" dirty="0"/>
              <a:t>and nonnegative integer indices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Output: </a:t>
            </a:r>
            <a:r>
              <a:rPr lang="en-US" dirty="0"/>
              <a:t>The reversal of the elements in </a:t>
            </a:r>
            <a:r>
              <a:rPr lang="en-US" i="1" dirty="0"/>
              <a:t>A </a:t>
            </a:r>
            <a:r>
              <a:rPr lang="en-US" dirty="0"/>
              <a:t>starting at index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ending at </a:t>
            </a:r>
            <a:r>
              <a:rPr lang="en-US" i="1" dirty="0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     while </a:t>
            </a:r>
            <a:r>
              <a:rPr lang="en-US" i="1" dirty="0" err="1"/>
              <a:t>i</a:t>
            </a:r>
            <a:r>
              <a:rPr lang="en-US" i="1" dirty="0"/>
              <a:t> &lt;  j </a:t>
            </a:r>
            <a:r>
              <a:rPr lang="en-US" b="1" dirty="0"/>
              <a:t>do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Swap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] and </a:t>
            </a:r>
            <a:r>
              <a:rPr lang="en-US" i="1" dirty="0"/>
              <a:t>A</a:t>
            </a:r>
            <a:r>
              <a:rPr lang="en-US" dirty="0"/>
              <a:t>[ </a:t>
            </a:r>
            <a:r>
              <a:rPr lang="en-US" i="1" dirty="0"/>
              <a:t>j </a:t>
            </a:r>
            <a:r>
              <a:rPr lang="en-US" dirty="0"/>
              <a:t>]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i</a:t>
            </a:r>
            <a:r>
              <a:rPr lang="en-US" i="1" dirty="0"/>
              <a:t> 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+ 1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/>
              <a:t>	j  = j - </a:t>
            </a:r>
            <a:r>
              <a:rPr lang="en-US" dirty="0"/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     return</a:t>
            </a:r>
            <a:endParaRPr lang="en-US" dirty="0"/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53ACB-C725-4FF7-8161-224D3324F193}" type="slidenum">
              <a:rPr lang="en-US"/>
              <a:pPr/>
              <a:t>70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effectLst/>
              </a:rPr>
              <a:t>IterativeReverseArray</a:t>
            </a:r>
            <a:r>
              <a:rPr lang="en-US" dirty="0">
                <a:effectLst/>
              </a:rPr>
              <a:t> Recursion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5008" y="1536282"/>
            <a:ext cx="6802192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Reversing an array not using recursion but using iterative calls</a:t>
            </a:r>
          </a:p>
        </p:txBody>
      </p:sp>
    </p:spTree>
    <p:extLst>
      <p:ext uri="{BB962C8B-B14F-4D97-AF65-F5344CB8AC3E}">
        <p14:creationId xmlns:p14="http://schemas.microsoft.com/office/powerpoint/2010/main" val="43829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4B9EEC-E897-4A11-9287-6790EC3C8E11}" type="slidenum">
              <a:rPr lang="en-US"/>
              <a:pPr/>
              <a:t>71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Defining Arguments for Recursion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 creating recursive methods, it is important to define the methods in ways that facilitate recursion </a:t>
            </a:r>
          </a:p>
          <a:p>
            <a:pPr eaLnBrk="1" hangingPunct="1"/>
            <a:r>
              <a:rPr lang="en-US" sz="2800" dirty="0"/>
              <a:t>This sometimes requires we define additional parameters that are passed to the method </a:t>
            </a:r>
          </a:p>
          <a:p>
            <a:pPr eaLnBrk="1" hangingPunct="1"/>
            <a:r>
              <a:rPr lang="en-US" sz="2800" dirty="0"/>
              <a:t>For example, we defined the array reversal method as </a:t>
            </a:r>
            <a:r>
              <a:rPr lang="en-US" sz="2800" dirty="0" err="1"/>
              <a:t>ReverseArray</a:t>
            </a:r>
            <a:r>
              <a:rPr lang="en-US" sz="2800" dirty="0"/>
              <a:t>(</a:t>
            </a:r>
            <a:r>
              <a:rPr lang="en-US" sz="2800" i="1" dirty="0"/>
              <a:t>A, </a:t>
            </a:r>
            <a:r>
              <a:rPr lang="en-US" sz="2800" i="1" dirty="0" err="1"/>
              <a:t>i</a:t>
            </a:r>
            <a:r>
              <a:rPr lang="en-US" sz="2800" i="1" dirty="0"/>
              <a:t>,  j</a:t>
            </a:r>
            <a:r>
              <a:rPr lang="en-US" sz="2800" dirty="0"/>
              <a:t>), not </a:t>
            </a:r>
            <a:r>
              <a:rPr lang="en-US" sz="2800" dirty="0" err="1"/>
              <a:t>ReverseArray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 </a:t>
            </a: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72" y="4731544"/>
            <a:ext cx="12670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27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ffectLst/>
              </a:rPr>
              <a:t>Binary Recursion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Binary Recursion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When an algorithm makes two recursive calls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to solve two similar halves of some problem</a:t>
            </a:r>
          </a:p>
        </p:txBody>
      </p:sp>
      <p:sp>
        <p:nvSpPr>
          <p:cNvPr id="17415" name="Date Placeholder 11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8FA4E6-12BA-481D-B44A-B472FE0A87B5}" type="slidenum">
              <a:rPr lang="en-US"/>
              <a:pPr/>
              <a:t>72</a:t>
            </a:fld>
            <a:endParaRPr lang="en-US"/>
          </a:p>
        </p:txBody>
      </p:sp>
      <p:sp>
        <p:nvSpPr>
          <p:cNvPr id="174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1" y="3201869"/>
            <a:ext cx="6374159" cy="26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4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4B9EEC-E897-4A11-9287-6790EC3C8E11}" type="slidenum">
              <a:rPr lang="en-US"/>
              <a:pPr/>
              <a:t>73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</a:rPr>
              <a:t>Binary Recursive Method</a:t>
            </a:r>
            <a:endParaRPr lang="en-US" sz="4000" dirty="0">
              <a:effectLst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Problem: Add all the numbers in an integer array A: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Recursively sum the elements in the first half of 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Recursively sum the elements in the second half of 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Add the two numbers together</a:t>
            </a: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958DC-2F6C-4402-83AF-C864A726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54726"/>
            <a:ext cx="6038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49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Using Recursion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8FA4E6-12BA-481D-B44A-B472FE0A87B5}" type="slidenum">
              <a:rPr lang="en-US"/>
              <a:pPr/>
              <a:t>74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  <a:effectLst/>
              </a:rPr>
              <a:t>Binary Recursive Method</a:t>
            </a:r>
          </a:p>
        </p:txBody>
      </p:sp>
      <p:sp>
        <p:nvSpPr>
          <p:cNvPr id="17416" name="AutoShape 9"/>
          <p:cNvSpPr>
            <a:spLocks noChangeAspect="1" noChangeArrowheads="1" noTextEdit="1"/>
          </p:cNvSpPr>
          <p:nvPr/>
        </p:nvSpPr>
        <p:spPr bwMode="auto">
          <a:xfrm>
            <a:off x="797455" y="1866900"/>
            <a:ext cx="68548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11"/>
          <p:cNvSpPr>
            <a:spLocks/>
          </p:cNvSpPr>
          <p:nvPr/>
        </p:nvSpPr>
        <p:spPr bwMode="auto">
          <a:xfrm>
            <a:off x="3486680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12"/>
          <p:cNvSpPr>
            <a:spLocks/>
          </p:cNvSpPr>
          <p:nvPr/>
        </p:nvSpPr>
        <p:spPr bwMode="auto">
          <a:xfrm>
            <a:off x="3486680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359145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3</a:t>
            </a:r>
            <a:endParaRPr lang="en-US"/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371528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3850218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22" name="Freeform 16"/>
          <p:cNvSpPr>
            <a:spLocks/>
          </p:cNvSpPr>
          <p:nvPr/>
        </p:nvSpPr>
        <p:spPr bwMode="auto">
          <a:xfrm>
            <a:off x="3043768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17"/>
          <p:cNvSpPr>
            <a:spLocks/>
          </p:cNvSpPr>
          <p:nvPr/>
        </p:nvSpPr>
        <p:spPr bwMode="auto">
          <a:xfrm>
            <a:off x="3043768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3148543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3270780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3407305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427" name="Freeform 21"/>
          <p:cNvSpPr>
            <a:spLocks/>
          </p:cNvSpPr>
          <p:nvPr/>
        </p:nvSpPr>
        <p:spPr bwMode="auto">
          <a:xfrm>
            <a:off x="2157943" y="2489200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22"/>
          <p:cNvSpPr>
            <a:spLocks/>
          </p:cNvSpPr>
          <p:nvPr/>
        </p:nvSpPr>
        <p:spPr bwMode="auto">
          <a:xfrm>
            <a:off x="2157943" y="2489200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2262718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2384955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2519893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>
            <a:off x="4231218" y="2193925"/>
            <a:ext cx="1352550" cy="32702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Freeform 27"/>
          <p:cNvSpPr>
            <a:spLocks/>
          </p:cNvSpPr>
          <p:nvPr/>
        </p:nvSpPr>
        <p:spPr bwMode="auto">
          <a:xfrm>
            <a:off x="5558368" y="2466975"/>
            <a:ext cx="168275" cy="103188"/>
          </a:xfrm>
          <a:custGeom>
            <a:avLst/>
            <a:gdLst>
              <a:gd name="T0" fmla="*/ 16 w 106"/>
              <a:gd name="T1" fmla="*/ 0 h 65"/>
              <a:gd name="T2" fmla="*/ 106 w 106"/>
              <a:gd name="T3" fmla="*/ 56 h 65"/>
              <a:gd name="T4" fmla="*/ 0 w 106"/>
              <a:gd name="T5" fmla="*/ 65 h 65"/>
              <a:gd name="T6" fmla="*/ 16 w 106"/>
              <a:gd name="T7" fmla="*/ 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5"/>
              <a:gd name="T14" fmla="*/ 106 w 106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5">
                <a:moveTo>
                  <a:pt x="16" y="0"/>
                </a:moveTo>
                <a:lnTo>
                  <a:pt x="106" y="56"/>
                </a:lnTo>
                <a:lnTo>
                  <a:pt x="0" y="65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 flipV="1">
            <a:off x="2865968" y="2193925"/>
            <a:ext cx="1365250" cy="3254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Freeform 29"/>
          <p:cNvSpPr>
            <a:spLocks/>
          </p:cNvSpPr>
          <p:nvPr/>
        </p:nvSpPr>
        <p:spPr bwMode="auto">
          <a:xfrm>
            <a:off x="2723093" y="2465388"/>
            <a:ext cx="168275" cy="103188"/>
          </a:xfrm>
          <a:custGeom>
            <a:avLst/>
            <a:gdLst>
              <a:gd name="T0" fmla="*/ 106 w 106"/>
              <a:gd name="T1" fmla="*/ 65 h 65"/>
              <a:gd name="T2" fmla="*/ 0 w 106"/>
              <a:gd name="T3" fmla="*/ 56 h 65"/>
              <a:gd name="T4" fmla="*/ 90 w 106"/>
              <a:gd name="T5" fmla="*/ 0 h 65"/>
              <a:gd name="T6" fmla="*/ 106 w 106"/>
              <a:gd name="T7" fmla="*/ 65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5"/>
              <a:gd name="T14" fmla="*/ 106 w 106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5">
                <a:moveTo>
                  <a:pt x="106" y="65"/>
                </a:moveTo>
                <a:lnTo>
                  <a:pt x="0" y="56"/>
                </a:lnTo>
                <a:lnTo>
                  <a:pt x="90" y="0"/>
                </a:lnTo>
                <a:lnTo>
                  <a:pt x="106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30"/>
          <p:cNvSpPr>
            <a:spLocks noChangeShapeType="1"/>
          </p:cNvSpPr>
          <p:nvPr/>
        </p:nvSpPr>
        <p:spPr bwMode="auto">
          <a:xfrm>
            <a:off x="2453218" y="2784475"/>
            <a:ext cx="476250" cy="1651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Freeform 31"/>
          <p:cNvSpPr>
            <a:spLocks/>
          </p:cNvSpPr>
          <p:nvPr/>
        </p:nvSpPr>
        <p:spPr bwMode="auto">
          <a:xfrm>
            <a:off x="2900893" y="2895600"/>
            <a:ext cx="166688" cy="101600"/>
          </a:xfrm>
          <a:custGeom>
            <a:avLst/>
            <a:gdLst>
              <a:gd name="T0" fmla="*/ 22 w 105"/>
              <a:gd name="T1" fmla="*/ 0 h 64"/>
              <a:gd name="T2" fmla="*/ 105 w 105"/>
              <a:gd name="T3" fmla="*/ 64 h 64"/>
              <a:gd name="T4" fmla="*/ 0 w 105"/>
              <a:gd name="T5" fmla="*/ 63 h 64"/>
              <a:gd name="T6" fmla="*/ 22 w 105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64"/>
              <a:gd name="T14" fmla="*/ 105 w 105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64">
                <a:moveTo>
                  <a:pt x="22" y="0"/>
                </a:moveTo>
                <a:lnTo>
                  <a:pt x="105" y="64"/>
                </a:lnTo>
                <a:lnTo>
                  <a:pt x="0" y="63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2"/>
          <p:cNvSpPr>
            <a:spLocks noChangeShapeType="1"/>
          </p:cNvSpPr>
          <p:nvPr/>
        </p:nvSpPr>
        <p:spPr bwMode="auto">
          <a:xfrm>
            <a:off x="3339043" y="3227388"/>
            <a:ext cx="322263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Freeform 33"/>
          <p:cNvSpPr>
            <a:spLocks/>
          </p:cNvSpPr>
          <p:nvPr/>
        </p:nvSpPr>
        <p:spPr bwMode="auto">
          <a:xfrm>
            <a:off x="3620030" y="3389313"/>
            <a:ext cx="161925" cy="133350"/>
          </a:xfrm>
          <a:custGeom>
            <a:avLst/>
            <a:gdLst>
              <a:gd name="T0" fmla="*/ 37 w 102"/>
              <a:gd name="T1" fmla="*/ 0 h 84"/>
              <a:gd name="T2" fmla="*/ 102 w 102"/>
              <a:gd name="T3" fmla="*/ 84 h 84"/>
              <a:gd name="T4" fmla="*/ 0 w 102"/>
              <a:gd name="T5" fmla="*/ 56 h 84"/>
              <a:gd name="T6" fmla="*/ 37 w 102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4"/>
              <a:gd name="T14" fmla="*/ 102 w 102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4">
                <a:moveTo>
                  <a:pt x="37" y="0"/>
                </a:moveTo>
                <a:lnTo>
                  <a:pt x="102" y="84"/>
                </a:lnTo>
                <a:lnTo>
                  <a:pt x="0" y="5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Freeform 34"/>
          <p:cNvSpPr>
            <a:spLocks/>
          </p:cNvSpPr>
          <p:nvPr/>
        </p:nvSpPr>
        <p:spPr bwMode="auto">
          <a:xfrm>
            <a:off x="2600855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35"/>
          <p:cNvSpPr>
            <a:spLocks/>
          </p:cNvSpPr>
          <p:nvPr/>
        </p:nvSpPr>
        <p:spPr bwMode="auto">
          <a:xfrm>
            <a:off x="2600855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36"/>
          <p:cNvSpPr>
            <a:spLocks noChangeArrowheads="1"/>
          </p:cNvSpPr>
          <p:nvPr/>
        </p:nvSpPr>
        <p:spPr bwMode="auto">
          <a:xfrm>
            <a:off x="270563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443" name="Rectangle 37"/>
          <p:cNvSpPr>
            <a:spLocks noChangeArrowheads="1"/>
          </p:cNvSpPr>
          <p:nvPr/>
        </p:nvSpPr>
        <p:spPr bwMode="auto">
          <a:xfrm>
            <a:off x="2827868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44" name="Rectangle 38"/>
          <p:cNvSpPr>
            <a:spLocks noChangeArrowheads="1"/>
          </p:cNvSpPr>
          <p:nvPr/>
        </p:nvSpPr>
        <p:spPr bwMode="auto">
          <a:xfrm>
            <a:off x="2964393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45" name="Freeform 39"/>
          <p:cNvSpPr>
            <a:spLocks/>
          </p:cNvSpPr>
          <p:nvPr/>
        </p:nvSpPr>
        <p:spPr bwMode="auto">
          <a:xfrm>
            <a:off x="1715030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40"/>
          <p:cNvSpPr>
            <a:spLocks/>
          </p:cNvSpPr>
          <p:nvPr/>
        </p:nvSpPr>
        <p:spPr bwMode="auto">
          <a:xfrm>
            <a:off x="1715030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Rectangle 41"/>
          <p:cNvSpPr>
            <a:spLocks noChangeArrowheads="1"/>
          </p:cNvSpPr>
          <p:nvPr/>
        </p:nvSpPr>
        <p:spPr bwMode="auto">
          <a:xfrm>
            <a:off x="181980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1942043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49" name="Rectangle 43"/>
          <p:cNvSpPr>
            <a:spLocks noChangeArrowheads="1"/>
          </p:cNvSpPr>
          <p:nvPr/>
        </p:nvSpPr>
        <p:spPr bwMode="auto">
          <a:xfrm>
            <a:off x="207698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50" name="Freeform 44"/>
          <p:cNvSpPr>
            <a:spLocks/>
          </p:cNvSpPr>
          <p:nvPr/>
        </p:nvSpPr>
        <p:spPr bwMode="auto">
          <a:xfrm>
            <a:off x="827618" y="3522663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136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6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Freeform 45"/>
          <p:cNvSpPr>
            <a:spLocks/>
          </p:cNvSpPr>
          <p:nvPr/>
        </p:nvSpPr>
        <p:spPr bwMode="auto">
          <a:xfrm>
            <a:off x="827618" y="3522663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136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6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Rectangle 46"/>
          <p:cNvSpPr>
            <a:spLocks noChangeArrowheads="1"/>
          </p:cNvSpPr>
          <p:nvPr/>
        </p:nvSpPr>
        <p:spPr bwMode="auto">
          <a:xfrm>
            <a:off x="932393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 dirty="0"/>
          </a:p>
        </p:txBody>
      </p:sp>
      <p:sp>
        <p:nvSpPr>
          <p:cNvPr id="17453" name="Rectangle 47"/>
          <p:cNvSpPr>
            <a:spLocks noChangeArrowheads="1"/>
          </p:cNvSpPr>
          <p:nvPr/>
        </p:nvSpPr>
        <p:spPr bwMode="auto">
          <a:xfrm>
            <a:off x="1056218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54" name="Rectangle 48"/>
          <p:cNvSpPr>
            <a:spLocks noChangeArrowheads="1"/>
          </p:cNvSpPr>
          <p:nvPr/>
        </p:nvSpPr>
        <p:spPr bwMode="auto">
          <a:xfrm>
            <a:off x="119115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55" name="Freeform 49"/>
          <p:cNvSpPr>
            <a:spLocks/>
          </p:cNvSpPr>
          <p:nvPr/>
        </p:nvSpPr>
        <p:spPr bwMode="auto">
          <a:xfrm>
            <a:off x="3935943" y="1897063"/>
            <a:ext cx="590550" cy="296863"/>
          </a:xfrm>
          <a:custGeom>
            <a:avLst/>
            <a:gdLst>
              <a:gd name="T0" fmla="*/ 135 w 768"/>
              <a:gd name="T1" fmla="*/ 91 h 384"/>
              <a:gd name="T2" fmla="*/ 180 w 768"/>
              <a:gd name="T3" fmla="*/ 46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6 h 384"/>
              <a:gd name="T12" fmla="*/ 45 w 768"/>
              <a:gd name="T13" fmla="*/ 91 h 384"/>
              <a:gd name="T14" fmla="*/ 135 w 768"/>
              <a:gd name="T15" fmla="*/ 91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Freeform 50"/>
          <p:cNvSpPr>
            <a:spLocks/>
          </p:cNvSpPr>
          <p:nvPr/>
        </p:nvSpPr>
        <p:spPr bwMode="auto">
          <a:xfrm>
            <a:off x="3935943" y="1897063"/>
            <a:ext cx="590550" cy="296863"/>
          </a:xfrm>
          <a:custGeom>
            <a:avLst/>
            <a:gdLst>
              <a:gd name="T0" fmla="*/ 135 w 768"/>
              <a:gd name="T1" fmla="*/ 91 h 384"/>
              <a:gd name="T2" fmla="*/ 180 w 768"/>
              <a:gd name="T3" fmla="*/ 46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6 h 384"/>
              <a:gd name="T12" fmla="*/ 45 w 768"/>
              <a:gd name="T13" fmla="*/ 91 h 384"/>
              <a:gd name="T14" fmla="*/ 135 w 768"/>
              <a:gd name="T15" fmla="*/ 91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Rectangle 51"/>
          <p:cNvSpPr>
            <a:spLocks noChangeArrowheads="1"/>
          </p:cNvSpPr>
          <p:nvPr/>
        </p:nvSpPr>
        <p:spPr bwMode="auto">
          <a:xfrm>
            <a:off x="4034368" y="19034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7458" name="Rectangle 52"/>
          <p:cNvSpPr>
            <a:spLocks noChangeArrowheads="1"/>
          </p:cNvSpPr>
          <p:nvPr/>
        </p:nvSpPr>
        <p:spPr bwMode="auto">
          <a:xfrm>
            <a:off x="4169305" y="19034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59" name="Rectangle 53"/>
          <p:cNvSpPr>
            <a:spLocks noChangeArrowheads="1"/>
          </p:cNvSpPr>
          <p:nvPr/>
        </p:nvSpPr>
        <p:spPr bwMode="auto">
          <a:xfrm>
            <a:off x="4293130" y="19034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8</a:t>
            </a:r>
            <a:endParaRPr lang="en-US"/>
          </a:p>
        </p:txBody>
      </p:sp>
      <p:sp>
        <p:nvSpPr>
          <p:cNvPr id="17460" name="Freeform 54"/>
          <p:cNvSpPr>
            <a:spLocks/>
          </p:cNvSpPr>
          <p:nvPr/>
        </p:nvSpPr>
        <p:spPr bwMode="auto">
          <a:xfrm>
            <a:off x="1272118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Freeform 55"/>
          <p:cNvSpPr>
            <a:spLocks/>
          </p:cNvSpPr>
          <p:nvPr/>
        </p:nvSpPr>
        <p:spPr bwMode="auto">
          <a:xfrm>
            <a:off x="1272118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5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Rectangle 56"/>
          <p:cNvSpPr>
            <a:spLocks noChangeArrowheads="1"/>
          </p:cNvSpPr>
          <p:nvPr/>
        </p:nvSpPr>
        <p:spPr bwMode="auto">
          <a:xfrm>
            <a:off x="1375305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17463" name="Rectangle 57"/>
          <p:cNvSpPr>
            <a:spLocks noChangeArrowheads="1"/>
          </p:cNvSpPr>
          <p:nvPr/>
        </p:nvSpPr>
        <p:spPr bwMode="auto">
          <a:xfrm>
            <a:off x="1499130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64" name="Rectangle 58"/>
          <p:cNvSpPr>
            <a:spLocks noChangeArrowheads="1"/>
          </p:cNvSpPr>
          <p:nvPr/>
        </p:nvSpPr>
        <p:spPr bwMode="auto">
          <a:xfrm>
            <a:off x="1634068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465" name="Line 59"/>
          <p:cNvSpPr>
            <a:spLocks noChangeShapeType="1"/>
          </p:cNvSpPr>
          <p:nvPr/>
        </p:nvSpPr>
        <p:spPr bwMode="auto">
          <a:xfrm flipV="1">
            <a:off x="3018368" y="3227388"/>
            <a:ext cx="320675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Freeform 60"/>
          <p:cNvSpPr>
            <a:spLocks/>
          </p:cNvSpPr>
          <p:nvPr/>
        </p:nvSpPr>
        <p:spPr bwMode="auto">
          <a:xfrm>
            <a:off x="2896130" y="3389313"/>
            <a:ext cx="161925" cy="133350"/>
          </a:xfrm>
          <a:custGeom>
            <a:avLst/>
            <a:gdLst>
              <a:gd name="T0" fmla="*/ 102 w 102"/>
              <a:gd name="T1" fmla="*/ 56 h 84"/>
              <a:gd name="T2" fmla="*/ 0 w 102"/>
              <a:gd name="T3" fmla="*/ 84 h 84"/>
              <a:gd name="T4" fmla="*/ 65 w 102"/>
              <a:gd name="T5" fmla="*/ 0 h 84"/>
              <a:gd name="T6" fmla="*/ 102 w 102"/>
              <a:gd name="T7" fmla="*/ 56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4"/>
              <a:gd name="T14" fmla="*/ 102 w 102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4">
                <a:moveTo>
                  <a:pt x="102" y="56"/>
                </a:moveTo>
                <a:lnTo>
                  <a:pt x="0" y="84"/>
                </a:lnTo>
                <a:lnTo>
                  <a:pt x="65" y="0"/>
                </a:lnTo>
                <a:lnTo>
                  <a:pt x="102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Line 61"/>
          <p:cNvSpPr>
            <a:spLocks noChangeShapeType="1"/>
          </p:cNvSpPr>
          <p:nvPr/>
        </p:nvSpPr>
        <p:spPr bwMode="auto">
          <a:xfrm>
            <a:off x="1567393" y="3227388"/>
            <a:ext cx="320675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Freeform 62"/>
          <p:cNvSpPr>
            <a:spLocks/>
          </p:cNvSpPr>
          <p:nvPr/>
        </p:nvSpPr>
        <p:spPr bwMode="auto">
          <a:xfrm>
            <a:off x="1846793" y="3389313"/>
            <a:ext cx="163513" cy="133350"/>
          </a:xfrm>
          <a:custGeom>
            <a:avLst/>
            <a:gdLst>
              <a:gd name="T0" fmla="*/ 38 w 103"/>
              <a:gd name="T1" fmla="*/ 0 h 84"/>
              <a:gd name="T2" fmla="*/ 103 w 103"/>
              <a:gd name="T3" fmla="*/ 84 h 84"/>
              <a:gd name="T4" fmla="*/ 0 w 103"/>
              <a:gd name="T5" fmla="*/ 56 h 84"/>
              <a:gd name="T6" fmla="*/ 38 w 103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4"/>
              <a:gd name="T14" fmla="*/ 103 w 10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4">
                <a:moveTo>
                  <a:pt x="38" y="0"/>
                </a:moveTo>
                <a:lnTo>
                  <a:pt x="103" y="84"/>
                </a:lnTo>
                <a:lnTo>
                  <a:pt x="0" y="56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63"/>
          <p:cNvSpPr>
            <a:spLocks noChangeShapeType="1"/>
          </p:cNvSpPr>
          <p:nvPr/>
        </p:nvSpPr>
        <p:spPr bwMode="auto">
          <a:xfrm flipV="1">
            <a:off x="1245130" y="3227388"/>
            <a:ext cx="322263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Freeform 64"/>
          <p:cNvSpPr>
            <a:spLocks/>
          </p:cNvSpPr>
          <p:nvPr/>
        </p:nvSpPr>
        <p:spPr bwMode="auto">
          <a:xfrm>
            <a:off x="1122893" y="3389313"/>
            <a:ext cx="163513" cy="133350"/>
          </a:xfrm>
          <a:custGeom>
            <a:avLst/>
            <a:gdLst>
              <a:gd name="T0" fmla="*/ 103 w 103"/>
              <a:gd name="T1" fmla="*/ 56 h 84"/>
              <a:gd name="T2" fmla="*/ 0 w 103"/>
              <a:gd name="T3" fmla="*/ 84 h 84"/>
              <a:gd name="T4" fmla="*/ 65 w 103"/>
              <a:gd name="T5" fmla="*/ 0 h 84"/>
              <a:gd name="T6" fmla="*/ 103 w 103"/>
              <a:gd name="T7" fmla="*/ 56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4"/>
              <a:gd name="T14" fmla="*/ 103 w 10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4">
                <a:moveTo>
                  <a:pt x="103" y="56"/>
                </a:moveTo>
                <a:lnTo>
                  <a:pt x="0" y="84"/>
                </a:lnTo>
                <a:lnTo>
                  <a:pt x="65" y="0"/>
                </a:lnTo>
                <a:lnTo>
                  <a:pt x="103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65"/>
          <p:cNvSpPr>
            <a:spLocks noChangeShapeType="1"/>
          </p:cNvSpPr>
          <p:nvPr/>
        </p:nvSpPr>
        <p:spPr bwMode="auto">
          <a:xfrm flipV="1">
            <a:off x="1935693" y="2784475"/>
            <a:ext cx="517525" cy="1333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66"/>
          <p:cNvSpPr>
            <a:spLocks/>
          </p:cNvSpPr>
          <p:nvPr/>
        </p:nvSpPr>
        <p:spPr bwMode="auto">
          <a:xfrm>
            <a:off x="1794405" y="2863850"/>
            <a:ext cx="166688" cy="103188"/>
          </a:xfrm>
          <a:custGeom>
            <a:avLst/>
            <a:gdLst>
              <a:gd name="T0" fmla="*/ 105 w 105"/>
              <a:gd name="T1" fmla="*/ 65 h 65"/>
              <a:gd name="T2" fmla="*/ 0 w 105"/>
              <a:gd name="T3" fmla="*/ 57 h 65"/>
              <a:gd name="T4" fmla="*/ 88 w 105"/>
              <a:gd name="T5" fmla="*/ 0 h 65"/>
              <a:gd name="T6" fmla="*/ 105 w 105"/>
              <a:gd name="T7" fmla="*/ 65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65"/>
              <a:gd name="T14" fmla="*/ 105 w 105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65">
                <a:moveTo>
                  <a:pt x="105" y="65"/>
                </a:moveTo>
                <a:lnTo>
                  <a:pt x="0" y="57"/>
                </a:lnTo>
                <a:lnTo>
                  <a:pt x="88" y="0"/>
                </a:lnTo>
                <a:lnTo>
                  <a:pt x="105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67"/>
          <p:cNvSpPr>
            <a:spLocks/>
          </p:cNvSpPr>
          <p:nvPr/>
        </p:nvSpPr>
        <p:spPr bwMode="auto">
          <a:xfrm>
            <a:off x="7031568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Freeform 68"/>
          <p:cNvSpPr>
            <a:spLocks/>
          </p:cNvSpPr>
          <p:nvPr/>
        </p:nvSpPr>
        <p:spPr bwMode="auto">
          <a:xfrm>
            <a:off x="7031568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Rectangle 69"/>
          <p:cNvSpPr>
            <a:spLocks noChangeArrowheads="1"/>
          </p:cNvSpPr>
          <p:nvPr/>
        </p:nvSpPr>
        <p:spPr bwMode="auto">
          <a:xfrm>
            <a:off x="7136343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7</a:t>
            </a:r>
            <a:endParaRPr lang="en-US"/>
          </a:p>
        </p:txBody>
      </p:sp>
      <p:sp>
        <p:nvSpPr>
          <p:cNvPr id="17476" name="Rectangle 70"/>
          <p:cNvSpPr>
            <a:spLocks noChangeArrowheads="1"/>
          </p:cNvSpPr>
          <p:nvPr/>
        </p:nvSpPr>
        <p:spPr bwMode="auto">
          <a:xfrm>
            <a:off x="725858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77" name="Rectangle 71"/>
          <p:cNvSpPr>
            <a:spLocks noChangeArrowheads="1"/>
          </p:cNvSpPr>
          <p:nvPr/>
        </p:nvSpPr>
        <p:spPr bwMode="auto">
          <a:xfrm>
            <a:off x="739510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78" name="Freeform 72"/>
          <p:cNvSpPr>
            <a:spLocks/>
          </p:cNvSpPr>
          <p:nvPr/>
        </p:nvSpPr>
        <p:spPr bwMode="auto">
          <a:xfrm>
            <a:off x="6588655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135 w 768"/>
              <a:gd name="T13" fmla="*/ 9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384"/>
              <a:gd name="T23" fmla="*/ 768 w 768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73"/>
          <p:cNvSpPr>
            <a:spLocks/>
          </p:cNvSpPr>
          <p:nvPr/>
        </p:nvSpPr>
        <p:spPr bwMode="auto">
          <a:xfrm>
            <a:off x="6588655" y="293211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135 w 768"/>
              <a:gd name="T13" fmla="*/ 9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384"/>
              <a:gd name="T23" fmla="*/ 768 w 768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Rectangle 74"/>
          <p:cNvSpPr>
            <a:spLocks noChangeArrowheads="1"/>
          </p:cNvSpPr>
          <p:nvPr/>
        </p:nvSpPr>
        <p:spPr bwMode="auto">
          <a:xfrm>
            <a:off x="6693430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6</a:t>
            </a:r>
            <a:endParaRPr lang="en-US"/>
          </a:p>
        </p:txBody>
      </p:sp>
      <p:sp>
        <p:nvSpPr>
          <p:cNvPr id="17481" name="Rectangle 75"/>
          <p:cNvSpPr>
            <a:spLocks noChangeArrowheads="1"/>
          </p:cNvSpPr>
          <p:nvPr/>
        </p:nvSpPr>
        <p:spPr bwMode="auto">
          <a:xfrm>
            <a:off x="6815668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82" name="Rectangle 76"/>
          <p:cNvSpPr>
            <a:spLocks noChangeArrowheads="1"/>
          </p:cNvSpPr>
          <p:nvPr/>
        </p:nvSpPr>
        <p:spPr bwMode="auto">
          <a:xfrm>
            <a:off x="6952193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483" name="Freeform 77"/>
          <p:cNvSpPr>
            <a:spLocks/>
          </p:cNvSpPr>
          <p:nvPr/>
        </p:nvSpPr>
        <p:spPr bwMode="auto">
          <a:xfrm>
            <a:off x="5702830" y="2489200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Freeform 78"/>
          <p:cNvSpPr>
            <a:spLocks/>
          </p:cNvSpPr>
          <p:nvPr/>
        </p:nvSpPr>
        <p:spPr bwMode="auto">
          <a:xfrm>
            <a:off x="5702830" y="2489200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135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Rectangle 79"/>
          <p:cNvSpPr>
            <a:spLocks noChangeArrowheads="1"/>
          </p:cNvSpPr>
          <p:nvPr/>
        </p:nvSpPr>
        <p:spPr bwMode="auto">
          <a:xfrm>
            <a:off x="5807605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7486" name="Rectangle 80"/>
          <p:cNvSpPr>
            <a:spLocks noChangeArrowheads="1"/>
          </p:cNvSpPr>
          <p:nvPr/>
        </p:nvSpPr>
        <p:spPr bwMode="auto">
          <a:xfrm>
            <a:off x="5929843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87" name="Rectangle 81"/>
          <p:cNvSpPr>
            <a:spLocks noChangeArrowheads="1"/>
          </p:cNvSpPr>
          <p:nvPr/>
        </p:nvSpPr>
        <p:spPr bwMode="auto">
          <a:xfrm>
            <a:off x="6064780" y="24939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7488" name="Line 82"/>
          <p:cNvSpPr>
            <a:spLocks noChangeShapeType="1"/>
          </p:cNvSpPr>
          <p:nvPr/>
        </p:nvSpPr>
        <p:spPr bwMode="auto">
          <a:xfrm>
            <a:off x="5998105" y="2784475"/>
            <a:ext cx="476250" cy="1651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83"/>
          <p:cNvSpPr>
            <a:spLocks/>
          </p:cNvSpPr>
          <p:nvPr/>
        </p:nvSpPr>
        <p:spPr bwMode="auto">
          <a:xfrm>
            <a:off x="6445780" y="2895600"/>
            <a:ext cx="166688" cy="101600"/>
          </a:xfrm>
          <a:custGeom>
            <a:avLst/>
            <a:gdLst>
              <a:gd name="T0" fmla="*/ 22 w 105"/>
              <a:gd name="T1" fmla="*/ 0 h 64"/>
              <a:gd name="T2" fmla="*/ 105 w 105"/>
              <a:gd name="T3" fmla="*/ 64 h 64"/>
              <a:gd name="T4" fmla="*/ 0 w 105"/>
              <a:gd name="T5" fmla="*/ 63 h 64"/>
              <a:gd name="T6" fmla="*/ 22 w 105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64"/>
              <a:gd name="T14" fmla="*/ 105 w 105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64">
                <a:moveTo>
                  <a:pt x="22" y="0"/>
                </a:moveTo>
                <a:lnTo>
                  <a:pt x="105" y="64"/>
                </a:lnTo>
                <a:lnTo>
                  <a:pt x="0" y="63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Line 84"/>
          <p:cNvSpPr>
            <a:spLocks noChangeShapeType="1"/>
          </p:cNvSpPr>
          <p:nvPr/>
        </p:nvSpPr>
        <p:spPr bwMode="auto">
          <a:xfrm>
            <a:off x="6883930" y="3227388"/>
            <a:ext cx="322263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Freeform 85"/>
          <p:cNvSpPr>
            <a:spLocks/>
          </p:cNvSpPr>
          <p:nvPr/>
        </p:nvSpPr>
        <p:spPr bwMode="auto">
          <a:xfrm>
            <a:off x="7164918" y="3389313"/>
            <a:ext cx="161925" cy="133350"/>
          </a:xfrm>
          <a:custGeom>
            <a:avLst/>
            <a:gdLst>
              <a:gd name="T0" fmla="*/ 37 w 102"/>
              <a:gd name="T1" fmla="*/ 0 h 84"/>
              <a:gd name="T2" fmla="*/ 102 w 102"/>
              <a:gd name="T3" fmla="*/ 84 h 84"/>
              <a:gd name="T4" fmla="*/ 0 w 102"/>
              <a:gd name="T5" fmla="*/ 56 h 84"/>
              <a:gd name="T6" fmla="*/ 37 w 102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4"/>
              <a:gd name="T14" fmla="*/ 102 w 102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4">
                <a:moveTo>
                  <a:pt x="37" y="0"/>
                </a:moveTo>
                <a:lnTo>
                  <a:pt x="102" y="84"/>
                </a:lnTo>
                <a:lnTo>
                  <a:pt x="0" y="56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Freeform 86"/>
          <p:cNvSpPr>
            <a:spLocks/>
          </p:cNvSpPr>
          <p:nvPr/>
        </p:nvSpPr>
        <p:spPr bwMode="auto">
          <a:xfrm>
            <a:off x="6145743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Freeform 87"/>
          <p:cNvSpPr>
            <a:spLocks/>
          </p:cNvSpPr>
          <p:nvPr/>
        </p:nvSpPr>
        <p:spPr bwMode="auto">
          <a:xfrm>
            <a:off x="6145743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4" name="Rectangle 88"/>
          <p:cNvSpPr>
            <a:spLocks noChangeArrowheads="1"/>
          </p:cNvSpPr>
          <p:nvPr/>
        </p:nvSpPr>
        <p:spPr bwMode="auto">
          <a:xfrm>
            <a:off x="6250518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6</a:t>
            </a:r>
            <a:endParaRPr lang="en-US"/>
          </a:p>
        </p:txBody>
      </p:sp>
      <p:sp>
        <p:nvSpPr>
          <p:cNvPr id="17495" name="Rectangle 89"/>
          <p:cNvSpPr>
            <a:spLocks noChangeArrowheads="1"/>
          </p:cNvSpPr>
          <p:nvPr/>
        </p:nvSpPr>
        <p:spPr bwMode="auto">
          <a:xfrm>
            <a:off x="637275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496" name="Rectangle 90"/>
          <p:cNvSpPr>
            <a:spLocks noChangeArrowheads="1"/>
          </p:cNvSpPr>
          <p:nvPr/>
        </p:nvSpPr>
        <p:spPr bwMode="auto">
          <a:xfrm>
            <a:off x="650928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97" name="Freeform 91"/>
          <p:cNvSpPr>
            <a:spLocks/>
          </p:cNvSpPr>
          <p:nvPr/>
        </p:nvSpPr>
        <p:spPr bwMode="auto">
          <a:xfrm>
            <a:off x="5259918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Freeform 92"/>
          <p:cNvSpPr>
            <a:spLocks/>
          </p:cNvSpPr>
          <p:nvPr/>
        </p:nvSpPr>
        <p:spPr bwMode="auto">
          <a:xfrm>
            <a:off x="5259918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Rectangle 93"/>
          <p:cNvSpPr>
            <a:spLocks noChangeArrowheads="1"/>
          </p:cNvSpPr>
          <p:nvPr/>
        </p:nvSpPr>
        <p:spPr bwMode="auto">
          <a:xfrm>
            <a:off x="536310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5</a:t>
            </a:r>
            <a:endParaRPr lang="en-US"/>
          </a:p>
        </p:txBody>
      </p:sp>
      <p:sp>
        <p:nvSpPr>
          <p:cNvPr id="17500" name="Rectangle 94"/>
          <p:cNvSpPr>
            <a:spLocks noChangeArrowheads="1"/>
          </p:cNvSpPr>
          <p:nvPr/>
        </p:nvSpPr>
        <p:spPr bwMode="auto">
          <a:xfrm>
            <a:off x="548693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501" name="Rectangle 95"/>
          <p:cNvSpPr>
            <a:spLocks noChangeArrowheads="1"/>
          </p:cNvSpPr>
          <p:nvPr/>
        </p:nvSpPr>
        <p:spPr bwMode="auto">
          <a:xfrm>
            <a:off x="5621868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502" name="Freeform 96"/>
          <p:cNvSpPr>
            <a:spLocks/>
          </p:cNvSpPr>
          <p:nvPr/>
        </p:nvSpPr>
        <p:spPr bwMode="auto">
          <a:xfrm>
            <a:off x="4815418" y="2932113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136 w 768"/>
              <a:gd name="T13" fmla="*/ 9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384"/>
              <a:gd name="T23" fmla="*/ 768 w 768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Freeform 97"/>
          <p:cNvSpPr>
            <a:spLocks/>
          </p:cNvSpPr>
          <p:nvPr/>
        </p:nvSpPr>
        <p:spPr bwMode="auto">
          <a:xfrm>
            <a:off x="4815418" y="2932113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136 w 768"/>
              <a:gd name="T13" fmla="*/ 9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384"/>
              <a:gd name="T23" fmla="*/ 768 w 768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Rectangle 98"/>
          <p:cNvSpPr>
            <a:spLocks noChangeArrowheads="1"/>
          </p:cNvSpPr>
          <p:nvPr/>
        </p:nvSpPr>
        <p:spPr bwMode="auto">
          <a:xfrm>
            <a:off x="4920193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7505" name="Rectangle 99"/>
          <p:cNvSpPr>
            <a:spLocks noChangeArrowheads="1"/>
          </p:cNvSpPr>
          <p:nvPr/>
        </p:nvSpPr>
        <p:spPr bwMode="auto">
          <a:xfrm>
            <a:off x="5044018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506" name="Rectangle 100"/>
          <p:cNvSpPr>
            <a:spLocks noChangeArrowheads="1"/>
          </p:cNvSpPr>
          <p:nvPr/>
        </p:nvSpPr>
        <p:spPr bwMode="auto">
          <a:xfrm>
            <a:off x="5178955" y="293846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/>
          </a:p>
        </p:txBody>
      </p:sp>
      <p:sp>
        <p:nvSpPr>
          <p:cNvPr id="17507" name="Line 101"/>
          <p:cNvSpPr>
            <a:spLocks noChangeShapeType="1"/>
          </p:cNvSpPr>
          <p:nvPr/>
        </p:nvSpPr>
        <p:spPr bwMode="auto">
          <a:xfrm flipV="1">
            <a:off x="6561668" y="3227388"/>
            <a:ext cx="322263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Freeform 102"/>
          <p:cNvSpPr>
            <a:spLocks/>
          </p:cNvSpPr>
          <p:nvPr/>
        </p:nvSpPr>
        <p:spPr bwMode="auto">
          <a:xfrm>
            <a:off x="6441018" y="3389313"/>
            <a:ext cx="161925" cy="133350"/>
          </a:xfrm>
          <a:custGeom>
            <a:avLst/>
            <a:gdLst>
              <a:gd name="T0" fmla="*/ 102 w 102"/>
              <a:gd name="T1" fmla="*/ 56 h 84"/>
              <a:gd name="T2" fmla="*/ 0 w 102"/>
              <a:gd name="T3" fmla="*/ 84 h 84"/>
              <a:gd name="T4" fmla="*/ 65 w 102"/>
              <a:gd name="T5" fmla="*/ 0 h 84"/>
              <a:gd name="T6" fmla="*/ 102 w 102"/>
              <a:gd name="T7" fmla="*/ 56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4"/>
              <a:gd name="T14" fmla="*/ 102 w 102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4">
                <a:moveTo>
                  <a:pt x="102" y="56"/>
                </a:moveTo>
                <a:lnTo>
                  <a:pt x="0" y="84"/>
                </a:lnTo>
                <a:lnTo>
                  <a:pt x="65" y="0"/>
                </a:lnTo>
                <a:lnTo>
                  <a:pt x="102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Line 103"/>
          <p:cNvSpPr>
            <a:spLocks noChangeShapeType="1"/>
          </p:cNvSpPr>
          <p:nvPr/>
        </p:nvSpPr>
        <p:spPr bwMode="auto">
          <a:xfrm>
            <a:off x="5112280" y="3227388"/>
            <a:ext cx="320675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Freeform 104"/>
          <p:cNvSpPr>
            <a:spLocks/>
          </p:cNvSpPr>
          <p:nvPr/>
        </p:nvSpPr>
        <p:spPr bwMode="auto">
          <a:xfrm>
            <a:off x="5391680" y="3389313"/>
            <a:ext cx="163513" cy="133350"/>
          </a:xfrm>
          <a:custGeom>
            <a:avLst/>
            <a:gdLst>
              <a:gd name="T0" fmla="*/ 38 w 103"/>
              <a:gd name="T1" fmla="*/ 0 h 84"/>
              <a:gd name="T2" fmla="*/ 103 w 103"/>
              <a:gd name="T3" fmla="*/ 84 h 84"/>
              <a:gd name="T4" fmla="*/ 0 w 103"/>
              <a:gd name="T5" fmla="*/ 56 h 84"/>
              <a:gd name="T6" fmla="*/ 38 w 103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4"/>
              <a:gd name="T14" fmla="*/ 103 w 10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4">
                <a:moveTo>
                  <a:pt x="38" y="0"/>
                </a:moveTo>
                <a:lnTo>
                  <a:pt x="103" y="84"/>
                </a:lnTo>
                <a:lnTo>
                  <a:pt x="0" y="56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" name="Line 105"/>
          <p:cNvSpPr>
            <a:spLocks noChangeShapeType="1"/>
          </p:cNvSpPr>
          <p:nvPr/>
        </p:nvSpPr>
        <p:spPr bwMode="auto">
          <a:xfrm flipV="1">
            <a:off x="4790018" y="3227388"/>
            <a:ext cx="322263" cy="21431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2" name="Freeform 106"/>
          <p:cNvSpPr>
            <a:spLocks/>
          </p:cNvSpPr>
          <p:nvPr/>
        </p:nvSpPr>
        <p:spPr bwMode="auto">
          <a:xfrm>
            <a:off x="4667780" y="3389313"/>
            <a:ext cx="163513" cy="133350"/>
          </a:xfrm>
          <a:custGeom>
            <a:avLst/>
            <a:gdLst>
              <a:gd name="T0" fmla="*/ 103 w 103"/>
              <a:gd name="T1" fmla="*/ 56 h 84"/>
              <a:gd name="T2" fmla="*/ 0 w 103"/>
              <a:gd name="T3" fmla="*/ 84 h 84"/>
              <a:gd name="T4" fmla="*/ 65 w 103"/>
              <a:gd name="T5" fmla="*/ 0 h 84"/>
              <a:gd name="T6" fmla="*/ 103 w 103"/>
              <a:gd name="T7" fmla="*/ 56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4"/>
              <a:gd name="T14" fmla="*/ 103 w 10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4">
                <a:moveTo>
                  <a:pt x="103" y="56"/>
                </a:moveTo>
                <a:lnTo>
                  <a:pt x="0" y="84"/>
                </a:lnTo>
                <a:lnTo>
                  <a:pt x="65" y="0"/>
                </a:lnTo>
                <a:lnTo>
                  <a:pt x="103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Line 107"/>
          <p:cNvSpPr>
            <a:spLocks noChangeShapeType="1"/>
          </p:cNvSpPr>
          <p:nvPr/>
        </p:nvSpPr>
        <p:spPr bwMode="auto">
          <a:xfrm flipV="1">
            <a:off x="5480580" y="2784475"/>
            <a:ext cx="517525" cy="1333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08"/>
          <p:cNvSpPr>
            <a:spLocks/>
          </p:cNvSpPr>
          <p:nvPr/>
        </p:nvSpPr>
        <p:spPr bwMode="auto">
          <a:xfrm>
            <a:off x="5337705" y="2863850"/>
            <a:ext cx="168275" cy="103188"/>
          </a:xfrm>
          <a:custGeom>
            <a:avLst/>
            <a:gdLst>
              <a:gd name="T0" fmla="*/ 106 w 106"/>
              <a:gd name="T1" fmla="*/ 65 h 65"/>
              <a:gd name="T2" fmla="*/ 0 w 106"/>
              <a:gd name="T3" fmla="*/ 57 h 65"/>
              <a:gd name="T4" fmla="*/ 89 w 106"/>
              <a:gd name="T5" fmla="*/ 0 h 65"/>
              <a:gd name="T6" fmla="*/ 106 w 106"/>
              <a:gd name="T7" fmla="*/ 65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65"/>
              <a:gd name="T14" fmla="*/ 106 w 106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65">
                <a:moveTo>
                  <a:pt x="106" y="65"/>
                </a:moveTo>
                <a:lnTo>
                  <a:pt x="0" y="57"/>
                </a:lnTo>
                <a:lnTo>
                  <a:pt x="89" y="0"/>
                </a:lnTo>
                <a:lnTo>
                  <a:pt x="106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Freeform 109"/>
          <p:cNvSpPr>
            <a:spLocks/>
          </p:cNvSpPr>
          <p:nvPr/>
        </p:nvSpPr>
        <p:spPr bwMode="auto">
          <a:xfrm>
            <a:off x="4372505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6" name="Freeform 110"/>
          <p:cNvSpPr>
            <a:spLocks/>
          </p:cNvSpPr>
          <p:nvPr/>
        </p:nvSpPr>
        <p:spPr bwMode="auto">
          <a:xfrm>
            <a:off x="4372505" y="3522663"/>
            <a:ext cx="590550" cy="295275"/>
          </a:xfrm>
          <a:custGeom>
            <a:avLst/>
            <a:gdLst>
              <a:gd name="T0" fmla="*/ 135 w 768"/>
              <a:gd name="T1" fmla="*/ 90 h 384"/>
              <a:gd name="T2" fmla="*/ 180 w 768"/>
              <a:gd name="T3" fmla="*/ 45 h 384"/>
              <a:gd name="T4" fmla="*/ 135 w 768"/>
              <a:gd name="T5" fmla="*/ 0 h 384"/>
              <a:gd name="T6" fmla="*/ 45 w 768"/>
              <a:gd name="T7" fmla="*/ 0 h 384"/>
              <a:gd name="T8" fmla="*/ 0 w 768"/>
              <a:gd name="T9" fmla="*/ 45 h 384"/>
              <a:gd name="T10" fmla="*/ 45 w 768"/>
              <a:gd name="T11" fmla="*/ 90 h 384"/>
              <a:gd name="T12" fmla="*/ 45 w 768"/>
              <a:gd name="T13" fmla="*/ 90 h 384"/>
              <a:gd name="T14" fmla="*/ 135 w 768"/>
              <a:gd name="T15" fmla="*/ 9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Rectangle 111"/>
          <p:cNvSpPr>
            <a:spLocks noChangeArrowheads="1"/>
          </p:cNvSpPr>
          <p:nvPr/>
        </p:nvSpPr>
        <p:spPr bwMode="auto">
          <a:xfrm>
            <a:off x="4477280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/>
          </a:p>
        </p:txBody>
      </p:sp>
      <p:sp>
        <p:nvSpPr>
          <p:cNvPr id="17518" name="Rectangle 112"/>
          <p:cNvSpPr>
            <a:spLocks noChangeArrowheads="1"/>
          </p:cNvSpPr>
          <p:nvPr/>
        </p:nvSpPr>
        <p:spPr bwMode="auto">
          <a:xfrm>
            <a:off x="4601105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, </a:t>
            </a:r>
            <a:endParaRPr lang="en-US"/>
          </a:p>
        </p:txBody>
      </p:sp>
      <p:sp>
        <p:nvSpPr>
          <p:cNvPr id="17519" name="Rectangle 113"/>
          <p:cNvSpPr>
            <a:spLocks noChangeArrowheads="1"/>
          </p:cNvSpPr>
          <p:nvPr/>
        </p:nvSpPr>
        <p:spPr bwMode="auto">
          <a:xfrm>
            <a:off x="4736043" y="3529013"/>
            <a:ext cx="2460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/>
          </a:p>
        </p:txBody>
      </p:sp>
      <p:sp>
        <p:nvSpPr>
          <p:cNvPr id="17415" name="Date Placeholder 1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8122" y="4173121"/>
            <a:ext cx="3956414" cy="33855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Height of the structure is 1 +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634068" y="4827588"/>
            <a:ext cx="615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A = {5,6,1,7,8,3,5,9} – Find BinarySum (0,8)</a:t>
            </a:r>
          </a:p>
        </p:txBody>
      </p:sp>
      <p:sp>
        <p:nvSpPr>
          <p:cNvPr id="113" name="Freeform 44"/>
          <p:cNvSpPr>
            <a:spLocks/>
          </p:cNvSpPr>
          <p:nvPr/>
        </p:nvSpPr>
        <p:spPr bwMode="auto">
          <a:xfrm>
            <a:off x="3333257" y="5487049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136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6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Freeform 45"/>
          <p:cNvSpPr>
            <a:spLocks/>
          </p:cNvSpPr>
          <p:nvPr/>
        </p:nvSpPr>
        <p:spPr bwMode="auto">
          <a:xfrm>
            <a:off x="3333257" y="5487049"/>
            <a:ext cx="592138" cy="295275"/>
          </a:xfrm>
          <a:custGeom>
            <a:avLst/>
            <a:gdLst>
              <a:gd name="T0" fmla="*/ 136 w 768"/>
              <a:gd name="T1" fmla="*/ 90 h 384"/>
              <a:gd name="T2" fmla="*/ 181 w 768"/>
              <a:gd name="T3" fmla="*/ 45 h 384"/>
              <a:gd name="T4" fmla="*/ 136 w 768"/>
              <a:gd name="T5" fmla="*/ 0 h 384"/>
              <a:gd name="T6" fmla="*/ 136 w 768"/>
              <a:gd name="T7" fmla="*/ 0 h 384"/>
              <a:gd name="T8" fmla="*/ 45 w 768"/>
              <a:gd name="T9" fmla="*/ 0 h 384"/>
              <a:gd name="T10" fmla="*/ 0 w 768"/>
              <a:gd name="T11" fmla="*/ 45 h 384"/>
              <a:gd name="T12" fmla="*/ 45 w 768"/>
              <a:gd name="T13" fmla="*/ 90 h 384"/>
              <a:gd name="T14" fmla="*/ 45 w 768"/>
              <a:gd name="T15" fmla="*/ 90 h 384"/>
              <a:gd name="T16" fmla="*/ 136 w 768"/>
              <a:gd name="T17" fmla="*/ 9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384"/>
              <a:gd name="T29" fmla="*/ 768 w 76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3438032" y="5493399"/>
            <a:ext cx="641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Arial" pitchFamily="34" charset="0"/>
              </a:rPr>
              <a:t>i</a:t>
            </a:r>
            <a:endParaRPr lang="en-US" dirty="0"/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3561857" y="5493399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itchFamily="34" charset="0"/>
              </a:rPr>
              <a:t>, n</a:t>
            </a:r>
            <a:endParaRPr lang="en-US" dirty="0"/>
          </a:p>
        </p:txBody>
      </p:sp>
      <p:sp>
        <p:nvSpPr>
          <p:cNvPr id="117" name="Rectangle 48"/>
          <p:cNvSpPr>
            <a:spLocks noChangeArrowheads="1"/>
          </p:cNvSpPr>
          <p:nvPr/>
        </p:nvSpPr>
        <p:spPr bwMode="auto">
          <a:xfrm>
            <a:off x="3696794" y="5493399"/>
            <a:ext cx="14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itchFamily="34" charset="0"/>
              </a:rPr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1789" y="5493399"/>
            <a:ext cx="4798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starting index and n is the length</a:t>
            </a:r>
          </a:p>
        </p:txBody>
      </p:sp>
    </p:spTree>
    <p:extLst>
      <p:ext uri="{BB962C8B-B14F-4D97-AF65-F5344CB8AC3E}">
        <p14:creationId xmlns:p14="http://schemas.microsoft.com/office/powerpoint/2010/main" val="3087420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3C5A1-3C90-4890-BF0B-3F2BF936AE23}" type="slidenum">
              <a:rPr lang="en-US" altLang="en-US" sz="1400"/>
              <a:pPr/>
              <a:t>75</a:t>
            </a:fld>
            <a:endParaRPr lang="en-US" altLang="en-US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Fibonacci Numbers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8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9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91" name="Rectangle 10"/>
          <p:cNvSpPr>
            <a:spLocks noChangeArrowheads="1"/>
          </p:cNvSpPr>
          <p:nvPr/>
        </p:nvSpPr>
        <p:spPr bwMode="auto">
          <a:xfrm>
            <a:off x="0" y="201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7293" name="Picture 14" descr="  F_n =  &#10;  \begin{cases}&#10;    0               &amp; \mbox{if } n = 0; \\&#10;    1               &amp; \mbox{if } n = 1; \\&#10;    F_{n-1}+F_{n-2} &amp; \mbox{if } n &gt; 1. \\&#10;   \end{cases}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3505200" cy="1143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30" name="TextBox 15"/>
          <p:cNvSpPr txBox="1">
            <a:spLocks noChangeArrowheads="1"/>
          </p:cNvSpPr>
          <p:nvPr/>
        </p:nvSpPr>
        <p:spPr bwMode="auto">
          <a:xfrm>
            <a:off x="685800" y="3038474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1, 2, 3, 5, 8, 13, 21, 34, 55, 89, 144, 233, 377, 610, 987,…</a:t>
            </a:r>
          </a:p>
          <a:p>
            <a:pPr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number in the sequence is the sum of the previous two numbers</a:t>
            </a:r>
          </a:p>
          <a:p>
            <a:pPr>
              <a:defRPr/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51" y="4249915"/>
            <a:ext cx="2886047" cy="17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2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76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Computing Fibonacci Numbers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Times" pitchFamily="18" charset="0"/>
              </a:rPr>
              <a:t>F</a:t>
            </a:r>
            <a:r>
              <a:rPr lang="en-US" sz="2000" baseline="-25000" dirty="0">
                <a:latin typeface="Times" pitchFamily="18" charset="0"/>
              </a:rPr>
              <a:t>0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>
                <a:latin typeface="CMR10" charset="0"/>
              </a:rPr>
              <a:t>=  </a:t>
            </a:r>
            <a:r>
              <a:rPr lang="en-US" sz="2000" dirty="0">
                <a:latin typeface="Times" pitchFamily="18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Times" pitchFamily="18" charset="0"/>
              </a:rPr>
              <a:t>F</a:t>
            </a:r>
            <a:r>
              <a:rPr lang="en-US" sz="2000" baseline="-25000" dirty="0">
                <a:latin typeface="Times" pitchFamily="18" charset="0"/>
              </a:rPr>
              <a:t>1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>
                <a:latin typeface="CMR10" charset="0"/>
              </a:rPr>
              <a:t>=  </a:t>
            </a:r>
            <a:r>
              <a:rPr lang="en-US" sz="2000" dirty="0">
                <a:latin typeface="Times" pitchFamily="18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Times" pitchFamily="18" charset="0"/>
              </a:rPr>
              <a:t>F</a:t>
            </a:r>
            <a:r>
              <a:rPr lang="en-US" sz="2000" i="1" baseline="-25000" dirty="0">
                <a:latin typeface="Times" pitchFamily="18" charset="0"/>
              </a:rPr>
              <a:t>i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dirty="0">
                <a:latin typeface="CMR10" charset="0"/>
              </a:rPr>
              <a:t>=  </a:t>
            </a:r>
            <a:r>
              <a:rPr lang="en-US" sz="2000" i="1" dirty="0">
                <a:latin typeface="Times" pitchFamily="18" charset="0"/>
              </a:rPr>
              <a:t>F</a:t>
            </a:r>
            <a:r>
              <a:rPr lang="en-US" sz="2000" i="1" baseline="-25000" dirty="0">
                <a:latin typeface="Times" pitchFamily="18" charset="0"/>
              </a:rPr>
              <a:t>i</a:t>
            </a:r>
            <a:r>
              <a:rPr lang="en-US" sz="2000" i="1" baseline="-25000" dirty="0">
                <a:latin typeface="CMSY8" charset="0"/>
              </a:rPr>
              <a:t>-</a:t>
            </a:r>
            <a:r>
              <a:rPr lang="en-US" sz="2000" baseline="-25000" dirty="0">
                <a:latin typeface="Times" pitchFamily="18" charset="0"/>
              </a:rPr>
              <a:t>1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baseline="30000" dirty="0">
                <a:latin typeface="CMR10" charset="0"/>
              </a:rPr>
              <a:t>+ </a:t>
            </a:r>
            <a:r>
              <a:rPr lang="en-US" sz="2000" i="1" dirty="0">
                <a:latin typeface="Times" pitchFamily="18" charset="0"/>
              </a:rPr>
              <a:t>F</a:t>
            </a:r>
            <a:r>
              <a:rPr lang="en-US" sz="2000" i="1" baseline="-25000" dirty="0">
                <a:latin typeface="Times" pitchFamily="18" charset="0"/>
              </a:rPr>
              <a:t>i</a:t>
            </a:r>
            <a:r>
              <a:rPr lang="en-US" sz="2000" i="1" baseline="-25000" dirty="0">
                <a:latin typeface="CMSY8" charset="0"/>
              </a:rPr>
              <a:t>-</a:t>
            </a:r>
            <a:r>
              <a:rPr lang="en-US" sz="2000" baseline="-25000" dirty="0">
                <a:latin typeface="Times" pitchFamily="18" charset="0"/>
              </a:rPr>
              <a:t>2</a:t>
            </a:r>
            <a:r>
              <a:rPr lang="en-US" sz="2000" dirty="0">
                <a:latin typeface="Times" pitchFamily="18" charset="0"/>
              </a:rPr>
              <a:t>     for </a:t>
            </a:r>
            <a:r>
              <a:rPr lang="en-US" sz="2000" i="1" dirty="0" err="1">
                <a:latin typeface="Times" pitchFamily="18" charset="0"/>
              </a:rPr>
              <a:t>i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i="1" dirty="0">
                <a:latin typeface="CMMI10" charset="0"/>
              </a:rPr>
              <a:t>&gt; </a:t>
            </a:r>
            <a:r>
              <a:rPr lang="en-US" sz="2000" dirty="0">
                <a:latin typeface="Times" pitchFamily="18" charset="0"/>
              </a:rPr>
              <a:t>1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" pitchFamily="18" charset="0"/>
              </a:rPr>
              <a:t>Algorithm </a:t>
            </a:r>
            <a:r>
              <a:rPr lang="en-US" sz="2400" dirty="0" err="1">
                <a:latin typeface="CMSS10" charset="0"/>
              </a:rPr>
              <a:t>BinaryFib</a:t>
            </a:r>
            <a:r>
              <a:rPr lang="en-US" sz="2400" dirty="0">
                <a:latin typeface="CMR10" charset="0"/>
              </a:rPr>
              <a:t>(</a:t>
            </a:r>
            <a:r>
              <a:rPr lang="en-US" sz="2400" i="1" dirty="0">
                <a:latin typeface="Times" pitchFamily="18" charset="0"/>
              </a:rPr>
              <a:t>k</a:t>
            </a:r>
            <a:r>
              <a:rPr lang="en-US" sz="2400" dirty="0">
                <a:latin typeface="CMR10" charset="0"/>
              </a:rPr>
              <a:t>)</a:t>
            </a:r>
            <a:r>
              <a:rPr lang="en-US" sz="2400" dirty="0">
                <a:latin typeface="Times" pitchFamily="18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>
                <a:latin typeface="Times" pitchFamily="18" charset="0"/>
              </a:rPr>
              <a:t>      Input: </a:t>
            </a:r>
            <a:r>
              <a:rPr lang="en-US" sz="2400" dirty="0">
                <a:latin typeface="Times" pitchFamily="18" charset="0"/>
              </a:rPr>
              <a:t>Nonnegative integer </a:t>
            </a:r>
            <a:r>
              <a:rPr lang="en-US" sz="2400" i="1" dirty="0">
                <a:latin typeface="Times" pitchFamily="18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>
                <a:latin typeface="Times" pitchFamily="18" charset="0"/>
              </a:rPr>
              <a:t>      Output: </a:t>
            </a:r>
            <a:r>
              <a:rPr lang="en-US" sz="2400" dirty="0">
                <a:latin typeface="Times" pitchFamily="18" charset="0"/>
              </a:rPr>
              <a:t>The </a:t>
            </a:r>
            <a:r>
              <a:rPr lang="en-US" sz="2400" i="1" dirty="0" err="1">
                <a:latin typeface="Times" pitchFamily="18" charset="0"/>
              </a:rPr>
              <a:t>k</a:t>
            </a:r>
            <a:r>
              <a:rPr lang="en-US" sz="2400" dirty="0" err="1">
                <a:latin typeface="Times" pitchFamily="18" charset="0"/>
              </a:rPr>
              <a:t>th</a:t>
            </a:r>
            <a:r>
              <a:rPr lang="en-US" sz="2400" dirty="0">
                <a:latin typeface="Times" pitchFamily="18" charset="0"/>
              </a:rPr>
              <a:t> Fibonacci number </a:t>
            </a:r>
            <a:r>
              <a:rPr lang="en-US" sz="2400" i="1" dirty="0" err="1">
                <a:latin typeface="Times" pitchFamily="18" charset="0"/>
              </a:rPr>
              <a:t>F</a:t>
            </a:r>
            <a:r>
              <a:rPr lang="en-US" sz="2400" i="1" baseline="-25000" dirty="0" err="1">
                <a:latin typeface="Times" pitchFamily="18" charset="0"/>
              </a:rPr>
              <a:t>k</a:t>
            </a:r>
            <a:endParaRPr lang="en-US" sz="2400" i="1" baseline="-25000" dirty="0">
              <a:latin typeface="Times" pitchFamily="18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" pitchFamily="18" charset="0"/>
              </a:rPr>
              <a:t>     if </a:t>
            </a:r>
            <a:r>
              <a:rPr lang="en-US" sz="2400" i="1" dirty="0">
                <a:latin typeface="Times" pitchFamily="18" charset="0"/>
              </a:rPr>
              <a:t>k </a:t>
            </a:r>
            <a:r>
              <a:rPr lang="en-US" sz="2400" i="1" dirty="0">
                <a:latin typeface="CMSY10" charset="0"/>
              </a:rPr>
              <a:t>= </a:t>
            </a:r>
            <a:r>
              <a:rPr lang="en-US" sz="2400" dirty="0">
                <a:latin typeface="Times" pitchFamily="18" charset="0"/>
              </a:rPr>
              <a:t>1 </a:t>
            </a:r>
            <a:r>
              <a:rPr lang="en-US" sz="2400" b="1" dirty="0">
                <a:latin typeface="Times" pitchFamily="18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" pitchFamily="18" charset="0"/>
              </a:rPr>
              <a:t>		return </a:t>
            </a:r>
            <a:r>
              <a:rPr lang="en-US" sz="2400" i="1" dirty="0">
                <a:latin typeface="Times" pitchFamily="18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" pitchFamily="18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" pitchFamily="18" charset="0"/>
              </a:rPr>
              <a:t>		return </a:t>
            </a:r>
            <a:r>
              <a:rPr lang="en-US" sz="2400" dirty="0" err="1">
                <a:latin typeface="CMSS10" charset="0"/>
              </a:rPr>
              <a:t>BinaryFib</a:t>
            </a:r>
            <a:r>
              <a:rPr lang="en-US" sz="2400" dirty="0">
                <a:latin typeface="CMR10" charset="0"/>
              </a:rPr>
              <a:t>(</a:t>
            </a:r>
            <a:r>
              <a:rPr lang="en-US" sz="2400" i="1" dirty="0">
                <a:latin typeface="Times" pitchFamily="18" charset="0"/>
              </a:rPr>
              <a:t>k </a:t>
            </a:r>
            <a:r>
              <a:rPr lang="en-US" sz="2400" i="1" dirty="0">
                <a:latin typeface="CMSY10" charset="0"/>
              </a:rPr>
              <a:t>- </a:t>
            </a:r>
            <a:r>
              <a:rPr lang="en-US" sz="2400" dirty="0">
                <a:latin typeface="Times" pitchFamily="18" charset="0"/>
              </a:rPr>
              <a:t>1</a:t>
            </a:r>
            <a:r>
              <a:rPr lang="en-US" sz="2400" dirty="0">
                <a:latin typeface="CMR10" charset="0"/>
              </a:rPr>
              <a:t>) + </a:t>
            </a:r>
            <a:r>
              <a:rPr lang="en-US" sz="2400" dirty="0" err="1">
                <a:latin typeface="CMSS10" charset="0"/>
              </a:rPr>
              <a:t>BinaryFib</a:t>
            </a:r>
            <a:r>
              <a:rPr lang="en-US" sz="2400" dirty="0">
                <a:latin typeface="CMR10" charset="0"/>
              </a:rPr>
              <a:t>(</a:t>
            </a:r>
            <a:r>
              <a:rPr lang="en-US" sz="2400" i="1" dirty="0">
                <a:latin typeface="Times" pitchFamily="18" charset="0"/>
              </a:rPr>
              <a:t>k </a:t>
            </a:r>
            <a:r>
              <a:rPr lang="en-US" sz="2400" i="1" dirty="0">
                <a:latin typeface="CMSY10" charset="0"/>
              </a:rPr>
              <a:t>- </a:t>
            </a:r>
            <a:r>
              <a:rPr lang="en-US" sz="2400" dirty="0">
                <a:latin typeface="Times" pitchFamily="18" charset="0"/>
              </a:rPr>
              <a:t>2</a:t>
            </a:r>
            <a:r>
              <a:rPr lang="en-US" sz="2400" dirty="0">
                <a:latin typeface="CMR10" charset="0"/>
              </a:rPr>
              <a:t>)</a:t>
            </a:r>
            <a:endParaRPr lang="en-US" sz="2400" dirty="0"/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2911" y="4835832"/>
            <a:ext cx="3343889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marL="285750" indent="-285750" algn="ctr"/>
            <a:r>
              <a:rPr lang="en-US" sz="2400" dirty="0">
                <a:solidFill>
                  <a:srgbClr val="FFFF00"/>
                </a:solidFill>
              </a:rPr>
              <a:t>See example: recur7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" y="5297497"/>
            <a:ext cx="1910004" cy="14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55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938" y="281463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234950" indent="-234950">
              <a:defRPr/>
            </a:pPr>
            <a:r>
              <a:rPr lang="en-US" sz="7200" dirty="0">
                <a:solidFill>
                  <a:schemeClr val="tx1"/>
                </a:solidFill>
              </a:rPr>
              <a:t>Questions</a:t>
            </a:r>
            <a:endParaRPr lang="en-US" sz="5400" dirty="0">
              <a:solidFill>
                <a:schemeClr val="tx1"/>
              </a:solidFill>
            </a:endParaRPr>
          </a:p>
          <a:p>
            <a:pPr marL="234950" indent="-234950">
              <a:defRPr/>
            </a:pP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2320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78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</a:rPr>
              <a:t>Arrays vs Linked Lists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0"/>
            <a:ext cx="7996707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What structure would be best for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Sorting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Searching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Traversing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Inserting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Deleting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Accessing elements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4794647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81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79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30" y="962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Arrays vs Vectors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0"/>
            <a:ext cx="7996707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What are the benefits of using vectors instead of arrays?</a:t>
            </a:r>
            <a:endParaRPr lang="en-US" sz="36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79" y="414760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432B7A-DF00-4A80-9E91-5CC4AF1B53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544513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Deletion</a:t>
            </a:r>
            <a:r>
              <a:rPr lang="en-US" dirty="0"/>
              <a:t> within an Array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1597" y="5042493"/>
            <a:ext cx="8750431" cy="1268155"/>
          </a:xfrm>
          <a:solidFill>
            <a:srgbClr val="000000"/>
          </a:solidFill>
        </p:spPr>
        <p:txBody>
          <a:bodyPr vert="horz">
            <a:normAutofit/>
          </a:bodyPr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00"/>
                </a:solidFill>
                <a:cs typeface="Times New Roman" pitchFamily="18" charset="0"/>
              </a:rPr>
              <a:t>To remove an element at a specified index, shift all the elements after the index to the left by one position and decrease the list size by 1</a:t>
            </a: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205740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05740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2" descr="Recycled paper"/>
          <p:cNvGraphicFramePr>
            <a:graphicFrameLocks noChangeAspect="1"/>
          </p:cNvGraphicFramePr>
          <p:nvPr>
            <p:extLst/>
          </p:nvPr>
        </p:nvGraphicFramePr>
        <p:xfrm>
          <a:off x="71597" y="1227534"/>
          <a:ext cx="8616950" cy="37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774" name="Picture" r:id="rId3" imgW="5029200" imgH="2171880" progId="Word.Picture.8">
                  <p:embed/>
                </p:oleObj>
              </mc:Choice>
              <mc:Fallback>
                <p:oleObj name="Picture" r:id="rId3" imgW="5029200" imgH="2171880" progId="Word.Picture.8">
                  <p:embed/>
                  <p:pic>
                    <p:nvPicPr>
                      <p:cNvPr id="4098" name="Object 1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7" y="1227534"/>
                        <a:ext cx="8616950" cy="372586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67664" y="1751807"/>
            <a:ext cx="673994" cy="665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8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80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30" y="962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Different Linked List Structures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0"/>
            <a:ext cx="7996707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When would one use a singly linked list vs a doubly linked list vs a circular linked list?</a:t>
            </a:r>
            <a:endParaRPr lang="en-US" sz="36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8" y="416454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00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81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30" y="962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Recursion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00200"/>
            <a:ext cx="7996707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dirty="0"/>
              <a:t>When is recursion applicable?</a:t>
            </a:r>
            <a:endParaRPr lang="en-US" sz="4000" dirty="0"/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72" y="3994712"/>
            <a:ext cx="4318000" cy="20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09E54B-D94A-4E03-9544-55D65543A0C1}" type="slidenum">
              <a:rPr lang="en-US"/>
              <a:pPr/>
              <a:t>82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30" y="962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When to Use Recursion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6923" y="1143962"/>
            <a:ext cx="7996707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the depth of the recursive class is relatively “shallow”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example the number of recursive calls is relatively small for the binary search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the recursive solution is shorter and simpler than the non recursive solution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Summation and factorial can easily be done without recursion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Calculated the Fibonacci numbers is easier using recursion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Reversing the elements of an array can be done with more clarity using recursion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76" y="4697535"/>
            <a:ext cx="3631842" cy="1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9589FD-CEC5-4C76-AAC7-5F02A2608B5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29638" cy="863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</a:rPr>
              <a:t>See examples: array1 – array7 </a:t>
            </a:r>
            <a:endParaRPr lang="en-US" b="1" dirty="0">
              <a:solidFill>
                <a:srgbClr val="FFFF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29701" name="Rectangle 13"/>
          <p:cNvSpPr>
            <a:spLocks noGrp="1" noChangeArrowheads="1"/>
          </p:cNvSpPr>
          <p:nvPr>
            <p:ph type="title"/>
          </p:nvPr>
        </p:nvSpPr>
        <p:spPr>
          <a:xfrm>
            <a:off x="229092" y="553211"/>
            <a:ext cx="829945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Sample Code using Arrays</a:t>
            </a:r>
            <a:endParaRPr lang="en-US" dirty="0">
              <a:solidFill>
                <a:schemeClr val="tx1"/>
              </a:solidFill>
              <a:effectLst/>
              <a:hlinkClick r:id="rId2" action="ppaction://program"/>
            </a:endParaRPr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63203" name="Picture 3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3534" y="2446267"/>
            <a:ext cx="3510566" cy="3283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3229754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10492</TotalTime>
  <Words>3425</Words>
  <Application>Microsoft Office PowerPoint</Application>
  <PresentationFormat>On-screen Show (4:3)</PresentationFormat>
  <Paragraphs>880</Paragraphs>
  <Slides>82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9" baseType="lpstr">
      <vt:lpstr>Arial</vt:lpstr>
      <vt:lpstr>Book Antiqua</vt:lpstr>
      <vt:lpstr>CMMI10</vt:lpstr>
      <vt:lpstr>CMR10</vt:lpstr>
      <vt:lpstr>CMSS10</vt:lpstr>
      <vt:lpstr>CMSY10</vt:lpstr>
      <vt:lpstr>CMSY8</vt:lpstr>
      <vt:lpstr>Courier New</vt:lpstr>
      <vt:lpstr>Monotype Sorts</vt:lpstr>
      <vt:lpstr>Symbol</vt:lpstr>
      <vt:lpstr>Tahoma</vt:lpstr>
      <vt:lpstr>Times</vt:lpstr>
      <vt:lpstr>Times New Roman</vt:lpstr>
      <vt:lpstr>Wingdings</vt:lpstr>
      <vt:lpstr>Wingdings 3</vt:lpstr>
      <vt:lpstr>Mountain Top</vt:lpstr>
      <vt:lpstr>Picture</vt:lpstr>
      <vt:lpstr> Chapter 3</vt:lpstr>
      <vt:lpstr>Topics</vt:lpstr>
      <vt:lpstr> </vt:lpstr>
      <vt:lpstr>Arrays</vt:lpstr>
      <vt:lpstr>Array Lists (1)</vt:lpstr>
      <vt:lpstr>Array Lists (2)</vt:lpstr>
      <vt:lpstr>Insertion within an Array</vt:lpstr>
      <vt:lpstr>Deletion within an Array</vt:lpstr>
      <vt:lpstr>Sample Code using Arrays</vt:lpstr>
      <vt:lpstr>Sorting an Array</vt:lpstr>
      <vt:lpstr>Insertion Sort</vt:lpstr>
      <vt:lpstr>Insertion Sort</vt:lpstr>
      <vt:lpstr>Insertion Sort </vt:lpstr>
      <vt:lpstr>Limitation Summary of Arrays</vt:lpstr>
      <vt:lpstr>STL Containers</vt:lpstr>
      <vt:lpstr>Vectors</vt:lpstr>
      <vt:lpstr>Vector Header File</vt:lpstr>
      <vt:lpstr>Vector Constructors</vt:lpstr>
      <vt:lpstr>Vector Member Functions (1)</vt:lpstr>
      <vt:lpstr>Vector Member Functions (2)</vt:lpstr>
      <vt:lpstr>The STL Vector Web Site</vt:lpstr>
      <vt:lpstr> </vt:lpstr>
      <vt:lpstr>Linked Lists</vt:lpstr>
      <vt:lpstr>Singly Linked Lists (1)</vt:lpstr>
      <vt:lpstr>Singly Linked Lists (2)</vt:lpstr>
      <vt:lpstr>Singly Linked List Structure</vt:lpstr>
      <vt:lpstr>Insertion in a Singly Linked List (head)</vt:lpstr>
      <vt:lpstr>Inserting at the Head</vt:lpstr>
      <vt:lpstr>Removing an Element in a Singly Linked List (head)</vt:lpstr>
      <vt:lpstr>Removing at the Head</vt:lpstr>
      <vt:lpstr>Insertion in a Singly Linked List (tail)</vt:lpstr>
      <vt:lpstr>Inserting at the Tail</vt:lpstr>
      <vt:lpstr>Removing at the Tail</vt:lpstr>
      <vt:lpstr>Implementing a Generic Linked List </vt:lpstr>
      <vt:lpstr>Doubly Linked Lists</vt:lpstr>
      <vt:lpstr>Doubly Linked Lists</vt:lpstr>
      <vt:lpstr>Header and Trailers</vt:lpstr>
      <vt:lpstr>Insertion</vt:lpstr>
      <vt:lpstr>Insertion Algorithm</vt:lpstr>
      <vt:lpstr>Deletion Algorithm</vt:lpstr>
      <vt:lpstr>Deletion Algorithm</vt:lpstr>
      <vt:lpstr>Circularly Link List  </vt:lpstr>
      <vt:lpstr>Circularly Link List  </vt:lpstr>
      <vt:lpstr>Circularly Linked Lists Methods (1)</vt:lpstr>
      <vt:lpstr>Circularly Linked Lists Methods (2)</vt:lpstr>
      <vt:lpstr>Implementing a Circularly Linked List (1)</vt:lpstr>
      <vt:lpstr>Implementing a Circularly Linked List (2)</vt:lpstr>
      <vt:lpstr>Implementing a Circularly Linked List (3)</vt:lpstr>
      <vt:lpstr>Implementing a Circularly Linked List (4)</vt:lpstr>
      <vt:lpstr>Implementing a Circularly Linked List (5)</vt:lpstr>
      <vt:lpstr>Reversing a Doubly Link List</vt:lpstr>
      <vt:lpstr>Using Recursion</vt:lpstr>
      <vt:lpstr>Recursion (1)</vt:lpstr>
      <vt:lpstr>Recursion (2)</vt:lpstr>
      <vt:lpstr>General format for Many Recursive Functions</vt:lpstr>
      <vt:lpstr>When a Function is called ... (1)</vt:lpstr>
      <vt:lpstr>When a Function is called ... (2)</vt:lpstr>
      <vt:lpstr>Linear Recursion (1)</vt:lpstr>
      <vt:lpstr>Linear Recursion (2)</vt:lpstr>
      <vt:lpstr>Summation</vt:lpstr>
      <vt:lpstr>Summation(4) Trace of Call  </vt:lpstr>
      <vt:lpstr>Factorial</vt:lpstr>
      <vt:lpstr>Other Examples Where Recursion Comes Naturally </vt:lpstr>
      <vt:lpstr>PrintStars(3) Trace of Call  </vt:lpstr>
      <vt:lpstr>Print an Array in Reverse using Recursion</vt:lpstr>
      <vt:lpstr>Summing the Elements of an Array using Recursion</vt:lpstr>
      <vt:lpstr>LinearSum using Recursion</vt:lpstr>
      <vt:lpstr>Tail Recursion</vt:lpstr>
      <vt:lpstr>Reversing an Array</vt:lpstr>
      <vt:lpstr>IterativeReverseArray Recursion</vt:lpstr>
      <vt:lpstr>Defining Arguments for Recursion</vt:lpstr>
      <vt:lpstr>Binary Recursion</vt:lpstr>
      <vt:lpstr>Binary Recursive Method</vt:lpstr>
      <vt:lpstr>Binary Recursive Method</vt:lpstr>
      <vt:lpstr>Fibonacci Numbers</vt:lpstr>
      <vt:lpstr>Computing Fibonacci Numbers</vt:lpstr>
      <vt:lpstr> </vt:lpstr>
      <vt:lpstr>Arrays vs Linked Lists</vt:lpstr>
      <vt:lpstr>Arrays vs Vectors</vt:lpstr>
      <vt:lpstr>Different Linked List Structures</vt:lpstr>
      <vt:lpstr>Recursion</vt:lpstr>
      <vt:lpstr>When to Use Recursion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767</cp:revision>
  <dcterms:created xsi:type="dcterms:W3CDTF">2002-01-21T02:22:10Z</dcterms:created>
  <dcterms:modified xsi:type="dcterms:W3CDTF">2018-01-16T03:02:22Z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